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9" r:id="rId2"/>
    <p:sldId id="256" r:id="rId3"/>
    <p:sldId id="257" r:id="rId4"/>
  </p:sldIdLst>
  <p:sldSz cx="6858000" cy="94456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975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86"/>
  </p:normalViewPr>
  <p:slideViewPr>
    <p:cSldViewPr snapToGrid="0" snapToObjects="1">
      <p:cViewPr>
        <p:scale>
          <a:sx n="50" d="100"/>
          <a:sy n="50" d="100"/>
        </p:scale>
        <p:origin x="-2024" y="-48"/>
      </p:cViewPr>
      <p:guideLst>
        <p:guide orient="horz" pos="2975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4350" y="1855171"/>
            <a:ext cx="5829300" cy="111126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Rectangle 7"/>
          <p:cNvSpPr/>
          <p:nvPr/>
        </p:nvSpPr>
        <p:spPr>
          <a:xfrm>
            <a:off x="514350" y="5898714"/>
            <a:ext cx="5829300" cy="111126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Rectangle 8"/>
          <p:cNvSpPr/>
          <p:nvPr/>
        </p:nvSpPr>
        <p:spPr>
          <a:xfrm>
            <a:off x="514350" y="2045008"/>
            <a:ext cx="5829300" cy="377825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5426085" y="5656663"/>
            <a:ext cx="685800" cy="1259417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1502" y="1972622"/>
            <a:ext cx="5694998" cy="4181263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48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789" y="6045200"/>
            <a:ext cx="4438841" cy="1473518"/>
          </a:xfrm>
        </p:spPr>
        <p:txBody>
          <a:bodyPr>
            <a:normAutofit/>
          </a:bodyPr>
          <a:lstStyle>
            <a:lvl1pPr marL="0" indent="0" algn="l">
              <a:buNone/>
              <a:defRPr sz="1350" b="0">
                <a:solidFill>
                  <a:schemeClr val="tx1"/>
                </a:solidFill>
              </a:defRPr>
            </a:lvl1pPr>
            <a:lvl2pPr marL="342900" indent="0" algn="ctr">
              <a:buNone/>
              <a:defRPr sz="21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4" y="8639600"/>
            <a:ext cx="3559302" cy="502892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433210" y="5822178"/>
            <a:ext cx="671551" cy="881592"/>
          </a:xfrm>
        </p:spPr>
        <p:txBody>
          <a:bodyPr/>
          <a:lstStyle>
            <a:lvl1pPr>
              <a:defRPr sz="2100" b="1"/>
            </a:lvl1pPr>
          </a:lstStyle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091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5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773619"/>
            <a:ext cx="6858000" cy="2672005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009" y="1687618"/>
            <a:ext cx="5220653" cy="4848754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248" y="6914198"/>
            <a:ext cx="5092065" cy="1469319"/>
          </a:xfrm>
        </p:spPr>
        <p:txBody>
          <a:bodyPr anchor="t">
            <a:normAutofit/>
          </a:bodyPr>
          <a:lstStyle>
            <a:lvl1pPr marL="0" indent="0">
              <a:buNone/>
              <a:defRPr sz="1350" b="0">
                <a:solidFill>
                  <a:schemeClr val="accent1">
                    <a:lumMod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33938" y="8639600"/>
            <a:ext cx="1487424" cy="502892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7074" y="8639599"/>
            <a:ext cx="3559302" cy="502892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475397" y="3347733"/>
            <a:ext cx="685800" cy="1259417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84088" y="3455142"/>
            <a:ext cx="668418" cy="992124"/>
          </a:xfrm>
        </p:spPr>
        <p:txBody>
          <a:bodyPr/>
          <a:lstStyle>
            <a:lvl1pPr>
              <a:defRPr sz="2100"/>
            </a:lvl1pPr>
          </a:lstStyle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961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3022600"/>
            <a:ext cx="2743200" cy="5478463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4164" y="3022600"/>
            <a:ext cx="2743200" cy="5478463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2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2821093"/>
            <a:ext cx="2743200" cy="881592"/>
          </a:xfrm>
        </p:spPr>
        <p:txBody>
          <a:bodyPr anchor="ctr">
            <a:normAutofit/>
          </a:bodyPr>
          <a:lstStyle>
            <a:lvl1pPr marL="0" indent="0">
              <a:buNone/>
              <a:defRPr sz="1500" b="1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0" y="3778250"/>
            <a:ext cx="2743200" cy="453390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15595" y="2821093"/>
            <a:ext cx="2743200" cy="881592"/>
          </a:xfrm>
        </p:spPr>
        <p:txBody>
          <a:bodyPr anchor="ctr">
            <a:normAutofit/>
          </a:bodyPr>
          <a:lstStyle>
            <a:lvl1pPr marL="0" indent="0">
              <a:buNone/>
              <a:defRPr sz="1500" b="1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15595" y="3778250"/>
            <a:ext cx="2743200" cy="453390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143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6561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209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4670854" y="2"/>
            <a:ext cx="2187146" cy="9445624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9173" y="944562"/>
            <a:ext cx="1800225" cy="2392892"/>
          </a:xfrm>
        </p:spPr>
        <p:txBody>
          <a:bodyPr anchor="b">
            <a:normAutofit/>
          </a:bodyPr>
          <a:lstStyle>
            <a:lvl1pPr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88" y="944562"/>
            <a:ext cx="3775329" cy="6914198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9173" y="3337454"/>
            <a:ext cx="1800225" cy="453390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buNone/>
              <a:defRPr sz="1013">
                <a:solidFill>
                  <a:schemeClr val="accent1">
                    <a:lumMod val="5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6391998" y="8615460"/>
            <a:ext cx="294894" cy="541549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81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4670854" y="2"/>
            <a:ext cx="2187146" cy="9445624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9173" y="944562"/>
            <a:ext cx="1800225" cy="2392892"/>
          </a:xfrm>
        </p:spPr>
        <p:txBody>
          <a:bodyPr anchor="b">
            <a:normAutofit/>
          </a:bodyPr>
          <a:lstStyle>
            <a:lvl1pPr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4670854" cy="944562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9173" y="3337454"/>
            <a:ext cx="1800225" cy="453390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buNone/>
              <a:defRPr sz="1013">
                <a:solidFill>
                  <a:schemeClr val="accent1">
                    <a:lumMod val="5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6391998" y="8615460"/>
            <a:ext cx="294894" cy="541549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431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215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734660"/>
            <a:ext cx="1435894" cy="7766403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0076" y="734660"/>
            <a:ext cx="4221956" cy="77664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83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image" Target="../media/image3.png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microsoft.com/office/2007/relationships/hdphoto" Target="../media/hdphoto1.wdp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6391998" y="8615460"/>
            <a:ext cx="294894" cy="541549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0" y="667491"/>
            <a:ext cx="5829300" cy="22165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2921847"/>
            <a:ext cx="5829300" cy="55792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94276" y="8639600"/>
            <a:ext cx="1841373" cy="502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D427CA9-FD8A-9E40-B3B0-D6E8AB0B1F8F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8639600"/>
            <a:ext cx="3559302" cy="502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362510" y="8639600"/>
            <a:ext cx="360045" cy="502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spc="-53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0239A8CF-0F23-DF4D-AC65-5C71CDE382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613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15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90000"/>
        </a:lnSpc>
        <a:spcBef>
          <a:spcPts val="9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90000"/>
        </a:lnSpc>
        <a:spcBef>
          <a:spcPts val="300"/>
        </a:spcBef>
        <a:spcAft>
          <a:spcPts val="15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8.jpeg" /><Relationship Id="rId4" Type="http://schemas.openxmlformats.org/officeDocument/2006/relationships/image" Target="../media/image7.jpeg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9EE2-42CC-5B37-1472-C0CA90B712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Menu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585653-5FE4-8C4C-8480-DABF577794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1502" y="4875416"/>
            <a:ext cx="5143500" cy="3132388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2">
                    <a:lumMod val="50000"/>
                  </a:schemeClr>
                </a:solidFill>
              </a:rPr>
              <a:t>Hotel trinity </a:t>
            </a:r>
          </a:p>
          <a:p>
            <a:endParaRPr lang="en-US" sz="4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2200" dirty="0">
                <a:solidFill>
                  <a:schemeClr val="bg2">
                    <a:lumMod val="50000"/>
                  </a:schemeClr>
                </a:solidFill>
              </a:rPr>
              <a:t>Student name: </a:t>
            </a:r>
            <a:r>
              <a:rPr lang="en-US" sz="2200" dirty="0"/>
              <a:t>HABIBUR RAHMAN</a:t>
            </a:r>
          </a:p>
          <a:p>
            <a:r>
              <a:rPr lang="en-GB" sz="2200">
                <a:solidFill>
                  <a:schemeClr val="bg2">
                    <a:lumMod val="50000"/>
                  </a:schemeClr>
                </a:solidFill>
              </a:rPr>
              <a:t>Student ID: </a:t>
            </a:r>
            <a:r>
              <a:rPr lang="en-GB" sz="2200"/>
              <a:t>2121943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23921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E5F0348-AD01-CB23-FA69-EEAF47270C2A}"/>
              </a:ext>
            </a:extLst>
          </p:cNvPr>
          <p:cNvGrpSpPr/>
          <p:nvPr/>
        </p:nvGrpSpPr>
        <p:grpSpPr>
          <a:xfrm>
            <a:off x="0" y="0"/>
            <a:ext cx="6858000" cy="9672639"/>
            <a:chOff x="668168" y="0"/>
            <a:chExt cx="5521664" cy="79604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7553807-CE98-547B-F4CC-D483CE6EF1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8168" y="0"/>
              <a:ext cx="5521664" cy="7960400"/>
            </a:xfrm>
            <a:prstGeom prst="rect">
              <a:avLst/>
            </a:prstGeom>
          </p:spPr>
        </p:pic>
        <p:pic>
          <p:nvPicPr>
            <p:cNvPr id="2050" name="Picture 2" descr="1000+ Restaurant Food Pictures | Download Free Images on Unsplash">
              <a:extLst>
                <a:ext uri="{FF2B5EF4-FFF2-40B4-BE49-F238E27FC236}">
                  <a16:creationId xmlns:a16="http://schemas.microsoft.com/office/drawing/2014/main" id="{6487A371-3A55-AB15-B6DC-9DABD4C09FD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38845" y="2141808"/>
              <a:ext cx="2380310" cy="25810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D32699DC-2837-B37E-5E3D-476AAEB1011F}"/>
              </a:ext>
            </a:extLst>
          </p:cNvPr>
          <p:cNvGrpSpPr/>
          <p:nvPr/>
        </p:nvGrpSpPr>
        <p:grpSpPr>
          <a:xfrm>
            <a:off x="519005" y="622886"/>
            <a:ext cx="6639447" cy="7971765"/>
            <a:chOff x="519005" y="622886"/>
            <a:chExt cx="6639447" cy="7971765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8F5F33C2-279E-48D0-3B87-884BDA5B38CC}"/>
                </a:ext>
              </a:extLst>
            </p:cNvPr>
            <p:cNvSpPr/>
            <p:nvPr/>
          </p:nvSpPr>
          <p:spPr>
            <a:xfrm>
              <a:off x="5469599" y="3566906"/>
              <a:ext cx="1626739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>
                  <a:solidFill>
                    <a:srgbClr val="FFFF00"/>
                  </a:solidFill>
                </a:rPr>
                <a:t>£</a:t>
              </a:r>
              <a:r>
                <a:rPr lang="en-US" sz="2000" b="1" dirty="0">
                  <a:solidFill>
                    <a:srgbClr val="FFFF00"/>
                  </a:solidFill>
                </a:rPr>
                <a:t>4.50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B94CB2E-1DEB-5C60-48B7-AFBDFC99C277}"/>
                </a:ext>
              </a:extLst>
            </p:cNvPr>
            <p:cNvSpPr/>
            <p:nvPr/>
          </p:nvSpPr>
          <p:spPr>
            <a:xfrm>
              <a:off x="859746" y="2654300"/>
              <a:ext cx="1023707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FFFF00"/>
                  </a:solidFill>
                </a:rPr>
                <a:t>£15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E855ACD-7694-B80E-0638-73F0FDCC0E6A}"/>
                </a:ext>
              </a:extLst>
            </p:cNvPr>
            <p:cNvSpPr/>
            <p:nvPr/>
          </p:nvSpPr>
          <p:spPr>
            <a:xfrm>
              <a:off x="882650" y="3587750"/>
              <a:ext cx="901700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FFFF00"/>
                  </a:solidFill>
                </a:rPr>
                <a:t>£12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DDF3D29-A2A5-DFFC-9657-F59E6CE03B79}"/>
                </a:ext>
              </a:extLst>
            </p:cNvPr>
            <p:cNvSpPr/>
            <p:nvPr/>
          </p:nvSpPr>
          <p:spPr>
            <a:xfrm>
              <a:off x="939800" y="4603750"/>
              <a:ext cx="901700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FFFF00"/>
                  </a:solidFill>
                </a:rPr>
                <a:t>£10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5BEF9C7-06EE-0D18-8BAF-5A88EF28634D}"/>
                </a:ext>
              </a:extLst>
            </p:cNvPr>
            <p:cNvSpPr/>
            <p:nvPr/>
          </p:nvSpPr>
          <p:spPr>
            <a:xfrm>
              <a:off x="2768600" y="7007151"/>
              <a:ext cx="901700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FFFF00"/>
                  </a:solidFill>
                </a:rPr>
                <a:t>£2</a:t>
              </a: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823C188-EAE4-976F-5458-2768565FE20C}"/>
                </a:ext>
              </a:extLst>
            </p:cNvPr>
            <p:cNvSpPr/>
            <p:nvPr/>
          </p:nvSpPr>
          <p:spPr>
            <a:xfrm>
              <a:off x="3454399" y="7896151"/>
              <a:ext cx="1854200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FFFF00"/>
                  </a:solidFill>
                </a:rPr>
                <a:t>£6/10/12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A3FE390-67F8-654F-4FBD-5ED5B9177388}"/>
                </a:ext>
              </a:extLst>
            </p:cNvPr>
            <p:cNvSpPr/>
            <p:nvPr/>
          </p:nvSpPr>
          <p:spPr>
            <a:xfrm>
              <a:off x="5469599" y="2564607"/>
              <a:ext cx="1626739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FFFF00"/>
                  </a:solidFill>
                </a:rPr>
                <a:t>£3.75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475931-DF11-B7D0-8310-D23A7BEFC7C5}"/>
                </a:ext>
              </a:extLst>
            </p:cNvPr>
            <p:cNvSpPr/>
            <p:nvPr/>
          </p:nvSpPr>
          <p:spPr>
            <a:xfrm>
              <a:off x="5653764" y="1517650"/>
              <a:ext cx="1167719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>
                  <a:solidFill>
                    <a:srgbClr val="FFFF00"/>
                  </a:solidFill>
                </a:rPr>
                <a:t>£4.50</a:t>
              </a: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DD44113-A017-AE8A-22F1-9D6979638DE8}"/>
                </a:ext>
              </a:extLst>
            </p:cNvPr>
            <p:cNvSpPr/>
            <p:nvPr/>
          </p:nvSpPr>
          <p:spPr>
            <a:xfrm>
              <a:off x="5807747" y="6838950"/>
              <a:ext cx="1167719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FFFF00"/>
                  </a:solidFill>
                </a:rPr>
                <a:t>£6/8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C20ADB5-1D69-C838-BB26-D6A53EEC5918}"/>
                </a:ext>
              </a:extLst>
            </p:cNvPr>
            <p:cNvSpPr/>
            <p:nvPr/>
          </p:nvSpPr>
          <p:spPr>
            <a:xfrm>
              <a:off x="5123412" y="5856363"/>
              <a:ext cx="2035040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FFFF00"/>
                  </a:solidFill>
                </a:rPr>
                <a:t>£4/5/6</a:t>
              </a: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664EE11-69D4-3E95-2ABD-16789058881F}"/>
                </a:ext>
              </a:extLst>
            </p:cNvPr>
            <p:cNvSpPr/>
            <p:nvPr/>
          </p:nvSpPr>
          <p:spPr>
            <a:xfrm>
              <a:off x="2552699" y="7896151"/>
              <a:ext cx="901700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FFFF00"/>
                  </a:solidFill>
                </a:rPr>
                <a:t>£3</a:t>
              </a: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9A527A3-B546-A37C-E143-183B3342D705}"/>
                </a:ext>
              </a:extLst>
            </p:cNvPr>
            <p:cNvSpPr/>
            <p:nvPr/>
          </p:nvSpPr>
          <p:spPr>
            <a:xfrm>
              <a:off x="5699535" y="7764501"/>
              <a:ext cx="1458917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FFFF00"/>
                  </a:solidFill>
                </a:rPr>
                <a:t>£15</a:t>
              </a: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E653D43-A0CB-FFF9-5A28-E4F5DCB90652}"/>
                </a:ext>
              </a:extLst>
            </p:cNvPr>
            <p:cNvSpPr/>
            <p:nvPr/>
          </p:nvSpPr>
          <p:spPr>
            <a:xfrm>
              <a:off x="806790" y="6275238"/>
              <a:ext cx="1167719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FFFF00"/>
                  </a:solidFill>
                </a:rPr>
                <a:t>£12</a:t>
              </a: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DF49CDD-7DEF-BDBE-ADED-37E33CBC96AC}"/>
                </a:ext>
              </a:extLst>
            </p:cNvPr>
            <p:cNvSpPr/>
            <p:nvPr/>
          </p:nvSpPr>
          <p:spPr>
            <a:xfrm>
              <a:off x="519005" y="1627774"/>
              <a:ext cx="1487257" cy="6985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FFFF00"/>
                  </a:solidFill>
                </a:rPr>
                <a:t>£17</a:t>
              </a:r>
            </a:p>
          </p:txBody>
        </p:sp>
        <p:pic>
          <p:nvPicPr>
            <p:cNvPr id="1030" name="Picture 6" descr="Best 100+ Wine Pictures [HQ] | Download Free Images on Unsplash">
              <a:extLst>
                <a:ext uri="{FF2B5EF4-FFF2-40B4-BE49-F238E27FC236}">
                  <a16:creationId xmlns:a16="http://schemas.microsoft.com/office/drawing/2014/main" id="{3298ADEE-8F5B-4703-98DE-44D38E49114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0932" y="3102918"/>
              <a:ext cx="396582" cy="5959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25,131+ Best Free Wine bottle Stock Photos &amp; Images · 100% Royalty-Free HD  Downloads">
              <a:extLst>
                <a:ext uri="{FF2B5EF4-FFF2-40B4-BE49-F238E27FC236}">
                  <a16:creationId xmlns:a16="http://schemas.microsoft.com/office/drawing/2014/main" id="{16E12D8D-756E-4243-B6DA-991DEF19E40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7748" y="622886"/>
              <a:ext cx="848438" cy="10334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59391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20282-0A3B-F373-07F4-79AE468E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7" y="574332"/>
            <a:ext cx="5915025" cy="1268756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97A92-2DD0-2917-B674-1994A072B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7" y="2328612"/>
            <a:ext cx="6215063" cy="6986838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2400" dirty="0"/>
              <a:t>Kelly, T.J., Kiefer, N.M. and Burdett, K., 2009. A demand-based approach to menu pricing. </a:t>
            </a:r>
            <a:r>
              <a:rPr lang="en-US" sz="2400" i="1" dirty="0"/>
              <a:t>Cornell Hospitality Quarterly</a:t>
            </a:r>
            <a:r>
              <a:rPr lang="en-US" sz="2400" dirty="0"/>
              <a:t>, </a:t>
            </a:r>
            <a:r>
              <a:rPr lang="en-US" sz="2400" i="1" dirty="0"/>
              <a:t>50</a:t>
            </a:r>
            <a:r>
              <a:rPr lang="en-US" sz="2400" dirty="0"/>
              <a:t>(3), pp.383-387.</a:t>
            </a:r>
          </a:p>
          <a:p>
            <a:pPr algn="just"/>
            <a:r>
              <a:rPr lang="en-US" sz="2400" dirty="0" err="1"/>
              <a:t>Raab</a:t>
            </a:r>
            <a:r>
              <a:rPr lang="en-US" sz="2400" dirty="0"/>
              <a:t>, C., Mayer, K., Kim, Y.S. and Shoemaker, S., 2009. Price-sensitivity measurement: A tool for restaurant menu pricing. </a:t>
            </a:r>
            <a:r>
              <a:rPr lang="en-US" sz="2400" i="1" dirty="0"/>
              <a:t>Journal of Hospitality &amp; Tourism Research</a:t>
            </a:r>
            <a:r>
              <a:rPr lang="en-US" sz="2400" dirty="0"/>
              <a:t>, </a:t>
            </a:r>
            <a:r>
              <a:rPr lang="en-US" sz="2400" i="1" dirty="0"/>
              <a:t>33</a:t>
            </a:r>
            <a:r>
              <a:rPr lang="en-US" sz="2400" dirty="0"/>
              <a:t>(1), pp.93-105.</a:t>
            </a:r>
          </a:p>
          <a:p>
            <a:pPr algn="just"/>
            <a:r>
              <a:rPr lang="en-US" sz="2400" dirty="0"/>
              <a:t> Hwang, J. and Lorenzen, C.L., 2008. Effective nutrition labeling of restaurant menu and pricing of healthy menu. </a:t>
            </a:r>
            <a:r>
              <a:rPr lang="en-US" sz="2400" i="1" dirty="0"/>
              <a:t>Journal of foodservice</a:t>
            </a:r>
            <a:r>
              <a:rPr lang="en-US" sz="2400" dirty="0"/>
              <a:t>, </a:t>
            </a:r>
            <a:r>
              <a:rPr lang="en-US" sz="2400" i="1" dirty="0"/>
              <a:t>19</a:t>
            </a:r>
            <a:r>
              <a:rPr lang="en-US" sz="2400" dirty="0"/>
              <a:t>(5), pp.270-276. </a:t>
            </a:r>
          </a:p>
          <a:p>
            <a:pPr algn="just"/>
            <a:r>
              <a:rPr lang="en-US" sz="2400" dirty="0"/>
              <a:t>Yang, C.Y. and Chang, T.Y., 2011. Binomial real option pricing for restaurant menu analysis. </a:t>
            </a:r>
            <a:r>
              <a:rPr lang="en-US" sz="2400" i="1" dirty="0"/>
              <a:t>Cornell Hospitality Quarterly</a:t>
            </a:r>
            <a:r>
              <a:rPr lang="en-US" sz="2400" dirty="0"/>
              <a:t>, </a:t>
            </a:r>
            <a:r>
              <a:rPr lang="en-US" sz="2400" i="1" dirty="0"/>
              <a:t>52</a:t>
            </a:r>
            <a:r>
              <a:rPr lang="en-US" sz="2400" dirty="0"/>
              <a:t>(3), pp.273-282.</a:t>
            </a:r>
          </a:p>
          <a:p>
            <a:pPr algn="just"/>
            <a:r>
              <a:rPr lang="en-US" sz="2400" dirty="0" err="1"/>
              <a:t>Ozdemir</a:t>
            </a:r>
            <a:r>
              <a:rPr lang="en-US" sz="2400" dirty="0"/>
              <a:t>, B. and </a:t>
            </a:r>
            <a:r>
              <a:rPr lang="en-US" sz="2400" dirty="0" err="1"/>
              <a:t>Caliskan</a:t>
            </a:r>
            <a:r>
              <a:rPr lang="en-US" sz="2400" dirty="0"/>
              <a:t>, O., 2014. A review of literature on restaurant menus: Specifying the managerial issues. </a:t>
            </a:r>
            <a:r>
              <a:rPr lang="en-US" sz="2400" i="1" dirty="0"/>
              <a:t>International Journal of gastronomy and food science</a:t>
            </a:r>
            <a:r>
              <a:rPr lang="en-US" sz="2400" dirty="0"/>
              <a:t>, </a:t>
            </a:r>
            <a:r>
              <a:rPr lang="en-US" sz="2400" i="1" dirty="0"/>
              <a:t>2</a:t>
            </a:r>
            <a:r>
              <a:rPr lang="en-US" sz="2400" dirty="0"/>
              <a:t>(1), pp.3-13.</a:t>
            </a:r>
          </a:p>
          <a:p>
            <a:pPr algn="just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63258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{2AB92A31-4D8A-9D45-A7D1-6B63FE9A6823}tf10001070</Template>
  <TotalTime>81</TotalTime>
  <Words>61</Words>
  <Application>Microsoft Office PowerPoint</Application>
  <PresentationFormat>Custom</PresentationFormat>
  <Paragraphs>25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Wood Type</vt:lpstr>
      <vt:lpstr>Menu </vt:lpstr>
      <vt:lpstr>PowerPoint Presentation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</dc:title>
  <dc:creator>Microsoft Office User</dc:creator>
  <cp:lastModifiedBy>Habibur Rahman</cp:lastModifiedBy>
  <cp:revision>7</cp:revision>
  <dcterms:created xsi:type="dcterms:W3CDTF">2022-06-15T06:26:07Z</dcterms:created>
  <dcterms:modified xsi:type="dcterms:W3CDTF">2022-06-16T20:00:11Z</dcterms:modified>
</cp:coreProperties>
</file>