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"/>
  </p:notesMasterIdLst>
  <p:sldIdLst>
    <p:sldId id="256" r:id="rId2"/>
  </p:sldIdLst>
  <p:sldSz cx="42803763" cy="30275213"/>
  <p:notesSz cx="30275213" cy="42803763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80" autoAdjust="0"/>
    <p:restoredTop sz="78834" autoAdjust="0"/>
  </p:normalViewPr>
  <p:slideViewPr>
    <p:cSldViewPr snapToGrid="0">
      <p:cViewPr varScale="1">
        <p:scale>
          <a:sx n="16" d="100"/>
          <a:sy n="16" d="100"/>
        </p:scale>
        <p:origin x="1023" y="45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6837683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6B7CD011-2979-0666-45BD-7165BABFAE3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800" y="5853113"/>
            <a:ext cx="5486400" cy="4787900"/>
          </a:xfrm>
          <a:prstGeom prst="rect">
            <a:avLst/>
          </a:prstGeom>
        </p:spPr>
        <p:txBody>
          <a:bodyPr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</a:rPr>
              <a:t>Evaluating the Effectiveness of External Wall Insulation in Older Council Housing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i="1" dirty="0">
                <a:solidFill>
                  <a:srgbClr val="D4E4DB"/>
                </a:solidFill>
                <a:latin typeface="Calibri" pitchFamily="34" charset="0"/>
                <a:ea typeface="Calibri" pitchFamily="34" charset="-122"/>
              </a:rPr>
              <a:t>How effective is EWI at improving thermal performance and occupant wellbeing, and what barriers do local authorities face?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b="1" dirty="0">
              <a:solidFill>
                <a:srgbClr val="FFFFFF"/>
              </a:solidFill>
              <a:latin typeface="Georgia" pitchFamily="34" charset="0"/>
              <a:ea typeface="Georgia" pitchFamily="34" charset="-122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</a:rPr>
              <a:t>Introduction &amp; Significance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b="1" dirty="0">
              <a:solidFill>
                <a:srgbClr val="FFFFFF"/>
              </a:solidFill>
              <a:latin typeface="Georgia" pitchFamily="34" charset="0"/>
              <a:ea typeface="Georgia" pitchFamily="34" charset="-122"/>
            </a:endParaRPr>
          </a:p>
          <a:p>
            <a:pPr marL="228600" indent="-228600">
              <a:spcAft>
                <a:spcPts val="200"/>
              </a:spcAft>
              <a:buChar char="•"/>
            </a:pPr>
            <a:r>
              <a:rPr lang="en-US" sz="1200" dirty="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Much UK council housing pre-dates the 1980s with solid walls and poor thermal resistance, causing high heat loss, rising bills, and poor comfort</a:t>
            </a:r>
          </a:p>
          <a:p>
            <a:pPr marL="228600" indent="-228600">
              <a:spcAft>
                <a:spcPts val="200"/>
              </a:spcAft>
              <a:buChar char="•"/>
            </a:pPr>
            <a:r>
              <a:rPr lang="en-US" sz="1200" dirty="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~25% of Welsh households were in fuel poverty (Oct 2024), facing choices between not heating, using fewer rooms, or tolerating damp</a:t>
            </a:r>
          </a:p>
          <a:p>
            <a:pPr marL="228600" indent="-228600">
              <a:spcAft>
                <a:spcPts val="200"/>
              </a:spcAft>
              <a:buChar char="•"/>
            </a:pPr>
            <a:r>
              <a:rPr lang="en-US" sz="1200" dirty="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EWI improves thermal performance without internal disruption and can be installed while homes are occupied, suiting large-scale </a:t>
            </a:r>
            <a:r>
              <a:rPr lang="en-US" sz="1200" dirty="0" err="1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programmes</a:t>
            </a:r>
            <a:endParaRPr lang="en-US" sz="1200" dirty="0">
              <a:solidFill>
                <a:srgbClr val="2D3436"/>
              </a:solidFill>
              <a:latin typeface="Calibri" pitchFamily="34" charset="0"/>
              <a:ea typeface="Calibri" pitchFamily="34" charset="-122"/>
            </a:endParaRPr>
          </a:p>
          <a:p>
            <a:pPr marL="228600" indent="-228600">
              <a:spcAft>
                <a:spcPts val="200"/>
              </a:spcAft>
              <a:buChar char="•"/>
            </a:pPr>
            <a:r>
              <a:rPr lang="en-US" sz="1200" dirty="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Performance varies with insulation system, detailing, defect remediation, and ventilation. PAS 2035 mandates whole-dwelling assessment and moisture risk review</a:t>
            </a:r>
          </a:p>
          <a:p>
            <a:pPr marL="228600" indent="-228600">
              <a:spcAft>
                <a:spcPts val="200"/>
              </a:spcAft>
              <a:buChar char="•"/>
            </a:pPr>
            <a:r>
              <a:rPr lang="en-US" sz="1200" dirty="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LAs face funding, planning, moisture, and maintenance constraints. PAS 2035/WHQS improve quality but add complexity</a:t>
            </a:r>
          </a:p>
          <a:p>
            <a:pPr marL="0" indent="0">
              <a:spcAft>
                <a:spcPts val="200"/>
              </a:spcAft>
              <a:buNone/>
            </a:pPr>
            <a:endParaRPr lang="en-US" sz="1200" dirty="0">
              <a:solidFill>
                <a:srgbClr val="2D3436"/>
              </a:solidFill>
              <a:latin typeface="Calibri" pitchFamily="34" charset="0"/>
              <a:ea typeface="Calibri" pitchFamily="34" charset="-122"/>
            </a:endParaRPr>
          </a:p>
          <a:p>
            <a:pPr marL="0" indent="0">
              <a:buNone/>
            </a:pPr>
            <a:r>
              <a:rPr lang="en-US" sz="1400" b="1" dirty="0">
                <a:solidFill>
                  <a:srgbClr val="4A7A66"/>
                </a:solidFill>
                <a:latin typeface="Calibri" pitchFamily="34" charset="0"/>
                <a:ea typeface="Calibri" pitchFamily="34" charset="-122"/>
              </a:rPr>
              <a:t>Significance: </a:t>
            </a:r>
            <a:r>
              <a:rPr lang="en-US" sz="1200" dirty="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This study combines performance data with resident experience to support better investment, procurement, and QA decisions — contributing to WHQS 2023 warmth and wellbeing outcomes</a:t>
            </a:r>
          </a:p>
          <a:p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Georgia" pitchFamily="34" charset="0"/>
                <a:ea typeface="Georgia" pitchFamily="34" charset="-122"/>
                <a:cs typeface="+mn-cs"/>
              </a:rPr>
              <a:t>Research Question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6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eorgia" pitchFamily="34" charset="0"/>
              <a:ea typeface="Georgia" pitchFamily="34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i="1" dirty="0">
                <a:solidFill>
                  <a:srgbClr val="4A7A66"/>
                </a:solidFill>
                <a:latin typeface="Georgia" pitchFamily="34" charset="0"/>
                <a:ea typeface="Georgia" pitchFamily="34" charset="-122"/>
              </a:rPr>
              <a:t>How effective is external wall insulation at improving thermal performance and occupant wellbeing in older council housing stock, and what barriers do local authorities face during implementation?</a:t>
            </a:r>
          </a:p>
          <a:p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</a:rPr>
              <a:t>Literature Review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b="1" dirty="0">
              <a:solidFill>
                <a:srgbClr val="FFFFFF"/>
              </a:solidFill>
              <a:latin typeface="Georgia" pitchFamily="34" charset="0"/>
              <a:ea typeface="Georgia" pitchFamily="34" charset="-122"/>
            </a:endParaRPr>
          </a:p>
          <a:p>
            <a:pPr marL="0" indent="0">
              <a:spcAft>
                <a:spcPts val="200"/>
              </a:spcAft>
              <a:buNone/>
            </a:pPr>
            <a:r>
              <a:rPr lang="en-US" sz="1400" b="1" dirty="0">
                <a:solidFill>
                  <a:srgbClr val="4A7A66"/>
                </a:solidFill>
                <a:latin typeface="Calibri" pitchFamily="34" charset="0"/>
                <a:ea typeface="Calibri" pitchFamily="34" charset="-122"/>
              </a:rPr>
              <a:t>Thermal Performance &amp; Energy Efficiency</a:t>
            </a:r>
          </a:p>
          <a:p>
            <a:pPr marL="0" indent="0">
              <a:spcAft>
                <a:spcPts val="200"/>
              </a:spcAft>
              <a:buNone/>
            </a:pPr>
            <a:endParaRPr lang="en-US" sz="1400" b="1" dirty="0">
              <a:solidFill>
                <a:srgbClr val="4A7A66"/>
              </a:solidFill>
              <a:latin typeface="Calibri" pitchFamily="34" charset="0"/>
              <a:ea typeface="Calibri" pitchFamily="34" charset="-122"/>
            </a:endParaRPr>
          </a:p>
          <a:p>
            <a:pPr marL="228600" indent="-228600">
              <a:spcAft>
                <a:spcPts val="200"/>
              </a:spcAft>
              <a:buChar char="•"/>
            </a:pPr>
            <a:r>
              <a:rPr lang="en-US" sz="1200" dirty="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EWI significantly reduces heat loss and improves EPC/SAP ratings in older stock</a:t>
            </a:r>
          </a:p>
          <a:p>
            <a:pPr marL="228600" indent="-228600">
              <a:spcAft>
                <a:spcPts val="200"/>
              </a:spcAft>
              <a:buChar char="•"/>
            </a:pPr>
            <a:r>
              <a:rPr lang="en-US" sz="1200" dirty="0" err="1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Arbed</a:t>
            </a:r>
            <a:r>
              <a:rPr lang="en-US" sz="1200" dirty="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 (Swansea): substantial thermal comfort gains and reduced heating costs</a:t>
            </a:r>
          </a:p>
          <a:p>
            <a:pPr marL="228600" indent="-228600">
              <a:spcAft>
                <a:spcPts val="200"/>
              </a:spcAft>
              <a:buChar char="•"/>
            </a:pPr>
            <a:r>
              <a:rPr lang="en-US" sz="1200" dirty="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Solid walls account for major heat loss; insulating them materially reduces fabric losses</a:t>
            </a:r>
          </a:p>
          <a:p>
            <a:pPr marL="228600" indent="-228600">
              <a:spcAft>
                <a:spcPts val="200"/>
              </a:spcAft>
              <a:buChar char="•"/>
            </a:pPr>
            <a:r>
              <a:rPr lang="en-US" sz="1200" dirty="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Consistent 'performance gap' between modelled and real-world outcomes due to condition, </a:t>
            </a:r>
            <a:r>
              <a:rPr lang="en-US" sz="1200" dirty="0" err="1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occupantbehaviour</a:t>
            </a:r>
            <a:r>
              <a:rPr lang="en-US" sz="1200" dirty="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 and installation quality</a:t>
            </a:r>
          </a:p>
          <a:p>
            <a:pPr marL="0" indent="0">
              <a:spcAft>
                <a:spcPts val="200"/>
              </a:spcAft>
              <a:buNone/>
            </a:pPr>
            <a:endParaRPr lang="en-US" sz="1200" dirty="0">
              <a:solidFill>
                <a:srgbClr val="2D3436"/>
              </a:solidFill>
              <a:latin typeface="Calibri" pitchFamily="34" charset="0"/>
              <a:ea typeface="Calibri" pitchFamily="34" charset="-122"/>
            </a:endParaRPr>
          </a:p>
          <a:p>
            <a:pPr marL="0" indent="0">
              <a:spcAft>
                <a:spcPts val="200"/>
              </a:spcAft>
              <a:buNone/>
            </a:pPr>
            <a:r>
              <a:rPr lang="en-US" sz="1400" b="1" dirty="0">
                <a:solidFill>
                  <a:srgbClr val="4A7A66"/>
                </a:solidFill>
                <a:latin typeface="Calibri" pitchFamily="34" charset="0"/>
                <a:ea typeface="Calibri" pitchFamily="34" charset="-122"/>
              </a:rPr>
              <a:t>Occupant Wellbeing &amp; Fuel Poverty</a:t>
            </a:r>
          </a:p>
          <a:p>
            <a:pPr marL="0" indent="0">
              <a:spcAft>
                <a:spcPts val="200"/>
              </a:spcAft>
              <a:buNone/>
            </a:pPr>
            <a:endParaRPr lang="en-US" sz="1400" b="1" dirty="0">
              <a:solidFill>
                <a:srgbClr val="4A7A66"/>
              </a:solidFill>
              <a:latin typeface="Calibri" pitchFamily="34" charset="0"/>
              <a:ea typeface="Calibri" pitchFamily="34" charset="-122"/>
            </a:endParaRPr>
          </a:p>
          <a:p>
            <a:pPr marL="228600" indent="-228600">
              <a:spcAft>
                <a:spcPts val="200"/>
              </a:spcAft>
              <a:buChar char="•"/>
            </a:pPr>
            <a:r>
              <a:rPr lang="en-US" sz="1200" dirty="0" err="1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Arbed</a:t>
            </a:r>
            <a:r>
              <a:rPr lang="en-US" sz="1200" dirty="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 </a:t>
            </a:r>
            <a:r>
              <a:rPr lang="en-US" sz="1200" dirty="0" err="1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programme</a:t>
            </a:r>
            <a:r>
              <a:rPr lang="en-US" sz="1200" dirty="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: warmer homes, reduced damp, improved wellbeing, lower heating cost stress</a:t>
            </a:r>
          </a:p>
          <a:p>
            <a:pPr marL="228600" indent="-228600">
              <a:spcAft>
                <a:spcPts val="200"/>
              </a:spcAft>
              <a:buChar char="•"/>
            </a:pPr>
            <a:r>
              <a:rPr lang="en-US" sz="1200" dirty="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Benefits uneven — poor installation can cause cold bridging or moisture issues affecting air quality</a:t>
            </a:r>
          </a:p>
          <a:p>
            <a:pPr marL="228600" indent="-228600">
              <a:spcAft>
                <a:spcPts val="200"/>
              </a:spcAft>
              <a:buChar char="•"/>
            </a:pPr>
            <a:r>
              <a:rPr lang="en-US" sz="1200" dirty="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Engagement and aftercare influence correct ventilation and heating post-retrofit</a:t>
            </a:r>
          </a:p>
          <a:p>
            <a:pPr marL="0" indent="0">
              <a:spcAft>
                <a:spcPts val="200"/>
              </a:spcAft>
              <a:buNone/>
            </a:pPr>
            <a:endParaRPr lang="en-US" sz="1200" dirty="0">
              <a:solidFill>
                <a:srgbClr val="2D3436"/>
              </a:solidFill>
              <a:latin typeface="Calibri" pitchFamily="34" charset="0"/>
              <a:ea typeface="Calibri" pitchFamily="34" charset="-122"/>
            </a:endParaRPr>
          </a:p>
          <a:p>
            <a:pPr marL="0" indent="0">
              <a:spcAft>
                <a:spcPts val="200"/>
              </a:spcAft>
              <a:buNone/>
            </a:pPr>
            <a:r>
              <a:rPr lang="en-US" sz="1400" b="1" dirty="0">
                <a:solidFill>
                  <a:srgbClr val="4A7A66"/>
                </a:solidFill>
                <a:latin typeface="Calibri" pitchFamily="34" charset="0"/>
                <a:ea typeface="Calibri" pitchFamily="34" charset="-122"/>
              </a:rPr>
              <a:t>Technical &amp; Installation Challenges</a:t>
            </a:r>
          </a:p>
          <a:p>
            <a:pPr marL="0" indent="0">
              <a:spcAft>
                <a:spcPts val="200"/>
              </a:spcAft>
              <a:buNone/>
            </a:pPr>
            <a:endParaRPr lang="en-US" sz="1400" b="1" dirty="0">
              <a:solidFill>
                <a:srgbClr val="4A7A66"/>
              </a:solidFill>
              <a:latin typeface="Calibri" pitchFamily="34" charset="0"/>
              <a:ea typeface="Calibri" pitchFamily="34" charset="-122"/>
            </a:endParaRPr>
          </a:p>
          <a:p>
            <a:pPr marL="228600" indent="-228600">
              <a:spcAft>
                <a:spcPts val="200"/>
              </a:spcAft>
              <a:buChar char="•"/>
            </a:pPr>
            <a:r>
              <a:rPr lang="en-US" sz="1200" dirty="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Common issues: poor detailing, adhesion, weatherproofing, thermal bridging, and moisture ingress</a:t>
            </a:r>
          </a:p>
          <a:p>
            <a:pPr marL="228600" indent="-228600">
              <a:spcAft>
                <a:spcPts val="200"/>
              </a:spcAft>
              <a:buChar char="•"/>
            </a:pPr>
            <a:r>
              <a:rPr lang="en-US" sz="1200" dirty="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Heritage: preserving character and breathability increases cost, requires specialists</a:t>
            </a:r>
          </a:p>
          <a:p>
            <a:pPr marL="228600" indent="-228600">
              <a:spcAft>
                <a:spcPts val="200"/>
              </a:spcAft>
              <a:buChar char="•"/>
            </a:pPr>
            <a:r>
              <a:rPr lang="en-US" sz="1200" dirty="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Planning constraints and community resistance to aesthetic changes limit uptake</a:t>
            </a:r>
          </a:p>
          <a:p>
            <a:pPr marL="0" indent="0">
              <a:spcAft>
                <a:spcPts val="200"/>
              </a:spcAft>
              <a:buNone/>
            </a:pPr>
            <a:endParaRPr lang="en-US" sz="1200" dirty="0">
              <a:solidFill>
                <a:srgbClr val="2D3436"/>
              </a:solidFill>
              <a:latin typeface="Calibri" pitchFamily="34" charset="0"/>
              <a:ea typeface="Calibri" pitchFamily="34" charset="-122"/>
            </a:endParaRPr>
          </a:p>
          <a:p>
            <a:pPr marL="0" indent="0">
              <a:spcAft>
                <a:spcPts val="200"/>
              </a:spcAft>
              <a:buNone/>
            </a:pPr>
            <a:r>
              <a:rPr lang="en-US" sz="1400" b="1" dirty="0">
                <a:solidFill>
                  <a:srgbClr val="4A7A66"/>
                </a:solidFill>
                <a:latin typeface="Calibri" pitchFamily="34" charset="0"/>
                <a:ea typeface="Calibri" pitchFamily="34" charset="-122"/>
              </a:rPr>
              <a:t>Policy Context: PAS 2035 &amp; WHQS</a:t>
            </a:r>
          </a:p>
          <a:p>
            <a:pPr marL="0" indent="0">
              <a:spcAft>
                <a:spcPts val="200"/>
              </a:spcAft>
              <a:buNone/>
            </a:pPr>
            <a:endParaRPr lang="en-US" sz="1400" b="1" dirty="0">
              <a:solidFill>
                <a:srgbClr val="4A7A66"/>
              </a:solidFill>
              <a:latin typeface="Calibri" pitchFamily="34" charset="0"/>
              <a:ea typeface="Calibri" pitchFamily="34" charset="-122"/>
            </a:endParaRPr>
          </a:p>
          <a:p>
            <a:pPr marL="228600" indent="-228600">
              <a:spcAft>
                <a:spcPts val="200"/>
              </a:spcAft>
              <a:buChar char="•"/>
            </a:pPr>
            <a:r>
              <a:rPr lang="en-US" sz="1200" dirty="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PAS 2035: whole-dwelling, risk-based approach with defined roles and emphasis on moisture risk</a:t>
            </a:r>
          </a:p>
          <a:p>
            <a:pPr marL="228600" indent="-228600">
              <a:spcAft>
                <a:spcPts val="200"/>
              </a:spcAft>
              <a:buChar char="•"/>
            </a:pPr>
            <a:r>
              <a:rPr lang="en-US" sz="1200" dirty="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WHQS 2023: focus on affordable warmth, wellbeing, </a:t>
            </a:r>
            <a:r>
              <a:rPr lang="en-US" sz="1200" dirty="0" err="1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andminimising</a:t>
            </a:r>
            <a:r>
              <a:rPr lang="en-US" sz="1200" dirty="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 environmental impact</a:t>
            </a:r>
          </a:p>
          <a:p>
            <a:pPr marL="228600" indent="-228600">
              <a:spcAft>
                <a:spcPts val="200"/>
              </a:spcAft>
              <a:buChar char="•"/>
            </a:pPr>
            <a:r>
              <a:rPr lang="en-US" sz="1200" dirty="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Welsh </a:t>
            </a:r>
            <a:r>
              <a:rPr lang="en-US" sz="1200" dirty="0" err="1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programmes</a:t>
            </a:r>
            <a:r>
              <a:rPr lang="en-US" sz="1200" dirty="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 (</a:t>
            </a:r>
            <a:r>
              <a:rPr lang="en-US" sz="1200" dirty="0" err="1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Arbed</a:t>
            </a:r>
            <a:r>
              <a:rPr lang="en-US" sz="1200" dirty="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, Warm Homes, ORP): challenges with funding cycles, procurement, and QA</a:t>
            </a:r>
          </a:p>
          <a:p>
            <a:pPr marL="0" indent="0">
              <a:spcAft>
                <a:spcPts val="200"/>
              </a:spcAft>
              <a:buNone/>
            </a:pPr>
            <a:endParaRPr lang="en-US" sz="1200" dirty="0">
              <a:solidFill>
                <a:srgbClr val="2D3436"/>
              </a:solidFill>
              <a:latin typeface="Calibri" pitchFamily="34" charset="0"/>
              <a:ea typeface="Calibri" pitchFamily="34" charset="-122"/>
            </a:endParaRPr>
          </a:p>
          <a:p>
            <a:pPr marL="0" indent="0">
              <a:spcAft>
                <a:spcPts val="200"/>
              </a:spcAft>
              <a:buNone/>
            </a:pPr>
            <a:r>
              <a:rPr lang="en-US" sz="1400" b="1" dirty="0">
                <a:solidFill>
                  <a:srgbClr val="4A7A66"/>
                </a:solidFill>
                <a:latin typeface="Calibri" pitchFamily="34" charset="0"/>
                <a:ea typeface="Calibri" pitchFamily="34" charset="-122"/>
              </a:rPr>
              <a:t>Gaps Identified in Current Research</a:t>
            </a:r>
          </a:p>
          <a:p>
            <a:pPr marL="0" indent="0">
              <a:spcAft>
                <a:spcPts val="200"/>
              </a:spcAft>
              <a:buNone/>
            </a:pPr>
            <a:endParaRPr lang="en-US" sz="1400" b="1" dirty="0">
              <a:solidFill>
                <a:srgbClr val="4A7A66"/>
              </a:solidFill>
              <a:latin typeface="Calibri" pitchFamily="34" charset="0"/>
              <a:ea typeface="Calibri" pitchFamily="34" charset="-122"/>
            </a:endParaRPr>
          </a:p>
          <a:p>
            <a:pPr marL="228600" indent="-228600">
              <a:spcAft>
                <a:spcPts val="200"/>
              </a:spcAft>
              <a:buChar char="•"/>
            </a:pPr>
            <a:r>
              <a:rPr lang="en-US" sz="1200" dirty="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Limited long-term monitoring of EWI in use</a:t>
            </a:r>
          </a:p>
          <a:p>
            <a:pPr marL="228600" indent="-228600">
              <a:spcAft>
                <a:spcPts val="200"/>
              </a:spcAft>
              <a:buChar char="•"/>
            </a:pPr>
            <a:r>
              <a:rPr lang="en-US" sz="1200" dirty="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Insufficient wellbeing research beyond thermal comfort (stress, health, air quality)</a:t>
            </a:r>
          </a:p>
          <a:p>
            <a:pPr marL="228600" indent="-228600">
              <a:spcAft>
                <a:spcPts val="200"/>
              </a:spcAft>
              <a:buChar char="•"/>
            </a:pPr>
            <a:r>
              <a:rPr lang="en-US" sz="1200" dirty="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Few comparative studies across different LAs</a:t>
            </a:r>
          </a:p>
          <a:p>
            <a:pPr marL="228600" indent="-228600">
              <a:buChar char="•"/>
            </a:pPr>
            <a:r>
              <a:rPr lang="en-US" sz="1200" dirty="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Limited analysis of how PAS 2035 affects real-world delivery decisions, cost, and </a:t>
            </a:r>
            <a:r>
              <a:rPr lang="en-US" sz="1200" dirty="0" err="1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programme</a:t>
            </a:r>
            <a:r>
              <a:rPr lang="en-US" sz="1200" dirty="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 timescales</a:t>
            </a:r>
          </a:p>
          <a:p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</a:rPr>
              <a:t>Aims &amp; Objectives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b="1" dirty="0">
              <a:solidFill>
                <a:srgbClr val="FFFFFF"/>
              </a:solidFill>
              <a:latin typeface="Georgia" pitchFamily="34" charset="0"/>
              <a:ea typeface="Georgia" pitchFamily="34" charset="-122"/>
            </a:endParaRPr>
          </a:p>
          <a:p>
            <a:pPr marL="0" indent="0">
              <a:spcAft>
                <a:spcPts val="200"/>
              </a:spcAft>
              <a:buNone/>
            </a:pPr>
            <a:r>
              <a:rPr lang="en-US" sz="1400" b="1" dirty="0">
                <a:solidFill>
                  <a:srgbClr val="4A7A66"/>
                </a:solidFill>
                <a:latin typeface="Calibri" pitchFamily="34" charset="0"/>
                <a:ea typeface="Calibri" pitchFamily="34" charset="-122"/>
              </a:rPr>
              <a:t>Aim: </a:t>
            </a:r>
            <a:r>
              <a:rPr lang="en-US" sz="1200" dirty="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Evaluate EWI effectiveness on energy performance and occupant wellbeing, and identify key LA delivery challenges.</a:t>
            </a:r>
          </a:p>
          <a:p>
            <a:pPr marL="0" indent="0">
              <a:spcAft>
                <a:spcPts val="200"/>
              </a:spcAft>
              <a:buNone/>
            </a:pPr>
            <a:endParaRPr lang="en-US" sz="1200" dirty="0">
              <a:solidFill>
                <a:srgbClr val="2D3436"/>
              </a:solidFill>
              <a:latin typeface="Calibri" pitchFamily="34" charset="0"/>
              <a:ea typeface="Calibri" pitchFamily="34" charset="-122"/>
            </a:endParaRPr>
          </a:p>
          <a:p>
            <a:pPr marL="0" indent="0">
              <a:spcAft>
                <a:spcPts val="150"/>
              </a:spcAft>
              <a:buNone/>
            </a:pPr>
            <a:r>
              <a:rPr lang="en-US" sz="1400" b="1" dirty="0">
                <a:solidFill>
                  <a:srgbClr val="4A7A66"/>
                </a:solidFill>
                <a:latin typeface="Calibri" pitchFamily="34" charset="0"/>
                <a:ea typeface="Calibri" pitchFamily="34" charset="-122"/>
              </a:rPr>
              <a:t>Objective 1: Quantify changes in heat loss and energy efficiency</a:t>
            </a:r>
          </a:p>
          <a:p>
            <a:pPr marL="0" indent="0">
              <a:spcAft>
                <a:spcPts val="150"/>
              </a:spcAft>
              <a:buNone/>
            </a:pPr>
            <a:endParaRPr lang="en-US" sz="1400" b="1" dirty="0">
              <a:solidFill>
                <a:srgbClr val="4A7A66"/>
              </a:solidFill>
              <a:latin typeface="Calibri" pitchFamily="34" charset="0"/>
              <a:ea typeface="Calibri" pitchFamily="34" charset="-122"/>
            </a:endParaRPr>
          </a:p>
          <a:p>
            <a:pPr marL="228600" indent="-228600">
              <a:spcAft>
                <a:spcPts val="100"/>
              </a:spcAft>
              <a:buChar char="•"/>
            </a:pPr>
            <a:r>
              <a:rPr lang="en-US" sz="1400" b="1" dirty="0">
                <a:solidFill>
                  <a:srgbClr val="636E72"/>
                </a:solidFill>
                <a:latin typeface="Calibri" pitchFamily="34" charset="0"/>
                <a:ea typeface="Calibri" pitchFamily="34" charset="-122"/>
              </a:rPr>
              <a:t>Rationale: </a:t>
            </a:r>
            <a:r>
              <a:rPr lang="en-US" sz="1200" dirty="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Confirm EWI delivers intended EPC/SAP uplift and reduced energy demand</a:t>
            </a:r>
          </a:p>
          <a:p>
            <a:pPr marL="228600" indent="-228600">
              <a:spcAft>
                <a:spcPts val="100"/>
              </a:spcAft>
              <a:buChar char="•"/>
            </a:pPr>
            <a:r>
              <a:rPr lang="en-US" sz="1400" b="1" dirty="0">
                <a:solidFill>
                  <a:srgbClr val="636E72"/>
                </a:solidFill>
                <a:latin typeface="Calibri" pitchFamily="34" charset="0"/>
                <a:ea typeface="Calibri" pitchFamily="34" charset="-122"/>
              </a:rPr>
              <a:t>Method: </a:t>
            </a:r>
            <a:r>
              <a:rPr lang="en-US" sz="1200" dirty="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Before/after EPC and SAP data for pre-1980 homes; thermal imaging and monitoring</a:t>
            </a:r>
          </a:p>
          <a:p>
            <a:pPr marL="228600" indent="-228600">
              <a:spcAft>
                <a:spcPts val="200"/>
              </a:spcAft>
              <a:buChar char="•"/>
            </a:pPr>
            <a:r>
              <a:rPr lang="en-US" sz="1400" b="1" dirty="0">
                <a:solidFill>
                  <a:srgbClr val="636E72"/>
                </a:solidFill>
                <a:latin typeface="Calibri" pitchFamily="34" charset="0"/>
                <a:ea typeface="Calibri" pitchFamily="34" charset="-122"/>
              </a:rPr>
              <a:t>Outcome: </a:t>
            </a:r>
            <a:r>
              <a:rPr lang="en-US" sz="1200" dirty="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Quantified improvements and variability by dwelling type and installation factors</a:t>
            </a:r>
          </a:p>
          <a:p>
            <a:pPr marL="0" indent="0">
              <a:spcAft>
                <a:spcPts val="200"/>
              </a:spcAft>
              <a:buNone/>
            </a:pPr>
            <a:endParaRPr lang="en-US" sz="1200" dirty="0">
              <a:solidFill>
                <a:srgbClr val="2D3436"/>
              </a:solidFill>
              <a:latin typeface="Calibri" pitchFamily="34" charset="0"/>
              <a:ea typeface="Calibri" pitchFamily="34" charset="-122"/>
            </a:endParaRPr>
          </a:p>
          <a:p>
            <a:pPr marL="0" indent="0">
              <a:spcAft>
                <a:spcPts val="150"/>
              </a:spcAft>
              <a:buNone/>
            </a:pPr>
            <a:r>
              <a:rPr lang="en-US" sz="1400" b="1" dirty="0">
                <a:solidFill>
                  <a:srgbClr val="4A7A66"/>
                </a:solidFill>
                <a:latin typeface="Calibri" pitchFamily="34" charset="0"/>
                <a:ea typeface="Calibri" pitchFamily="34" charset="-122"/>
              </a:rPr>
              <a:t>Objective 2: Assess impacts on comfort, heating costs, and wellbeing</a:t>
            </a:r>
          </a:p>
          <a:p>
            <a:pPr marL="0" indent="0">
              <a:spcAft>
                <a:spcPts val="150"/>
              </a:spcAft>
              <a:buNone/>
            </a:pPr>
            <a:endParaRPr lang="en-US" sz="1400" b="1" dirty="0">
              <a:solidFill>
                <a:srgbClr val="4A7A66"/>
              </a:solidFill>
              <a:latin typeface="Calibri" pitchFamily="34" charset="0"/>
              <a:ea typeface="Calibri" pitchFamily="34" charset="-122"/>
            </a:endParaRPr>
          </a:p>
          <a:p>
            <a:pPr marL="228600" indent="-228600">
              <a:spcAft>
                <a:spcPts val="100"/>
              </a:spcAft>
              <a:buChar char="•"/>
            </a:pPr>
            <a:r>
              <a:rPr lang="en-US" sz="1400" b="1" dirty="0">
                <a:solidFill>
                  <a:srgbClr val="636E72"/>
                </a:solidFill>
                <a:latin typeface="Calibri" pitchFamily="34" charset="0"/>
                <a:ea typeface="Calibri" pitchFamily="34" charset="-122"/>
              </a:rPr>
              <a:t>Rationale: </a:t>
            </a:r>
            <a:r>
              <a:rPr lang="en-US" sz="1200" dirty="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Capture lived experience, heating affordability, and wellbeing aligned with WHQS 2023</a:t>
            </a:r>
          </a:p>
          <a:p>
            <a:pPr marL="228600" indent="-228600">
              <a:spcAft>
                <a:spcPts val="100"/>
              </a:spcAft>
              <a:buChar char="•"/>
            </a:pPr>
            <a:r>
              <a:rPr lang="en-US" sz="1400" b="1" dirty="0">
                <a:solidFill>
                  <a:srgbClr val="636E72"/>
                </a:solidFill>
                <a:latin typeface="Calibri" pitchFamily="34" charset="0"/>
                <a:ea typeface="Calibri" pitchFamily="34" charset="-122"/>
              </a:rPr>
              <a:t>Method: </a:t>
            </a:r>
            <a:r>
              <a:rPr lang="en-US" sz="1200" dirty="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Semi-structured interviews on warmth, damp, heating, wellbeing; fuel bill data</a:t>
            </a:r>
          </a:p>
          <a:p>
            <a:pPr marL="228600" indent="-228600">
              <a:spcAft>
                <a:spcPts val="200"/>
              </a:spcAft>
              <a:buChar char="•"/>
            </a:pPr>
            <a:r>
              <a:rPr lang="en-US" sz="1400" b="1" dirty="0">
                <a:solidFill>
                  <a:srgbClr val="636E72"/>
                </a:solidFill>
                <a:latin typeface="Calibri" pitchFamily="34" charset="0"/>
                <a:ea typeface="Calibri" pitchFamily="34" charset="-122"/>
              </a:rPr>
              <a:t>Outcome: </a:t>
            </a:r>
            <a:r>
              <a:rPr lang="en-US" sz="1200" dirty="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Themes on comfort, financial stress, and health — where EWI helps and where unintended consequences arise</a:t>
            </a:r>
          </a:p>
          <a:p>
            <a:pPr marL="0" indent="0">
              <a:spcAft>
                <a:spcPts val="200"/>
              </a:spcAft>
              <a:buNone/>
            </a:pPr>
            <a:endParaRPr lang="en-US" sz="1200" dirty="0">
              <a:solidFill>
                <a:srgbClr val="2D3436"/>
              </a:solidFill>
              <a:latin typeface="Calibri" pitchFamily="34" charset="0"/>
              <a:ea typeface="Calibri" pitchFamily="34" charset="-122"/>
            </a:endParaRPr>
          </a:p>
          <a:p>
            <a:pPr marL="0" indent="0">
              <a:spcAft>
                <a:spcPts val="150"/>
              </a:spcAft>
              <a:buNone/>
            </a:pPr>
            <a:r>
              <a:rPr lang="en-US" sz="1400" b="1" dirty="0">
                <a:solidFill>
                  <a:srgbClr val="4A7A66"/>
                </a:solidFill>
                <a:latin typeface="Calibri" pitchFamily="34" charset="0"/>
                <a:ea typeface="Calibri" pitchFamily="34" charset="-122"/>
              </a:rPr>
              <a:t>Objective 3: Identify barriers to successful delivery</a:t>
            </a:r>
          </a:p>
          <a:p>
            <a:pPr marL="0" indent="0">
              <a:spcAft>
                <a:spcPts val="150"/>
              </a:spcAft>
              <a:buNone/>
            </a:pPr>
            <a:endParaRPr lang="en-US" sz="1400" b="1" dirty="0">
              <a:solidFill>
                <a:srgbClr val="4A7A66"/>
              </a:solidFill>
              <a:latin typeface="Calibri" pitchFamily="34" charset="0"/>
              <a:ea typeface="Calibri" pitchFamily="34" charset="-122"/>
            </a:endParaRPr>
          </a:p>
          <a:p>
            <a:pPr marL="228600" indent="-228600">
              <a:spcAft>
                <a:spcPts val="100"/>
              </a:spcAft>
              <a:buChar char="•"/>
            </a:pPr>
            <a:r>
              <a:rPr lang="en-US" sz="1400" b="1" dirty="0">
                <a:solidFill>
                  <a:srgbClr val="636E72"/>
                </a:solidFill>
                <a:latin typeface="Calibri" pitchFamily="34" charset="0"/>
                <a:ea typeface="Calibri" pitchFamily="34" charset="-122"/>
              </a:rPr>
              <a:t>Rationale: </a:t>
            </a:r>
            <a:r>
              <a:rPr lang="en-US" sz="1200" dirty="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LAs face recurring constraints limiting scale, quality, and consistency</a:t>
            </a:r>
          </a:p>
          <a:p>
            <a:pPr marL="228600" indent="-228600">
              <a:spcAft>
                <a:spcPts val="100"/>
              </a:spcAft>
              <a:buChar char="•"/>
            </a:pPr>
            <a:r>
              <a:rPr lang="en-US" sz="1400" b="1" dirty="0">
                <a:solidFill>
                  <a:srgbClr val="636E72"/>
                </a:solidFill>
                <a:latin typeface="Calibri" pitchFamily="34" charset="0"/>
                <a:ea typeface="Calibri" pitchFamily="34" charset="-122"/>
              </a:rPr>
              <a:t>Method: </a:t>
            </a:r>
            <a:r>
              <a:rPr lang="en-US" sz="1200" dirty="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Interview LA officers and installers; review procurement, specs, QA documentation; cross-case comparison</a:t>
            </a:r>
          </a:p>
          <a:p>
            <a:pPr marL="228600" indent="-228600">
              <a:spcAft>
                <a:spcPts val="200"/>
              </a:spcAft>
              <a:buChar char="•"/>
            </a:pPr>
            <a:r>
              <a:rPr lang="en-US" sz="1400" b="1" dirty="0">
                <a:solidFill>
                  <a:srgbClr val="636E72"/>
                </a:solidFill>
                <a:latin typeface="Calibri" pitchFamily="34" charset="0"/>
                <a:ea typeface="Calibri" pitchFamily="34" charset="-122"/>
              </a:rPr>
              <a:t>Outcome: </a:t>
            </a:r>
            <a:r>
              <a:rPr lang="en-US" sz="1200" dirty="0" err="1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Prioritised</a:t>
            </a:r>
            <a:r>
              <a:rPr lang="en-US" sz="1200" dirty="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 barriers and enablers for planning, procurement, engagement, and QA</a:t>
            </a:r>
          </a:p>
          <a:p>
            <a:pPr marL="0" indent="0">
              <a:spcAft>
                <a:spcPts val="200"/>
              </a:spcAft>
              <a:buNone/>
            </a:pPr>
            <a:endParaRPr lang="en-US" sz="1200" dirty="0">
              <a:solidFill>
                <a:srgbClr val="2D3436"/>
              </a:solidFill>
              <a:latin typeface="Calibri" pitchFamily="34" charset="0"/>
              <a:ea typeface="Calibri" pitchFamily="34" charset="-122"/>
            </a:endParaRPr>
          </a:p>
          <a:p>
            <a:pPr marL="0" indent="0">
              <a:spcAft>
                <a:spcPts val="150"/>
              </a:spcAft>
              <a:buNone/>
            </a:pPr>
            <a:r>
              <a:rPr lang="en-US" sz="1400" b="1" dirty="0">
                <a:solidFill>
                  <a:srgbClr val="4A7A66"/>
                </a:solidFill>
                <a:latin typeface="Calibri" pitchFamily="34" charset="0"/>
                <a:ea typeface="Calibri" pitchFamily="34" charset="-122"/>
              </a:rPr>
              <a:t>Objective 4: Examine PAS 2035 and WHQS influence on delivery</a:t>
            </a:r>
          </a:p>
          <a:p>
            <a:pPr marL="0" indent="0">
              <a:spcAft>
                <a:spcPts val="150"/>
              </a:spcAft>
              <a:buNone/>
            </a:pPr>
            <a:endParaRPr lang="en-US" sz="1400" b="1" dirty="0">
              <a:solidFill>
                <a:srgbClr val="4A7A66"/>
              </a:solidFill>
              <a:latin typeface="Calibri" pitchFamily="34" charset="0"/>
              <a:ea typeface="Calibri" pitchFamily="34" charset="-122"/>
            </a:endParaRPr>
          </a:p>
          <a:p>
            <a:pPr marL="228600" indent="-228600">
              <a:spcAft>
                <a:spcPts val="100"/>
              </a:spcAft>
              <a:buChar char="•"/>
            </a:pPr>
            <a:r>
              <a:rPr lang="en-US" sz="1400" b="1" dirty="0">
                <a:solidFill>
                  <a:srgbClr val="636E72"/>
                </a:solidFill>
                <a:latin typeface="Calibri" pitchFamily="34" charset="0"/>
                <a:ea typeface="Calibri" pitchFamily="34" charset="-122"/>
              </a:rPr>
              <a:t>Rationale: </a:t>
            </a:r>
            <a:r>
              <a:rPr lang="en-US" sz="1200" dirty="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PAS 2035/WHQS set governance expectations; may improve quality but add complexity and cost</a:t>
            </a:r>
          </a:p>
          <a:p>
            <a:pPr marL="228600" indent="-228600">
              <a:spcAft>
                <a:spcPts val="100"/>
              </a:spcAft>
              <a:buChar char="•"/>
            </a:pPr>
            <a:r>
              <a:rPr lang="en-US" sz="1400" b="1" dirty="0">
                <a:solidFill>
                  <a:srgbClr val="636E72"/>
                </a:solidFill>
                <a:latin typeface="Calibri" pitchFamily="34" charset="0"/>
                <a:ea typeface="Calibri" pitchFamily="34" charset="-122"/>
              </a:rPr>
              <a:t>Method: </a:t>
            </a:r>
            <a:r>
              <a:rPr lang="en-US" sz="1200" dirty="0" err="1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Analyse</a:t>
            </a:r>
            <a:r>
              <a:rPr lang="en-US" sz="1200" dirty="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 compliance in case studies (assessments, risk pathways, ventilation, aftercare); stakeholder views</a:t>
            </a:r>
          </a:p>
          <a:p>
            <a:pPr marL="228600" indent="-228600">
              <a:spcAft>
                <a:spcPts val="200"/>
              </a:spcAft>
              <a:buChar char="•"/>
            </a:pPr>
            <a:r>
              <a:rPr lang="en-US" sz="1400" b="1" dirty="0">
                <a:solidFill>
                  <a:srgbClr val="636E72"/>
                </a:solidFill>
                <a:latin typeface="Calibri" pitchFamily="34" charset="0"/>
                <a:ea typeface="Calibri" pitchFamily="34" charset="-122"/>
              </a:rPr>
              <a:t>Outcome: </a:t>
            </a:r>
            <a:r>
              <a:rPr lang="en-US" sz="1200" dirty="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Where standards strengthen outcomes vs. create friction; implementation recommendations</a:t>
            </a:r>
          </a:p>
          <a:p>
            <a:pPr marL="0" indent="0">
              <a:spcAft>
                <a:spcPts val="200"/>
              </a:spcAft>
              <a:buNone/>
            </a:pPr>
            <a:endParaRPr lang="en-US" sz="1200" dirty="0">
              <a:solidFill>
                <a:srgbClr val="2D3436"/>
              </a:solidFill>
              <a:latin typeface="Calibri" pitchFamily="34" charset="0"/>
              <a:ea typeface="Calibri" pitchFamily="34" charset="-122"/>
            </a:endParaRPr>
          </a:p>
          <a:p>
            <a:pPr marL="0" indent="0">
              <a:spcAft>
                <a:spcPts val="150"/>
              </a:spcAft>
              <a:buNone/>
            </a:pPr>
            <a:r>
              <a:rPr lang="en-US" sz="1400" b="1" dirty="0">
                <a:solidFill>
                  <a:srgbClr val="4A7A66"/>
                </a:solidFill>
                <a:latin typeface="Calibri" pitchFamily="34" charset="0"/>
                <a:ea typeface="Calibri" pitchFamily="34" charset="-122"/>
              </a:rPr>
              <a:t>Objective 5: Compare case studies to identify effective practice</a:t>
            </a:r>
          </a:p>
          <a:p>
            <a:pPr marL="0" indent="0">
              <a:spcAft>
                <a:spcPts val="150"/>
              </a:spcAft>
              <a:buNone/>
            </a:pPr>
            <a:endParaRPr lang="en-US" sz="1400" b="1" dirty="0">
              <a:solidFill>
                <a:srgbClr val="4A7A66"/>
              </a:solidFill>
              <a:latin typeface="Calibri" pitchFamily="34" charset="0"/>
              <a:ea typeface="Calibri" pitchFamily="34" charset="-122"/>
            </a:endParaRPr>
          </a:p>
          <a:p>
            <a:pPr marL="228600" indent="-228600">
              <a:spcAft>
                <a:spcPts val="100"/>
              </a:spcAft>
              <a:buChar char="•"/>
            </a:pPr>
            <a:r>
              <a:rPr lang="en-US" sz="1400" b="1" dirty="0">
                <a:solidFill>
                  <a:srgbClr val="636E72"/>
                </a:solidFill>
                <a:latin typeface="Calibri" pitchFamily="34" charset="0"/>
                <a:ea typeface="Calibri" pitchFamily="34" charset="-122"/>
              </a:rPr>
              <a:t>Rationale: </a:t>
            </a:r>
            <a:r>
              <a:rPr lang="en-US" sz="1200" dirty="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Cross-comparison distinguishes context-specific issues from repeatable patterns</a:t>
            </a:r>
          </a:p>
          <a:p>
            <a:pPr marL="228600" indent="-228600">
              <a:spcAft>
                <a:spcPts val="100"/>
              </a:spcAft>
              <a:buChar char="•"/>
            </a:pPr>
            <a:r>
              <a:rPr lang="en-US" sz="1400" b="1" dirty="0">
                <a:solidFill>
                  <a:srgbClr val="636E72"/>
                </a:solidFill>
                <a:latin typeface="Calibri" pitchFamily="34" charset="0"/>
                <a:ea typeface="Calibri" pitchFamily="34" charset="-122"/>
              </a:rPr>
              <a:t>Method: </a:t>
            </a:r>
            <a:r>
              <a:rPr lang="en-US" sz="1200" dirty="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Case study template combining quantitative and qualitative data; compare by dwelling type, procurement, contractor</a:t>
            </a:r>
          </a:p>
          <a:p>
            <a:pPr marL="228600" indent="-228600">
              <a:buChar char="•"/>
            </a:pPr>
            <a:r>
              <a:rPr lang="en-US" sz="1400" b="1" dirty="0">
                <a:solidFill>
                  <a:srgbClr val="636E72"/>
                </a:solidFill>
                <a:latin typeface="Calibri" pitchFamily="34" charset="0"/>
                <a:ea typeface="Calibri" pitchFamily="34" charset="-122"/>
              </a:rPr>
              <a:t>Outcome: </a:t>
            </a:r>
            <a:r>
              <a:rPr lang="en-US" sz="1200" dirty="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Good-practice recommendations and risk checklist for recurring failures</a:t>
            </a:r>
          </a:p>
          <a:p>
            <a:pPr marL="228600" indent="-228600">
              <a:buChar char="•"/>
            </a:pPr>
            <a:endParaRPr lang="en-US" sz="1200" dirty="0">
              <a:solidFill>
                <a:srgbClr val="2D3436"/>
              </a:solidFill>
              <a:latin typeface="Calibri" pitchFamily="34" charset="0"/>
              <a:ea typeface="Calibri" pitchFamily="34" charset="-122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</a:rPr>
              <a:t>How This Research Addresses Gaps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b="1" dirty="0">
              <a:solidFill>
                <a:srgbClr val="FFFFFF"/>
              </a:solidFill>
              <a:latin typeface="Georgia" pitchFamily="34" charset="0"/>
              <a:ea typeface="Georgia" pitchFamily="34" charset="-122"/>
            </a:endParaRPr>
          </a:p>
          <a:p>
            <a:pPr marL="228600" indent="-228600">
              <a:spcAft>
                <a:spcPts val="200"/>
              </a:spcAft>
              <a:buChar char="•"/>
            </a:pPr>
            <a:r>
              <a:rPr lang="en-US" sz="1200" dirty="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Combines quantitative performance data (EPC/SAP, heating demand) with qualitative wellbeing evidence (comfort, damp, affordability)</a:t>
            </a:r>
          </a:p>
          <a:p>
            <a:pPr marL="228600" indent="-228600">
              <a:spcAft>
                <a:spcPts val="200"/>
              </a:spcAft>
              <a:buChar char="•"/>
            </a:pPr>
            <a:r>
              <a:rPr lang="en-US" sz="1200" dirty="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Multiple Welsh case studies comparing outcomes and identifying transferable patterns across LAs</a:t>
            </a:r>
          </a:p>
          <a:p>
            <a:pPr marL="228600" indent="-228600">
              <a:spcAft>
                <a:spcPts val="200"/>
              </a:spcAft>
              <a:buChar char="•"/>
            </a:pPr>
            <a:r>
              <a:rPr lang="en-US" sz="1200" dirty="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Explores LA and delivery chain perspectives on PAS 2035/WHQS — design choices, risk, cost, and timescales</a:t>
            </a:r>
          </a:p>
          <a:p>
            <a:pPr marL="228600" indent="-228600">
              <a:spcAft>
                <a:spcPts val="200"/>
              </a:spcAft>
              <a:buChar char="•"/>
            </a:pPr>
            <a:r>
              <a:rPr lang="en-US" sz="1200" dirty="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Identifies key barriers and enablers for large-scale EWI delivery (funding, procurement, skills, QA, planning)</a:t>
            </a:r>
          </a:p>
          <a:p>
            <a:pPr marL="228600" indent="-228600">
              <a:buChar char="•"/>
            </a:pPr>
            <a:r>
              <a:rPr lang="en-US" sz="1200" dirty="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Evidence-based recommendations linking what works (and what doesn't) to clear actions for councils</a:t>
            </a:r>
          </a:p>
          <a:p>
            <a:pPr marL="0" indent="0">
              <a:buNone/>
            </a:pPr>
            <a:endParaRPr lang="en-US" sz="1200" dirty="0">
              <a:solidFill>
                <a:srgbClr val="2D3436"/>
              </a:solidFill>
              <a:latin typeface="Calibri" pitchFamily="34" charset="0"/>
              <a:ea typeface="Calibri" pitchFamily="34" charset="-122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</a:rPr>
              <a:t>Research Methodology &amp; Ethics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b="1" dirty="0">
              <a:solidFill>
                <a:srgbClr val="FFFFFF"/>
              </a:solidFill>
              <a:latin typeface="Georgia" pitchFamily="34" charset="0"/>
              <a:ea typeface="Georgia" pitchFamily="34" charset="-122"/>
            </a:endParaRPr>
          </a:p>
          <a:p>
            <a:pPr marL="0" indent="0">
              <a:spcAft>
                <a:spcPts val="200"/>
              </a:spcAft>
              <a:buNone/>
            </a:pPr>
            <a:r>
              <a:rPr lang="en-US" sz="1400" b="1" dirty="0">
                <a:solidFill>
                  <a:srgbClr val="4A7A66"/>
                </a:solidFill>
                <a:latin typeface="Georgia" pitchFamily="34" charset="0"/>
                <a:ea typeface="Georgia" pitchFamily="34" charset="-122"/>
              </a:rPr>
              <a:t>Mixed Methods Design</a:t>
            </a:r>
          </a:p>
          <a:p>
            <a:pPr marL="0" indent="0">
              <a:spcAft>
                <a:spcPts val="200"/>
              </a:spcAft>
              <a:buNone/>
            </a:pPr>
            <a:endParaRPr lang="en-US" sz="1400" b="1" dirty="0">
              <a:solidFill>
                <a:srgbClr val="4A7A66"/>
              </a:solidFill>
              <a:latin typeface="Georgia" pitchFamily="34" charset="0"/>
              <a:ea typeface="Georgia" pitchFamily="34" charset="-122"/>
            </a:endParaRPr>
          </a:p>
          <a:p>
            <a:pPr marL="0" indent="0">
              <a:spcAft>
                <a:spcPts val="200"/>
              </a:spcAft>
              <a:buNone/>
            </a:pPr>
            <a:r>
              <a:rPr lang="en-US" sz="1400" b="1" dirty="0">
                <a:solidFill>
                  <a:srgbClr val="4A7A66"/>
                </a:solidFill>
                <a:latin typeface="Calibri" pitchFamily="34" charset="0"/>
                <a:ea typeface="Calibri" pitchFamily="34" charset="-122"/>
              </a:rPr>
              <a:t>Quantitative Data Collection</a:t>
            </a:r>
          </a:p>
          <a:p>
            <a:pPr marL="0" indent="0">
              <a:spcAft>
                <a:spcPts val="200"/>
              </a:spcAft>
              <a:buNone/>
            </a:pPr>
            <a:endParaRPr lang="en-US" sz="1400" b="1" dirty="0">
              <a:solidFill>
                <a:srgbClr val="4A7A66"/>
              </a:solidFill>
              <a:latin typeface="Calibri" pitchFamily="34" charset="0"/>
              <a:ea typeface="Calibri" pitchFamily="34" charset="-122"/>
            </a:endParaRPr>
          </a:p>
          <a:p>
            <a:pPr marL="228600" indent="-228600">
              <a:spcAft>
                <a:spcPts val="150"/>
              </a:spcAft>
              <a:buChar char="•"/>
            </a:pPr>
            <a:r>
              <a:rPr lang="en-US" sz="1200" dirty="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Before/after EPC &amp; SAP from 20–30 pre-1980 council homes with EWI (last 5–10 yrs)</a:t>
            </a:r>
          </a:p>
          <a:p>
            <a:pPr marL="228600" indent="-228600">
              <a:spcAft>
                <a:spcPts val="150"/>
              </a:spcAft>
              <a:buChar char="•"/>
            </a:pPr>
            <a:r>
              <a:rPr lang="en-US" sz="1200" dirty="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Supplemented with thermal imaging, fuel bills, and indoor temp/humidity monitoring</a:t>
            </a:r>
          </a:p>
          <a:p>
            <a:pPr marL="228600" indent="-228600">
              <a:spcAft>
                <a:spcPts val="200"/>
              </a:spcAft>
              <a:buChar char="•"/>
            </a:pPr>
            <a:r>
              <a:rPr lang="en-US" sz="1200" dirty="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Data from </a:t>
            </a:r>
            <a:r>
              <a:rPr lang="en-US" sz="1200" dirty="0" err="1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Welshprogrammes</a:t>
            </a:r>
            <a:r>
              <a:rPr lang="en-US" sz="1200" dirty="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 (</a:t>
            </a:r>
            <a:r>
              <a:rPr lang="en-US" sz="1200" dirty="0" err="1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Arbed</a:t>
            </a:r>
            <a:r>
              <a:rPr lang="en-US" sz="1200" dirty="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, Nest) and </a:t>
            </a:r>
            <a:r>
              <a:rPr lang="en-US" sz="1200" dirty="0" err="1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LAdecarbonisation</a:t>
            </a:r>
            <a:r>
              <a:rPr lang="en-US" sz="1200" dirty="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 schemes</a:t>
            </a:r>
          </a:p>
          <a:p>
            <a:pPr marL="228600" indent="-228600">
              <a:spcAft>
                <a:spcPts val="200"/>
              </a:spcAft>
              <a:buChar char="•"/>
            </a:pPr>
            <a:endParaRPr lang="en-US" sz="1200" dirty="0">
              <a:solidFill>
                <a:srgbClr val="2D3436"/>
              </a:solidFill>
              <a:latin typeface="Calibri" pitchFamily="34" charset="0"/>
              <a:ea typeface="Calibri" pitchFamily="34" charset="-122"/>
            </a:endParaRPr>
          </a:p>
          <a:p>
            <a:pPr marL="0" indent="0">
              <a:spcAft>
                <a:spcPts val="200"/>
              </a:spcAft>
              <a:buNone/>
            </a:pPr>
            <a:r>
              <a:rPr lang="en-US" sz="1400" b="1" dirty="0">
                <a:solidFill>
                  <a:srgbClr val="4A7A66"/>
                </a:solidFill>
                <a:latin typeface="Calibri" pitchFamily="34" charset="0"/>
                <a:ea typeface="Calibri" pitchFamily="34" charset="-122"/>
              </a:rPr>
              <a:t>Qualitative Data Collection</a:t>
            </a:r>
          </a:p>
          <a:p>
            <a:pPr marL="0" indent="0">
              <a:spcAft>
                <a:spcPts val="200"/>
              </a:spcAft>
              <a:buNone/>
            </a:pPr>
            <a:endParaRPr lang="en-US" sz="1400" b="1" dirty="0">
              <a:solidFill>
                <a:srgbClr val="4A7A66"/>
              </a:solidFill>
              <a:latin typeface="Calibri" pitchFamily="34" charset="0"/>
              <a:ea typeface="Calibri" pitchFamily="34" charset="-122"/>
            </a:endParaRPr>
          </a:p>
          <a:p>
            <a:pPr marL="228600" indent="-228600">
              <a:spcAft>
                <a:spcPts val="150"/>
              </a:spcAft>
              <a:buChar char="•"/>
            </a:pPr>
            <a:r>
              <a:rPr lang="en-US" sz="1200" dirty="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Interviews: 8–12 residents, 4–6 LA officers, 2–3 installers/contractors</a:t>
            </a:r>
          </a:p>
          <a:p>
            <a:pPr marL="228600" indent="-228600">
              <a:spcAft>
                <a:spcPts val="150"/>
              </a:spcAft>
              <a:buChar char="•"/>
            </a:pPr>
            <a:r>
              <a:rPr lang="en-US" sz="1200" dirty="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Topics: warmth, damp, wellbeing, installation experience, PAS 2035 views, funding barriers</a:t>
            </a:r>
          </a:p>
          <a:p>
            <a:pPr marL="228600" indent="-228600">
              <a:spcAft>
                <a:spcPts val="200"/>
              </a:spcAft>
              <a:buChar char="•"/>
            </a:pPr>
            <a:r>
              <a:rPr lang="en-US" sz="1200" dirty="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Pilot study (1–2 participants) to test interview clarity before main collection</a:t>
            </a:r>
          </a:p>
          <a:p>
            <a:pPr marL="0" indent="0">
              <a:spcAft>
                <a:spcPts val="200"/>
              </a:spcAft>
              <a:buNone/>
            </a:pPr>
            <a:endParaRPr lang="en-US" sz="1200" dirty="0">
              <a:solidFill>
                <a:srgbClr val="2D3436"/>
              </a:solidFill>
              <a:latin typeface="Calibri" pitchFamily="34" charset="0"/>
              <a:ea typeface="Calibri" pitchFamily="34" charset="-122"/>
            </a:endParaRPr>
          </a:p>
          <a:p>
            <a:pPr marL="0" indent="0">
              <a:spcAft>
                <a:spcPts val="200"/>
              </a:spcAft>
              <a:buNone/>
            </a:pPr>
            <a:r>
              <a:rPr lang="en-US" sz="1400" b="1" dirty="0">
                <a:solidFill>
                  <a:srgbClr val="4A7A66"/>
                </a:solidFill>
                <a:latin typeface="Calibri" pitchFamily="34" charset="0"/>
                <a:ea typeface="Calibri" pitchFamily="34" charset="-122"/>
              </a:rPr>
              <a:t>Data Analysis</a:t>
            </a:r>
          </a:p>
          <a:p>
            <a:pPr marL="0" indent="0">
              <a:spcAft>
                <a:spcPts val="200"/>
              </a:spcAft>
              <a:buNone/>
            </a:pPr>
            <a:endParaRPr lang="en-US" sz="1400" b="1" dirty="0">
              <a:solidFill>
                <a:srgbClr val="4A7A66"/>
              </a:solidFill>
              <a:latin typeface="Calibri" pitchFamily="34" charset="0"/>
              <a:ea typeface="Calibri" pitchFamily="34" charset="-122"/>
            </a:endParaRPr>
          </a:p>
          <a:p>
            <a:pPr marL="228600" indent="-228600">
              <a:spcAft>
                <a:spcPts val="150"/>
              </a:spcAft>
              <a:buChar char="•"/>
            </a:pPr>
            <a:r>
              <a:rPr lang="en-US" sz="1200" dirty="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Quantitative: descriptive statistics, before/after comparisons, percentage change, graphical analysis</a:t>
            </a:r>
          </a:p>
          <a:p>
            <a:pPr marL="228600" indent="-228600">
              <a:spcAft>
                <a:spcPts val="150"/>
              </a:spcAft>
              <a:buChar char="•"/>
            </a:pPr>
            <a:r>
              <a:rPr lang="en-US" sz="1200" dirty="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Qualitative: Braun &amp; Clarke thematic analysis (</a:t>
            </a:r>
            <a:r>
              <a:rPr lang="en-US" sz="1200" dirty="0" err="1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familiarisation</a:t>
            </a:r>
            <a:r>
              <a:rPr lang="en-US" sz="1200" dirty="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, coding, themes, reviewing, defining, reporting)</a:t>
            </a:r>
          </a:p>
          <a:p>
            <a:pPr marL="228600" indent="-228600">
              <a:spcAft>
                <a:spcPts val="200"/>
              </a:spcAft>
              <a:buChar char="•"/>
            </a:pPr>
            <a:r>
              <a:rPr lang="en-US" sz="1200" dirty="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Integration: case study comparison of (1) performance change, (2) delivery, (3) resident outcomes to explain gaps</a:t>
            </a:r>
          </a:p>
          <a:p>
            <a:pPr marL="0" indent="0">
              <a:spcAft>
                <a:spcPts val="200"/>
              </a:spcAft>
              <a:buNone/>
            </a:pPr>
            <a:endParaRPr lang="en-US" sz="1200" dirty="0">
              <a:solidFill>
                <a:srgbClr val="2D3436"/>
              </a:solidFill>
              <a:latin typeface="Calibri" pitchFamily="34" charset="0"/>
              <a:ea typeface="Calibri" pitchFamily="34" charset="-122"/>
            </a:endParaRPr>
          </a:p>
          <a:p>
            <a:pPr marL="0" indent="0">
              <a:spcAft>
                <a:spcPts val="200"/>
              </a:spcAft>
              <a:buNone/>
            </a:pPr>
            <a:r>
              <a:rPr lang="en-US" sz="1400" b="1" dirty="0">
                <a:solidFill>
                  <a:srgbClr val="4A7A66"/>
                </a:solidFill>
                <a:latin typeface="Calibri" pitchFamily="34" charset="0"/>
                <a:ea typeface="Calibri" pitchFamily="34" charset="-122"/>
              </a:rPr>
              <a:t>Sampling</a:t>
            </a:r>
          </a:p>
          <a:p>
            <a:pPr marL="0" indent="0">
              <a:spcAft>
                <a:spcPts val="200"/>
              </a:spcAft>
              <a:buNone/>
            </a:pPr>
            <a:endParaRPr lang="en-US" sz="1400" b="1" dirty="0">
              <a:solidFill>
                <a:srgbClr val="4A7A66"/>
              </a:solidFill>
              <a:latin typeface="Calibri" pitchFamily="34" charset="0"/>
              <a:ea typeface="Calibri" pitchFamily="34" charset="-122"/>
            </a:endParaRPr>
          </a:p>
          <a:p>
            <a:pPr marL="228600" indent="-228600">
              <a:spcAft>
                <a:spcPts val="150"/>
              </a:spcAft>
              <a:buChar char="•"/>
            </a:pPr>
            <a:r>
              <a:rPr lang="en-US" sz="1200" dirty="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Purposive: pre-1980 council homes, EWI in last decade, accessible EPC/SAP data</a:t>
            </a:r>
          </a:p>
          <a:p>
            <a:pPr marL="228600" indent="-228600">
              <a:spcAft>
                <a:spcPts val="200"/>
              </a:spcAft>
              <a:buChar char="•"/>
            </a:pPr>
            <a:r>
              <a:rPr lang="en-US" sz="1200" dirty="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Recruitment via LA contacts, community groups, housing associations; voluntary participation</a:t>
            </a:r>
          </a:p>
          <a:p>
            <a:pPr marL="0" indent="0">
              <a:spcAft>
                <a:spcPts val="200"/>
              </a:spcAft>
              <a:buNone/>
            </a:pPr>
            <a:endParaRPr lang="en-US" sz="1200" dirty="0">
              <a:solidFill>
                <a:srgbClr val="2D3436"/>
              </a:solidFill>
              <a:latin typeface="Calibri" pitchFamily="34" charset="0"/>
              <a:ea typeface="Calibri" pitchFamily="34" charset="-122"/>
            </a:endParaRPr>
          </a:p>
          <a:p>
            <a:pPr marL="0" indent="0">
              <a:spcAft>
                <a:spcPts val="200"/>
              </a:spcAft>
              <a:buNone/>
            </a:pPr>
            <a:r>
              <a:rPr lang="en-US" sz="1400" b="1" dirty="0">
                <a:solidFill>
                  <a:srgbClr val="4A7A66"/>
                </a:solidFill>
                <a:latin typeface="Calibri" pitchFamily="34" charset="0"/>
                <a:ea typeface="Calibri" pitchFamily="34" charset="-122"/>
              </a:rPr>
              <a:t>Ethical Considerations</a:t>
            </a:r>
          </a:p>
          <a:p>
            <a:pPr marL="0" indent="0">
              <a:spcAft>
                <a:spcPts val="200"/>
              </a:spcAft>
              <a:buNone/>
            </a:pPr>
            <a:endParaRPr lang="en-US" sz="1400" b="1" dirty="0">
              <a:solidFill>
                <a:srgbClr val="4A7A66"/>
              </a:solidFill>
              <a:latin typeface="Calibri" pitchFamily="34" charset="0"/>
              <a:ea typeface="Calibri" pitchFamily="34" charset="-122"/>
            </a:endParaRPr>
          </a:p>
          <a:p>
            <a:pPr marL="228600" indent="-228600">
              <a:spcAft>
                <a:spcPts val="150"/>
              </a:spcAft>
              <a:buChar char="•"/>
            </a:pPr>
            <a:r>
              <a:rPr lang="en-US" sz="1200" dirty="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Informed consent: information sheet and written consent before all interviews</a:t>
            </a:r>
          </a:p>
          <a:p>
            <a:pPr marL="228600" indent="-228600">
              <a:spcAft>
                <a:spcPts val="150"/>
              </a:spcAft>
              <a:buChar char="•"/>
            </a:pPr>
            <a:r>
              <a:rPr lang="en-US" sz="1200" dirty="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Confidentiality: pseudonyms, secure storage, researcher-only access</a:t>
            </a:r>
          </a:p>
          <a:p>
            <a:pPr marL="228600" indent="-228600">
              <a:spcAft>
                <a:spcPts val="150"/>
              </a:spcAft>
              <a:buChar char="•"/>
            </a:pPr>
            <a:r>
              <a:rPr lang="en-US" sz="1200" dirty="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GDPR: recordings encrypted, deleted after completion</a:t>
            </a:r>
          </a:p>
          <a:p>
            <a:pPr marL="228600" indent="-228600">
              <a:spcAft>
                <a:spcPts val="150"/>
              </a:spcAft>
              <a:buChar char="•"/>
            </a:pPr>
            <a:r>
              <a:rPr lang="en-US" sz="1200" dirty="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Sensitive topics handled with care; support services signposted</a:t>
            </a:r>
          </a:p>
          <a:p>
            <a:pPr marL="228600" indent="-228600">
              <a:buChar char="•"/>
            </a:pPr>
            <a:r>
              <a:rPr lang="en-US" sz="1200" dirty="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University ethics approval required before data collection</a:t>
            </a:r>
          </a:p>
          <a:p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</a:rPr>
              <a:t>Planned Outputs &amp; Limitations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b="1" dirty="0">
              <a:solidFill>
                <a:srgbClr val="FFFFFF"/>
              </a:solidFill>
              <a:latin typeface="Georgia" pitchFamily="34" charset="0"/>
              <a:ea typeface="Georgia" pitchFamily="34" charset="-122"/>
            </a:endParaRPr>
          </a:p>
          <a:p>
            <a:pPr marL="0" indent="0">
              <a:spcAft>
                <a:spcPts val="200"/>
              </a:spcAft>
              <a:buNone/>
            </a:pPr>
            <a:r>
              <a:rPr lang="en-US" sz="1400" b="1" dirty="0">
                <a:solidFill>
                  <a:srgbClr val="4A7A66"/>
                </a:solidFill>
                <a:latin typeface="Calibri" pitchFamily="34" charset="0"/>
                <a:ea typeface="Calibri" pitchFamily="34" charset="-122"/>
              </a:rPr>
              <a:t>Planned Outputs</a:t>
            </a:r>
          </a:p>
          <a:p>
            <a:pPr marL="0" indent="0">
              <a:spcAft>
                <a:spcPts val="200"/>
              </a:spcAft>
              <a:buNone/>
            </a:pPr>
            <a:endParaRPr lang="en-US" sz="1400" b="1" dirty="0">
              <a:solidFill>
                <a:srgbClr val="4A7A66"/>
              </a:solidFill>
              <a:latin typeface="Calibri" pitchFamily="34" charset="0"/>
              <a:ea typeface="Calibri" pitchFamily="34" charset="-122"/>
            </a:endParaRPr>
          </a:p>
          <a:p>
            <a:pPr marL="228600" indent="-228600">
              <a:spcAft>
                <a:spcPts val="150"/>
              </a:spcAft>
              <a:buChar char="•"/>
            </a:pPr>
            <a:r>
              <a:rPr lang="en-US" sz="1200" dirty="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Risk checklist with monitoring evidence (defects, damp, resident feedback)</a:t>
            </a:r>
          </a:p>
          <a:p>
            <a:pPr marL="228600" indent="-228600">
              <a:spcAft>
                <a:spcPts val="150"/>
              </a:spcAft>
              <a:buChar char="•"/>
            </a:pPr>
            <a:r>
              <a:rPr lang="en-US" sz="1200" dirty="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Reusable case study template for councils to evaluate future retrofits</a:t>
            </a:r>
          </a:p>
          <a:p>
            <a:pPr marL="228600" indent="-228600">
              <a:spcAft>
                <a:spcPts val="200"/>
              </a:spcAft>
              <a:buChar char="•"/>
            </a:pPr>
            <a:r>
              <a:rPr lang="en-US" sz="1200" dirty="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Practical recommendations for delivery, communication, and QA aligned with PAS 2035/WHQS</a:t>
            </a:r>
          </a:p>
          <a:p>
            <a:pPr marL="0" indent="0">
              <a:spcAft>
                <a:spcPts val="200"/>
              </a:spcAft>
              <a:buNone/>
            </a:pPr>
            <a:endParaRPr lang="en-US" sz="1200" dirty="0">
              <a:solidFill>
                <a:srgbClr val="2D3436"/>
              </a:solidFill>
              <a:latin typeface="Calibri" pitchFamily="34" charset="0"/>
              <a:ea typeface="Calibri" pitchFamily="34" charset="-122"/>
            </a:endParaRPr>
          </a:p>
          <a:p>
            <a:pPr marL="0" indent="0">
              <a:spcAft>
                <a:spcPts val="200"/>
              </a:spcAft>
              <a:buNone/>
            </a:pPr>
            <a:r>
              <a:rPr lang="en-US" sz="1400" b="1" dirty="0">
                <a:solidFill>
                  <a:srgbClr val="4A7A66"/>
                </a:solidFill>
                <a:latin typeface="Calibri" pitchFamily="34" charset="0"/>
                <a:ea typeface="Calibri" pitchFamily="34" charset="-122"/>
              </a:rPr>
              <a:t>Limitations</a:t>
            </a:r>
          </a:p>
          <a:p>
            <a:pPr marL="0" indent="0">
              <a:spcAft>
                <a:spcPts val="200"/>
              </a:spcAft>
              <a:buNone/>
            </a:pPr>
            <a:endParaRPr lang="en-US" sz="1400" b="1" dirty="0">
              <a:solidFill>
                <a:srgbClr val="4A7A66"/>
              </a:solidFill>
              <a:latin typeface="Calibri" pitchFamily="34" charset="0"/>
              <a:ea typeface="Calibri" pitchFamily="34" charset="-122"/>
            </a:endParaRPr>
          </a:p>
          <a:p>
            <a:pPr marL="228600" indent="-228600">
              <a:spcAft>
                <a:spcPts val="150"/>
              </a:spcAft>
              <a:buChar char="•"/>
            </a:pPr>
            <a:r>
              <a:rPr lang="en-US" sz="1200" dirty="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Limited by time and data availability; EPC/SAP are modelled, not directly measured</a:t>
            </a:r>
          </a:p>
          <a:p>
            <a:pPr marL="228600" indent="-228600">
              <a:spcAft>
                <a:spcPts val="150"/>
              </a:spcAft>
              <a:buChar char="•"/>
            </a:pPr>
            <a:r>
              <a:rPr lang="en-US" sz="1200" dirty="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Modest sample sizes due to data access and recruitment constraints</a:t>
            </a:r>
          </a:p>
          <a:p>
            <a:pPr marL="228600" indent="-228600">
              <a:buChar char="•"/>
            </a:pPr>
            <a:r>
              <a:rPr lang="en-US" sz="1200" dirty="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Triangulation (performance data + documents + interviews) builds reliability where monitoring is limited</a:t>
            </a:r>
          </a:p>
          <a:p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</a:rPr>
              <a:t>Research Timeline (16 </a:t>
            </a:r>
            <a:r>
              <a:rPr lang="en-US" sz="1200" b="1">
                <a:solidFill>
                  <a:srgbClr val="FFFFFF"/>
                </a:solidFill>
                <a:latin typeface="Georgia" pitchFamily="34" charset="0"/>
                <a:ea typeface="Georgia" pitchFamily="34" charset="-122"/>
              </a:rPr>
              <a:t>Weeks)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b="1" dirty="0">
              <a:solidFill>
                <a:srgbClr val="FFFFFF"/>
              </a:solidFill>
              <a:latin typeface="Georgia" pitchFamily="34" charset="0"/>
              <a:ea typeface="Georgia" pitchFamily="34" charset="-122"/>
            </a:endParaRPr>
          </a:p>
          <a:p>
            <a:pPr marL="228600" indent="-228600">
              <a:spcAft>
                <a:spcPts val="200"/>
              </a:spcAft>
              <a:buChar char="•"/>
            </a:pPr>
            <a:r>
              <a:rPr lang="en-US" sz="1400" b="1" dirty="0">
                <a:solidFill>
                  <a:srgbClr val="4A7A66"/>
                </a:solidFill>
                <a:latin typeface="Calibri" pitchFamily="34" charset="0"/>
                <a:ea typeface="Calibri" pitchFamily="34" charset="-122"/>
              </a:rPr>
              <a:t>Weeks 1–2: </a:t>
            </a:r>
            <a:r>
              <a:rPr lang="en-US" sz="1200" dirty="0" err="1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Finalise</a:t>
            </a:r>
            <a:r>
              <a:rPr lang="en-US" sz="1200" dirty="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 design, ethics application, identify case studies and datasets</a:t>
            </a:r>
          </a:p>
          <a:p>
            <a:pPr marL="228600" indent="-228600">
              <a:spcAft>
                <a:spcPts val="200"/>
              </a:spcAft>
              <a:buChar char="•"/>
            </a:pPr>
            <a:r>
              <a:rPr lang="en-US" sz="1400" b="1" dirty="0">
                <a:solidFill>
                  <a:srgbClr val="4A7A66"/>
                </a:solidFill>
                <a:latin typeface="Calibri" pitchFamily="34" charset="0"/>
                <a:ea typeface="Calibri" pitchFamily="34" charset="-122"/>
              </a:rPr>
              <a:t>Weeks 3–4: </a:t>
            </a:r>
            <a:r>
              <a:rPr lang="en-US" sz="1200" dirty="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Expand literature </a:t>
            </a:r>
            <a:r>
              <a:rPr lang="en-US" sz="1200" dirty="0" err="1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review;finalise</a:t>
            </a:r>
            <a:r>
              <a:rPr lang="en-US" sz="1200" dirty="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 conceptual framework</a:t>
            </a:r>
          </a:p>
          <a:p>
            <a:pPr marL="228600" indent="-228600">
              <a:spcAft>
                <a:spcPts val="200"/>
              </a:spcAft>
              <a:buChar char="•"/>
            </a:pPr>
            <a:r>
              <a:rPr lang="en-US" sz="1400" b="1" dirty="0">
                <a:solidFill>
                  <a:srgbClr val="4A7A66"/>
                </a:solidFill>
                <a:latin typeface="Calibri" pitchFamily="34" charset="0"/>
                <a:ea typeface="Calibri" pitchFamily="34" charset="-122"/>
              </a:rPr>
              <a:t>Weeks 5–6: </a:t>
            </a:r>
            <a:r>
              <a:rPr lang="en-US" sz="1200" dirty="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Gather EPC/SAP and thermal imaging </a:t>
            </a:r>
            <a:r>
              <a:rPr lang="en-US" sz="1200" dirty="0" err="1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data;organise</a:t>
            </a:r>
            <a:r>
              <a:rPr lang="en-US" sz="1200" dirty="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 datasets for analysis</a:t>
            </a:r>
          </a:p>
          <a:p>
            <a:pPr marL="228600" indent="-228600">
              <a:spcAft>
                <a:spcPts val="200"/>
              </a:spcAft>
              <a:buChar char="•"/>
            </a:pPr>
            <a:r>
              <a:rPr lang="en-US" sz="1400" b="1" dirty="0">
                <a:solidFill>
                  <a:srgbClr val="4A7A66"/>
                </a:solidFill>
                <a:latin typeface="Calibri" pitchFamily="34" charset="0"/>
                <a:ea typeface="Calibri" pitchFamily="34" charset="-122"/>
              </a:rPr>
              <a:t>Weeks 7–8: </a:t>
            </a:r>
            <a:r>
              <a:rPr lang="en-US" sz="1200" dirty="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Descriptive/comparative analysis, graphs and tables, emerging patterns</a:t>
            </a:r>
          </a:p>
          <a:p>
            <a:pPr marL="228600" indent="-228600">
              <a:spcAft>
                <a:spcPts val="200"/>
              </a:spcAft>
              <a:buChar char="•"/>
            </a:pPr>
            <a:r>
              <a:rPr lang="en-US" sz="1400" b="1" dirty="0">
                <a:solidFill>
                  <a:srgbClr val="4A7A66"/>
                </a:solidFill>
                <a:latin typeface="Calibri" pitchFamily="34" charset="0"/>
                <a:ea typeface="Calibri" pitchFamily="34" charset="-122"/>
              </a:rPr>
              <a:t>Weeks 9–11: </a:t>
            </a:r>
            <a:r>
              <a:rPr lang="en-US" sz="1200" dirty="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Recruit, conduct interviews (residents, LA officers, installers), transcribe</a:t>
            </a:r>
          </a:p>
          <a:p>
            <a:pPr marL="228600" indent="-228600">
              <a:spcAft>
                <a:spcPts val="200"/>
              </a:spcAft>
              <a:buChar char="•"/>
            </a:pPr>
            <a:r>
              <a:rPr lang="en-US" sz="1400" b="1" dirty="0">
                <a:solidFill>
                  <a:srgbClr val="4A7A66"/>
                </a:solidFill>
                <a:latin typeface="Calibri" pitchFamily="34" charset="0"/>
                <a:ea typeface="Calibri" pitchFamily="34" charset="-122"/>
              </a:rPr>
              <a:t>Weeks 12–13: </a:t>
            </a:r>
            <a:r>
              <a:rPr lang="en-US" sz="1200" dirty="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Code transcripts, identify themes, compare with literature</a:t>
            </a:r>
          </a:p>
          <a:p>
            <a:pPr marL="228600" indent="-228600">
              <a:spcAft>
                <a:spcPts val="200"/>
              </a:spcAft>
              <a:buChar char="•"/>
            </a:pPr>
            <a:r>
              <a:rPr lang="en-US" sz="1400" b="1" dirty="0">
                <a:solidFill>
                  <a:srgbClr val="4A7A66"/>
                </a:solidFill>
                <a:latin typeface="Calibri" pitchFamily="34" charset="0"/>
                <a:ea typeface="Calibri" pitchFamily="34" charset="-122"/>
              </a:rPr>
              <a:t>Weeks 14–15: </a:t>
            </a:r>
            <a:r>
              <a:rPr lang="en-US" sz="1200" dirty="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Draft results and discussion, integrate quantitative and qualitative findings</a:t>
            </a:r>
          </a:p>
          <a:p>
            <a:pPr marL="228600" indent="-228600">
              <a:buChar char="•"/>
            </a:pPr>
            <a:r>
              <a:rPr lang="en-US" sz="1400" b="1" dirty="0">
                <a:solidFill>
                  <a:srgbClr val="4A7A66"/>
                </a:solidFill>
                <a:latin typeface="Calibri" pitchFamily="34" charset="0"/>
                <a:ea typeface="Calibri" pitchFamily="34" charset="-122"/>
              </a:rPr>
              <a:t>Week 16: </a:t>
            </a:r>
            <a:r>
              <a:rPr lang="en-US" sz="1200" dirty="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Proofread, format, </a:t>
            </a:r>
            <a:r>
              <a:rPr lang="en-US" sz="1200" dirty="0" err="1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finalise</a:t>
            </a:r>
            <a:r>
              <a:rPr lang="en-US" sz="1200" dirty="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 references, submit research proposal</a:t>
            </a:r>
          </a:p>
          <a:p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</a:rPr>
              <a:t>References</a:t>
            </a:r>
            <a:endParaRPr lang="en-GB" dirty="0"/>
          </a:p>
          <a:p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>
                <a:solidFill>
                  <a:srgbClr val="D4E4DB"/>
                </a:solidFill>
                <a:latin typeface="Calibri" pitchFamily="34" charset="0"/>
                <a:ea typeface="Calibri" pitchFamily="34" charset="-122"/>
              </a:rPr>
              <a:t>Atkinson et al. (2012)  •  Braun &amp; Clarke (2006)  •  BRE Wales (2015, 2018)  •  BSI (2023) PAS 2035  •  CCC (2019)  •  Historic England (2014)  •  INCA (2016)  •  Lilley, Davidson &amp; Alwan (2017)  •  NIA (2011)  •  NICE (2015)  •  ONS (2023)  •  Public Health Wales (2024)  •  UCL Bartlett (2017)  •  Warm and Well (2021)  •  Welsh Government (2022, 2023, 2024, 2025, 2026)</a:t>
            </a:r>
          </a:p>
          <a:p>
            <a:endParaRPr lang="en-GB" dirty="0"/>
          </a:p>
          <a:p>
            <a:pPr marL="0" indent="0">
              <a:buNone/>
            </a:pPr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</a:rPr>
              <a:t>Mark Preston</a:t>
            </a:r>
          </a:p>
          <a:p>
            <a:pPr marL="0" indent="0">
              <a:buNone/>
            </a:pPr>
            <a:r>
              <a:rPr lang="en-US" sz="1200" dirty="0">
                <a:solidFill>
                  <a:srgbClr val="D4E4DB"/>
                </a:solidFill>
                <a:latin typeface="Calibri" pitchFamily="34" charset="0"/>
                <a:ea typeface="Calibri" pitchFamily="34" charset="-122"/>
              </a:rPr>
              <a:t>ID 2223676  |  HND / BSc Construction Management</a:t>
            </a:r>
          </a:p>
          <a:p>
            <a:pPr marL="0" indent="0">
              <a:buNone/>
            </a:pPr>
            <a:r>
              <a:rPr lang="en-US" sz="1200" dirty="0">
                <a:solidFill>
                  <a:srgbClr val="D4E4DB"/>
                </a:solidFill>
                <a:latin typeface="Calibri" pitchFamily="34" charset="0"/>
                <a:ea typeface="Calibri" pitchFamily="34" charset="-122"/>
              </a:rPr>
              <a:t>University of Wales Trinity Saint David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7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jpeg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0F1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2"/>
          <p:cNvSpPr/>
          <p:nvPr/>
        </p:nvSpPr>
        <p:spPr>
          <a:xfrm>
            <a:off x="0" y="0"/>
            <a:ext cx="42803763" cy="2560320"/>
          </a:xfrm>
          <a:prstGeom prst="rect">
            <a:avLst/>
          </a:prstGeom>
          <a:solidFill>
            <a:srgbClr val="4A7A6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3"/>
          <p:cNvSpPr/>
          <p:nvPr/>
        </p:nvSpPr>
        <p:spPr>
          <a:xfrm>
            <a:off x="365760" y="-219456"/>
            <a:ext cx="25923240" cy="28346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64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</a:rPr>
              <a:t>Evaluating the Effectiveness of External Wall Insulation</a:t>
            </a:r>
          </a:p>
          <a:p>
            <a:pPr marL="0" indent="0">
              <a:spcAft>
                <a:spcPts val="200"/>
              </a:spcAft>
              <a:buNone/>
            </a:pPr>
            <a:r>
              <a:rPr lang="en-US" sz="64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</a:rPr>
              <a:t>in Older Council Housing</a:t>
            </a:r>
          </a:p>
          <a:p>
            <a:pPr marL="0" indent="0">
              <a:buNone/>
            </a:pPr>
            <a:r>
              <a:rPr lang="en-US" sz="2900" i="1" dirty="0">
                <a:solidFill>
                  <a:srgbClr val="D4E4DB"/>
                </a:solidFill>
                <a:latin typeface="Calibri" pitchFamily="34" charset="0"/>
                <a:ea typeface="Calibri" pitchFamily="34" charset="-122"/>
              </a:rPr>
              <a:t>How effective is EWI at improving thermal performance and occupant wellbeing, and what barriers do local authorities face?</a:t>
            </a:r>
          </a:p>
        </p:txBody>
      </p:sp>
      <p:sp>
        <p:nvSpPr>
          <p:cNvPr id="4" name="Text 4"/>
          <p:cNvSpPr/>
          <p:nvPr/>
        </p:nvSpPr>
        <p:spPr>
          <a:xfrm>
            <a:off x="34593277" y="91440"/>
            <a:ext cx="8128478" cy="2651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3800" b="1">
                <a:solidFill>
                  <a:srgbClr val="FFFFFF"/>
                </a:solidFill>
                <a:latin typeface="Calibri" pitchFamily="34" charset="0"/>
                <a:ea typeface="Calibri" pitchFamily="34" charset="-122"/>
              </a:rPr>
              <a:t>Mark Preston</a:t>
            </a:r>
          </a:p>
          <a:p>
            <a:pPr marL="0" indent="0">
              <a:buNone/>
            </a:pPr>
            <a:r>
              <a:rPr lang="en-US" sz="2700" dirty="0">
                <a:solidFill>
                  <a:srgbClr val="D4E4DB"/>
                </a:solidFill>
                <a:latin typeface="Calibri" pitchFamily="34" charset="0"/>
                <a:ea typeface="Calibri" pitchFamily="34" charset="-122"/>
              </a:rPr>
              <a:t>ID 2223676  |  HND / BSc Construction Management</a:t>
            </a:r>
          </a:p>
          <a:p>
            <a:pPr marL="0" indent="0">
              <a:buNone/>
            </a:pPr>
            <a:r>
              <a:rPr lang="en-US" sz="2700" dirty="0">
                <a:solidFill>
                  <a:srgbClr val="D4E4DB"/>
                </a:solidFill>
                <a:latin typeface="Calibri" pitchFamily="34" charset="0"/>
                <a:ea typeface="Calibri" pitchFamily="34" charset="-122"/>
              </a:rPr>
              <a:t>University of Wales Trinity Saint David</a:t>
            </a:r>
          </a:p>
        </p:txBody>
      </p:sp>
      <p:sp>
        <p:nvSpPr>
          <p:cNvPr id="5" name="Shape 5"/>
          <p:cNvSpPr/>
          <p:nvPr/>
        </p:nvSpPr>
        <p:spPr>
          <a:xfrm>
            <a:off x="365760" y="2700000"/>
            <a:ext cx="13902161" cy="550000"/>
          </a:xfrm>
          <a:prstGeom prst="rect">
            <a:avLst/>
          </a:prstGeom>
          <a:solidFill>
            <a:srgbClr val="6B9E8A"/>
          </a:solidFill>
          <a:ln/>
        </p:spPr>
        <p:txBody>
          <a:bodyPr/>
          <a:lstStyle/>
          <a:p>
            <a:endParaRPr lang="en-GB" dirty="0"/>
          </a:p>
        </p:txBody>
      </p:sp>
      <p:sp>
        <p:nvSpPr>
          <p:cNvPr id="6" name="Text 6"/>
          <p:cNvSpPr/>
          <p:nvPr/>
        </p:nvSpPr>
        <p:spPr>
          <a:xfrm>
            <a:off x="502920" y="2700000"/>
            <a:ext cx="13627841" cy="5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3800" b="1">
                <a:solidFill>
                  <a:srgbClr val="FFFFFF"/>
                </a:solidFill>
                <a:latin typeface="Georgia" pitchFamily="34" charset="0"/>
                <a:ea typeface="Georgia" pitchFamily="34" charset="-122"/>
              </a:rPr>
              <a:t>Introduction &amp; Significance</a:t>
            </a:r>
          </a:p>
        </p:txBody>
      </p:sp>
      <p:sp>
        <p:nvSpPr>
          <p:cNvPr id="7" name="Shape 7"/>
          <p:cNvSpPr/>
          <p:nvPr/>
        </p:nvSpPr>
        <p:spPr>
          <a:xfrm>
            <a:off x="365760" y="3250000"/>
            <a:ext cx="13902161" cy="5200000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Text 8"/>
          <p:cNvSpPr/>
          <p:nvPr/>
        </p:nvSpPr>
        <p:spPr>
          <a:xfrm>
            <a:off x="502920" y="3387160"/>
            <a:ext cx="13627841" cy="506284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228600" indent="-228600">
              <a:spcAft>
                <a:spcPts val="400"/>
              </a:spcAft>
              <a:buChar char="•"/>
            </a:pPr>
            <a:r>
              <a:rPr lang="en-US" sz="300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Most UK council housing pre-dates 1980s with solid walls and poor thermal resistance, causing high heat loss and rising bills</a:t>
            </a:r>
          </a:p>
          <a:p>
            <a:pPr marL="228600" indent="-228600">
              <a:spcAft>
                <a:spcPts val="400"/>
              </a:spcAft>
              <a:buChar char="•"/>
            </a:pPr>
            <a:r>
              <a:rPr lang="en-US" sz="300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~25% of Welsh households in fuel poverty (Oct 2024)</a:t>
            </a:r>
          </a:p>
          <a:p>
            <a:pPr marL="228600" indent="-228600">
              <a:spcAft>
                <a:spcPts val="400"/>
              </a:spcAft>
              <a:buChar char="•"/>
            </a:pPr>
            <a:r>
              <a:rPr lang="en-US" sz="300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EWI improves thermal performance without internal disruption; suitable for occupied homes at scale</a:t>
            </a:r>
          </a:p>
          <a:p>
            <a:pPr marL="228600" indent="-228600">
              <a:spcAft>
                <a:spcPts val="400"/>
              </a:spcAft>
              <a:buChar char="•"/>
            </a:pPr>
            <a:r>
              <a:rPr lang="en-US" sz="300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Performance varies by system, detailing, and ventilation; PAS 2035 mandates whole-dwelling assessment</a:t>
            </a:r>
          </a:p>
          <a:p>
            <a:pPr marL="0" indent="0">
              <a:spcBef>
                <a:spcPts val="600"/>
              </a:spcBef>
              <a:spcAft>
                <a:spcPts val="200"/>
              </a:spcAft>
              <a:buNone/>
            </a:pPr>
            <a:r>
              <a:rPr lang="en-US" sz="3200" b="1">
                <a:solidFill>
                  <a:srgbClr val="4A7A66"/>
                </a:solidFill>
                <a:latin typeface="Calibri" pitchFamily="34" charset="0"/>
                <a:ea typeface="Calibri" pitchFamily="34" charset="-122"/>
              </a:rPr>
              <a:t>Significance:</a:t>
            </a:r>
          </a:p>
          <a:p>
            <a:pPr marL="228600" indent="-228600">
              <a:spcAft>
                <a:spcPts val="400"/>
              </a:spcAft>
              <a:buChar char="•"/>
            </a:pPr>
            <a:r>
              <a:rPr lang="en-US" sz="300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Combines performance data with resident experience to support WHQS 2023 warmth and wellbeing outcomes</a:t>
            </a:r>
          </a:p>
        </p:txBody>
      </p:sp>
      <p:sp>
        <p:nvSpPr>
          <p:cNvPr id="9" name="Shape 9"/>
          <p:cNvSpPr/>
          <p:nvPr/>
        </p:nvSpPr>
        <p:spPr>
          <a:xfrm>
            <a:off x="365760" y="8600000"/>
            <a:ext cx="13902161" cy="550000"/>
          </a:xfrm>
          <a:prstGeom prst="rect">
            <a:avLst/>
          </a:prstGeom>
          <a:solidFill>
            <a:srgbClr val="6B9E8A"/>
          </a:solidFill>
          <a:ln/>
        </p:spPr>
        <p:txBody>
          <a:bodyPr/>
          <a:lstStyle/>
          <a:p>
            <a:endParaRPr lang="en-GB" dirty="0"/>
          </a:p>
        </p:txBody>
      </p:sp>
      <p:sp>
        <p:nvSpPr>
          <p:cNvPr id="10" name="Text 10"/>
          <p:cNvSpPr/>
          <p:nvPr/>
        </p:nvSpPr>
        <p:spPr>
          <a:xfrm>
            <a:off x="502920" y="8600000"/>
            <a:ext cx="13627841" cy="5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800" b="1">
                <a:solidFill>
                  <a:srgbClr val="FFFFFF"/>
                </a:solidFill>
                <a:latin typeface="Georgia" pitchFamily="34" charset="0"/>
                <a:ea typeface="Georgia" pitchFamily="34" charset="-122"/>
              </a:rPr>
              <a:t>Research Question</a:t>
            </a:r>
          </a:p>
        </p:txBody>
      </p:sp>
      <p:sp>
        <p:nvSpPr>
          <p:cNvPr id="11" name="Shape 11"/>
          <p:cNvSpPr/>
          <p:nvPr/>
        </p:nvSpPr>
        <p:spPr>
          <a:xfrm>
            <a:off x="365760" y="9150000"/>
            <a:ext cx="13902161" cy="1800000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Text 12"/>
          <p:cNvSpPr/>
          <p:nvPr/>
        </p:nvSpPr>
        <p:spPr>
          <a:xfrm>
            <a:off x="502920" y="9287160"/>
            <a:ext cx="13627841" cy="1662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700" i="1" dirty="0">
                <a:solidFill>
                  <a:srgbClr val="4A7A66"/>
                </a:solidFill>
                <a:latin typeface="Georgia" pitchFamily="34" charset="0"/>
                <a:ea typeface="Georgia" pitchFamily="34" charset="-122"/>
              </a:rPr>
              <a:t>How effective is external wall insulation at improving thermal performance and occupant wellbeing in older council housing stock, and what barriers do local authorities face during implementation?</a:t>
            </a:r>
          </a:p>
        </p:txBody>
      </p:sp>
      <p:sp>
        <p:nvSpPr>
          <p:cNvPr id="13" name="Shape 13"/>
          <p:cNvSpPr/>
          <p:nvPr/>
        </p:nvSpPr>
        <p:spPr>
          <a:xfrm>
            <a:off x="365760" y="11100000"/>
            <a:ext cx="13902161" cy="550000"/>
          </a:xfrm>
          <a:prstGeom prst="rect">
            <a:avLst/>
          </a:prstGeom>
          <a:solidFill>
            <a:srgbClr val="6B9E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4"/>
          <p:cNvSpPr/>
          <p:nvPr/>
        </p:nvSpPr>
        <p:spPr>
          <a:xfrm>
            <a:off x="502920" y="11100000"/>
            <a:ext cx="13627841" cy="5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800" b="1">
                <a:solidFill>
                  <a:srgbClr val="FFFFFF"/>
                </a:solidFill>
                <a:latin typeface="Georgia" pitchFamily="34" charset="0"/>
                <a:ea typeface="Georgia" pitchFamily="34" charset="-122"/>
              </a:rPr>
              <a:t>Literature Review</a:t>
            </a:r>
          </a:p>
        </p:txBody>
      </p:sp>
      <p:sp>
        <p:nvSpPr>
          <p:cNvPr id="15" name="Shape 15"/>
          <p:cNvSpPr/>
          <p:nvPr/>
        </p:nvSpPr>
        <p:spPr>
          <a:xfrm>
            <a:off x="365760" y="11649999"/>
            <a:ext cx="13902161" cy="17670350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6" name="Text 16"/>
          <p:cNvSpPr/>
          <p:nvPr/>
        </p:nvSpPr>
        <p:spPr>
          <a:xfrm>
            <a:off x="502920" y="11787160"/>
            <a:ext cx="13627841" cy="1486284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spcBef>
                <a:spcPts val="600"/>
              </a:spcBef>
              <a:spcAft>
                <a:spcPts val="200"/>
              </a:spcAft>
              <a:buNone/>
            </a:pPr>
            <a:r>
              <a:rPr lang="en-US" sz="3200" b="1">
                <a:solidFill>
                  <a:srgbClr val="4A7A66"/>
                </a:solidFill>
                <a:latin typeface="Calibri" pitchFamily="34" charset="0"/>
                <a:ea typeface="Calibri" pitchFamily="34" charset="-122"/>
              </a:rPr>
              <a:t>Thermal Performance &amp; Energy Efficiency</a:t>
            </a:r>
          </a:p>
          <a:p>
            <a:pPr marL="228600" indent="-228600">
              <a:spcAft>
                <a:spcPts val="400"/>
              </a:spcAft>
              <a:buChar char="•"/>
            </a:pPr>
            <a:r>
              <a:rPr lang="en-US" sz="300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EWI significantly reduces heat loss and improves EPC/SAP ratings in older housing stock</a:t>
            </a:r>
          </a:p>
          <a:p>
            <a:pPr marL="228600" indent="-228600">
              <a:spcAft>
                <a:spcPts val="400"/>
              </a:spcAft>
              <a:buChar char="•"/>
            </a:pPr>
            <a:r>
              <a:rPr lang="en-US" sz="300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Arbed programme (Swansea): substantial comfort gains and reduced heating costs</a:t>
            </a:r>
          </a:p>
          <a:p>
            <a:pPr marL="228600" indent="-228600">
              <a:spcAft>
                <a:spcPts val="400"/>
              </a:spcAft>
              <a:buChar char="•"/>
            </a:pPr>
            <a:r>
              <a:rPr lang="en-US" sz="300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Persistent performance gap between modelled and real-world outcomes</a:t>
            </a:r>
          </a:p>
          <a:p>
            <a:pPr marL="0" indent="0">
              <a:spcBef>
                <a:spcPts val="600"/>
              </a:spcBef>
              <a:spcAft>
                <a:spcPts val="200"/>
              </a:spcAft>
              <a:buNone/>
            </a:pPr>
            <a:r>
              <a:rPr lang="en-US" sz="3200" b="1">
                <a:solidFill>
                  <a:srgbClr val="4A7A66"/>
                </a:solidFill>
                <a:latin typeface="Calibri" pitchFamily="34" charset="0"/>
                <a:ea typeface="Calibri" pitchFamily="34" charset="-122"/>
              </a:rPr>
              <a:t>Occupant Wellbeing &amp; Fuel Poverty</a:t>
            </a:r>
          </a:p>
          <a:p>
            <a:pPr marL="228600" indent="-228600">
              <a:spcAft>
                <a:spcPts val="400"/>
              </a:spcAft>
              <a:buChar char="•"/>
            </a:pPr>
            <a:r>
              <a:rPr lang="en-US" sz="300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Warmer homes, reduced damp, improved wellbeing, lower heating cost stress</a:t>
            </a:r>
          </a:p>
          <a:p>
            <a:pPr marL="228600" indent="-228600">
              <a:spcAft>
                <a:spcPts val="400"/>
              </a:spcAft>
              <a:buChar char="•"/>
            </a:pPr>
            <a:r>
              <a:rPr lang="en-US" sz="300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Poor installation can cause cold bridging and moisture issues affecting air quality</a:t>
            </a:r>
          </a:p>
          <a:p>
            <a:pPr marL="0" indent="0">
              <a:spcBef>
                <a:spcPts val="600"/>
              </a:spcBef>
              <a:spcAft>
                <a:spcPts val="200"/>
              </a:spcAft>
              <a:buNone/>
            </a:pPr>
            <a:r>
              <a:rPr lang="en-US" sz="3200" b="1">
                <a:solidFill>
                  <a:srgbClr val="4A7A66"/>
                </a:solidFill>
                <a:latin typeface="Calibri" pitchFamily="34" charset="0"/>
                <a:ea typeface="Calibri" pitchFamily="34" charset="-122"/>
              </a:rPr>
              <a:t>Technical &amp; Installation Challenges</a:t>
            </a:r>
          </a:p>
          <a:p>
            <a:pPr marL="228600" indent="-228600">
              <a:spcAft>
                <a:spcPts val="400"/>
              </a:spcAft>
              <a:buChar char="•"/>
            </a:pPr>
            <a:r>
              <a:rPr lang="en-US" sz="300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Common issues: poor detailing, thermal bridging, moisture ingress</a:t>
            </a:r>
          </a:p>
          <a:p>
            <a:pPr marL="228600" indent="-228600">
              <a:spcAft>
                <a:spcPts val="400"/>
              </a:spcAft>
              <a:buChar char="•"/>
            </a:pPr>
            <a:r>
              <a:rPr lang="en-US" sz="300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Heritage and planning constraints limit uptake and increase cost</a:t>
            </a:r>
          </a:p>
          <a:p>
            <a:pPr marL="0" indent="0">
              <a:spcBef>
                <a:spcPts val="600"/>
              </a:spcBef>
              <a:spcAft>
                <a:spcPts val="200"/>
              </a:spcAft>
              <a:buNone/>
            </a:pPr>
            <a:r>
              <a:rPr lang="en-US" sz="3200" b="1">
                <a:solidFill>
                  <a:srgbClr val="4A7A66"/>
                </a:solidFill>
                <a:latin typeface="Calibri" pitchFamily="34" charset="0"/>
                <a:ea typeface="Calibri" pitchFamily="34" charset="-122"/>
              </a:rPr>
              <a:t>Policy: PAS 2035 &amp; WHQS</a:t>
            </a:r>
          </a:p>
          <a:p>
            <a:pPr marL="228600" indent="-228600">
              <a:spcAft>
                <a:spcPts val="400"/>
              </a:spcAft>
              <a:buChar char="•"/>
            </a:pPr>
            <a:r>
              <a:rPr lang="en-US" sz="300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PAS 2035: whole-dwelling, risk-based approach emphasising moisture risk</a:t>
            </a:r>
          </a:p>
          <a:p>
            <a:pPr marL="228600" indent="-228600">
              <a:spcAft>
                <a:spcPts val="400"/>
              </a:spcAft>
              <a:buChar char="•"/>
            </a:pPr>
            <a:r>
              <a:rPr lang="en-US" sz="300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WHQS 2023: affordable warmth, wellbeing, minimising environmental impact</a:t>
            </a:r>
          </a:p>
          <a:p>
            <a:pPr marL="0" indent="0">
              <a:spcBef>
                <a:spcPts val="600"/>
              </a:spcBef>
              <a:spcAft>
                <a:spcPts val="200"/>
              </a:spcAft>
              <a:buNone/>
            </a:pPr>
            <a:r>
              <a:rPr lang="en-US" sz="3200" b="1">
                <a:solidFill>
                  <a:srgbClr val="4A7A66"/>
                </a:solidFill>
                <a:latin typeface="Calibri" pitchFamily="34" charset="0"/>
                <a:ea typeface="Calibri" pitchFamily="34" charset="-122"/>
              </a:rPr>
              <a:t>Gaps in Current Research</a:t>
            </a:r>
          </a:p>
          <a:p>
            <a:pPr marL="228600" indent="-228600">
              <a:spcAft>
                <a:spcPts val="400"/>
              </a:spcAft>
              <a:buChar char="•"/>
            </a:pPr>
            <a:r>
              <a:rPr lang="en-US" sz="300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Limited long-term EWI monitoring and wellbeing research beyond thermal comfort</a:t>
            </a:r>
          </a:p>
          <a:p>
            <a:pPr marL="228600" indent="-228600">
              <a:spcAft>
                <a:spcPts val="400"/>
              </a:spcAft>
              <a:buChar char="•"/>
            </a:pPr>
            <a:r>
              <a:rPr lang="en-US" sz="300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Few cross-LA comparative studies; limited PAS 2035 impact analysis</a:t>
            </a:r>
          </a:p>
        </p:txBody>
      </p:sp>
      <p:sp>
        <p:nvSpPr>
          <p:cNvPr id="17" name="Shape 17"/>
          <p:cNvSpPr/>
          <p:nvPr/>
        </p:nvSpPr>
        <p:spPr>
          <a:xfrm>
            <a:off x="14450801" y="2700000"/>
            <a:ext cx="13902161" cy="550000"/>
          </a:xfrm>
          <a:prstGeom prst="rect">
            <a:avLst/>
          </a:prstGeom>
          <a:solidFill>
            <a:srgbClr val="6B9E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Text 18"/>
          <p:cNvSpPr/>
          <p:nvPr/>
        </p:nvSpPr>
        <p:spPr>
          <a:xfrm>
            <a:off x="14587961" y="2700000"/>
            <a:ext cx="13627841" cy="5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800" b="1">
                <a:solidFill>
                  <a:srgbClr val="FFFFFF"/>
                </a:solidFill>
                <a:latin typeface="Georgia" pitchFamily="34" charset="0"/>
                <a:ea typeface="Georgia" pitchFamily="34" charset="-122"/>
              </a:rPr>
              <a:t>Aims &amp; Objectives</a:t>
            </a:r>
          </a:p>
        </p:txBody>
      </p:sp>
      <p:sp>
        <p:nvSpPr>
          <p:cNvPr id="19" name="Shape 19"/>
          <p:cNvSpPr/>
          <p:nvPr/>
        </p:nvSpPr>
        <p:spPr>
          <a:xfrm>
            <a:off x="14450801" y="3250000"/>
            <a:ext cx="13902161" cy="7735533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0" name="Text 20"/>
          <p:cNvSpPr/>
          <p:nvPr/>
        </p:nvSpPr>
        <p:spPr>
          <a:xfrm>
            <a:off x="14587961" y="3387160"/>
            <a:ext cx="13627841" cy="1136284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spcBef>
                <a:spcPts val="600"/>
              </a:spcBef>
              <a:spcAft>
                <a:spcPts val="200"/>
              </a:spcAft>
              <a:buNone/>
            </a:pPr>
            <a:r>
              <a:rPr lang="en-US" sz="3200" b="1">
                <a:solidFill>
                  <a:srgbClr val="4A7A66"/>
                </a:solidFill>
                <a:latin typeface="Calibri" pitchFamily="34" charset="0"/>
                <a:ea typeface="Calibri" pitchFamily="34" charset="-122"/>
              </a:rPr>
              <a:t>Aim:</a:t>
            </a:r>
          </a:p>
          <a:p>
            <a:pPr marL="228600" indent="-228600">
              <a:spcAft>
                <a:spcPts val="400"/>
              </a:spcAft>
              <a:buChar char="•"/>
            </a:pPr>
            <a:r>
              <a:rPr lang="en-US" sz="300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Evaluate EWI effectiveness on energy performance and occupant wellbeing, and identify key LA delivery challenges</a:t>
            </a:r>
          </a:p>
          <a:p>
            <a:pPr marL="0" indent="0">
              <a:spcBef>
                <a:spcPts val="600"/>
              </a:spcBef>
              <a:spcAft>
                <a:spcPts val="200"/>
              </a:spcAft>
              <a:buNone/>
            </a:pPr>
            <a:r>
              <a:rPr lang="en-US" sz="3200" b="1">
                <a:solidFill>
                  <a:srgbClr val="4A7A66"/>
                </a:solidFill>
                <a:latin typeface="Calibri" pitchFamily="34" charset="0"/>
                <a:ea typeface="Calibri" pitchFamily="34" charset="-122"/>
              </a:rPr>
              <a:t>Objective 1: Quantify heat loss and efficiency changes</a:t>
            </a:r>
          </a:p>
          <a:p>
            <a:pPr marL="228600" indent="-228600">
              <a:spcAft>
                <a:spcPts val="400"/>
              </a:spcAft>
              <a:buChar char="•"/>
            </a:pPr>
            <a:r>
              <a:rPr lang="en-US" sz="300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Before/after EPC and SAP data for pre-1980 homes; thermal imaging and monitoring</a:t>
            </a:r>
          </a:p>
          <a:p>
            <a:pPr marL="0" indent="0">
              <a:spcBef>
                <a:spcPts val="600"/>
              </a:spcBef>
              <a:spcAft>
                <a:spcPts val="200"/>
              </a:spcAft>
              <a:buNone/>
            </a:pPr>
            <a:r>
              <a:rPr lang="en-US" sz="3200" b="1">
                <a:solidFill>
                  <a:srgbClr val="4A7A66"/>
                </a:solidFill>
                <a:latin typeface="Calibri" pitchFamily="34" charset="0"/>
                <a:ea typeface="Calibri" pitchFamily="34" charset="-122"/>
              </a:rPr>
              <a:t>Objective 2: Assess comfort, heating costs, and wellbeing</a:t>
            </a:r>
          </a:p>
          <a:p>
            <a:pPr marL="228600" indent="-228600">
              <a:spcAft>
                <a:spcPts val="400"/>
              </a:spcAft>
              <a:buChar char="•"/>
            </a:pPr>
            <a:r>
              <a:rPr lang="en-US" sz="300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Semi-structured interviews on warmth, damp, wellbeing; fuel bill data</a:t>
            </a:r>
          </a:p>
          <a:p>
            <a:pPr marL="0" indent="0">
              <a:spcBef>
                <a:spcPts val="600"/>
              </a:spcBef>
              <a:spcAft>
                <a:spcPts val="200"/>
              </a:spcAft>
              <a:buNone/>
            </a:pPr>
            <a:r>
              <a:rPr lang="en-US" sz="3200" b="1">
                <a:solidFill>
                  <a:srgbClr val="4A7A66"/>
                </a:solidFill>
                <a:latin typeface="Calibri" pitchFamily="34" charset="0"/>
                <a:ea typeface="Calibri" pitchFamily="34" charset="-122"/>
              </a:rPr>
              <a:t>Objective 3: Identify barriers to successful delivery</a:t>
            </a:r>
          </a:p>
          <a:p>
            <a:pPr marL="228600" indent="-228600">
              <a:spcAft>
                <a:spcPts val="400"/>
              </a:spcAft>
              <a:buChar char="•"/>
            </a:pPr>
            <a:r>
              <a:rPr lang="en-US" sz="300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Interview LA officers and installers; review procurement and QA documentation</a:t>
            </a:r>
          </a:p>
          <a:p>
            <a:pPr marL="0" indent="0">
              <a:spcBef>
                <a:spcPts val="600"/>
              </a:spcBef>
              <a:spcAft>
                <a:spcPts val="200"/>
              </a:spcAft>
              <a:buNone/>
            </a:pPr>
            <a:r>
              <a:rPr lang="en-US" sz="3200" b="1">
                <a:solidFill>
                  <a:srgbClr val="4A7A66"/>
                </a:solidFill>
                <a:latin typeface="Calibri" pitchFamily="34" charset="0"/>
                <a:ea typeface="Calibri" pitchFamily="34" charset="-122"/>
              </a:rPr>
              <a:t>Objective 4: Examine PAS 2035 and WHQS influence</a:t>
            </a:r>
          </a:p>
          <a:p>
            <a:pPr marL="228600" indent="-228600">
              <a:spcAft>
                <a:spcPts val="400"/>
              </a:spcAft>
              <a:buChar char="•"/>
            </a:pPr>
            <a:r>
              <a:rPr lang="en-US" sz="300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Analyse compliance in case studies; assess stakeholder views on standards</a:t>
            </a:r>
          </a:p>
          <a:p>
            <a:pPr marL="0" indent="0">
              <a:spcBef>
                <a:spcPts val="600"/>
              </a:spcBef>
              <a:spcAft>
                <a:spcPts val="200"/>
              </a:spcAft>
              <a:buNone/>
            </a:pPr>
            <a:r>
              <a:rPr lang="en-US" sz="3200" b="1">
                <a:solidFill>
                  <a:srgbClr val="4A7A66"/>
                </a:solidFill>
                <a:latin typeface="Calibri" pitchFamily="34" charset="0"/>
                <a:ea typeface="Calibri" pitchFamily="34" charset="-122"/>
              </a:rPr>
              <a:t>Objective 5: Compare case studies for effective practice</a:t>
            </a:r>
          </a:p>
          <a:p>
            <a:pPr marL="228600" indent="-228600">
              <a:spcAft>
                <a:spcPts val="400"/>
              </a:spcAft>
              <a:buChar char="•"/>
            </a:pPr>
            <a:r>
              <a:rPr lang="en-US" sz="300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Cross-case comparison by dwelling type, procurement, and contractor performance</a:t>
            </a:r>
          </a:p>
        </p:txBody>
      </p:sp>
      <p:sp>
        <p:nvSpPr>
          <p:cNvPr id="24" name="Shape 24"/>
          <p:cNvSpPr/>
          <p:nvPr/>
        </p:nvSpPr>
        <p:spPr>
          <a:xfrm>
            <a:off x="14450801" y="11068226"/>
            <a:ext cx="13902161" cy="550000"/>
          </a:xfrm>
          <a:prstGeom prst="rect">
            <a:avLst/>
          </a:prstGeom>
          <a:solidFill>
            <a:srgbClr val="6B9E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5" name="Text 25"/>
          <p:cNvSpPr/>
          <p:nvPr/>
        </p:nvSpPr>
        <p:spPr>
          <a:xfrm>
            <a:off x="14587961" y="11068226"/>
            <a:ext cx="13627841" cy="5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800" b="1">
                <a:solidFill>
                  <a:srgbClr val="FFFFFF"/>
                </a:solidFill>
                <a:latin typeface="Georgia" pitchFamily="34" charset="0"/>
                <a:ea typeface="Georgia" pitchFamily="34" charset="-122"/>
              </a:rPr>
              <a:t>Research Methodology &amp; Ethics</a:t>
            </a:r>
          </a:p>
        </p:txBody>
      </p:sp>
      <p:sp>
        <p:nvSpPr>
          <p:cNvPr id="26" name="Shape 26"/>
          <p:cNvSpPr/>
          <p:nvPr/>
        </p:nvSpPr>
        <p:spPr>
          <a:xfrm>
            <a:off x="14450801" y="11618225"/>
            <a:ext cx="13902161" cy="17670350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7" name="Text 27"/>
          <p:cNvSpPr/>
          <p:nvPr/>
        </p:nvSpPr>
        <p:spPr>
          <a:xfrm>
            <a:off x="14587961" y="11755386"/>
            <a:ext cx="13627841" cy="536284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228600" indent="-228600">
              <a:spcAft>
                <a:spcPts val="400"/>
              </a:spcAft>
              <a:buChar char="•"/>
            </a:pPr>
            <a:r>
              <a:rPr lang="en-US" sz="3000" dirty="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Combines quantitative performance data (EPC/SAP, heating demand) with qualitative wellbeing evidence</a:t>
            </a:r>
          </a:p>
          <a:p>
            <a:pPr marL="228600" indent="-228600">
              <a:spcAft>
                <a:spcPts val="400"/>
              </a:spcAft>
              <a:buChar char="•"/>
            </a:pPr>
            <a:r>
              <a:rPr lang="en-US" sz="3000" dirty="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Multiple Welsh case studies comparing outcomes and identifying transferable patterns across LAs</a:t>
            </a:r>
          </a:p>
          <a:p>
            <a:pPr marL="228600" indent="-228600">
              <a:spcAft>
                <a:spcPts val="400"/>
              </a:spcAft>
              <a:buChar char="•"/>
            </a:pPr>
            <a:r>
              <a:rPr lang="en-US" sz="3000" dirty="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Explores LA and delivery chain perspectives on PAS 2035/WHQS challenges</a:t>
            </a:r>
          </a:p>
          <a:p>
            <a:pPr marL="228600" indent="-228600">
              <a:spcAft>
                <a:spcPts val="400"/>
              </a:spcAft>
              <a:buChar char="•"/>
            </a:pPr>
            <a:r>
              <a:rPr lang="en-US" sz="3000" dirty="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Identifies key barriers and enablers for large-scale EWI delivery</a:t>
            </a:r>
          </a:p>
          <a:p>
            <a:pPr marL="228600" indent="-228600">
              <a:spcAft>
                <a:spcPts val="400"/>
              </a:spcAft>
              <a:buChar char="•"/>
            </a:pPr>
            <a:r>
              <a:rPr lang="en-US" sz="3000" dirty="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Evidence-based recommendations linking what works to clear actions for councils</a:t>
            </a:r>
          </a:p>
        </p:txBody>
      </p:sp>
      <p:sp>
        <p:nvSpPr>
          <p:cNvPr id="33" name="Shape 33"/>
          <p:cNvSpPr/>
          <p:nvPr/>
        </p:nvSpPr>
        <p:spPr>
          <a:xfrm>
            <a:off x="28535842" y="2700000"/>
            <a:ext cx="13902161" cy="550000"/>
          </a:xfrm>
          <a:prstGeom prst="rect">
            <a:avLst/>
          </a:prstGeom>
          <a:solidFill>
            <a:srgbClr val="6B9E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4" name="Text 34"/>
          <p:cNvSpPr/>
          <p:nvPr/>
        </p:nvSpPr>
        <p:spPr>
          <a:xfrm>
            <a:off x="28673002" y="2700000"/>
            <a:ext cx="13627841" cy="5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800" b="1">
                <a:solidFill>
                  <a:srgbClr val="FFFFFF"/>
                </a:solidFill>
                <a:latin typeface="Georgia" pitchFamily="34" charset="0"/>
                <a:ea typeface="Georgia" pitchFamily="34" charset="-122"/>
              </a:rPr>
              <a:t>How This Research Addresses Gaps</a:t>
            </a:r>
          </a:p>
        </p:txBody>
      </p:sp>
      <p:sp>
        <p:nvSpPr>
          <p:cNvPr id="35" name="Shape 35"/>
          <p:cNvSpPr/>
          <p:nvPr/>
        </p:nvSpPr>
        <p:spPr>
          <a:xfrm>
            <a:off x="28535842" y="3250000"/>
            <a:ext cx="13902161" cy="7037160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6" name="Text 36"/>
          <p:cNvSpPr/>
          <p:nvPr/>
        </p:nvSpPr>
        <p:spPr>
          <a:xfrm>
            <a:off x="28673002" y="3387160"/>
            <a:ext cx="13627841" cy="836284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spcBef>
                <a:spcPts val="600"/>
              </a:spcBef>
              <a:spcAft>
                <a:spcPts val="200"/>
              </a:spcAft>
              <a:buNone/>
            </a:pPr>
            <a:r>
              <a:rPr lang="en-US" sz="3200" b="1">
                <a:solidFill>
                  <a:srgbClr val="4A7A66"/>
                </a:solidFill>
                <a:latin typeface="Calibri" pitchFamily="34" charset="0"/>
                <a:ea typeface="Calibri" pitchFamily="34" charset="-122"/>
              </a:rPr>
              <a:t>Quantitative Data Collection</a:t>
            </a:r>
          </a:p>
          <a:p>
            <a:pPr marL="228600" indent="-228600">
              <a:spcAft>
                <a:spcPts val="400"/>
              </a:spcAft>
              <a:buChar char="•"/>
            </a:pPr>
            <a:r>
              <a:rPr lang="en-US" sz="300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Before/after EPC &amp; SAP from 20–30 pre-1980 council homes with EWI (last 5–10 years)</a:t>
            </a:r>
          </a:p>
          <a:p>
            <a:pPr marL="228600" indent="-228600">
              <a:spcAft>
                <a:spcPts val="400"/>
              </a:spcAft>
              <a:buChar char="•"/>
            </a:pPr>
            <a:r>
              <a:rPr lang="en-US" sz="300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Supplemented with thermal imaging, fuel bills, and indoor temp/humidity monitoring</a:t>
            </a:r>
          </a:p>
          <a:p>
            <a:pPr marL="0" indent="0">
              <a:spcBef>
                <a:spcPts val="600"/>
              </a:spcBef>
              <a:spcAft>
                <a:spcPts val="200"/>
              </a:spcAft>
              <a:buNone/>
            </a:pPr>
            <a:r>
              <a:rPr lang="en-US" sz="3200" b="1">
                <a:solidFill>
                  <a:srgbClr val="4A7A66"/>
                </a:solidFill>
                <a:latin typeface="Calibri" pitchFamily="34" charset="0"/>
                <a:ea typeface="Calibri" pitchFamily="34" charset="-122"/>
              </a:rPr>
              <a:t>Qualitative Data Collection</a:t>
            </a:r>
          </a:p>
          <a:p>
            <a:pPr marL="228600" indent="-228600">
              <a:spcAft>
                <a:spcPts val="400"/>
              </a:spcAft>
              <a:buChar char="•"/>
            </a:pPr>
            <a:r>
              <a:rPr lang="en-US" sz="300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Interviews: 8–12 residents, 4–6 LA officers, 2–3 installers/contractors</a:t>
            </a:r>
          </a:p>
          <a:p>
            <a:pPr marL="228600" indent="-228600">
              <a:spcAft>
                <a:spcPts val="400"/>
              </a:spcAft>
              <a:buChar char="•"/>
            </a:pPr>
            <a:r>
              <a:rPr lang="en-US" sz="300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Topics: warmth, damp, wellbeing, installation experience, PAS 2035 views</a:t>
            </a:r>
          </a:p>
          <a:p>
            <a:pPr marL="0" indent="0">
              <a:spcBef>
                <a:spcPts val="600"/>
              </a:spcBef>
              <a:spcAft>
                <a:spcPts val="200"/>
              </a:spcAft>
              <a:buNone/>
            </a:pPr>
            <a:r>
              <a:rPr lang="en-US" sz="3200" b="1">
                <a:solidFill>
                  <a:srgbClr val="4A7A66"/>
                </a:solidFill>
                <a:latin typeface="Calibri" pitchFamily="34" charset="0"/>
                <a:ea typeface="Calibri" pitchFamily="34" charset="-122"/>
              </a:rPr>
              <a:t>Data Analysis</a:t>
            </a:r>
          </a:p>
          <a:p>
            <a:pPr marL="228600" indent="-228600">
              <a:spcAft>
                <a:spcPts val="400"/>
              </a:spcAft>
              <a:buChar char="•"/>
            </a:pPr>
            <a:r>
              <a:rPr lang="en-US" sz="300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Descriptive statistics, before/after comparisons, graphical analysis</a:t>
            </a:r>
          </a:p>
          <a:p>
            <a:pPr marL="228600" indent="-228600">
              <a:spcAft>
                <a:spcPts val="400"/>
              </a:spcAft>
              <a:buChar char="•"/>
            </a:pPr>
            <a:r>
              <a:rPr lang="en-US" sz="300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Braun &amp; Clarke thematic analysis; case study integration</a:t>
            </a:r>
          </a:p>
          <a:p>
            <a:pPr marL="0" indent="0">
              <a:spcBef>
                <a:spcPts val="600"/>
              </a:spcBef>
              <a:spcAft>
                <a:spcPts val="200"/>
              </a:spcAft>
              <a:buNone/>
            </a:pPr>
            <a:r>
              <a:rPr lang="en-US" sz="3200" b="1">
                <a:solidFill>
                  <a:srgbClr val="4A7A66"/>
                </a:solidFill>
                <a:latin typeface="Calibri" pitchFamily="34" charset="0"/>
                <a:ea typeface="Calibri" pitchFamily="34" charset="-122"/>
              </a:rPr>
              <a:t>Ethics</a:t>
            </a:r>
          </a:p>
          <a:p>
            <a:pPr marL="228600" indent="-228600">
              <a:spcAft>
                <a:spcPts val="400"/>
              </a:spcAft>
              <a:buChar char="•"/>
            </a:pPr>
            <a:r>
              <a:rPr lang="en-US" sz="300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Informed consent, pseudonyms, GDPR compliance, university ethics approval required</a:t>
            </a:r>
          </a:p>
        </p:txBody>
      </p:sp>
      <p:sp>
        <p:nvSpPr>
          <p:cNvPr id="37" name="Shape 37"/>
          <p:cNvSpPr/>
          <p:nvPr/>
        </p:nvSpPr>
        <p:spPr>
          <a:xfrm>
            <a:off x="28535842" y="10506625"/>
            <a:ext cx="13902161" cy="550000"/>
          </a:xfrm>
          <a:prstGeom prst="rect">
            <a:avLst/>
          </a:prstGeom>
          <a:solidFill>
            <a:srgbClr val="6B9E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8" name="Text 38"/>
          <p:cNvSpPr/>
          <p:nvPr/>
        </p:nvSpPr>
        <p:spPr>
          <a:xfrm>
            <a:off x="28673002" y="10506625"/>
            <a:ext cx="13627841" cy="5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800" b="1">
                <a:solidFill>
                  <a:srgbClr val="FFFFFF"/>
                </a:solidFill>
                <a:latin typeface="Georgia" pitchFamily="34" charset="0"/>
                <a:ea typeface="Georgia" pitchFamily="34" charset="-122"/>
              </a:rPr>
              <a:t>Expected Outcomes</a:t>
            </a:r>
          </a:p>
        </p:txBody>
      </p:sp>
      <p:sp>
        <p:nvSpPr>
          <p:cNvPr id="39" name="Shape 39"/>
          <p:cNvSpPr/>
          <p:nvPr/>
        </p:nvSpPr>
        <p:spPr>
          <a:xfrm>
            <a:off x="28535842" y="11056625"/>
            <a:ext cx="13902161" cy="5200000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40" name="Text 40"/>
          <p:cNvSpPr/>
          <p:nvPr/>
        </p:nvSpPr>
        <p:spPr>
          <a:xfrm>
            <a:off x="28673002" y="11193785"/>
            <a:ext cx="13627841" cy="506284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spcBef>
                <a:spcPts val="600"/>
              </a:spcBef>
              <a:spcAft>
                <a:spcPts val="200"/>
              </a:spcAft>
              <a:buNone/>
            </a:pPr>
            <a:r>
              <a:rPr lang="en-US" sz="3200" b="1">
                <a:solidFill>
                  <a:srgbClr val="4A7A66"/>
                </a:solidFill>
                <a:latin typeface="Calibri" pitchFamily="34" charset="0"/>
                <a:ea typeface="Calibri" pitchFamily="34" charset="-122"/>
              </a:rPr>
              <a:t>Improved Thermal Performance</a:t>
            </a:r>
          </a:p>
          <a:p>
            <a:pPr marL="228600" indent="-228600">
              <a:spcAft>
                <a:spcPts val="400"/>
              </a:spcAft>
              <a:buChar char="•"/>
            </a:pPr>
            <a:r>
              <a:rPr lang="en-US" sz="300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Reduced heat loss, improved EPC/SAP ratings, lower heating demand and bills</a:t>
            </a:r>
          </a:p>
          <a:p>
            <a:pPr marL="0" indent="0">
              <a:spcBef>
                <a:spcPts val="600"/>
              </a:spcBef>
              <a:spcAft>
                <a:spcPts val="200"/>
              </a:spcAft>
              <a:buNone/>
            </a:pPr>
            <a:r>
              <a:rPr lang="en-US" sz="3200" b="1">
                <a:solidFill>
                  <a:srgbClr val="4A7A66"/>
                </a:solidFill>
                <a:latin typeface="Calibri" pitchFamily="34" charset="0"/>
                <a:ea typeface="Calibri" pitchFamily="34" charset="-122"/>
              </a:rPr>
              <a:t>Enhanced Occupant Wellbeing</a:t>
            </a:r>
          </a:p>
          <a:p>
            <a:pPr marL="228600" indent="-228600">
              <a:spcAft>
                <a:spcPts val="400"/>
              </a:spcAft>
              <a:buChar char="•"/>
            </a:pPr>
            <a:r>
              <a:rPr lang="en-US" sz="300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Improved comfort, reduced damp, better mental wellbeing from lower financial stress</a:t>
            </a:r>
          </a:p>
          <a:p>
            <a:pPr marL="0" indent="0">
              <a:spcBef>
                <a:spcPts val="600"/>
              </a:spcBef>
              <a:spcAft>
                <a:spcPts val="200"/>
              </a:spcAft>
              <a:buNone/>
            </a:pPr>
            <a:r>
              <a:rPr lang="en-US" sz="3200" b="1">
                <a:solidFill>
                  <a:srgbClr val="4A7A66"/>
                </a:solidFill>
                <a:latin typeface="Calibri" pitchFamily="34" charset="0"/>
                <a:ea typeface="Calibri" pitchFamily="34" charset="-122"/>
              </a:rPr>
              <a:t>Key Barriers Identified</a:t>
            </a:r>
          </a:p>
          <a:p>
            <a:pPr marL="228600" indent="-228600">
              <a:spcAft>
                <a:spcPts val="400"/>
              </a:spcAft>
              <a:buChar char="•"/>
            </a:pPr>
            <a:r>
              <a:rPr lang="en-US" sz="300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Funding gaps, skills shortages, heritage planning restrictions, PAS 2035 admin burden</a:t>
            </a:r>
          </a:p>
          <a:p>
            <a:pPr marL="0" indent="0">
              <a:spcBef>
                <a:spcPts val="600"/>
              </a:spcBef>
              <a:spcAft>
                <a:spcPts val="200"/>
              </a:spcAft>
              <a:buNone/>
            </a:pPr>
            <a:r>
              <a:rPr lang="en-US" sz="3200" b="1">
                <a:solidFill>
                  <a:srgbClr val="4A7A66"/>
                </a:solidFill>
                <a:latin typeface="Calibri" pitchFamily="34" charset="0"/>
                <a:ea typeface="Calibri" pitchFamily="34" charset="-122"/>
              </a:rPr>
              <a:t>Practical Recommendations</a:t>
            </a:r>
          </a:p>
          <a:p>
            <a:pPr marL="228600" indent="-228600">
              <a:spcAft>
                <a:spcPts val="400"/>
              </a:spcAft>
              <a:buChar char="•"/>
            </a:pPr>
            <a:r>
              <a:rPr lang="en-US" sz="300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Improve installation quality, resident engagement, maintenance strategies, and WHQS compliance</a:t>
            </a:r>
          </a:p>
        </p:txBody>
      </p:sp>
      <p:sp>
        <p:nvSpPr>
          <p:cNvPr id="44" name="Shape 44"/>
          <p:cNvSpPr/>
          <p:nvPr/>
        </p:nvSpPr>
        <p:spPr>
          <a:xfrm>
            <a:off x="28535842" y="16406625"/>
            <a:ext cx="13902161" cy="550000"/>
          </a:xfrm>
          <a:prstGeom prst="rect">
            <a:avLst/>
          </a:prstGeom>
          <a:solidFill>
            <a:srgbClr val="6B9E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5" name="Text 45"/>
          <p:cNvSpPr/>
          <p:nvPr/>
        </p:nvSpPr>
        <p:spPr>
          <a:xfrm>
            <a:off x="28673002" y="16406625"/>
            <a:ext cx="13627841" cy="5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800" b="1">
                <a:solidFill>
                  <a:srgbClr val="FFFFFF"/>
                </a:solidFill>
                <a:latin typeface="Georgia" pitchFamily="34" charset="0"/>
                <a:ea typeface="Georgia" pitchFamily="34" charset="-122"/>
              </a:rPr>
              <a:t>Planned Outputs &amp; Limitations</a:t>
            </a:r>
          </a:p>
        </p:txBody>
      </p:sp>
      <p:sp>
        <p:nvSpPr>
          <p:cNvPr id="46" name="Shape 46"/>
          <p:cNvSpPr/>
          <p:nvPr/>
        </p:nvSpPr>
        <p:spPr>
          <a:xfrm>
            <a:off x="28535842" y="16956625"/>
            <a:ext cx="13902161" cy="4800000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47" name="Text 47"/>
          <p:cNvSpPr/>
          <p:nvPr/>
        </p:nvSpPr>
        <p:spPr>
          <a:xfrm>
            <a:off x="28673002" y="17093785"/>
            <a:ext cx="13627841" cy="466284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spcBef>
                <a:spcPts val="600"/>
              </a:spcBef>
              <a:spcAft>
                <a:spcPts val="200"/>
              </a:spcAft>
              <a:buNone/>
            </a:pPr>
            <a:r>
              <a:rPr lang="en-US" sz="3200" b="1">
                <a:solidFill>
                  <a:srgbClr val="4A7A66"/>
                </a:solidFill>
                <a:latin typeface="Calibri" pitchFamily="34" charset="0"/>
                <a:ea typeface="Calibri" pitchFamily="34" charset="-122"/>
              </a:rPr>
              <a:t>Planned Outputs</a:t>
            </a:r>
          </a:p>
          <a:p>
            <a:pPr marL="228600" indent="-228600">
              <a:spcAft>
                <a:spcPts val="400"/>
              </a:spcAft>
              <a:buChar char="•"/>
            </a:pPr>
            <a:r>
              <a:rPr lang="en-US" sz="300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Risk checklist with monitoring evidence (defects, damp, resident feedback)</a:t>
            </a:r>
          </a:p>
          <a:p>
            <a:pPr marL="228600" indent="-228600">
              <a:spcAft>
                <a:spcPts val="400"/>
              </a:spcAft>
              <a:buChar char="•"/>
            </a:pPr>
            <a:r>
              <a:rPr lang="en-US" sz="300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Reusable case study template for councils to evaluate future retrofits</a:t>
            </a:r>
          </a:p>
          <a:p>
            <a:pPr marL="228600" indent="-228600">
              <a:spcAft>
                <a:spcPts val="400"/>
              </a:spcAft>
              <a:buChar char="•"/>
            </a:pPr>
            <a:r>
              <a:rPr lang="en-US" sz="300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Practical recommendations for delivery, QA, aligned with PAS 2035/WHQS</a:t>
            </a:r>
          </a:p>
          <a:p>
            <a:pPr marL="0" indent="0">
              <a:spcBef>
                <a:spcPts val="600"/>
              </a:spcBef>
              <a:spcAft>
                <a:spcPts val="200"/>
              </a:spcAft>
              <a:buNone/>
            </a:pPr>
            <a:r>
              <a:rPr lang="en-US" sz="3200" b="1">
                <a:solidFill>
                  <a:srgbClr val="4A7A66"/>
                </a:solidFill>
                <a:latin typeface="Calibri" pitchFamily="34" charset="0"/>
                <a:ea typeface="Calibri" pitchFamily="34" charset="-122"/>
              </a:rPr>
              <a:t>Limitations</a:t>
            </a:r>
          </a:p>
          <a:p>
            <a:pPr marL="228600" indent="-228600">
              <a:spcAft>
                <a:spcPts val="400"/>
              </a:spcAft>
              <a:buChar char="•"/>
            </a:pPr>
            <a:r>
              <a:rPr lang="en-US" sz="300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EPC/SAP are modelled, not directly measured; modest sample sizes</a:t>
            </a:r>
          </a:p>
          <a:p>
            <a:pPr marL="228600" indent="-228600">
              <a:spcAft>
                <a:spcPts val="400"/>
              </a:spcAft>
              <a:buChar char="•"/>
            </a:pPr>
            <a:r>
              <a:rPr lang="en-US" sz="300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Triangulation builds reliability where direct monitoring is limited</a:t>
            </a:r>
          </a:p>
        </p:txBody>
      </p:sp>
      <p:sp>
        <p:nvSpPr>
          <p:cNvPr id="48" name="Shape 48"/>
          <p:cNvSpPr/>
          <p:nvPr/>
        </p:nvSpPr>
        <p:spPr>
          <a:xfrm>
            <a:off x="28535842" y="21906625"/>
            <a:ext cx="13902161" cy="550000"/>
          </a:xfrm>
          <a:prstGeom prst="rect">
            <a:avLst/>
          </a:prstGeom>
          <a:solidFill>
            <a:srgbClr val="6B9E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9" name="Text 49"/>
          <p:cNvSpPr/>
          <p:nvPr/>
        </p:nvSpPr>
        <p:spPr>
          <a:xfrm>
            <a:off x="28673002" y="21906625"/>
            <a:ext cx="13627841" cy="5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800" b="1">
                <a:solidFill>
                  <a:srgbClr val="FFFFFF"/>
                </a:solidFill>
                <a:latin typeface="Georgia" pitchFamily="34" charset="0"/>
                <a:ea typeface="Georgia" pitchFamily="34" charset="-122"/>
              </a:rPr>
              <a:t>Research Timeline (16 Weeks)</a:t>
            </a:r>
          </a:p>
        </p:txBody>
      </p:sp>
      <p:sp>
        <p:nvSpPr>
          <p:cNvPr id="50" name="Shape 50"/>
          <p:cNvSpPr/>
          <p:nvPr/>
        </p:nvSpPr>
        <p:spPr>
          <a:xfrm>
            <a:off x="28535842" y="22627717"/>
            <a:ext cx="13902161" cy="6747496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1" name="Text 51"/>
          <p:cNvSpPr/>
          <p:nvPr/>
        </p:nvSpPr>
        <p:spPr>
          <a:xfrm>
            <a:off x="28673003" y="22593784"/>
            <a:ext cx="8112700" cy="6964309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228600" indent="-228600">
              <a:spcAft>
                <a:spcPts val="400"/>
              </a:spcAft>
              <a:buChar char="•"/>
            </a:pPr>
            <a:r>
              <a:rPr lang="en-US" sz="3000" dirty="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Weeks 1–4: </a:t>
            </a:r>
            <a:r>
              <a:rPr lang="en-US" sz="3000" dirty="0" err="1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Finalise</a:t>
            </a:r>
            <a:r>
              <a:rPr lang="en-US" sz="3000" dirty="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 design, ethics, literature review, conceptual framework</a:t>
            </a:r>
          </a:p>
          <a:p>
            <a:pPr marL="228600" indent="-228600">
              <a:spcAft>
                <a:spcPts val="400"/>
              </a:spcAft>
              <a:buChar char="•"/>
            </a:pPr>
            <a:r>
              <a:rPr lang="en-US" sz="3000" dirty="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Weeks 5–8: Gather EPC/SAP and thermal imaging data; descriptive analysis</a:t>
            </a:r>
          </a:p>
          <a:p>
            <a:pPr marL="228600" indent="-228600">
              <a:spcAft>
                <a:spcPts val="400"/>
              </a:spcAft>
              <a:buChar char="•"/>
            </a:pPr>
            <a:r>
              <a:rPr lang="en-US" sz="3000" dirty="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Weeks 9–11: Recruit and conduct interviews; transcribe</a:t>
            </a:r>
          </a:p>
          <a:p>
            <a:pPr marL="228600" indent="-228600">
              <a:spcAft>
                <a:spcPts val="400"/>
              </a:spcAft>
              <a:buChar char="•"/>
            </a:pPr>
            <a:r>
              <a:rPr lang="en-US" sz="3000" dirty="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Weeks 12–13: Code transcripts, identify themes, compare with literature</a:t>
            </a:r>
          </a:p>
          <a:p>
            <a:pPr marL="228600" indent="-228600">
              <a:spcAft>
                <a:spcPts val="400"/>
              </a:spcAft>
              <a:buChar char="•"/>
            </a:pPr>
            <a:r>
              <a:rPr lang="en-US" sz="3000" dirty="0">
                <a:solidFill>
                  <a:srgbClr val="2D3436"/>
                </a:solidFill>
                <a:latin typeface="Calibri" pitchFamily="34" charset="0"/>
                <a:ea typeface="Calibri" pitchFamily="34" charset="-122"/>
              </a:rPr>
              <a:t>Weeks 14–16: Draft results, integrate findings, format, and submit</a:t>
            </a:r>
          </a:p>
        </p:txBody>
      </p:sp>
      <p:sp>
        <p:nvSpPr>
          <p:cNvPr id="52" name="Shape 52"/>
          <p:cNvSpPr/>
          <p:nvPr/>
        </p:nvSpPr>
        <p:spPr>
          <a:xfrm>
            <a:off x="0" y="29375213"/>
            <a:ext cx="42803763" cy="900000"/>
          </a:xfrm>
          <a:prstGeom prst="rect">
            <a:avLst/>
          </a:prstGeom>
          <a:solidFill>
            <a:srgbClr val="4A7A6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3" name="Text 53"/>
          <p:cNvSpPr/>
          <p:nvPr/>
        </p:nvSpPr>
        <p:spPr>
          <a:xfrm>
            <a:off x="365760" y="29375213"/>
            <a:ext cx="42072243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spcAft>
                <a:spcPts val="100"/>
              </a:spcAft>
              <a:buNone/>
            </a:pPr>
            <a:r>
              <a:rPr lang="en-US" sz="27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</a:rPr>
              <a:t>References</a:t>
            </a:r>
          </a:p>
          <a:p>
            <a:pPr marL="0" indent="0">
              <a:buNone/>
            </a:pPr>
            <a:r>
              <a:rPr lang="en-US" sz="2200" dirty="0">
                <a:solidFill>
                  <a:srgbClr val="D4E4DB"/>
                </a:solidFill>
                <a:latin typeface="Calibri" pitchFamily="34" charset="0"/>
                <a:ea typeface="Calibri" pitchFamily="34" charset="-122"/>
              </a:rPr>
              <a:t>Atkinson et al. (2012)  •  Braun &amp; Clarke (2006)  •  BRE Wales (2015, 2018)  •  BSI (2023) PAS 2035  •  CCC (2019)  •  Historic England (2014)  •  INCA (2016)  •  Lilley, Davidson &amp; Alwan (2017)  •  NIA (2011)  •  NICE (2015)  •  ONS (2023)  •  Public Health Wales (2024)  •  UCL Bartlett (2017)  •  Warm and Well (2021)  •  Welsh Government (2022, 2023, 2024, 2025, 2026)</a:t>
            </a:r>
          </a:p>
        </p:txBody>
      </p:sp>
      <p:sp>
        <p:nvSpPr>
          <p:cNvPr id="56" name="Text 56"/>
          <p:cNvSpPr/>
          <p:nvPr/>
        </p:nvSpPr>
        <p:spPr>
          <a:xfrm>
            <a:off x="439954" y="25143463"/>
            <a:ext cx="7794660" cy="541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spcAft>
                <a:spcPts val="200"/>
              </a:spcAft>
              <a:buNone/>
            </a:pPr>
            <a:r>
              <a:rPr lang="en-US" sz="2900" b="1" dirty="0">
                <a:solidFill>
                  <a:srgbClr val="4A7A66"/>
                </a:solidFill>
                <a:latin typeface="Calibri" pitchFamily="34" charset="0"/>
                <a:ea typeface="Calibri" pitchFamily="34" charset="-122"/>
              </a:rPr>
              <a:t>EWI Installation on Council Housing</a:t>
            </a:r>
          </a:p>
          <a:p>
            <a:pPr marL="0" indent="0">
              <a:buNone/>
            </a:pPr>
            <a:r>
              <a:rPr lang="en-US" sz="2200" dirty="0">
                <a:solidFill>
                  <a:srgbClr val="636E72"/>
                </a:solidFill>
                <a:latin typeface="Calibri" pitchFamily="34" charset="0"/>
                <a:ea typeface="Calibri" pitchFamily="34" charset="-122"/>
              </a:rPr>
              <a:t>Insulation boards are fixed to external walls before render application. EWI is particularly suitable for occupied dwellings as work is carried out externally with minimal internal disruption to residents.</a:t>
            </a:r>
          </a:p>
        </p:txBody>
      </p:sp>
      <p:pic>
        <p:nvPicPr>
          <p:cNvPr id="61" name="Picture 60" descr="External Wall Insulation Scotland | Grant Installers">
            <a:extLst>
              <a:ext uri="{FF2B5EF4-FFF2-40B4-BE49-F238E27FC236}">
                <a16:creationId xmlns:a16="http://schemas.microsoft.com/office/drawing/2014/main" id="{64326826-F536-C594-82B4-F3D19BF4B31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772" y="21123268"/>
            <a:ext cx="5418909" cy="546472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5" name="Image 22">
            <a:extLst>
              <a:ext uri="{FF2B5EF4-FFF2-40B4-BE49-F238E27FC236}">
                <a16:creationId xmlns:a16="http://schemas.microsoft.com/office/drawing/2014/main" id="{EC39CA0D-2149-9FF3-3EA3-D2CC361544A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10956" y="20859129"/>
            <a:ext cx="8802819" cy="6747496"/>
          </a:xfrm>
          <a:prstGeom prst="rect">
            <a:avLst/>
          </a:prstGeom>
        </p:spPr>
      </p:pic>
      <p:sp>
        <p:nvSpPr>
          <p:cNvPr id="57" name="Text 23">
            <a:extLst>
              <a:ext uri="{FF2B5EF4-FFF2-40B4-BE49-F238E27FC236}">
                <a16:creationId xmlns:a16="http://schemas.microsoft.com/office/drawing/2014/main" id="{34639317-E05F-B67F-4FD6-CD79902BBEDD}"/>
              </a:ext>
            </a:extLst>
          </p:cNvPr>
          <p:cNvSpPr/>
          <p:nvPr/>
        </p:nvSpPr>
        <p:spPr>
          <a:xfrm>
            <a:off x="8690279" y="27834999"/>
            <a:ext cx="7722403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i="1" dirty="0">
                <a:solidFill>
                  <a:srgbClr val="636E72"/>
                </a:solidFill>
                <a:latin typeface="Calibri" pitchFamily="34" charset="0"/>
                <a:ea typeface="Calibri" pitchFamily="34" charset="-122"/>
              </a:rPr>
              <a:t>EWI System with EPS Board</a:t>
            </a:r>
          </a:p>
        </p:txBody>
      </p:sp>
      <p:pic>
        <p:nvPicPr>
          <p:cNvPr id="58" name="Image 31"/>
          <p:cNvPicPr>
            <a:picLocks noChangeAspect="1"/>
          </p:cNvPicPr>
          <p:nvPr/>
        </p:nvPicPr>
        <p:blipFill>
          <a:blip r:embed="rId5"/>
          <a:srcRect t="12811" b="6489"/>
          <a:stretch>
            <a:fillRect/>
          </a:stretch>
        </p:blipFill>
        <p:spPr>
          <a:xfrm>
            <a:off x="15211196" y="15186440"/>
            <a:ext cx="11548089" cy="7226791"/>
          </a:xfrm>
          <a:prstGeom prst="rect">
            <a:avLst/>
          </a:prstGeom>
        </p:spPr>
      </p:pic>
      <p:sp>
        <p:nvSpPr>
          <p:cNvPr id="59" name="Text 32">
            <a:extLst>
              <a:ext uri="{FF2B5EF4-FFF2-40B4-BE49-F238E27FC236}">
                <a16:creationId xmlns:a16="http://schemas.microsoft.com/office/drawing/2014/main" id="{429575C6-1B11-6A6D-1B76-E9C39E0536E1}"/>
              </a:ext>
            </a:extLst>
          </p:cNvPr>
          <p:cNvSpPr/>
          <p:nvPr/>
        </p:nvSpPr>
        <p:spPr>
          <a:xfrm>
            <a:off x="17666318" y="22404439"/>
            <a:ext cx="8128478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i="1" dirty="0">
                <a:solidFill>
                  <a:srgbClr val="636E72"/>
                </a:solidFill>
                <a:latin typeface="Calibri" pitchFamily="34" charset="0"/>
                <a:ea typeface="Calibri" pitchFamily="34" charset="-122"/>
              </a:rPr>
              <a:t>Before and after EWI thermal comparison</a:t>
            </a:r>
          </a:p>
        </p:txBody>
      </p:sp>
      <p:pic>
        <p:nvPicPr>
          <p:cNvPr id="60" name="Image 42">
            <a:extLst>
              <a:ext uri="{FF2B5EF4-FFF2-40B4-BE49-F238E27FC236}">
                <a16:creationId xmlns:a16="http://schemas.microsoft.com/office/drawing/2014/main" id="{A1716611-054D-458D-D4DA-411203C429B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514658" y="22895211"/>
            <a:ext cx="9475331" cy="5362840"/>
          </a:xfrm>
          <a:prstGeom prst="rect">
            <a:avLst/>
          </a:prstGeom>
        </p:spPr>
      </p:pic>
      <p:sp>
        <p:nvSpPr>
          <p:cNvPr id="62" name="Text 43"/>
          <p:cNvSpPr/>
          <p:nvPr/>
        </p:nvSpPr>
        <p:spPr>
          <a:xfrm>
            <a:off x="21730557" y="28303542"/>
            <a:ext cx="7327986" cy="7516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i="1" dirty="0">
                <a:solidFill>
                  <a:srgbClr val="636E72"/>
                </a:solidFill>
                <a:latin typeface="Calibri" pitchFamily="34" charset="0"/>
                <a:ea typeface="Calibri" pitchFamily="34" charset="-122"/>
              </a:rPr>
              <a:t>Example EPC rating: current vs. potential after EWI</a:t>
            </a:r>
          </a:p>
        </p:txBody>
      </p:sp>
      <p:pic>
        <p:nvPicPr>
          <p:cNvPr id="21" name="Picture 20" descr="Using thematic analysis in qualitative research - ScienceDirect">
            <a:extLst>
              <a:ext uri="{FF2B5EF4-FFF2-40B4-BE49-F238E27FC236}">
                <a16:creationId xmlns:a16="http://schemas.microsoft.com/office/drawing/2014/main" id="{ED48499E-6662-7A02-03AB-BE33021190D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491284" y="22793471"/>
            <a:ext cx="3793734" cy="6261699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FFFFFF"/>
        </a:solidFill>
        <a:ln/>
        <a:effectLst>
          <a:outerShdw blurRad="76200" dist="25400" dir="8100000" algn="bl" rotWithShape="0">
            <a:srgbClr val="000000">
              <a:alpha val="8000"/>
            </a:srgbClr>
          </a:outerShdw>
        </a:effectLst>
      </a:spPr>
      <a:bodyPr/>
      <a:lstStyle>
        <a:defPPr algn="l">
          <a:defRPr/>
        </a:defPPr>
      </a:lstStyle>
    </a:sp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331</TotalTime>
  <Words>2380</Words>
  <Application>Microsoft Office PowerPoint</Application>
  <PresentationFormat>Custom</PresentationFormat>
  <Paragraphs>254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Georgia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Mark Preston</dc:creator>
  <cp:lastModifiedBy>Mark Preston</cp:lastModifiedBy>
  <cp:revision>8</cp:revision>
  <dcterms:created xsi:type="dcterms:W3CDTF">2026-05-10T18:58:47Z</dcterms:created>
  <dcterms:modified xsi:type="dcterms:W3CDTF">2026-05-11T10:03:58Z</dcterms:modified>
</cp:coreProperties>
</file>