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2"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812"/>
    <p:restoredTop sz="95964"/>
  </p:normalViewPr>
  <p:slideViewPr>
    <p:cSldViewPr snapToGrid="0" snapToObjects="1">
      <p:cViewPr varScale="1">
        <p:scale>
          <a:sx n="55" d="100"/>
          <a:sy n="55" d="100"/>
        </p:scale>
        <p:origin x="216" y="15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9FA282-D582-4D0D-A71D-2B9A8586F8D3}" type="doc">
      <dgm:prSet loTypeId="urn:microsoft.com/office/officeart/2018/2/layout/IconCircle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AE25AF36-3B4A-4717-969A-4B72B41C813A}">
      <dgm:prSet custT="1"/>
      <dgm:spPr/>
      <dgm:t>
        <a:bodyPr/>
        <a:lstStyle/>
        <a:p>
          <a:r>
            <a:rPr lang="en-US" sz="1600" dirty="0"/>
            <a:t>Political factors: this is a major concern, especially due to the rising costs of imported flowers, including higher taxes and fees to operate (Boyles, 2022.)</a:t>
          </a:r>
        </a:p>
      </dgm:t>
    </dgm:pt>
    <dgm:pt modelId="{E01D97C3-68AA-41F6-82A8-88224C299E36}" type="parTrans" cxnId="{FFA32147-0E9B-4E46-BBCE-9D3337CFB852}">
      <dgm:prSet/>
      <dgm:spPr/>
      <dgm:t>
        <a:bodyPr/>
        <a:lstStyle/>
        <a:p>
          <a:endParaRPr lang="en-US" sz="3200"/>
        </a:p>
      </dgm:t>
    </dgm:pt>
    <dgm:pt modelId="{363F7BC4-DD64-421A-A33F-F75B7EB29384}" type="sibTrans" cxnId="{FFA32147-0E9B-4E46-BBCE-9D3337CFB852}">
      <dgm:prSet/>
      <dgm:spPr/>
      <dgm:t>
        <a:bodyPr/>
        <a:lstStyle/>
        <a:p>
          <a:endParaRPr lang="en-US" sz="2400"/>
        </a:p>
      </dgm:t>
    </dgm:pt>
    <dgm:pt modelId="{0A6C7178-6A68-4897-8395-6168F9008C7E}">
      <dgm:prSet custT="1"/>
      <dgm:spPr/>
      <dgm:t>
        <a:bodyPr/>
        <a:lstStyle/>
        <a:p>
          <a:r>
            <a:rPr lang="en-US" sz="1600"/>
            <a:t>Economic factors: increased inflation results in higher production costs. Thus, in order to maintain profitability, the final product price is increased, fact which may not be appealing for clients.</a:t>
          </a:r>
        </a:p>
      </dgm:t>
    </dgm:pt>
    <dgm:pt modelId="{02F4F49C-E46F-41FA-8812-E16A8E327284}" type="parTrans" cxnId="{EDCE0009-74FC-4F8A-AA14-0FBD16618ACA}">
      <dgm:prSet/>
      <dgm:spPr/>
      <dgm:t>
        <a:bodyPr/>
        <a:lstStyle/>
        <a:p>
          <a:endParaRPr lang="en-US" sz="3200"/>
        </a:p>
      </dgm:t>
    </dgm:pt>
    <dgm:pt modelId="{733B44C3-D51C-4285-8322-E96AFA2405DC}" type="sibTrans" cxnId="{EDCE0009-74FC-4F8A-AA14-0FBD16618ACA}">
      <dgm:prSet/>
      <dgm:spPr/>
      <dgm:t>
        <a:bodyPr/>
        <a:lstStyle/>
        <a:p>
          <a:endParaRPr lang="en-US" sz="2400"/>
        </a:p>
      </dgm:t>
    </dgm:pt>
    <dgm:pt modelId="{40EC2EB3-9612-4D17-B6CF-71DA4E08D70C}">
      <dgm:prSet custT="1"/>
      <dgm:spPr/>
      <dgm:t>
        <a:bodyPr/>
        <a:lstStyle/>
        <a:p>
          <a:r>
            <a:rPr lang="en-US" sz="1600" dirty="0"/>
            <a:t>Social factors: the clients are the core of the business and should be listened to, especially when they ask for an updated website and different promotional offers for the products. </a:t>
          </a:r>
        </a:p>
      </dgm:t>
    </dgm:pt>
    <dgm:pt modelId="{3761A2E1-C56D-4467-9623-5D9B9BBD1896}" type="parTrans" cxnId="{4A948CCB-3812-4295-918B-5862EFCA8D11}">
      <dgm:prSet/>
      <dgm:spPr/>
      <dgm:t>
        <a:bodyPr/>
        <a:lstStyle/>
        <a:p>
          <a:endParaRPr lang="en-US" sz="3200"/>
        </a:p>
      </dgm:t>
    </dgm:pt>
    <dgm:pt modelId="{2EC15DB7-A791-41A7-854D-AC6C1D11D4CC}" type="sibTrans" cxnId="{4A948CCB-3812-4295-918B-5862EFCA8D11}">
      <dgm:prSet/>
      <dgm:spPr/>
      <dgm:t>
        <a:bodyPr/>
        <a:lstStyle/>
        <a:p>
          <a:endParaRPr lang="en-US" sz="2400"/>
        </a:p>
      </dgm:t>
    </dgm:pt>
    <dgm:pt modelId="{6C6384E3-A423-4499-BBDB-F8A17C4805A8}">
      <dgm:prSet custT="1"/>
      <dgm:spPr/>
      <dgm:t>
        <a:bodyPr/>
        <a:lstStyle/>
        <a:p>
          <a:r>
            <a:rPr lang="en-US" sz="1600" dirty="0"/>
            <a:t>Technological factors: this is the key solution for the business and also the major concern. The business should focus on strengthening its online presence through Instagram, Facebook, TikTok and update the website, as well as to make it more user-friendly and easier to navigate (National Business Association, 2026.) </a:t>
          </a:r>
        </a:p>
      </dgm:t>
    </dgm:pt>
    <dgm:pt modelId="{F9810C98-E80B-4C52-8AD7-4086985323B1}" type="parTrans" cxnId="{7575C3BC-70E3-4C29-BD54-F00848D2EB43}">
      <dgm:prSet/>
      <dgm:spPr/>
      <dgm:t>
        <a:bodyPr/>
        <a:lstStyle/>
        <a:p>
          <a:endParaRPr lang="en-US" sz="3200"/>
        </a:p>
      </dgm:t>
    </dgm:pt>
    <dgm:pt modelId="{03B48F6C-DE98-4BDE-A02C-AB37A75AF07F}" type="sibTrans" cxnId="{7575C3BC-70E3-4C29-BD54-F00848D2EB43}">
      <dgm:prSet/>
      <dgm:spPr/>
      <dgm:t>
        <a:bodyPr/>
        <a:lstStyle/>
        <a:p>
          <a:endParaRPr lang="en-US" sz="2400"/>
        </a:p>
      </dgm:t>
    </dgm:pt>
    <dgm:pt modelId="{3C64B874-57C8-483B-8E9D-6D47F6707B71}">
      <dgm:prSet custT="1"/>
      <dgm:spPr/>
      <dgm:t>
        <a:bodyPr/>
        <a:lstStyle/>
        <a:p>
          <a:r>
            <a:rPr lang="en-US" sz="1600"/>
            <a:t>Environmental factors: the business should continue to be sustainable and offer biodegradable packaging, as well as reducing waste.</a:t>
          </a:r>
        </a:p>
      </dgm:t>
    </dgm:pt>
    <dgm:pt modelId="{EB869A25-CA22-4E00-BA3D-161924BD1C8C}" type="parTrans" cxnId="{2E975F4C-983F-4945-867B-42A62A163548}">
      <dgm:prSet/>
      <dgm:spPr/>
      <dgm:t>
        <a:bodyPr/>
        <a:lstStyle/>
        <a:p>
          <a:endParaRPr lang="en-US" sz="3200"/>
        </a:p>
      </dgm:t>
    </dgm:pt>
    <dgm:pt modelId="{6EF41088-003E-4178-8219-54F3506AF3FB}" type="sibTrans" cxnId="{2E975F4C-983F-4945-867B-42A62A163548}">
      <dgm:prSet/>
      <dgm:spPr/>
      <dgm:t>
        <a:bodyPr/>
        <a:lstStyle/>
        <a:p>
          <a:endParaRPr lang="en-US" sz="2400"/>
        </a:p>
      </dgm:t>
    </dgm:pt>
    <dgm:pt modelId="{94B26284-6B21-465A-B4DF-82AA65E8B497}">
      <dgm:prSet custT="1"/>
      <dgm:spPr/>
      <dgm:t>
        <a:bodyPr/>
        <a:lstStyle/>
        <a:p>
          <a:r>
            <a:rPr lang="en-US" sz="1600"/>
            <a:t>Legal factors: complying with the law is a major factors as failure to do so may result in lawsuits or even closure of the premises. </a:t>
          </a:r>
        </a:p>
      </dgm:t>
    </dgm:pt>
    <dgm:pt modelId="{7B4AD795-13D7-49F4-AAF4-046ED19AEBE1}" type="parTrans" cxnId="{820E1B0A-465B-43BD-82F6-7804EC2E0A53}">
      <dgm:prSet/>
      <dgm:spPr/>
      <dgm:t>
        <a:bodyPr/>
        <a:lstStyle/>
        <a:p>
          <a:endParaRPr lang="en-US" sz="3200"/>
        </a:p>
      </dgm:t>
    </dgm:pt>
    <dgm:pt modelId="{8896995C-B987-44C1-91F9-E86A19B2B381}" type="sibTrans" cxnId="{820E1B0A-465B-43BD-82F6-7804EC2E0A53}">
      <dgm:prSet/>
      <dgm:spPr/>
      <dgm:t>
        <a:bodyPr/>
        <a:lstStyle/>
        <a:p>
          <a:endParaRPr lang="en-US" sz="2400"/>
        </a:p>
      </dgm:t>
    </dgm:pt>
    <dgm:pt modelId="{840FEF15-537F-4718-A4C2-F8337CE948B5}" type="pres">
      <dgm:prSet presAssocID="{BE9FA282-D582-4D0D-A71D-2B9A8586F8D3}" presName="root" presStyleCnt="0">
        <dgm:presLayoutVars>
          <dgm:dir/>
          <dgm:resizeHandles val="exact"/>
        </dgm:presLayoutVars>
      </dgm:prSet>
      <dgm:spPr/>
    </dgm:pt>
    <dgm:pt modelId="{FB94C6F9-61D5-4561-8D7E-7156209C9B1B}" type="pres">
      <dgm:prSet presAssocID="{BE9FA282-D582-4D0D-A71D-2B9A8586F8D3}" presName="container" presStyleCnt="0">
        <dgm:presLayoutVars>
          <dgm:dir/>
          <dgm:resizeHandles val="exact"/>
        </dgm:presLayoutVars>
      </dgm:prSet>
      <dgm:spPr/>
    </dgm:pt>
    <dgm:pt modelId="{62574E89-C9B4-47A9-A102-DBB2EE29A7F8}" type="pres">
      <dgm:prSet presAssocID="{AE25AF36-3B4A-4717-969A-4B72B41C813A}" presName="compNode" presStyleCnt="0"/>
      <dgm:spPr/>
    </dgm:pt>
    <dgm:pt modelId="{8B0BF7B6-7B97-43CB-B36D-768A1F1B0FCC}" type="pres">
      <dgm:prSet presAssocID="{AE25AF36-3B4A-4717-969A-4B72B41C813A}" presName="iconBgRect" presStyleLbl="bgShp" presStyleIdx="0" presStyleCnt="6"/>
      <dgm:spPr/>
    </dgm:pt>
    <dgm:pt modelId="{1D272957-B8DA-416E-9E1B-D6E538B79958}" type="pres">
      <dgm:prSet presAssocID="{AE25AF36-3B4A-4717-969A-4B72B41C813A}"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nk"/>
        </a:ext>
      </dgm:extLst>
    </dgm:pt>
    <dgm:pt modelId="{A368ECF8-ECCA-48C3-AA95-1AE96A8E5485}" type="pres">
      <dgm:prSet presAssocID="{AE25AF36-3B4A-4717-969A-4B72B41C813A}" presName="spaceRect" presStyleCnt="0"/>
      <dgm:spPr/>
    </dgm:pt>
    <dgm:pt modelId="{2D166B05-A9FF-44CD-90E9-1360E23B2C37}" type="pres">
      <dgm:prSet presAssocID="{AE25AF36-3B4A-4717-969A-4B72B41C813A}" presName="textRect" presStyleLbl="revTx" presStyleIdx="0" presStyleCnt="6">
        <dgm:presLayoutVars>
          <dgm:chMax val="1"/>
          <dgm:chPref val="1"/>
        </dgm:presLayoutVars>
      </dgm:prSet>
      <dgm:spPr/>
    </dgm:pt>
    <dgm:pt modelId="{0F1F9F3C-F1D9-409E-ABDE-7918CD3E877D}" type="pres">
      <dgm:prSet presAssocID="{363F7BC4-DD64-421A-A33F-F75B7EB29384}" presName="sibTrans" presStyleLbl="sibTrans2D1" presStyleIdx="0" presStyleCnt="0"/>
      <dgm:spPr/>
    </dgm:pt>
    <dgm:pt modelId="{BB67C9C7-E127-46DA-A4D3-C6C89CC69A6C}" type="pres">
      <dgm:prSet presAssocID="{0A6C7178-6A68-4897-8395-6168F9008C7E}" presName="compNode" presStyleCnt="0"/>
      <dgm:spPr/>
    </dgm:pt>
    <dgm:pt modelId="{5E1E80C2-F222-4EA4-84B6-B47A9F04E9FE}" type="pres">
      <dgm:prSet presAssocID="{0A6C7178-6A68-4897-8395-6168F9008C7E}" presName="iconBgRect" presStyleLbl="bgShp" presStyleIdx="1" presStyleCnt="6"/>
      <dgm:spPr/>
    </dgm:pt>
    <dgm:pt modelId="{E1215F9A-F24F-4C91-9458-D959D55CF093}" type="pres">
      <dgm:prSet presAssocID="{0A6C7178-6A68-4897-8395-6168F9008C7E}"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pward trend"/>
        </a:ext>
      </dgm:extLst>
    </dgm:pt>
    <dgm:pt modelId="{B0E7EE08-1D7D-4999-901F-C57C56956924}" type="pres">
      <dgm:prSet presAssocID="{0A6C7178-6A68-4897-8395-6168F9008C7E}" presName="spaceRect" presStyleCnt="0"/>
      <dgm:spPr/>
    </dgm:pt>
    <dgm:pt modelId="{7E7FB040-48B3-4735-983B-35FE15199803}" type="pres">
      <dgm:prSet presAssocID="{0A6C7178-6A68-4897-8395-6168F9008C7E}" presName="textRect" presStyleLbl="revTx" presStyleIdx="1" presStyleCnt="6">
        <dgm:presLayoutVars>
          <dgm:chMax val="1"/>
          <dgm:chPref val="1"/>
        </dgm:presLayoutVars>
      </dgm:prSet>
      <dgm:spPr/>
    </dgm:pt>
    <dgm:pt modelId="{80C57BB4-1394-4EEC-A27D-E78FB009D0D6}" type="pres">
      <dgm:prSet presAssocID="{733B44C3-D51C-4285-8322-E96AFA2405DC}" presName="sibTrans" presStyleLbl="sibTrans2D1" presStyleIdx="0" presStyleCnt="0"/>
      <dgm:spPr/>
    </dgm:pt>
    <dgm:pt modelId="{DA39EDDF-4BEF-4D31-876F-B45C93629FCF}" type="pres">
      <dgm:prSet presAssocID="{40EC2EB3-9612-4D17-B6CF-71DA4E08D70C}" presName="compNode" presStyleCnt="0"/>
      <dgm:spPr/>
    </dgm:pt>
    <dgm:pt modelId="{51CEDFE4-1A00-4577-8682-C74781645ADE}" type="pres">
      <dgm:prSet presAssocID="{40EC2EB3-9612-4D17-B6CF-71DA4E08D70C}" presName="iconBgRect" presStyleLbl="bgShp" presStyleIdx="2" presStyleCnt="6"/>
      <dgm:spPr/>
    </dgm:pt>
    <dgm:pt modelId="{5B0AE9D2-C9EF-4348-AD06-8BE5888E53BB}" type="pres">
      <dgm:prSet presAssocID="{40EC2EB3-9612-4D17-B6CF-71DA4E08D70C}"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arketing"/>
        </a:ext>
      </dgm:extLst>
    </dgm:pt>
    <dgm:pt modelId="{4D119802-07C2-4F8A-866B-E55F284E3CB2}" type="pres">
      <dgm:prSet presAssocID="{40EC2EB3-9612-4D17-B6CF-71DA4E08D70C}" presName="spaceRect" presStyleCnt="0"/>
      <dgm:spPr/>
    </dgm:pt>
    <dgm:pt modelId="{E600B508-536A-442E-8A31-1763401D8F08}" type="pres">
      <dgm:prSet presAssocID="{40EC2EB3-9612-4D17-B6CF-71DA4E08D70C}" presName="textRect" presStyleLbl="revTx" presStyleIdx="2" presStyleCnt="6">
        <dgm:presLayoutVars>
          <dgm:chMax val="1"/>
          <dgm:chPref val="1"/>
        </dgm:presLayoutVars>
      </dgm:prSet>
      <dgm:spPr/>
    </dgm:pt>
    <dgm:pt modelId="{3368ACB9-0CE3-497C-944B-4102E6DFE5DD}" type="pres">
      <dgm:prSet presAssocID="{2EC15DB7-A791-41A7-854D-AC6C1D11D4CC}" presName="sibTrans" presStyleLbl="sibTrans2D1" presStyleIdx="0" presStyleCnt="0"/>
      <dgm:spPr/>
    </dgm:pt>
    <dgm:pt modelId="{95269F9D-536D-4C69-94B5-9295B0F69B67}" type="pres">
      <dgm:prSet presAssocID="{6C6384E3-A423-4499-BBDB-F8A17C4805A8}" presName="compNode" presStyleCnt="0"/>
      <dgm:spPr/>
    </dgm:pt>
    <dgm:pt modelId="{E86A64DD-E6CB-4743-9616-95A4D84D1CD4}" type="pres">
      <dgm:prSet presAssocID="{6C6384E3-A423-4499-BBDB-F8A17C4805A8}" presName="iconBgRect" presStyleLbl="bgShp" presStyleIdx="3" presStyleCnt="6"/>
      <dgm:spPr/>
    </dgm:pt>
    <dgm:pt modelId="{99470AF9-4117-4822-B51D-D4BD4900E635}" type="pres">
      <dgm:prSet presAssocID="{6C6384E3-A423-4499-BBDB-F8A17C4805A8}"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aximise"/>
        </a:ext>
      </dgm:extLst>
    </dgm:pt>
    <dgm:pt modelId="{C4F93471-671F-4069-AC93-3A9350796307}" type="pres">
      <dgm:prSet presAssocID="{6C6384E3-A423-4499-BBDB-F8A17C4805A8}" presName="spaceRect" presStyleCnt="0"/>
      <dgm:spPr/>
    </dgm:pt>
    <dgm:pt modelId="{1150DEB1-B34C-4D7E-B903-A1043B29A28D}" type="pres">
      <dgm:prSet presAssocID="{6C6384E3-A423-4499-BBDB-F8A17C4805A8}" presName="textRect" presStyleLbl="revTx" presStyleIdx="3" presStyleCnt="6">
        <dgm:presLayoutVars>
          <dgm:chMax val="1"/>
          <dgm:chPref val="1"/>
        </dgm:presLayoutVars>
      </dgm:prSet>
      <dgm:spPr/>
    </dgm:pt>
    <dgm:pt modelId="{A48BA41D-6606-4DAA-8F99-B9B39119519A}" type="pres">
      <dgm:prSet presAssocID="{03B48F6C-DE98-4BDE-A02C-AB37A75AF07F}" presName="sibTrans" presStyleLbl="sibTrans2D1" presStyleIdx="0" presStyleCnt="0"/>
      <dgm:spPr/>
    </dgm:pt>
    <dgm:pt modelId="{B2DD3364-414D-4D03-AABD-3FE88F832D22}" type="pres">
      <dgm:prSet presAssocID="{3C64B874-57C8-483B-8E9D-6D47F6707B71}" presName="compNode" presStyleCnt="0"/>
      <dgm:spPr/>
    </dgm:pt>
    <dgm:pt modelId="{2FC82922-F345-40A8-BE82-C7A216C6F0E0}" type="pres">
      <dgm:prSet presAssocID="{3C64B874-57C8-483B-8E9D-6D47F6707B71}" presName="iconBgRect" presStyleLbl="bgShp" presStyleIdx="4" presStyleCnt="6"/>
      <dgm:spPr/>
    </dgm:pt>
    <dgm:pt modelId="{50E3AF14-F9C2-4207-A249-F1173B9FD564}" type="pres">
      <dgm:prSet presAssocID="{3C64B874-57C8-483B-8E9D-6D47F6707B71}"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Recycle Sign"/>
        </a:ext>
      </dgm:extLst>
    </dgm:pt>
    <dgm:pt modelId="{3844EA5C-3426-4E31-9E54-3BB5A18316A0}" type="pres">
      <dgm:prSet presAssocID="{3C64B874-57C8-483B-8E9D-6D47F6707B71}" presName="spaceRect" presStyleCnt="0"/>
      <dgm:spPr/>
    </dgm:pt>
    <dgm:pt modelId="{1EBB6199-26C0-4DDE-B57A-E0DC65A48D51}" type="pres">
      <dgm:prSet presAssocID="{3C64B874-57C8-483B-8E9D-6D47F6707B71}" presName="textRect" presStyleLbl="revTx" presStyleIdx="4" presStyleCnt="6">
        <dgm:presLayoutVars>
          <dgm:chMax val="1"/>
          <dgm:chPref val="1"/>
        </dgm:presLayoutVars>
      </dgm:prSet>
      <dgm:spPr/>
    </dgm:pt>
    <dgm:pt modelId="{FD30DC0E-3B80-4123-87C6-F0EE960BA9C1}" type="pres">
      <dgm:prSet presAssocID="{6EF41088-003E-4178-8219-54F3506AF3FB}" presName="sibTrans" presStyleLbl="sibTrans2D1" presStyleIdx="0" presStyleCnt="0"/>
      <dgm:spPr/>
    </dgm:pt>
    <dgm:pt modelId="{931F8FB0-A586-4DD4-9EBD-D5804E9A6F23}" type="pres">
      <dgm:prSet presAssocID="{94B26284-6B21-465A-B4DF-82AA65E8B497}" presName="compNode" presStyleCnt="0"/>
      <dgm:spPr/>
    </dgm:pt>
    <dgm:pt modelId="{BD680DD6-4741-415F-AA6B-85063F9ED927}" type="pres">
      <dgm:prSet presAssocID="{94B26284-6B21-465A-B4DF-82AA65E8B497}" presName="iconBgRect" presStyleLbl="bgShp" presStyleIdx="5" presStyleCnt="6"/>
      <dgm:spPr/>
    </dgm:pt>
    <dgm:pt modelId="{7A7A62BD-3DE0-494F-96AA-E23074061ACE}" type="pres">
      <dgm:prSet presAssocID="{94B26284-6B21-465A-B4DF-82AA65E8B497}"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Gavel"/>
        </a:ext>
      </dgm:extLst>
    </dgm:pt>
    <dgm:pt modelId="{B27D39EC-F9D7-4F00-9068-0228C855FDD0}" type="pres">
      <dgm:prSet presAssocID="{94B26284-6B21-465A-B4DF-82AA65E8B497}" presName="spaceRect" presStyleCnt="0"/>
      <dgm:spPr/>
    </dgm:pt>
    <dgm:pt modelId="{08EC0DF2-80B4-43C8-AE43-75D43DDF7D25}" type="pres">
      <dgm:prSet presAssocID="{94B26284-6B21-465A-B4DF-82AA65E8B497}" presName="textRect" presStyleLbl="revTx" presStyleIdx="5" presStyleCnt="6">
        <dgm:presLayoutVars>
          <dgm:chMax val="1"/>
          <dgm:chPref val="1"/>
        </dgm:presLayoutVars>
      </dgm:prSet>
      <dgm:spPr/>
    </dgm:pt>
  </dgm:ptLst>
  <dgm:cxnLst>
    <dgm:cxn modelId="{C3004401-7613-476B-B805-5CF098B2B0DA}" type="presOf" srcId="{40EC2EB3-9612-4D17-B6CF-71DA4E08D70C}" destId="{E600B508-536A-442E-8A31-1763401D8F08}" srcOrd="0" destOrd="0" presId="urn:microsoft.com/office/officeart/2018/2/layout/IconCircleList"/>
    <dgm:cxn modelId="{EDCE0009-74FC-4F8A-AA14-0FBD16618ACA}" srcId="{BE9FA282-D582-4D0D-A71D-2B9A8586F8D3}" destId="{0A6C7178-6A68-4897-8395-6168F9008C7E}" srcOrd="1" destOrd="0" parTransId="{02F4F49C-E46F-41FA-8812-E16A8E327284}" sibTransId="{733B44C3-D51C-4285-8322-E96AFA2405DC}"/>
    <dgm:cxn modelId="{820E1B0A-465B-43BD-82F6-7804EC2E0A53}" srcId="{BE9FA282-D582-4D0D-A71D-2B9A8586F8D3}" destId="{94B26284-6B21-465A-B4DF-82AA65E8B497}" srcOrd="5" destOrd="0" parTransId="{7B4AD795-13D7-49F4-AAF4-046ED19AEBE1}" sibTransId="{8896995C-B987-44C1-91F9-E86A19B2B381}"/>
    <dgm:cxn modelId="{FFA32147-0E9B-4E46-BBCE-9D3337CFB852}" srcId="{BE9FA282-D582-4D0D-A71D-2B9A8586F8D3}" destId="{AE25AF36-3B4A-4717-969A-4B72B41C813A}" srcOrd="0" destOrd="0" parTransId="{E01D97C3-68AA-41F6-82A8-88224C299E36}" sibTransId="{363F7BC4-DD64-421A-A33F-F75B7EB29384}"/>
    <dgm:cxn modelId="{2E975F4C-983F-4945-867B-42A62A163548}" srcId="{BE9FA282-D582-4D0D-A71D-2B9A8586F8D3}" destId="{3C64B874-57C8-483B-8E9D-6D47F6707B71}" srcOrd="4" destOrd="0" parTransId="{EB869A25-CA22-4E00-BA3D-161924BD1C8C}" sibTransId="{6EF41088-003E-4178-8219-54F3506AF3FB}"/>
    <dgm:cxn modelId="{595F0D6C-6115-4B36-8A7F-C99B38581864}" type="presOf" srcId="{BE9FA282-D582-4D0D-A71D-2B9A8586F8D3}" destId="{840FEF15-537F-4718-A4C2-F8337CE948B5}" srcOrd="0" destOrd="0" presId="urn:microsoft.com/office/officeart/2018/2/layout/IconCircleList"/>
    <dgm:cxn modelId="{9DAC456E-66C6-4248-9B7E-C52F4E641ADA}" type="presOf" srcId="{363F7BC4-DD64-421A-A33F-F75B7EB29384}" destId="{0F1F9F3C-F1D9-409E-ABDE-7918CD3E877D}" srcOrd="0" destOrd="0" presId="urn:microsoft.com/office/officeart/2018/2/layout/IconCircleList"/>
    <dgm:cxn modelId="{E89E027E-5150-41B9-AF7F-D6F99BC8375A}" type="presOf" srcId="{94B26284-6B21-465A-B4DF-82AA65E8B497}" destId="{08EC0DF2-80B4-43C8-AE43-75D43DDF7D25}" srcOrd="0" destOrd="0" presId="urn:microsoft.com/office/officeart/2018/2/layout/IconCircleList"/>
    <dgm:cxn modelId="{1E28F191-722A-4C32-99EF-9F43CBFE06CC}" type="presOf" srcId="{6EF41088-003E-4178-8219-54F3506AF3FB}" destId="{FD30DC0E-3B80-4123-87C6-F0EE960BA9C1}" srcOrd="0" destOrd="0" presId="urn:microsoft.com/office/officeart/2018/2/layout/IconCircleList"/>
    <dgm:cxn modelId="{60565D9B-79A4-4D4A-876F-93364FFB94D3}" type="presOf" srcId="{0A6C7178-6A68-4897-8395-6168F9008C7E}" destId="{7E7FB040-48B3-4735-983B-35FE15199803}" srcOrd="0" destOrd="0" presId="urn:microsoft.com/office/officeart/2018/2/layout/IconCircleList"/>
    <dgm:cxn modelId="{2BBD959E-B2EF-4B5C-94C4-FA497FA53D86}" type="presOf" srcId="{3C64B874-57C8-483B-8E9D-6D47F6707B71}" destId="{1EBB6199-26C0-4DDE-B57A-E0DC65A48D51}" srcOrd="0" destOrd="0" presId="urn:microsoft.com/office/officeart/2018/2/layout/IconCircleList"/>
    <dgm:cxn modelId="{FD2157A0-345D-4632-80F8-F0139F06E685}" type="presOf" srcId="{03B48F6C-DE98-4BDE-A02C-AB37A75AF07F}" destId="{A48BA41D-6606-4DAA-8F99-B9B39119519A}" srcOrd="0" destOrd="0" presId="urn:microsoft.com/office/officeart/2018/2/layout/IconCircleList"/>
    <dgm:cxn modelId="{7575C3BC-70E3-4C29-BD54-F00848D2EB43}" srcId="{BE9FA282-D582-4D0D-A71D-2B9A8586F8D3}" destId="{6C6384E3-A423-4499-BBDB-F8A17C4805A8}" srcOrd="3" destOrd="0" parTransId="{F9810C98-E80B-4C52-8AD7-4086985323B1}" sibTransId="{03B48F6C-DE98-4BDE-A02C-AB37A75AF07F}"/>
    <dgm:cxn modelId="{E46203C2-8D59-4D19-A0DD-BF203E9FF979}" type="presOf" srcId="{6C6384E3-A423-4499-BBDB-F8A17C4805A8}" destId="{1150DEB1-B34C-4D7E-B903-A1043B29A28D}" srcOrd="0" destOrd="0" presId="urn:microsoft.com/office/officeart/2018/2/layout/IconCircleList"/>
    <dgm:cxn modelId="{4A948CCB-3812-4295-918B-5862EFCA8D11}" srcId="{BE9FA282-D582-4D0D-A71D-2B9A8586F8D3}" destId="{40EC2EB3-9612-4D17-B6CF-71DA4E08D70C}" srcOrd="2" destOrd="0" parTransId="{3761A2E1-C56D-4467-9623-5D9B9BBD1896}" sibTransId="{2EC15DB7-A791-41A7-854D-AC6C1D11D4CC}"/>
    <dgm:cxn modelId="{71F7D2D4-1149-435F-A67F-80331FE5E523}" type="presOf" srcId="{2EC15DB7-A791-41A7-854D-AC6C1D11D4CC}" destId="{3368ACB9-0CE3-497C-944B-4102E6DFE5DD}" srcOrd="0" destOrd="0" presId="urn:microsoft.com/office/officeart/2018/2/layout/IconCircleList"/>
    <dgm:cxn modelId="{C431DEF4-0CF7-48A7-BCF8-628876130897}" type="presOf" srcId="{733B44C3-D51C-4285-8322-E96AFA2405DC}" destId="{80C57BB4-1394-4EEC-A27D-E78FB009D0D6}" srcOrd="0" destOrd="0" presId="urn:microsoft.com/office/officeart/2018/2/layout/IconCircleList"/>
    <dgm:cxn modelId="{8324CCFD-9BED-445A-9C8F-D2E1E0E6D10E}" type="presOf" srcId="{AE25AF36-3B4A-4717-969A-4B72B41C813A}" destId="{2D166B05-A9FF-44CD-90E9-1360E23B2C37}" srcOrd="0" destOrd="0" presId="urn:microsoft.com/office/officeart/2018/2/layout/IconCircleList"/>
    <dgm:cxn modelId="{506F18F8-68A8-4E20-B543-572EF8305CC9}" type="presParOf" srcId="{840FEF15-537F-4718-A4C2-F8337CE948B5}" destId="{FB94C6F9-61D5-4561-8D7E-7156209C9B1B}" srcOrd="0" destOrd="0" presId="urn:microsoft.com/office/officeart/2018/2/layout/IconCircleList"/>
    <dgm:cxn modelId="{B99CAD33-7EFB-4294-97A3-FFF5F52FE94E}" type="presParOf" srcId="{FB94C6F9-61D5-4561-8D7E-7156209C9B1B}" destId="{62574E89-C9B4-47A9-A102-DBB2EE29A7F8}" srcOrd="0" destOrd="0" presId="urn:microsoft.com/office/officeart/2018/2/layout/IconCircleList"/>
    <dgm:cxn modelId="{4271480E-C58B-4230-A341-B015C4ADCCB6}" type="presParOf" srcId="{62574E89-C9B4-47A9-A102-DBB2EE29A7F8}" destId="{8B0BF7B6-7B97-43CB-B36D-768A1F1B0FCC}" srcOrd="0" destOrd="0" presId="urn:microsoft.com/office/officeart/2018/2/layout/IconCircleList"/>
    <dgm:cxn modelId="{A4F60109-8E65-4BF1-89BB-2C05199408D2}" type="presParOf" srcId="{62574E89-C9B4-47A9-A102-DBB2EE29A7F8}" destId="{1D272957-B8DA-416E-9E1B-D6E538B79958}" srcOrd="1" destOrd="0" presId="urn:microsoft.com/office/officeart/2018/2/layout/IconCircleList"/>
    <dgm:cxn modelId="{A3C14DDC-3A38-445F-99DF-774A38F87841}" type="presParOf" srcId="{62574E89-C9B4-47A9-A102-DBB2EE29A7F8}" destId="{A368ECF8-ECCA-48C3-AA95-1AE96A8E5485}" srcOrd="2" destOrd="0" presId="urn:microsoft.com/office/officeart/2018/2/layout/IconCircleList"/>
    <dgm:cxn modelId="{5E4417AB-9599-42DA-A996-85153E8C4E19}" type="presParOf" srcId="{62574E89-C9B4-47A9-A102-DBB2EE29A7F8}" destId="{2D166B05-A9FF-44CD-90E9-1360E23B2C37}" srcOrd="3" destOrd="0" presId="urn:microsoft.com/office/officeart/2018/2/layout/IconCircleList"/>
    <dgm:cxn modelId="{7C7D23FE-98A8-4188-AE98-350F1EEBE31C}" type="presParOf" srcId="{FB94C6F9-61D5-4561-8D7E-7156209C9B1B}" destId="{0F1F9F3C-F1D9-409E-ABDE-7918CD3E877D}" srcOrd="1" destOrd="0" presId="urn:microsoft.com/office/officeart/2018/2/layout/IconCircleList"/>
    <dgm:cxn modelId="{09094DEA-ABEC-44FA-B714-DCDD23E2BF6B}" type="presParOf" srcId="{FB94C6F9-61D5-4561-8D7E-7156209C9B1B}" destId="{BB67C9C7-E127-46DA-A4D3-C6C89CC69A6C}" srcOrd="2" destOrd="0" presId="urn:microsoft.com/office/officeart/2018/2/layout/IconCircleList"/>
    <dgm:cxn modelId="{E8E4E689-C083-4F7A-903E-67BC07D6A08E}" type="presParOf" srcId="{BB67C9C7-E127-46DA-A4D3-C6C89CC69A6C}" destId="{5E1E80C2-F222-4EA4-84B6-B47A9F04E9FE}" srcOrd="0" destOrd="0" presId="urn:microsoft.com/office/officeart/2018/2/layout/IconCircleList"/>
    <dgm:cxn modelId="{A876FA62-5ECB-43F4-B225-4BF46198BD08}" type="presParOf" srcId="{BB67C9C7-E127-46DA-A4D3-C6C89CC69A6C}" destId="{E1215F9A-F24F-4C91-9458-D959D55CF093}" srcOrd="1" destOrd="0" presId="urn:microsoft.com/office/officeart/2018/2/layout/IconCircleList"/>
    <dgm:cxn modelId="{B4FB2D85-EB79-4531-BFD0-702A3FAB4D16}" type="presParOf" srcId="{BB67C9C7-E127-46DA-A4D3-C6C89CC69A6C}" destId="{B0E7EE08-1D7D-4999-901F-C57C56956924}" srcOrd="2" destOrd="0" presId="urn:microsoft.com/office/officeart/2018/2/layout/IconCircleList"/>
    <dgm:cxn modelId="{C29E41AF-0354-4618-8F1F-54F0382B07F0}" type="presParOf" srcId="{BB67C9C7-E127-46DA-A4D3-C6C89CC69A6C}" destId="{7E7FB040-48B3-4735-983B-35FE15199803}" srcOrd="3" destOrd="0" presId="urn:microsoft.com/office/officeart/2018/2/layout/IconCircleList"/>
    <dgm:cxn modelId="{B290D50F-C872-4D48-BEA2-4601BF03BD38}" type="presParOf" srcId="{FB94C6F9-61D5-4561-8D7E-7156209C9B1B}" destId="{80C57BB4-1394-4EEC-A27D-E78FB009D0D6}" srcOrd="3" destOrd="0" presId="urn:microsoft.com/office/officeart/2018/2/layout/IconCircleList"/>
    <dgm:cxn modelId="{D24516AD-4B22-45C5-AF61-C1B22C4A160D}" type="presParOf" srcId="{FB94C6F9-61D5-4561-8D7E-7156209C9B1B}" destId="{DA39EDDF-4BEF-4D31-876F-B45C93629FCF}" srcOrd="4" destOrd="0" presId="urn:microsoft.com/office/officeart/2018/2/layout/IconCircleList"/>
    <dgm:cxn modelId="{B5244FA5-2C5D-4A32-9465-C475E1C6F41D}" type="presParOf" srcId="{DA39EDDF-4BEF-4D31-876F-B45C93629FCF}" destId="{51CEDFE4-1A00-4577-8682-C74781645ADE}" srcOrd="0" destOrd="0" presId="urn:microsoft.com/office/officeart/2018/2/layout/IconCircleList"/>
    <dgm:cxn modelId="{DD3528D1-5320-4D58-B5DA-FC61C108353B}" type="presParOf" srcId="{DA39EDDF-4BEF-4D31-876F-B45C93629FCF}" destId="{5B0AE9D2-C9EF-4348-AD06-8BE5888E53BB}" srcOrd="1" destOrd="0" presId="urn:microsoft.com/office/officeart/2018/2/layout/IconCircleList"/>
    <dgm:cxn modelId="{20D0A9D8-DC6F-4FDB-9BE6-7149A18061DA}" type="presParOf" srcId="{DA39EDDF-4BEF-4D31-876F-B45C93629FCF}" destId="{4D119802-07C2-4F8A-866B-E55F284E3CB2}" srcOrd="2" destOrd="0" presId="urn:microsoft.com/office/officeart/2018/2/layout/IconCircleList"/>
    <dgm:cxn modelId="{E5FE4272-FFAB-467F-8DCB-1EC1434FF916}" type="presParOf" srcId="{DA39EDDF-4BEF-4D31-876F-B45C93629FCF}" destId="{E600B508-536A-442E-8A31-1763401D8F08}" srcOrd="3" destOrd="0" presId="urn:microsoft.com/office/officeart/2018/2/layout/IconCircleList"/>
    <dgm:cxn modelId="{3023420D-DBDE-4DFA-B948-6F940FC758FE}" type="presParOf" srcId="{FB94C6F9-61D5-4561-8D7E-7156209C9B1B}" destId="{3368ACB9-0CE3-497C-944B-4102E6DFE5DD}" srcOrd="5" destOrd="0" presId="urn:microsoft.com/office/officeart/2018/2/layout/IconCircleList"/>
    <dgm:cxn modelId="{94584BBA-E121-4461-944F-61BDF28EB97B}" type="presParOf" srcId="{FB94C6F9-61D5-4561-8D7E-7156209C9B1B}" destId="{95269F9D-536D-4C69-94B5-9295B0F69B67}" srcOrd="6" destOrd="0" presId="urn:microsoft.com/office/officeart/2018/2/layout/IconCircleList"/>
    <dgm:cxn modelId="{09743994-E620-46BA-A4BD-CF8DBC69255F}" type="presParOf" srcId="{95269F9D-536D-4C69-94B5-9295B0F69B67}" destId="{E86A64DD-E6CB-4743-9616-95A4D84D1CD4}" srcOrd="0" destOrd="0" presId="urn:microsoft.com/office/officeart/2018/2/layout/IconCircleList"/>
    <dgm:cxn modelId="{778457E0-5581-4D28-B2C7-C1508D2CB237}" type="presParOf" srcId="{95269F9D-536D-4C69-94B5-9295B0F69B67}" destId="{99470AF9-4117-4822-B51D-D4BD4900E635}" srcOrd="1" destOrd="0" presId="urn:microsoft.com/office/officeart/2018/2/layout/IconCircleList"/>
    <dgm:cxn modelId="{82DE4545-EE57-4931-B02A-1DFAB647D32C}" type="presParOf" srcId="{95269F9D-536D-4C69-94B5-9295B0F69B67}" destId="{C4F93471-671F-4069-AC93-3A9350796307}" srcOrd="2" destOrd="0" presId="urn:microsoft.com/office/officeart/2018/2/layout/IconCircleList"/>
    <dgm:cxn modelId="{0288CAB1-B054-4515-AB5D-A4A2D53F2D63}" type="presParOf" srcId="{95269F9D-536D-4C69-94B5-9295B0F69B67}" destId="{1150DEB1-B34C-4D7E-B903-A1043B29A28D}" srcOrd="3" destOrd="0" presId="urn:microsoft.com/office/officeart/2018/2/layout/IconCircleList"/>
    <dgm:cxn modelId="{94B5AAD8-7D45-49BE-8AC9-7D43B922B2F4}" type="presParOf" srcId="{FB94C6F9-61D5-4561-8D7E-7156209C9B1B}" destId="{A48BA41D-6606-4DAA-8F99-B9B39119519A}" srcOrd="7" destOrd="0" presId="urn:microsoft.com/office/officeart/2018/2/layout/IconCircleList"/>
    <dgm:cxn modelId="{8343A265-DF3A-442D-8261-7A54DF4C6C7E}" type="presParOf" srcId="{FB94C6F9-61D5-4561-8D7E-7156209C9B1B}" destId="{B2DD3364-414D-4D03-AABD-3FE88F832D22}" srcOrd="8" destOrd="0" presId="urn:microsoft.com/office/officeart/2018/2/layout/IconCircleList"/>
    <dgm:cxn modelId="{B1CD4338-D71A-4639-9D5B-202B64E98AE3}" type="presParOf" srcId="{B2DD3364-414D-4D03-AABD-3FE88F832D22}" destId="{2FC82922-F345-40A8-BE82-C7A216C6F0E0}" srcOrd="0" destOrd="0" presId="urn:microsoft.com/office/officeart/2018/2/layout/IconCircleList"/>
    <dgm:cxn modelId="{74A8FCFC-1A98-4EE6-8CCF-423F556F6AB9}" type="presParOf" srcId="{B2DD3364-414D-4D03-AABD-3FE88F832D22}" destId="{50E3AF14-F9C2-4207-A249-F1173B9FD564}" srcOrd="1" destOrd="0" presId="urn:microsoft.com/office/officeart/2018/2/layout/IconCircleList"/>
    <dgm:cxn modelId="{A4F52179-86BC-453E-A6E2-3E169D43E118}" type="presParOf" srcId="{B2DD3364-414D-4D03-AABD-3FE88F832D22}" destId="{3844EA5C-3426-4E31-9E54-3BB5A18316A0}" srcOrd="2" destOrd="0" presId="urn:microsoft.com/office/officeart/2018/2/layout/IconCircleList"/>
    <dgm:cxn modelId="{ADD62F6E-72C7-47FE-9A7E-C000684E53F7}" type="presParOf" srcId="{B2DD3364-414D-4D03-AABD-3FE88F832D22}" destId="{1EBB6199-26C0-4DDE-B57A-E0DC65A48D51}" srcOrd="3" destOrd="0" presId="urn:microsoft.com/office/officeart/2018/2/layout/IconCircleList"/>
    <dgm:cxn modelId="{13064B5A-E613-4999-959A-A6577BF661C0}" type="presParOf" srcId="{FB94C6F9-61D5-4561-8D7E-7156209C9B1B}" destId="{FD30DC0E-3B80-4123-87C6-F0EE960BA9C1}" srcOrd="9" destOrd="0" presId="urn:microsoft.com/office/officeart/2018/2/layout/IconCircleList"/>
    <dgm:cxn modelId="{9176A003-EB66-4539-AACF-580DD1F26228}" type="presParOf" srcId="{FB94C6F9-61D5-4561-8D7E-7156209C9B1B}" destId="{931F8FB0-A586-4DD4-9EBD-D5804E9A6F23}" srcOrd="10" destOrd="0" presId="urn:microsoft.com/office/officeart/2018/2/layout/IconCircleList"/>
    <dgm:cxn modelId="{E4107169-A663-4E66-BBB9-A3178E89D40A}" type="presParOf" srcId="{931F8FB0-A586-4DD4-9EBD-D5804E9A6F23}" destId="{BD680DD6-4741-415F-AA6B-85063F9ED927}" srcOrd="0" destOrd="0" presId="urn:microsoft.com/office/officeart/2018/2/layout/IconCircleList"/>
    <dgm:cxn modelId="{F3258CB1-DC82-4290-9D50-A4B9FA012B73}" type="presParOf" srcId="{931F8FB0-A586-4DD4-9EBD-D5804E9A6F23}" destId="{7A7A62BD-3DE0-494F-96AA-E23074061ACE}" srcOrd="1" destOrd="0" presId="urn:microsoft.com/office/officeart/2018/2/layout/IconCircleList"/>
    <dgm:cxn modelId="{89FBF3C0-EA94-4E4F-8D96-77AC1BBEC326}" type="presParOf" srcId="{931F8FB0-A586-4DD4-9EBD-D5804E9A6F23}" destId="{B27D39EC-F9D7-4F00-9068-0228C855FDD0}" srcOrd="2" destOrd="0" presId="urn:microsoft.com/office/officeart/2018/2/layout/IconCircleList"/>
    <dgm:cxn modelId="{174D017E-68E1-414C-A319-C9500E70AA48}" type="presParOf" srcId="{931F8FB0-A586-4DD4-9EBD-D5804E9A6F23}" destId="{08EC0DF2-80B4-43C8-AE43-75D43DDF7D25}"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F3A24DC-9FF9-4268-BDCF-1B516FEA2296}"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5A067280-0E7B-4691-88E0-BA0422138E67}">
      <dgm:prSet/>
      <dgm:spPr/>
      <dgm:t>
        <a:bodyPr/>
        <a:lstStyle/>
        <a:p>
          <a:r>
            <a:rPr lang="en-US"/>
            <a:t>Several factors contributed to the loss of foot traffic and in-store sales, including:</a:t>
          </a:r>
        </a:p>
      </dgm:t>
    </dgm:pt>
    <dgm:pt modelId="{673BFF49-6ED8-496F-B5CB-EE639C24D27E}" type="parTrans" cxnId="{96452F52-F1B6-490B-A3CB-663FBB9BCADC}">
      <dgm:prSet/>
      <dgm:spPr/>
      <dgm:t>
        <a:bodyPr/>
        <a:lstStyle/>
        <a:p>
          <a:endParaRPr lang="en-US"/>
        </a:p>
      </dgm:t>
    </dgm:pt>
    <dgm:pt modelId="{316F0D4A-F882-4E28-A86E-4419A1ED63D9}" type="sibTrans" cxnId="{96452F52-F1B6-490B-A3CB-663FBB9BCADC}">
      <dgm:prSet/>
      <dgm:spPr/>
      <dgm:t>
        <a:bodyPr/>
        <a:lstStyle/>
        <a:p>
          <a:endParaRPr lang="en-US"/>
        </a:p>
      </dgm:t>
    </dgm:pt>
    <dgm:pt modelId="{C4BD8104-DB1A-47A5-BABC-3E5CDE9A8D27}">
      <dgm:prSet/>
      <dgm:spPr/>
      <dgm:t>
        <a:bodyPr/>
        <a:lstStyle/>
        <a:p>
          <a:r>
            <a:rPr lang="en-US"/>
            <a:t>Rising operational costs </a:t>
          </a:r>
        </a:p>
      </dgm:t>
    </dgm:pt>
    <dgm:pt modelId="{337D3828-C550-4705-8F60-ACF476E7082B}" type="parTrans" cxnId="{1D7D1383-BBAF-4CB9-92AF-615A98846068}">
      <dgm:prSet/>
      <dgm:spPr/>
      <dgm:t>
        <a:bodyPr/>
        <a:lstStyle/>
        <a:p>
          <a:endParaRPr lang="en-US"/>
        </a:p>
      </dgm:t>
    </dgm:pt>
    <dgm:pt modelId="{3382A664-42CE-43CF-A4A3-50C01F5C4BE0}" type="sibTrans" cxnId="{1D7D1383-BBAF-4CB9-92AF-615A98846068}">
      <dgm:prSet/>
      <dgm:spPr/>
      <dgm:t>
        <a:bodyPr/>
        <a:lstStyle/>
        <a:p>
          <a:endParaRPr lang="en-US"/>
        </a:p>
      </dgm:t>
    </dgm:pt>
    <dgm:pt modelId="{DAE6EF7B-9EBE-4C6F-82A5-CF34A7879D4E}">
      <dgm:prSet/>
      <dgm:spPr/>
      <dgm:t>
        <a:bodyPr/>
        <a:lstStyle/>
        <a:p>
          <a:r>
            <a:rPr lang="en-US"/>
            <a:t>Lack of digital media advertising, including social media posts </a:t>
          </a:r>
        </a:p>
      </dgm:t>
    </dgm:pt>
    <dgm:pt modelId="{9F660FFC-EF75-4B6B-B961-F947FAF4DE24}" type="parTrans" cxnId="{3AB95779-491B-4CC4-ACA3-8FAE430795E9}">
      <dgm:prSet/>
      <dgm:spPr/>
      <dgm:t>
        <a:bodyPr/>
        <a:lstStyle/>
        <a:p>
          <a:endParaRPr lang="en-US"/>
        </a:p>
      </dgm:t>
    </dgm:pt>
    <dgm:pt modelId="{47622FE9-CB41-47D7-A2D7-1AF08FB470A0}" type="sibTrans" cxnId="{3AB95779-491B-4CC4-ACA3-8FAE430795E9}">
      <dgm:prSet/>
      <dgm:spPr/>
      <dgm:t>
        <a:bodyPr/>
        <a:lstStyle/>
        <a:p>
          <a:endParaRPr lang="en-US"/>
        </a:p>
      </dgm:t>
    </dgm:pt>
    <dgm:pt modelId="{AECE7A42-6D42-4600-B0C3-F6A7CD34A2CA}">
      <dgm:prSet/>
      <dgm:spPr/>
      <dgm:t>
        <a:bodyPr/>
        <a:lstStyle/>
        <a:p>
          <a:r>
            <a:rPr lang="en-US"/>
            <a:t>Lack of user-friendly website </a:t>
          </a:r>
        </a:p>
      </dgm:t>
    </dgm:pt>
    <dgm:pt modelId="{573996C0-7DE6-4D65-B598-A4EDF398A7E9}" type="parTrans" cxnId="{13C1BC01-F88B-4B9C-B074-FD3BA5095343}">
      <dgm:prSet/>
      <dgm:spPr/>
      <dgm:t>
        <a:bodyPr/>
        <a:lstStyle/>
        <a:p>
          <a:endParaRPr lang="en-US"/>
        </a:p>
      </dgm:t>
    </dgm:pt>
    <dgm:pt modelId="{44D5B715-FA18-4C85-9F62-336C90E4AECE}" type="sibTrans" cxnId="{13C1BC01-F88B-4B9C-B074-FD3BA5095343}">
      <dgm:prSet/>
      <dgm:spPr/>
      <dgm:t>
        <a:bodyPr/>
        <a:lstStyle/>
        <a:p>
          <a:endParaRPr lang="en-US"/>
        </a:p>
      </dgm:t>
    </dgm:pt>
    <dgm:pt modelId="{FD94989B-95DD-4246-8AEF-0B1444780163}">
      <dgm:prSet/>
      <dgm:spPr/>
      <dgm:t>
        <a:bodyPr/>
        <a:lstStyle/>
        <a:p>
          <a:r>
            <a:rPr lang="en-US"/>
            <a:t>Lack of delivery options &amp; subscriptions </a:t>
          </a:r>
        </a:p>
      </dgm:t>
    </dgm:pt>
    <dgm:pt modelId="{33A4003E-2312-4905-A89F-857D12B2D3EA}" type="parTrans" cxnId="{B31F824A-C349-4DA7-8F9D-61DF36AA06B5}">
      <dgm:prSet/>
      <dgm:spPr/>
      <dgm:t>
        <a:bodyPr/>
        <a:lstStyle/>
        <a:p>
          <a:endParaRPr lang="en-US"/>
        </a:p>
      </dgm:t>
    </dgm:pt>
    <dgm:pt modelId="{F0DA71A6-7A93-4AA1-AFC5-C37DC6EE7F8D}" type="sibTrans" cxnId="{B31F824A-C349-4DA7-8F9D-61DF36AA06B5}">
      <dgm:prSet/>
      <dgm:spPr/>
      <dgm:t>
        <a:bodyPr/>
        <a:lstStyle/>
        <a:p>
          <a:endParaRPr lang="en-US"/>
        </a:p>
      </dgm:t>
    </dgm:pt>
    <dgm:pt modelId="{C3F58B8A-E1AC-4D02-9427-D6A3A9CF3853}">
      <dgm:prSet/>
      <dgm:spPr/>
      <dgm:t>
        <a:bodyPr/>
        <a:lstStyle/>
        <a:p>
          <a:r>
            <a:rPr lang="en-US"/>
            <a:t>Competitors &amp; new market entrants </a:t>
          </a:r>
        </a:p>
      </dgm:t>
    </dgm:pt>
    <dgm:pt modelId="{86EEA1E4-5D7E-4ADD-977D-B9284773BFF6}" type="parTrans" cxnId="{4C722A79-9001-4113-8573-BB45F29203CE}">
      <dgm:prSet/>
      <dgm:spPr/>
      <dgm:t>
        <a:bodyPr/>
        <a:lstStyle/>
        <a:p>
          <a:endParaRPr lang="en-US"/>
        </a:p>
      </dgm:t>
    </dgm:pt>
    <dgm:pt modelId="{9274EDDB-0C95-41FD-A667-F2ECF4339E3F}" type="sibTrans" cxnId="{4C722A79-9001-4113-8573-BB45F29203CE}">
      <dgm:prSet/>
      <dgm:spPr/>
      <dgm:t>
        <a:bodyPr/>
        <a:lstStyle/>
        <a:p>
          <a:endParaRPr lang="en-US"/>
        </a:p>
      </dgm:t>
    </dgm:pt>
    <dgm:pt modelId="{70A27E6F-7582-4485-B6AB-E963C662A725}">
      <dgm:prSet/>
      <dgm:spPr/>
      <dgm:t>
        <a:bodyPr/>
        <a:lstStyle/>
        <a:p>
          <a:r>
            <a:rPr lang="en-US"/>
            <a:t>General shift to online shopping in the area </a:t>
          </a:r>
        </a:p>
      </dgm:t>
    </dgm:pt>
    <dgm:pt modelId="{B8EF33D6-ACB8-4773-995C-11EF8948132B}" type="parTrans" cxnId="{713D40BB-AEB4-4669-B809-15C187132711}">
      <dgm:prSet/>
      <dgm:spPr/>
      <dgm:t>
        <a:bodyPr/>
        <a:lstStyle/>
        <a:p>
          <a:endParaRPr lang="en-US"/>
        </a:p>
      </dgm:t>
    </dgm:pt>
    <dgm:pt modelId="{AF4FB9C2-BC7D-41C3-AE4A-C0CFBC3A383F}" type="sibTrans" cxnId="{713D40BB-AEB4-4669-B809-15C187132711}">
      <dgm:prSet/>
      <dgm:spPr/>
      <dgm:t>
        <a:bodyPr/>
        <a:lstStyle/>
        <a:p>
          <a:endParaRPr lang="en-US"/>
        </a:p>
      </dgm:t>
    </dgm:pt>
    <dgm:pt modelId="{5A77F11D-2F20-447B-910E-BEDACD55F111}">
      <dgm:prSet/>
      <dgm:spPr/>
      <dgm:t>
        <a:bodyPr/>
        <a:lstStyle/>
        <a:p>
          <a:r>
            <a:rPr lang="en-US"/>
            <a:t>However, it is important to note that all this can be resolved with a correct approach</a:t>
          </a:r>
        </a:p>
      </dgm:t>
    </dgm:pt>
    <dgm:pt modelId="{2B812C26-8ECD-4A7E-82EB-2F6F721F76EE}" type="parTrans" cxnId="{3543DD2F-0A0F-48EC-B7E3-154B1468321E}">
      <dgm:prSet/>
      <dgm:spPr/>
      <dgm:t>
        <a:bodyPr/>
        <a:lstStyle/>
        <a:p>
          <a:endParaRPr lang="en-US"/>
        </a:p>
      </dgm:t>
    </dgm:pt>
    <dgm:pt modelId="{8D9AFA44-AE58-4A87-A334-3BDD930CFCC8}" type="sibTrans" cxnId="{3543DD2F-0A0F-48EC-B7E3-154B1468321E}">
      <dgm:prSet/>
      <dgm:spPr/>
      <dgm:t>
        <a:bodyPr/>
        <a:lstStyle/>
        <a:p>
          <a:endParaRPr lang="en-US"/>
        </a:p>
      </dgm:t>
    </dgm:pt>
    <dgm:pt modelId="{38E2F335-B1E2-BC42-BDE4-35E19BCFF71B}" type="pres">
      <dgm:prSet presAssocID="{8F3A24DC-9FF9-4268-BDCF-1B516FEA2296}" presName="diagram" presStyleCnt="0">
        <dgm:presLayoutVars>
          <dgm:dir/>
          <dgm:resizeHandles val="exact"/>
        </dgm:presLayoutVars>
      </dgm:prSet>
      <dgm:spPr/>
    </dgm:pt>
    <dgm:pt modelId="{B0C6DCF7-D152-A54A-9D55-2106F7BFF84C}" type="pres">
      <dgm:prSet presAssocID="{5A067280-0E7B-4691-88E0-BA0422138E67}" presName="node" presStyleLbl="node1" presStyleIdx="0" presStyleCnt="8">
        <dgm:presLayoutVars>
          <dgm:bulletEnabled val="1"/>
        </dgm:presLayoutVars>
      </dgm:prSet>
      <dgm:spPr/>
    </dgm:pt>
    <dgm:pt modelId="{BF18B2B2-B35D-5E4E-A8A7-39C7ECF105DE}" type="pres">
      <dgm:prSet presAssocID="{316F0D4A-F882-4E28-A86E-4419A1ED63D9}" presName="sibTrans" presStyleCnt="0"/>
      <dgm:spPr/>
    </dgm:pt>
    <dgm:pt modelId="{2590B30C-9D8D-1345-AF1F-A7524989E685}" type="pres">
      <dgm:prSet presAssocID="{C4BD8104-DB1A-47A5-BABC-3E5CDE9A8D27}" presName="node" presStyleLbl="node1" presStyleIdx="1" presStyleCnt="8">
        <dgm:presLayoutVars>
          <dgm:bulletEnabled val="1"/>
        </dgm:presLayoutVars>
      </dgm:prSet>
      <dgm:spPr/>
    </dgm:pt>
    <dgm:pt modelId="{85D7ADC6-A701-104D-A028-2EC6B9F675F2}" type="pres">
      <dgm:prSet presAssocID="{3382A664-42CE-43CF-A4A3-50C01F5C4BE0}" presName="sibTrans" presStyleCnt="0"/>
      <dgm:spPr/>
    </dgm:pt>
    <dgm:pt modelId="{7960428E-415B-A842-8DEA-2A88A07CC0B3}" type="pres">
      <dgm:prSet presAssocID="{DAE6EF7B-9EBE-4C6F-82A5-CF34A7879D4E}" presName="node" presStyleLbl="node1" presStyleIdx="2" presStyleCnt="8">
        <dgm:presLayoutVars>
          <dgm:bulletEnabled val="1"/>
        </dgm:presLayoutVars>
      </dgm:prSet>
      <dgm:spPr/>
    </dgm:pt>
    <dgm:pt modelId="{A05388FF-50E7-734C-83D0-62E58F8A9112}" type="pres">
      <dgm:prSet presAssocID="{47622FE9-CB41-47D7-A2D7-1AF08FB470A0}" presName="sibTrans" presStyleCnt="0"/>
      <dgm:spPr/>
    </dgm:pt>
    <dgm:pt modelId="{3771AF42-F437-4647-B89C-EB731FB63DE7}" type="pres">
      <dgm:prSet presAssocID="{AECE7A42-6D42-4600-B0C3-F6A7CD34A2CA}" presName="node" presStyleLbl="node1" presStyleIdx="3" presStyleCnt="8">
        <dgm:presLayoutVars>
          <dgm:bulletEnabled val="1"/>
        </dgm:presLayoutVars>
      </dgm:prSet>
      <dgm:spPr/>
    </dgm:pt>
    <dgm:pt modelId="{CC145CAA-3553-7E4F-AB84-C00878C515F9}" type="pres">
      <dgm:prSet presAssocID="{44D5B715-FA18-4C85-9F62-336C90E4AECE}" presName="sibTrans" presStyleCnt="0"/>
      <dgm:spPr/>
    </dgm:pt>
    <dgm:pt modelId="{BC90583B-2745-6E44-962F-F79860F95B72}" type="pres">
      <dgm:prSet presAssocID="{FD94989B-95DD-4246-8AEF-0B1444780163}" presName="node" presStyleLbl="node1" presStyleIdx="4" presStyleCnt="8">
        <dgm:presLayoutVars>
          <dgm:bulletEnabled val="1"/>
        </dgm:presLayoutVars>
      </dgm:prSet>
      <dgm:spPr/>
    </dgm:pt>
    <dgm:pt modelId="{8CE7C23B-275E-0646-BAEC-F8BE07FADE0F}" type="pres">
      <dgm:prSet presAssocID="{F0DA71A6-7A93-4AA1-AFC5-C37DC6EE7F8D}" presName="sibTrans" presStyleCnt="0"/>
      <dgm:spPr/>
    </dgm:pt>
    <dgm:pt modelId="{D63137F5-E869-9945-B9A1-12BD647BB285}" type="pres">
      <dgm:prSet presAssocID="{C3F58B8A-E1AC-4D02-9427-D6A3A9CF3853}" presName="node" presStyleLbl="node1" presStyleIdx="5" presStyleCnt="8">
        <dgm:presLayoutVars>
          <dgm:bulletEnabled val="1"/>
        </dgm:presLayoutVars>
      </dgm:prSet>
      <dgm:spPr/>
    </dgm:pt>
    <dgm:pt modelId="{45A56108-E97F-0241-93FE-844B39B79846}" type="pres">
      <dgm:prSet presAssocID="{9274EDDB-0C95-41FD-A667-F2ECF4339E3F}" presName="sibTrans" presStyleCnt="0"/>
      <dgm:spPr/>
    </dgm:pt>
    <dgm:pt modelId="{1CC5A878-29CA-4D4B-83C3-C0088CC8331B}" type="pres">
      <dgm:prSet presAssocID="{70A27E6F-7582-4485-B6AB-E963C662A725}" presName="node" presStyleLbl="node1" presStyleIdx="6" presStyleCnt="8">
        <dgm:presLayoutVars>
          <dgm:bulletEnabled val="1"/>
        </dgm:presLayoutVars>
      </dgm:prSet>
      <dgm:spPr/>
    </dgm:pt>
    <dgm:pt modelId="{FC82683B-34C7-1349-AD01-2F9F97128721}" type="pres">
      <dgm:prSet presAssocID="{AF4FB9C2-BC7D-41C3-AE4A-C0CFBC3A383F}" presName="sibTrans" presStyleCnt="0"/>
      <dgm:spPr/>
    </dgm:pt>
    <dgm:pt modelId="{E797C918-E0AF-A042-963A-40CFDEC5346A}" type="pres">
      <dgm:prSet presAssocID="{5A77F11D-2F20-447B-910E-BEDACD55F111}" presName="node" presStyleLbl="node1" presStyleIdx="7" presStyleCnt="8">
        <dgm:presLayoutVars>
          <dgm:bulletEnabled val="1"/>
        </dgm:presLayoutVars>
      </dgm:prSet>
      <dgm:spPr/>
    </dgm:pt>
  </dgm:ptLst>
  <dgm:cxnLst>
    <dgm:cxn modelId="{2F230C01-12CD-B345-874A-8D00287D2FD5}" type="presOf" srcId="{5A067280-0E7B-4691-88E0-BA0422138E67}" destId="{B0C6DCF7-D152-A54A-9D55-2106F7BFF84C}" srcOrd="0" destOrd="0" presId="urn:microsoft.com/office/officeart/2005/8/layout/default"/>
    <dgm:cxn modelId="{13C1BC01-F88B-4B9C-B074-FD3BA5095343}" srcId="{8F3A24DC-9FF9-4268-BDCF-1B516FEA2296}" destId="{AECE7A42-6D42-4600-B0C3-F6A7CD34A2CA}" srcOrd="3" destOrd="0" parTransId="{573996C0-7DE6-4D65-B598-A4EDF398A7E9}" sibTransId="{44D5B715-FA18-4C85-9F62-336C90E4AECE}"/>
    <dgm:cxn modelId="{0307BC07-E23F-AF46-A39D-188F4E7BA9ED}" type="presOf" srcId="{5A77F11D-2F20-447B-910E-BEDACD55F111}" destId="{E797C918-E0AF-A042-963A-40CFDEC5346A}" srcOrd="0" destOrd="0" presId="urn:microsoft.com/office/officeart/2005/8/layout/default"/>
    <dgm:cxn modelId="{3543DD2F-0A0F-48EC-B7E3-154B1468321E}" srcId="{8F3A24DC-9FF9-4268-BDCF-1B516FEA2296}" destId="{5A77F11D-2F20-447B-910E-BEDACD55F111}" srcOrd="7" destOrd="0" parTransId="{2B812C26-8ECD-4A7E-82EB-2F6F721F76EE}" sibTransId="{8D9AFA44-AE58-4A87-A334-3BDD930CFCC8}"/>
    <dgm:cxn modelId="{B31F824A-C349-4DA7-8F9D-61DF36AA06B5}" srcId="{8F3A24DC-9FF9-4268-BDCF-1B516FEA2296}" destId="{FD94989B-95DD-4246-8AEF-0B1444780163}" srcOrd="4" destOrd="0" parTransId="{33A4003E-2312-4905-A89F-857D12B2D3EA}" sibTransId="{F0DA71A6-7A93-4AA1-AFC5-C37DC6EE7F8D}"/>
    <dgm:cxn modelId="{0C3E2851-CB76-154E-8EF6-9B9E8B92F86A}" type="presOf" srcId="{FD94989B-95DD-4246-8AEF-0B1444780163}" destId="{BC90583B-2745-6E44-962F-F79860F95B72}" srcOrd="0" destOrd="0" presId="urn:microsoft.com/office/officeart/2005/8/layout/default"/>
    <dgm:cxn modelId="{96452F52-F1B6-490B-A3CB-663FBB9BCADC}" srcId="{8F3A24DC-9FF9-4268-BDCF-1B516FEA2296}" destId="{5A067280-0E7B-4691-88E0-BA0422138E67}" srcOrd="0" destOrd="0" parTransId="{673BFF49-6ED8-496F-B5CB-EE639C24D27E}" sibTransId="{316F0D4A-F882-4E28-A86E-4419A1ED63D9}"/>
    <dgm:cxn modelId="{207A9E73-F91C-6648-BFEE-1354999C05B7}" type="presOf" srcId="{DAE6EF7B-9EBE-4C6F-82A5-CF34A7879D4E}" destId="{7960428E-415B-A842-8DEA-2A88A07CC0B3}" srcOrd="0" destOrd="0" presId="urn:microsoft.com/office/officeart/2005/8/layout/default"/>
    <dgm:cxn modelId="{4C722A79-9001-4113-8573-BB45F29203CE}" srcId="{8F3A24DC-9FF9-4268-BDCF-1B516FEA2296}" destId="{C3F58B8A-E1AC-4D02-9427-D6A3A9CF3853}" srcOrd="5" destOrd="0" parTransId="{86EEA1E4-5D7E-4ADD-977D-B9284773BFF6}" sibTransId="{9274EDDB-0C95-41FD-A667-F2ECF4339E3F}"/>
    <dgm:cxn modelId="{3AB95779-491B-4CC4-ACA3-8FAE430795E9}" srcId="{8F3A24DC-9FF9-4268-BDCF-1B516FEA2296}" destId="{DAE6EF7B-9EBE-4C6F-82A5-CF34A7879D4E}" srcOrd="2" destOrd="0" parTransId="{9F660FFC-EF75-4B6B-B961-F947FAF4DE24}" sibTransId="{47622FE9-CB41-47D7-A2D7-1AF08FB470A0}"/>
    <dgm:cxn modelId="{12DAB97B-C1E7-7D43-B6F9-2BB8E555B825}" type="presOf" srcId="{8F3A24DC-9FF9-4268-BDCF-1B516FEA2296}" destId="{38E2F335-B1E2-BC42-BDE4-35E19BCFF71B}" srcOrd="0" destOrd="0" presId="urn:microsoft.com/office/officeart/2005/8/layout/default"/>
    <dgm:cxn modelId="{1D7D1383-BBAF-4CB9-92AF-615A98846068}" srcId="{8F3A24DC-9FF9-4268-BDCF-1B516FEA2296}" destId="{C4BD8104-DB1A-47A5-BABC-3E5CDE9A8D27}" srcOrd="1" destOrd="0" parTransId="{337D3828-C550-4705-8F60-ACF476E7082B}" sibTransId="{3382A664-42CE-43CF-A4A3-50C01F5C4BE0}"/>
    <dgm:cxn modelId="{D3ECA183-F8BD-E84A-AE38-87CCE3F6A94A}" type="presOf" srcId="{70A27E6F-7582-4485-B6AB-E963C662A725}" destId="{1CC5A878-29CA-4D4B-83C3-C0088CC8331B}" srcOrd="0" destOrd="0" presId="urn:microsoft.com/office/officeart/2005/8/layout/default"/>
    <dgm:cxn modelId="{4DC6D4A2-45C3-6C44-A48C-A66AFE1FAEC1}" type="presOf" srcId="{C4BD8104-DB1A-47A5-BABC-3E5CDE9A8D27}" destId="{2590B30C-9D8D-1345-AF1F-A7524989E685}" srcOrd="0" destOrd="0" presId="urn:microsoft.com/office/officeart/2005/8/layout/default"/>
    <dgm:cxn modelId="{65451CA4-D1B4-B441-8A90-08C917C57F0A}" type="presOf" srcId="{AECE7A42-6D42-4600-B0C3-F6A7CD34A2CA}" destId="{3771AF42-F437-4647-B89C-EB731FB63DE7}" srcOrd="0" destOrd="0" presId="urn:microsoft.com/office/officeart/2005/8/layout/default"/>
    <dgm:cxn modelId="{26D5CCB2-74FD-C14C-B305-2A27590D24F0}" type="presOf" srcId="{C3F58B8A-E1AC-4D02-9427-D6A3A9CF3853}" destId="{D63137F5-E869-9945-B9A1-12BD647BB285}" srcOrd="0" destOrd="0" presId="urn:microsoft.com/office/officeart/2005/8/layout/default"/>
    <dgm:cxn modelId="{713D40BB-AEB4-4669-B809-15C187132711}" srcId="{8F3A24DC-9FF9-4268-BDCF-1B516FEA2296}" destId="{70A27E6F-7582-4485-B6AB-E963C662A725}" srcOrd="6" destOrd="0" parTransId="{B8EF33D6-ACB8-4773-995C-11EF8948132B}" sibTransId="{AF4FB9C2-BC7D-41C3-AE4A-C0CFBC3A383F}"/>
    <dgm:cxn modelId="{6815EE16-28BC-4B4B-8EBB-B7B274D27800}" type="presParOf" srcId="{38E2F335-B1E2-BC42-BDE4-35E19BCFF71B}" destId="{B0C6DCF7-D152-A54A-9D55-2106F7BFF84C}" srcOrd="0" destOrd="0" presId="urn:microsoft.com/office/officeart/2005/8/layout/default"/>
    <dgm:cxn modelId="{07B185BC-0786-0744-9486-E100C92DF401}" type="presParOf" srcId="{38E2F335-B1E2-BC42-BDE4-35E19BCFF71B}" destId="{BF18B2B2-B35D-5E4E-A8A7-39C7ECF105DE}" srcOrd="1" destOrd="0" presId="urn:microsoft.com/office/officeart/2005/8/layout/default"/>
    <dgm:cxn modelId="{E2EF5E4A-410C-E349-8757-7CC8A18D76C9}" type="presParOf" srcId="{38E2F335-B1E2-BC42-BDE4-35E19BCFF71B}" destId="{2590B30C-9D8D-1345-AF1F-A7524989E685}" srcOrd="2" destOrd="0" presId="urn:microsoft.com/office/officeart/2005/8/layout/default"/>
    <dgm:cxn modelId="{333DDFFE-DF3F-D64A-8C0B-D8B9BD90C5B7}" type="presParOf" srcId="{38E2F335-B1E2-BC42-BDE4-35E19BCFF71B}" destId="{85D7ADC6-A701-104D-A028-2EC6B9F675F2}" srcOrd="3" destOrd="0" presId="urn:microsoft.com/office/officeart/2005/8/layout/default"/>
    <dgm:cxn modelId="{98CDAF79-5AF7-7F49-94CD-77E63A04E190}" type="presParOf" srcId="{38E2F335-B1E2-BC42-BDE4-35E19BCFF71B}" destId="{7960428E-415B-A842-8DEA-2A88A07CC0B3}" srcOrd="4" destOrd="0" presId="urn:microsoft.com/office/officeart/2005/8/layout/default"/>
    <dgm:cxn modelId="{8EFC442A-E7AB-4C4D-AE6E-3B7954FB48CF}" type="presParOf" srcId="{38E2F335-B1E2-BC42-BDE4-35E19BCFF71B}" destId="{A05388FF-50E7-734C-83D0-62E58F8A9112}" srcOrd="5" destOrd="0" presId="urn:microsoft.com/office/officeart/2005/8/layout/default"/>
    <dgm:cxn modelId="{DF7D9F4B-F9A3-BA43-9173-E0C31B4AE05B}" type="presParOf" srcId="{38E2F335-B1E2-BC42-BDE4-35E19BCFF71B}" destId="{3771AF42-F437-4647-B89C-EB731FB63DE7}" srcOrd="6" destOrd="0" presId="urn:microsoft.com/office/officeart/2005/8/layout/default"/>
    <dgm:cxn modelId="{495FE475-06AF-5E4C-ACE4-7053E01FAE29}" type="presParOf" srcId="{38E2F335-B1E2-BC42-BDE4-35E19BCFF71B}" destId="{CC145CAA-3553-7E4F-AB84-C00878C515F9}" srcOrd="7" destOrd="0" presId="urn:microsoft.com/office/officeart/2005/8/layout/default"/>
    <dgm:cxn modelId="{05BE6AAD-C2A1-0549-A83E-1A4D1D0B876E}" type="presParOf" srcId="{38E2F335-B1E2-BC42-BDE4-35E19BCFF71B}" destId="{BC90583B-2745-6E44-962F-F79860F95B72}" srcOrd="8" destOrd="0" presId="urn:microsoft.com/office/officeart/2005/8/layout/default"/>
    <dgm:cxn modelId="{BC93B02D-93D8-4348-AE16-567431990070}" type="presParOf" srcId="{38E2F335-B1E2-BC42-BDE4-35E19BCFF71B}" destId="{8CE7C23B-275E-0646-BAEC-F8BE07FADE0F}" srcOrd="9" destOrd="0" presId="urn:microsoft.com/office/officeart/2005/8/layout/default"/>
    <dgm:cxn modelId="{59A4DCA1-A9F4-C247-8F57-81D7983E971D}" type="presParOf" srcId="{38E2F335-B1E2-BC42-BDE4-35E19BCFF71B}" destId="{D63137F5-E869-9945-B9A1-12BD647BB285}" srcOrd="10" destOrd="0" presId="urn:microsoft.com/office/officeart/2005/8/layout/default"/>
    <dgm:cxn modelId="{371F62A2-9B11-3F40-9B7E-E89CFBF0F533}" type="presParOf" srcId="{38E2F335-B1E2-BC42-BDE4-35E19BCFF71B}" destId="{45A56108-E97F-0241-93FE-844B39B79846}" srcOrd="11" destOrd="0" presId="urn:microsoft.com/office/officeart/2005/8/layout/default"/>
    <dgm:cxn modelId="{EB17BDBD-2A6A-FC48-A0CE-93CA9ECF4992}" type="presParOf" srcId="{38E2F335-B1E2-BC42-BDE4-35E19BCFF71B}" destId="{1CC5A878-29CA-4D4B-83C3-C0088CC8331B}" srcOrd="12" destOrd="0" presId="urn:microsoft.com/office/officeart/2005/8/layout/default"/>
    <dgm:cxn modelId="{58F0909D-1FC9-BC4B-B7A9-8BE19C9F766D}" type="presParOf" srcId="{38E2F335-B1E2-BC42-BDE4-35E19BCFF71B}" destId="{FC82683B-34C7-1349-AD01-2F9F97128721}" srcOrd="13" destOrd="0" presId="urn:microsoft.com/office/officeart/2005/8/layout/default"/>
    <dgm:cxn modelId="{35A4287F-B1F5-CC4C-A01F-13BD704AB70A}" type="presParOf" srcId="{38E2F335-B1E2-BC42-BDE4-35E19BCFF71B}" destId="{E797C918-E0AF-A042-963A-40CFDEC5346A}"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0BF7B6-7B97-43CB-B36D-768A1F1B0FCC}">
      <dsp:nvSpPr>
        <dsp:cNvPr id="0" name=""/>
        <dsp:cNvSpPr/>
      </dsp:nvSpPr>
      <dsp:spPr>
        <a:xfrm>
          <a:off x="1154793" y="28761"/>
          <a:ext cx="1142587" cy="114258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272957-B8DA-416E-9E1B-D6E538B79958}">
      <dsp:nvSpPr>
        <dsp:cNvPr id="0" name=""/>
        <dsp:cNvSpPr/>
      </dsp:nvSpPr>
      <dsp:spPr>
        <a:xfrm>
          <a:off x="1394736" y="268705"/>
          <a:ext cx="662700" cy="6627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D166B05-A9FF-44CD-90E9-1360E23B2C37}">
      <dsp:nvSpPr>
        <dsp:cNvPr id="0" name=""/>
        <dsp:cNvSpPr/>
      </dsp:nvSpPr>
      <dsp:spPr>
        <a:xfrm>
          <a:off x="2542220" y="28761"/>
          <a:ext cx="2693241" cy="11425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kern="1200" dirty="0"/>
            <a:t>Political factors: this is a major concern, especially due to the rising costs of imported flowers, including higher taxes and fees to operate (Boyles, 2022.)</a:t>
          </a:r>
        </a:p>
      </dsp:txBody>
      <dsp:txXfrm>
        <a:off x="2542220" y="28761"/>
        <a:ext cx="2693241" cy="1142587"/>
      </dsp:txXfrm>
    </dsp:sp>
    <dsp:sp modelId="{5E1E80C2-F222-4EA4-84B6-B47A9F04E9FE}">
      <dsp:nvSpPr>
        <dsp:cNvPr id="0" name=""/>
        <dsp:cNvSpPr/>
      </dsp:nvSpPr>
      <dsp:spPr>
        <a:xfrm>
          <a:off x="5704739" y="28761"/>
          <a:ext cx="1142587" cy="114258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215F9A-F24F-4C91-9458-D959D55CF093}">
      <dsp:nvSpPr>
        <dsp:cNvPr id="0" name=""/>
        <dsp:cNvSpPr/>
      </dsp:nvSpPr>
      <dsp:spPr>
        <a:xfrm>
          <a:off x="5944682" y="268705"/>
          <a:ext cx="662700" cy="6627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E7FB040-48B3-4735-983B-35FE15199803}">
      <dsp:nvSpPr>
        <dsp:cNvPr id="0" name=""/>
        <dsp:cNvSpPr/>
      </dsp:nvSpPr>
      <dsp:spPr>
        <a:xfrm>
          <a:off x="7092167" y="28761"/>
          <a:ext cx="2693241" cy="11425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kern="1200"/>
            <a:t>Economic factors: increased inflation results in higher production costs. Thus, in order to maintain profitability, the final product price is increased, fact which may not be appealing for clients.</a:t>
          </a:r>
        </a:p>
      </dsp:txBody>
      <dsp:txXfrm>
        <a:off x="7092167" y="28761"/>
        <a:ext cx="2693241" cy="1142587"/>
      </dsp:txXfrm>
    </dsp:sp>
    <dsp:sp modelId="{51CEDFE4-1A00-4577-8682-C74781645ADE}">
      <dsp:nvSpPr>
        <dsp:cNvPr id="0" name=""/>
        <dsp:cNvSpPr/>
      </dsp:nvSpPr>
      <dsp:spPr>
        <a:xfrm>
          <a:off x="1154793" y="2069074"/>
          <a:ext cx="1142587" cy="114258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0AE9D2-C9EF-4348-AD06-8BE5888E53BB}">
      <dsp:nvSpPr>
        <dsp:cNvPr id="0" name=""/>
        <dsp:cNvSpPr/>
      </dsp:nvSpPr>
      <dsp:spPr>
        <a:xfrm>
          <a:off x="1394736" y="2309017"/>
          <a:ext cx="662700" cy="6627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600B508-536A-442E-8A31-1763401D8F08}">
      <dsp:nvSpPr>
        <dsp:cNvPr id="0" name=""/>
        <dsp:cNvSpPr/>
      </dsp:nvSpPr>
      <dsp:spPr>
        <a:xfrm>
          <a:off x="2542220" y="2069074"/>
          <a:ext cx="2693241" cy="11425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kern="1200" dirty="0"/>
            <a:t>Social factors: the clients are the core of the business and should be listened to, especially when they ask for an updated website and different promotional offers for the products. </a:t>
          </a:r>
        </a:p>
      </dsp:txBody>
      <dsp:txXfrm>
        <a:off x="2542220" y="2069074"/>
        <a:ext cx="2693241" cy="1142587"/>
      </dsp:txXfrm>
    </dsp:sp>
    <dsp:sp modelId="{E86A64DD-E6CB-4743-9616-95A4D84D1CD4}">
      <dsp:nvSpPr>
        <dsp:cNvPr id="0" name=""/>
        <dsp:cNvSpPr/>
      </dsp:nvSpPr>
      <dsp:spPr>
        <a:xfrm>
          <a:off x="5704739" y="2069074"/>
          <a:ext cx="1142587" cy="114258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470AF9-4117-4822-B51D-D4BD4900E635}">
      <dsp:nvSpPr>
        <dsp:cNvPr id="0" name=""/>
        <dsp:cNvSpPr/>
      </dsp:nvSpPr>
      <dsp:spPr>
        <a:xfrm>
          <a:off x="5944682" y="2309017"/>
          <a:ext cx="662700" cy="6627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50DEB1-B34C-4D7E-B903-A1043B29A28D}">
      <dsp:nvSpPr>
        <dsp:cNvPr id="0" name=""/>
        <dsp:cNvSpPr/>
      </dsp:nvSpPr>
      <dsp:spPr>
        <a:xfrm>
          <a:off x="7092167" y="2069074"/>
          <a:ext cx="2693241" cy="11425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kern="1200" dirty="0"/>
            <a:t>Technological factors: this is the key solution for the business and also the major concern. The business should focus on strengthening its online presence through Instagram, Facebook, TikTok and update the website, as well as to make it more user-friendly and easier to navigate (National Business Association, 2026.) </a:t>
          </a:r>
        </a:p>
      </dsp:txBody>
      <dsp:txXfrm>
        <a:off x="7092167" y="2069074"/>
        <a:ext cx="2693241" cy="1142587"/>
      </dsp:txXfrm>
    </dsp:sp>
    <dsp:sp modelId="{2FC82922-F345-40A8-BE82-C7A216C6F0E0}">
      <dsp:nvSpPr>
        <dsp:cNvPr id="0" name=""/>
        <dsp:cNvSpPr/>
      </dsp:nvSpPr>
      <dsp:spPr>
        <a:xfrm>
          <a:off x="1154793" y="4109386"/>
          <a:ext cx="1142587" cy="1142587"/>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E3AF14-F9C2-4207-A249-F1173B9FD564}">
      <dsp:nvSpPr>
        <dsp:cNvPr id="0" name=""/>
        <dsp:cNvSpPr/>
      </dsp:nvSpPr>
      <dsp:spPr>
        <a:xfrm>
          <a:off x="1394736" y="4349330"/>
          <a:ext cx="662700" cy="6627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EBB6199-26C0-4DDE-B57A-E0DC65A48D51}">
      <dsp:nvSpPr>
        <dsp:cNvPr id="0" name=""/>
        <dsp:cNvSpPr/>
      </dsp:nvSpPr>
      <dsp:spPr>
        <a:xfrm>
          <a:off x="2542220" y="4109386"/>
          <a:ext cx="2693241" cy="11425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kern="1200"/>
            <a:t>Environmental factors: the business should continue to be sustainable and offer biodegradable packaging, as well as reducing waste.</a:t>
          </a:r>
        </a:p>
      </dsp:txBody>
      <dsp:txXfrm>
        <a:off x="2542220" y="4109386"/>
        <a:ext cx="2693241" cy="1142587"/>
      </dsp:txXfrm>
    </dsp:sp>
    <dsp:sp modelId="{BD680DD6-4741-415F-AA6B-85063F9ED927}">
      <dsp:nvSpPr>
        <dsp:cNvPr id="0" name=""/>
        <dsp:cNvSpPr/>
      </dsp:nvSpPr>
      <dsp:spPr>
        <a:xfrm>
          <a:off x="5704739" y="4109386"/>
          <a:ext cx="1142587" cy="114258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7A62BD-3DE0-494F-96AA-E23074061ACE}">
      <dsp:nvSpPr>
        <dsp:cNvPr id="0" name=""/>
        <dsp:cNvSpPr/>
      </dsp:nvSpPr>
      <dsp:spPr>
        <a:xfrm>
          <a:off x="5944682" y="4349330"/>
          <a:ext cx="662700" cy="662700"/>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8EC0DF2-80B4-43C8-AE43-75D43DDF7D25}">
      <dsp:nvSpPr>
        <dsp:cNvPr id="0" name=""/>
        <dsp:cNvSpPr/>
      </dsp:nvSpPr>
      <dsp:spPr>
        <a:xfrm>
          <a:off x="7092167" y="4109386"/>
          <a:ext cx="2693241" cy="11425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kern="1200"/>
            <a:t>Legal factors: complying with the law is a major factors as failure to do so may result in lawsuits or even closure of the premises. </a:t>
          </a:r>
        </a:p>
      </dsp:txBody>
      <dsp:txXfrm>
        <a:off x="7092167" y="4109386"/>
        <a:ext cx="2693241" cy="11425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C6DCF7-D152-A54A-9D55-2106F7BFF84C}">
      <dsp:nvSpPr>
        <dsp:cNvPr id="0" name=""/>
        <dsp:cNvSpPr/>
      </dsp:nvSpPr>
      <dsp:spPr>
        <a:xfrm>
          <a:off x="2969" y="138006"/>
          <a:ext cx="2355502" cy="141330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Several factors contributed to the loss of foot traffic and in-store sales, including:</a:t>
          </a:r>
        </a:p>
      </dsp:txBody>
      <dsp:txXfrm>
        <a:off x="2969" y="138006"/>
        <a:ext cx="2355502" cy="1413301"/>
      </dsp:txXfrm>
    </dsp:sp>
    <dsp:sp modelId="{2590B30C-9D8D-1345-AF1F-A7524989E685}">
      <dsp:nvSpPr>
        <dsp:cNvPr id="0" name=""/>
        <dsp:cNvSpPr/>
      </dsp:nvSpPr>
      <dsp:spPr>
        <a:xfrm>
          <a:off x="2594022" y="138006"/>
          <a:ext cx="2355502" cy="141330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Rising operational costs </a:t>
          </a:r>
        </a:p>
      </dsp:txBody>
      <dsp:txXfrm>
        <a:off x="2594022" y="138006"/>
        <a:ext cx="2355502" cy="1413301"/>
      </dsp:txXfrm>
    </dsp:sp>
    <dsp:sp modelId="{7960428E-415B-A842-8DEA-2A88A07CC0B3}">
      <dsp:nvSpPr>
        <dsp:cNvPr id="0" name=""/>
        <dsp:cNvSpPr/>
      </dsp:nvSpPr>
      <dsp:spPr>
        <a:xfrm>
          <a:off x="5185075" y="138006"/>
          <a:ext cx="2355502" cy="1413301"/>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Lack of digital media advertising, including social media posts </a:t>
          </a:r>
        </a:p>
      </dsp:txBody>
      <dsp:txXfrm>
        <a:off x="5185075" y="138006"/>
        <a:ext cx="2355502" cy="1413301"/>
      </dsp:txXfrm>
    </dsp:sp>
    <dsp:sp modelId="{3771AF42-F437-4647-B89C-EB731FB63DE7}">
      <dsp:nvSpPr>
        <dsp:cNvPr id="0" name=""/>
        <dsp:cNvSpPr/>
      </dsp:nvSpPr>
      <dsp:spPr>
        <a:xfrm>
          <a:off x="7776128" y="138006"/>
          <a:ext cx="2355502" cy="141330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Lack of user-friendly website </a:t>
          </a:r>
        </a:p>
      </dsp:txBody>
      <dsp:txXfrm>
        <a:off x="7776128" y="138006"/>
        <a:ext cx="2355502" cy="1413301"/>
      </dsp:txXfrm>
    </dsp:sp>
    <dsp:sp modelId="{BC90583B-2745-6E44-962F-F79860F95B72}">
      <dsp:nvSpPr>
        <dsp:cNvPr id="0" name=""/>
        <dsp:cNvSpPr/>
      </dsp:nvSpPr>
      <dsp:spPr>
        <a:xfrm>
          <a:off x="2969" y="1786858"/>
          <a:ext cx="2355502" cy="1413301"/>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Lack of delivery options &amp; subscriptions </a:t>
          </a:r>
        </a:p>
      </dsp:txBody>
      <dsp:txXfrm>
        <a:off x="2969" y="1786858"/>
        <a:ext cx="2355502" cy="1413301"/>
      </dsp:txXfrm>
    </dsp:sp>
    <dsp:sp modelId="{D63137F5-E869-9945-B9A1-12BD647BB285}">
      <dsp:nvSpPr>
        <dsp:cNvPr id="0" name=""/>
        <dsp:cNvSpPr/>
      </dsp:nvSpPr>
      <dsp:spPr>
        <a:xfrm>
          <a:off x="2594022" y="1786858"/>
          <a:ext cx="2355502" cy="141330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Competitors &amp; new market entrants </a:t>
          </a:r>
        </a:p>
      </dsp:txBody>
      <dsp:txXfrm>
        <a:off x="2594022" y="1786858"/>
        <a:ext cx="2355502" cy="1413301"/>
      </dsp:txXfrm>
    </dsp:sp>
    <dsp:sp modelId="{1CC5A878-29CA-4D4B-83C3-C0088CC8331B}">
      <dsp:nvSpPr>
        <dsp:cNvPr id="0" name=""/>
        <dsp:cNvSpPr/>
      </dsp:nvSpPr>
      <dsp:spPr>
        <a:xfrm>
          <a:off x="5185075" y="1786858"/>
          <a:ext cx="2355502" cy="141330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General shift to online shopping in the area </a:t>
          </a:r>
        </a:p>
      </dsp:txBody>
      <dsp:txXfrm>
        <a:off x="5185075" y="1786858"/>
        <a:ext cx="2355502" cy="1413301"/>
      </dsp:txXfrm>
    </dsp:sp>
    <dsp:sp modelId="{E797C918-E0AF-A042-963A-40CFDEC5346A}">
      <dsp:nvSpPr>
        <dsp:cNvPr id="0" name=""/>
        <dsp:cNvSpPr/>
      </dsp:nvSpPr>
      <dsp:spPr>
        <a:xfrm>
          <a:off x="7776128" y="1786858"/>
          <a:ext cx="2355502" cy="1413301"/>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However, it is important to note that all this can be resolved with a correct approach</a:t>
          </a:r>
        </a:p>
      </dsp:txBody>
      <dsp:txXfrm>
        <a:off x="7776128" y="1786858"/>
        <a:ext cx="2355502" cy="1413301"/>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3B3C7E-BC2D-4436-8B03-AC421FA66787}"/>
              </a:ext>
            </a:extLst>
          </p:cNvPr>
          <p:cNvSpPr/>
          <p:nvPr/>
        </p:nvSpPr>
        <p:spPr>
          <a:xfrm>
            <a:off x="160920" y="157606"/>
            <a:ext cx="11870161"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66887E-4265-46F7-9DE0-605FFFC90761}"/>
              </a:ext>
            </a:extLst>
          </p:cNvPr>
          <p:cNvSpPr>
            <a:spLocks noGrp="1"/>
          </p:cNvSpPr>
          <p:nvPr>
            <p:ph type="ctrTitle" hasCustomPrompt="1"/>
          </p:nvPr>
        </p:nvSpPr>
        <p:spPr>
          <a:xfrm>
            <a:off x="2035130" y="1066800"/>
            <a:ext cx="8112369" cy="2073119"/>
          </a:xfrm>
        </p:spPr>
        <p:txBody>
          <a:bodyPr anchor="b">
            <a:normAutofit/>
          </a:bodyPr>
          <a:lstStyle>
            <a:lvl1pPr algn="ctr">
              <a:lnSpc>
                <a:spcPct val="110000"/>
              </a:lnSpc>
              <a:defRPr sz="2800" cap="all" spc="390" baseline="0"/>
            </a:lvl1pPr>
          </a:lstStyle>
          <a:p>
            <a:r>
              <a:rPr lang="en-US" dirty="0"/>
              <a:t>CLICK TO EDIT MASTER TITLE STYLE</a:t>
            </a:r>
          </a:p>
        </p:txBody>
      </p:sp>
      <p:sp>
        <p:nvSpPr>
          <p:cNvPr id="3" name="Subtitle 2">
            <a:extLst>
              <a:ext uri="{FF2B5EF4-FFF2-40B4-BE49-F238E27FC236}">
                <a16:creationId xmlns:a16="http://schemas.microsoft.com/office/drawing/2014/main" id="{7EDB1A74-54F5-45CA-8922-87FFD57515D4}"/>
              </a:ext>
            </a:extLst>
          </p:cNvPr>
          <p:cNvSpPr>
            <a:spLocks noGrp="1"/>
          </p:cNvSpPr>
          <p:nvPr>
            <p:ph type="subTitle" idx="1"/>
          </p:nvPr>
        </p:nvSpPr>
        <p:spPr>
          <a:xfrm>
            <a:off x="2175804" y="4876802"/>
            <a:ext cx="7821637" cy="1028697"/>
          </a:xfrm>
        </p:spPr>
        <p:txBody>
          <a:bodyPr>
            <a:normAutofit/>
          </a:bodyPr>
          <a:lstStyle>
            <a:lvl1pPr marL="0" indent="0" algn="ctr">
              <a:lnSpc>
                <a:spcPct val="10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0B6BE6EF-9D0F-4ABF-B92C-E967FE3F16CF}"/>
              </a:ext>
            </a:extLst>
          </p:cNvPr>
          <p:cNvSpPr>
            <a:spLocks noGrp="1"/>
          </p:cNvSpPr>
          <p:nvPr>
            <p:ph type="dt" sz="half" idx="10"/>
          </p:nvPr>
        </p:nvSpPr>
        <p:spPr/>
        <p:txBody>
          <a:bodyPr/>
          <a:lstStyle/>
          <a:p>
            <a:fld id="{C485584D-7D79-4248-9986-4CA35242F944}" type="datetimeFigureOut">
              <a:rPr lang="en-US" smtClean="0"/>
              <a:t>3/22/26</a:t>
            </a:fld>
            <a:endParaRPr lang="en-US"/>
          </a:p>
        </p:txBody>
      </p:sp>
      <p:sp>
        <p:nvSpPr>
          <p:cNvPr id="5" name="Footer Placeholder 4">
            <a:extLst>
              <a:ext uri="{FF2B5EF4-FFF2-40B4-BE49-F238E27FC236}">
                <a16:creationId xmlns:a16="http://schemas.microsoft.com/office/drawing/2014/main" id="{4E4AB150-954C-4F02-89AC-DA7163D75C39}"/>
              </a:ext>
            </a:extLst>
          </p:cNvPr>
          <p:cNvSpPr>
            <a:spLocks noGrp="1"/>
          </p:cNvSpPr>
          <p:nvPr>
            <p:ph type="ftr" sz="quarter" idx="11"/>
          </p:nvPr>
        </p:nvSpPr>
        <p:spPr>
          <a:xfrm>
            <a:off x="7279965" y="6245352"/>
            <a:ext cx="4114800" cy="365125"/>
          </a:xfrm>
        </p:spPr>
        <p:txBody>
          <a:bodyPr/>
          <a:lstStyle/>
          <a:p>
            <a:endParaRPr lang="en-US"/>
          </a:p>
        </p:txBody>
      </p:sp>
      <p:sp>
        <p:nvSpPr>
          <p:cNvPr id="6" name="Slide Number Placeholder 5">
            <a:extLst>
              <a:ext uri="{FF2B5EF4-FFF2-40B4-BE49-F238E27FC236}">
                <a16:creationId xmlns:a16="http://schemas.microsoft.com/office/drawing/2014/main" id="{E8E16270-CBD7-4ACC-BFC5-9CADE7226688}"/>
              </a:ext>
            </a:extLst>
          </p:cNvPr>
          <p:cNvSpPr>
            <a:spLocks noGrp="1"/>
          </p:cNvSpPr>
          <p:nvPr>
            <p:ph type="sldNum" sz="quarter" idx="12"/>
          </p:nvPr>
        </p:nvSpPr>
        <p:spPr/>
        <p:txBody>
          <a:bodyPr/>
          <a:lstStyle/>
          <a:p>
            <a:fld id="{19590046-DA73-4BBF-84B5-C08E6F75191A}" type="slidenum">
              <a:rPr lang="en-US" smtClean="0"/>
              <a:t>‹#›</a:t>
            </a:fld>
            <a:endParaRPr lang="en-US"/>
          </a:p>
        </p:txBody>
      </p:sp>
      <p:grpSp>
        <p:nvGrpSpPr>
          <p:cNvPr id="7" name="Group 6">
            <a:extLst>
              <a:ext uri="{FF2B5EF4-FFF2-40B4-BE49-F238E27FC236}">
                <a16:creationId xmlns:a16="http://schemas.microsoft.com/office/drawing/2014/main" id="{79B5D0C1-066E-4C02-A6B8-59FAE4A19724}"/>
              </a:ext>
            </a:extLst>
          </p:cNvPr>
          <p:cNvGrpSpPr/>
          <p:nvPr/>
        </p:nvGrpSpPr>
        <p:grpSpPr>
          <a:xfrm>
            <a:off x="5662258" y="4240546"/>
            <a:ext cx="867485" cy="115439"/>
            <a:chOff x="8910933" y="1861308"/>
            <a:chExt cx="867485" cy="115439"/>
          </a:xfrm>
        </p:grpSpPr>
        <p:sp>
          <p:nvSpPr>
            <p:cNvPr id="8" name="Rectangle 7">
              <a:extLst>
                <a:ext uri="{FF2B5EF4-FFF2-40B4-BE49-F238E27FC236}">
                  <a16:creationId xmlns:a16="http://schemas.microsoft.com/office/drawing/2014/main" id="{D4386904-AFDC-449E-8D1B-906B305EBDA7}"/>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70778F2-11E8-428C-8324-479CA9D6FE92}"/>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A0BE89E-CB2D-48BA-A8D2-533FAAAA725F}"/>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08718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2DC87-4B97-4A7C-BC4C-6E772456161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B59FD9-57FD-4ABA-9FCD-7954052534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7BD40E-B0AA-47B8-900F-488A8AEC1BC2}"/>
              </a:ext>
            </a:extLst>
          </p:cNvPr>
          <p:cNvSpPr>
            <a:spLocks noGrp="1"/>
          </p:cNvSpPr>
          <p:nvPr>
            <p:ph type="dt" sz="half" idx="10"/>
          </p:nvPr>
        </p:nvSpPr>
        <p:spPr/>
        <p:txBody>
          <a:bodyPr/>
          <a:lstStyle/>
          <a:p>
            <a:fld id="{C485584D-7D79-4248-9986-4CA35242F944}" type="datetimeFigureOut">
              <a:rPr lang="en-US" smtClean="0"/>
              <a:t>3/22/26</a:t>
            </a:fld>
            <a:endParaRPr lang="en-US"/>
          </a:p>
        </p:txBody>
      </p:sp>
      <p:sp>
        <p:nvSpPr>
          <p:cNvPr id="5" name="Footer Placeholder 4">
            <a:extLst>
              <a:ext uri="{FF2B5EF4-FFF2-40B4-BE49-F238E27FC236}">
                <a16:creationId xmlns:a16="http://schemas.microsoft.com/office/drawing/2014/main" id="{865E623C-1E35-4485-A5B4-A71969BE7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5C6BB9-EF4F-465E-985B-34521F68C583}"/>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251512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87F5577-D71B-4279-B07A-62F703E5D1DC}"/>
              </a:ext>
            </a:extLst>
          </p:cNvPr>
          <p:cNvSpPr>
            <a:spLocks noGrp="1"/>
          </p:cNvSpPr>
          <p:nvPr>
            <p:ph type="dt" sz="half" idx="10"/>
          </p:nvPr>
        </p:nvSpPr>
        <p:spPr/>
        <p:txBody>
          <a:bodyPr/>
          <a:lstStyle/>
          <a:p>
            <a:fld id="{C485584D-7D79-4248-9986-4CA35242F944}" type="datetimeFigureOut">
              <a:rPr lang="en-US" smtClean="0"/>
              <a:t>3/22/26</a:t>
            </a:fld>
            <a:endParaRPr lang="en-US"/>
          </a:p>
        </p:txBody>
      </p:sp>
      <p:sp>
        <p:nvSpPr>
          <p:cNvPr id="5" name="Footer Placeholder 4">
            <a:extLst>
              <a:ext uri="{FF2B5EF4-FFF2-40B4-BE49-F238E27FC236}">
                <a16:creationId xmlns:a16="http://schemas.microsoft.com/office/drawing/2014/main" id="{F648367D-C35C-4023-BEBE-F834D033B0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BFCF8A-B8C6-496A-98A5-BBB52DB70F16}"/>
              </a:ext>
            </a:extLst>
          </p:cNvPr>
          <p:cNvSpPr>
            <a:spLocks noGrp="1"/>
          </p:cNvSpPr>
          <p:nvPr>
            <p:ph type="sldNum" sz="quarter" idx="12"/>
          </p:nvPr>
        </p:nvSpPr>
        <p:spPr/>
        <p:txBody>
          <a:bodyPr/>
          <a:lstStyle/>
          <a:p>
            <a:fld id="{19590046-DA73-4BBF-84B5-C08E6F75191A}" type="slidenum">
              <a:rPr lang="en-US" smtClean="0"/>
              <a:t>‹#›</a:t>
            </a:fld>
            <a:endParaRPr lang="en-US"/>
          </a:p>
        </p:txBody>
      </p:sp>
      <p:sp>
        <p:nvSpPr>
          <p:cNvPr id="11" name="Rectangle 5">
            <a:extLst>
              <a:ext uri="{FF2B5EF4-FFF2-40B4-BE49-F238E27FC236}">
                <a16:creationId xmlns:a16="http://schemas.microsoft.com/office/drawing/2014/main" id="{CDE45C10-227D-42DF-A888-EEFD3784FA8E}"/>
              </a:ext>
              <a:ext uri="{C183D7F6-B498-43B3-948B-1728B52AA6E4}">
                <adec:decorative xmlns:adec="http://schemas.microsoft.com/office/drawing/2017/decorative" val="1"/>
              </a:ext>
            </a:extLst>
          </p:cNvPr>
          <p:cNvSpPr/>
          <p:nvPr/>
        </p:nvSpPr>
        <p:spPr>
          <a:xfrm>
            <a:off x="723900" y="750338"/>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DA214944-8898-48BC-AE6F-065DA7BBB8E8}"/>
              </a:ext>
              <a:ext uri="{C183D7F6-B498-43B3-948B-1728B52AA6E4}">
                <adec:decorative xmlns:adec="http://schemas.microsoft.com/office/drawing/2017/decorative" val="1"/>
              </a:ext>
            </a:extLst>
          </p:cNvPr>
          <p:cNvGrpSpPr/>
          <p:nvPr/>
        </p:nvGrpSpPr>
        <p:grpSpPr>
          <a:xfrm>
            <a:off x="2580478" y="4714704"/>
            <a:ext cx="867485" cy="115439"/>
            <a:chOff x="8910933" y="1861308"/>
            <a:chExt cx="867485" cy="115439"/>
          </a:xfrm>
        </p:grpSpPr>
        <p:sp>
          <p:nvSpPr>
            <p:cNvPr id="8" name="Rectangle 7">
              <a:extLst>
                <a:ext uri="{FF2B5EF4-FFF2-40B4-BE49-F238E27FC236}">
                  <a16:creationId xmlns:a16="http://schemas.microsoft.com/office/drawing/2014/main" id="{B94B3AAB-30C4-441D-B481-D253F8325953}"/>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DCB6176-5585-40BC-BC9C-CA625F989F1B}"/>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7C4F1D9-97D8-43DD-A319-C56367F97FCE}"/>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D25E64ED-B373-4866-B5A2-E805D3168BBB}"/>
              </a:ext>
            </a:extLst>
          </p:cNvPr>
          <p:cNvSpPr>
            <a:spLocks noGrp="1"/>
          </p:cNvSpPr>
          <p:nvPr>
            <p:ph type="title"/>
          </p:nvPr>
        </p:nvSpPr>
        <p:spPr>
          <a:xfrm>
            <a:off x="1151291" y="1274475"/>
            <a:ext cx="3761832" cy="2823913"/>
          </a:xfrm>
        </p:spPr>
        <p:txBody>
          <a:bodyPr anchor="b">
            <a:normAutofit/>
          </a:bodyPr>
          <a:lstStyle>
            <a:lvl1pPr algn="ctr">
              <a:defRPr sz="3200" cap="all" spc="600" baseline="0"/>
            </a:lvl1pPr>
          </a:lstStyle>
          <a:p>
            <a:r>
              <a:rPr lang="en-US" dirty="0"/>
              <a:t>Click to edit Master title style</a:t>
            </a:r>
          </a:p>
        </p:txBody>
      </p:sp>
      <p:sp>
        <p:nvSpPr>
          <p:cNvPr id="3" name="Text Placeholder 2">
            <a:extLst>
              <a:ext uri="{FF2B5EF4-FFF2-40B4-BE49-F238E27FC236}">
                <a16:creationId xmlns:a16="http://schemas.microsoft.com/office/drawing/2014/main" id="{AB6D6168-DDAE-41B2-A0D5-42185A2D028C}"/>
              </a:ext>
            </a:extLst>
          </p:cNvPr>
          <p:cNvSpPr>
            <a:spLocks noGrp="1"/>
          </p:cNvSpPr>
          <p:nvPr>
            <p:ph type="body" idx="1"/>
          </p:nvPr>
        </p:nvSpPr>
        <p:spPr>
          <a:xfrm>
            <a:off x="6556756" y="2730304"/>
            <a:ext cx="4383030" cy="1397390"/>
          </a:xfrm>
        </p:spPr>
        <p:txBody>
          <a:bodyPr anchor="ctr">
            <a:normAutofit/>
          </a:bodyPr>
          <a:lstStyle>
            <a:lvl1pPr marL="0" indent="0" algn="ctr">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825770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825EB-71EE-41B3-89D2-47A0C7C359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E662F7D-C4AD-4BD4-AAC8-F0223EE4A38B}"/>
              </a:ext>
            </a:extLst>
          </p:cNvPr>
          <p:cNvSpPr>
            <a:spLocks noGrp="1"/>
          </p:cNvSpPr>
          <p:nvPr>
            <p:ph sz="half" idx="1"/>
          </p:nvPr>
        </p:nvSpPr>
        <p:spPr>
          <a:xfrm>
            <a:off x="1037305" y="2155369"/>
            <a:ext cx="4953000" cy="39983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D0FB088-28C6-4667-8DF2-0DE32AE3EC30}"/>
              </a:ext>
            </a:extLst>
          </p:cNvPr>
          <p:cNvSpPr>
            <a:spLocks noGrp="1"/>
          </p:cNvSpPr>
          <p:nvPr>
            <p:ph sz="half" idx="2"/>
          </p:nvPr>
        </p:nvSpPr>
        <p:spPr>
          <a:xfrm>
            <a:off x="6172200" y="2155369"/>
            <a:ext cx="4953000" cy="39983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F36095F-AE34-4E94-B722-E3A1205AEEDC}"/>
              </a:ext>
            </a:extLst>
          </p:cNvPr>
          <p:cNvSpPr>
            <a:spLocks noGrp="1"/>
          </p:cNvSpPr>
          <p:nvPr>
            <p:ph type="dt" sz="half" idx="10"/>
          </p:nvPr>
        </p:nvSpPr>
        <p:spPr/>
        <p:txBody>
          <a:bodyPr/>
          <a:lstStyle/>
          <a:p>
            <a:fld id="{C485584D-7D79-4248-9986-4CA35242F944}" type="datetimeFigureOut">
              <a:rPr lang="en-US" smtClean="0"/>
              <a:t>3/22/26</a:t>
            </a:fld>
            <a:endParaRPr lang="en-US"/>
          </a:p>
        </p:txBody>
      </p:sp>
      <p:sp>
        <p:nvSpPr>
          <p:cNvPr id="6" name="Footer Placeholder 5">
            <a:extLst>
              <a:ext uri="{FF2B5EF4-FFF2-40B4-BE49-F238E27FC236}">
                <a16:creationId xmlns:a16="http://schemas.microsoft.com/office/drawing/2014/main" id="{6E06A8E6-BD94-48EA-8F35-DA0DF910AC2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478AEF-56B8-49F5-81E8-663B1FFA073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545137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F873F-001F-4254-97F3-05329E6A7B67}"/>
              </a:ext>
            </a:extLst>
          </p:cNvPr>
          <p:cNvSpPr>
            <a:spLocks noGrp="1"/>
          </p:cNvSpPr>
          <p:nvPr>
            <p:ph type="title"/>
          </p:nvPr>
        </p:nvSpPr>
        <p:spPr>
          <a:xfrm>
            <a:off x="1028700" y="555171"/>
            <a:ext cx="10134600" cy="1135517"/>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4A37B575-060F-4296-A28A-93DA109F96F5}"/>
              </a:ext>
            </a:extLst>
          </p:cNvPr>
          <p:cNvSpPr>
            <a:spLocks noGrp="1"/>
          </p:cNvSpPr>
          <p:nvPr>
            <p:ph type="body" idx="1"/>
          </p:nvPr>
        </p:nvSpPr>
        <p:spPr>
          <a:xfrm>
            <a:off x="1037306" y="1801620"/>
            <a:ext cx="4849036"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BA581A51-F4D1-4A02-9918-C416F820B646}"/>
              </a:ext>
            </a:extLst>
          </p:cNvPr>
          <p:cNvSpPr>
            <a:spLocks noGrp="1"/>
          </p:cNvSpPr>
          <p:nvPr>
            <p:ph sz="half" idx="2"/>
          </p:nvPr>
        </p:nvSpPr>
        <p:spPr>
          <a:xfrm>
            <a:off x="1037306" y="2619103"/>
            <a:ext cx="4849036"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32916D0-3DFE-455D-9888-3FDEFD3DE0CD}"/>
              </a:ext>
            </a:extLst>
          </p:cNvPr>
          <p:cNvSpPr>
            <a:spLocks noGrp="1"/>
          </p:cNvSpPr>
          <p:nvPr>
            <p:ph type="body" sz="quarter" idx="3"/>
          </p:nvPr>
        </p:nvSpPr>
        <p:spPr>
          <a:xfrm>
            <a:off x="6250108" y="1801620"/>
            <a:ext cx="4904585"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093D763-0643-4A48-8007-93391C59F6D5}"/>
              </a:ext>
            </a:extLst>
          </p:cNvPr>
          <p:cNvSpPr>
            <a:spLocks noGrp="1"/>
          </p:cNvSpPr>
          <p:nvPr>
            <p:ph sz="quarter" idx="4"/>
          </p:nvPr>
        </p:nvSpPr>
        <p:spPr>
          <a:xfrm>
            <a:off x="6250108" y="2619103"/>
            <a:ext cx="4904585"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A2D07B-3A5D-41C2-83B8-BD1AD6522CAD}"/>
              </a:ext>
            </a:extLst>
          </p:cNvPr>
          <p:cNvSpPr>
            <a:spLocks noGrp="1"/>
          </p:cNvSpPr>
          <p:nvPr>
            <p:ph type="dt" sz="half" idx="10"/>
          </p:nvPr>
        </p:nvSpPr>
        <p:spPr/>
        <p:txBody>
          <a:bodyPr/>
          <a:lstStyle/>
          <a:p>
            <a:fld id="{C485584D-7D79-4248-9986-4CA35242F944}" type="datetimeFigureOut">
              <a:rPr lang="en-US" smtClean="0"/>
              <a:t>3/22/26</a:t>
            </a:fld>
            <a:endParaRPr lang="en-US"/>
          </a:p>
        </p:txBody>
      </p:sp>
      <p:sp>
        <p:nvSpPr>
          <p:cNvPr id="8" name="Footer Placeholder 7">
            <a:extLst>
              <a:ext uri="{FF2B5EF4-FFF2-40B4-BE49-F238E27FC236}">
                <a16:creationId xmlns:a16="http://schemas.microsoft.com/office/drawing/2014/main" id="{0E2C1367-FE5A-4CDD-B85B-724FFFE5B5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92F244-23EB-4E1A-B74F-77F23F87978D}"/>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39195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76C0A-BEF4-4DE4-A9D2-C60298FC7F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367C0AC-3C98-4D68-AE72-CFFA1638CC02}"/>
              </a:ext>
            </a:extLst>
          </p:cNvPr>
          <p:cNvSpPr>
            <a:spLocks noGrp="1"/>
          </p:cNvSpPr>
          <p:nvPr>
            <p:ph type="dt" sz="half" idx="10"/>
          </p:nvPr>
        </p:nvSpPr>
        <p:spPr/>
        <p:txBody>
          <a:bodyPr/>
          <a:lstStyle/>
          <a:p>
            <a:fld id="{C485584D-7D79-4248-9986-4CA35242F944}" type="datetimeFigureOut">
              <a:rPr lang="en-US" smtClean="0"/>
              <a:t>3/22/26</a:t>
            </a:fld>
            <a:endParaRPr lang="en-US"/>
          </a:p>
        </p:txBody>
      </p:sp>
      <p:sp>
        <p:nvSpPr>
          <p:cNvPr id="4" name="Footer Placeholder 3">
            <a:extLst>
              <a:ext uri="{FF2B5EF4-FFF2-40B4-BE49-F238E27FC236}">
                <a16:creationId xmlns:a16="http://schemas.microsoft.com/office/drawing/2014/main" id="{FEA7722A-E2E4-45D2-8A20-4853ED6837B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6B9201-B20B-4412-B745-F2F6A91487E8}"/>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4957944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C4889A-9ABE-4409-BAD8-F84C36C1FA09}"/>
              </a:ext>
            </a:extLst>
          </p:cNvPr>
          <p:cNvSpPr>
            <a:spLocks noGrp="1"/>
          </p:cNvSpPr>
          <p:nvPr>
            <p:ph type="dt" sz="half" idx="10"/>
          </p:nvPr>
        </p:nvSpPr>
        <p:spPr/>
        <p:txBody>
          <a:bodyPr/>
          <a:lstStyle/>
          <a:p>
            <a:fld id="{C485584D-7D79-4248-9986-4CA35242F944}" type="datetimeFigureOut">
              <a:rPr lang="en-US" smtClean="0"/>
              <a:t>3/22/26</a:t>
            </a:fld>
            <a:endParaRPr lang="en-US"/>
          </a:p>
        </p:txBody>
      </p:sp>
      <p:sp>
        <p:nvSpPr>
          <p:cNvPr id="3" name="Footer Placeholder 2">
            <a:extLst>
              <a:ext uri="{FF2B5EF4-FFF2-40B4-BE49-F238E27FC236}">
                <a16:creationId xmlns:a16="http://schemas.microsoft.com/office/drawing/2014/main" id="{7DDA5A70-FE21-4CB6-A67B-1DC798E9E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984AD11-7FD2-432C-A6AB-395BE9275C1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1667779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397CF-9CDD-4E78-8F35-A2FFE7867419}"/>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7194BFE-7A85-4123-B0F7-4DB1C141CE60}"/>
              </a:ext>
            </a:extLst>
          </p:cNvPr>
          <p:cNvSpPr>
            <a:spLocks noGrp="1"/>
          </p:cNvSpPr>
          <p:nvPr>
            <p:ph idx="1"/>
          </p:nvPr>
        </p:nvSpPr>
        <p:spPr>
          <a:xfrm>
            <a:off x="5183188" y="1066800"/>
            <a:ext cx="6172200" cy="48386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641EFD6D-1929-4A73-A860-22A36FF5C17D}"/>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B399A5-94A1-4452-AFF0-918BDA8B14F9}"/>
              </a:ext>
            </a:extLst>
          </p:cNvPr>
          <p:cNvSpPr>
            <a:spLocks noGrp="1"/>
          </p:cNvSpPr>
          <p:nvPr>
            <p:ph type="dt" sz="half" idx="10"/>
          </p:nvPr>
        </p:nvSpPr>
        <p:spPr/>
        <p:txBody>
          <a:bodyPr/>
          <a:lstStyle/>
          <a:p>
            <a:fld id="{C485584D-7D79-4248-9986-4CA35242F944}" type="datetimeFigureOut">
              <a:rPr lang="en-US" smtClean="0"/>
              <a:t>3/22/26</a:t>
            </a:fld>
            <a:endParaRPr lang="en-US"/>
          </a:p>
        </p:txBody>
      </p:sp>
      <p:sp>
        <p:nvSpPr>
          <p:cNvPr id="6" name="Footer Placeholder 5">
            <a:extLst>
              <a:ext uri="{FF2B5EF4-FFF2-40B4-BE49-F238E27FC236}">
                <a16:creationId xmlns:a16="http://schemas.microsoft.com/office/drawing/2014/main" id="{489589D8-DD83-406C-A77A-176D23993B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E46024-82ED-40EF-8846-F6CC44BC53DE}"/>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0923210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D12FA-83A4-42AF-98D7-312C4C5A7128}"/>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6CF1DC8-2932-4C6E-BFBB-8BA1C9598425}"/>
              </a:ext>
            </a:extLst>
          </p:cNvPr>
          <p:cNvSpPr>
            <a:spLocks noGrp="1"/>
          </p:cNvSpPr>
          <p:nvPr>
            <p:ph type="pic" idx="1"/>
          </p:nvPr>
        </p:nvSpPr>
        <p:spPr>
          <a:xfrm>
            <a:off x="5183188" y="1066800"/>
            <a:ext cx="5942012" cy="48387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D6E0000-EF01-46A5-8A71-25FB7EA3F94A}"/>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1AD40B-9246-4532-9F73-5BA9061C3ABA}"/>
              </a:ext>
            </a:extLst>
          </p:cNvPr>
          <p:cNvSpPr>
            <a:spLocks noGrp="1"/>
          </p:cNvSpPr>
          <p:nvPr>
            <p:ph type="dt" sz="half" idx="10"/>
          </p:nvPr>
        </p:nvSpPr>
        <p:spPr/>
        <p:txBody>
          <a:bodyPr/>
          <a:lstStyle/>
          <a:p>
            <a:fld id="{C485584D-7D79-4248-9986-4CA35242F944}" type="datetimeFigureOut">
              <a:rPr lang="en-US" smtClean="0"/>
              <a:t>3/22/26</a:t>
            </a:fld>
            <a:endParaRPr lang="en-US"/>
          </a:p>
        </p:txBody>
      </p:sp>
      <p:sp>
        <p:nvSpPr>
          <p:cNvPr id="6" name="Footer Placeholder 5">
            <a:extLst>
              <a:ext uri="{FF2B5EF4-FFF2-40B4-BE49-F238E27FC236}">
                <a16:creationId xmlns:a16="http://schemas.microsoft.com/office/drawing/2014/main" id="{8BE6B9A0-5B1C-4F7B-828A-EF74E51478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2E99FB-C932-4165-A612-8B302D8F7229}"/>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861006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B1126-542A-43AD-8078-EE356516544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4A5F98B-5F32-4561-BFBC-9F6E5DA0A347}"/>
              </a:ext>
            </a:extLst>
          </p:cNvPr>
          <p:cNvSpPr>
            <a:spLocks noGrp="1"/>
          </p:cNvSpPr>
          <p:nvPr>
            <p:ph type="body" orient="vert" idx="1"/>
          </p:nvPr>
        </p:nvSpPr>
        <p:spPr>
          <a:xfrm>
            <a:off x="1028700" y="2161903"/>
            <a:ext cx="10134600" cy="3743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73D0DD-B04E-4E48-8EE1-51E46131A9A2}"/>
              </a:ext>
            </a:extLst>
          </p:cNvPr>
          <p:cNvSpPr>
            <a:spLocks noGrp="1"/>
          </p:cNvSpPr>
          <p:nvPr>
            <p:ph type="dt" sz="half" idx="10"/>
          </p:nvPr>
        </p:nvSpPr>
        <p:spPr/>
        <p:txBody>
          <a:bodyPr/>
          <a:lstStyle/>
          <a:p>
            <a:fld id="{C485584D-7D79-4248-9986-4CA35242F944}" type="datetimeFigureOut">
              <a:rPr lang="en-US" smtClean="0"/>
              <a:t>3/22/26</a:t>
            </a:fld>
            <a:endParaRPr lang="en-US"/>
          </a:p>
        </p:txBody>
      </p:sp>
      <p:sp>
        <p:nvSpPr>
          <p:cNvPr id="5" name="Footer Placeholder 4">
            <a:extLst>
              <a:ext uri="{FF2B5EF4-FFF2-40B4-BE49-F238E27FC236}">
                <a16:creationId xmlns:a16="http://schemas.microsoft.com/office/drawing/2014/main" id="{0481352D-F9C0-4442-9601-A09A7655E6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FC0801-9C45-40AE-AB33-5742CDA4DAC7}"/>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728336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946561-59BF-4566-AD2C-9B05C4771DF4}"/>
              </a:ext>
            </a:extLst>
          </p:cNvPr>
          <p:cNvSpPr>
            <a:spLocks noGrp="1"/>
          </p:cNvSpPr>
          <p:nvPr>
            <p:ph type="title" orient="vert"/>
          </p:nvPr>
        </p:nvSpPr>
        <p:spPr>
          <a:xfrm>
            <a:off x="9196250" y="723899"/>
            <a:ext cx="2271849" cy="54102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1DF7870-6CBD-47E2-854C-68141BAA101D}"/>
              </a:ext>
            </a:extLst>
          </p:cNvPr>
          <p:cNvSpPr>
            <a:spLocks noGrp="1"/>
          </p:cNvSpPr>
          <p:nvPr>
            <p:ph type="body" orient="vert" idx="1"/>
          </p:nvPr>
        </p:nvSpPr>
        <p:spPr>
          <a:xfrm>
            <a:off x="723900" y="723899"/>
            <a:ext cx="8302534" cy="5410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712FAF3-C106-49CB-A845-1FC7F731399D}"/>
              </a:ext>
            </a:extLst>
          </p:cNvPr>
          <p:cNvSpPr>
            <a:spLocks noGrp="1"/>
          </p:cNvSpPr>
          <p:nvPr>
            <p:ph type="dt" sz="half" idx="10"/>
          </p:nvPr>
        </p:nvSpPr>
        <p:spPr/>
        <p:txBody>
          <a:bodyPr/>
          <a:lstStyle/>
          <a:p>
            <a:fld id="{C485584D-7D79-4248-9986-4CA35242F944}" type="datetimeFigureOut">
              <a:rPr lang="en-US" smtClean="0"/>
              <a:t>3/22/26</a:t>
            </a:fld>
            <a:endParaRPr lang="en-US"/>
          </a:p>
        </p:txBody>
      </p:sp>
      <p:sp>
        <p:nvSpPr>
          <p:cNvPr id="5" name="Footer Placeholder 4">
            <a:extLst>
              <a:ext uri="{FF2B5EF4-FFF2-40B4-BE49-F238E27FC236}">
                <a16:creationId xmlns:a16="http://schemas.microsoft.com/office/drawing/2014/main" id="{E34D5CCC-00E8-48FA-91A6-921E7B6440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7E1751-E7AA-406D-A977-1ACEF1FBD134}"/>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4983133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CE7638-D991-46E7-BF2C-67D1AC829628}"/>
              </a:ext>
            </a:extLst>
          </p:cNvPr>
          <p:cNvSpPr>
            <a:spLocks noGrp="1"/>
          </p:cNvSpPr>
          <p:nvPr>
            <p:ph type="title"/>
          </p:nvPr>
        </p:nvSpPr>
        <p:spPr>
          <a:xfrm>
            <a:off x="1028700" y="723900"/>
            <a:ext cx="10134600" cy="1288489"/>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CA7C6B9C-4923-4DAB-9748-D5CD289EB978}"/>
              </a:ext>
            </a:extLst>
          </p:cNvPr>
          <p:cNvSpPr>
            <a:spLocks noGrp="1"/>
          </p:cNvSpPr>
          <p:nvPr>
            <p:ph type="body" idx="1"/>
          </p:nvPr>
        </p:nvSpPr>
        <p:spPr>
          <a:xfrm>
            <a:off x="1028700" y="2161903"/>
            <a:ext cx="10134600" cy="396934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E7578CF6-4B33-40E4-B881-5F4C568378E1}"/>
              </a:ext>
            </a:extLst>
          </p:cNvPr>
          <p:cNvSpPr>
            <a:spLocks noGrp="1"/>
          </p:cNvSpPr>
          <p:nvPr>
            <p:ph type="sldNum" sz="quarter" idx="4"/>
          </p:nvPr>
        </p:nvSpPr>
        <p:spPr>
          <a:xfrm>
            <a:off x="11394765" y="6245032"/>
            <a:ext cx="524491" cy="365125"/>
          </a:xfrm>
          <a:prstGeom prst="rect">
            <a:avLst/>
          </a:prstGeom>
        </p:spPr>
        <p:txBody>
          <a:bodyPr vert="horz" lIns="91440" tIns="45720" rIns="91440" bIns="45720" rtlCol="0" anchor="ctr"/>
          <a:lstStyle>
            <a:lvl1pPr algn="r">
              <a:defRPr sz="1050">
                <a:solidFill>
                  <a:schemeClr val="tx2"/>
                </a:solidFill>
              </a:defRPr>
            </a:lvl1pPr>
          </a:lstStyle>
          <a:p>
            <a:fld id="{19590046-DA73-4BBF-84B5-C08E6F75191A}" type="slidenum">
              <a:rPr lang="en-US" smtClean="0"/>
              <a:t>‹#›</a:t>
            </a:fld>
            <a:endParaRPr lang="en-US"/>
          </a:p>
        </p:txBody>
      </p:sp>
      <p:sp>
        <p:nvSpPr>
          <p:cNvPr id="4" name="Date Placeholder 3">
            <a:extLst>
              <a:ext uri="{FF2B5EF4-FFF2-40B4-BE49-F238E27FC236}">
                <a16:creationId xmlns:a16="http://schemas.microsoft.com/office/drawing/2014/main" id="{25AE857E-F564-4539-9984-10435B6140AC}"/>
              </a:ext>
            </a:extLst>
          </p:cNvPr>
          <p:cNvSpPr>
            <a:spLocks noGrp="1"/>
          </p:cNvSpPr>
          <p:nvPr>
            <p:ph type="dt" sz="half" idx="2"/>
          </p:nvPr>
        </p:nvSpPr>
        <p:spPr>
          <a:xfrm>
            <a:off x="354841" y="6245032"/>
            <a:ext cx="2659380" cy="365125"/>
          </a:xfrm>
          <a:prstGeom prst="rect">
            <a:avLst/>
          </a:prstGeom>
        </p:spPr>
        <p:txBody>
          <a:bodyPr vert="horz" lIns="91440" tIns="45720" rIns="91440" bIns="45720" rtlCol="0" anchor="ctr"/>
          <a:lstStyle>
            <a:lvl1pPr algn="l">
              <a:defRPr sz="1050">
                <a:solidFill>
                  <a:schemeClr val="tx2"/>
                </a:solidFill>
              </a:defRPr>
            </a:lvl1pPr>
          </a:lstStyle>
          <a:p>
            <a:fld id="{C485584D-7D79-4248-9986-4CA35242F944}" type="datetimeFigureOut">
              <a:rPr lang="en-US" smtClean="0"/>
              <a:t>3/22/26</a:t>
            </a:fld>
            <a:endParaRPr lang="en-US"/>
          </a:p>
        </p:txBody>
      </p:sp>
      <p:sp>
        <p:nvSpPr>
          <p:cNvPr id="5" name="Footer Placeholder 4">
            <a:extLst>
              <a:ext uri="{FF2B5EF4-FFF2-40B4-BE49-F238E27FC236}">
                <a16:creationId xmlns:a16="http://schemas.microsoft.com/office/drawing/2014/main" id="{7D1EABEF-B998-4B11-A878-8F492F8E3983}"/>
              </a:ext>
            </a:extLst>
          </p:cNvPr>
          <p:cNvSpPr>
            <a:spLocks noGrp="1"/>
          </p:cNvSpPr>
          <p:nvPr>
            <p:ph type="ftr" sz="quarter" idx="3"/>
          </p:nvPr>
        </p:nvSpPr>
        <p:spPr>
          <a:xfrm>
            <a:off x="7279964" y="6245033"/>
            <a:ext cx="4112222" cy="365125"/>
          </a:xfrm>
          <a:prstGeom prst="rect">
            <a:avLst/>
          </a:prstGeom>
        </p:spPr>
        <p:txBody>
          <a:bodyPr vert="horz" lIns="91440" tIns="45720" rIns="91440" bIns="45720" rtlCol="0" anchor="ctr"/>
          <a:lstStyle>
            <a:lvl1pPr algn="r">
              <a:defRPr sz="1050">
                <a:solidFill>
                  <a:schemeClr val="tx2"/>
                </a:solidFill>
              </a:defRPr>
            </a:lvl1pPr>
          </a:lstStyle>
          <a:p>
            <a:endParaRPr lang="en-US"/>
          </a:p>
        </p:txBody>
      </p:sp>
      <p:sp>
        <p:nvSpPr>
          <p:cNvPr id="16" name="Freeform: Shape 15">
            <a:extLst>
              <a:ext uri="{FF2B5EF4-FFF2-40B4-BE49-F238E27FC236}">
                <a16:creationId xmlns:a16="http://schemas.microsoft.com/office/drawing/2014/main" id="{9EB54D17-3792-403D-9127-495845021D2B}"/>
              </a:ext>
            </a:extLst>
          </p:cNvPr>
          <p:cNvSpPr/>
          <p:nvPr/>
        </p:nvSpPr>
        <p:spPr>
          <a:xfrm>
            <a:off x="0" y="0"/>
            <a:ext cx="12192000" cy="6858000"/>
          </a:xfrm>
          <a:custGeom>
            <a:avLst/>
            <a:gdLst>
              <a:gd name="connsiteX0" fmla="*/ 160920 w 12192000"/>
              <a:gd name="connsiteY0" fmla="*/ 157606 h 6858000"/>
              <a:gd name="connsiteX1" fmla="*/ 160920 w 12192000"/>
              <a:gd name="connsiteY1" fmla="*/ 6700394 h 6858000"/>
              <a:gd name="connsiteX2" fmla="*/ 12031081 w 12192000"/>
              <a:gd name="connsiteY2" fmla="*/ 6700394 h 6858000"/>
              <a:gd name="connsiteX3" fmla="*/ 12031081 w 12192000"/>
              <a:gd name="connsiteY3" fmla="*/ 157606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160920" y="157606"/>
                </a:moveTo>
                <a:lnTo>
                  <a:pt x="160920" y="6700394"/>
                </a:lnTo>
                <a:lnTo>
                  <a:pt x="12031081" y="6700394"/>
                </a:lnTo>
                <a:lnTo>
                  <a:pt x="12031081" y="157606"/>
                </a:lnTo>
                <a:close/>
                <a:moveTo>
                  <a:pt x="0" y="0"/>
                </a:moveTo>
                <a:lnTo>
                  <a:pt x="12192000" y="0"/>
                </a:lnTo>
                <a:lnTo>
                  <a:pt x="12192000" y="6858000"/>
                </a:lnTo>
                <a:lnTo>
                  <a:pt x="0" y="6858000"/>
                </a:ln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23289127"/>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21" r:id="rId6"/>
    <p:sldLayoutId id="2147483716" r:id="rId7"/>
    <p:sldLayoutId id="2147483717" r:id="rId8"/>
    <p:sldLayoutId id="2147483718" r:id="rId9"/>
    <p:sldLayoutId id="2147483720" r:id="rId10"/>
    <p:sldLayoutId id="2147483719" r:id="rId11"/>
  </p:sldLayoutIdLst>
  <p:txStyles>
    <p:titleStyle>
      <a:lvl1pPr algn="l" defTabSz="914400" rtl="0" eaLnBrk="1" latinLnBrk="0" hangingPunct="1">
        <a:lnSpc>
          <a:spcPct val="110000"/>
        </a:lnSpc>
        <a:spcBef>
          <a:spcPct val="0"/>
        </a:spcBef>
        <a:buNone/>
        <a:defRPr sz="3200" kern="1200" cap="none" baseline="0">
          <a:solidFill>
            <a:schemeClr val="tx2"/>
          </a:solidFill>
          <a:latin typeface="+mj-lt"/>
          <a:ea typeface="+mj-ea"/>
          <a:cs typeface="+mj-cs"/>
        </a:defRPr>
      </a:lvl1pPr>
    </p:titleStyle>
    <p:bodyStyle>
      <a:lvl1pPr marL="0" indent="0" algn="l" defTabSz="914400" rtl="0" eaLnBrk="1" latinLnBrk="0" hangingPunct="1">
        <a:lnSpc>
          <a:spcPct val="110000"/>
        </a:lnSpc>
        <a:spcBef>
          <a:spcPts val="1000"/>
        </a:spcBef>
        <a:buFontTx/>
        <a:buNone/>
        <a:defRPr sz="2000" kern="1200">
          <a:solidFill>
            <a:schemeClr val="tx2"/>
          </a:solidFill>
          <a:latin typeface="+mn-lt"/>
          <a:ea typeface="+mn-ea"/>
          <a:cs typeface="+mn-cs"/>
        </a:defRPr>
      </a:lvl1pPr>
      <a:lvl2pPr marL="274320" indent="-228600" algn="l" defTabSz="914400" rtl="0" eaLnBrk="1" latinLnBrk="0" hangingPunct="1">
        <a:lnSpc>
          <a:spcPct val="110000"/>
        </a:lnSpc>
        <a:spcBef>
          <a:spcPts val="500"/>
        </a:spcBef>
        <a:buSzPct val="85000"/>
        <a:buFont typeface="Arial" panose="020B0604020202020204" pitchFamily="34" charset="0"/>
        <a:buChar char="•"/>
        <a:defRPr sz="1800" kern="1200">
          <a:solidFill>
            <a:schemeClr val="tx2"/>
          </a:solidFill>
          <a:latin typeface="+mn-lt"/>
          <a:ea typeface="+mn-ea"/>
          <a:cs typeface="+mn-cs"/>
        </a:defRPr>
      </a:lvl2pPr>
      <a:lvl3pPr marL="274320" indent="0" algn="l" defTabSz="914400" rtl="0" eaLnBrk="1" latinLnBrk="0" hangingPunct="1">
        <a:lnSpc>
          <a:spcPct val="110000"/>
        </a:lnSpc>
        <a:spcBef>
          <a:spcPts val="500"/>
        </a:spcBef>
        <a:buFontTx/>
        <a:buNone/>
        <a:defRPr sz="1600" kern="1200">
          <a:solidFill>
            <a:schemeClr val="tx2"/>
          </a:solidFill>
          <a:latin typeface="+mn-lt"/>
          <a:ea typeface="+mn-ea"/>
          <a:cs typeface="+mn-cs"/>
        </a:defRPr>
      </a:lvl3pPr>
      <a:lvl4pPr marL="548640" indent="-228600" algn="l" defTabSz="914400" rtl="0" eaLnBrk="1" latinLnBrk="0" hangingPunct="1">
        <a:lnSpc>
          <a:spcPct val="110000"/>
        </a:lnSpc>
        <a:spcBef>
          <a:spcPts val="500"/>
        </a:spcBef>
        <a:buFont typeface="Arial" panose="020B0604020202020204" pitchFamily="34" charset="0"/>
        <a:buChar char="•"/>
        <a:defRPr sz="1400" kern="1200">
          <a:solidFill>
            <a:schemeClr val="tx2"/>
          </a:solidFill>
          <a:latin typeface="+mn-lt"/>
          <a:ea typeface="+mn-ea"/>
          <a:cs typeface="+mn-cs"/>
        </a:defRPr>
      </a:lvl4pPr>
      <a:lvl5pPr marL="548640" indent="0" algn="l" defTabSz="914400" rtl="0" eaLnBrk="1" latinLnBrk="0" hangingPunct="1">
        <a:lnSpc>
          <a:spcPct val="110000"/>
        </a:lnSpc>
        <a:spcBef>
          <a:spcPts val="500"/>
        </a:spcBef>
        <a:buFontTx/>
        <a:buNone/>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hyperlink" Target="https://www.mindtools.com/a25caig/cause-and-effect-analysis/" TargetMode="External"/><Relationship Id="rId7" Type="http://schemas.openxmlformats.org/officeDocument/2006/relationships/hyperlink" Target="https://www.forbes.com/councils/forbesagencycouncil/2022/09/06/why-businesses-and-brands-need-to-be-taking-advantage-of-social-media/" TargetMode="External"/><Relationship Id="rId2" Type="http://schemas.openxmlformats.org/officeDocument/2006/relationships/hyperlink" Target="https://online.hbs.edu/blog/post/politics-and-business" TargetMode="External"/><Relationship Id="rId1" Type="http://schemas.openxmlformats.org/officeDocument/2006/relationships/slideLayout" Target="../slideLayouts/slideLayout2.xml"/><Relationship Id="rId6" Type="http://schemas.openxmlformats.org/officeDocument/2006/relationships/hyperlink" Target="https://blog.oxfordcollegeofmarketing.com/2016/06/30/pestel-analysis/" TargetMode="External"/><Relationship Id="rId5" Type="http://schemas.openxmlformats.org/officeDocument/2006/relationships/hyperlink" Target="https://nationalbusiness.org/22-benefits-of-social-media-for-business/" TargetMode="External"/><Relationship Id="rId4" Type="http://schemas.openxmlformats.org/officeDocument/2006/relationships/hyperlink" Target="https://www.forbes.com/councils/forbesbusinessdevelopmentcouncil/2022/06/21/7-reasons-to-invest-in-your-website-and-digital-marketing-strateg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DF0CAD46-2E46-44EB-A063-C05881768C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attern of vintage flowers">
            <a:extLst>
              <a:ext uri="{FF2B5EF4-FFF2-40B4-BE49-F238E27FC236}">
                <a16:creationId xmlns:a16="http://schemas.microsoft.com/office/drawing/2014/main" id="{7F5252C6-FF77-4B8E-C813-92CD78BB01F3}"/>
              </a:ext>
            </a:extLst>
          </p:cNvPr>
          <p:cNvPicPr>
            <a:picLocks noChangeAspect="1"/>
          </p:cNvPicPr>
          <p:nvPr/>
        </p:nvPicPr>
        <p:blipFill>
          <a:blip r:embed="rId2"/>
          <a:srcRect b="15414"/>
          <a:stretch>
            <a:fillRect/>
          </a:stretch>
        </p:blipFill>
        <p:spPr>
          <a:xfrm>
            <a:off x="20" y="152"/>
            <a:ext cx="12191980" cy="6857848"/>
          </a:xfrm>
          <a:prstGeom prst="rect">
            <a:avLst/>
          </a:prstGeom>
        </p:spPr>
      </p:pic>
      <p:sp>
        <p:nvSpPr>
          <p:cNvPr id="18" name="Rectangle 17">
            <a:extLst>
              <a:ext uri="{FF2B5EF4-FFF2-40B4-BE49-F238E27FC236}">
                <a16:creationId xmlns:a16="http://schemas.microsoft.com/office/drawing/2014/main" id="{DE8A7E9B-3161-4AE7-B85C-EE3D7786D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0" y="1028700"/>
            <a:ext cx="10134600" cy="4800600"/>
          </a:xfrm>
          <a:prstGeom prst="rect">
            <a:avLst/>
          </a:pr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C1A110-162B-364B-918D-1C3871555707}"/>
              </a:ext>
            </a:extLst>
          </p:cNvPr>
          <p:cNvSpPr>
            <a:spLocks noGrp="1"/>
          </p:cNvSpPr>
          <p:nvPr>
            <p:ph type="ctrTitle"/>
          </p:nvPr>
        </p:nvSpPr>
        <p:spPr>
          <a:xfrm>
            <a:off x="2457640" y="1986535"/>
            <a:ext cx="7113494" cy="1486609"/>
          </a:xfrm>
        </p:spPr>
        <p:txBody>
          <a:bodyPr>
            <a:normAutofit/>
          </a:bodyPr>
          <a:lstStyle/>
          <a:p>
            <a:r>
              <a:rPr lang="en-US" b="1" dirty="0">
                <a:solidFill>
                  <a:srgbClr val="00B050"/>
                </a:solidFill>
              </a:rPr>
              <a:t>Green haven florists </a:t>
            </a:r>
            <a:br>
              <a:rPr lang="en-US" dirty="0"/>
            </a:br>
            <a:r>
              <a:rPr lang="en-US" sz="2000" i="1" dirty="0"/>
              <a:t>challenges &amp; solutions </a:t>
            </a:r>
            <a:br>
              <a:rPr lang="en-US" dirty="0"/>
            </a:br>
            <a:endParaRPr lang="en-US" dirty="0"/>
          </a:p>
        </p:txBody>
      </p:sp>
      <p:sp>
        <p:nvSpPr>
          <p:cNvPr id="3" name="Subtitle 2">
            <a:extLst>
              <a:ext uri="{FF2B5EF4-FFF2-40B4-BE49-F238E27FC236}">
                <a16:creationId xmlns:a16="http://schemas.microsoft.com/office/drawing/2014/main" id="{020922D7-4853-934D-9B20-BE4E6D0C3530}"/>
              </a:ext>
            </a:extLst>
          </p:cNvPr>
          <p:cNvSpPr>
            <a:spLocks noGrp="1"/>
          </p:cNvSpPr>
          <p:nvPr>
            <p:ph type="subTitle" idx="1"/>
          </p:nvPr>
        </p:nvSpPr>
        <p:spPr>
          <a:xfrm>
            <a:off x="1932185" y="4298203"/>
            <a:ext cx="8327629" cy="1521365"/>
          </a:xfrm>
        </p:spPr>
        <p:txBody>
          <a:bodyPr>
            <a:normAutofit fontScale="70000" lnSpcReduction="20000"/>
          </a:bodyPr>
          <a:lstStyle/>
          <a:p>
            <a:r>
              <a:rPr lang="en-US" sz="2900" dirty="0"/>
              <a:t>Vasile Daniel Remus Stanica </a:t>
            </a:r>
          </a:p>
          <a:p>
            <a:r>
              <a:rPr lang="en-US" sz="2900" dirty="0"/>
              <a:t>2424143</a:t>
            </a:r>
          </a:p>
          <a:p>
            <a:r>
              <a:rPr lang="en-US" sz="2900" dirty="0"/>
              <a:t>Problem Solving &amp; Decision Making; LCLM4004</a:t>
            </a:r>
          </a:p>
          <a:p>
            <a:r>
              <a:rPr lang="en-US" sz="2900" dirty="0"/>
              <a:t>Lecturer: Chijioke Uba </a:t>
            </a:r>
          </a:p>
          <a:p>
            <a:endParaRPr lang="en-US" dirty="0"/>
          </a:p>
        </p:txBody>
      </p:sp>
      <p:grpSp>
        <p:nvGrpSpPr>
          <p:cNvPr id="20" name="Group 19">
            <a:extLst>
              <a:ext uri="{FF2B5EF4-FFF2-40B4-BE49-F238E27FC236}">
                <a16:creationId xmlns:a16="http://schemas.microsoft.com/office/drawing/2014/main" id="{C3E45FAB-3768-4529-B0E8-A0E9BE5E382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8" y="3891005"/>
            <a:ext cx="867485" cy="115439"/>
            <a:chOff x="8910933" y="1861308"/>
            <a:chExt cx="867485" cy="115439"/>
          </a:xfrm>
        </p:grpSpPr>
        <p:sp>
          <p:nvSpPr>
            <p:cNvPr id="21" name="Rectangle 20">
              <a:extLst>
                <a:ext uri="{FF2B5EF4-FFF2-40B4-BE49-F238E27FC236}">
                  <a16:creationId xmlns:a16="http://schemas.microsoft.com/office/drawing/2014/main" id="{6FF68CFF-0675-43D9-8EF2-EAC1F19D24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22" name="Straight Connector 21">
              <a:extLst>
                <a:ext uri="{FF2B5EF4-FFF2-40B4-BE49-F238E27FC236}">
                  <a16:creationId xmlns:a16="http://schemas.microsoft.com/office/drawing/2014/main" id="{E1414FA8-D7DF-4B14-AD83-846AB2899B3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638B88A0-A01D-4106-8E09-1AEB09B04E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4451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98"/>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 up of green leaf on orange background">
            <a:extLst>
              <a:ext uri="{FF2B5EF4-FFF2-40B4-BE49-F238E27FC236}">
                <a16:creationId xmlns:a16="http://schemas.microsoft.com/office/drawing/2014/main" id="{51EFB3D6-984B-63BA-B5BC-0DC43630A77A}"/>
              </a:ext>
            </a:extLst>
          </p:cNvPr>
          <p:cNvPicPr>
            <a:picLocks noChangeAspect="1"/>
          </p:cNvPicPr>
          <p:nvPr/>
        </p:nvPicPr>
        <p:blipFill>
          <a:blip r:embed="rId2"/>
          <a:srcRect t="1812" b="17474"/>
          <a:stretch>
            <a:fillRect/>
          </a:stretch>
        </p:blipFill>
        <p:spPr>
          <a:xfrm>
            <a:off x="20" y="-5798"/>
            <a:ext cx="12191980" cy="6863798"/>
          </a:xfrm>
          <a:prstGeom prst="rect">
            <a:avLst/>
          </a:prstGeom>
        </p:spPr>
      </p:pic>
      <p:sp>
        <p:nvSpPr>
          <p:cNvPr id="23" name="Rectangle 22">
            <a:extLst>
              <a:ext uri="{FF2B5EF4-FFF2-40B4-BE49-F238E27FC236}">
                <a16:creationId xmlns:a16="http://schemas.microsoft.com/office/drawing/2014/main" id="{EA7FD6EC-4D99-4AB0-9AC8-CFBD9D47C1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901" y="723900"/>
            <a:ext cx="10744199" cy="5398604"/>
          </a:xfrm>
          <a:prstGeom prst="rect">
            <a:avLst/>
          </a:pr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8B00F4-D163-E941-B8C4-7FABD11183F2}"/>
              </a:ext>
            </a:extLst>
          </p:cNvPr>
          <p:cNvSpPr>
            <a:spLocks noGrp="1"/>
          </p:cNvSpPr>
          <p:nvPr>
            <p:ph type="title"/>
          </p:nvPr>
        </p:nvSpPr>
        <p:spPr>
          <a:xfrm>
            <a:off x="1857828" y="718102"/>
            <a:ext cx="8476343" cy="1033077"/>
          </a:xfrm>
        </p:spPr>
        <p:txBody>
          <a:bodyPr anchor="b">
            <a:normAutofit/>
          </a:bodyPr>
          <a:lstStyle/>
          <a:p>
            <a:pPr algn="ctr"/>
            <a:r>
              <a:rPr lang="en-US" dirty="0"/>
              <a:t>Introduction &amp; Structure </a:t>
            </a:r>
          </a:p>
        </p:txBody>
      </p:sp>
      <p:sp>
        <p:nvSpPr>
          <p:cNvPr id="3" name="Content Placeholder 2">
            <a:extLst>
              <a:ext uri="{FF2B5EF4-FFF2-40B4-BE49-F238E27FC236}">
                <a16:creationId xmlns:a16="http://schemas.microsoft.com/office/drawing/2014/main" id="{E41C367F-FC43-644A-9CB8-7C0E0D843DCB}"/>
              </a:ext>
            </a:extLst>
          </p:cNvPr>
          <p:cNvSpPr>
            <a:spLocks noGrp="1"/>
          </p:cNvSpPr>
          <p:nvPr>
            <p:ph idx="1"/>
          </p:nvPr>
        </p:nvSpPr>
        <p:spPr>
          <a:xfrm>
            <a:off x="979714" y="1832793"/>
            <a:ext cx="10145487" cy="3419010"/>
          </a:xfrm>
        </p:spPr>
        <p:txBody>
          <a:bodyPr>
            <a:normAutofit fontScale="92500"/>
          </a:bodyPr>
          <a:lstStyle/>
          <a:p>
            <a:pPr marL="342900" indent="-342900" algn="ctr">
              <a:lnSpc>
                <a:spcPct val="100000"/>
              </a:lnSpc>
              <a:buFont typeface="Wingdings" pitchFamily="2" charset="2"/>
              <a:buChar char="v"/>
            </a:pPr>
            <a:r>
              <a:rPr lang="en-US" dirty="0"/>
              <a:t>This presentation will focus on the challenges faced by Green Haven Florists and some solutions </a:t>
            </a:r>
          </a:p>
          <a:p>
            <a:pPr marL="342900" indent="-342900" algn="ctr">
              <a:lnSpc>
                <a:spcPct val="100000"/>
              </a:lnSpc>
              <a:buFont typeface="Wingdings" pitchFamily="2" charset="2"/>
              <a:buChar char="v"/>
            </a:pPr>
            <a:r>
              <a:rPr lang="en-US" dirty="0"/>
              <a:t>Will explore the nature and scope of the issues </a:t>
            </a:r>
          </a:p>
          <a:p>
            <a:pPr marL="342900" indent="-342900" algn="ctr">
              <a:lnSpc>
                <a:spcPct val="100000"/>
              </a:lnSpc>
              <a:buFont typeface="Wingdings" pitchFamily="2" charset="2"/>
              <a:buChar char="v"/>
            </a:pPr>
            <a:r>
              <a:rPr lang="en-US" dirty="0"/>
              <a:t>Will apply various models and frameworks to evaluate the challenges and find solutions, including: </a:t>
            </a:r>
          </a:p>
          <a:p>
            <a:pPr marL="342900" indent="-342900" algn="ctr">
              <a:lnSpc>
                <a:spcPct val="100000"/>
              </a:lnSpc>
              <a:buFont typeface="Wingdings" pitchFamily="2" charset="2"/>
              <a:buChar char="v"/>
            </a:pPr>
            <a:r>
              <a:rPr lang="en-US" dirty="0"/>
              <a:t>5W2H framework </a:t>
            </a:r>
          </a:p>
          <a:p>
            <a:pPr marL="342900" indent="-342900" algn="ctr">
              <a:lnSpc>
                <a:spcPct val="100000"/>
              </a:lnSpc>
              <a:buFont typeface="Wingdings" pitchFamily="2" charset="2"/>
              <a:buChar char="v"/>
            </a:pPr>
            <a:r>
              <a:rPr lang="en-US" dirty="0"/>
              <a:t>PESTEL framework </a:t>
            </a:r>
          </a:p>
          <a:p>
            <a:pPr marL="342900" indent="-342900" algn="ctr">
              <a:lnSpc>
                <a:spcPct val="100000"/>
              </a:lnSpc>
              <a:buFont typeface="Wingdings" pitchFamily="2" charset="2"/>
              <a:buChar char="v"/>
            </a:pPr>
            <a:r>
              <a:rPr lang="en-US" dirty="0"/>
              <a:t>Cause-and-Effect framework </a:t>
            </a:r>
          </a:p>
          <a:p>
            <a:pPr marL="342900" indent="-342900" algn="ctr">
              <a:lnSpc>
                <a:spcPct val="100000"/>
              </a:lnSpc>
              <a:buFont typeface="Wingdings" pitchFamily="2" charset="2"/>
              <a:buChar char="v"/>
            </a:pPr>
            <a:r>
              <a:rPr lang="en-US" dirty="0"/>
              <a:t>Fishbone Diagram </a:t>
            </a:r>
          </a:p>
          <a:p>
            <a:pPr marL="342900" indent="-342900" algn="ctr">
              <a:lnSpc>
                <a:spcPct val="100000"/>
              </a:lnSpc>
              <a:buFont typeface="Wingdings" pitchFamily="2" charset="2"/>
              <a:buChar char="v"/>
            </a:pPr>
            <a:r>
              <a:rPr lang="en-US" dirty="0"/>
              <a:t>Key Findings </a:t>
            </a:r>
          </a:p>
          <a:p>
            <a:pPr marL="342900" indent="-342900" algn="ctr">
              <a:lnSpc>
                <a:spcPct val="100000"/>
              </a:lnSpc>
              <a:buFont typeface="Wingdings" pitchFamily="2" charset="2"/>
              <a:buChar char="v"/>
            </a:pPr>
            <a:endParaRPr lang="en-US" sz="1100" dirty="0"/>
          </a:p>
        </p:txBody>
      </p:sp>
      <p:grpSp>
        <p:nvGrpSpPr>
          <p:cNvPr id="25" name="Group 24">
            <a:extLst>
              <a:ext uri="{FF2B5EF4-FFF2-40B4-BE49-F238E27FC236}">
                <a16:creationId xmlns:a16="http://schemas.microsoft.com/office/drawing/2014/main" id="{D5ADB088-C125-457F-9C61-DFE21DCEF4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8" y="5357309"/>
            <a:ext cx="867485" cy="115439"/>
            <a:chOff x="8910933" y="1861308"/>
            <a:chExt cx="867485" cy="115439"/>
          </a:xfrm>
        </p:grpSpPr>
        <p:sp>
          <p:nvSpPr>
            <p:cNvPr id="26" name="Rectangle 25">
              <a:extLst>
                <a:ext uri="{FF2B5EF4-FFF2-40B4-BE49-F238E27FC236}">
                  <a16:creationId xmlns:a16="http://schemas.microsoft.com/office/drawing/2014/main" id="{6DE177E3-7A50-4A27-B466-79375BA19D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Connector 26">
              <a:extLst>
                <a:ext uri="{FF2B5EF4-FFF2-40B4-BE49-F238E27FC236}">
                  <a16:creationId xmlns:a16="http://schemas.microsoft.com/office/drawing/2014/main" id="{6F53D207-3550-41FA-BBC0-A5220E7346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EF5A581-4EC8-4E1B-BF64-8A1FE8530F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007473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7271E9-21F4-400B-84B6-052EAFCFE5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3D78ED-34B7-4F8E-8377-994DCAD3C8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69648"/>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ifferent types of flowers">
            <a:extLst>
              <a:ext uri="{FF2B5EF4-FFF2-40B4-BE49-F238E27FC236}">
                <a16:creationId xmlns:a16="http://schemas.microsoft.com/office/drawing/2014/main" id="{38BB731D-7B4A-54BF-E41B-A89A05C24CC3}"/>
              </a:ext>
            </a:extLst>
          </p:cNvPr>
          <p:cNvPicPr>
            <a:picLocks noChangeAspect="1"/>
          </p:cNvPicPr>
          <p:nvPr/>
        </p:nvPicPr>
        <p:blipFill>
          <a:blip r:embed="rId2">
            <a:alphaModFix amt="40000"/>
          </a:blip>
          <a:srcRect t="8745" b="6842"/>
          <a:stretch>
            <a:fillRect/>
          </a:stretch>
        </p:blipFill>
        <p:spPr>
          <a:xfrm>
            <a:off x="20" y="10"/>
            <a:ext cx="12191979" cy="6869638"/>
          </a:xfrm>
          <a:prstGeom prst="rect">
            <a:avLst/>
          </a:prstGeom>
        </p:spPr>
      </p:pic>
      <p:sp>
        <p:nvSpPr>
          <p:cNvPr id="2" name="Title 1">
            <a:extLst>
              <a:ext uri="{FF2B5EF4-FFF2-40B4-BE49-F238E27FC236}">
                <a16:creationId xmlns:a16="http://schemas.microsoft.com/office/drawing/2014/main" id="{6BCCCC78-C5D2-8747-B297-939A097B2D01}"/>
              </a:ext>
            </a:extLst>
          </p:cNvPr>
          <p:cNvSpPr>
            <a:spLocks noGrp="1"/>
          </p:cNvSpPr>
          <p:nvPr>
            <p:ph type="title"/>
          </p:nvPr>
        </p:nvSpPr>
        <p:spPr>
          <a:xfrm>
            <a:off x="1736784" y="-76935"/>
            <a:ext cx="8718430" cy="1288489"/>
          </a:xfrm>
          <a:effectLst>
            <a:outerShdw blurRad="50800" dist="12700" dir="2700000" algn="tl" rotWithShape="0">
              <a:prstClr val="black">
                <a:alpha val="40000"/>
              </a:prstClr>
            </a:outerShdw>
          </a:effectLst>
        </p:spPr>
        <p:txBody>
          <a:bodyPr>
            <a:normAutofit/>
          </a:bodyPr>
          <a:lstStyle/>
          <a:p>
            <a:pPr algn="ctr"/>
            <a:r>
              <a:rPr lang="en-US">
                <a:solidFill>
                  <a:schemeClr val="tx1"/>
                </a:solidFill>
              </a:rPr>
              <a:t>Green Haven Florists - Overview </a:t>
            </a:r>
            <a:endParaRPr lang="en-US" dirty="0">
              <a:solidFill>
                <a:schemeClr val="tx1"/>
              </a:solidFill>
            </a:endParaRPr>
          </a:p>
        </p:txBody>
      </p:sp>
      <p:sp>
        <p:nvSpPr>
          <p:cNvPr id="3" name="Content Placeholder 2">
            <a:extLst>
              <a:ext uri="{FF2B5EF4-FFF2-40B4-BE49-F238E27FC236}">
                <a16:creationId xmlns:a16="http://schemas.microsoft.com/office/drawing/2014/main" id="{0C75DA50-E1EA-2048-AE04-E450817AD334}"/>
              </a:ext>
            </a:extLst>
          </p:cNvPr>
          <p:cNvSpPr>
            <a:spLocks noGrp="1"/>
          </p:cNvSpPr>
          <p:nvPr>
            <p:ph idx="1"/>
          </p:nvPr>
        </p:nvSpPr>
        <p:spPr>
          <a:xfrm>
            <a:off x="544228" y="1768344"/>
            <a:ext cx="11266772" cy="4532865"/>
          </a:xfrm>
          <a:effectLst>
            <a:outerShdw blurRad="50800" dist="12700" dir="2700000" algn="tl" rotWithShape="0">
              <a:prstClr val="black">
                <a:alpha val="40000"/>
              </a:prstClr>
            </a:outerShdw>
          </a:effectLst>
        </p:spPr>
        <p:txBody>
          <a:bodyPr>
            <a:normAutofit/>
          </a:bodyPr>
          <a:lstStyle/>
          <a:p>
            <a:pPr marL="342900" indent="-342900" algn="ctr">
              <a:buFont typeface="Wingdings" pitchFamily="2" charset="2"/>
              <a:buChar char="v"/>
            </a:pPr>
            <a:r>
              <a:rPr lang="en-US" sz="2800">
                <a:solidFill>
                  <a:schemeClr val="tx1"/>
                </a:solidFill>
              </a:rPr>
              <a:t>Small &amp; independent flower shop, located in Norwich, founded in 2016 </a:t>
            </a:r>
          </a:p>
          <a:p>
            <a:pPr marL="342900" indent="-342900" algn="ctr">
              <a:buFont typeface="Wingdings" pitchFamily="2" charset="2"/>
              <a:buChar char="v"/>
            </a:pPr>
            <a:r>
              <a:rPr lang="en-US" sz="2800">
                <a:solidFill>
                  <a:schemeClr val="tx1"/>
                </a:solidFill>
              </a:rPr>
              <a:t>Gained a nice reputation for its bespoke floral arrangements, strong community ties &amp; eco-friendly packaging </a:t>
            </a:r>
          </a:p>
          <a:p>
            <a:pPr marL="342900" indent="-342900" algn="ctr">
              <a:buFont typeface="Wingdings" pitchFamily="2" charset="2"/>
              <a:buChar char="v"/>
            </a:pPr>
            <a:r>
              <a:rPr lang="en-US" sz="2800">
                <a:solidFill>
                  <a:schemeClr val="tx1"/>
                </a:solidFill>
              </a:rPr>
              <a:t>Was also known for its personal touch and sustainable ethos </a:t>
            </a:r>
          </a:p>
          <a:p>
            <a:pPr marL="342900" indent="-342900" algn="ctr">
              <a:buFont typeface="Wingdings" pitchFamily="2" charset="2"/>
              <a:buChar char="v"/>
            </a:pPr>
            <a:r>
              <a:rPr lang="en-US" sz="2800">
                <a:solidFill>
                  <a:schemeClr val="tx1"/>
                </a:solidFill>
              </a:rPr>
              <a:t>Accommodates a broad range of customers – walk-ins, corporate, weddings and other occasions</a:t>
            </a:r>
          </a:p>
          <a:p>
            <a:pPr marL="342900" indent="-342900" algn="ctr">
              <a:buFont typeface="Wingdings" pitchFamily="2" charset="2"/>
              <a:buChar char="v"/>
            </a:pPr>
            <a:r>
              <a:rPr lang="en-US" sz="2800">
                <a:solidFill>
                  <a:schemeClr val="tx1"/>
                </a:solidFill>
              </a:rPr>
              <a:t>Strong focus in in-store sales  </a:t>
            </a:r>
            <a:endParaRPr lang="en-US" sz="2800" dirty="0">
              <a:solidFill>
                <a:schemeClr val="tx1"/>
              </a:solidFill>
            </a:endParaRPr>
          </a:p>
        </p:txBody>
      </p:sp>
      <p:grpSp>
        <p:nvGrpSpPr>
          <p:cNvPr id="13" name="Group 12">
            <a:extLst>
              <a:ext uri="{FF2B5EF4-FFF2-40B4-BE49-F238E27FC236}">
                <a16:creationId xmlns:a16="http://schemas.microsoft.com/office/drawing/2014/main" id="{A1527245-C5C2-4BD3-8317-C4D6D7A102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8" y="5849932"/>
            <a:ext cx="867485" cy="115439"/>
            <a:chOff x="8910933" y="1861308"/>
            <a:chExt cx="867485" cy="115439"/>
          </a:xfrm>
        </p:grpSpPr>
        <p:sp>
          <p:nvSpPr>
            <p:cNvPr id="14" name="Rectangle 13">
              <a:extLst>
                <a:ext uri="{FF2B5EF4-FFF2-40B4-BE49-F238E27FC236}">
                  <a16:creationId xmlns:a16="http://schemas.microsoft.com/office/drawing/2014/main" id="{E03BA463-C04F-4127-9100-1F376E519B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ffectLst>
                  <a:outerShdw blurRad="38100" dist="38100" dir="2700000" algn="tl">
                    <a:srgbClr val="000000">
                      <a:alpha val="43137"/>
                    </a:srgbClr>
                  </a:outerShdw>
                </a:effectLst>
              </a:endParaRPr>
            </a:p>
          </p:txBody>
        </p:sp>
        <p:cxnSp>
          <p:nvCxnSpPr>
            <p:cNvPr id="15" name="Straight Connector 14">
              <a:extLst>
                <a:ext uri="{FF2B5EF4-FFF2-40B4-BE49-F238E27FC236}">
                  <a16:creationId xmlns:a16="http://schemas.microsoft.com/office/drawing/2014/main" id="{01FD6DA6-F7BC-4426-8465-928C4EC4A4C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9A28AE3-3C29-44E4-80A5-C2937F8E7A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91214199"/>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B4854C3-58CC-4A2C-B4CA-926819F0C2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5">
            <a:extLst>
              <a:ext uri="{FF2B5EF4-FFF2-40B4-BE49-F238E27FC236}">
                <a16:creationId xmlns:a16="http://schemas.microsoft.com/office/drawing/2014/main" id="{FA7B9933-15AE-4ACB-B091-21C9F38533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0" y="1028700"/>
            <a:ext cx="4038600" cy="484107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DE57BB50-0A5D-4AD7-87AB-5904B788BC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8" y="4550150"/>
            <a:ext cx="867485" cy="115439"/>
            <a:chOff x="8910933" y="1861308"/>
            <a:chExt cx="867485" cy="115439"/>
          </a:xfrm>
        </p:grpSpPr>
        <p:sp>
          <p:nvSpPr>
            <p:cNvPr id="13" name="Rectangle 12">
              <a:extLst>
                <a:ext uri="{FF2B5EF4-FFF2-40B4-BE49-F238E27FC236}">
                  <a16:creationId xmlns:a16="http://schemas.microsoft.com/office/drawing/2014/main" id="{1CD5E7CE-8430-4ED8-87F2-AF5C660CF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D4A1AC28-5B9C-4D41-95E9-675EDF3F4B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5E446F29-8D76-46EF-B0AF-41066F65AA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759FAE7-07FF-1F42-8064-C97115919D70}"/>
              </a:ext>
            </a:extLst>
          </p:cNvPr>
          <p:cNvSpPr>
            <a:spLocks noGrp="1"/>
          </p:cNvSpPr>
          <p:nvPr>
            <p:ph type="title"/>
          </p:nvPr>
        </p:nvSpPr>
        <p:spPr>
          <a:xfrm>
            <a:off x="1411357" y="1351429"/>
            <a:ext cx="3369365" cy="2871320"/>
          </a:xfrm>
        </p:spPr>
        <p:txBody>
          <a:bodyPr anchor="ctr">
            <a:normAutofit/>
          </a:bodyPr>
          <a:lstStyle/>
          <a:p>
            <a:pPr algn="ctr"/>
            <a:r>
              <a:rPr lang="en-US" dirty="0"/>
              <a:t>Green Haven Florists Challenges – Insights  </a:t>
            </a:r>
            <a:endParaRPr lang="en-US"/>
          </a:p>
        </p:txBody>
      </p:sp>
      <p:sp>
        <p:nvSpPr>
          <p:cNvPr id="3" name="Content Placeholder 2">
            <a:extLst>
              <a:ext uri="{FF2B5EF4-FFF2-40B4-BE49-F238E27FC236}">
                <a16:creationId xmlns:a16="http://schemas.microsoft.com/office/drawing/2014/main" id="{FDE2D0F6-2E06-E346-8E77-D9B96B6E1DA0}"/>
              </a:ext>
            </a:extLst>
          </p:cNvPr>
          <p:cNvSpPr>
            <a:spLocks noGrp="1"/>
          </p:cNvSpPr>
          <p:nvPr>
            <p:ph idx="1"/>
          </p:nvPr>
        </p:nvSpPr>
        <p:spPr>
          <a:xfrm>
            <a:off x="5419429" y="-1"/>
            <a:ext cx="6772571" cy="6857999"/>
          </a:xfrm>
        </p:spPr>
        <p:txBody>
          <a:bodyPr anchor="ctr">
            <a:normAutofit/>
          </a:bodyPr>
          <a:lstStyle/>
          <a:p>
            <a:pPr marL="342900" indent="-342900" algn="ctr">
              <a:lnSpc>
                <a:spcPct val="100000"/>
              </a:lnSpc>
              <a:buFont typeface="Wingdings" pitchFamily="2" charset="2"/>
              <a:buChar char="v"/>
            </a:pPr>
            <a:r>
              <a:rPr lang="en-US" dirty="0"/>
              <a:t>Significant downturn in foot traffic, approx. 30% </a:t>
            </a:r>
          </a:p>
          <a:p>
            <a:pPr marL="342900" indent="-342900" algn="ctr">
              <a:lnSpc>
                <a:spcPct val="100000"/>
              </a:lnSpc>
              <a:buFont typeface="Wingdings" pitchFamily="2" charset="2"/>
              <a:buChar char="v"/>
            </a:pPr>
            <a:r>
              <a:rPr lang="en-US" dirty="0"/>
              <a:t>Rising operational costs, including the price of fresh flowers and imported ones</a:t>
            </a:r>
          </a:p>
          <a:p>
            <a:pPr marL="342900" indent="-342900" algn="ctr">
              <a:lnSpc>
                <a:spcPct val="100000"/>
              </a:lnSpc>
              <a:buFont typeface="Wingdings" pitchFamily="2" charset="2"/>
              <a:buChar char="v"/>
            </a:pPr>
            <a:r>
              <a:rPr lang="en-US" dirty="0"/>
              <a:t>Supply chain and inflation </a:t>
            </a:r>
          </a:p>
          <a:p>
            <a:pPr marL="342900" indent="-342900" algn="ctr">
              <a:lnSpc>
                <a:spcPct val="100000"/>
              </a:lnSpc>
              <a:buFont typeface="Wingdings" pitchFamily="2" charset="2"/>
              <a:buChar char="v"/>
            </a:pPr>
            <a:r>
              <a:rPr lang="en-US" dirty="0"/>
              <a:t>Increased competition, especially online flower delivery services and strong social media presence </a:t>
            </a:r>
          </a:p>
          <a:p>
            <a:pPr marL="342900" indent="-342900" algn="ctr">
              <a:lnSpc>
                <a:spcPct val="100000"/>
              </a:lnSpc>
              <a:buFont typeface="Wingdings" pitchFamily="2" charset="2"/>
              <a:buChar char="v"/>
            </a:pPr>
            <a:r>
              <a:rPr lang="en-US" dirty="0"/>
              <a:t>Shop’s location faces reduced activity due to closure of nearby businesses and overall shift towards online retailers </a:t>
            </a:r>
          </a:p>
          <a:p>
            <a:pPr marL="342900" indent="-342900" algn="ctr">
              <a:lnSpc>
                <a:spcPct val="100000"/>
              </a:lnSpc>
              <a:buFont typeface="Wingdings" pitchFamily="2" charset="2"/>
              <a:buChar char="v"/>
            </a:pPr>
            <a:r>
              <a:rPr lang="en-US" dirty="0"/>
              <a:t>Customers prefer lower prices and offers of large online flower shops  </a:t>
            </a:r>
          </a:p>
          <a:p>
            <a:pPr marL="342900" indent="-342900" algn="ctr">
              <a:lnSpc>
                <a:spcPct val="100000"/>
              </a:lnSpc>
              <a:buFont typeface="Wingdings" pitchFamily="2" charset="2"/>
              <a:buChar char="v"/>
            </a:pPr>
            <a:r>
              <a:rPr lang="en-US" dirty="0"/>
              <a:t>Higher costs to stay sustainable, including biodegradable wrapping </a:t>
            </a:r>
          </a:p>
          <a:p>
            <a:pPr marL="342900" indent="-342900" algn="ctr">
              <a:lnSpc>
                <a:spcPct val="100000"/>
              </a:lnSpc>
              <a:buFont typeface="Wingdings" pitchFamily="2" charset="2"/>
              <a:buChar char="v"/>
            </a:pPr>
            <a:r>
              <a:rPr lang="en-US" dirty="0"/>
              <a:t>Customers notice the business; outdated website and had to navigate </a:t>
            </a:r>
          </a:p>
          <a:p>
            <a:pPr marL="342900" indent="-342900" algn="ctr">
              <a:lnSpc>
                <a:spcPct val="100000"/>
              </a:lnSpc>
              <a:buFont typeface="Wingdings" pitchFamily="2" charset="2"/>
              <a:buChar char="v"/>
            </a:pPr>
            <a:r>
              <a:rPr lang="en-US" dirty="0"/>
              <a:t>Lack of delivery options, subscriptions, discounts, packages</a:t>
            </a:r>
          </a:p>
          <a:p>
            <a:pPr marL="342900" indent="-342900" algn="ctr">
              <a:lnSpc>
                <a:spcPct val="100000"/>
              </a:lnSpc>
              <a:buFont typeface="Wingdings" pitchFamily="2" charset="2"/>
              <a:buChar char="v"/>
            </a:pPr>
            <a:r>
              <a:rPr lang="en-US" dirty="0"/>
              <a:t>Lack of social media presence, digital marketing and over-reliance on word-of-mouth type of advertising (Pec, 2022.)</a:t>
            </a:r>
          </a:p>
          <a:p>
            <a:pPr marL="342900" indent="-342900" algn="ctr">
              <a:lnSpc>
                <a:spcPct val="100000"/>
              </a:lnSpc>
              <a:buFont typeface="Wingdings" pitchFamily="2" charset="2"/>
              <a:buChar char="v"/>
            </a:pPr>
            <a:endParaRPr lang="en-US" sz="1400" dirty="0"/>
          </a:p>
        </p:txBody>
      </p:sp>
    </p:spTree>
    <p:extLst>
      <p:ext uri="{BB962C8B-B14F-4D97-AF65-F5344CB8AC3E}">
        <p14:creationId xmlns:p14="http://schemas.microsoft.com/office/powerpoint/2010/main" val="29116452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B22176A-41DB-4D9A-9B6F-F2296F1ED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74A8DF5-445E-49C5-B10A-8DF5FEFBC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A4E38D9-EFB8-40B5-B42B-514FBF180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20" y="157606"/>
            <a:ext cx="11870161"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CA8E8B-D683-1047-A317-5AAFA309F039}"/>
              </a:ext>
            </a:extLst>
          </p:cNvPr>
          <p:cNvSpPr>
            <a:spLocks noGrp="1"/>
          </p:cNvSpPr>
          <p:nvPr>
            <p:ph type="title"/>
          </p:nvPr>
        </p:nvSpPr>
        <p:spPr>
          <a:xfrm>
            <a:off x="1028701" y="963919"/>
            <a:ext cx="10134600" cy="1036994"/>
          </a:xfrm>
        </p:spPr>
        <p:txBody>
          <a:bodyPr anchor="b">
            <a:normAutofit/>
          </a:bodyPr>
          <a:lstStyle/>
          <a:p>
            <a:pPr algn="ctr"/>
            <a:r>
              <a:rPr lang="en-US" dirty="0"/>
              <a:t>5W2H Model </a:t>
            </a:r>
            <a:endParaRPr lang="en-US"/>
          </a:p>
        </p:txBody>
      </p:sp>
      <p:grpSp>
        <p:nvGrpSpPr>
          <p:cNvPr id="15" name="Group 14">
            <a:extLst>
              <a:ext uri="{FF2B5EF4-FFF2-40B4-BE49-F238E27FC236}">
                <a16:creationId xmlns:a16="http://schemas.microsoft.com/office/drawing/2014/main" id="{D87FFE71-34DC-4C53-AE0F-6B141D081D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7" y="2169459"/>
            <a:ext cx="867485" cy="115439"/>
            <a:chOff x="8910933" y="1861308"/>
            <a:chExt cx="867485" cy="115439"/>
          </a:xfrm>
        </p:grpSpPr>
        <p:sp>
          <p:nvSpPr>
            <p:cNvPr id="16" name="Rectangle 15">
              <a:extLst>
                <a:ext uri="{FF2B5EF4-FFF2-40B4-BE49-F238E27FC236}">
                  <a16:creationId xmlns:a16="http://schemas.microsoft.com/office/drawing/2014/main" id="{37DF92F1-0E20-46AC-BB8F-F66926B40C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17" name="Straight Connector 16">
              <a:extLst>
                <a:ext uri="{FF2B5EF4-FFF2-40B4-BE49-F238E27FC236}">
                  <a16:creationId xmlns:a16="http://schemas.microsoft.com/office/drawing/2014/main" id="{FFA14CB4-8459-4D23-B4FF-8F9868E3FC9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0C763F-37C4-4E00-AEB2-8867F4AA25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graphicFrame>
        <p:nvGraphicFramePr>
          <p:cNvPr id="4" name="Table 4">
            <a:extLst>
              <a:ext uri="{FF2B5EF4-FFF2-40B4-BE49-F238E27FC236}">
                <a16:creationId xmlns:a16="http://schemas.microsoft.com/office/drawing/2014/main" id="{8DB899D7-F293-C04B-BDA2-33D2C92C12B0}"/>
              </a:ext>
            </a:extLst>
          </p:cNvPr>
          <p:cNvGraphicFramePr>
            <a:graphicFrameLocks noGrp="1"/>
          </p:cNvGraphicFramePr>
          <p:nvPr>
            <p:ph idx="1"/>
            <p:extLst>
              <p:ext uri="{D42A27DB-BD31-4B8C-83A1-F6EECF244321}">
                <p14:modId xmlns:p14="http://schemas.microsoft.com/office/powerpoint/2010/main" val="983076398"/>
              </p:ext>
            </p:extLst>
          </p:nvPr>
        </p:nvGraphicFramePr>
        <p:xfrm>
          <a:off x="585258" y="2384785"/>
          <a:ext cx="11095170" cy="4124867"/>
        </p:xfrm>
        <a:graphic>
          <a:graphicData uri="http://schemas.openxmlformats.org/drawingml/2006/table">
            <a:tbl>
              <a:tblPr firstRow="1" bandRow="1">
                <a:tableStyleId>{5C22544A-7EE6-4342-B048-85BDC9FD1C3A}</a:tableStyleId>
              </a:tblPr>
              <a:tblGrid>
                <a:gridCol w="1446015">
                  <a:extLst>
                    <a:ext uri="{9D8B030D-6E8A-4147-A177-3AD203B41FA5}">
                      <a16:colId xmlns:a16="http://schemas.microsoft.com/office/drawing/2014/main" val="551703861"/>
                    </a:ext>
                  </a:extLst>
                </a:gridCol>
                <a:gridCol w="1163149">
                  <a:extLst>
                    <a:ext uri="{9D8B030D-6E8A-4147-A177-3AD203B41FA5}">
                      <a16:colId xmlns:a16="http://schemas.microsoft.com/office/drawing/2014/main" val="901397200"/>
                    </a:ext>
                  </a:extLst>
                </a:gridCol>
                <a:gridCol w="1185778">
                  <a:extLst>
                    <a:ext uri="{9D8B030D-6E8A-4147-A177-3AD203B41FA5}">
                      <a16:colId xmlns:a16="http://schemas.microsoft.com/office/drawing/2014/main" val="3261264847"/>
                    </a:ext>
                  </a:extLst>
                </a:gridCol>
                <a:gridCol w="1593107">
                  <a:extLst>
                    <a:ext uri="{9D8B030D-6E8A-4147-A177-3AD203B41FA5}">
                      <a16:colId xmlns:a16="http://schemas.microsoft.com/office/drawing/2014/main" val="3790607109"/>
                    </a:ext>
                  </a:extLst>
                </a:gridCol>
                <a:gridCol w="1446015">
                  <a:extLst>
                    <a:ext uri="{9D8B030D-6E8A-4147-A177-3AD203B41FA5}">
                      <a16:colId xmlns:a16="http://schemas.microsoft.com/office/drawing/2014/main" val="3230681204"/>
                    </a:ext>
                  </a:extLst>
                </a:gridCol>
                <a:gridCol w="2351188">
                  <a:extLst>
                    <a:ext uri="{9D8B030D-6E8A-4147-A177-3AD203B41FA5}">
                      <a16:colId xmlns:a16="http://schemas.microsoft.com/office/drawing/2014/main" val="4292707945"/>
                    </a:ext>
                  </a:extLst>
                </a:gridCol>
                <a:gridCol w="1909918">
                  <a:extLst>
                    <a:ext uri="{9D8B030D-6E8A-4147-A177-3AD203B41FA5}">
                      <a16:colId xmlns:a16="http://schemas.microsoft.com/office/drawing/2014/main" val="2662292241"/>
                    </a:ext>
                  </a:extLst>
                </a:gridCol>
              </a:tblGrid>
              <a:tr h="467768">
                <a:tc>
                  <a:txBody>
                    <a:bodyPr/>
                    <a:lstStyle/>
                    <a:p>
                      <a:r>
                        <a:rPr lang="en-US" sz="1500"/>
                        <a:t>WHAT?</a:t>
                      </a:r>
                    </a:p>
                  </a:txBody>
                  <a:tcPr marL="74413" marR="74413" marT="37206" marB="37206"/>
                </a:tc>
                <a:tc>
                  <a:txBody>
                    <a:bodyPr/>
                    <a:lstStyle/>
                    <a:p>
                      <a:r>
                        <a:rPr lang="en-US" sz="1500"/>
                        <a:t>WHO?</a:t>
                      </a:r>
                    </a:p>
                  </a:txBody>
                  <a:tcPr marL="74413" marR="74413" marT="37206" marB="37206"/>
                </a:tc>
                <a:tc>
                  <a:txBody>
                    <a:bodyPr/>
                    <a:lstStyle/>
                    <a:p>
                      <a:r>
                        <a:rPr lang="en-US" sz="1500"/>
                        <a:t>WHEN?</a:t>
                      </a:r>
                    </a:p>
                  </a:txBody>
                  <a:tcPr marL="74413" marR="74413" marT="37206" marB="37206"/>
                </a:tc>
                <a:tc>
                  <a:txBody>
                    <a:bodyPr/>
                    <a:lstStyle/>
                    <a:p>
                      <a:r>
                        <a:rPr lang="en-US" sz="1500"/>
                        <a:t>WHY?</a:t>
                      </a:r>
                    </a:p>
                  </a:txBody>
                  <a:tcPr marL="74413" marR="74413" marT="37206" marB="37206"/>
                </a:tc>
                <a:tc>
                  <a:txBody>
                    <a:bodyPr/>
                    <a:lstStyle/>
                    <a:p>
                      <a:r>
                        <a:rPr lang="en-US" sz="1500"/>
                        <a:t>WHERE?</a:t>
                      </a:r>
                    </a:p>
                  </a:txBody>
                  <a:tcPr marL="74413" marR="74413" marT="37206" marB="37206"/>
                </a:tc>
                <a:tc>
                  <a:txBody>
                    <a:bodyPr/>
                    <a:lstStyle/>
                    <a:p>
                      <a:r>
                        <a:rPr lang="en-US" sz="1500"/>
                        <a:t>HOW?</a:t>
                      </a:r>
                    </a:p>
                  </a:txBody>
                  <a:tcPr marL="74413" marR="74413" marT="37206" marB="37206"/>
                </a:tc>
                <a:tc>
                  <a:txBody>
                    <a:bodyPr/>
                    <a:lstStyle/>
                    <a:p>
                      <a:r>
                        <a:rPr lang="en-US" sz="1500"/>
                        <a:t>HOW MUCH?</a:t>
                      </a:r>
                    </a:p>
                  </a:txBody>
                  <a:tcPr marL="74413" marR="74413" marT="37206" marB="37206"/>
                </a:tc>
                <a:extLst>
                  <a:ext uri="{0D108BD9-81ED-4DB2-BD59-A6C34878D82A}">
                    <a16:rowId xmlns:a16="http://schemas.microsoft.com/office/drawing/2014/main" val="1125569658"/>
                  </a:ext>
                </a:extLst>
              </a:tr>
              <a:tr h="3657099">
                <a:tc>
                  <a:txBody>
                    <a:bodyPr/>
                    <a:lstStyle/>
                    <a:p>
                      <a:r>
                        <a:rPr lang="en-US" sz="1800" dirty="0"/>
                        <a:t>The business faces a downturn in revenue and foot traffic by 30%.</a:t>
                      </a:r>
                    </a:p>
                  </a:txBody>
                  <a:tcPr marL="74413" marR="74413" marT="37206" marB="37206"/>
                </a:tc>
                <a:tc>
                  <a:txBody>
                    <a:bodyPr/>
                    <a:lstStyle/>
                    <a:p>
                      <a:r>
                        <a:rPr lang="en-US" sz="1800" dirty="0"/>
                        <a:t>The business, including the owners are directly impacted.</a:t>
                      </a:r>
                    </a:p>
                  </a:txBody>
                  <a:tcPr marL="74413" marR="74413" marT="37206" marB="37206"/>
                </a:tc>
                <a:tc>
                  <a:txBody>
                    <a:bodyPr/>
                    <a:lstStyle/>
                    <a:p>
                      <a:r>
                        <a:rPr lang="en-US" sz="1800" dirty="0"/>
                        <a:t>Over the  last 12-month significant changes occurred. </a:t>
                      </a:r>
                    </a:p>
                  </a:txBody>
                  <a:tcPr marL="74413" marR="74413" marT="37206" marB="37206"/>
                </a:tc>
                <a:tc>
                  <a:txBody>
                    <a:bodyPr/>
                    <a:lstStyle/>
                    <a:p>
                      <a:r>
                        <a:rPr lang="en-US" sz="1800" dirty="0"/>
                        <a:t>Failure to adapt to the new technology, including digitalization and online facilities/sales. In plus, another factor is the competition.  </a:t>
                      </a:r>
                    </a:p>
                  </a:txBody>
                  <a:tcPr marL="74413" marR="74413" marT="37206" marB="37206"/>
                </a:tc>
                <a:tc>
                  <a:txBody>
                    <a:bodyPr/>
                    <a:lstStyle/>
                    <a:p>
                      <a:r>
                        <a:rPr lang="en-US" sz="1800" dirty="0"/>
                        <a:t>Business location is in Norwich; however, using online facilities the business can deliver its flowers all over the world. </a:t>
                      </a:r>
                    </a:p>
                  </a:txBody>
                  <a:tcPr marL="74413" marR="74413" marT="37206" marB="37206"/>
                </a:tc>
                <a:tc>
                  <a:txBody>
                    <a:bodyPr/>
                    <a:lstStyle/>
                    <a:p>
                      <a:r>
                        <a:rPr lang="en-US" sz="1800" dirty="0"/>
                        <a:t>With correct understanding of the problem and a correct approach, such as understanding the power of digitalization and online preferences of the customers, the issues can be solved, and the business can continue to thrive. </a:t>
                      </a:r>
                    </a:p>
                  </a:txBody>
                  <a:tcPr marL="74413" marR="74413" marT="37206" marB="37206"/>
                </a:tc>
                <a:tc>
                  <a:txBody>
                    <a:bodyPr/>
                    <a:lstStyle/>
                    <a:p>
                      <a:r>
                        <a:rPr lang="en-US" sz="1800" dirty="0"/>
                        <a:t>A good investment is to be done for the marketing matters of the business, including an easy to navigate and user-friendly website, as well as better delivery options (Mull, 2022.)</a:t>
                      </a:r>
                    </a:p>
                  </a:txBody>
                  <a:tcPr marL="74413" marR="74413" marT="37206" marB="37206"/>
                </a:tc>
                <a:extLst>
                  <a:ext uri="{0D108BD9-81ED-4DB2-BD59-A6C34878D82A}">
                    <a16:rowId xmlns:a16="http://schemas.microsoft.com/office/drawing/2014/main" val="546034163"/>
                  </a:ext>
                </a:extLst>
              </a:tr>
            </a:tbl>
          </a:graphicData>
        </a:graphic>
      </p:graphicFrame>
    </p:spTree>
    <p:extLst>
      <p:ext uri="{BB962C8B-B14F-4D97-AF65-F5344CB8AC3E}">
        <p14:creationId xmlns:p14="http://schemas.microsoft.com/office/powerpoint/2010/main" val="11450929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B4854C3-58CC-4A2C-B4CA-926819F0C2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B6FD5C0-E257-4B9E-9413-27A374F07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17081"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5">
            <a:extLst>
              <a:ext uri="{FF2B5EF4-FFF2-40B4-BE49-F238E27FC236}">
                <a16:creationId xmlns:a16="http://schemas.microsoft.com/office/drawing/2014/main" id="{FA7B9933-15AE-4ACB-B091-21C9F38533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9240" y="1028700"/>
            <a:ext cx="4038600" cy="484107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4" name="Group 13">
            <a:extLst>
              <a:ext uri="{FF2B5EF4-FFF2-40B4-BE49-F238E27FC236}">
                <a16:creationId xmlns:a16="http://schemas.microsoft.com/office/drawing/2014/main" id="{DE57BB50-0A5D-4AD7-87AB-5904B788BC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24798" y="4550150"/>
            <a:ext cx="867485" cy="115439"/>
            <a:chOff x="8910933" y="1861308"/>
            <a:chExt cx="867485" cy="115439"/>
          </a:xfrm>
        </p:grpSpPr>
        <p:sp>
          <p:nvSpPr>
            <p:cNvPr id="15" name="Rectangle 14">
              <a:extLst>
                <a:ext uri="{FF2B5EF4-FFF2-40B4-BE49-F238E27FC236}">
                  <a16:creationId xmlns:a16="http://schemas.microsoft.com/office/drawing/2014/main" id="{1CD5E7CE-8430-4ED8-87F2-AF5C660CF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D4A1AC28-5B9C-4D41-95E9-675EDF3F4B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5E446F29-8D76-46EF-B0AF-41066F65AA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83A19972-8E8A-9F4D-A229-28B022A6F4F3}"/>
              </a:ext>
            </a:extLst>
          </p:cNvPr>
          <p:cNvSpPr>
            <a:spLocks noGrp="1"/>
          </p:cNvSpPr>
          <p:nvPr>
            <p:ph type="title"/>
          </p:nvPr>
        </p:nvSpPr>
        <p:spPr>
          <a:xfrm>
            <a:off x="1373858" y="1351429"/>
            <a:ext cx="3369365" cy="2871320"/>
          </a:xfrm>
        </p:spPr>
        <p:txBody>
          <a:bodyPr anchor="ctr">
            <a:normAutofit/>
          </a:bodyPr>
          <a:lstStyle/>
          <a:p>
            <a:pPr algn="ctr"/>
            <a:r>
              <a:rPr lang="en-US" dirty="0"/>
              <a:t>PESTEL Framework – Critique </a:t>
            </a:r>
            <a:endParaRPr lang="en-US"/>
          </a:p>
        </p:txBody>
      </p:sp>
      <p:sp>
        <p:nvSpPr>
          <p:cNvPr id="3" name="Content Placeholder 2">
            <a:extLst>
              <a:ext uri="{FF2B5EF4-FFF2-40B4-BE49-F238E27FC236}">
                <a16:creationId xmlns:a16="http://schemas.microsoft.com/office/drawing/2014/main" id="{96A9F73C-4D8F-8B4D-BE4F-14997FA53ED1}"/>
              </a:ext>
            </a:extLst>
          </p:cNvPr>
          <p:cNvSpPr>
            <a:spLocks noGrp="1"/>
          </p:cNvSpPr>
          <p:nvPr>
            <p:ph idx="1"/>
          </p:nvPr>
        </p:nvSpPr>
        <p:spPr>
          <a:xfrm>
            <a:off x="6280308" y="0"/>
            <a:ext cx="5911692" cy="6858000"/>
          </a:xfrm>
        </p:spPr>
        <p:txBody>
          <a:bodyPr anchor="ctr">
            <a:normAutofit/>
          </a:bodyPr>
          <a:lstStyle/>
          <a:p>
            <a:pPr marL="342900" indent="-342900" algn="ctr">
              <a:lnSpc>
                <a:spcPct val="100000"/>
              </a:lnSpc>
              <a:buFont typeface="Wingdings" pitchFamily="2" charset="2"/>
              <a:buChar char="v"/>
            </a:pPr>
            <a:r>
              <a:rPr lang="en-US" dirty="0"/>
              <a:t>The PESTEL framework stands for – </a:t>
            </a:r>
          </a:p>
          <a:p>
            <a:pPr marL="617220" lvl="1" indent="-342900" algn="ctr">
              <a:lnSpc>
                <a:spcPct val="100000"/>
              </a:lnSpc>
              <a:buFont typeface="Wingdings" pitchFamily="2" charset="2"/>
              <a:buChar char="v"/>
            </a:pPr>
            <a:r>
              <a:rPr lang="en-US" sz="2000" dirty="0"/>
              <a:t>Political factors </a:t>
            </a:r>
          </a:p>
          <a:p>
            <a:pPr marL="617220" lvl="1" indent="-342900" algn="ctr">
              <a:lnSpc>
                <a:spcPct val="100000"/>
              </a:lnSpc>
              <a:buFont typeface="Wingdings" pitchFamily="2" charset="2"/>
              <a:buChar char="v"/>
            </a:pPr>
            <a:r>
              <a:rPr lang="en-US" sz="2000" dirty="0"/>
              <a:t>Economic factors </a:t>
            </a:r>
          </a:p>
          <a:p>
            <a:pPr marL="617220" lvl="1" indent="-342900" algn="ctr">
              <a:lnSpc>
                <a:spcPct val="100000"/>
              </a:lnSpc>
              <a:buFont typeface="Wingdings" pitchFamily="2" charset="2"/>
              <a:buChar char="v"/>
            </a:pPr>
            <a:r>
              <a:rPr lang="en-US" sz="2000" dirty="0"/>
              <a:t>Social factors </a:t>
            </a:r>
          </a:p>
          <a:p>
            <a:pPr marL="617220" lvl="1" indent="-342900" algn="ctr">
              <a:lnSpc>
                <a:spcPct val="100000"/>
              </a:lnSpc>
              <a:buFont typeface="Wingdings" pitchFamily="2" charset="2"/>
              <a:buChar char="v"/>
            </a:pPr>
            <a:r>
              <a:rPr lang="en-US" sz="2000" dirty="0"/>
              <a:t>Technological factors </a:t>
            </a:r>
          </a:p>
          <a:p>
            <a:pPr marL="617220" lvl="1" indent="-342900" algn="ctr">
              <a:lnSpc>
                <a:spcPct val="100000"/>
              </a:lnSpc>
              <a:buFont typeface="Wingdings" pitchFamily="2" charset="2"/>
              <a:buChar char="v"/>
            </a:pPr>
            <a:r>
              <a:rPr lang="en-US" sz="2000" dirty="0"/>
              <a:t>Environmental factors </a:t>
            </a:r>
          </a:p>
          <a:p>
            <a:pPr marL="617220" lvl="1" indent="-342900" algn="ctr">
              <a:lnSpc>
                <a:spcPct val="100000"/>
              </a:lnSpc>
              <a:buFont typeface="Wingdings" pitchFamily="2" charset="2"/>
              <a:buChar char="v"/>
            </a:pPr>
            <a:r>
              <a:rPr lang="en-US" sz="2000" dirty="0"/>
              <a:t>Legal factors </a:t>
            </a:r>
          </a:p>
          <a:p>
            <a:pPr marL="342900" indent="-342900" algn="ctr">
              <a:lnSpc>
                <a:spcPct val="100000"/>
              </a:lnSpc>
              <a:buFont typeface="Wingdings" pitchFamily="2" charset="2"/>
              <a:buChar char="v"/>
            </a:pPr>
            <a:r>
              <a:rPr lang="en-US" dirty="0"/>
              <a:t>This framework is used to analyze the external factors that may have a direct or indirect impact on the business (Oxford College Marketing, 2026.)</a:t>
            </a:r>
          </a:p>
          <a:p>
            <a:pPr marL="342900" indent="-342900" algn="ctr">
              <a:lnSpc>
                <a:spcPct val="100000"/>
              </a:lnSpc>
              <a:buFont typeface="Wingdings" pitchFamily="2" charset="2"/>
              <a:buChar char="v"/>
            </a:pPr>
            <a:r>
              <a:rPr lang="en-US" dirty="0"/>
              <a:t>This can help the business to better understand the challenges, the threats and also ways how to avoid issues </a:t>
            </a:r>
          </a:p>
          <a:p>
            <a:pPr marL="342900" indent="-342900" algn="ctr">
              <a:lnSpc>
                <a:spcPct val="100000"/>
              </a:lnSpc>
              <a:buFont typeface="Wingdings" pitchFamily="2" charset="2"/>
              <a:buChar char="v"/>
            </a:pPr>
            <a:r>
              <a:rPr lang="en-US" dirty="0"/>
              <a:t>Some may critique this analysis as being time-consuming and objective, however, the benefits stronger than the disadvantages. This is because it offers direct insights to the most common factors known to impact a business.</a:t>
            </a:r>
          </a:p>
        </p:txBody>
      </p:sp>
    </p:spTree>
    <p:extLst>
      <p:ext uri="{BB962C8B-B14F-4D97-AF65-F5344CB8AC3E}">
        <p14:creationId xmlns:p14="http://schemas.microsoft.com/office/powerpoint/2010/main" val="14991653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7B22176A-41DB-4D9A-9B6F-F2296F1ED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774A8DF5-445E-49C5-B10A-8DF5FEFBC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9A4E38D9-EFB8-40B5-B42B-514FBF180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20" y="157606"/>
            <a:ext cx="11870161"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7ABD78-088B-1149-A680-4A3377782DA0}"/>
              </a:ext>
            </a:extLst>
          </p:cNvPr>
          <p:cNvSpPr>
            <a:spLocks noGrp="1"/>
          </p:cNvSpPr>
          <p:nvPr>
            <p:ph type="title"/>
          </p:nvPr>
        </p:nvSpPr>
        <p:spPr>
          <a:xfrm>
            <a:off x="1028700" y="6010298"/>
            <a:ext cx="10134600" cy="617670"/>
          </a:xfrm>
        </p:spPr>
        <p:txBody>
          <a:bodyPr anchor="b">
            <a:normAutofit/>
          </a:bodyPr>
          <a:lstStyle/>
          <a:p>
            <a:pPr algn="ctr"/>
            <a:r>
              <a:rPr lang="en-US" dirty="0"/>
              <a:t>PESTEL Analysis – Applied </a:t>
            </a:r>
          </a:p>
        </p:txBody>
      </p:sp>
      <p:grpSp>
        <p:nvGrpSpPr>
          <p:cNvPr id="29" name="Group 28">
            <a:extLst>
              <a:ext uri="{FF2B5EF4-FFF2-40B4-BE49-F238E27FC236}">
                <a16:creationId xmlns:a16="http://schemas.microsoft.com/office/drawing/2014/main" id="{D87FFE71-34DC-4C53-AE0F-6B141D081D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8" y="5854127"/>
            <a:ext cx="867485" cy="115439"/>
            <a:chOff x="8910933" y="1861308"/>
            <a:chExt cx="867485" cy="115439"/>
          </a:xfrm>
        </p:grpSpPr>
        <p:sp>
          <p:nvSpPr>
            <p:cNvPr id="30" name="Rectangle 29">
              <a:extLst>
                <a:ext uri="{FF2B5EF4-FFF2-40B4-BE49-F238E27FC236}">
                  <a16:creationId xmlns:a16="http://schemas.microsoft.com/office/drawing/2014/main" id="{37DF92F1-0E20-46AC-BB8F-F66926B40C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31" name="Straight Connector 30">
              <a:extLst>
                <a:ext uri="{FF2B5EF4-FFF2-40B4-BE49-F238E27FC236}">
                  <a16:creationId xmlns:a16="http://schemas.microsoft.com/office/drawing/2014/main" id="{FFA14CB4-8459-4D23-B4FF-8F9868E3FC9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A0C763F-37C4-4E00-AEB2-8867F4AA25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graphicFrame>
        <p:nvGraphicFramePr>
          <p:cNvPr id="5" name="Content Placeholder 2">
            <a:extLst>
              <a:ext uri="{FF2B5EF4-FFF2-40B4-BE49-F238E27FC236}">
                <a16:creationId xmlns:a16="http://schemas.microsoft.com/office/drawing/2014/main" id="{61178648-14BA-20EC-53F4-CAA3A3D54B00}"/>
              </a:ext>
            </a:extLst>
          </p:cNvPr>
          <p:cNvGraphicFramePr>
            <a:graphicFrameLocks noGrp="1"/>
          </p:cNvGraphicFramePr>
          <p:nvPr>
            <p:ph idx="1"/>
            <p:extLst>
              <p:ext uri="{D42A27DB-BD31-4B8C-83A1-F6EECF244321}">
                <p14:modId xmlns:p14="http://schemas.microsoft.com/office/powerpoint/2010/main" val="1078437776"/>
              </p:ext>
            </p:extLst>
          </p:nvPr>
        </p:nvGraphicFramePr>
        <p:xfrm>
          <a:off x="631371" y="391890"/>
          <a:ext cx="10940202" cy="52807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23705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7271E9-21F4-400B-84B6-052EAFCFE5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3D78ED-34B7-4F8E-8377-994DCAD3C8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69648"/>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reaching for a paper on a table full of paper and sticky notes">
            <a:extLst>
              <a:ext uri="{FF2B5EF4-FFF2-40B4-BE49-F238E27FC236}">
                <a16:creationId xmlns:a16="http://schemas.microsoft.com/office/drawing/2014/main" id="{8659C9A2-C41D-EF64-3064-CD5D0ABB6FFC}"/>
              </a:ext>
            </a:extLst>
          </p:cNvPr>
          <p:cNvPicPr>
            <a:picLocks noChangeAspect="1"/>
          </p:cNvPicPr>
          <p:nvPr/>
        </p:nvPicPr>
        <p:blipFill>
          <a:blip r:embed="rId2">
            <a:alphaModFix amt="40000"/>
          </a:blip>
          <a:srcRect t="8841" b="6746"/>
          <a:stretch>
            <a:fillRect/>
          </a:stretch>
        </p:blipFill>
        <p:spPr>
          <a:xfrm>
            <a:off x="-81603" y="10"/>
            <a:ext cx="12191979" cy="6869638"/>
          </a:xfrm>
          <a:prstGeom prst="rect">
            <a:avLst/>
          </a:prstGeom>
        </p:spPr>
      </p:pic>
      <p:sp>
        <p:nvSpPr>
          <p:cNvPr id="2" name="Title 1">
            <a:extLst>
              <a:ext uri="{FF2B5EF4-FFF2-40B4-BE49-F238E27FC236}">
                <a16:creationId xmlns:a16="http://schemas.microsoft.com/office/drawing/2014/main" id="{DB824A70-61CF-B14B-AE21-EC2D5C7D207C}"/>
              </a:ext>
            </a:extLst>
          </p:cNvPr>
          <p:cNvSpPr>
            <a:spLocks noGrp="1"/>
          </p:cNvSpPr>
          <p:nvPr>
            <p:ph type="title"/>
          </p:nvPr>
        </p:nvSpPr>
        <p:spPr>
          <a:xfrm>
            <a:off x="1736783" y="-24497"/>
            <a:ext cx="8718430" cy="1288489"/>
          </a:xfrm>
          <a:effectLst>
            <a:outerShdw blurRad="50800" dist="12700" dir="2700000" algn="tl" rotWithShape="0">
              <a:prstClr val="black">
                <a:alpha val="40000"/>
              </a:prstClr>
            </a:outerShdw>
          </a:effectLst>
        </p:spPr>
        <p:txBody>
          <a:bodyPr>
            <a:normAutofit/>
          </a:bodyPr>
          <a:lstStyle/>
          <a:p>
            <a:pPr algn="ctr"/>
            <a:r>
              <a:rPr lang="en-US" dirty="0">
                <a:solidFill>
                  <a:schemeClr val="tx1"/>
                </a:solidFill>
              </a:rPr>
              <a:t>Cause-and-Effect – Critique </a:t>
            </a:r>
          </a:p>
        </p:txBody>
      </p:sp>
      <p:sp>
        <p:nvSpPr>
          <p:cNvPr id="3" name="Content Placeholder 2">
            <a:extLst>
              <a:ext uri="{FF2B5EF4-FFF2-40B4-BE49-F238E27FC236}">
                <a16:creationId xmlns:a16="http://schemas.microsoft.com/office/drawing/2014/main" id="{2ACDE206-173E-2A44-A740-438423AE85DF}"/>
              </a:ext>
            </a:extLst>
          </p:cNvPr>
          <p:cNvSpPr>
            <a:spLocks noGrp="1"/>
          </p:cNvSpPr>
          <p:nvPr>
            <p:ph idx="1"/>
          </p:nvPr>
        </p:nvSpPr>
        <p:spPr>
          <a:xfrm>
            <a:off x="691660" y="1700703"/>
            <a:ext cx="10808677" cy="4537549"/>
          </a:xfrm>
          <a:effectLst>
            <a:outerShdw blurRad="50800" dist="12700" dir="2700000" algn="tl" rotWithShape="0">
              <a:prstClr val="black">
                <a:alpha val="40000"/>
              </a:prstClr>
            </a:outerShdw>
          </a:effectLst>
        </p:spPr>
        <p:txBody>
          <a:bodyPr>
            <a:normAutofit/>
          </a:bodyPr>
          <a:lstStyle/>
          <a:p>
            <a:pPr marL="342900" indent="-342900" algn="ctr">
              <a:buFont typeface="Wingdings" pitchFamily="2" charset="2"/>
              <a:buChar char="v"/>
            </a:pPr>
            <a:r>
              <a:rPr lang="en-US" sz="2800" dirty="0">
                <a:solidFill>
                  <a:schemeClr val="tx1"/>
                </a:solidFill>
              </a:rPr>
              <a:t>This is a popular brainstorming framework which is easy to use </a:t>
            </a:r>
          </a:p>
          <a:p>
            <a:pPr marL="342900" indent="-342900" algn="ctr">
              <a:buFont typeface="Wingdings" pitchFamily="2" charset="2"/>
              <a:buChar char="v"/>
            </a:pPr>
            <a:r>
              <a:rPr lang="en-US" sz="2800" dirty="0">
                <a:solidFill>
                  <a:schemeClr val="tx1"/>
                </a:solidFill>
              </a:rPr>
              <a:t>It helps the business to clearly map all of the issues and get to the bottom of the problem </a:t>
            </a:r>
          </a:p>
          <a:p>
            <a:pPr marL="342900" indent="-342900" algn="ctr">
              <a:buFont typeface="Wingdings" pitchFamily="2" charset="2"/>
              <a:buChar char="v"/>
            </a:pPr>
            <a:r>
              <a:rPr lang="en-US" sz="2800" dirty="0">
                <a:solidFill>
                  <a:schemeClr val="tx1"/>
                </a:solidFill>
              </a:rPr>
              <a:t>Helps to organize ideas and can serve as basis for further analysis </a:t>
            </a:r>
          </a:p>
          <a:p>
            <a:pPr marL="342900" indent="-342900" algn="ctr">
              <a:buFont typeface="Wingdings" pitchFamily="2" charset="2"/>
              <a:buChar char="v"/>
            </a:pPr>
            <a:r>
              <a:rPr lang="en-US" sz="2800" dirty="0">
                <a:solidFill>
                  <a:schemeClr val="tx1"/>
                </a:solidFill>
              </a:rPr>
              <a:t>However, the critiques suggest that it is overly-simplistic and only provides a linear view, with no help to finding the problem and a solution, due to a ‘superficial’ approach to the issues (Mindtools, 2024.) </a:t>
            </a:r>
          </a:p>
        </p:txBody>
      </p:sp>
      <p:grpSp>
        <p:nvGrpSpPr>
          <p:cNvPr id="13" name="Group 12">
            <a:extLst>
              <a:ext uri="{FF2B5EF4-FFF2-40B4-BE49-F238E27FC236}">
                <a16:creationId xmlns:a16="http://schemas.microsoft.com/office/drawing/2014/main" id="{A1527245-C5C2-4BD3-8317-C4D6D7A102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8" y="5849932"/>
            <a:ext cx="867485" cy="115439"/>
            <a:chOff x="8910933" y="1861308"/>
            <a:chExt cx="867485" cy="115439"/>
          </a:xfrm>
        </p:grpSpPr>
        <p:sp>
          <p:nvSpPr>
            <p:cNvPr id="14" name="Rectangle 13">
              <a:extLst>
                <a:ext uri="{FF2B5EF4-FFF2-40B4-BE49-F238E27FC236}">
                  <a16:creationId xmlns:a16="http://schemas.microsoft.com/office/drawing/2014/main" id="{E03BA463-C04F-4127-9100-1F376E519B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ffectLst>
                  <a:outerShdw blurRad="38100" dist="38100" dir="2700000" algn="tl">
                    <a:srgbClr val="000000">
                      <a:alpha val="43137"/>
                    </a:srgbClr>
                  </a:outerShdw>
                </a:effectLst>
              </a:endParaRPr>
            </a:p>
          </p:txBody>
        </p:sp>
        <p:cxnSp>
          <p:nvCxnSpPr>
            <p:cNvPr id="15" name="Straight Connector 14">
              <a:extLst>
                <a:ext uri="{FF2B5EF4-FFF2-40B4-BE49-F238E27FC236}">
                  <a16:creationId xmlns:a16="http://schemas.microsoft.com/office/drawing/2014/main" id="{01FD6DA6-F7BC-4426-8465-928C4EC4A4C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9A28AE3-3C29-44E4-80A5-C2937F8E7A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21932294"/>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158E38A4-F699-490C-8D1F-E8AD332D9B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939C6AAB-48AC-41A3-95C2-6BF83715DF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F6EE861B-7D2F-4B7C-A6E3-5937E81B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081" y="159026"/>
            <a:ext cx="11886519"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C16668-E100-7645-81D5-394541E094A0}"/>
              </a:ext>
            </a:extLst>
          </p:cNvPr>
          <p:cNvSpPr>
            <a:spLocks noGrp="1"/>
          </p:cNvSpPr>
          <p:nvPr>
            <p:ph type="title"/>
          </p:nvPr>
        </p:nvSpPr>
        <p:spPr>
          <a:xfrm>
            <a:off x="1110314" y="-181552"/>
            <a:ext cx="5836920" cy="1288884"/>
          </a:xfrm>
        </p:spPr>
        <p:txBody>
          <a:bodyPr vert="horz" lIns="91440" tIns="45720" rIns="91440" bIns="45720" rtlCol="0" anchor="b">
            <a:normAutofit/>
          </a:bodyPr>
          <a:lstStyle/>
          <a:p>
            <a:pPr algn="ctr"/>
            <a:r>
              <a:rPr lang="en-US" dirty="0"/>
              <a:t>Fishbone Diagram – Applied </a:t>
            </a:r>
          </a:p>
        </p:txBody>
      </p:sp>
      <p:sp>
        <p:nvSpPr>
          <p:cNvPr id="7" name="TextBox 6">
            <a:extLst>
              <a:ext uri="{FF2B5EF4-FFF2-40B4-BE49-F238E27FC236}">
                <a16:creationId xmlns:a16="http://schemas.microsoft.com/office/drawing/2014/main" id="{AD69CB90-D9B0-244F-A281-B6EEC7FCCDEA}"/>
              </a:ext>
            </a:extLst>
          </p:cNvPr>
          <p:cNvSpPr txBox="1"/>
          <p:nvPr/>
        </p:nvSpPr>
        <p:spPr>
          <a:xfrm>
            <a:off x="784369" y="1452131"/>
            <a:ext cx="6624616" cy="5246843"/>
          </a:xfrm>
          <a:prstGeom prst="rect">
            <a:avLst/>
          </a:prstGeom>
        </p:spPr>
        <p:txBody>
          <a:bodyPr vert="horz" lIns="91440" tIns="45720" rIns="91440" bIns="45720" rtlCol="0" anchor="t">
            <a:normAutofit lnSpcReduction="10000"/>
          </a:bodyPr>
          <a:lstStyle/>
          <a:p>
            <a:pPr marL="285750" indent="-285750" algn="ctr">
              <a:spcAft>
                <a:spcPts val="600"/>
              </a:spcAft>
              <a:buFont typeface="Wingdings" pitchFamily="2" charset="2"/>
              <a:buChar char="v"/>
            </a:pPr>
            <a:r>
              <a:rPr lang="en-US" dirty="0">
                <a:solidFill>
                  <a:schemeClr val="tx2"/>
                </a:solidFill>
              </a:rPr>
              <a:t>The head of the diagram is the problem.</a:t>
            </a:r>
          </a:p>
          <a:p>
            <a:pPr marL="285750" indent="-285750" algn="ctr">
              <a:spcAft>
                <a:spcPts val="600"/>
              </a:spcAft>
              <a:buFont typeface="Wingdings" pitchFamily="2" charset="2"/>
              <a:buChar char="v"/>
            </a:pPr>
            <a:r>
              <a:rPr lang="en-US" dirty="0">
                <a:solidFill>
                  <a:schemeClr val="tx2"/>
                </a:solidFill>
              </a:rPr>
              <a:t>In this case, the problem is the business loss of 30% in foot traffic, as well as reduced foot traffic. </a:t>
            </a:r>
          </a:p>
          <a:p>
            <a:pPr marL="285750" indent="-285750" algn="ctr">
              <a:spcAft>
                <a:spcPts val="600"/>
              </a:spcAft>
              <a:buFont typeface="Wingdings" pitchFamily="2" charset="2"/>
              <a:buChar char="v"/>
            </a:pPr>
            <a:r>
              <a:rPr lang="en-US" dirty="0">
                <a:solidFill>
                  <a:schemeClr val="tx2"/>
                </a:solidFill>
              </a:rPr>
              <a:t>However, to have come to this issue, there have been some actions, presented in the diagrams as the fish bones, including: </a:t>
            </a:r>
          </a:p>
          <a:p>
            <a:pPr marL="285750" indent="-285750" algn="ctr">
              <a:spcAft>
                <a:spcPts val="600"/>
              </a:spcAft>
              <a:buFont typeface="Wingdings" pitchFamily="2" charset="2"/>
              <a:buChar char="v"/>
            </a:pPr>
            <a:r>
              <a:rPr lang="en-US" dirty="0">
                <a:solidFill>
                  <a:schemeClr val="tx2"/>
                </a:solidFill>
              </a:rPr>
              <a:t>Reduced activity due to shift to online flower retailers – resulting in decline in the in-store sales  </a:t>
            </a:r>
          </a:p>
          <a:p>
            <a:pPr marL="285750" indent="-285750" algn="ctr">
              <a:spcAft>
                <a:spcPts val="600"/>
              </a:spcAft>
              <a:buFont typeface="Wingdings" pitchFamily="2" charset="2"/>
              <a:buChar char="v"/>
            </a:pPr>
            <a:r>
              <a:rPr lang="en-US" dirty="0">
                <a:solidFill>
                  <a:schemeClr val="tx2"/>
                </a:solidFill>
              </a:rPr>
              <a:t>Rising costs: supply chain, import, operational costs</a:t>
            </a:r>
          </a:p>
          <a:p>
            <a:pPr marL="285750" indent="-285750" algn="ctr">
              <a:spcAft>
                <a:spcPts val="600"/>
              </a:spcAft>
              <a:buFont typeface="Wingdings" pitchFamily="2" charset="2"/>
              <a:buChar char="v"/>
            </a:pPr>
            <a:r>
              <a:rPr lang="en-US" dirty="0">
                <a:solidFill>
                  <a:schemeClr val="tx2"/>
                </a:solidFill>
              </a:rPr>
              <a:t>Sustainability costs </a:t>
            </a:r>
          </a:p>
          <a:p>
            <a:pPr marL="285750" indent="-285750" algn="ctr">
              <a:spcAft>
                <a:spcPts val="600"/>
              </a:spcAft>
              <a:buFont typeface="Wingdings" pitchFamily="2" charset="2"/>
              <a:buChar char="v"/>
            </a:pPr>
            <a:r>
              <a:rPr lang="en-US" dirty="0">
                <a:solidFill>
                  <a:schemeClr val="tx2"/>
                </a:solidFill>
              </a:rPr>
              <a:t>Shop’s website is not updated, and it is difficult to navigate – resulting in customers finding it difficult to use, therefore choosing other retailers </a:t>
            </a:r>
          </a:p>
          <a:p>
            <a:pPr marL="285750" indent="-285750" algn="ctr">
              <a:spcAft>
                <a:spcPts val="600"/>
              </a:spcAft>
              <a:buFont typeface="Wingdings" pitchFamily="2" charset="2"/>
              <a:buChar char="v"/>
            </a:pPr>
            <a:r>
              <a:rPr lang="en-US" dirty="0">
                <a:solidFill>
                  <a:schemeClr val="tx2"/>
                </a:solidFill>
              </a:rPr>
              <a:t>No flexible delivery options nor subscription services – customers shift towards online retailers </a:t>
            </a:r>
          </a:p>
          <a:p>
            <a:pPr marL="285750" indent="-285750" algn="ctr">
              <a:spcAft>
                <a:spcPts val="600"/>
              </a:spcAft>
              <a:buFont typeface="Wingdings" pitchFamily="2" charset="2"/>
              <a:buChar char="v"/>
            </a:pPr>
            <a:r>
              <a:rPr lang="en-US" dirty="0">
                <a:solidFill>
                  <a:schemeClr val="tx2"/>
                </a:solidFill>
              </a:rPr>
              <a:t>No usage of digital marketing trends – lack of advertising </a:t>
            </a:r>
          </a:p>
          <a:p>
            <a:pPr marL="285750" indent="-285750" algn="ctr">
              <a:spcAft>
                <a:spcPts val="600"/>
              </a:spcAft>
              <a:buFont typeface="Wingdings" pitchFamily="2" charset="2"/>
              <a:buChar char="v"/>
            </a:pPr>
            <a:r>
              <a:rPr lang="en-US" dirty="0">
                <a:solidFill>
                  <a:schemeClr val="tx2"/>
                </a:solidFill>
              </a:rPr>
              <a:t>Competitors in the market that use social media and aggressive pricing – customers choosing them over the business due to better offers </a:t>
            </a:r>
          </a:p>
        </p:txBody>
      </p:sp>
      <p:pic>
        <p:nvPicPr>
          <p:cNvPr id="6" name="Content Placeholder 3" descr="What is a Fishbone Diagram? A Guide to Problem-Solving – HKMLC Smart Board">
            <a:extLst>
              <a:ext uri="{FF2B5EF4-FFF2-40B4-BE49-F238E27FC236}">
                <a16:creationId xmlns:a16="http://schemas.microsoft.com/office/drawing/2014/main" id="{AC7C0863-86E9-A046-BD84-F95CAAD4409D}"/>
              </a:ext>
            </a:extLst>
          </p:cNvPr>
          <p:cNvPicPr>
            <a:picLocks noGrp="1" noChangeAspect="1" noChangeArrowheads="1"/>
          </p:cNvPicPr>
          <p:nvPr>
            <p:ph idx="1"/>
          </p:nvPr>
        </p:nvPicPr>
        <p:blipFill rotWithShape="1">
          <a:blip r:embed="rId2">
            <a:alphaModFix/>
            <a:extLst>
              <a:ext uri="{28A0092B-C50C-407E-A947-70E740481C1C}">
                <a14:useLocalDpi xmlns:a14="http://schemas.microsoft.com/office/drawing/2010/main" val="0"/>
              </a:ext>
            </a:extLst>
          </a:blip>
          <a:srcRect l="21023" r="-1" b="-1"/>
          <a:stretch>
            <a:fillRect/>
          </a:stretch>
        </p:blipFill>
        <p:spPr bwMode="auto">
          <a:xfrm>
            <a:off x="7741239" y="2347983"/>
            <a:ext cx="3666392" cy="2065840"/>
          </a:xfrm>
          <a:prstGeom prst="rect">
            <a:avLst/>
          </a:prstGeom>
          <a:extLst>
            <a:ext uri="{909E8E84-426E-40DD-AFC4-6F175D3DCCD1}">
              <a14:hiddenFill xmlns:a14="http://schemas.microsoft.com/office/drawing/2010/main">
                <a:solidFill>
                  <a:srgbClr val="FFFFFF"/>
                </a:solidFill>
              </a14:hiddenFill>
            </a:ext>
          </a:extLst>
        </p:spPr>
      </p:pic>
      <p:grpSp>
        <p:nvGrpSpPr>
          <p:cNvPr id="30" name="Group 29">
            <a:extLst>
              <a:ext uri="{FF2B5EF4-FFF2-40B4-BE49-F238E27FC236}">
                <a16:creationId xmlns:a16="http://schemas.microsoft.com/office/drawing/2014/main" id="{073091F1-AA5A-47C6-9502-D5870A72D5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513418" y="2320171"/>
            <a:ext cx="867485" cy="115439"/>
            <a:chOff x="8910933" y="1861308"/>
            <a:chExt cx="867485" cy="115439"/>
          </a:xfrm>
        </p:grpSpPr>
        <p:sp>
          <p:nvSpPr>
            <p:cNvPr id="31" name="Rectangle 30">
              <a:extLst>
                <a:ext uri="{FF2B5EF4-FFF2-40B4-BE49-F238E27FC236}">
                  <a16:creationId xmlns:a16="http://schemas.microsoft.com/office/drawing/2014/main" id="{8085C4F7-6E91-4DF6-BB01-A46132BC3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32" name="Straight Connector 31">
              <a:extLst>
                <a:ext uri="{FF2B5EF4-FFF2-40B4-BE49-F238E27FC236}">
                  <a16:creationId xmlns:a16="http://schemas.microsoft.com/office/drawing/2014/main" id="{25476588-B9AD-4662-A085-8E4D91493B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CDB34B3-D348-476E-BE7F-1139370F43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36663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B22176A-41DB-4D9A-9B6F-F2296F1ED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74A8DF5-445E-49C5-B10A-8DF5FEFBC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A4E38D9-EFB8-40B5-B42B-514FBF180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20" y="157606"/>
            <a:ext cx="11870161"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C6A010-144A-134B-B01C-FC4404FFFD60}"/>
              </a:ext>
            </a:extLst>
          </p:cNvPr>
          <p:cNvSpPr>
            <a:spLocks noGrp="1"/>
          </p:cNvSpPr>
          <p:nvPr>
            <p:ph type="title"/>
          </p:nvPr>
        </p:nvSpPr>
        <p:spPr>
          <a:xfrm>
            <a:off x="1028701" y="963919"/>
            <a:ext cx="10134600" cy="1036994"/>
          </a:xfrm>
        </p:spPr>
        <p:txBody>
          <a:bodyPr anchor="b">
            <a:normAutofit/>
          </a:bodyPr>
          <a:lstStyle/>
          <a:p>
            <a:pPr algn="ctr"/>
            <a:r>
              <a:rPr lang="en-US" dirty="0"/>
              <a:t>Key Findings </a:t>
            </a:r>
            <a:endParaRPr lang="en-US"/>
          </a:p>
        </p:txBody>
      </p:sp>
      <p:grpSp>
        <p:nvGrpSpPr>
          <p:cNvPr id="15" name="Group 14">
            <a:extLst>
              <a:ext uri="{FF2B5EF4-FFF2-40B4-BE49-F238E27FC236}">
                <a16:creationId xmlns:a16="http://schemas.microsoft.com/office/drawing/2014/main" id="{D87FFE71-34DC-4C53-AE0F-6B141D081D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7" y="2169459"/>
            <a:ext cx="867485" cy="115439"/>
            <a:chOff x="8910933" y="1861308"/>
            <a:chExt cx="867485" cy="115439"/>
          </a:xfrm>
        </p:grpSpPr>
        <p:sp>
          <p:nvSpPr>
            <p:cNvPr id="16" name="Rectangle 15">
              <a:extLst>
                <a:ext uri="{FF2B5EF4-FFF2-40B4-BE49-F238E27FC236}">
                  <a16:creationId xmlns:a16="http://schemas.microsoft.com/office/drawing/2014/main" id="{37DF92F1-0E20-46AC-BB8F-F66926B40C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17" name="Straight Connector 16">
              <a:extLst>
                <a:ext uri="{FF2B5EF4-FFF2-40B4-BE49-F238E27FC236}">
                  <a16:creationId xmlns:a16="http://schemas.microsoft.com/office/drawing/2014/main" id="{FFA14CB4-8459-4D23-B4FF-8F9868E3FC9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0C763F-37C4-4E00-AEB2-8867F4AA25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graphicFrame>
        <p:nvGraphicFramePr>
          <p:cNvPr id="5" name="Content Placeholder 2">
            <a:extLst>
              <a:ext uri="{FF2B5EF4-FFF2-40B4-BE49-F238E27FC236}">
                <a16:creationId xmlns:a16="http://schemas.microsoft.com/office/drawing/2014/main" id="{9B0F8FC8-BFEC-4601-5D77-BE8CBC5DDA86}"/>
              </a:ext>
            </a:extLst>
          </p:cNvPr>
          <p:cNvGraphicFramePr>
            <a:graphicFrameLocks noGrp="1"/>
          </p:cNvGraphicFramePr>
          <p:nvPr>
            <p:ph idx="1"/>
            <p:extLst>
              <p:ext uri="{D42A27DB-BD31-4B8C-83A1-F6EECF244321}">
                <p14:modId xmlns:p14="http://schemas.microsoft.com/office/powerpoint/2010/main" val="2778611235"/>
              </p:ext>
            </p:extLst>
          </p:nvPr>
        </p:nvGraphicFramePr>
        <p:xfrm>
          <a:off x="1028700" y="2749258"/>
          <a:ext cx="10134600" cy="33381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55361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4EB54-D99F-9E41-8F3F-3BC90C67F868}"/>
              </a:ext>
            </a:extLst>
          </p:cNvPr>
          <p:cNvSpPr>
            <a:spLocks noGrp="1"/>
          </p:cNvSpPr>
          <p:nvPr>
            <p:ph type="title"/>
          </p:nvPr>
        </p:nvSpPr>
        <p:spPr/>
        <p:txBody>
          <a:bodyPr/>
          <a:lstStyle/>
          <a:p>
            <a:r>
              <a:rPr lang="en-US" dirty="0"/>
              <a:t>Reference List </a:t>
            </a:r>
          </a:p>
        </p:txBody>
      </p:sp>
      <p:sp>
        <p:nvSpPr>
          <p:cNvPr id="3" name="Content Placeholder 2">
            <a:extLst>
              <a:ext uri="{FF2B5EF4-FFF2-40B4-BE49-F238E27FC236}">
                <a16:creationId xmlns:a16="http://schemas.microsoft.com/office/drawing/2014/main" id="{35C59129-2F35-6A43-B8FB-605652EBF529}"/>
              </a:ext>
            </a:extLst>
          </p:cNvPr>
          <p:cNvSpPr>
            <a:spLocks noGrp="1"/>
          </p:cNvSpPr>
          <p:nvPr>
            <p:ph idx="1"/>
          </p:nvPr>
        </p:nvSpPr>
        <p:spPr/>
        <p:txBody>
          <a:bodyPr>
            <a:normAutofit fontScale="77500" lnSpcReduction="20000"/>
          </a:bodyPr>
          <a:lstStyle/>
          <a:p>
            <a:r>
              <a:rPr lang="en-US" dirty="0"/>
              <a:t>Boyles, M., (2022), </a:t>
            </a:r>
            <a:r>
              <a:rPr lang="en-US" i="1" dirty="0"/>
              <a:t>‘’Understanding how politics can affect your business’’, </a:t>
            </a:r>
            <a:r>
              <a:rPr lang="en-US" dirty="0"/>
              <a:t>[online] available on: </a:t>
            </a:r>
            <a:r>
              <a:rPr lang="en-US" dirty="0">
                <a:hlinkClick r:id="rId2"/>
              </a:rPr>
              <a:t>https://online.hbs.edu/blog/post/politics-and-business</a:t>
            </a:r>
            <a:r>
              <a:rPr lang="en-US" dirty="0"/>
              <a:t>, </a:t>
            </a:r>
            <a:r>
              <a:rPr lang="en-US" i="1" dirty="0"/>
              <a:t>last accessed on </a:t>
            </a:r>
            <a:r>
              <a:rPr lang="en-US" dirty="0"/>
              <a:t>10 March 2026. </a:t>
            </a:r>
          </a:p>
          <a:p>
            <a:r>
              <a:rPr lang="en-US" dirty="0"/>
              <a:t>Mindtools, (2024), </a:t>
            </a:r>
            <a:r>
              <a:rPr lang="en-US" i="1" dirty="0" err="1"/>
              <a:t>‘Cause</a:t>
            </a:r>
            <a:r>
              <a:rPr lang="en-US" i="1" dirty="0"/>
              <a:t> and Effect Analysis’’, </a:t>
            </a:r>
            <a:r>
              <a:rPr lang="en-US" dirty="0"/>
              <a:t>[online] available on: </a:t>
            </a:r>
            <a:r>
              <a:rPr lang="en-US" dirty="0">
                <a:hlinkClick r:id="rId3"/>
              </a:rPr>
              <a:t>https://www.mindtools.com/a25caig/cause-and-effect-analysis/</a:t>
            </a:r>
            <a:r>
              <a:rPr lang="en-US" dirty="0"/>
              <a:t> , </a:t>
            </a:r>
            <a:r>
              <a:rPr lang="en-US" i="1" dirty="0"/>
              <a:t>last accessed on </a:t>
            </a:r>
            <a:r>
              <a:rPr lang="en-US" dirty="0"/>
              <a:t>10 March 2026. </a:t>
            </a:r>
          </a:p>
          <a:p>
            <a:r>
              <a:rPr lang="en-US" dirty="0"/>
              <a:t>Mull, J., (2022), </a:t>
            </a:r>
            <a:r>
              <a:rPr lang="en-US" i="1" dirty="0"/>
              <a:t>‘’7 reasons to invest in your website and digital marketing’’, </a:t>
            </a:r>
            <a:r>
              <a:rPr lang="en-US" dirty="0"/>
              <a:t>[online] available on: </a:t>
            </a:r>
            <a:r>
              <a:rPr lang="en-US" dirty="0">
                <a:hlinkClick r:id="rId4"/>
              </a:rPr>
              <a:t>https://www.forbes.com/councils/forbesbusinessdevelopmentcouncil/2022/06/21/7-reasons-to-invest-in-your-website-and-digital-marketing-strategy/</a:t>
            </a:r>
            <a:r>
              <a:rPr lang="en-US" dirty="0"/>
              <a:t>, </a:t>
            </a:r>
            <a:r>
              <a:rPr lang="en-US" i="1" dirty="0"/>
              <a:t>last accessed on </a:t>
            </a:r>
            <a:r>
              <a:rPr lang="en-US" dirty="0"/>
              <a:t>10 March 2026.</a:t>
            </a:r>
          </a:p>
          <a:p>
            <a:r>
              <a:rPr lang="en-US" dirty="0"/>
              <a:t>National Business Association, (2026), </a:t>
            </a:r>
            <a:r>
              <a:rPr lang="en-US" i="1" dirty="0"/>
              <a:t>‘’22 benefits of social media for business’’, </a:t>
            </a:r>
            <a:r>
              <a:rPr lang="en-US" dirty="0"/>
              <a:t>[online] available on: </a:t>
            </a:r>
            <a:r>
              <a:rPr lang="en-US" dirty="0">
                <a:hlinkClick r:id="rId5"/>
              </a:rPr>
              <a:t>https://nationalbusiness.org/22-benefits-of-social-media-for-business/</a:t>
            </a:r>
            <a:r>
              <a:rPr lang="en-US" dirty="0"/>
              <a:t>, </a:t>
            </a:r>
            <a:r>
              <a:rPr lang="en-US" i="1" dirty="0"/>
              <a:t>last accessed on </a:t>
            </a:r>
            <a:r>
              <a:rPr lang="en-US" dirty="0"/>
              <a:t>10 March 2026. </a:t>
            </a:r>
          </a:p>
          <a:p>
            <a:r>
              <a:rPr lang="en-US" dirty="0"/>
              <a:t>Oxford College Marketing, (2026), </a:t>
            </a:r>
            <a:r>
              <a:rPr lang="en-US" i="1" dirty="0"/>
              <a:t>‘’What is a PESTEL analysis?’’, </a:t>
            </a:r>
            <a:r>
              <a:rPr lang="en-US" dirty="0"/>
              <a:t>[online] available on: </a:t>
            </a:r>
            <a:r>
              <a:rPr lang="en-US" dirty="0">
                <a:hlinkClick r:id="rId6"/>
              </a:rPr>
              <a:t>https://blog.oxfordcollegeofmarketing.com/2016/06/30/pestel-analysis/</a:t>
            </a:r>
            <a:r>
              <a:rPr lang="en-US" dirty="0"/>
              <a:t>, </a:t>
            </a:r>
            <a:r>
              <a:rPr lang="en-US" i="1" dirty="0"/>
              <a:t>last accessed on </a:t>
            </a:r>
            <a:r>
              <a:rPr lang="en-US" dirty="0"/>
              <a:t>10 March 2026. </a:t>
            </a:r>
          </a:p>
          <a:p>
            <a:r>
              <a:rPr lang="en-US" dirty="0"/>
              <a:t>Pec, T., (2022), </a:t>
            </a:r>
            <a:r>
              <a:rPr lang="en-US" i="1" dirty="0"/>
              <a:t>‘’Why businesses and brands need to be taking advantage of social media’’, </a:t>
            </a:r>
            <a:r>
              <a:rPr lang="en-US" dirty="0"/>
              <a:t>[online] available on: </a:t>
            </a:r>
            <a:r>
              <a:rPr lang="en-US" dirty="0">
                <a:hlinkClick r:id="rId7"/>
              </a:rPr>
              <a:t>https://www.forbes.com/councils/forbesagencycouncil/2022/09/06/why-businesses-and-brands-need-to-be-taking-advantage-of-social-media/</a:t>
            </a:r>
            <a:r>
              <a:rPr lang="en-US" dirty="0"/>
              <a:t>, </a:t>
            </a:r>
            <a:r>
              <a:rPr lang="en-US" i="1" dirty="0"/>
              <a:t>last accessed on </a:t>
            </a:r>
            <a:r>
              <a:rPr lang="en-US" dirty="0"/>
              <a:t>10 March 2026. </a:t>
            </a:r>
          </a:p>
        </p:txBody>
      </p:sp>
    </p:spTree>
    <p:extLst>
      <p:ext uri="{BB962C8B-B14F-4D97-AF65-F5344CB8AC3E}">
        <p14:creationId xmlns:p14="http://schemas.microsoft.com/office/powerpoint/2010/main" val="644073453"/>
      </p:ext>
    </p:extLst>
  </p:cSld>
  <p:clrMapOvr>
    <a:masterClrMapping/>
  </p:clrMapOvr>
</p:sld>
</file>

<file path=ppt/theme/theme1.xml><?xml version="1.0" encoding="utf-8"?>
<a:theme xmlns:a="http://schemas.openxmlformats.org/drawingml/2006/main" name="AdornVTI">
  <a:themeElements>
    <a:clrScheme name="GC1">
      <a:dk1>
        <a:sysClr val="windowText" lastClr="000000"/>
      </a:dk1>
      <a:lt1>
        <a:sysClr val="window" lastClr="FFFFFF"/>
      </a:lt1>
      <a:dk2>
        <a:srgbClr val="2C2830"/>
      </a:dk2>
      <a:lt2>
        <a:srgbClr val="E0DCE1"/>
      </a:lt2>
      <a:accent1>
        <a:srgbClr val="908193"/>
      </a:accent1>
      <a:accent2>
        <a:srgbClr val="A08889"/>
      </a:accent2>
      <a:accent3>
        <a:srgbClr val="B48C7E"/>
      </a:accent3>
      <a:accent4>
        <a:srgbClr val="809C9B"/>
      </a:accent4>
      <a:accent5>
        <a:srgbClr val="899F91"/>
      </a:accent5>
      <a:accent6>
        <a:srgbClr val="728274"/>
      </a:accent6>
      <a:hlink>
        <a:srgbClr val="837585"/>
      </a:hlink>
      <a:folHlink>
        <a:srgbClr val="677E83"/>
      </a:folHlink>
    </a:clrScheme>
    <a:fontScheme name="Bembo">
      <a:majorFont>
        <a:latin typeface="Bembo"/>
        <a:ea typeface=""/>
        <a:cs typeface=""/>
      </a:majorFont>
      <a:minorFont>
        <a:latin typeface="Bemb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dornVTI" id="{497E3FA9-5A27-4D12-9D04-917BEF3D1303}" vid="{34192A01-61CA-4566-9818-841C607496F7}"/>
    </a:ext>
  </a:extLst>
</a:theme>
</file>

<file path=docProps/app.xml><?xml version="1.0" encoding="utf-8"?>
<Properties xmlns="http://schemas.openxmlformats.org/officeDocument/2006/extended-properties" xmlns:vt="http://schemas.openxmlformats.org/officeDocument/2006/docPropsVTypes">
  <TotalTime>465</TotalTime>
  <Words>1322</Words>
  <Application>Microsoft Macintosh PowerPoint</Application>
  <PresentationFormat>Widescreen</PresentationFormat>
  <Paragraphs>96</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Bembo</vt:lpstr>
      <vt:lpstr>Wingdings</vt:lpstr>
      <vt:lpstr>AdornVTI</vt:lpstr>
      <vt:lpstr>Green haven florists  challenges &amp; solutions  </vt:lpstr>
      <vt:lpstr>Introduction &amp; Structure </vt:lpstr>
      <vt:lpstr>Green Haven Florists - Overview </vt:lpstr>
      <vt:lpstr>Green Haven Florists Challenges – Insights  </vt:lpstr>
      <vt:lpstr>5W2H Model </vt:lpstr>
      <vt:lpstr>PESTEL Framework – Critique </vt:lpstr>
      <vt:lpstr>PESTEL Analysis – Applied </vt:lpstr>
      <vt:lpstr>Cause-and-Effect – Critique </vt:lpstr>
      <vt:lpstr>Fishbone Diagram – Applied </vt:lpstr>
      <vt:lpstr>Key Findings </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haven florists  challenges &amp; solutions  </dc:title>
  <dc:creator>Anne-Alexa Stanica</dc:creator>
  <cp:lastModifiedBy>Anne-Alexa Stanica</cp:lastModifiedBy>
  <cp:revision>9</cp:revision>
  <dcterms:created xsi:type="dcterms:W3CDTF">2026-03-22T15:18:37Z</dcterms:created>
  <dcterms:modified xsi:type="dcterms:W3CDTF">2026-03-22T23:04:08Z</dcterms:modified>
</cp:coreProperties>
</file>