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7"/>
  </p:notesMasterIdLst>
  <p:sldIdLst>
    <p:sldId id="256" r:id="rId2"/>
    <p:sldId id="261" r:id="rId3"/>
    <p:sldId id="262" r:id="rId4"/>
    <p:sldId id="263" r:id="rId5"/>
    <p:sldId id="264" r:id="rId6"/>
    <p:sldId id="265" r:id="rId7"/>
    <p:sldId id="260" r:id="rId8"/>
    <p:sldId id="258" r:id="rId9"/>
    <p:sldId id="266" r:id="rId10"/>
    <p:sldId id="267" r:id="rId11"/>
    <p:sldId id="259" r:id="rId12"/>
    <p:sldId id="25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90" d="100"/>
          <a:sy n="90" d="100"/>
        </p:scale>
        <p:origin x="-1404" y="-15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0" y="7073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AEA4D0-7DAA-4B52-9DBA-9D0E3732B58D}" type="datetimeFigureOut">
              <a:rPr lang="en-GB" smtClean="0"/>
              <a:t>24/11/2015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0967C9-E7AC-4B08-8764-7D0B8B51D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215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AE1848A-5BDD-44B7-AEA4-FE85A568063B}" type="datetime1">
              <a:rPr lang="en-GB" smtClean="0"/>
              <a:t>24/11/2015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C5D930C-94EE-400F-85E9-720A76E3F22D}" type="datetime1">
              <a:rPr lang="en-GB" smtClean="0"/>
              <a:t>24/11/2015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8F471DD-FB86-4C88-8AE3-503CC7E9B177}" type="datetime1">
              <a:rPr lang="en-GB" smtClean="0"/>
              <a:t>24/11/2015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3281D-EBC6-4DC7-ACA1-1E2D895C17DF}" type="datetime1">
              <a:rPr lang="en-GB" smtClean="0"/>
              <a:t>24/11/2015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A2FA4-E14C-4EF5-8D34-44270B9E5FBA}" type="datetime1">
              <a:rPr lang="en-GB" smtClean="0"/>
              <a:t>24/11/2015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53F38BE-94D7-4EFA-8382-599B2E9ABE2F}" type="datetime1">
              <a:rPr lang="en-GB" smtClean="0"/>
              <a:t>24/11/2015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7F5F9-736C-4AD2-8C26-EDD8FB25099D}" type="datetime1">
              <a:rPr lang="en-GB" smtClean="0"/>
              <a:t>24/11/2015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E3213EE-6CA4-4A46-AAD1-EC7B274F42E2}" type="datetime1">
              <a:rPr lang="en-GB" smtClean="0"/>
              <a:t>24/11/2015</a:t>
            </a:fld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82E89B-2C32-4C84-947C-864499B34232}" type="datetime1">
              <a:rPr lang="en-GB" smtClean="0"/>
              <a:t>24/11/2015</a:t>
            </a:fld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CF474-E502-42EF-96E4-E6E0BD61997B}" type="datetime1">
              <a:rPr lang="en-GB" smtClean="0"/>
              <a:t>24/11/2015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41AC7-A296-44EB-A38A-09966B38E1A3}" type="datetime1">
              <a:rPr lang="en-GB" smtClean="0"/>
              <a:t>24/11/2015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89DFC82-738C-4F33-A54D-1BEF87A984B7}" type="datetime1">
              <a:rPr lang="en-GB" smtClean="0"/>
              <a:t>24/11/2015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Sustainability through Technology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9 – Introduction to Life Cycle Assessments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305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LCA is a technique to assess the environmental aspects &amp; potential impacts associated with a product, process or service by;</a:t>
            </a:r>
          </a:p>
          <a:p>
            <a:endParaRPr lang="en-GB" dirty="0"/>
          </a:p>
          <a:p>
            <a:pPr marL="457200" indent="-457200">
              <a:buAutoNum type="alphaLcParenR"/>
            </a:pPr>
            <a:r>
              <a:rPr lang="en-GB" dirty="0" smtClean="0"/>
              <a:t>Compiling an inventory of relevant energy &amp; material inputs &amp; environmental releases</a:t>
            </a:r>
          </a:p>
          <a:p>
            <a:pPr marL="457200" indent="-457200">
              <a:buAutoNum type="alphaLcParenR"/>
            </a:pPr>
            <a:endParaRPr lang="en-GB" dirty="0"/>
          </a:p>
          <a:p>
            <a:pPr marL="457200" indent="-457200">
              <a:buAutoNum type="alphaLcParenR"/>
            </a:pPr>
            <a:r>
              <a:rPr lang="en-GB" dirty="0" smtClean="0"/>
              <a:t>Evaluating the potential environmental impacts associated with identified inputs &amp; releases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600" dirty="0" smtClean="0"/>
              <a:t>Environmental Protection Agency (2014) </a:t>
            </a:r>
            <a:r>
              <a:rPr lang="en-GB" sz="1600" i="1" dirty="0" smtClean="0"/>
              <a:t>Life Cycle Assessment’  </a:t>
            </a:r>
            <a:r>
              <a:rPr lang="en-GB" sz="1600" dirty="0" smtClean="0"/>
              <a:t>United States Environmental Protection Agency, Washington</a:t>
            </a:r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1376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Background to LCA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Late 1960’s &amp; Early 1970’s</a:t>
            </a:r>
          </a:p>
          <a:p>
            <a:pPr lvl="1"/>
            <a:r>
              <a:rPr lang="en-GB" dirty="0" smtClean="0"/>
              <a:t>Different forms existed</a:t>
            </a:r>
          </a:p>
          <a:p>
            <a:pPr lvl="1"/>
            <a:r>
              <a:rPr lang="en-GB" dirty="0" smtClean="0"/>
              <a:t>Leading to wide range of conflicting &amp; confusing results</a:t>
            </a:r>
          </a:p>
          <a:p>
            <a:pPr lvl="1"/>
            <a:endParaRPr lang="en-GB" dirty="0"/>
          </a:p>
          <a:p>
            <a:r>
              <a:rPr lang="en-GB" dirty="0" smtClean="0"/>
              <a:t>In early 1990’s – harmonizing was started</a:t>
            </a:r>
          </a:p>
          <a:p>
            <a:pPr lvl="1"/>
            <a:r>
              <a:rPr lang="en-GB" dirty="0" smtClean="0"/>
              <a:t>Society of Environmental Toxicology &amp; Chemistry (SETAC) took the lead</a:t>
            </a:r>
          </a:p>
          <a:p>
            <a:pPr lvl="1"/>
            <a:r>
              <a:rPr lang="en-GB" dirty="0" smtClean="0"/>
              <a:t>The SETAC code of practice was published in 1993</a:t>
            </a:r>
          </a:p>
          <a:p>
            <a:pPr lvl="1"/>
            <a:r>
              <a:rPr lang="en-GB" dirty="0" smtClean="0"/>
              <a:t>People / groups worked on keeping areas up to date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473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ISO Standards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International Organization for Standardization (ISO)</a:t>
            </a:r>
          </a:p>
          <a:p>
            <a:r>
              <a:rPr lang="en-GB" dirty="0" smtClean="0"/>
              <a:t>First versions published in 1997 / 1998 and extended in </a:t>
            </a:r>
            <a:r>
              <a:rPr lang="en-GB" dirty="0" smtClean="0"/>
              <a:t>2000</a:t>
            </a:r>
          </a:p>
          <a:p>
            <a:r>
              <a:rPr lang="en-GB" dirty="0" smtClean="0"/>
              <a:t>Environmental </a:t>
            </a:r>
            <a:r>
              <a:rPr lang="en-GB" dirty="0" smtClean="0"/>
              <a:t>Management – Life Cycle Assessment </a:t>
            </a:r>
            <a:endParaRPr lang="en-GB" dirty="0" smtClean="0"/>
          </a:p>
          <a:p>
            <a:pPr lvl="1"/>
            <a:r>
              <a:rPr lang="en-GB" sz="1500" dirty="0" smtClean="0"/>
              <a:t> </a:t>
            </a:r>
            <a:r>
              <a:rPr lang="en-GB" sz="2000" dirty="0" smtClean="0"/>
              <a:t>Principles and Framework – ISO </a:t>
            </a:r>
            <a:r>
              <a:rPr lang="en-GB" sz="2000" dirty="0" smtClean="0"/>
              <a:t>14040:1997</a:t>
            </a:r>
          </a:p>
          <a:p>
            <a:pPr lvl="1"/>
            <a:r>
              <a:rPr lang="en-GB" sz="2000" dirty="0" smtClean="0"/>
              <a:t>Goal </a:t>
            </a:r>
            <a:r>
              <a:rPr lang="en-GB" sz="2000" dirty="0" smtClean="0"/>
              <a:t>and Scope definition and inventory analysis – ISO </a:t>
            </a:r>
            <a:r>
              <a:rPr lang="en-GB" sz="2000" dirty="0" smtClean="0"/>
              <a:t>14041:1998</a:t>
            </a:r>
          </a:p>
          <a:p>
            <a:pPr lvl="1"/>
            <a:r>
              <a:rPr lang="en-GB" sz="2000" dirty="0" smtClean="0"/>
              <a:t>Life </a:t>
            </a:r>
            <a:r>
              <a:rPr lang="en-GB" sz="2000" dirty="0" smtClean="0"/>
              <a:t>Cycle Impact Assessment – ISO </a:t>
            </a:r>
            <a:r>
              <a:rPr lang="en-GB" sz="2000" dirty="0" smtClean="0"/>
              <a:t>14042:2000</a:t>
            </a:r>
          </a:p>
          <a:p>
            <a:pPr lvl="1"/>
            <a:r>
              <a:rPr lang="en-GB" sz="2000" dirty="0" smtClean="0"/>
              <a:t>Life </a:t>
            </a:r>
            <a:r>
              <a:rPr lang="en-GB" sz="2000" dirty="0"/>
              <a:t>Cycle </a:t>
            </a:r>
            <a:r>
              <a:rPr lang="en-GB" sz="2000" dirty="0" smtClean="0"/>
              <a:t>Interpretation– </a:t>
            </a:r>
            <a:r>
              <a:rPr lang="en-GB" sz="2000" dirty="0"/>
              <a:t>ISO </a:t>
            </a:r>
            <a:r>
              <a:rPr lang="en-GB" sz="2000" dirty="0" smtClean="0"/>
              <a:t>14043:2000</a:t>
            </a:r>
            <a:endParaRPr lang="en-GB" sz="2000" dirty="0"/>
          </a:p>
          <a:p>
            <a:endParaRPr lang="en-GB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7216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Improvements to Standards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Standards are on going ‘living’ documents</a:t>
            </a:r>
          </a:p>
          <a:p>
            <a:r>
              <a:rPr lang="en-GB" dirty="0" smtClean="0"/>
              <a:t>New standards published supersede the previous documents</a:t>
            </a:r>
          </a:p>
          <a:p>
            <a:r>
              <a:rPr lang="en-GB" dirty="0" smtClean="0"/>
              <a:t>Two current versions are;</a:t>
            </a:r>
          </a:p>
          <a:p>
            <a:endParaRPr lang="en-GB" dirty="0" smtClean="0"/>
          </a:p>
          <a:p>
            <a:r>
              <a:rPr lang="en-GB" sz="1800" dirty="0"/>
              <a:t>Environmental Management – Life Cycle Assessment </a:t>
            </a:r>
            <a:r>
              <a:rPr lang="en-GB" sz="1800" dirty="0" smtClean="0"/>
              <a:t>– Principles and Framework </a:t>
            </a:r>
            <a:r>
              <a:rPr lang="en-GB" sz="1800" dirty="0"/>
              <a:t>– ISO </a:t>
            </a:r>
            <a:r>
              <a:rPr lang="en-GB" sz="1800" dirty="0" smtClean="0"/>
              <a:t>14040:2006</a:t>
            </a:r>
            <a:endParaRPr lang="en-GB" sz="1800" dirty="0"/>
          </a:p>
          <a:p>
            <a:endParaRPr lang="en-GB" sz="1800" dirty="0"/>
          </a:p>
          <a:p>
            <a:r>
              <a:rPr lang="en-GB" sz="1800" dirty="0"/>
              <a:t>Environmental Management – Life Cycle Assessment </a:t>
            </a:r>
            <a:r>
              <a:rPr lang="en-GB" sz="1800" dirty="0" smtClean="0"/>
              <a:t>– Requirements and Guidelines – </a:t>
            </a:r>
            <a:r>
              <a:rPr lang="en-GB" sz="1800" dirty="0"/>
              <a:t>ISO </a:t>
            </a:r>
            <a:r>
              <a:rPr lang="en-GB" sz="1800" dirty="0" smtClean="0"/>
              <a:t>14044:2006</a:t>
            </a:r>
            <a:endParaRPr lang="en-GB" sz="18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685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1229210"/>
          </a:xfrm>
        </p:spPr>
        <p:txBody>
          <a:bodyPr>
            <a:normAutofit/>
          </a:bodyPr>
          <a:lstStyle/>
          <a:p>
            <a:r>
              <a:rPr lang="en-GB" dirty="0" smtClean="0"/>
              <a:t>Definitions</a:t>
            </a:r>
            <a:br>
              <a:rPr lang="en-GB" dirty="0" smtClean="0"/>
            </a:br>
            <a:r>
              <a:rPr lang="en-GB" sz="2400" i="1" dirty="0" smtClean="0"/>
              <a:t>ISO Standard lists 46 terms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67544" y="1556792"/>
            <a:ext cx="7467600" cy="4845152"/>
          </a:xfrm>
        </p:spPr>
        <p:txBody>
          <a:bodyPr>
            <a:normAutofit/>
          </a:bodyPr>
          <a:lstStyle/>
          <a:p>
            <a:r>
              <a:rPr lang="en-GB" dirty="0" smtClean="0"/>
              <a:t>Life Cycle</a:t>
            </a:r>
          </a:p>
          <a:p>
            <a:pPr lvl="1"/>
            <a:r>
              <a:rPr lang="en-GB" sz="2000" i="1" dirty="0" smtClean="0"/>
              <a:t>Stages from raw material extraction through to disposal</a:t>
            </a:r>
          </a:p>
          <a:p>
            <a:r>
              <a:rPr lang="en-GB" dirty="0" smtClean="0"/>
              <a:t>Life Cycle Assessment</a:t>
            </a:r>
          </a:p>
          <a:p>
            <a:pPr lvl="1"/>
            <a:r>
              <a:rPr lang="en-GB" sz="2000" i="1" dirty="0" smtClean="0"/>
              <a:t>Looking at a products via it’s life cycle &amp; evaluating it’s inputs, outputs &amp; any potential environmental impacts</a:t>
            </a:r>
          </a:p>
          <a:p>
            <a:r>
              <a:rPr lang="en-GB" dirty="0" smtClean="0"/>
              <a:t>Products</a:t>
            </a:r>
          </a:p>
          <a:p>
            <a:pPr lvl="1"/>
            <a:r>
              <a:rPr lang="en-GB" sz="2000" i="1" dirty="0" smtClean="0"/>
              <a:t>Any goods or services</a:t>
            </a:r>
          </a:p>
          <a:p>
            <a:r>
              <a:rPr lang="en-GB" dirty="0" smtClean="0"/>
              <a:t>Process</a:t>
            </a:r>
          </a:p>
          <a:p>
            <a:pPr lvl="1"/>
            <a:r>
              <a:rPr lang="en-GB" sz="2000" i="1" dirty="0" smtClean="0"/>
              <a:t>Transforms an input to an output via a set of activities</a:t>
            </a:r>
          </a:p>
          <a:p>
            <a:r>
              <a:rPr lang="en-GB" dirty="0" smtClean="0"/>
              <a:t>Raw Material</a:t>
            </a:r>
          </a:p>
          <a:p>
            <a:pPr lvl="1"/>
            <a:r>
              <a:rPr lang="en-GB" sz="2000" i="1" dirty="0" smtClean="0"/>
              <a:t>Primary or secondary material (includes recycled material) used to produce the product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5540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Four phases in a Life Cycle</a:t>
            </a:r>
            <a:endParaRPr lang="en-GB" dirty="0"/>
          </a:p>
        </p:txBody>
      </p:sp>
      <p:pic>
        <p:nvPicPr>
          <p:cNvPr id="4098" name="Picture 2" descr="Life-Cycle Assessmen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8188" y="1340768"/>
            <a:ext cx="6546180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51520" y="5013176"/>
            <a:ext cx="18722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 – Raw Material Extraction &amp; Production</a:t>
            </a:r>
            <a:endParaRPr lang="en-GB" dirty="0"/>
          </a:p>
        </p:txBody>
      </p:sp>
      <p:cxnSp>
        <p:nvCxnSpPr>
          <p:cNvPr id="6" name="Straight Arrow Connector 5"/>
          <p:cNvCxnSpPr/>
          <p:nvPr/>
        </p:nvCxnSpPr>
        <p:spPr>
          <a:xfrm flipV="1">
            <a:off x="1619672" y="5013176"/>
            <a:ext cx="288032" cy="4320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827584" y="1340768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 – Product Manufacture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2267744" y="1663933"/>
            <a:ext cx="648072" cy="61293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6407696" y="1617767"/>
            <a:ext cx="1692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3 – Use Phase</a:t>
            </a:r>
            <a:endParaRPr lang="en-GB" dirty="0"/>
          </a:p>
        </p:txBody>
      </p:sp>
      <p:cxnSp>
        <p:nvCxnSpPr>
          <p:cNvPr id="12" name="Straight Arrow Connector 11"/>
          <p:cNvCxnSpPr/>
          <p:nvPr/>
        </p:nvCxnSpPr>
        <p:spPr>
          <a:xfrm flipH="1">
            <a:off x="6804248" y="2132856"/>
            <a:ext cx="360040" cy="72008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6048164" y="6205954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4 – End of Life Disposal</a:t>
            </a:r>
            <a:endParaRPr lang="en-GB" dirty="0"/>
          </a:p>
        </p:txBody>
      </p:sp>
      <p:cxnSp>
        <p:nvCxnSpPr>
          <p:cNvPr id="15" name="Straight Arrow Connector 14"/>
          <p:cNvCxnSpPr/>
          <p:nvPr/>
        </p:nvCxnSpPr>
        <p:spPr>
          <a:xfrm flipH="1" flipV="1">
            <a:off x="6048164" y="5949280"/>
            <a:ext cx="359532" cy="25667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" name="Slide Number Placeholder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118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Life cycle of Furniture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 descr="http://www.technologystudent.com/prddes1/lifewd5a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4" t="20161" r="5672" b="9601"/>
          <a:stretch/>
        </p:blipFill>
        <p:spPr bwMode="auto">
          <a:xfrm>
            <a:off x="179511" y="1484784"/>
            <a:ext cx="8335783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511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Life cycle of a T-Shirt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Life Cycle Assessment of a T-Shi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027" y="1436587"/>
            <a:ext cx="7290701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6193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Life Cycle of Soap Powder</a:t>
            </a:r>
            <a:endParaRPr lang="en-GB" dirty="0"/>
          </a:p>
        </p:txBody>
      </p:sp>
      <p:pic>
        <p:nvPicPr>
          <p:cNvPr id="2050" name="Picture 2" descr="Life Cycle Assessments offer an analysis of a product’s life cycle from cradle to gate and cradle to grave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370171"/>
            <a:ext cx="6696744" cy="5284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590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20888"/>
            <a:ext cx="1882552" cy="1570186"/>
          </a:xfrm>
        </p:spPr>
        <p:txBody>
          <a:bodyPr/>
          <a:lstStyle/>
          <a:p>
            <a:r>
              <a:rPr lang="en-GB" dirty="0" smtClean="0"/>
              <a:t>Life cycle of Paper</a:t>
            </a:r>
            <a:endParaRPr lang="en-GB" dirty="0"/>
          </a:p>
        </p:txBody>
      </p:sp>
      <p:pic>
        <p:nvPicPr>
          <p:cNvPr id="3074" name="Picture 2" descr="http://www.technologystudent.com/prddes1/prodcy1b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16632"/>
            <a:ext cx="6383263" cy="6524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172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Life cycle of a Vehicle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http://www.worldautosteel.org/wp-content/uploads/2012/01/lC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56792"/>
            <a:ext cx="7305112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494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Point of LCA results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LCA results are useful in variety of decision – making processes including; </a:t>
            </a:r>
          </a:p>
          <a:p>
            <a:endParaRPr lang="en-GB" dirty="0"/>
          </a:p>
          <a:p>
            <a:pPr lvl="1"/>
            <a:r>
              <a:rPr lang="en-GB" dirty="0" smtClean="0"/>
              <a:t>Product development &amp; improvement</a:t>
            </a:r>
          </a:p>
          <a:p>
            <a:pPr lvl="1"/>
            <a:r>
              <a:rPr lang="en-GB" dirty="0" smtClean="0"/>
              <a:t>Strategic planning</a:t>
            </a:r>
          </a:p>
          <a:p>
            <a:pPr lvl="1"/>
            <a:r>
              <a:rPr lang="en-GB" dirty="0" smtClean="0"/>
              <a:t>Public policy making</a:t>
            </a:r>
          </a:p>
          <a:p>
            <a:pPr lvl="1"/>
            <a:r>
              <a:rPr lang="en-GB" dirty="0" smtClean="0"/>
              <a:t>Marketing</a:t>
            </a:r>
          </a:p>
          <a:p>
            <a:pPr lvl="1"/>
            <a:r>
              <a:rPr lang="en-GB" dirty="0" smtClean="0"/>
              <a:t>Other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4989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Steps required for an LCA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Goal and scope definition</a:t>
            </a:r>
          </a:p>
          <a:p>
            <a:endParaRPr lang="en-GB" dirty="0"/>
          </a:p>
          <a:p>
            <a:r>
              <a:rPr lang="en-GB" dirty="0" smtClean="0"/>
              <a:t>Inventory analysis</a:t>
            </a:r>
          </a:p>
          <a:p>
            <a:endParaRPr lang="en-GB" dirty="0"/>
          </a:p>
          <a:p>
            <a:r>
              <a:rPr lang="en-GB" dirty="0" smtClean="0"/>
              <a:t>Impact assessment</a:t>
            </a:r>
          </a:p>
          <a:p>
            <a:endParaRPr lang="en-GB" dirty="0"/>
          </a:p>
          <a:p>
            <a:r>
              <a:rPr lang="en-GB" dirty="0" smtClean="0"/>
              <a:t>Interpreting the results &amp; reporting them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2156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Goal &amp; Scope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Need to clearly state;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Intended application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Reasons for carrying out the study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Intended audience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What will the results be used for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344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Inventory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Where the data is collected &amp; then classified in the following areas;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Energy, raw materials, other inputs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Products &amp; waste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Emissions to air &amp; discharges to water &amp; soil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Other environmental aspects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011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Impact 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Evaluates the significance of the possible environmental impact of the production of the product</a:t>
            </a:r>
          </a:p>
          <a:p>
            <a:endParaRPr lang="en-GB" dirty="0"/>
          </a:p>
          <a:p>
            <a:r>
              <a:rPr lang="en-GB" dirty="0" smtClean="0"/>
              <a:t>Uses environmental impact categories &amp; indicators</a:t>
            </a:r>
          </a:p>
          <a:p>
            <a:endParaRPr lang="en-GB" dirty="0"/>
          </a:p>
          <a:p>
            <a:r>
              <a:rPr lang="en-GB" dirty="0" smtClean="0"/>
              <a:t>Need to clearly describe &amp; report the impact assessments and any assumptions made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998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Interpretation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Reporting</a:t>
            </a:r>
          </a:p>
          <a:p>
            <a:pPr lvl="1"/>
            <a:r>
              <a:rPr lang="en-GB" dirty="0" smtClean="0"/>
              <a:t>Way in which results are shown</a:t>
            </a:r>
          </a:p>
          <a:p>
            <a:pPr lvl="1"/>
            <a:r>
              <a:rPr lang="en-GB" dirty="0" smtClean="0"/>
              <a:t>Can mislead the reader</a:t>
            </a:r>
          </a:p>
          <a:p>
            <a:pPr lvl="1"/>
            <a:r>
              <a:rPr lang="en-GB" dirty="0" smtClean="0"/>
              <a:t>Good report looks at different phases &amp; addresses each one at the level of the intended audience</a:t>
            </a:r>
          </a:p>
          <a:p>
            <a:pPr lvl="1"/>
            <a:endParaRPr lang="en-GB" dirty="0"/>
          </a:p>
          <a:p>
            <a:r>
              <a:rPr lang="en-GB" dirty="0" smtClean="0"/>
              <a:t>Critical Review</a:t>
            </a:r>
          </a:p>
          <a:p>
            <a:pPr lvl="1"/>
            <a:r>
              <a:rPr lang="en-GB" dirty="0" smtClean="0"/>
              <a:t>Used to verify the LCA carried out</a:t>
            </a:r>
          </a:p>
          <a:p>
            <a:pPr lvl="1"/>
            <a:r>
              <a:rPr lang="en-GB" dirty="0" smtClean="0"/>
              <a:t>Can be an internal or external panel</a:t>
            </a:r>
          </a:p>
          <a:p>
            <a:pPr lvl="1"/>
            <a:r>
              <a:rPr lang="en-GB" dirty="0" smtClean="0"/>
              <a:t>Often has to be done before publishing the results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3720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Issues with LCA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Data Issues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Knowledge on processes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Comparing different aspects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7322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Time, geographical &amp; technology coverage</a:t>
            </a:r>
          </a:p>
          <a:p>
            <a:r>
              <a:rPr lang="en-GB" dirty="0" smtClean="0"/>
              <a:t>Precision &amp; accuracy</a:t>
            </a:r>
          </a:p>
          <a:p>
            <a:r>
              <a:rPr lang="en-GB" dirty="0" smtClean="0"/>
              <a:t>Completeness</a:t>
            </a:r>
          </a:p>
          <a:p>
            <a:r>
              <a:rPr lang="en-GB" dirty="0" smtClean="0"/>
              <a:t>Representativeness</a:t>
            </a:r>
          </a:p>
          <a:p>
            <a:r>
              <a:rPr lang="en-GB" dirty="0" smtClean="0"/>
              <a:t>Consistency &amp; reproducibility</a:t>
            </a:r>
          </a:p>
          <a:p>
            <a:r>
              <a:rPr lang="en-GB" dirty="0" smtClean="0"/>
              <a:t>Sources of data</a:t>
            </a:r>
          </a:p>
          <a:p>
            <a:r>
              <a:rPr lang="en-GB" dirty="0" smtClean="0"/>
              <a:t>Uncertainty of information</a:t>
            </a:r>
          </a:p>
          <a:p>
            <a:endParaRPr lang="en-GB" dirty="0"/>
          </a:p>
          <a:p>
            <a:r>
              <a:rPr lang="en-GB" dirty="0" smtClean="0"/>
              <a:t>Any issues need to be clearly documented &amp; discussed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845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Simplified Procedures for Inventory analysis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9854" y="1124744"/>
            <a:ext cx="6190644" cy="54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1344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Impact Categories &amp; Indicators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834880" cy="4873752"/>
          </a:xfrm>
        </p:spPr>
        <p:txBody>
          <a:bodyPr/>
          <a:lstStyle/>
          <a:p>
            <a:r>
              <a:rPr lang="en-GB" dirty="0" smtClean="0"/>
              <a:t>Global Warming - G</a:t>
            </a:r>
          </a:p>
          <a:p>
            <a:r>
              <a:rPr lang="en-GB" dirty="0" smtClean="0"/>
              <a:t>Ozone Depletion - G</a:t>
            </a:r>
          </a:p>
          <a:p>
            <a:r>
              <a:rPr lang="en-GB" dirty="0" smtClean="0"/>
              <a:t>Acidification - R</a:t>
            </a:r>
          </a:p>
          <a:p>
            <a:r>
              <a:rPr lang="en-GB" dirty="0" smtClean="0"/>
              <a:t>Smog - R</a:t>
            </a:r>
          </a:p>
          <a:p>
            <a:r>
              <a:rPr lang="en-GB" dirty="0" smtClean="0"/>
              <a:t>Toxicity - L</a:t>
            </a:r>
          </a:p>
          <a:p>
            <a:r>
              <a:rPr lang="en-GB" dirty="0" smtClean="0"/>
              <a:t>Human Health - L</a:t>
            </a:r>
          </a:p>
          <a:p>
            <a:r>
              <a:rPr lang="en-GB" dirty="0" smtClean="0"/>
              <a:t>Resources Depletion - G</a:t>
            </a:r>
          </a:p>
          <a:p>
            <a:r>
              <a:rPr lang="en-GB" dirty="0" smtClean="0"/>
              <a:t>Land Use - L</a:t>
            </a:r>
          </a:p>
          <a:p>
            <a:r>
              <a:rPr lang="en-GB" dirty="0" smtClean="0"/>
              <a:t>Water Use - L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796136" y="3429000"/>
            <a:ext cx="26642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 smtClean="0"/>
              <a:t>G = Global Impact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 smtClean="0"/>
              <a:t>R = Regional Impact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 smtClean="0"/>
              <a:t>L = Local Impact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884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Comparing Different Aspects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147248" cy="1036712"/>
          </a:xfrm>
        </p:spPr>
        <p:txBody>
          <a:bodyPr/>
          <a:lstStyle/>
          <a:p>
            <a:r>
              <a:rPr lang="en-GB" dirty="0" smtClean="0"/>
              <a:t>Steel and Aluminium industry’s approaches are very different</a:t>
            </a:r>
          </a:p>
          <a:p>
            <a:endParaRPr lang="en-GB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9418" y="2492896"/>
            <a:ext cx="4809951" cy="41340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179512" y="2636912"/>
            <a:ext cx="3888431" cy="396044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Steel  - vertical averaging of plants</a:t>
            </a:r>
          </a:p>
          <a:p>
            <a:endParaRPr lang="en-GB" dirty="0"/>
          </a:p>
          <a:p>
            <a:r>
              <a:rPr lang="en-GB" dirty="0" smtClean="0"/>
              <a:t>Aluminium – horizontal averaging of plants</a:t>
            </a:r>
          </a:p>
          <a:p>
            <a:endParaRPr lang="en-GB" dirty="0"/>
          </a:p>
          <a:p>
            <a:r>
              <a:rPr lang="en-GB" dirty="0" smtClean="0"/>
              <a:t>Both do now use weighted averages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9298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Comparing Different Aspects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Companies &amp; plants making the same product will vary</a:t>
            </a:r>
          </a:p>
          <a:p>
            <a:pPr lvl="1"/>
            <a:r>
              <a:rPr lang="en-GB" dirty="0" smtClean="0"/>
              <a:t>Different alloying elements take varying amounts of energy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Different plants use different companies to buy the alloying elements from</a:t>
            </a:r>
          </a:p>
          <a:p>
            <a:pPr lvl="2"/>
            <a:r>
              <a:rPr lang="en-GB" dirty="0" smtClean="0"/>
              <a:t>Companies use different processes for mining and obtaining the alloying elements</a:t>
            </a:r>
          </a:p>
          <a:p>
            <a:pPr lvl="2"/>
            <a:endParaRPr lang="en-GB" dirty="0" smtClean="0"/>
          </a:p>
          <a:p>
            <a:pPr lvl="1"/>
            <a:r>
              <a:rPr lang="en-GB" dirty="0" smtClean="0"/>
              <a:t>Generally these differences are not taken into account, so companies between two materials can be misleading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040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are LCA’s conducted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Specific Software</a:t>
            </a:r>
          </a:p>
          <a:p>
            <a:pPr lvl="1"/>
            <a:endParaRPr lang="en-GB" dirty="0"/>
          </a:p>
          <a:p>
            <a:pPr lvl="1"/>
            <a:r>
              <a:rPr lang="en-GB" dirty="0" err="1" smtClean="0"/>
              <a:t>GaBi</a:t>
            </a:r>
            <a:r>
              <a:rPr lang="en-GB" dirty="0" smtClean="0"/>
              <a:t> Software by PE International</a:t>
            </a:r>
          </a:p>
          <a:p>
            <a:pPr lvl="1"/>
            <a:r>
              <a:rPr lang="en-GB" dirty="0" smtClean="0"/>
              <a:t>TEAM by </a:t>
            </a:r>
            <a:r>
              <a:rPr lang="en-GB" dirty="0" err="1" smtClean="0"/>
              <a:t>Ecobilan</a:t>
            </a:r>
            <a:endParaRPr lang="en-GB" dirty="0" smtClean="0"/>
          </a:p>
          <a:p>
            <a:pPr lvl="1"/>
            <a:r>
              <a:rPr lang="en-GB" dirty="0" err="1" smtClean="0"/>
              <a:t>SimaPro</a:t>
            </a:r>
            <a:r>
              <a:rPr lang="en-GB" dirty="0" smtClean="0"/>
              <a:t> by </a:t>
            </a:r>
            <a:r>
              <a:rPr lang="en-GB" dirty="0" err="1" smtClean="0"/>
              <a:t>Pira</a:t>
            </a:r>
            <a:r>
              <a:rPr lang="en-GB" dirty="0" smtClean="0"/>
              <a:t> International</a:t>
            </a:r>
          </a:p>
          <a:p>
            <a:pPr lvl="1"/>
            <a:endParaRPr lang="en-GB" dirty="0"/>
          </a:p>
          <a:p>
            <a:r>
              <a:rPr lang="en-GB" dirty="0" smtClean="0"/>
              <a:t>Written Programmes</a:t>
            </a:r>
          </a:p>
          <a:p>
            <a:endParaRPr lang="en-GB" dirty="0" smtClean="0"/>
          </a:p>
          <a:p>
            <a:pPr lvl="1"/>
            <a:r>
              <a:rPr lang="en-GB" dirty="0" err="1" smtClean="0"/>
              <a:t>WorldAutoSteel</a:t>
            </a:r>
            <a:r>
              <a:rPr lang="en-GB" dirty="0" smtClean="0"/>
              <a:t> Automotive Materials GHG Comparison Model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920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1407</TotalTime>
  <Words>787</Words>
  <Application>Microsoft Office PowerPoint</Application>
  <PresentationFormat>On-screen Show (4:3)</PresentationFormat>
  <Paragraphs>191</Paragraphs>
  <Slides>25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6" baseType="lpstr">
      <vt:lpstr>Oriel</vt:lpstr>
      <vt:lpstr>Sustainability through Technology</vt:lpstr>
      <vt:lpstr>Definition</vt:lpstr>
      <vt:lpstr>Background to LCA</vt:lpstr>
      <vt:lpstr>ISO Standards</vt:lpstr>
      <vt:lpstr>Further Improvements to Standards</vt:lpstr>
      <vt:lpstr>Definitions ISO Standard lists 46 terms</vt:lpstr>
      <vt:lpstr>Four phases in a Life Cycle</vt:lpstr>
      <vt:lpstr>Life cycle of Furniture</vt:lpstr>
      <vt:lpstr>Life cycle of a T-Shirt</vt:lpstr>
      <vt:lpstr>Life Cycle of Soap Powder</vt:lpstr>
      <vt:lpstr>Life cycle of Paper</vt:lpstr>
      <vt:lpstr>Life cycle of a Vehicle</vt:lpstr>
      <vt:lpstr>Point of LCA results</vt:lpstr>
      <vt:lpstr>Steps required for an LCA</vt:lpstr>
      <vt:lpstr>Goal &amp; Scope</vt:lpstr>
      <vt:lpstr>Inventory Analysis</vt:lpstr>
      <vt:lpstr>Impact Assessment</vt:lpstr>
      <vt:lpstr>Interpretation</vt:lpstr>
      <vt:lpstr>Issues with LCA</vt:lpstr>
      <vt:lpstr>Data Issues</vt:lpstr>
      <vt:lpstr>Simplified Procedures for Inventory analysis</vt:lpstr>
      <vt:lpstr>Impact Categories &amp; Indicators</vt:lpstr>
      <vt:lpstr>Comparing Different Aspects</vt:lpstr>
      <vt:lpstr>Comparing Different Aspects</vt:lpstr>
      <vt:lpstr>How are LCA’s conducted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Kerry Tudor</dc:creator>
  <cp:lastModifiedBy>Summerfield, Abi</cp:lastModifiedBy>
  <cp:revision>79</cp:revision>
  <dcterms:created xsi:type="dcterms:W3CDTF">2014-10-10T09:37:13Z</dcterms:created>
  <dcterms:modified xsi:type="dcterms:W3CDTF">2015-11-24T12:18:50Z</dcterms:modified>
</cp:coreProperties>
</file>