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2" r:id="rId14"/>
    <p:sldId id="273" r:id="rId15"/>
    <p:sldId id="268" r:id="rId16"/>
    <p:sldId id="274" r:id="rId17"/>
    <p:sldId id="270" r:id="rId18"/>
  </p:sldIdLst>
  <p:sldSz cx="12188825" cy="6858000"/>
  <p:notesSz cx="6858000" cy="9144000"/>
  <p:embeddedFontLst>
    <p:embeddedFont>
      <p:font typeface="Corbel" panose="020B0503020204020204" pitchFamily="34"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3839">
          <p15:clr>
            <a:srgbClr val="A4A3A4"/>
          </p15:clr>
        </p15:guide>
        <p15:guide id="2" orient="horz" pos="216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6" roundtripDataSignature="AMtx7mgrdA/matzTEzcEWvk0wfV1U9l+E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A7BE7A-0956-4D85-8C89-9C952D9C56C9}" v="5" dt="2024-12-02T19:10:33.812"/>
  </p1510:revLst>
</p1510:revInfo>
</file>

<file path=ppt/tableStyles.xml><?xml version="1.0" encoding="utf-8"?>
<a:tblStyleLst xmlns:a="http://schemas.openxmlformats.org/drawingml/2006/main" def="{9C7D3D6F-3131-4D0F-8427-0C807434C846}">
  <a:tblStyle styleId="{9C7D3D6F-3131-4D0F-8427-0C807434C846}" styleName="Table_0">
    <a:wholeTbl>
      <a:tcTxStyle b="off" i="off">
        <a:font>
          <a:latin typeface="Corbel"/>
          <a:ea typeface="Corbel"/>
          <a:cs typeface="Corbel"/>
        </a:font>
        <a:schemeClr val="lt1"/>
      </a:tcTxStyle>
      <a:tcStyle>
        <a:tcBdr>
          <a:left>
            <a:ln w="9525" cap="flat" cmpd="sng">
              <a:solidFill>
                <a:srgbClr val="000000">
                  <a:alpha val="0"/>
                </a:srgbClr>
              </a:solidFill>
              <a:prstDash val="solid"/>
              <a:round/>
              <a:headEnd type="none" w="sm" len="sm"/>
              <a:tailEnd type="none" w="sm" len="sm"/>
            </a:ln>
          </a:left>
          <a:right>
            <a:ln w="9525" cap="flat" cmpd="sng">
              <a:solidFill>
                <a:srgbClr val="000000">
                  <a:alpha val="0"/>
                </a:srgbClr>
              </a:solidFill>
              <a:prstDash val="solid"/>
              <a:round/>
              <a:headEnd type="none" w="sm" len="sm"/>
              <a:tailEnd type="none" w="sm" len="sm"/>
            </a:ln>
          </a:right>
          <a:top>
            <a:ln w="12700" cap="flat" cmpd="sng">
              <a:solidFill>
                <a:schemeClr val="accent4"/>
              </a:solidFill>
              <a:prstDash val="solid"/>
              <a:round/>
              <a:headEnd type="none" w="sm" len="sm"/>
              <a:tailEnd type="none" w="sm" len="sm"/>
            </a:ln>
          </a:top>
          <a:bottom>
            <a:ln w="12700" cap="flat" cmpd="sng">
              <a:solidFill>
                <a:schemeClr val="accent4"/>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wholeTbl>
    <a:band1H>
      <a:tcTxStyle b="off" i="off"/>
      <a:tcStyle>
        <a:tcBdr/>
        <a:fill>
          <a:solidFill>
            <a:schemeClr val="accent4">
              <a:alpha val="20000"/>
            </a:schemeClr>
          </a:solidFill>
        </a:fill>
      </a:tcStyle>
    </a:band1H>
    <a:band2H>
      <a:tcTxStyle b="off" i="off"/>
      <a:tcStyle>
        <a:tcBdr/>
      </a:tcStyle>
    </a:band2H>
    <a:band1V>
      <a:tcTxStyle b="off" i="off"/>
      <a:tcStyle>
        <a:tcBdr/>
        <a:fill>
          <a:solidFill>
            <a:schemeClr val="accent4">
              <a:alpha val="20000"/>
            </a:schemeClr>
          </a:solidFill>
        </a:fill>
      </a:tcStyle>
    </a:band1V>
    <a:band2V>
      <a:tcTxStyle b="off" i="off"/>
      <a:tcStyle>
        <a:tcBdr/>
      </a:tcStyle>
    </a:band2V>
    <a:lastCol>
      <a:tcTxStyle b="on" i="off"/>
      <a:tcStyle>
        <a:tcBdr/>
      </a:tcStyle>
    </a:lastCol>
    <a:firstCol>
      <a:tcTxStyle b="on" i="off"/>
      <a:tcStyle>
        <a:tcBdr/>
      </a:tcStyle>
    </a:firstCol>
    <a:lastRow>
      <a:tcTxStyle b="on" i="off"/>
      <a:tcStyle>
        <a:tcBdr>
          <a:top>
            <a:ln w="12700" cap="flat" cmpd="sng">
              <a:solidFill>
                <a:schemeClr val="accent4"/>
              </a:solidFill>
              <a:prstDash val="solid"/>
              <a:round/>
              <a:headEnd type="none" w="sm" len="sm"/>
              <a:tailEnd type="none" w="sm" len="sm"/>
            </a:ln>
          </a:top>
        </a:tcBdr>
        <a:fill>
          <a:solidFill>
            <a:srgbClr val="FFFFFF">
              <a:alpha val="0"/>
            </a:srgbClr>
          </a:solidFill>
        </a:fill>
      </a:tcStyle>
    </a:lastRow>
    <a:seCell>
      <a:tcTxStyle b="off" i="off"/>
      <a:tcStyle>
        <a:tcBdr/>
      </a:tcStyle>
    </a:seCell>
    <a:swCell>
      <a:tcTxStyle b="off" i="off"/>
      <a:tcStyle>
        <a:tcBdr/>
      </a:tcStyle>
    </a:swCell>
    <a:firstRow>
      <a:tcTxStyle b="on" i="off"/>
      <a:tcStyle>
        <a:tcBdr>
          <a:bottom>
            <a:ln w="12700" cap="flat" cmpd="sng">
              <a:solidFill>
                <a:schemeClr val="accent4"/>
              </a:solidFill>
              <a:prstDash val="solid"/>
              <a:round/>
              <a:headEnd type="none" w="sm" len="sm"/>
              <a:tailEnd type="none" w="sm" len="sm"/>
            </a:ln>
          </a:bottom>
        </a:tcBdr>
        <a:fill>
          <a:solidFill>
            <a:srgbClr val="FFFFFF">
              <a:alpha val="0"/>
            </a:srgbClr>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918" y="108"/>
      </p:cViewPr>
      <p:guideLst>
        <p:guide pos="3839"/>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customschemas.google.com/relationships/presentationmetadata" Target="meta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 userId="00009baaa0df742c" providerId="LiveId" clId="{48A7BE7A-0956-4D85-8C89-9C952D9C56C9}"/>
    <pc:docChg chg="addSld delSld modSld">
      <pc:chgData name="michelle ..." userId="00009baaa0df742c" providerId="LiveId" clId="{48A7BE7A-0956-4D85-8C89-9C952D9C56C9}" dt="2024-12-02T19:15:01.351" v="155" actId="1076"/>
      <pc:docMkLst>
        <pc:docMk/>
      </pc:docMkLst>
      <pc:sldChg chg="modSp mod">
        <pc:chgData name="michelle ..." userId="00009baaa0df742c" providerId="LiveId" clId="{48A7BE7A-0956-4D85-8C89-9C952D9C56C9}" dt="2024-12-02T19:15:01.351" v="155" actId="1076"/>
        <pc:sldMkLst>
          <pc:docMk/>
          <pc:sldMk cId="0" sldId="257"/>
        </pc:sldMkLst>
        <pc:graphicFrameChg chg="mod modGraphic">
          <ac:chgData name="michelle ..." userId="00009baaa0df742c" providerId="LiveId" clId="{48A7BE7A-0956-4D85-8C89-9C952D9C56C9}" dt="2024-12-02T19:15:01.351" v="155" actId="1076"/>
          <ac:graphicFrameMkLst>
            <pc:docMk/>
            <pc:sldMk cId="0" sldId="257"/>
            <ac:graphicFrameMk id="89" creationId="{00000000-0000-0000-0000-000000000000}"/>
          </ac:graphicFrameMkLst>
        </pc:graphicFrameChg>
      </pc:sldChg>
      <pc:sldChg chg="addSp modSp del mod">
        <pc:chgData name="michelle ..." userId="00009baaa0df742c" providerId="LiveId" clId="{48A7BE7A-0956-4D85-8C89-9C952D9C56C9}" dt="2024-12-02T19:10:52.429" v="152" actId="2696"/>
        <pc:sldMkLst>
          <pc:docMk/>
          <pc:sldMk cId="0" sldId="269"/>
        </pc:sldMkLst>
        <pc:spChg chg="add mod">
          <ac:chgData name="michelle ..." userId="00009baaa0df742c" providerId="LiveId" clId="{48A7BE7A-0956-4D85-8C89-9C952D9C56C9}" dt="2024-12-02T19:02:02.590" v="1"/>
          <ac:spMkLst>
            <pc:docMk/>
            <pc:sldMk cId="0" sldId="269"/>
            <ac:spMk id="2" creationId="{71A41A62-1F92-5408-BDA0-77705BFDA389}"/>
          </ac:spMkLst>
        </pc:spChg>
        <pc:spChg chg="add mod">
          <ac:chgData name="michelle ..." userId="00009baaa0df742c" providerId="LiveId" clId="{48A7BE7A-0956-4D85-8C89-9C952D9C56C9}" dt="2024-12-02T19:02:27.228" v="3"/>
          <ac:spMkLst>
            <pc:docMk/>
            <pc:sldMk cId="0" sldId="269"/>
            <ac:spMk id="3" creationId="{54E70EB8-590C-7E38-CFDE-454C922987AE}"/>
          </ac:spMkLst>
        </pc:spChg>
        <pc:spChg chg="mod">
          <ac:chgData name="michelle ..." userId="00009baaa0df742c" providerId="LiveId" clId="{48A7BE7A-0956-4D85-8C89-9C952D9C56C9}" dt="2024-12-02T19:10:21.616" v="150" actId="20577"/>
          <ac:spMkLst>
            <pc:docMk/>
            <pc:sldMk cId="0" sldId="269"/>
            <ac:spMk id="178" creationId="{00000000-0000-0000-0000-000000000000}"/>
          </ac:spMkLst>
        </pc:spChg>
      </pc:sldChg>
      <pc:sldChg chg="add">
        <pc:chgData name="michelle ..." userId="00009baaa0df742c" providerId="LiveId" clId="{48A7BE7A-0956-4D85-8C89-9C952D9C56C9}" dt="2024-12-02T19:10:33.797" v="151"/>
        <pc:sldMkLst>
          <pc:docMk/>
          <pc:sldMk cId="0"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5" name="Google Shape;5;n"/>
          <p:cNvSpPr>
            <a:spLocks noGrp="1" noRot="1" noChangeAspect="1"/>
          </p:cNvSpPr>
          <p:nvPr>
            <p:ph type="sldImg" idx="3"/>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orbel"/>
                <a:ea typeface="Corbel"/>
                <a:cs typeface="Corbel"/>
                <a:sym typeface="Corbel"/>
              </a:rPr>
              <a:t>‹#›</a:t>
            </a:fld>
            <a:endParaRPr sz="1200" b="0" i="0" u="none" strike="noStrike" cap="none">
              <a:solidFill>
                <a:schemeClr val="dk1"/>
              </a:solidFill>
              <a:latin typeface="Corbel"/>
              <a:ea typeface="Corbel"/>
              <a:cs typeface="Corbel"/>
              <a:sym typeface="Corbe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79" name="Google Shape;79;p1: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86" name="Google Shape;86;p2: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3: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2" name="Google Shape;92;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Arial"/>
              <a:buNone/>
            </a:pPr>
            <a:r>
              <a:rPr lang="en-GB" sz="1800">
                <a:latin typeface="Arial"/>
                <a:ea typeface="Arial"/>
                <a:cs typeface="Arial"/>
                <a:sym typeface="Arial"/>
              </a:rPr>
              <a:t>GreenBrew Café is a unique experience of an environmentally friendly coffee house focusing on sustainably sourced, quality products. The café will offer several kinds of ethically sourced, organic coffees, teas, and plant-based food options that are packaged entirely in zero-waste materials. Most of the used materials will be sourced locally to cause as much of an environmental impact and boost local economies as possible.</a:t>
            </a:r>
            <a:endParaRPr sz="1800">
              <a:latin typeface="Arial"/>
              <a:ea typeface="Arial"/>
              <a:cs typeface="Arial"/>
              <a:sym typeface="Arial"/>
            </a:endParaRPr>
          </a:p>
          <a:p>
            <a:pPr marL="0" lvl="0" indent="0" algn="l" rtl="0">
              <a:lnSpc>
                <a:spcPct val="100000"/>
              </a:lnSpc>
              <a:spcBef>
                <a:spcPts val="0"/>
              </a:spcBef>
              <a:spcAft>
                <a:spcPts val="0"/>
              </a:spcAft>
              <a:buSzPts val="1400"/>
              <a:buNone/>
            </a:pPr>
            <a:endParaRPr/>
          </a:p>
        </p:txBody>
      </p:sp>
      <p:sp>
        <p:nvSpPr>
          <p:cNvPr id="93" name="Google Shape;93;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4: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400"/>
              <a:buNone/>
            </a:pPr>
            <a:r>
              <a:rPr lang="en-GB" sz="1800" b="1" i="1" u="sng">
                <a:latin typeface="Arial"/>
                <a:ea typeface="Arial"/>
                <a:cs typeface="Arial"/>
                <a:sym typeface="Arial"/>
              </a:rPr>
              <a:t>Mission Statement</a:t>
            </a:r>
            <a:endParaRPr sz="1800">
              <a:latin typeface="Arial"/>
              <a:ea typeface="Arial"/>
              <a:cs typeface="Arial"/>
              <a:sym typeface="Arial"/>
            </a:endParaRPr>
          </a:p>
          <a:p>
            <a:pPr marL="0" lvl="0" indent="0" algn="just" rtl="0">
              <a:lnSpc>
                <a:spcPct val="150000"/>
              </a:lnSpc>
              <a:spcBef>
                <a:spcPts val="800"/>
              </a:spcBef>
              <a:spcAft>
                <a:spcPts val="0"/>
              </a:spcAft>
              <a:buSzPts val="1400"/>
              <a:buNone/>
            </a:pPr>
            <a:r>
              <a:rPr lang="en-GB" sz="1800">
                <a:latin typeface="Arial"/>
                <a:ea typeface="Arial"/>
                <a:cs typeface="Arial"/>
                <a:sym typeface="Arial"/>
              </a:rPr>
              <a:t>"To offer a sustainable, high-quality coffee and food service that supports green lifestyles and community connections."</a:t>
            </a:r>
            <a:endParaRPr sz="1800">
              <a:latin typeface="Arial"/>
              <a:ea typeface="Arial"/>
              <a:cs typeface="Arial"/>
              <a:sym typeface="Arial"/>
            </a:endParaRPr>
          </a:p>
          <a:p>
            <a:pPr marL="0" lvl="0" indent="0" algn="just" rtl="0">
              <a:lnSpc>
                <a:spcPct val="150000"/>
              </a:lnSpc>
              <a:spcBef>
                <a:spcPts val="800"/>
              </a:spcBef>
              <a:spcAft>
                <a:spcPts val="0"/>
              </a:spcAft>
              <a:buSzPts val="1400"/>
              <a:buNone/>
            </a:pPr>
            <a:r>
              <a:rPr lang="en-GB" sz="1800" b="1" i="1" u="sng">
                <a:latin typeface="Arial"/>
                <a:ea typeface="Arial"/>
                <a:cs typeface="Arial"/>
                <a:sym typeface="Arial"/>
              </a:rPr>
              <a:t>Business Aims and Objectives</a:t>
            </a:r>
            <a:endParaRPr sz="1800">
              <a:latin typeface="Arial"/>
              <a:ea typeface="Arial"/>
              <a:cs typeface="Arial"/>
              <a:sym typeface="Arial"/>
            </a:endParaRPr>
          </a:p>
          <a:p>
            <a:pPr marL="0" lvl="0" indent="0" algn="just" rtl="0">
              <a:lnSpc>
                <a:spcPct val="150000"/>
              </a:lnSpc>
              <a:spcBef>
                <a:spcPts val="800"/>
              </a:spcBef>
              <a:spcAft>
                <a:spcPts val="0"/>
              </a:spcAft>
              <a:buSzPts val="1400"/>
              <a:buNone/>
            </a:pPr>
            <a:r>
              <a:rPr lang="en-GB" sz="1800">
                <a:latin typeface="Arial"/>
                <a:ea typeface="Arial"/>
                <a:cs typeface="Arial"/>
                <a:sym typeface="Arial"/>
              </a:rPr>
              <a:t>GreenBrew Café will be the number one green coffee shop in the Liverpool region. Utilizing a loyal customer base that values sustainability, our goals are outlined below.</a:t>
            </a:r>
            <a:endParaRPr sz="1800">
              <a:latin typeface="Arial"/>
              <a:ea typeface="Arial"/>
              <a:cs typeface="Arial"/>
              <a:sym typeface="Arial"/>
            </a:endParaRPr>
          </a:p>
          <a:p>
            <a:pPr marL="342900" lvl="0" indent="-342900" algn="just" rtl="0">
              <a:lnSpc>
                <a:spcPct val="150000"/>
              </a:lnSpc>
              <a:spcBef>
                <a:spcPts val="800"/>
              </a:spcBef>
              <a:spcAft>
                <a:spcPts val="0"/>
              </a:spcAft>
              <a:buClr>
                <a:schemeClr val="dk1"/>
              </a:buClr>
              <a:buSzPts val="1800"/>
              <a:buFont typeface="Noto Sans Symbols"/>
              <a:buChar char="⮚"/>
            </a:pPr>
            <a:r>
              <a:rPr lang="en-GB" sz="1800">
                <a:latin typeface="Arial"/>
                <a:ea typeface="Arial"/>
                <a:cs typeface="Arial"/>
                <a:sym typeface="Arial"/>
              </a:rPr>
              <a:t>Be profitable 18 months from opening.</a:t>
            </a:r>
            <a:endParaRPr sz="1800">
              <a:latin typeface="Arial"/>
              <a:ea typeface="Arial"/>
              <a:cs typeface="Arial"/>
              <a:sym typeface="Arial"/>
            </a:endParaRPr>
          </a:p>
          <a:p>
            <a:pPr marL="342900" lvl="0" indent="-342900" algn="just" rtl="0">
              <a:lnSpc>
                <a:spcPct val="150000"/>
              </a:lnSpc>
              <a:spcBef>
                <a:spcPts val="0"/>
              </a:spcBef>
              <a:spcAft>
                <a:spcPts val="0"/>
              </a:spcAft>
              <a:buClr>
                <a:schemeClr val="dk1"/>
              </a:buClr>
              <a:buSzPts val="1800"/>
              <a:buFont typeface="Noto Sans Symbols"/>
              <a:buChar char="⮚"/>
            </a:pPr>
            <a:r>
              <a:rPr lang="en-GB" sz="1800">
                <a:latin typeface="Arial"/>
                <a:ea typeface="Arial"/>
                <a:cs typeface="Arial"/>
                <a:sym typeface="Arial"/>
              </a:rPr>
              <a:t>Reduce single-use packaging waste by 80 per cent over the first year.</a:t>
            </a:r>
            <a:endParaRPr sz="1800">
              <a:latin typeface="Arial"/>
              <a:ea typeface="Arial"/>
              <a:cs typeface="Arial"/>
              <a:sym typeface="Arial"/>
            </a:endParaRPr>
          </a:p>
          <a:p>
            <a:pPr marL="342900" lvl="0" indent="-342900" algn="just" rtl="0">
              <a:lnSpc>
                <a:spcPct val="150000"/>
              </a:lnSpc>
              <a:spcBef>
                <a:spcPts val="0"/>
              </a:spcBef>
              <a:spcAft>
                <a:spcPts val="0"/>
              </a:spcAft>
              <a:buClr>
                <a:schemeClr val="dk1"/>
              </a:buClr>
              <a:buSzPts val="1800"/>
              <a:buFont typeface="Noto Sans Symbols"/>
              <a:buChar char="⮚"/>
            </a:pPr>
            <a:r>
              <a:rPr lang="en-GB" sz="1800">
                <a:latin typeface="Arial"/>
                <a:ea typeface="Arial"/>
                <a:cs typeface="Arial"/>
                <a:sym typeface="Arial"/>
              </a:rPr>
              <a:t>Partner with local suppliers to ensure quality</a:t>
            </a:r>
            <a:endParaRPr/>
          </a:p>
          <a:p>
            <a:pPr marL="342900" lvl="0" indent="-342900" algn="just" rtl="0">
              <a:lnSpc>
                <a:spcPct val="150000"/>
              </a:lnSpc>
              <a:spcBef>
                <a:spcPts val="0"/>
              </a:spcBef>
              <a:spcAft>
                <a:spcPts val="0"/>
              </a:spcAft>
              <a:buClr>
                <a:schemeClr val="dk1"/>
              </a:buClr>
              <a:buSzPts val="1800"/>
              <a:buFont typeface="Noto Sans Symbols"/>
              <a:buChar char="⮚"/>
            </a:pPr>
            <a:r>
              <a:rPr lang="en-GB" sz="1800">
                <a:latin typeface="Arial"/>
                <a:ea typeface="Arial"/>
                <a:cs typeface="Arial"/>
                <a:sym typeface="Arial"/>
              </a:rPr>
              <a:t>Environment-friendly products.</a:t>
            </a:r>
            <a:endParaRPr sz="1800">
              <a:latin typeface="Arial"/>
              <a:ea typeface="Arial"/>
              <a:cs typeface="Arial"/>
              <a:sym typeface="Arial"/>
            </a:endParaRPr>
          </a:p>
          <a:p>
            <a:pPr marL="0" lvl="0" indent="0" algn="l" rtl="0">
              <a:lnSpc>
                <a:spcPct val="100000"/>
              </a:lnSpc>
              <a:spcBef>
                <a:spcPts val="800"/>
              </a:spcBef>
              <a:spcAft>
                <a:spcPts val="0"/>
              </a:spcAft>
              <a:buSzPts val="1400"/>
              <a:buNone/>
            </a:pPr>
            <a:endParaRPr/>
          </a:p>
        </p:txBody>
      </p:sp>
      <p:sp>
        <p:nvSpPr>
          <p:cNvPr id="101" name="Google Shape;101;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25: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7" name="Google Shape;107;p2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800"/>
              </a:spcBef>
              <a:spcAft>
                <a:spcPts val="0"/>
              </a:spcAft>
              <a:buSzPts val="1400"/>
              <a:buNone/>
            </a:pPr>
            <a:r>
              <a:rPr lang="en-GB" sz="1200" b="1" i="1" u="sng">
                <a:latin typeface="Arial"/>
                <a:ea typeface="Arial"/>
                <a:cs typeface="Arial"/>
                <a:sym typeface="Arial"/>
              </a:rPr>
              <a:t>Unique Selling Proposition (USP)</a:t>
            </a:r>
            <a:endParaRPr sz="1200">
              <a:latin typeface="Arial"/>
              <a:ea typeface="Arial"/>
              <a:cs typeface="Arial"/>
              <a:sym typeface="Arial"/>
            </a:endParaRPr>
          </a:p>
          <a:p>
            <a:pPr marL="0" lvl="0" indent="0" algn="just" rtl="0">
              <a:lnSpc>
                <a:spcPct val="150000"/>
              </a:lnSpc>
              <a:spcBef>
                <a:spcPts val="800"/>
              </a:spcBef>
              <a:spcAft>
                <a:spcPts val="0"/>
              </a:spcAft>
              <a:buSzPts val="1400"/>
              <a:buNone/>
            </a:pPr>
            <a:r>
              <a:rPr lang="en-GB" sz="1200">
                <a:latin typeface="Arial"/>
                <a:ea typeface="Arial"/>
                <a:cs typeface="Arial"/>
                <a:sym typeface="Arial"/>
              </a:rPr>
              <a:t>The USP of GreenBrew Café lies in the zero-waste, eco-friendly packaging, sourcing locally from the marketplaces, and encouraging sustainable living practices. For a customer, this means working hand-in-hand with a business that is attentive to its environmental impact. Our 'green' practices make us unique in a fast-growing market that wants to be sustainable.</a:t>
            </a:r>
            <a:endParaRPr/>
          </a:p>
          <a:p>
            <a:pPr marL="457200" marR="0" lvl="0" indent="-228600" algn="l" rtl="0">
              <a:lnSpc>
                <a:spcPct val="100000"/>
              </a:lnSpc>
              <a:spcBef>
                <a:spcPts val="0"/>
              </a:spcBef>
              <a:spcAft>
                <a:spcPts val="0"/>
              </a:spcAft>
              <a:buSzPts val="1400"/>
              <a:buNone/>
            </a:pPr>
            <a:endParaRPr/>
          </a:p>
        </p:txBody>
      </p:sp>
      <p:sp>
        <p:nvSpPr>
          <p:cNvPr id="108" name="Google Shape;108;p2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Corbel"/>
                <a:ea typeface="Corbel"/>
                <a:cs typeface="Corbel"/>
                <a:sym typeface="Corbel"/>
              </a:rPr>
              <a:t>5</a:t>
            </a:fld>
            <a:endParaRPr sz="1200" b="0" i="0" u="none" strike="noStrike" cap="none">
              <a:solidFill>
                <a:schemeClr val="dk1"/>
              </a:solidFill>
              <a:latin typeface="Corbel"/>
              <a:ea typeface="Corbel"/>
              <a:cs typeface="Corbel"/>
              <a:sym typeface="Corbe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5: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4" name="Google Shape;114;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400"/>
              <a:buNone/>
            </a:pPr>
            <a:r>
              <a:rPr lang="en-GB" sz="1800" b="1" i="1" u="sng">
                <a:latin typeface="Arial"/>
                <a:ea typeface="Arial"/>
                <a:cs typeface="Arial"/>
                <a:sym typeface="Arial"/>
              </a:rPr>
              <a:t>Legal Structure</a:t>
            </a:r>
            <a:endParaRPr sz="1800">
              <a:latin typeface="Arial"/>
              <a:ea typeface="Arial"/>
              <a:cs typeface="Arial"/>
              <a:sym typeface="Arial"/>
            </a:endParaRPr>
          </a:p>
          <a:p>
            <a:pPr marL="0" lvl="0" indent="0" algn="just" rtl="0">
              <a:lnSpc>
                <a:spcPct val="150000"/>
              </a:lnSpc>
              <a:spcBef>
                <a:spcPts val="800"/>
              </a:spcBef>
              <a:spcAft>
                <a:spcPts val="0"/>
              </a:spcAft>
              <a:buSzPts val="1400"/>
              <a:buNone/>
            </a:pPr>
            <a:r>
              <a:rPr lang="en-GB" sz="1800">
                <a:latin typeface="Arial"/>
                <a:ea typeface="Arial"/>
                <a:cs typeface="Arial"/>
                <a:sym typeface="Arial"/>
              </a:rPr>
              <a:t>GreenBrew Café will be incorporated as a sole proprietorship (Darmansyah, 2018) because it can afford the owner of the business maximum control over its operations and decision-making. Ideally, this is suitable for the establishment of a small-scale business because its starting point is local. Being risky, it is more convenient at the same time due to flexibility in the initial development of the business.</a:t>
            </a:r>
            <a:endParaRPr sz="1800">
              <a:latin typeface="Arial"/>
              <a:ea typeface="Arial"/>
              <a:cs typeface="Arial"/>
              <a:sym typeface="Arial"/>
            </a:endParaRPr>
          </a:p>
          <a:p>
            <a:pPr marL="0" lvl="0" indent="0" algn="l" rtl="0">
              <a:lnSpc>
                <a:spcPct val="100000"/>
              </a:lnSpc>
              <a:spcBef>
                <a:spcPts val="800"/>
              </a:spcBef>
              <a:spcAft>
                <a:spcPts val="0"/>
              </a:spcAft>
              <a:buSzPts val="1400"/>
              <a:buNone/>
            </a:pPr>
            <a:endParaRPr/>
          </a:p>
        </p:txBody>
      </p:sp>
      <p:sp>
        <p:nvSpPr>
          <p:cNvPr id="115" name="Google Shape;115;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26: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2" name="Google Shape;122;p2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800"/>
              </a:spcBef>
              <a:spcAft>
                <a:spcPts val="0"/>
              </a:spcAft>
              <a:buSzPts val="1400"/>
              <a:buNone/>
            </a:pPr>
            <a:r>
              <a:rPr lang="en-GB" sz="1200" b="1" i="1" u="sng">
                <a:latin typeface="Arial"/>
                <a:ea typeface="Arial"/>
                <a:cs typeface="Arial"/>
                <a:sym typeface="Arial"/>
              </a:rPr>
              <a:t>Proposed Location</a:t>
            </a:r>
            <a:endParaRPr sz="1200">
              <a:latin typeface="Arial"/>
              <a:ea typeface="Arial"/>
              <a:cs typeface="Arial"/>
              <a:sym typeface="Arial"/>
            </a:endParaRPr>
          </a:p>
          <a:p>
            <a:pPr marL="0" lvl="0" indent="0" algn="just" rtl="0">
              <a:lnSpc>
                <a:spcPct val="150000"/>
              </a:lnSpc>
              <a:spcBef>
                <a:spcPts val="800"/>
              </a:spcBef>
              <a:spcAft>
                <a:spcPts val="0"/>
              </a:spcAft>
              <a:buSzPts val="1400"/>
              <a:buNone/>
            </a:pPr>
            <a:r>
              <a:rPr lang="en-GB" sz="1200">
                <a:latin typeface="Arial"/>
                <a:ea typeface="Arial"/>
                <a:cs typeface="Arial"/>
                <a:sym typeface="Arial"/>
              </a:rPr>
              <a:t>GreenBrew Café will be located on Bold Street, right in the heart of Liverpool's energetic and vibrant hub with lots of foot traffic from students, professionals, and tourists. It is most famous for independent shops and cafes, which appeals to our target market of eco-friendly users.</a:t>
            </a:r>
            <a:endParaRPr/>
          </a:p>
          <a:p>
            <a:pPr marL="457200" marR="0" lvl="0" indent="-228600" algn="l" rtl="0">
              <a:lnSpc>
                <a:spcPct val="100000"/>
              </a:lnSpc>
              <a:spcBef>
                <a:spcPts val="0"/>
              </a:spcBef>
              <a:spcAft>
                <a:spcPts val="0"/>
              </a:spcAft>
              <a:buSzPts val="1400"/>
              <a:buNone/>
            </a:pPr>
            <a:endParaRPr/>
          </a:p>
        </p:txBody>
      </p:sp>
      <p:sp>
        <p:nvSpPr>
          <p:cNvPr id="123" name="Google Shape;123;p2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Corbel"/>
                <a:ea typeface="Corbel"/>
                <a:cs typeface="Corbel"/>
                <a:sym typeface="Corbel"/>
              </a:rPr>
              <a:t>7</a:t>
            </a:fld>
            <a:endParaRPr sz="1200" b="0" i="0" u="none" strike="noStrike" cap="none">
              <a:solidFill>
                <a:schemeClr val="dk1"/>
              </a:solidFill>
              <a:latin typeface="Corbel"/>
              <a:ea typeface="Corbel"/>
              <a:cs typeface="Corbel"/>
              <a:sym typeface="Corbe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27: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0" name="Google Shape;130;p2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800"/>
              </a:spcBef>
              <a:spcAft>
                <a:spcPts val="0"/>
              </a:spcAft>
              <a:buSzPts val="1400"/>
              <a:buNone/>
            </a:pPr>
            <a:r>
              <a:rPr lang="en-GB" sz="1200" b="1" i="1" u="sng">
                <a:latin typeface="Arial"/>
                <a:ea typeface="Arial"/>
                <a:cs typeface="Arial"/>
                <a:sym typeface="Arial"/>
              </a:rPr>
              <a:t>HRM Strategy</a:t>
            </a:r>
            <a:endParaRPr sz="1200">
              <a:latin typeface="Arial"/>
              <a:ea typeface="Arial"/>
              <a:cs typeface="Arial"/>
              <a:sym typeface="Arial"/>
            </a:endParaRPr>
          </a:p>
          <a:p>
            <a:pPr marL="0" lvl="0" indent="0" algn="just" rtl="0">
              <a:lnSpc>
                <a:spcPct val="150000"/>
              </a:lnSpc>
              <a:spcBef>
                <a:spcPts val="800"/>
              </a:spcBef>
              <a:spcAft>
                <a:spcPts val="0"/>
              </a:spcAft>
              <a:buSzPts val="1400"/>
              <a:buNone/>
            </a:pPr>
            <a:r>
              <a:rPr lang="en-GB" sz="1200">
                <a:latin typeface="Arial"/>
                <a:ea typeface="Arial"/>
                <a:cs typeface="Arial"/>
                <a:sym typeface="Arial"/>
              </a:rPr>
              <a:t>There will be five employees working in the café, including a manager, two baristas, and two kitchen workers. Hiring is going to be based on a passion for sustainability and being knowledgeable about living an eco-friendly lifestyle (Llewellyn and Hendrix, 2008). All employees are going to be properly trained in customer service, sustainable practices, and products to maintain the consistency of the GreenBrew values shared by all employees.</a:t>
            </a:r>
            <a:endParaRPr/>
          </a:p>
          <a:p>
            <a:pPr marL="457200" marR="0" lvl="0" indent="-228600" algn="l" rtl="0">
              <a:lnSpc>
                <a:spcPct val="100000"/>
              </a:lnSpc>
              <a:spcBef>
                <a:spcPts val="0"/>
              </a:spcBef>
              <a:spcAft>
                <a:spcPts val="0"/>
              </a:spcAft>
              <a:buSzPts val="1400"/>
              <a:buNone/>
            </a:pPr>
            <a:endParaRPr/>
          </a:p>
        </p:txBody>
      </p:sp>
      <p:sp>
        <p:nvSpPr>
          <p:cNvPr id="131" name="Google Shape;131;p2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Corbel"/>
                <a:ea typeface="Corbel"/>
                <a:cs typeface="Corbel"/>
                <a:sym typeface="Corbel"/>
              </a:rPr>
              <a:t>8</a:t>
            </a:fld>
            <a:endParaRPr sz="1200" b="0" i="0" u="none" strike="noStrike" cap="none">
              <a:solidFill>
                <a:schemeClr val="dk1"/>
              </a:solidFill>
              <a:latin typeface="Corbel"/>
              <a:ea typeface="Corbel"/>
              <a:cs typeface="Corbel"/>
              <a:sym typeface="Corbe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6: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7" name="Google Shape;137;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400"/>
              <a:buNone/>
            </a:pPr>
            <a:r>
              <a:rPr lang="en-GB" sz="1800" b="1" i="1" u="sng">
                <a:latin typeface="Arial"/>
                <a:ea typeface="Arial"/>
                <a:cs typeface="Arial"/>
                <a:sym typeface="Arial"/>
              </a:rPr>
              <a:t>Financial Overview</a:t>
            </a:r>
            <a:endParaRPr sz="1800">
              <a:latin typeface="Arial"/>
              <a:ea typeface="Arial"/>
              <a:cs typeface="Arial"/>
              <a:sym typeface="Arial"/>
            </a:endParaRPr>
          </a:p>
          <a:p>
            <a:pPr marL="0" lvl="0" indent="0" algn="just" rtl="0">
              <a:lnSpc>
                <a:spcPct val="150000"/>
              </a:lnSpc>
              <a:spcBef>
                <a:spcPts val="800"/>
              </a:spcBef>
              <a:spcAft>
                <a:spcPts val="0"/>
              </a:spcAft>
              <a:buSzPts val="1400"/>
              <a:buNone/>
            </a:pPr>
            <a:r>
              <a:rPr lang="en-GB" sz="1800">
                <a:latin typeface="Arial"/>
                <a:ea typeface="Arial"/>
                <a:cs typeface="Arial"/>
                <a:sym typeface="Arial"/>
              </a:rPr>
              <a:t>The initial capital will be obtained by borrowing £50,000 from the bank and £10,000 from personal equity. The monthly running cost concerning rent, wages, and stock is seen to be around £8,000, as the projected monthly income is believed to increase from £10,000 in the first month up to £21,000 in the twelfth month. GreenBrew Café anticipates recovering its costs within a year; this is from the low-cost, high-margin products GreenBrew offers and also acquiring the right market targeting.</a:t>
            </a:r>
            <a:endParaRPr sz="1800">
              <a:latin typeface="Arial"/>
              <a:ea typeface="Arial"/>
              <a:cs typeface="Arial"/>
              <a:sym typeface="Arial"/>
            </a:endParaRPr>
          </a:p>
          <a:p>
            <a:pPr marL="0" lvl="0" indent="0" algn="l" rtl="0">
              <a:lnSpc>
                <a:spcPct val="100000"/>
              </a:lnSpc>
              <a:spcBef>
                <a:spcPts val="800"/>
              </a:spcBef>
              <a:spcAft>
                <a:spcPts val="0"/>
              </a:spcAft>
              <a:buSzPts val="1400"/>
              <a:buNone/>
            </a:pPr>
            <a:endParaRPr/>
          </a:p>
        </p:txBody>
      </p:sp>
      <p:sp>
        <p:nvSpPr>
          <p:cNvPr id="138" name="Google Shape;138;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7: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400"/>
              <a:buNone/>
            </a:pPr>
            <a:r>
              <a:rPr lang="en-GB" sz="1800">
                <a:latin typeface="Arial"/>
                <a:ea typeface="Arial"/>
                <a:cs typeface="Arial"/>
                <a:sym typeface="Arial"/>
              </a:rPr>
              <a:t>GreenBrew Café's marketing strategy focuses on eco-conscious consumers through digital marketing, community outreach, and visual branding. All that makes up the brand of the café are sustainability, local sourcing, and community, which are included in the marketing strategy (Almestarihi, 2024). The primary goal is to build a loyal customer base by positioning the café as an eco-friendly place with quality, locally sourced products.</a:t>
            </a:r>
            <a:endParaRPr sz="1800">
              <a:latin typeface="Arial"/>
              <a:ea typeface="Arial"/>
              <a:cs typeface="Arial"/>
              <a:sym typeface="Arial"/>
            </a:endParaRPr>
          </a:p>
          <a:p>
            <a:pPr marL="0" lvl="0" indent="0" algn="just" rtl="0">
              <a:lnSpc>
                <a:spcPct val="150000"/>
              </a:lnSpc>
              <a:spcBef>
                <a:spcPts val="800"/>
              </a:spcBef>
              <a:spcAft>
                <a:spcPts val="0"/>
              </a:spcAft>
              <a:buSzPts val="1400"/>
              <a:buNone/>
            </a:pPr>
            <a:r>
              <a:rPr lang="en-GB" sz="1800" b="1">
                <a:latin typeface="Arial"/>
                <a:ea typeface="Arial"/>
                <a:cs typeface="Arial"/>
                <a:sym typeface="Arial"/>
              </a:rPr>
              <a:t>Social Media Campaigns</a:t>
            </a:r>
            <a:endParaRPr sz="1800">
              <a:latin typeface="Arial"/>
              <a:ea typeface="Arial"/>
              <a:cs typeface="Arial"/>
              <a:sym typeface="Arial"/>
            </a:endParaRPr>
          </a:p>
          <a:p>
            <a:pPr marL="0" lvl="0" indent="0" algn="just" rtl="0">
              <a:lnSpc>
                <a:spcPct val="150000"/>
              </a:lnSpc>
              <a:spcBef>
                <a:spcPts val="800"/>
              </a:spcBef>
              <a:spcAft>
                <a:spcPts val="0"/>
              </a:spcAft>
              <a:buSzPts val="1400"/>
              <a:buNone/>
            </a:pPr>
            <a:r>
              <a:rPr lang="en-GB" sz="1800">
                <a:latin typeface="Arial"/>
                <a:ea typeface="Arial"/>
                <a:cs typeface="Arial"/>
                <a:sym typeface="Arial"/>
              </a:rPr>
              <a:t>GreenBrew Café will use Facebook, Instagram, and TikTok to target large audiences, targeting young, environmentally-conscious consumers (Evgenevna, 2024). A series of TikTok ads will drive home the fact that GreenBrew Café ensures zero waste; an example is through the use of reusable packs and local suppliers in a series of activities that it undertakes in its operations and all this under the utilisation of hashtags #EcoFriendlyCafe and #GreenLiving. Posts on Instagram about the plant-based foods served in the café and special coffee blends used will be done. Those will be completed with high-quality images and exciting captions that attract more customer engagement. Launch posts on Facebook would announce the launch of the café with offers for free use, such as free coffee on any purchase by the first 100 customers.</a:t>
            </a:r>
            <a:endParaRPr sz="1800">
              <a:latin typeface="Arial"/>
              <a:ea typeface="Arial"/>
              <a:cs typeface="Arial"/>
              <a:sym typeface="Arial"/>
            </a:endParaRPr>
          </a:p>
          <a:p>
            <a:pPr marL="0" lvl="0" indent="0" algn="l" rtl="0">
              <a:lnSpc>
                <a:spcPct val="100000"/>
              </a:lnSpc>
              <a:spcBef>
                <a:spcPts val="800"/>
              </a:spcBef>
              <a:spcAft>
                <a:spcPts val="0"/>
              </a:spcAft>
              <a:buSzPts val="1400"/>
              <a:buNone/>
            </a:pPr>
            <a:endParaRPr/>
          </a:p>
        </p:txBody>
      </p:sp>
      <p:sp>
        <p:nvSpPr>
          <p:cNvPr id="146" name="Google Shape;146;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8: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400"/>
              <a:buNone/>
            </a:pPr>
            <a:r>
              <a:rPr lang="en-GB" sz="1800" b="1">
                <a:latin typeface="Arial"/>
                <a:ea typeface="Arial"/>
                <a:cs typeface="Arial"/>
                <a:sym typeface="Arial"/>
              </a:rPr>
              <a:t>Community Engagement and Events</a:t>
            </a:r>
            <a:endParaRPr sz="1800">
              <a:latin typeface="Arial"/>
              <a:ea typeface="Arial"/>
              <a:cs typeface="Arial"/>
              <a:sym typeface="Arial"/>
            </a:endParaRPr>
          </a:p>
          <a:p>
            <a:pPr marL="0" lvl="0" indent="0" algn="just" rtl="0">
              <a:lnSpc>
                <a:spcPct val="150000"/>
              </a:lnSpc>
              <a:spcBef>
                <a:spcPts val="800"/>
              </a:spcBef>
              <a:spcAft>
                <a:spcPts val="0"/>
              </a:spcAft>
              <a:buSzPts val="1400"/>
              <a:buNone/>
            </a:pPr>
            <a:r>
              <a:rPr lang="en-GB" sz="1800">
                <a:latin typeface="Arial"/>
                <a:ea typeface="Arial"/>
                <a:cs typeface="Arial"/>
                <a:sym typeface="Arial"/>
              </a:rPr>
              <a:t>For GreenBrew Café, this would entail hosting sustainability workshops and collaborating with the local environmental groups. Such events would be advertised through posting flyers on Bold Street and its surroundings as well as on various university campuses (Kutter, Wolf and Rothbarth, 2023). Eco-friendly flyers made of recycled paper will be used to advertise the workshops. The flyers advertising the workshops shall carry incentives such as discounts for the attendants.</a:t>
            </a:r>
            <a:endParaRPr sz="1800">
              <a:latin typeface="Arial"/>
              <a:ea typeface="Arial"/>
              <a:cs typeface="Arial"/>
              <a:sym typeface="Arial"/>
            </a:endParaRPr>
          </a:p>
          <a:p>
            <a:pPr marL="0" lvl="0" indent="0" algn="just" rtl="0">
              <a:lnSpc>
                <a:spcPct val="150000"/>
              </a:lnSpc>
              <a:spcBef>
                <a:spcPts val="800"/>
              </a:spcBef>
              <a:spcAft>
                <a:spcPts val="0"/>
              </a:spcAft>
              <a:buSzPts val="1400"/>
              <a:buNone/>
            </a:pPr>
            <a:r>
              <a:rPr lang="en-GB" sz="1800" b="1">
                <a:latin typeface="Arial"/>
                <a:ea typeface="Arial"/>
                <a:cs typeface="Arial"/>
                <a:sym typeface="Arial"/>
              </a:rPr>
              <a:t>Branding Elements </a:t>
            </a:r>
            <a:endParaRPr sz="1800">
              <a:latin typeface="Arial"/>
              <a:ea typeface="Arial"/>
              <a:cs typeface="Arial"/>
              <a:sym typeface="Arial"/>
            </a:endParaRPr>
          </a:p>
          <a:p>
            <a:pPr marL="0" lvl="0" indent="0" algn="just" rtl="0">
              <a:lnSpc>
                <a:spcPct val="150000"/>
              </a:lnSpc>
              <a:spcBef>
                <a:spcPts val="800"/>
              </a:spcBef>
              <a:spcAft>
                <a:spcPts val="0"/>
              </a:spcAft>
              <a:buSzPts val="1400"/>
              <a:buNone/>
            </a:pPr>
            <a:r>
              <a:rPr lang="en-GB" sz="1800">
                <a:latin typeface="Arial"/>
                <a:ea typeface="Arial"/>
                <a:cs typeface="Arial"/>
                <a:sym typeface="Arial"/>
              </a:rPr>
              <a:t>The branding at GreenBrew is very simple and minimalist in design but corresponds to its green mission. Business cards and flyers feature green tones with natural ingredients and give off a sustainability message. A coffee cup with a leaf further enhances the eco-friendly positioning of the logo for the café. </a:t>
            </a:r>
            <a:endParaRPr sz="1800">
              <a:latin typeface="Arial"/>
              <a:ea typeface="Arial"/>
              <a:cs typeface="Arial"/>
              <a:sym typeface="Arial"/>
            </a:endParaRPr>
          </a:p>
          <a:p>
            <a:pPr marL="0" lvl="0" indent="0" algn="l" rtl="0">
              <a:lnSpc>
                <a:spcPct val="100000"/>
              </a:lnSpc>
              <a:spcBef>
                <a:spcPts val="800"/>
              </a:spcBef>
              <a:spcAft>
                <a:spcPts val="0"/>
              </a:spcAft>
              <a:buSzPts val="1400"/>
              <a:buNone/>
            </a:pPr>
            <a:endParaRPr/>
          </a:p>
        </p:txBody>
      </p:sp>
      <p:sp>
        <p:nvSpPr>
          <p:cNvPr id="154" name="Google Shape;154;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9: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800"/>
              </a:spcBef>
              <a:spcAft>
                <a:spcPts val="0"/>
              </a:spcAft>
              <a:buSzPts val="1400"/>
              <a:buNone/>
            </a:pPr>
            <a:r>
              <a:rPr lang="en-GB"/>
              <a:t>GreenBrew Café is a business concept relevant to today's market, since consumers have become more conscious of green businesses. The café concept focuses on ethically sourced, organic products and zero-waste packaging that aligns with current trends in health, wellness, and environmental awareness, providing a strong USP. The support of green lifestyles and community connections from their mission can resonate with eco-conscious customers to be important in building brand loyalty and differentiation in the competitive café market.</a:t>
            </a:r>
            <a:endParaRPr/>
          </a:p>
          <a:p>
            <a:pPr marL="0" lvl="0" indent="0" algn="l" rtl="0">
              <a:lnSpc>
                <a:spcPct val="100000"/>
              </a:lnSpc>
              <a:spcBef>
                <a:spcPts val="800"/>
              </a:spcBef>
              <a:spcAft>
                <a:spcPts val="0"/>
              </a:spcAft>
              <a:buSzPts val="1400"/>
              <a:buNone/>
            </a:pPr>
            <a:endParaRPr/>
          </a:p>
          <a:p>
            <a:pPr marL="0" lvl="0" indent="0" algn="l" rtl="0">
              <a:lnSpc>
                <a:spcPct val="100000"/>
              </a:lnSpc>
              <a:spcBef>
                <a:spcPts val="800"/>
              </a:spcBef>
              <a:spcAft>
                <a:spcPts val="0"/>
              </a:spcAft>
              <a:buSzPts val="1400"/>
              <a:buNone/>
            </a:pPr>
            <a:r>
              <a:rPr lang="en-GB"/>
              <a:t>However, the feasibility of GreenBrew Café would rely on many aspects. As far as attaining profitability within 18 months, it is a pretty aggressive aim as the investment needed for starting a sustainable café could be expensive, and for the high cost of organic products, eco-friendly packaging, and local sourcing. As such, local sourcing is aligned with the values of the café, yet that limits the availability of certain products, and it adds operational complexity which may affect the reliability of supply chain.</a:t>
            </a:r>
            <a:endParaRPr/>
          </a:p>
          <a:p>
            <a:pPr marL="0" lvl="0" indent="0" algn="l" rtl="0">
              <a:lnSpc>
                <a:spcPct val="100000"/>
              </a:lnSpc>
              <a:spcBef>
                <a:spcPts val="800"/>
              </a:spcBef>
              <a:spcAft>
                <a:spcPts val="0"/>
              </a:spcAft>
              <a:buSzPts val="1400"/>
              <a:buNone/>
            </a:pPr>
            <a:endParaRPr/>
          </a:p>
          <a:p>
            <a:pPr marL="0" lvl="0" indent="0" algn="l" rtl="0">
              <a:lnSpc>
                <a:spcPct val="100000"/>
              </a:lnSpc>
              <a:spcBef>
                <a:spcPts val="800"/>
              </a:spcBef>
              <a:spcAft>
                <a:spcPts val="0"/>
              </a:spcAft>
              <a:buSzPts val="1400"/>
              <a:buNone/>
            </a:pPr>
            <a:r>
              <a:rPr lang="en-GB"/>
              <a:t>A challenging goal to eliminate 80% of packaging waste by the first year can be achieved through careful planning and robust supplier relationships, thus ensuring consumer buy-in. This concept is quite promising in general, but careful cost and supplier management will be essential for long-term prosperity.</a:t>
            </a:r>
            <a:endParaRPr/>
          </a:p>
        </p:txBody>
      </p:sp>
      <p:sp>
        <p:nvSpPr>
          <p:cNvPr id="162" name="Google Shape;162;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9: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2" name="Google Shape;142;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latin typeface="Arial"/>
                <a:ea typeface="Arial"/>
                <a:cs typeface="Arial"/>
                <a:sym typeface="Arial"/>
              </a:rPr>
              <a:t>Strengths </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b="1">
                <a:latin typeface="Arial"/>
                <a:ea typeface="Arial"/>
                <a:cs typeface="Arial"/>
                <a:sym typeface="Arial"/>
              </a:rPr>
              <a:t>Sustainability focus:</a:t>
            </a:r>
            <a:r>
              <a:rPr lang="en-GB" sz="1800">
                <a:latin typeface="Arial"/>
                <a:ea typeface="Arial"/>
                <a:cs typeface="Arial"/>
                <a:sym typeface="Arial"/>
              </a:rPr>
              <a:t> The policy on zero-waste packaging and GreenBrew Café using eco-friendly products would appeal to the growing customer population that is concerned about the environment.</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b="1">
                <a:latin typeface="Arial"/>
                <a:ea typeface="Arial"/>
                <a:cs typeface="Arial"/>
                <a:sym typeface="Arial"/>
              </a:rPr>
              <a:t>Location:</a:t>
            </a:r>
            <a:r>
              <a:rPr lang="en-GB" sz="1800">
                <a:latin typeface="Arial"/>
                <a:ea typeface="Arial"/>
                <a:cs typeface="Arial"/>
                <a:sym typeface="Arial"/>
              </a:rPr>
              <a:t> Bold Street, Liverpool is a location of high foot traffic with characteristics being dominantly independent shops. This will most likely attract many footpassers who are the target customers.</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b="1">
                <a:latin typeface="Arial"/>
                <a:ea typeface="Arial"/>
                <a:cs typeface="Arial"/>
                <a:sym typeface="Arial"/>
              </a:rPr>
              <a:t>Community involvement:</a:t>
            </a:r>
            <a:r>
              <a:rPr lang="en-GB" sz="1800">
                <a:latin typeface="Arial"/>
                <a:ea typeface="Arial"/>
                <a:cs typeface="Arial"/>
                <a:sym typeface="Arial"/>
              </a:rPr>
              <a:t> Contracts with the local suppliers that GreenBrew has fostered will enhance its loyalty brand but hosting sustainability events demonstrates the company's uniqueness compared to most other competitors.</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b="1">
                <a:latin typeface="Arial"/>
                <a:ea typeface="Arial"/>
                <a:cs typeface="Arial"/>
                <a:sym typeface="Arial"/>
              </a:rPr>
              <a:t>Weaknesses </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b="1">
                <a:latin typeface="Arial"/>
                <a:ea typeface="Arial"/>
                <a:cs typeface="Arial"/>
                <a:sym typeface="Arial"/>
              </a:rPr>
              <a:t>Limited Brand recognition:</a:t>
            </a:r>
            <a:r>
              <a:rPr lang="en-GB" sz="1800">
                <a:latin typeface="Arial"/>
                <a:ea typeface="Arial"/>
                <a:cs typeface="Arial"/>
                <a:sym typeface="Arial"/>
              </a:rPr>
              <a:t> A new, independent business like GreenBrew Café lacks the brand name and customer base of established coffee chains.</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b="1">
                <a:latin typeface="Arial"/>
                <a:ea typeface="Arial"/>
                <a:cs typeface="Arial"/>
                <a:sym typeface="Arial"/>
              </a:rPr>
              <a:t>Higher Cost:</a:t>
            </a:r>
            <a:r>
              <a:rPr lang="en-GB" sz="1800">
                <a:latin typeface="Arial"/>
                <a:ea typeface="Arial"/>
                <a:cs typeface="Arial"/>
                <a:sym typeface="Arial"/>
              </a:rPr>
              <a:t> Green products made from sources that are available in the local community will cost more; hence, the business might incur higher costs than its competitors who make use of cheaper, mass-produced goods (Iannuzzi, 2024).</a:t>
            </a:r>
            <a:endParaRPr sz="1800">
              <a:latin typeface="Arial"/>
              <a:ea typeface="Arial"/>
              <a:cs typeface="Arial"/>
              <a:sym typeface="Arial"/>
            </a:endParaRPr>
          </a:p>
          <a:p>
            <a:pPr marL="0" lvl="0" indent="0" algn="l" rtl="0">
              <a:spcBef>
                <a:spcPts val="800"/>
              </a:spcBef>
              <a:spcAft>
                <a:spcPts val="0"/>
              </a:spcAft>
              <a:buNone/>
            </a:pPr>
            <a:endParaRPr/>
          </a:p>
        </p:txBody>
      </p:sp>
      <p:sp>
        <p:nvSpPr>
          <p:cNvPr id="143" name="Google Shape;143;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10: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9" name="Google Shape;149;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b="1">
                <a:latin typeface="Arial"/>
                <a:ea typeface="Arial"/>
                <a:cs typeface="Arial"/>
                <a:sym typeface="Arial"/>
              </a:rPr>
              <a:t>Opportunities</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b="1">
                <a:latin typeface="Arial"/>
                <a:ea typeface="Arial"/>
                <a:cs typeface="Arial"/>
                <a:sym typeface="Arial"/>
              </a:rPr>
              <a:t>Eco-friendly trends:</a:t>
            </a:r>
            <a:r>
              <a:rPr lang="en-GB" sz="1800">
                <a:latin typeface="Arial"/>
                <a:ea typeface="Arial"/>
                <a:cs typeface="Arial"/>
                <a:sym typeface="Arial"/>
              </a:rPr>
              <a:t> The present and growing trends of consumer behaviour demanding sustainability create an upward market for GreenBrew's products (Ray and Nayak, 2023). </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b="1">
                <a:latin typeface="Arial"/>
                <a:ea typeface="Arial"/>
                <a:cs typeface="Arial"/>
                <a:sym typeface="Arial"/>
              </a:rPr>
              <a:t>Digital marketing:</a:t>
            </a:r>
            <a:r>
              <a:rPr lang="en-GB" sz="1800">
                <a:latin typeface="Arial"/>
                <a:ea typeface="Arial"/>
                <a:cs typeface="Arial"/>
                <a:sym typeface="Arial"/>
              </a:rPr>
              <a:t> Leverage the usage of TikTok and Instagram to expand in-store visibility and attract more young customers.</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b="1">
                <a:latin typeface="Arial"/>
                <a:ea typeface="Arial"/>
                <a:cs typeface="Arial"/>
                <a:sym typeface="Arial"/>
              </a:rPr>
              <a:t>Threats</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b="1">
                <a:latin typeface="Arial"/>
                <a:ea typeface="Arial"/>
                <a:cs typeface="Arial"/>
                <a:sym typeface="Arial"/>
              </a:rPr>
              <a:t>Competitive threat:</a:t>
            </a:r>
            <a:r>
              <a:rPr lang="en-GB" sz="1800">
                <a:latin typeface="Arial"/>
                <a:ea typeface="Arial"/>
                <a:cs typeface="Arial"/>
                <a:sym typeface="Arial"/>
              </a:rPr>
              <a:t> Giant coffee chains compete based on price cuts and sizeable marketing budgets (de Souza Santos and Carrino, 2023).</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b="1">
                <a:latin typeface="Arial"/>
                <a:ea typeface="Arial"/>
                <a:cs typeface="Arial"/>
                <a:sym typeface="Arial"/>
              </a:rPr>
              <a:t>Economic factors:</a:t>
            </a:r>
            <a:r>
              <a:rPr lang="en-GB" sz="1800">
                <a:latin typeface="Arial"/>
                <a:ea typeface="Arial"/>
                <a:cs typeface="Arial"/>
                <a:sym typeface="Arial"/>
              </a:rPr>
              <a:t> They are vulnerable to sharp rises in ingredients used for their menu items and a very volatile market, which may dent profitability (Clapp, 2023; Matthews, 2023).</a:t>
            </a:r>
            <a:endParaRPr/>
          </a:p>
          <a:p>
            <a:pPr marL="0" lvl="0" indent="0" algn="just" rtl="0">
              <a:lnSpc>
                <a:spcPct val="150000"/>
              </a:lnSpc>
              <a:spcBef>
                <a:spcPts val="800"/>
              </a:spcBef>
              <a:spcAft>
                <a:spcPts val="0"/>
              </a:spcAft>
              <a:buNone/>
            </a:pPr>
            <a:r>
              <a:rPr lang="en-GB" sz="1800" b="1" i="1" u="sng">
                <a:latin typeface="Arial"/>
                <a:ea typeface="Arial"/>
                <a:cs typeface="Arial"/>
                <a:sym typeface="Arial"/>
              </a:rPr>
              <a:t>Appraisal</a:t>
            </a:r>
            <a:endParaRPr sz="1800">
              <a:latin typeface="Arial"/>
              <a:ea typeface="Arial"/>
              <a:cs typeface="Arial"/>
              <a:sym typeface="Arial"/>
            </a:endParaRPr>
          </a:p>
          <a:p>
            <a:pPr marL="0" lvl="0" indent="0" algn="l" rtl="0">
              <a:spcBef>
                <a:spcPts val="800"/>
              </a:spcBef>
              <a:spcAft>
                <a:spcPts val="0"/>
              </a:spcAft>
              <a:buNone/>
            </a:pPr>
            <a:r>
              <a:rPr lang="en-GB" sz="1800">
                <a:latin typeface="Arial"/>
                <a:ea typeface="Arial"/>
                <a:cs typeface="Arial"/>
                <a:sym typeface="Arial"/>
              </a:rPr>
              <a:t>Such is the business proposition for GreenBrew Café, which can easily enhance against sustainability trends and a significant location. It faces difficulties like competition and cost management. However, with a strong marketing strategy focusing on locality, the café shall surely excel in this competitive market of Liverpool</a:t>
            </a:r>
            <a:endParaRPr sz="1800">
              <a:latin typeface="Arial"/>
              <a:ea typeface="Arial"/>
              <a:cs typeface="Arial"/>
              <a:sym typeface="Arial"/>
            </a:endParaRPr>
          </a:p>
          <a:p>
            <a:pPr marL="0" lvl="0" indent="0" algn="l" rtl="0">
              <a:spcBef>
                <a:spcPts val="0"/>
              </a:spcBef>
              <a:spcAft>
                <a:spcPts val="0"/>
              </a:spcAft>
              <a:buNone/>
            </a:pPr>
            <a:endParaRPr/>
          </a:p>
        </p:txBody>
      </p:sp>
      <p:sp>
        <p:nvSpPr>
          <p:cNvPr id="150" name="Google Shape;150;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28: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8" name="Google Shape;168;p2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457200" marR="0" lvl="0" indent="-228600" algn="l" rtl="0">
              <a:lnSpc>
                <a:spcPct val="100000"/>
              </a:lnSpc>
              <a:spcBef>
                <a:spcPts val="0"/>
              </a:spcBef>
              <a:spcAft>
                <a:spcPts val="0"/>
              </a:spcAft>
              <a:buSzPts val="1400"/>
              <a:buNone/>
            </a:pPr>
            <a:r>
              <a:rPr lang="en-GB" sz="1200">
                <a:latin typeface="Arial"/>
                <a:ea typeface="Arial"/>
                <a:cs typeface="Arial"/>
                <a:sym typeface="Arial"/>
              </a:rPr>
              <a:t>A promising business proposition is GreenBrew Café, based on the growing demand for sustainable products located at a prime location.  </a:t>
            </a:r>
            <a:br>
              <a:rPr lang="en-GB" sz="1200">
                <a:latin typeface="Arial"/>
                <a:ea typeface="Arial"/>
                <a:cs typeface="Arial"/>
                <a:sym typeface="Arial"/>
              </a:rPr>
            </a:br>
            <a:r>
              <a:rPr lang="en-GB" sz="1200">
                <a:latin typeface="Arial"/>
                <a:ea typeface="Arial"/>
                <a:cs typeface="Arial"/>
                <a:sym typeface="Arial"/>
              </a:rPr>
              <a:t>With such a strong marketing plan and engagement in the local community, it stands a good chance of increasing the customers' loyal base, provided that it can obtain favourable prices by avoiding competition and reducing operational costs.</a:t>
            </a:r>
            <a:br>
              <a:rPr lang="en-GB" sz="1200">
                <a:latin typeface="Arial"/>
                <a:ea typeface="Arial"/>
                <a:cs typeface="Arial"/>
                <a:sym typeface="Arial"/>
              </a:rPr>
            </a:br>
            <a:endParaRPr/>
          </a:p>
        </p:txBody>
      </p:sp>
      <p:sp>
        <p:nvSpPr>
          <p:cNvPr id="169" name="Google Shape;169;p2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SzPts val="1200"/>
              <a:buNone/>
            </a:pPr>
            <a:fld id="{00000000-1234-1234-1234-123412341234}" type="slidenum">
              <a:rPr lang="en-GB" sz="1200" b="0" i="0" u="none" strike="noStrike" cap="none">
                <a:solidFill>
                  <a:schemeClr val="dk1"/>
                </a:solidFill>
                <a:latin typeface="Corbel"/>
                <a:ea typeface="Corbel"/>
                <a:cs typeface="Corbel"/>
                <a:sym typeface="Corbel"/>
              </a:rPr>
              <a:t>15</a:t>
            </a:fld>
            <a:endParaRPr sz="1200" b="0" i="0" u="none" strike="noStrike" cap="none">
              <a:solidFill>
                <a:schemeClr val="dk1"/>
              </a:solidFill>
              <a:latin typeface="Corbel"/>
              <a:ea typeface="Corbel"/>
              <a:cs typeface="Corbel"/>
              <a:sym typeface="Corbe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1: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None/>
            </a:pPr>
            <a:r>
              <a:rPr lang="en-GB" sz="1800">
                <a:latin typeface="Arial"/>
                <a:ea typeface="Arial"/>
                <a:cs typeface="Arial"/>
                <a:sym typeface="Arial"/>
              </a:rPr>
              <a:t> </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a:latin typeface="Arial"/>
                <a:ea typeface="Arial"/>
                <a:cs typeface="Arial"/>
                <a:sym typeface="Arial"/>
              </a:rPr>
              <a:t>Almestarihi, R., 2024. Eco friendly branding and digital marketing strategies in Jordanian assessment. </a:t>
            </a:r>
            <a:r>
              <a:rPr lang="en-GB" sz="1800" i="1">
                <a:latin typeface="Arial"/>
                <a:ea typeface="Arial"/>
                <a:cs typeface="Arial"/>
                <a:sym typeface="Arial"/>
              </a:rPr>
              <a:t>Journal of Infrastructure, Policy and Development</a:t>
            </a:r>
            <a:r>
              <a:rPr lang="en-GB" sz="1800">
                <a:latin typeface="Arial"/>
                <a:ea typeface="Arial"/>
                <a:cs typeface="Arial"/>
                <a:sym typeface="Arial"/>
              </a:rPr>
              <a:t>, </a:t>
            </a:r>
            <a:r>
              <a:rPr lang="en-GB" sz="1800" i="1">
                <a:latin typeface="Arial"/>
                <a:ea typeface="Arial"/>
                <a:cs typeface="Arial"/>
                <a:sym typeface="Arial"/>
              </a:rPr>
              <a:t>8</a:t>
            </a:r>
            <a:r>
              <a:rPr lang="en-GB" sz="1800">
                <a:latin typeface="Arial"/>
                <a:ea typeface="Arial"/>
                <a:cs typeface="Arial"/>
                <a:sym typeface="Arial"/>
              </a:rPr>
              <a:t>(7), p.4843.</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a:latin typeface="Arial"/>
                <a:ea typeface="Arial"/>
                <a:cs typeface="Arial"/>
                <a:sym typeface="Arial"/>
              </a:rPr>
              <a:t>Clapp, J., 2023. Concentration and crises: exploring the deep roots of vulnerability in the global industrial food system. </a:t>
            </a:r>
            <a:r>
              <a:rPr lang="en-GB" sz="1800" i="1">
                <a:latin typeface="Arial"/>
                <a:ea typeface="Arial"/>
                <a:cs typeface="Arial"/>
                <a:sym typeface="Arial"/>
              </a:rPr>
              <a:t>The Journal of Peasant Studies</a:t>
            </a:r>
            <a:r>
              <a:rPr lang="en-GB" sz="1800">
                <a:latin typeface="Arial"/>
                <a:ea typeface="Arial"/>
                <a:cs typeface="Arial"/>
                <a:sym typeface="Arial"/>
              </a:rPr>
              <a:t>, </a:t>
            </a:r>
            <a:r>
              <a:rPr lang="en-GB" sz="1800" i="1">
                <a:latin typeface="Arial"/>
                <a:ea typeface="Arial"/>
                <a:cs typeface="Arial"/>
                <a:sym typeface="Arial"/>
              </a:rPr>
              <a:t>50</a:t>
            </a:r>
            <a:r>
              <a:rPr lang="en-GB" sz="1800">
                <a:latin typeface="Arial"/>
                <a:ea typeface="Arial"/>
                <a:cs typeface="Arial"/>
                <a:sym typeface="Arial"/>
              </a:rPr>
              <a:t>(1), pp.1-25.</a:t>
            </a:r>
            <a:endParaRPr/>
          </a:p>
          <a:p>
            <a:pPr marL="0" lvl="0" indent="0" algn="just" rtl="0">
              <a:lnSpc>
                <a:spcPct val="150000"/>
              </a:lnSpc>
              <a:spcBef>
                <a:spcPts val="800"/>
              </a:spcBef>
              <a:spcAft>
                <a:spcPts val="0"/>
              </a:spcAft>
              <a:buNone/>
            </a:pPr>
            <a:r>
              <a:rPr lang="en-GB" sz="1800">
                <a:latin typeface="Arial"/>
                <a:ea typeface="Arial"/>
                <a:cs typeface="Arial"/>
                <a:sym typeface="Arial"/>
              </a:rPr>
              <a:t>Darmansyah, A., 2018. Comparative analysis of bookkeeping at sole proprietorship and partnership small and medium enterprises: Study on culinary sector in Greenville, Jakarta. </a:t>
            </a:r>
            <a:r>
              <a:rPr lang="en-GB" sz="1800" i="1">
                <a:latin typeface="Arial"/>
                <a:ea typeface="Arial"/>
                <a:cs typeface="Arial"/>
                <a:sym typeface="Arial"/>
              </a:rPr>
              <a:t>Scientific Research Journal (SCIRJ)</a:t>
            </a:r>
            <a:r>
              <a:rPr lang="en-GB" sz="1800">
                <a:latin typeface="Arial"/>
                <a:ea typeface="Arial"/>
                <a:cs typeface="Arial"/>
                <a:sym typeface="Arial"/>
              </a:rPr>
              <a:t>, </a:t>
            </a:r>
            <a:r>
              <a:rPr lang="en-GB" sz="1800" i="1">
                <a:latin typeface="Arial"/>
                <a:ea typeface="Arial"/>
                <a:cs typeface="Arial"/>
                <a:sym typeface="Arial"/>
              </a:rPr>
              <a:t>6</a:t>
            </a:r>
            <a:r>
              <a:rPr lang="en-GB" sz="1800">
                <a:latin typeface="Arial"/>
                <a:ea typeface="Arial"/>
                <a:cs typeface="Arial"/>
                <a:sym typeface="Arial"/>
              </a:rPr>
              <a:t>(6), pp.1-10.</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a:latin typeface="Arial"/>
                <a:ea typeface="Arial"/>
                <a:cs typeface="Arial"/>
                <a:sym typeface="Arial"/>
              </a:rPr>
              <a:t>de Souza Santos, V.C. and Carrino, A.L., 2023. Competition in the metallurgical area of the production of equipment for coffee roasting. </a:t>
            </a:r>
            <a:r>
              <a:rPr lang="en-GB" sz="1800" i="1">
                <a:latin typeface="Arial"/>
                <a:ea typeface="Arial"/>
                <a:cs typeface="Arial"/>
                <a:sym typeface="Arial"/>
              </a:rPr>
              <a:t>Seven Editora</a:t>
            </a:r>
            <a:r>
              <a:rPr lang="en-GB" sz="1800">
                <a:latin typeface="Arial"/>
                <a:ea typeface="Arial"/>
                <a:cs typeface="Arial"/>
                <a:sym typeface="Arial"/>
              </a:rPr>
              <a:t>.</a:t>
            </a:r>
            <a:endParaRPr/>
          </a:p>
          <a:p>
            <a:pPr marL="0" lvl="0" indent="0" algn="just" rtl="0">
              <a:lnSpc>
                <a:spcPct val="150000"/>
              </a:lnSpc>
              <a:spcBef>
                <a:spcPts val="800"/>
              </a:spcBef>
              <a:spcAft>
                <a:spcPts val="0"/>
              </a:spcAft>
              <a:buNone/>
            </a:pPr>
            <a:r>
              <a:rPr lang="en-GB" sz="1800">
                <a:latin typeface="Arial"/>
                <a:ea typeface="Arial"/>
                <a:cs typeface="Arial"/>
                <a:sym typeface="Arial"/>
              </a:rPr>
              <a:t>Evgenevna, P.V., 2024. Modern Marketing Technologies as a Factor of Attracting and Retaining Attention of Generation Z.</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a:latin typeface="Arial"/>
                <a:ea typeface="Arial"/>
                <a:cs typeface="Arial"/>
                <a:sym typeface="Arial"/>
              </a:rPr>
              <a:t>Iannuzzi, A., 2024. </a:t>
            </a:r>
            <a:r>
              <a:rPr lang="en-GB" sz="1800" i="1">
                <a:latin typeface="Arial"/>
                <a:ea typeface="Arial"/>
                <a:cs typeface="Arial"/>
                <a:sym typeface="Arial"/>
              </a:rPr>
              <a:t>Greener products: The making and marketing of sustainable brands</a:t>
            </a:r>
            <a:r>
              <a:rPr lang="en-GB" sz="1800">
                <a:latin typeface="Arial"/>
                <a:ea typeface="Arial"/>
                <a:cs typeface="Arial"/>
                <a:sym typeface="Arial"/>
              </a:rPr>
              <a:t>. CRC press.</a:t>
            </a:r>
            <a:endParaRPr/>
          </a:p>
          <a:p>
            <a:pPr marL="0" lvl="0" indent="0" algn="just" rtl="0">
              <a:lnSpc>
                <a:spcPct val="150000"/>
              </a:lnSpc>
              <a:spcBef>
                <a:spcPts val="800"/>
              </a:spcBef>
              <a:spcAft>
                <a:spcPts val="0"/>
              </a:spcAft>
              <a:buNone/>
            </a:pPr>
            <a:r>
              <a:rPr lang="en-GB" sz="1800">
                <a:latin typeface="Arial"/>
                <a:ea typeface="Arial"/>
                <a:cs typeface="Arial"/>
                <a:sym typeface="Arial"/>
              </a:rPr>
              <a:t>Kutter, L., Wolf, P. and Rothbarth, C.S., 2023. Shall we dance? How systemic intermediaries coordinate interaction within local sustainability initiatives over time. </a:t>
            </a:r>
            <a:r>
              <a:rPr lang="en-GB" sz="1800" i="1">
                <a:latin typeface="Arial"/>
                <a:ea typeface="Arial"/>
                <a:cs typeface="Arial"/>
                <a:sym typeface="Arial"/>
              </a:rPr>
              <a:t>Creativity and Innovation Management</a:t>
            </a:r>
            <a:r>
              <a:rPr lang="en-GB" sz="1800">
                <a:latin typeface="Arial"/>
                <a:ea typeface="Arial"/>
                <a:cs typeface="Arial"/>
                <a:sym typeface="Arial"/>
              </a:rPr>
              <a:t>, </a:t>
            </a:r>
            <a:r>
              <a:rPr lang="en-GB" sz="1800" i="1">
                <a:latin typeface="Arial"/>
                <a:ea typeface="Arial"/>
                <a:cs typeface="Arial"/>
                <a:sym typeface="Arial"/>
              </a:rPr>
              <a:t>32</a:t>
            </a:r>
            <a:r>
              <a:rPr lang="en-GB" sz="1800">
                <a:latin typeface="Arial"/>
                <a:ea typeface="Arial"/>
                <a:cs typeface="Arial"/>
                <a:sym typeface="Arial"/>
              </a:rPr>
              <a:t>(2), pp.340-356.</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a:latin typeface="Arial"/>
                <a:ea typeface="Arial"/>
                <a:cs typeface="Arial"/>
                <a:sym typeface="Arial"/>
              </a:rPr>
              <a:t>Llewellyn, A.B. and Hendrix, J.P., 2008. </a:t>
            </a:r>
            <a:r>
              <a:rPr lang="en-GB" sz="1800" i="1">
                <a:latin typeface="Arial"/>
                <a:ea typeface="Arial"/>
                <a:cs typeface="Arial"/>
                <a:sym typeface="Arial"/>
              </a:rPr>
              <a:t>Green jobs: A guide to eco-friendly employment</a:t>
            </a:r>
            <a:r>
              <a:rPr lang="en-GB" sz="1800">
                <a:latin typeface="Arial"/>
                <a:ea typeface="Arial"/>
                <a:cs typeface="Arial"/>
                <a:sym typeface="Arial"/>
              </a:rPr>
              <a:t>. Simon and Schuster.</a:t>
            </a:r>
            <a:endParaRPr sz="1800">
              <a:latin typeface="Arial"/>
              <a:ea typeface="Arial"/>
              <a:cs typeface="Arial"/>
              <a:sym typeface="Arial"/>
            </a:endParaRPr>
          </a:p>
          <a:p>
            <a:pPr marL="0" lvl="0" indent="0" algn="just" rtl="0">
              <a:lnSpc>
                <a:spcPct val="150000"/>
              </a:lnSpc>
              <a:spcBef>
                <a:spcPts val="800"/>
              </a:spcBef>
              <a:spcAft>
                <a:spcPts val="0"/>
              </a:spcAft>
              <a:buNone/>
            </a:pPr>
            <a:r>
              <a:rPr lang="en-GB" sz="1800">
                <a:latin typeface="Arial"/>
                <a:ea typeface="Arial"/>
                <a:cs typeface="Arial"/>
                <a:sym typeface="Arial"/>
              </a:rPr>
              <a:t>Matthews, A., 2023. Food price situation in Europe. </a:t>
            </a:r>
            <a:r>
              <a:rPr lang="en-GB" sz="1800" i="1">
                <a:latin typeface="Arial"/>
                <a:ea typeface="Arial"/>
                <a:cs typeface="Arial"/>
                <a:sym typeface="Arial"/>
              </a:rPr>
              <a:t>Studies in Agricultural Economics</a:t>
            </a:r>
            <a:r>
              <a:rPr lang="en-GB" sz="1800">
                <a:latin typeface="Arial"/>
                <a:ea typeface="Arial"/>
                <a:cs typeface="Arial"/>
                <a:sym typeface="Arial"/>
              </a:rPr>
              <a:t>, </a:t>
            </a:r>
            <a:r>
              <a:rPr lang="en-GB" sz="1800" i="1">
                <a:latin typeface="Arial"/>
                <a:ea typeface="Arial"/>
                <a:cs typeface="Arial"/>
                <a:sym typeface="Arial"/>
              </a:rPr>
              <a:t>125</a:t>
            </a:r>
            <a:r>
              <a:rPr lang="en-GB" sz="1800">
                <a:latin typeface="Arial"/>
                <a:ea typeface="Arial"/>
                <a:cs typeface="Arial"/>
                <a:sym typeface="Arial"/>
              </a:rPr>
              <a:t>(1), pp.60-68.</a:t>
            </a:r>
            <a:endParaRPr/>
          </a:p>
          <a:p>
            <a:pPr marL="0" lvl="0" indent="0" algn="just" rtl="0">
              <a:lnSpc>
                <a:spcPct val="150000"/>
              </a:lnSpc>
              <a:spcBef>
                <a:spcPts val="800"/>
              </a:spcBef>
              <a:spcAft>
                <a:spcPts val="0"/>
              </a:spcAft>
              <a:buNone/>
            </a:pPr>
            <a:r>
              <a:rPr lang="en-GB" sz="1800">
                <a:latin typeface="Arial"/>
                <a:ea typeface="Arial"/>
                <a:cs typeface="Arial"/>
                <a:sym typeface="Arial"/>
              </a:rPr>
              <a:t>Ray, S. and Nayak, L., 2023. Marketing sustainable fashion: trends and future directions. </a:t>
            </a:r>
            <a:r>
              <a:rPr lang="en-GB" sz="1800" i="1">
                <a:latin typeface="Arial"/>
                <a:ea typeface="Arial"/>
                <a:cs typeface="Arial"/>
                <a:sym typeface="Arial"/>
              </a:rPr>
              <a:t>Sustainability</a:t>
            </a:r>
            <a:r>
              <a:rPr lang="en-GB" sz="1800">
                <a:latin typeface="Arial"/>
                <a:ea typeface="Arial"/>
                <a:cs typeface="Arial"/>
                <a:sym typeface="Arial"/>
              </a:rPr>
              <a:t>, </a:t>
            </a:r>
            <a:r>
              <a:rPr lang="en-GB" sz="1800" i="1">
                <a:latin typeface="Arial"/>
                <a:ea typeface="Arial"/>
                <a:cs typeface="Arial"/>
                <a:sym typeface="Arial"/>
              </a:rPr>
              <a:t>15</a:t>
            </a:r>
            <a:r>
              <a:rPr lang="en-GB" sz="1800">
                <a:latin typeface="Arial"/>
                <a:ea typeface="Arial"/>
                <a:cs typeface="Arial"/>
                <a:sym typeface="Arial"/>
              </a:rPr>
              <a:t>(7), p.6202.</a:t>
            </a:r>
            <a:endParaRPr/>
          </a:p>
          <a:p>
            <a:pPr marL="0" lvl="0" indent="0" algn="l" rtl="0">
              <a:spcBef>
                <a:spcPts val="800"/>
              </a:spcBef>
              <a:spcAft>
                <a:spcPts val="0"/>
              </a:spcAft>
              <a:buNone/>
            </a:pPr>
            <a:endParaRPr/>
          </a:p>
        </p:txBody>
      </p:sp>
      <p:sp>
        <p:nvSpPr>
          <p:cNvPr id="157" name="Google Shape;157;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12:notes"/>
          <p:cNvSpPr>
            <a:spLocks noGrp="1" noRot="1" noChangeAspect="1"/>
          </p:cNvSpPr>
          <p:nvPr>
            <p:ph type="sldImg" idx="2"/>
          </p:nvPr>
        </p:nvSpPr>
        <p:spPr>
          <a:xfrm>
            <a:off x="382588" y="685800"/>
            <a:ext cx="6092825"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1" name="Google Shape;181;p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82" name="Google Shape;182;p1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17</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5"/>
        <p:cNvGrpSpPr/>
        <p:nvPr/>
      </p:nvGrpSpPr>
      <p:grpSpPr>
        <a:xfrm>
          <a:off x="0" y="0"/>
          <a:ext cx="0" cy="0"/>
          <a:chOff x="0" y="0"/>
          <a:chExt cx="0" cy="0"/>
        </a:xfrm>
      </p:grpSpPr>
      <p:sp>
        <p:nvSpPr>
          <p:cNvPr id="16" name="Google Shape;16;p14"/>
          <p:cNvSpPr txBox="1">
            <a:spLocks noGrp="1"/>
          </p:cNvSpPr>
          <p:nvPr>
            <p:ph type="ctrTitle"/>
          </p:nvPr>
        </p:nvSpPr>
        <p:spPr>
          <a:xfrm>
            <a:off x="1065214" y="1828800"/>
            <a:ext cx="8229600" cy="28956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lt1"/>
              </a:buClr>
              <a:buSzPts val="6600"/>
              <a:buFont typeface="Corbel"/>
              <a:buNone/>
              <a:defRPr sz="660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14"/>
          <p:cNvSpPr txBox="1">
            <a:spLocks noGrp="1"/>
          </p:cNvSpPr>
          <p:nvPr>
            <p:ph type="subTitle" idx="1"/>
          </p:nvPr>
        </p:nvSpPr>
        <p:spPr>
          <a:xfrm>
            <a:off x="1065213" y="4800600"/>
            <a:ext cx="8229600" cy="12192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SzPts val="2000"/>
              <a:buNone/>
              <a:defRPr sz="2000" cap="none">
                <a:solidFill>
                  <a:schemeClr val="accent1"/>
                </a:solidFill>
              </a:defRPr>
            </a:lvl1pPr>
            <a:lvl2pPr lvl="1" algn="ctr">
              <a:lnSpc>
                <a:spcPct val="90000"/>
              </a:lnSpc>
              <a:spcBef>
                <a:spcPts val="1200"/>
              </a:spcBef>
              <a:spcAft>
                <a:spcPts val="0"/>
              </a:spcAft>
              <a:buSzPts val="2000"/>
              <a:buNone/>
              <a:defRPr>
                <a:solidFill>
                  <a:schemeClr val="lt1"/>
                </a:solidFill>
              </a:defRPr>
            </a:lvl2pPr>
            <a:lvl3pPr lvl="2" algn="ctr">
              <a:lnSpc>
                <a:spcPct val="90000"/>
              </a:lnSpc>
              <a:spcBef>
                <a:spcPts val="600"/>
              </a:spcBef>
              <a:spcAft>
                <a:spcPts val="0"/>
              </a:spcAft>
              <a:buSzPts val="1800"/>
              <a:buNone/>
              <a:defRPr>
                <a:solidFill>
                  <a:schemeClr val="lt1"/>
                </a:solidFill>
              </a:defRPr>
            </a:lvl3pPr>
            <a:lvl4pPr lvl="3" algn="ctr">
              <a:lnSpc>
                <a:spcPct val="90000"/>
              </a:lnSpc>
              <a:spcBef>
                <a:spcPts val="600"/>
              </a:spcBef>
              <a:spcAft>
                <a:spcPts val="0"/>
              </a:spcAft>
              <a:buSzPts val="1600"/>
              <a:buNone/>
              <a:defRPr>
                <a:solidFill>
                  <a:schemeClr val="lt1"/>
                </a:solidFill>
              </a:defRPr>
            </a:lvl4pPr>
            <a:lvl5pPr lvl="4" algn="ctr">
              <a:lnSpc>
                <a:spcPct val="90000"/>
              </a:lnSpc>
              <a:spcBef>
                <a:spcPts val="600"/>
              </a:spcBef>
              <a:spcAft>
                <a:spcPts val="0"/>
              </a:spcAft>
              <a:buSzPts val="1600"/>
              <a:buNone/>
              <a:defRPr>
                <a:solidFill>
                  <a:schemeClr val="lt1"/>
                </a:solidFill>
              </a:defRPr>
            </a:lvl5pPr>
            <a:lvl6pPr lvl="5" algn="ctr">
              <a:lnSpc>
                <a:spcPct val="100000"/>
              </a:lnSpc>
              <a:spcBef>
                <a:spcPts val="600"/>
              </a:spcBef>
              <a:spcAft>
                <a:spcPts val="0"/>
              </a:spcAft>
              <a:buSzPts val="1600"/>
              <a:buNone/>
              <a:defRPr>
                <a:solidFill>
                  <a:schemeClr val="lt1"/>
                </a:solidFill>
              </a:defRPr>
            </a:lvl6pPr>
            <a:lvl7pPr lvl="6" algn="ctr">
              <a:lnSpc>
                <a:spcPct val="100000"/>
              </a:lnSpc>
              <a:spcBef>
                <a:spcPts val="600"/>
              </a:spcBef>
              <a:spcAft>
                <a:spcPts val="0"/>
              </a:spcAft>
              <a:buSzPts val="1600"/>
              <a:buNone/>
              <a:defRPr>
                <a:solidFill>
                  <a:schemeClr val="lt1"/>
                </a:solidFill>
              </a:defRPr>
            </a:lvl7pPr>
            <a:lvl8pPr lvl="7" algn="ctr">
              <a:lnSpc>
                <a:spcPct val="100000"/>
              </a:lnSpc>
              <a:spcBef>
                <a:spcPts val="600"/>
              </a:spcBef>
              <a:spcAft>
                <a:spcPts val="0"/>
              </a:spcAft>
              <a:buSzPts val="1600"/>
              <a:buNone/>
              <a:defRPr>
                <a:solidFill>
                  <a:schemeClr val="lt1"/>
                </a:solidFill>
              </a:defRPr>
            </a:lvl8pPr>
            <a:lvl9pPr lvl="8" algn="ctr">
              <a:lnSpc>
                <a:spcPct val="100000"/>
              </a:lnSpc>
              <a:spcBef>
                <a:spcPts val="600"/>
              </a:spcBef>
              <a:spcAft>
                <a:spcPts val="0"/>
              </a:spcAft>
              <a:buSzPts val="1600"/>
              <a:buNone/>
              <a:defRPr>
                <a:solidFill>
                  <a:schemeClr val="lt1"/>
                </a:solidFill>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8"/>
        <p:cNvGrpSpPr/>
        <p:nvPr/>
      </p:nvGrpSpPr>
      <p:grpSpPr>
        <a:xfrm>
          <a:off x="0" y="0"/>
          <a:ext cx="0" cy="0"/>
          <a:chOff x="0" y="0"/>
          <a:chExt cx="0" cy="0"/>
        </a:xfrm>
      </p:grpSpPr>
      <p:sp>
        <p:nvSpPr>
          <p:cNvPr id="19" name="Google Shape;19;p15"/>
          <p:cNvSpPr txBox="1">
            <a:spLocks noGrp="1"/>
          </p:cNvSpPr>
          <p:nvPr>
            <p:ph type="title"/>
          </p:nvPr>
        </p:nvSpPr>
        <p:spPr>
          <a:xfrm>
            <a:off x="1522413" y="381000"/>
            <a:ext cx="9144001" cy="13716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5"/>
          <p:cNvSpPr txBox="1">
            <a:spLocks noGrp="1"/>
          </p:cNvSpPr>
          <p:nvPr>
            <p:ph type="body" idx="1"/>
          </p:nvPr>
        </p:nvSpPr>
        <p:spPr>
          <a:xfrm>
            <a:off x="1522413" y="1904999"/>
            <a:ext cx="9134391" cy="411480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800"/>
              </a:spcBef>
              <a:spcAft>
                <a:spcPts val="0"/>
              </a:spcAft>
              <a:buSzPts val="1800"/>
              <a:buChar char="•"/>
              <a:defRPr/>
            </a:lvl1pPr>
            <a:lvl2pPr marL="914400" lvl="1" indent="-342900" algn="l">
              <a:lnSpc>
                <a:spcPct val="90000"/>
              </a:lnSpc>
              <a:spcBef>
                <a:spcPts val="1200"/>
              </a:spcBef>
              <a:spcAft>
                <a:spcPts val="0"/>
              </a:spcAft>
              <a:buSzPts val="1800"/>
              <a:buChar char="•"/>
              <a:defRPr/>
            </a:lvl2pPr>
            <a:lvl3pPr marL="1371600" lvl="2" indent="-342900" algn="l">
              <a:lnSpc>
                <a:spcPct val="90000"/>
              </a:lnSpc>
              <a:spcBef>
                <a:spcPts val="600"/>
              </a:spcBef>
              <a:spcAft>
                <a:spcPts val="0"/>
              </a:spcAft>
              <a:buSzPts val="1800"/>
              <a:buChar char="•"/>
              <a:defRPr/>
            </a:lvl3pPr>
            <a:lvl4pPr marL="1828800" lvl="3" indent="-342900" algn="l">
              <a:lnSpc>
                <a:spcPct val="90000"/>
              </a:lnSpc>
              <a:spcBef>
                <a:spcPts val="600"/>
              </a:spcBef>
              <a:spcAft>
                <a:spcPts val="0"/>
              </a:spcAft>
              <a:buSzPts val="1800"/>
              <a:buChar char="•"/>
              <a:defRPr/>
            </a:lvl4pPr>
            <a:lvl5pPr marL="2286000" lvl="4" indent="-330200" algn="l">
              <a:lnSpc>
                <a:spcPct val="90000"/>
              </a:lnSpc>
              <a:spcBef>
                <a:spcPts val="600"/>
              </a:spcBef>
              <a:spcAft>
                <a:spcPts val="0"/>
              </a:spcAft>
              <a:buSzPts val="1600"/>
              <a:buChar char="•"/>
              <a:defRPr/>
            </a:lvl5pPr>
            <a:lvl6pPr marL="2743200" lvl="5" indent="-330200" algn="l">
              <a:lnSpc>
                <a:spcPct val="100000"/>
              </a:lnSpc>
              <a:spcBef>
                <a:spcPts val="600"/>
              </a:spcBef>
              <a:spcAft>
                <a:spcPts val="0"/>
              </a:spcAft>
              <a:buSzPts val="1600"/>
              <a:buChar char="•"/>
              <a:defRPr/>
            </a:lvl6pPr>
            <a:lvl7pPr marL="3200400" lvl="6" indent="-342900" algn="l">
              <a:lnSpc>
                <a:spcPct val="100000"/>
              </a:lnSpc>
              <a:spcBef>
                <a:spcPts val="600"/>
              </a:spcBef>
              <a:spcAft>
                <a:spcPts val="0"/>
              </a:spcAft>
              <a:buSzPts val="1800"/>
              <a:buChar char="•"/>
              <a:defRPr/>
            </a:lvl7pPr>
            <a:lvl8pPr marL="3657600" lvl="7" indent="-342900" algn="l">
              <a:lnSpc>
                <a:spcPct val="100000"/>
              </a:lnSpc>
              <a:spcBef>
                <a:spcPts val="600"/>
              </a:spcBef>
              <a:spcAft>
                <a:spcPts val="0"/>
              </a:spcAft>
              <a:buSzPts val="1800"/>
              <a:buChar char="•"/>
              <a:defRPr/>
            </a:lvl8pPr>
            <a:lvl9pPr marL="4114800" lvl="8" indent="-342900" algn="l">
              <a:lnSpc>
                <a:spcPct val="100000"/>
              </a:lnSpc>
              <a:spcBef>
                <a:spcPts val="600"/>
              </a:spcBef>
              <a:spcAft>
                <a:spcPts val="0"/>
              </a:spcAft>
              <a:buSzPts val="1800"/>
              <a:buChar char="•"/>
              <a:defRPr/>
            </a:lvl9pPr>
          </a:lstStyle>
          <a:p>
            <a:endParaRPr/>
          </a:p>
        </p:txBody>
      </p:sp>
      <p:sp>
        <p:nvSpPr>
          <p:cNvPr id="21" name="Google Shape;21;p15"/>
          <p:cNvSpPr txBox="1">
            <a:spLocks noGrp="1"/>
          </p:cNvSpPr>
          <p:nvPr>
            <p:ph type="ftr" idx="11"/>
          </p:nvPr>
        </p:nvSpPr>
        <p:spPr>
          <a:xfrm>
            <a:off x="1522413" y="6400800"/>
            <a:ext cx="6553199" cy="27622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 name="Google Shape;22;p15"/>
          <p:cNvSpPr txBox="1">
            <a:spLocks noGrp="1"/>
          </p:cNvSpPr>
          <p:nvPr>
            <p:ph type="dt" idx="10"/>
          </p:nvPr>
        </p:nvSpPr>
        <p:spPr>
          <a:xfrm>
            <a:off x="8226422" y="6400800"/>
            <a:ext cx="1449389" cy="276228"/>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5"/>
          <p:cNvSpPr txBox="1">
            <a:spLocks noGrp="1"/>
          </p:cNvSpPr>
          <p:nvPr>
            <p:ph type="sldNum" idx="12"/>
          </p:nvPr>
        </p:nvSpPr>
        <p:spPr>
          <a:xfrm>
            <a:off x="9828211" y="6400800"/>
            <a:ext cx="838201" cy="27622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4"/>
        <p:cNvGrpSpPr/>
        <p:nvPr/>
      </p:nvGrpSpPr>
      <p:grpSpPr>
        <a:xfrm>
          <a:off x="0" y="0"/>
          <a:ext cx="0" cy="0"/>
          <a:chOff x="0" y="0"/>
          <a:chExt cx="0" cy="0"/>
        </a:xfrm>
      </p:grpSpPr>
      <p:sp>
        <p:nvSpPr>
          <p:cNvPr id="25" name="Google Shape;25;p16"/>
          <p:cNvSpPr txBox="1">
            <a:spLocks noGrp="1"/>
          </p:cNvSpPr>
          <p:nvPr>
            <p:ph type="title"/>
          </p:nvPr>
        </p:nvSpPr>
        <p:spPr>
          <a:xfrm>
            <a:off x="1522413" y="381000"/>
            <a:ext cx="9144001" cy="13716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6"/>
          <p:cNvSpPr txBox="1">
            <a:spLocks noGrp="1"/>
          </p:cNvSpPr>
          <p:nvPr>
            <p:ph type="body" idx="1"/>
          </p:nvPr>
        </p:nvSpPr>
        <p:spPr>
          <a:xfrm>
            <a:off x="1504781" y="1905001"/>
            <a:ext cx="4419599" cy="41148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800"/>
              </a:spcBef>
              <a:spcAft>
                <a:spcPts val="0"/>
              </a:spcAft>
              <a:buSzPts val="2400"/>
              <a:buChar char="•"/>
              <a:defRPr sz="2400"/>
            </a:lvl1pPr>
            <a:lvl2pPr marL="914400" lvl="1" indent="-355600" algn="l">
              <a:lnSpc>
                <a:spcPct val="90000"/>
              </a:lnSpc>
              <a:spcBef>
                <a:spcPts val="1200"/>
              </a:spcBef>
              <a:spcAft>
                <a:spcPts val="0"/>
              </a:spcAft>
              <a:buSzPts val="2000"/>
              <a:buChar char="•"/>
              <a:defRPr sz="2000"/>
            </a:lvl2pPr>
            <a:lvl3pPr marL="1371600" lvl="2" indent="-342900" algn="l">
              <a:lnSpc>
                <a:spcPct val="90000"/>
              </a:lnSpc>
              <a:spcBef>
                <a:spcPts val="600"/>
              </a:spcBef>
              <a:spcAft>
                <a:spcPts val="0"/>
              </a:spcAft>
              <a:buSzPts val="1800"/>
              <a:buChar char="•"/>
              <a:defRPr sz="1800"/>
            </a:lvl3pPr>
            <a:lvl4pPr marL="1828800" lvl="3" indent="-330200" algn="l">
              <a:lnSpc>
                <a:spcPct val="90000"/>
              </a:lnSpc>
              <a:spcBef>
                <a:spcPts val="600"/>
              </a:spcBef>
              <a:spcAft>
                <a:spcPts val="0"/>
              </a:spcAft>
              <a:buSzPts val="1600"/>
              <a:buChar char="•"/>
              <a:defRPr sz="1600"/>
            </a:lvl4pPr>
            <a:lvl5pPr marL="2286000" lvl="4" indent="-330200" algn="l">
              <a:lnSpc>
                <a:spcPct val="90000"/>
              </a:lnSpc>
              <a:spcBef>
                <a:spcPts val="600"/>
              </a:spcBef>
              <a:spcAft>
                <a:spcPts val="0"/>
              </a:spcAft>
              <a:buSzPts val="1600"/>
              <a:buChar char="•"/>
              <a:defRPr sz="1600"/>
            </a:lvl5pPr>
            <a:lvl6pPr marL="2743200" lvl="5" indent="-330200" algn="l">
              <a:lnSpc>
                <a:spcPct val="100000"/>
              </a:lnSpc>
              <a:spcBef>
                <a:spcPts val="600"/>
              </a:spcBef>
              <a:spcAft>
                <a:spcPts val="0"/>
              </a:spcAft>
              <a:buSzPts val="1600"/>
              <a:buChar char="•"/>
              <a:defRPr sz="1600"/>
            </a:lvl6pPr>
            <a:lvl7pPr marL="3200400" lvl="6" indent="-330200" algn="l">
              <a:lnSpc>
                <a:spcPct val="100000"/>
              </a:lnSpc>
              <a:spcBef>
                <a:spcPts val="600"/>
              </a:spcBef>
              <a:spcAft>
                <a:spcPts val="0"/>
              </a:spcAft>
              <a:buSzPts val="1600"/>
              <a:buChar char="•"/>
              <a:defRPr sz="1600"/>
            </a:lvl7pPr>
            <a:lvl8pPr marL="3657600" lvl="7" indent="-330200" algn="l">
              <a:lnSpc>
                <a:spcPct val="100000"/>
              </a:lnSpc>
              <a:spcBef>
                <a:spcPts val="600"/>
              </a:spcBef>
              <a:spcAft>
                <a:spcPts val="0"/>
              </a:spcAft>
              <a:buSzPts val="1600"/>
              <a:buChar char="•"/>
              <a:defRPr sz="1600"/>
            </a:lvl8pPr>
            <a:lvl9pPr marL="4114800" lvl="8" indent="-330200" algn="l">
              <a:lnSpc>
                <a:spcPct val="100000"/>
              </a:lnSpc>
              <a:spcBef>
                <a:spcPts val="600"/>
              </a:spcBef>
              <a:spcAft>
                <a:spcPts val="0"/>
              </a:spcAft>
              <a:buSzPts val="1600"/>
              <a:buChar char="•"/>
              <a:defRPr sz="1600"/>
            </a:lvl9pPr>
          </a:lstStyle>
          <a:p>
            <a:endParaRPr/>
          </a:p>
        </p:txBody>
      </p:sp>
      <p:sp>
        <p:nvSpPr>
          <p:cNvPr id="27" name="Google Shape;27;p16"/>
          <p:cNvSpPr txBox="1">
            <a:spLocks noGrp="1"/>
          </p:cNvSpPr>
          <p:nvPr>
            <p:ph type="body" idx="2"/>
          </p:nvPr>
        </p:nvSpPr>
        <p:spPr>
          <a:xfrm>
            <a:off x="6229183" y="1905001"/>
            <a:ext cx="4419600" cy="41148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800"/>
              </a:spcBef>
              <a:spcAft>
                <a:spcPts val="0"/>
              </a:spcAft>
              <a:buSzPts val="2400"/>
              <a:buChar char="•"/>
              <a:defRPr sz="2400"/>
            </a:lvl1pPr>
            <a:lvl2pPr marL="914400" lvl="1" indent="-355600" algn="l">
              <a:lnSpc>
                <a:spcPct val="90000"/>
              </a:lnSpc>
              <a:spcBef>
                <a:spcPts val="1200"/>
              </a:spcBef>
              <a:spcAft>
                <a:spcPts val="0"/>
              </a:spcAft>
              <a:buSzPts val="2000"/>
              <a:buChar char="•"/>
              <a:defRPr sz="2000"/>
            </a:lvl2pPr>
            <a:lvl3pPr marL="1371600" lvl="2" indent="-342900" algn="l">
              <a:lnSpc>
                <a:spcPct val="90000"/>
              </a:lnSpc>
              <a:spcBef>
                <a:spcPts val="600"/>
              </a:spcBef>
              <a:spcAft>
                <a:spcPts val="0"/>
              </a:spcAft>
              <a:buSzPts val="1800"/>
              <a:buChar char="•"/>
              <a:defRPr sz="1800"/>
            </a:lvl3pPr>
            <a:lvl4pPr marL="1828800" lvl="3" indent="-330200" algn="l">
              <a:lnSpc>
                <a:spcPct val="90000"/>
              </a:lnSpc>
              <a:spcBef>
                <a:spcPts val="600"/>
              </a:spcBef>
              <a:spcAft>
                <a:spcPts val="0"/>
              </a:spcAft>
              <a:buSzPts val="1600"/>
              <a:buChar char="•"/>
              <a:defRPr sz="1600"/>
            </a:lvl4pPr>
            <a:lvl5pPr marL="2286000" lvl="4" indent="-330200" algn="l">
              <a:lnSpc>
                <a:spcPct val="90000"/>
              </a:lnSpc>
              <a:spcBef>
                <a:spcPts val="600"/>
              </a:spcBef>
              <a:spcAft>
                <a:spcPts val="0"/>
              </a:spcAft>
              <a:buSzPts val="1600"/>
              <a:buChar char="•"/>
              <a:defRPr sz="1600"/>
            </a:lvl5pPr>
            <a:lvl6pPr marL="2743200" lvl="5" indent="-330200" algn="l">
              <a:lnSpc>
                <a:spcPct val="100000"/>
              </a:lnSpc>
              <a:spcBef>
                <a:spcPts val="600"/>
              </a:spcBef>
              <a:spcAft>
                <a:spcPts val="0"/>
              </a:spcAft>
              <a:buSzPts val="1600"/>
              <a:buChar char="•"/>
              <a:defRPr sz="1600"/>
            </a:lvl6pPr>
            <a:lvl7pPr marL="3200400" lvl="6" indent="-330200" algn="l">
              <a:lnSpc>
                <a:spcPct val="100000"/>
              </a:lnSpc>
              <a:spcBef>
                <a:spcPts val="600"/>
              </a:spcBef>
              <a:spcAft>
                <a:spcPts val="0"/>
              </a:spcAft>
              <a:buSzPts val="1600"/>
              <a:buChar char="•"/>
              <a:defRPr sz="1600"/>
            </a:lvl7pPr>
            <a:lvl8pPr marL="3657600" lvl="7" indent="-330200" algn="l">
              <a:lnSpc>
                <a:spcPct val="100000"/>
              </a:lnSpc>
              <a:spcBef>
                <a:spcPts val="600"/>
              </a:spcBef>
              <a:spcAft>
                <a:spcPts val="0"/>
              </a:spcAft>
              <a:buSzPts val="1600"/>
              <a:buChar char="•"/>
              <a:defRPr sz="1600"/>
            </a:lvl8pPr>
            <a:lvl9pPr marL="4114800" lvl="8" indent="-330200" algn="l">
              <a:lnSpc>
                <a:spcPct val="100000"/>
              </a:lnSpc>
              <a:spcBef>
                <a:spcPts val="600"/>
              </a:spcBef>
              <a:spcAft>
                <a:spcPts val="0"/>
              </a:spcAft>
              <a:buSzPts val="1600"/>
              <a:buChar char="•"/>
              <a:defRPr sz="1600"/>
            </a:lvl9pPr>
          </a:lstStyle>
          <a:p>
            <a:endParaRPr/>
          </a:p>
        </p:txBody>
      </p:sp>
      <p:sp>
        <p:nvSpPr>
          <p:cNvPr id="28" name="Google Shape;28;p16"/>
          <p:cNvSpPr txBox="1">
            <a:spLocks noGrp="1"/>
          </p:cNvSpPr>
          <p:nvPr>
            <p:ph type="ftr" idx="11"/>
          </p:nvPr>
        </p:nvSpPr>
        <p:spPr>
          <a:xfrm>
            <a:off x="1522413" y="6400800"/>
            <a:ext cx="6553199" cy="27622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6"/>
          <p:cNvSpPr txBox="1">
            <a:spLocks noGrp="1"/>
          </p:cNvSpPr>
          <p:nvPr>
            <p:ph type="dt" idx="10"/>
          </p:nvPr>
        </p:nvSpPr>
        <p:spPr>
          <a:xfrm>
            <a:off x="8226422" y="6400800"/>
            <a:ext cx="1449389" cy="276228"/>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16"/>
          <p:cNvSpPr txBox="1">
            <a:spLocks noGrp="1"/>
          </p:cNvSpPr>
          <p:nvPr>
            <p:ph type="sldNum" idx="12"/>
          </p:nvPr>
        </p:nvSpPr>
        <p:spPr>
          <a:xfrm>
            <a:off x="9828211" y="6400800"/>
            <a:ext cx="838201" cy="27622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blipFill>
          <a:blip r:embed="rId2">
            <a:alphaModFix/>
          </a:blip>
          <a:stretch>
            <a:fillRect/>
          </a:stretch>
        </a:blipFill>
        <a:effectLst/>
      </p:bgPr>
    </p:bg>
    <p:spTree>
      <p:nvGrpSpPr>
        <p:cNvPr id="1" name="Shape 31"/>
        <p:cNvGrpSpPr/>
        <p:nvPr/>
      </p:nvGrpSpPr>
      <p:grpSpPr>
        <a:xfrm>
          <a:off x="0" y="0"/>
          <a:ext cx="0" cy="0"/>
          <a:chOff x="0" y="0"/>
          <a:chExt cx="0" cy="0"/>
        </a:xfrm>
      </p:grpSpPr>
      <p:sp>
        <p:nvSpPr>
          <p:cNvPr id="32" name="Google Shape;32;p17"/>
          <p:cNvSpPr txBox="1">
            <a:spLocks noGrp="1"/>
          </p:cNvSpPr>
          <p:nvPr>
            <p:ph type="title"/>
          </p:nvPr>
        </p:nvSpPr>
        <p:spPr>
          <a:xfrm>
            <a:off x="1059614" y="2514600"/>
            <a:ext cx="8692399" cy="2819400"/>
          </a:xfrm>
          <a:prstGeom prst="rect">
            <a:avLst/>
          </a:prstGeom>
          <a:noFill/>
          <a:ln>
            <a:noFill/>
          </a:ln>
        </p:spPr>
        <p:txBody>
          <a:bodyPr spcFirstLastPara="1" wrap="square" lIns="91425" tIns="45700" rIns="91425" bIns="45700" anchor="b" anchorCtr="0">
            <a:normAutofit/>
          </a:bodyPr>
          <a:lstStyle>
            <a:lvl1pPr lvl="0" algn="l">
              <a:lnSpc>
                <a:spcPct val="80000"/>
              </a:lnSpc>
              <a:spcBef>
                <a:spcPts val="0"/>
              </a:spcBef>
              <a:spcAft>
                <a:spcPts val="0"/>
              </a:spcAft>
              <a:buClr>
                <a:schemeClr val="lt1"/>
              </a:buClr>
              <a:buSzPts val="4800"/>
              <a:buFont typeface="Corbel"/>
              <a:buNone/>
              <a:defRPr sz="48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17"/>
          <p:cNvSpPr txBox="1">
            <a:spLocks noGrp="1"/>
          </p:cNvSpPr>
          <p:nvPr>
            <p:ph type="body" idx="1"/>
          </p:nvPr>
        </p:nvSpPr>
        <p:spPr>
          <a:xfrm>
            <a:off x="1065213" y="5410200"/>
            <a:ext cx="8687333" cy="60960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0"/>
              </a:spcBef>
              <a:spcAft>
                <a:spcPts val="0"/>
              </a:spcAft>
              <a:buSzPts val="2000"/>
              <a:buNone/>
              <a:defRPr sz="2000" cap="none">
                <a:solidFill>
                  <a:schemeClr val="accent1"/>
                </a:solidFill>
              </a:defRPr>
            </a:lvl1pPr>
            <a:lvl2pPr marL="914400" lvl="1" indent="-228600" algn="l">
              <a:lnSpc>
                <a:spcPct val="90000"/>
              </a:lnSpc>
              <a:spcBef>
                <a:spcPts val="1200"/>
              </a:spcBef>
              <a:spcAft>
                <a:spcPts val="0"/>
              </a:spcAft>
              <a:buSzPts val="1800"/>
              <a:buNone/>
              <a:defRPr sz="1800">
                <a:solidFill>
                  <a:schemeClr val="lt1"/>
                </a:solidFill>
              </a:defRPr>
            </a:lvl2pPr>
            <a:lvl3pPr marL="1371600" lvl="2" indent="-228600" algn="l">
              <a:lnSpc>
                <a:spcPct val="90000"/>
              </a:lnSpc>
              <a:spcBef>
                <a:spcPts val="600"/>
              </a:spcBef>
              <a:spcAft>
                <a:spcPts val="0"/>
              </a:spcAft>
              <a:buSzPts val="1600"/>
              <a:buNone/>
              <a:defRPr sz="1600">
                <a:solidFill>
                  <a:schemeClr val="lt1"/>
                </a:solidFill>
              </a:defRPr>
            </a:lvl3pPr>
            <a:lvl4pPr marL="1828800" lvl="3" indent="-228600" algn="l">
              <a:lnSpc>
                <a:spcPct val="90000"/>
              </a:lnSpc>
              <a:spcBef>
                <a:spcPts val="600"/>
              </a:spcBef>
              <a:spcAft>
                <a:spcPts val="0"/>
              </a:spcAft>
              <a:buSzPts val="1400"/>
              <a:buNone/>
              <a:defRPr sz="1400">
                <a:solidFill>
                  <a:schemeClr val="lt1"/>
                </a:solidFill>
              </a:defRPr>
            </a:lvl4pPr>
            <a:lvl5pPr marL="2286000" lvl="4" indent="-228600" algn="l">
              <a:lnSpc>
                <a:spcPct val="90000"/>
              </a:lnSpc>
              <a:spcBef>
                <a:spcPts val="600"/>
              </a:spcBef>
              <a:spcAft>
                <a:spcPts val="0"/>
              </a:spcAft>
              <a:buSzPts val="1400"/>
              <a:buNone/>
              <a:defRPr sz="1400">
                <a:solidFill>
                  <a:schemeClr val="lt1"/>
                </a:solidFill>
              </a:defRPr>
            </a:lvl5pPr>
            <a:lvl6pPr marL="2743200" lvl="5" indent="-228600" algn="l">
              <a:lnSpc>
                <a:spcPct val="100000"/>
              </a:lnSpc>
              <a:spcBef>
                <a:spcPts val="600"/>
              </a:spcBef>
              <a:spcAft>
                <a:spcPts val="0"/>
              </a:spcAft>
              <a:buSzPts val="1400"/>
              <a:buNone/>
              <a:defRPr sz="1400">
                <a:solidFill>
                  <a:schemeClr val="lt1"/>
                </a:solidFill>
              </a:defRPr>
            </a:lvl6pPr>
            <a:lvl7pPr marL="3200400" lvl="6" indent="-228600" algn="l">
              <a:lnSpc>
                <a:spcPct val="100000"/>
              </a:lnSpc>
              <a:spcBef>
                <a:spcPts val="600"/>
              </a:spcBef>
              <a:spcAft>
                <a:spcPts val="0"/>
              </a:spcAft>
              <a:buSzPts val="1400"/>
              <a:buNone/>
              <a:defRPr sz="1400">
                <a:solidFill>
                  <a:schemeClr val="lt1"/>
                </a:solidFill>
              </a:defRPr>
            </a:lvl7pPr>
            <a:lvl8pPr marL="3657600" lvl="7" indent="-228600" algn="l">
              <a:lnSpc>
                <a:spcPct val="100000"/>
              </a:lnSpc>
              <a:spcBef>
                <a:spcPts val="600"/>
              </a:spcBef>
              <a:spcAft>
                <a:spcPts val="0"/>
              </a:spcAft>
              <a:buSzPts val="1400"/>
              <a:buNone/>
              <a:defRPr sz="1400">
                <a:solidFill>
                  <a:schemeClr val="lt1"/>
                </a:solidFill>
              </a:defRPr>
            </a:lvl8pPr>
            <a:lvl9pPr marL="4114800" lvl="8" indent="-228600" algn="l">
              <a:lnSpc>
                <a:spcPct val="100000"/>
              </a:lnSpc>
              <a:spcBef>
                <a:spcPts val="600"/>
              </a:spcBef>
              <a:spcAft>
                <a:spcPts val="0"/>
              </a:spcAft>
              <a:buSzPts val="1400"/>
              <a:buNone/>
              <a:defRPr sz="1400">
                <a:solidFill>
                  <a:schemeClr val="lt1"/>
                </a:solidFill>
              </a:defRPr>
            </a:lvl9pPr>
          </a:lstStyle>
          <a:p>
            <a:endParaRPr/>
          </a:p>
        </p:txBody>
      </p:sp>
      <p:sp>
        <p:nvSpPr>
          <p:cNvPr id="34" name="Google Shape;34;p17"/>
          <p:cNvSpPr txBox="1">
            <a:spLocks noGrp="1"/>
          </p:cNvSpPr>
          <p:nvPr>
            <p:ph type="ftr" idx="11"/>
          </p:nvPr>
        </p:nvSpPr>
        <p:spPr>
          <a:xfrm>
            <a:off x="1522413" y="6400800"/>
            <a:ext cx="6553199" cy="27622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7"/>
          <p:cNvSpPr txBox="1">
            <a:spLocks noGrp="1"/>
          </p:cNvSpPr>
          <p:nvPr>
            <p:ph type="dt" idx="10"/>
          </p:nvPr>
        </p:nvSpPr>
        <p:spPr>
          <a:xfrm>
            <a:off x="8226422" y="6400800"/>
            <a:ext cx="1449389" cy="276228"/>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6" name="Google Shape;36;p17"/>
          <p:cNvSpPr txBox="1">
            <a:spLocks noGrp="1"/>
          </p:cNvSpPr>
          <p:nvPr>
            <p:ph type="sldNum" idx="12"/>
          </p:nvPr>
        </p:nvSpPr>
        <p:spPr>
          <a:xfrm>
            <a:off x="9828211" y="6400800"/>
            <a:ext cx="838201" cy="27622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18"/>
          <p:cNvSpPr txBox="1">
            <a:spLocks noGrp="1"/>
          </p:cNvSpPr>
          <p:nvPr>
            <p:ph type="title"/>
          </p:nvPr>
        </p:nvSpPr>
        <p:spPr>
          <a:xfrm>
            <a:off x="1522413" y="381000"/>
            <a:ext cx="9144001" cy="13716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6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8"/>
          <p:cNvSpPr txBox="1">
            <a:spLocks noGrp="1"/>
          </p:cNvSpPr>
          <p:nvPr>
            <p:ph type="body" idx="1"/>
          </p:nvPr>
        </p:nvSpPr>
        <p:spPr>
          <a:xfrm>
            <a:off x="1522411" y="1905000"/>
            <a:ext cx="4416552" cy="762000"/>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0"/>
              </a:spcBef>
              <a:spcAft>
                <a:spcPts val="0"/>
              </a:spcAft>
              <a:buSzPts val="2000"/>
              <a:buNone/>
              <a:defRPr sz="2000" b="0" cap="none">
                <a:solidFill>
                  <a:schemeClr val="accent1"/>
                </a:solidFill>
              </a:defRPr>
            </a:lvl1pPr>
            <a:lvl2pPr marL="914400" lvl="1" indent="-228600" algn="l">
              <a:lnSpc>
                <a:spcPct val="90000"/>
              </a:lnSpc>
              <a:spcBef>
                <a:spcPts val="1200"/>
              </a:spcBef>
              <a:spcAft>
                <a:spcPts val="0"/>
              </a:spcAft>
              <a:buSzPts val="2000"/>
              <a:buNone/>
              <a:defRPr sz="2000" b="1"/>
            </a:lvl2pPr>
            <a:lvl3pPr marL="1371600" lvl="2" indent="-228600" algn="l">
              <a:lnSpc>
                <a:spcPct val="90000"/>
              </a:lnSpc>
              <a:spcBef>
                <a:spcPts val="600"/>
              </a:spcBef>
              <a:spcAft>
                <a:spcPts val="0"/>
              </a:spcAft>
              <a:buSzPts val="1800"/>
              <a:buNone/>
              <a:defRPr sz="1800" b="1"/>
            </a:lvl3pPr>
            <a:lvl4pPr marL="1828800" lvl="3" indent="-228600" algn="l">
              <a:lnSpc>
                <a:spcPct val="90000"/>
              </a:lnSpc>
              <a:spcBef>
                <a:spcPts val="600"/>
              </a:spcBef>
              <a:spcAft>
                <a:spcPts val="0"/>
              </a:spcAft>
              <a:buSzPts val="1600"/>
              <a:buNone/>
              <a:defRPr sz="1600" b="1"/>
            </a:lvl4pPr>
            <a:lvl5pPr marL="2286000" lvl="4" indent="-228600" algn="l">
              <a:lnSpc>
                <a:spcPct val="90000"/>
              </a:lnSpc>
              <a:spcBef>
                <a:spcPts val="600"/>
              </a:spcBef>
              <a:spcAft>
                <a:spcPts val="0"/>
              </a:spcAft>
              <a:buSzPts val="1600"/>
              <a:buNone/>
              <a:defRPr sz="1600" b="1"/>
            </a:lvl5pPr>
            <a:lvl6pPr marL="2743200" lvl="5" indent="-228600" algn="l">
              <a:lnSpc>
                <a:spcPct val="100000"/>
              </a:lnSpc>
              <a:spcBef>
                <a:spcPts val="600"/>
              </a:spcBef>
              <a:spcAft>
                <a:spcPts val="0"/>
              </a:spcAft>
              <a:buSzPts val="1600"/>
              <a:buNone/>
              <a:defRPr sz="1600" b="1"/>
            </a:lvl6pPr>
            <a:lvl7pPr marL="3200400" lvl="6" indent="-228600" algn="l">
              <a:lnSpc>
                <a:spcPct val="100000"/>
              </a:lnSpc>
              <a:spcBef>
                <a:spcPts val="600"/>
              </a:spcBef>
              <a:spcAft>
                <a:spcPts val="0"/>
              </a:spcAft>
              <a:buSzPts val="1600"/>
              <a:buNone/>
              <a:defRPr sz="1600" b="1"/>
            </a:lvl7pPr>
            <a:lvl8pPr marL="3657600" lvl="7" indent="-228600" algn="l">
              <a:lnSpc>
                <a:spcPct val="100000"/>
              </a:lnSpc>
              <a:spcBef>
                <a:spcPts val="600"/>
              </a:spcBef>
              <a:spcAft>
                <a:spcPts val="0"/>
              </a:spcAft>
              <a:buSzPts val="1600"/>
              <a:buNone/>
              <a:defRPr sz="1600" b="1"/>
            </a:lvl8pPr>
            <a:lvl9pPr marL="4114800" lvl="8" indent="-228600" algn="l">
              <a:lnSpc>
                <a:spcPct val="100000"/>
              </a:lnSpc>
              <a:spcBef>
                <a:spcPts val="600"/>
              </a:spcBef>
              <a:spcAft>
                <a:spcPts val="0"/>
              </a:spcAft>
              <a:buSzPts val="1600"/>
              <a:buNone/>
              <a:defRPr sz="1600" b="1"/>
            </a:lvl9pPr>
          </a:lstStyle>
          <a:p>
            <a:endParaRPr/>
          </a:p>
        </p:txBody>
      </p:sp>
      <p:sp>
        <p:nvSpPr>
          <p:cNvPr id="40" name="Google Shape;40;p18"/>
          <p:cNvSpPr txBox="1">
            <a:spLocks noGrp="1"/>
          </p:cNvSpPr>
          <p:nvPr>
            <p:ph type="body" idx="2"/>
          </p:nvPr>
        </p:nvSpPr>
        <p:spPr>
          <a:xfrm>
            <a:off x="1522411" y="2743201"/>
            <a:ext cx="4416552" cy="32766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800"/>
              </a:spcBef>
              <a:spcAft>
                <a:spcPts val="0"/>
              </a:spcAft>
              <a:buSzPts val="2400"/>
              <a:buChar char="•"/>
              <a:defRPr sz="2400"/>
            </a:lvl1pPr>
            <a:lvl2pPr marL="914400" lvl="1" indent="-355600" algn="l">
              <a:lnSpc>
                <a:spcPct val="90000"/>
              </a:lnSpc>
              <a:spcBef>
                <a:spcPts val="1200"/>
              </a:spcBef>
              <a:spcAft>
                <a:spcPts val="0"/>
              </a:spcAft>
              <a:buSzPts val="2000"/>
              <a:buChar char="•"/>
              <a:defRPr sz="2000"/>
            </a:lvl2pPr>
            <a:lvl3pPr marL="1371600" lvl="2" indent="-342900" algn="l">
              <a:lnSpc>
                <a:spcPct val="90000"/>
              </a:lnSpc>
              <a:spcBef>
                <a:spcPts val="600"/>
              </a:spcBef>
              <a:spcAft>
                <a:spcPts val="0"/>
              </a:spcAft>
              <a:buSzPts val="1800"/>
              <a:buChar char="•"/>
              <a:defRPr sz="1800"/>
            </a:lvl3pPr>
            <a:lvl4pPr marL="1828800" lvl="3" indent="-330200" algn="l">
              <a:lnSpc>
                <a:spcPct val="90000"/>
              </a:lnSpc>
              <a:spcBef>
                <a:spcPts val="600"/>
              </a:spcBef>
              <a:spcAft>
                <a:spcPts val="0"/>
              </a:spcAft>
              <a:buSzPts val="1600"/>
              <a:buChar char="•"/>
              <a:defRPr sz="1600"/>
            </a:lvl4pPr>
            <a:lvl5pPr marL="2286000" lvl="4" indent="-330200" algn="l">
              <a:lnSpc>
                <a:spcPct val="90000"/>
              </a:lnSpc>
              <a:spcBef>
                <a:spcPts val="600"/>
              </a:spcBef>
              <a:spcAft>
                <a:spcPts val="0"/>
              </a:spcAft>
              <a:buSzPts val="1600"/>
              <a:buChar char="•"/>
              <a:defRPr sz="1600"/>
            </a:lvl5pPr>
            <a:lvl6pPr marL="2743200" lvl="5" indent="-330200" algn="l">
              <a:lnSpc>
                <a:spcPct val="100000"/>
              </a:lnSpc>
              <a:spcBef>
                <a:spcPts val="600"/>
              </a:spcBef>
              <a:spcAft>
                <a:spcPts val="0"/>
              </a:spcAft>
              <a:buSzPts val="1600"/>
              <a:buChar char="•"/>
              <a:defRPr sz="1600"/>
            </a:lvl6pPr>
            <a:lvl7pPr marL="3200400" lvl="6" indent="-330200" algn="l">
              <a:lnSpc>
                <a:spcPct val="100000"/>
              </a:lnSpc>
              <a:spcBef>
                <a:spcPts val="600"/>
              </a:spcBef>
              <a:spcAft>
                <a:spcPts val="0"/>
              </a:spcAft>
              <a:buSzPts val="1600"/>
              <a:buChar char="•"/>
              <a:defRPr sz="1600"/>
            </a:lvl7pPr>
            <a:lvl8pPr marL="3657600" lvl="7" indent="-330200" algn="l">
              <a:lnSpc>
                <a:spcPct val="100000"/>
              </a:lnSpc>
              <a:spcBef>
                <a:spcPts val="600"/>
              </a:spcBef>
              <a:spcAft>
                <a:spcPts val="0"/>
              </a:spcAft>
              <a:buSzPts val="1600"/>
              <a:buChar char="•"/>
              <a:defRPr sz="1600"/>
            </a:lvl8pPr>
            <a:lvl9pPr marL="4114800" lvl="8" indent="-330200" algn="l">
              <a:lnSpc>
                <a:spcPct val="100000"/>
              </a:lnSpc>
              <a:spcBef>
                <a:spcPts val="600"/>
              </a:spcBef>
              <a:spcAft>
                <a:spcPts val="0"/>
              </a:spcAft>
              <a:buSzPts val="1600"/>
              <a:buChar char="•"/>
              <a:defRPr sz="1600"/>
            </a:lvl9pPr>
          </a:lstStyle>
          <a:p>
            <a:endParaRPr/>
          </a:p>
        </p:txBody>
      </p:sp>
      <p:sp>
        <p:nvSpPr>
          <p:cNvPr id="41" name="Google Shape;41;p18"/>
          <p:cNvSpPr txBox="1">
            <a:spLocks noGrp="1"/>
          </p:cNvSpPr>
          <p:nvPr>
            <p:ph type="body" idx="3"/>
          </p:nvPr>
        </p:nvSpPr>
        <p:spPr>
          <a:xfrm>
            <a:off x="6249861" y="1905000"/>
            <a:ext cx="4416552" cy="762000"/>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0"/>
              </a:spcBef>
              <a:spcAft>
                <a:spcPts val="0"/>
              </a:spcAft>
              <a:buSzPts val="2000"/>
              <a:buNone/>
              <a:defRPr sz="2000" b="0" cap="none">
                <a:solidFill>
                  <a:schemeClr val="accent1"/>
                </a:solidFill>
              </a:defRPr>
            </a:lvl1pPr>
            <a:lvl2pPr marL="914400" lvl="1" indent="-228600" algn="l">
              <a:lnSpc>
                <a:spcPct val="90000"/>
              </a:lnSpc>
              <a:spcBef>
                <a:spcPts val="1200"/>
              </a:spcBef>
              <a:spcAft>
                <a:spcPts val="0"/>
              </a:spcAft>
              <a:buSzPts val="2000"/>
              <a:buNone/>
              <a:defRPr sz="2000" b="1"/>
            </a:lvl2pPr>
            <a:lvl3pPr marL="1371600" lvl="2" indent="-228600" algn="l">
              <a:lnSpc>
                <a:spcPct val="90000"/>
              </a:lnSpc>
              <a:spcBef>
                <a:spcPts val="600"/>
              </a:spcBef>
              <a:spcAft>
                <a:spcPts val="0"/>
              </a:spcAft>
              <a:buSzPts val="1800"/>
              <a:buNone/>
              <a:defRPr sz="1800" b="1"/>
            </a:lvl3pPr>
            <a:lvl4pPr marL="1828800" lvl="3" indent="-228600" algn="l">
              <a:lnSpc>
                <a:spcPct val="90000"/>
              </a:lnSpc>
              <a:spcBef>
                <a:spcPts val="600"/>
              </a:spcBef>
              <a:spcAft>
                <a:spcPts val="0"/>
              </a:spcAft>
              <a:buSzPts val="1600"/>
              <a:buNone/>
              <a:defRPr sz="1600" b="1"/>
            </a:lvl4pPr>
            <a:lvl5pPr marL="2286000" lvl="4" indent="-228600" algn="l">
              <a:lnSpc>
                <a:spcPct val="90000"/>
              </a:lnSpc>
              <a:spcBef>
                <a:spcPts val="600"/>
              </a:spcBef>
              <a:spcAft>
                <a:spcPts val="0"/>
              </a:spcAft>
              <a:buSzPts val="1600"/>
              <a:buNone/>
              <a:defRPr sz="1600" b="1"/>
            </a:lvl5pPr>
            <a:lvl6pPr marL="2743200" lvl="5" indent="-228600" algn="l">
              <a:lnSpc>
                <a:spcPct val="100000"/>
              </a:lnSpc>
              <a:spcBef>
                <a:spcPts val="600"/>
              </a:spcBef>
              <a:spcAft>
                <a:spcPts val="0"/>
              </a:spcAft>
              <a:buSzPts val="1600"/>
              <a:buNone/>
              <a:defRPr sz="1600" b="1"/>
            </a:lvl6pPr>
            <a:lvl7pPr marL="3200400" lvl="6" indent="-228600" algn="l">
              <a:lnSpc>
                <a:spcPct val="100000"/>
              </a:lnSpc>
              <a:spcBef>
                <a:spcPts val="600"/>
              </a:spcBef>
              <a:spcAft>
                <a:spcPts val="0"/>
              </a:spcAft>
              <a:buSzPts val="1600"/>
              <a:buNone/>
              <a:defRPr sz="1600" b="1"/>
            </a:lvl7pPr>
            <a:lvl8pPr marL="3657600" lvl="7" indent="-228600" algn="l">
              <a:lnSpc>
                <a:spcPct val="100000"/>
              </a:lnSpc>
              <a:spcBef>
                <a:spcPts val="600"/>
              </a:spcBef>
              <a:spcAft>
                <a:spcPts val="0"/>
              </a:spcAft>
              <a:buSzPts val="1600"/>
              <a:buNone/>
              <a:defRPr sz="1600" b="1"/>
            </a:lvl8pPr>
            <a:lvl9pPr marL="4114800" lvl="8" indent="-228600" algn="l">
              <a:lnSpc>
                <a:spcPct val="100000"/>
              </a:lnSpc>
              <a:spcBef>
                <a:spcPts val="600"/>
              </a:spcBef>
              <a:spcAft>
                <a:spcPts val="0"/>
              </a:spcAft>
              <a:buSzPts val="1600"/>
              <a:buNone/>
              <a:defRPr sz="1600" b="1"/>
            </a:lvl9pPr>
          </a:lstStyle>
          <a:p>
            <a:endParaRPr/>
          </a:p>
        </p:txBody>
      </p:sp>
      <p:sp>
        <p:nvSpPr>
          <p:cNvPr id="42" name="Google Shape;42;p18"/>
          <p:cNvSpPr txBox="1">
            <a:spLocks noGrp="1"/>
          </p:cNvSpPr>
          <p:nvPr>
            <p:ph type="body" idx="4"/>
          </p:nvPr>
        </p:nvSpPr>
        <p:spPr>
          <a:xfrm>
            <a:off x="6249861" y="2743201"/>
            <a:ext cx="4416552" cy="32766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800"/>
              </a:spcBef>
              <a:spcAft>
                <a:spcPts val="0"/>
              </a:spcAft>
              <a:buSzPts val="2400"/>
              <a:buChar char="•"/>
              <a:defRPr sz="2400"/>
            </a:lvl1pPr>
            <a:lvl2pPr marL="914400" lvl="1" indent="-355600" algn="l">
              <a:lnSpc>
                <a:spcPct val="90000"/>
              </a:lnSpc>
              <a:spcBef>
                <a:spcPts val="1200"/>
              </a:spcBef>
              <a:spcAft>
                <a:spcPts val="0"/>
              </a:spcAft>
              <a:buSzPts val="2000"/>
              <a:buChar char="•"/>
              <a:defRPr sz="2000"/>
            </a:lvl2pPr>
            <a:lvl3pPr marL="1371600" lvl="2" indent="-342900" algn="l">
              <a:lnSpc>
                <a:spcPct val="90000"/>
              </a:lnSpc>
              <a:spcBef>
                <a:spcPts val="600"/>
              </a:spcBef>
              <a:spcAft>
                <a:spcPts val="0"/>
              </a:spcAft>
              <a:buSzPts val="1800"/>
              <a:buChar char="•"/>
              <a:defRPr sz="1800"/>
            </a:lvl3pPr>
            <a:lvl4pPr marL="1828800" lvl="3" indent="-330200" algn="l">
              <a:lnSpc>
                <a:spcPct val="90000"/>
              </a:lnSpc>
              <a:spcBef>
                <a:spcPts val="600"/>
              </a:spcBef>
              <a:spcAft>
                <a:spcPts val="0"/>
              </a:spcAft>
              <a:buSzPts val="1600"/>
              <a:buChar char="•"/>
              <a:defRPr sz="1600"/>
            </a:lvl4pPr>
            <a:lvl5pPr marL="2286000" lvl="4" indent="-330200" algn="l">
              <a:lnSpc>
                <a:spcPct val="90000"/>
              </a:lnSpc>
              <a:spcBef>
                <a:spcPts val="600"/>
              </a:spcBef>
              <a:spcAft>
                <a:spcPts val="0"/>
              </a:spcAft>
              <a:buSzPts val="1600"/>
              <a:buChar char="•"/>
              <a:defRPr sz="1600"/>
            </a:lvl5pPr>
            <a:lvl6pPr marL="2743200" lvl="5" indent="-330200" algn="l">
              <a:lnSpc>
                <a:spcPct val="100000"/>
              </a:lnSpc>
              <a:spcBef>
                <a:spcPts val="600"/>
              </a:spcBef>
              <a:spcAft>
                <a:spcPts val="0"/>
              </a:spcAft>
              <a:buSzPts val="1600"/>
              <a:buChar char="•"/>
              <a:defRPr sz="1600"/>
            </a:lvl6pPr>
            <a:lvl7pPr marL="3200400" lvl="6" indent="-330200" algn="l">
              <a:lnSpc>
                <a:spcPct val="100000"/>
              </a:lnSpc>
              <a:spcBef>
                <a:spcPts val="600"/>
              </a:spcBef>
              <a:spcAft>
                <a:spcPts val="0"/>
              </a:spcAft>
              <a:buSzPts val="1600"/>
              <a:buChar char="•"/>
              <a:defRPr sz="1600"/>
            </a:lvl7pPr>
            <a:lvl8pPr marL="3657600" lvl="7" indent="-330200" algn="l">
              <a:lnSpc>
                <a:spcPct val="100000"/>
              </a:lnSpc>
              <a:spcBef>
                <a:spcPts val="600"/>
              </a:spcBef>
              <a:spcAft>
                <a:spcPts val="0"/>
              </a:spcAft>
              <a:buSzPts val="1600"/>
              <a:buChar char="•"/>
              <a:defRPr sz="1600"/>
            </a:lvl8pPr>
            <a:lvl9pPr marL="4114800" lvl="8" indent="-330200" algn="l">
              <a:lnSpc>
                <a:spcPct val="100000"/>
              </a:lnSpc>
              <a:spcBef>
                <a:spcPts val="600"/>
              </a:spcBef>
              <a:spcAft>
                <a:spcPts val="0"/>
              </a:spcAft>
              <a:buSzPts val="1600"/>
              <a:buChar char="•"/>
              <a:defRPr sz="1600"/>
            </a:lvl9pPr>
          </a:lstStyle>
          <a:p>
            <a:endParaRPr/>
          </a:p>
        </p:txBody>
      </p:sp>
      <p:sp>
        <p:nvSpPr>
          <p:cNvPr id="43" name="Google Shape;43;p18"/>
          <p:cNvSpPr txBox="1">
            <a:spLocks noGrp="1"/>
          </p:cNvSpPr>
          <p:nvPr>
            <p:ph type="ftr" idx="11"/>
          </p:nvPr>
        </p:nvSpPr>
        <p:spPr>
          <a:xfrm>
            <a:off x="1522413" y="6400800"/>
            <a:ext cx="6553199" cy="27622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18"/>
          <p:cNvSpPr txBox="1">
            <a:spLocks noGrp="1"/>
          </p:cNvSpPr>
          <p:nvPr>
            <p:ph type="dt" idx="10"/>
          </p:nvPr>
        </p:nvSpPr>
        <p:spPr>
          <a:xfrm>
            <a:off x="8226422" y="6400800"/>
            <a:ext cx="1449389" cy="276228"/>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18"/>
          <p:cNvSpPr txBox="1">
            <a:spLocks noGrp="1"/>
          </p:cNvSpPr>
          <p:nvPr>
            <p:ph type="sldNum" idx="12"/>
          </p:nvPr>
        </p:nvSpPr>
        <p:spPr>
          <a:xfrm>
            <a:off x="9828211" y="6400800"/>
            <a:ext cx="838201" cy="27622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6"/>
        <p:cNvGrpSpPr/>
        <p:nvPr/>
      </p:nvGrpSpPr>
      <p:grpSpPr>
        <a:xfrm>
          <a:off x="0" y="0"/>
          <a:ext cx="0" cy="0"/>
          <a:chOff x="0" y="0"/>
          <a:chExt cx="0" cy="0"/>
        </a:xfrm>
      </p:grpSpPr>
      <p:sp>
        <p:nvSpPr>
          <p:cNvPr id="47" name="Google Shape;47;p19"/>
          <p:cNvSpPr txBox="1">
            <a:spLocks noGrp="1"/>
          </p:cNvSpPr>
          <p:nvPr>
            <p:ph type="title"/>
          </p:nvPr>
        </p:nvSpPr>
        <p:spPr>
          <a:xfrm>
            <a:off x="1522413" y="381000"/>
            <a:ext cx="9144001" cy="13716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9"/>
          <p:cNvSpPr txBox="1">
            <a:spLocks noGrp="1"/>
          </p:cNvSpPr>
          <p:nvPr>
            <p:ph type="ftr" idx="11"/>
          </p:nvPr>
        </p:nvSpPr>
        <p:spPr>
          <a:xfrm>
            <a:off x="1522413" y="6400800"/>
            <a:ext cx="6553199" cy="27622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9" name="Google Shape;49;p19"/>
          <p:cNvSpPr txBox="1">
            <a:spLocks noGrp="1"/>
          </p:cNvSpPr>
          <p:nvPr>
            <p:ph type="dt" idx="10"/>
          </p:nvPr>
        </p:nvSpPr>
        <p:spPr>
          <a:xfrm>
            <a:off x="8226422" y="6400800"/>
            <a:ext cx="1449389" cy="276228"/>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19"/>
          <p:cNvSpPr txBox="1">
            <a:spLocks noGrp="1"/>
          </p:cNvSpPr>
          <p:nvPr>
            <p:ph type="sldNum" idx="12"/>
          </p:nvPr>
        </p:nvSpPr>
        <p:spPr>
          <a:xfrm>
            <a:off x="9828211" y="6400800"/>
            <a:ext cx="838201" cy="27622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bg>
      <p:bgPr>
        <a:blipFill>
          <a:blip r:embed="rId2">
            <a:alphaModFix/>
          </a:blip>
          <a:stretch>
            <a:fillRect/>
          </a:stretch>
        </a:blipFill>
        <a:effectLst/>
      </p:bgPr>
    </p:bg>
    <p:spTree>
      <p:nvGrpSpPr>
        <p:cNvPr id="1" name="Shape 51"/>
        <p:cNvGrpSpPr/>
        <p:nvPr/>
      </p:nvGrpSpPr>
      <p:grpSpPr>
        <a:xfrm>
          <a:off x="0" y="0"/>
          <a:ext cx="0" cy="0"/>
          <a:chOff x="0" y="0"/>
          <a:chExt cx="0" cy="0"/>
        </a:xfrm>
      </p:grpSpPr>
      <p:sp>
        <p:nvSpPr>
          <p:cNvPr id="52" name="Google Shape;52;p21"/>
          <p:cNvSpPr txBox="1">
            <a:spLocks noGrp="1"/>
          </p:cNvSpPr>
          <p:nvPr>
            <p:ph type="title"/>
          </p:nvPr>
        </p:nvSpPr>
        <p:spPr>
          <a:xfrm>
            <a:off x="1055604" y="1905000"/>
            <a:ext cx="3596607" cy="26670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600"/>
              <a:buFont typeface="Corbel"/>
              <a:buNone/>
              <a:defRPr sz="3600" b="0" i="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1"/>
          <p:cNvSpPr txBox="1">
            <a:spLocks noGrp="1"/>
          </p:cNvSpPr>
          <p:nvPr>
            <p:ph type="body" idx="1"/>
          </p:nvPr>
        </p:nvSpPr>
        <p:spPr>
          <a:xfrm>
            <a:off x="1065213" y="4648200"/>
            <a:ext cx="3581399" cy="13716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1800"/>
              <a:buNone/>
              <a:defRPr sz="1800"/>
            </a:lvl1pPr>
            <a:lvl2pPr marL="914400" lvl="1" indent="-228600" algn="l">
              <a:lnSpc>
                <a:spcPct val="90000"/>
              </a:lnSpc>
              <a:spcBef>
                <a:spcPts val="1200"/>
              </a:spcBef>
              <a:spcAft>
                <a:spcPts val="0"/>
              </a:spcAft>
              <a:buSzPts val="1200"/>
              <a:buNone/>
              <a:defRPr sz="1200"/>
            </a:lvl2pPr>
            <a:lvl3pPr marL="1371600" lvl="2" indent="-228600" algn="l">
              <a:lnSpc>
                <a:spcPct val="90000"/>
              </a:lnSpc>
              <a:spcBef>
                <a:spcPts val="600"/>
              </a:spcBef>
              <a:spcAft>
                <a:spcPts val="0"/>
              </a:spcAft>
              <a:buSzPts val="1000"/>
              <a:buNone/>
              <a:defRPr sz="1000"/>
            </a:lvl3pPr>
            <a:lvl4pPr marL="1828800" lvl="3" indent="-228600" algn="l">
              <a:lnSpc>
                <a:spcPct val="90000"/>
              </a:lnSpc>
              <a:spcBef>
                <a:spcPts val="600"/>
              </a:spcBef>
              <a:spcAft>
                <a:spcPts val="0"/>
              </a:spcAft>
              <a:buSzPts val="900"/>
              <a:buNone/>
              <a:defRPr sz="900"/>
            </a:lvl4pPr>
            <a:lvl5pPr marL="2286000" lvl="4" indent="-228600" algn="l">
              <a:lnSpc>
                <a:spcPct val="90000"/>
              </a:lnSpc>
              <a:spcBef>
                <a:spcPts val="600"/>
              </a:spcBef>
              <a:spcAft>
                <a:spcPts val="0"/>
              </a:spcAft>
              <a:buSzPts val="900"/>
              <a:buNone/>
              <a:defRPr sz="900"/>
            </a:lvl5pPr>
            <a:lvl6pPr marL="2743200" lvl="5" indent="-228600" algn="l">
              <a:lnSpc>
                <a:spcPct val="100000"/>
              </a:lnSpc>
              <a:spcBef>
                <a:spcPts val="600"/>
              </a:spcBef>
              <a:spcAft>
                <a:spcPts val="0"/>
              </a:spcAft>
              <a:buSzPts val="900"/>
              <a:buNone/>
              <a:defRPr sz="900"/>
            </a:lvl6pPr>
            <a:lvl7pPr marL="3200400" lvl="6" indent="-228600" algn="l">
              <a:lnSpc>
                <a:spcPct val="100000"/>
              </a:lnSpc>
              <a:spcBef>
                <a:spcPts val="600"/>
              </a:spcBef>
              <a:spcAft>
                <a:spcPts val="0"/>
              </a:spcAft>
              <a:buSzPts val="900"/>
              <a:buNone/>
              <a:defRPr sz="900"/>
            </a:lvl7pPr>
            <a:lvl8pPr marL="3657600" lvl="7" indent="-228600" algn="l">
              <a:lnSpc>
                <a:spcPct val="100000"/>
              </a:lnSpc>
              <a:spcBef>
                <a:spcPts val="600"/>
              </a:spcBef>
              <a:spcAft>
                <a:spcPts val="0"/>
              </a:spcAft>
              <a:buSzPts val="900"/>
              <a:buNone/>
              <a:defRPr sz="900"/>
            </a:lvl8pPr>
            <a:lvl9pPr marL="4114800" lvl="8" indent="-228600" algn="l">
              <a:lnSpc>
                <a:spcPct val="100000"/>
              </a:lnSpc>
              <a:spcBef>
                <a:spcPts val="600"/>
              </a:spcBef>
              <a:spcAft>
                <a:spcPts val="0"/>
              </a:spcAft>
              <a:buSzPts val="900"/>
              <a:buNone/>
              <a:defRPr sz="900"/>
            </a:lvl9pPr>
          </a:lstStyle>
          <a:p>
            <a:endParaRPr/>
          </a:p>
        </p:txBody>
      </p:sp>
      <p:sp>
        <p:nvSpPr>
          <p:cNvPr id="54" name="Google Shape;54;p21" descr="An empty placeholder to add an image. Click on the placeholder and select the image that you wish to add."/>
          <p:cNvSpPr>
            <a:spLocks noGrp="1"/>
          </p:cNvSpPr>
          <p:nvPr>
            <p:ph type="pic" idx="2"/>
          </p:nvPr>
        </p:nvSpPr>
        <p:spPr>
          <a:xfrm>
            <a:off x="4951414" y="685800"/>
            <a:ext cx="6400799" cy="5334000"/>
          </a:xfrm>
          <a:prstGeom prst="rect">
            <a:avLst/>
          </a:prstGeom>
          <a:solidFill>
            <a:schemeClr val="dk2"/>
          </a:solidFill>
          <a:ln w="76200" cap="flat" cmpd="sng">
            <a:solidFill>
              <a:schemeClr val="lt1"/>
            </a:solidFill>
            <a:prstDash val="solid"/>
            <a:miter lim="800000"/>
            <a:headEnd type="none" w="sm" len="sm"/>
            <a:tailEnd type="none" w="sm" len="sm"/>
          </a:ln>
        </p:spPr>
      </p:sp>
      <p:sp>
        <p:nvSpPr>
          <p:cNvPr id="55" name="Google Shape;55;p21"/>
          <p:cNvSpPr txBox="1">
            <a:spLocks noGrp="1"/>
          </p:cNvSpPr>
          <p:nvPr>
            <p:ph type="ftr" idx="11"/>
          </p:nvPr>
        </p:nvSpPr>
        <p:spPr>
          <a:xfrm>
            <a:off x="1522413" y="6400800"/>
            <a:ext cx="6553199" cy="27622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1"/>
          <p:cNvSpPr txBox="1">
            <a:spLocks noGrp="1"/>
          </p:cNvSpPr>
          <p:nvPr>
            <p:ph type="dt" idx="10"/>
          </p:nvPr>
        </p:nvSpPr>
        <p:spPr>
          <a:xfrm>
            <a:off x="8226422" y="6400800"/>
            <a:ext cx="1449389" cy="276228"/>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21"/>
          <p:cNvSpPr txBox="1">
            <a:spLocks noGrp="1"/>
          </p:cNvSpPr>
          <p:nvPr>
            <p:ph type="sldNum" idx="12"/>
          </p:nvPr>
        </p:nvSpPr>
        <p:spPr>
          <a:xfrm>
            <a:off x="9828211" y="6400800"/>
            <a:ext cx="838201" cy="27622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bg>
      <p:bgPr>
        <a:blipFill>
          <a:blip r:embed="rId2">
            <a:alphaModFix/>
          </a:blip>
          <a:stretch>
            <a:fillRect/>
          </a:stretch>
        </a:blipFill>
        <a:effectLst/>
      </p:bgPr>
    </p:bg>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1055604" y="1905000"/>
            <a:ext cx="3596607" cy="26670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lt1"/>
              </a:buClr>
              <a:buSzPts val="3600"/>
              <a:buFont typeface="Corbel"/>
              <a:buNone/>
              <a:defRPr sz="3600" b="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2"/>
          <p:cNvSpPr txBox="1">
            <a:spLocks noGrp="1"/>
          </p:cNvSpPr>
          <p:nvPr>
            <p:ph type="body" idx="1"/>
          </p:nvPr>
        </p:nvSpPr>
        <p:spPr>
          <a:xfrm>
            <a:off x="1065213" y="4648200"/>
            <a:ext cx="3581399" cy="13716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1800"/>
              <a:buNone/>
              <a:defRPr sz="1800"/>
            </a:lvl1pPr>
            <a:lvl2pPr marL="914400" lvl="1" indent="-228600" algn="l">
              <a:lnSpc>
                <a:spcPct val="90000"/>
              </a:lnSpc>
              <a:spcBef>
                <a:spcPts val="1200"/>
              </a:spcBef>
              <a:spcAft>
                <a:spcPts val="0"/>
              </a:spcAft>
              <a:buSzPts val="1200"/>
              <a:buNone/>
              <a:defRPr sz="1200"/>
            </a:lvl2pPr>
            <a:lvl3pPr marL="1371600" lvl="2" indent="-228600" algn="l">
              <a:lnSpc>
                <a:spcPct val="90000"/>
              </a:lnSpc>
              <a:spcBef>
                <a:spcPts val="600"/>
              </a:spcBef>
              <a:spcAft>
                <a:spcPts val="0"/>
              </a:spcAft>
              <a:buSzPts val="1000"/>
              <a:buNone/>
              <a:defRPr sz="1000"/>
            </a:lvl3pPr>
            <a:lvl4pPr marL="1828800" lvl="3" indent="-228600" algn="l">
              <a:lnSpc>
                <a:spcPct val="90000"/>
              </a:lnSpc>
              <a:spcBef>
                <a:spcPts val="600"/>
              </a:spcBef>
              <a:spcAft>
                <a:spcPts val="0"/>
              </a:spcAft>
              <a:buSzPts val="900"/>
              <a:buNone/>
              <a:defRPr sz="900"/>
            </a:lvl4pPr>
            <a:lvl5pPr marL="2286000" lvl="4" indent="-228600" algn="l">
              <a:lnSpc>
                <a:spcPct val="90000"/>
              </a:lnSpc>
              <a:spcBef>
                <a:spcPts val="600"/>
              </a:spcBef>
              <a:spcAft>
                <a:spcPts val="0"/>
              </a:spcAft>
              <a:buSzPts val="900"/>
              <a:buNone/>
              <a:defRPr sz="900"/>
            </a:lvl5pPr>
            <a:lvl6pPr marL="2743200" lvl="5" indent="-228600" algn="l">
              <a:lnSpc>
                <a:spcPct val="100000"/>
              </a:lnSpc>
              <a:spcBef>
                <a:spcPts val="600"/>
              </a:spcBef>
              <a:spcAft>
                <a:spcPts val="0"/>
              </a:spcAft>
              <a:buSzPts val="900"/>
              <a:buNone/>
              <a:defRPr sz="900"/>
            </a:lvl6pPr>
            <a:lvl7pPr marL="3200400" lvl="6" indent="-228600" algn="l">
              <a:lnSpc>
                <a:spcPct val="100000"/>
              </a:lnSpc>
              <a:spcBef>
                <a:spcPts val="600"/>
              </a:spcBef>
              <a:spcAft>
                <a:spcPts val="0"/>
              </a:spcAft>
              <a:buSzPts val="900"/>
              <a:buNone/>
              <a:defRPr sz="900"/>
            </a:lvl7pPr>
            <a:lvl8pPr marL="3657600" lvl="7" indent="-228600" algn="l">
              <a:lnSpc>
                <a:spcPct val="100000"/>
              </a:lnSpc>
              <a:spcBef>
                <a:spcPts val="600"/>
              </a:spcBef>
              <a:spcAft>
                <a:spcPts val="0"/>
              </a:spcAft>
              <a:buSzPts val="900"/>
              <a:buNone/>
              <a:defRPr sz="900"/>
            </a:lvl8pPr>
            <a:lvl9pPr marL="4114800" lvl="8" indent="-228600" algn="l">
              <a:lnSpc>
                <a:spcPct val="100000"/>
              </a:lnSpc>
              <a:spcBef>
                <a:spcPts val="600"/>
              </a:spcBef>
              <a:spcAft>
                <a:spcPts val="0"/>
              </a:spcAft>
              <a:buSzPts val="900"/>
              <a:buNone/>
              <a:defRPr sz="900"/>
            </a:lvl9pPr>
          </a:lstStyle>
          <a:p>
            <a:endParaRPr/>
          </a:p>
        </p:txBody>
      </p:sp>
      <p:sp>
        <p:nvSpPr>
          <p:cNvPr id="61" name="Google Shape;61;p22"/>
          <p:cNvSpPr txBox="1">
            <a:spLocks noGrp="1"/>
          </p:cNvSpPr>
          <p:nvPr>
            <p:ph type="body" idx="2"/>
          </p:nvPr>
        </p:nvSpPr>
        <p:spPr>
          <a:xfrm>
            <a:off x="4951414" y="685800"/>
            <a:ext cx="6400800" cy="533400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800"/>
              </a:spcBef>
              <a:spcAft>
                <a:spcPts val="0"/>
              </a:spcAft>
              <a:buSzPts val="2400"/>
              <a:buChar char="•"/>
              <a:defRPr sz="2400"/>
            </a:lvl1pPr>
            <a:lvl2pPr marL="914400" lvl="1" indent="-355600" algn="l">
              <a:lnSpc>
                <a:spcPct val="90000"/>
              </a:lnSpc>
              <a:spcBef>
                <a:spcPts val="1200"/>
              </a:spcBef>
              <a:spcAft>
                <a:spcPts val="0"/>
              </a:spcAft>
              <a:buSzPts val="2000"/>
              <a:buChar char="•"/>
              <a:defRPr sz="2000"/>
            </a:lvl2pPr>
            <a:lvl3pPr marL="1371600" lvl="2" indent="-342900" algn="l">
              <a:lnSpc>
                <a:spcPct val="90000"/>
              </a:lnSpc>
              <a:spcBef>
                <a:spcPts val="600"/>
              </a:spcBef>
              <a:spcAft>
                <a:spcPts val="0"/>
              </a:spcAft>
              <a:buSzPts val="1800"/>
              <a:buChar char="•"/>
              <a:defRPr sz="1800"/>
            </a:lvl3pPr>
            <a:lvl4pPr marL="1828800" lvl="3" indent="-330200" algn="l">
              <a:lnSpc>
                <a:spcPct val="90000"/>
              </a:lnSpc>
              <a:spcBef>
                <a:spcPts val="600"/>
              </a:spcBef>
              <a:spcAft>
                <a:spcPts val="0"/>
              </a:spcAft>
              <a:buSzPts val="1600"/>
              <a:buChar char="•"/>
              <a:defRPr sz="1600"/>
            </a:lvl4pPr>
            <a:lvl5pPr marL="2286000" lvl="4" indent="-330200" algn="l">
              <a:lnSpc>
                <a:spcPct val="90000"/>
              </a:lnSpc>
              <a:spcBef>
                <a:spcPts val="600"/>
              </a:spcBef>
              <a:spcAft>
                <a:spcPts val="0"/>
              </a:spcAft>
              <a:buSzPts val="1600"/>
              <a:buChar char="•"/>
              <a:defRPr sz="1600"/>
            </a:lvl5pPr>
            <a:lvl6pPr marL="2743200" lvl="5" indent="-330200" algn="l">
              <a:lnSpc>
                <a:spcPct val="100000"/>
              </a:lnSpc>
              <a:spcBef>
                <a:spcPts val="600"/>
              </a:spcBef>
              <a:spcAft>
                <a:spcPts val="0"/>
              </a:spcAft>
              <a:buSzPts val="1600"/>
              <a:buChar char="•"/>
              <a:defRPr sz="1600"/>
            </a:lvl6pPr>
            <a:lvl7pPr marL="3200400" lvl="6" indent="-330200" algn="l">
              <a:lnSpc>
                <a:spcPct val="100000"/>
              </a:lnSpc>
              <a:spcBef>
                <a:spcPts val="600"/>
              </a:spcBef>
              <a:spcAft>
                <a:spcPts val="0"/>
              </a:spcAft>
              <a:buSzPts val="1600"/>
              <a:buChar char="•"/>
              <a:defRPr sz="1600"/>
            </a:lvl7pPr>
            <a:lvl8pPr marL="3657600" lvl="7" indent="-330200" algn="l">
              <a:lnSpc>
                <a:spcPct val="100000"/>
              </a:lnSpc>
              <a:spcBef>
                <a:spcPts val="600"/>
              </a:spcBef>
              <a:spcAft>
                <a:spcPts val="0"/>
              </a:spcAft>
              <a:buSzPts val="1600"/>
              <a:buChar char="•"/>
              <a:defRPr sz="1600"/>
            </a:lvl8pPr>
            <a:lvl9pPr marL="4114800" lvl="8" indent="-330200" algn="l">
              <a:lnSpc>
                <a:spcPct val="100000"/>
              </a:lnSpc>
              <a:spcBef>
                <a:spcPts val="600"/>
              </a:spcBef>
              <a:spcAft>
                <a:spcPts val="0"/>
              </a:spcAft>
              <a:buSzPts val="1600"/>
              <a:buChar char="•"/>
              <a:defRPr sz="1600"/>
            </a:lvl9pPr>
          </a:lstStyle>
          <a:p>
            <a:endParaRPr/>
          </a:p>
        </p:txBody>
      </p:sp>
      <p:sp>
        <p:nvSpPr>
          <p:cNvPr id="62" name="Google Shape;62;p22"/>
          <p:cNvSpPr txBox="1">
            <a:spLocks noGrp="1"/>
          </p:cNvSpPr>
          <p:nvPr>
            <p:ph type="ftr" idx="11"/>
          </p:nvPr>
        </p:nvSpPr>
        <p:spPr>
          <a:xfrm>
            <a:off x="1522413" y="6400800"/>
            <a:ext cx="6553199" cy="27622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2"/>
          <p:cNvSpPr txBox="1">
            <a:spLocks noGrp="1"/>
          </p:cNvSpPr>
          <p:nvPr>
            <p:ph type="dt" idx="10"/>
          </p:nvPr>
        </p:nvSpPr>
        <p:spPr>
          <a:xfrm>
            <a:off x="8226422" y="6400800"/>
            <a:ext cx="1449389" cy="276228"/>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2"/>
          <p:cNvSpPr txBox="1">
            <a:spLocks noGrp="1"/>
          </p:cNvSpPr>
          <p:nvPr>
            <p:ph type="sldNum" idx="12"/>
          </p:nvPr>
        </p:nvSpPr>
        <p:spPr>
          <a:xfrm>
            <a:off x="9828211" y="6400800"/>
            <a:ext cx="838201" cy="27622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5"/>
        <p:cNvGrpSpPr/>
        <p:nvPr/>
      </p:nvGrpSpPr>
      <p:grpSpPr>
        <a:xfrm>
          <a:off x="0" y="0"/>
          <a:ext cx="0" cy="0"/>
          <a:chOff x="0" y="0"/>
          <a:chExt cx="0" cy="0"/>
        </a:xfrm>
      </p:grpSpPr>
      <p:sp>
        <p:nvSpPr>
          <p:cNvPr id="66" name="Google Shape;66;p23"/>
          <p:cNvSpPr txBox="1">
            <a:spLocks noGrp="1"/>
          </p:cNvSpPr>
          <p:nvPr>
            <p:ph type="title"/>
          </p:nvPr>
        </p:nvSpPr>
        <p:spPr>
          <a:xfrm>
            <a:off x="1522413" y="381000"/>
            <a:ext cx="9144001" cy="13716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3"/>
          <p:cNvSpPr txBox="1">
            <a:spLocks noGrp="1"/>
          </p:cNvSpPr>
          <p:nvPr>
            <p:ph type="body" idx="1"/>
          </p:nvPr>
        </p:nvSpPr>
        <p:spPr>
          <a:xfrm rot="5400000">
            <a:off x="4032208" y="-604796"/>
            <a:ext cx="4114801" cy="913439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800"/>
              </a:spcBef>
              <a:spcAft>
                <a:spcPts val="0"/>
              </a:spcAft>
              <a:buSzPts val="1800"/>
              <a:buChar char="•"/>
              <a:defRPr/>
            </a:lvl1pPr>
            <a:lvl2pPr marL="914400" lvl="1" indent="-342900" algn="l">
              <a:lnSpc>
                <a:spcPct val="90000"/>
              </a:lnSpc>
              <a:spcBef>
                <a:spcPts val="1200"/>
              </a:spcBef>
              <a:spcAft>
                <a:spcPts val="0"/>
              </a:spcAft>
              <a:buSzPts val="1800"/>
              <a:buChar char="•"/>
              <a:defRPr/>
            </a:lvl2pPr>
            <a:lvl3pPr marL="1371600" lvl="2" indent="-342900" algn="l">
              <a:lnSpc>
                <a:spcPct val="90000"/>
              </a:lnSpc>
              <a:spcBef>
                <a:spcPts val="600"/>
              </a:spcBef>
              <a:spcAft>
                <a:spcPts val="0"/>
              </a:spcAft>
              <a:buSzPts val="1800"/>
              <a:buChar char="•"/>
              <a:defRPr/>
            </a:lvl3pPr>
            <a:lvl4pPr marL="1828800" lvl="3" indent="-342900" algn="l">
              <a:lnSpc>
                <a:spcPct val="90000"/>
              </a:lnSpc>
              <a:spcBef>
                <a:spcPts val="600"/>
              </a:spcBef>
              <a:spcAft>
                <a:spcPts val="0"/>
              </a:spcAft>
              <a:buSzPts val="1800"/>
              <a:buChar char="•"/>
              <a:defRPr/>
            </a:lvl4pPr>
            <a:lvl5pPr marL="2286000" lvl="4" indent="-342900" algn="l">
              <a:lnSpc>
                <a:spcPct val="90000"/>
              </a:lnSpc>
              <a:spcBef>
                <a:spcPts val="600"/>
              </a:spcBef>
              <a:spcAft>
                <a:spcPts val="0"/>
              </a:spcAft>
              <a:buSzPts val="1800"/>
              <a:buChar char="•"/>
              <a:defRPr/>
            </a:lvl5pPr>
            <a:lvl6pPr marL="2743200" lvl="5" indent="-342900" algn="l">
              <a:lnSpc>
                <a:spcPct val="100000"/>
              </a:lnSpc>
              <a:spcBef>
                <a:spcPts val="600"/>
              </a:spcBef>
              <a:spcAft>
                <a:spcPts val="0"/>
              </a:spcAft>
              <a:buSzPts val="1800"/>
              <a:buChar char="•"/>
              <a:defRPr/>
            </a:lvl6pPr>
            <a:lvl7pPr marL="3200400" lvl="6" indent="-342900" algn="l">
              <a:lnSpc>
                <a:spcPct val="100000"/>
              </a:lnSpc>
              <a:spcBef>
                <a:spcPts val="600"/>
              </a:spcBef>
              <a:spcAft>
                <a:spcPts val="0"/>
              </a:spcAft>
              <a:buSzPts val="1800"/>
              <a:buChar char="•"/>
              <a:defRPr/>
            </a:lvl7pPr>
            <a:lvl8pPr marL="3657600" lvl="7" indent="-342900" algn="l">
              <a:lnSpc>
                <a:spcPct val="100000"/>
              </a:lnSpc>
              <a:spcBef>
                <a:spcPts val="600"/>
              </a:spcBef>
              <a:spcAft>
                <a:spcPts val="0"/>
              </a:spcAft>
              <a:buSzPts val="1800"/>
              <a:buChar char="•"/>
              <a:defRPr/>
            </a:lvl8pPr>
            <a:lvl9pPr marL="4114800" lvl="8" indent="-342900" algn="l">
              <a:lnSpc>
                <a:spcPct val="100000"/>
              </a:lnSpc>
              <a:spcBef>
                <a:spcPts val="600"/>
              </a:spcBef>
              <a:spcAft>
                <a:spcPts val="0"/>
              </a:spcAft>
              <a:buSzPts val="1800"/>
              <a:buChar char="•"/>
              <a:defRPr/>
            </a:lvl9pPr>
          </a:lstStyle>
          <a:p>
            <a:endParaRPr/>
          </a:p>
        </p:txBody>
      </p:sp>
      <p:sp>
        <p:nvSpPr>
          <p:cNvPr id="68" name="Google Shape;68;p23"/>
          <p:cNvSpPr txBox="1">
            <a:spLocks noGrp="1"/>
          </p:cNvSpPr>
          <p:nvPr>
            <p:ph type="ftr" idx="11"/>
          </p:nvPr>
        </p:nvSpPr>
        <p:spPr>
          <a:xfrm>
            <a:off x="1522413" y="6400800"/>
            <a:ext cx="6553199" cy="27622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3"/>
          <p:cNvSpPr txBox="1">
            <a:spLocks noGrp="1"/>
          </p:cNvSpPr>
          <p:nvPr>
            <p:ph type="dt" idx="10"/>
          </p:nvPr>
        </p:nvSpPr>
        <p:spPr>
          <a:xfrm>
            <a:off x="8226422" y="6400800"/>
            <a:ext cx="1449389" cy="276228"/>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3"/>
          <p:cNvSpPr txBox="1">
            <a:spLocks noGrp="1"/>
          </p:cNvSpPr>
          <p:nvPr>
            <p:ph type="sldNum" idx="12"/>
          </p:nvPr>
        </p:nvSpPr>
        <p:spPr>
          <a:xfrm>
            <a:off x="9828211" y="6400800"/>
            <a:ext cx="838201" cy="27622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1"/>
        <p:cNvGrpSpPr/>
        <p:nvPr/>
      </p:nvGrpSpPr>
      <p:grpSpPr>
        <a:xfrm>
          <a:off x="0" y="0"/>
          <a:ext cx="0" cy="0"/>
          <a:chOff x="0" y="0"/>
          <a:chExt cx="0" cy="0"/>
        </a:xfrm>
      </p:grpSpPr>
      <p:sp>
        <p:nvSpPr>
          <p:cNvPr id="72" name="Google Shape;72;p24"/>
          <p:cNvSpPr txBox="1">
            <a:spLocks noGrp="1"/>
          </p:cNvSpPr>
          <p:nvPr>
            <p:ph type="title"/>
          </p:nvPr>
        </p:nvSpPr>
        <p:spPr>
          <a:xfrm rot="5400000">
            <a:off x="7085013" y="2438400"/>
            <a:ext cx="5638800" cy="1524001"/>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4"/>
          <p:cNvSpPr txBox="1">
            <a:spLocks noGrp="1"/>
          </p:cNvSpPr>
          <p:nvPr>
            <p:ph type="body" idx="1"/>
          </p:nvPr>
        </p:nvSpPr>
        <p:spPr>
          <a:xfrm rot="5400000">
            <a:off x="2398712" y="-495299"/>
            <a:ext cx="5638800" cy="739139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800"/>
              </a:spcBef>
              <a:spcAft>
                <a:spcPts val="0"/>
              </a:spcAft>
              <a:buSzPts val="1800"/>
              <a:buChar char="•"/>
              <a:defRPr/>
            </a:lvl1pPr>
            <a:lvl2pPr marL="914400" lvl="1" indent="-342900" algn="l">
              <a:lnSpc>
                <a:spcPct val="90000"/>
              </a:lnSpc>
              <a:spcBef>
                <a:spcPts val="1200"/>
              </a:spcBef>
              <a:spcAft>
                <a:spcPts val="0"/>
              </a:spcAft>
              <a:buSzPts val="1800"/>
              <a:buChar char="•"/>
              <a:defRPr/>
            </a:lvl2pPr>
            <a:lvl3pPr marL="1371600" lvl="2" indent="-342900" algn="l">
              <a:lnSpc>
                <a:spcPct val="90000"/>
              </a:lnSpc>
              <a:spcBef>
                <a:spcPts val="600"/>
              </a:spcBef>
              <a:spcAft>
                <a:spcPts val="0"/>
              </a:spcAft>
              <a:buSzPts val="1800"/>
              <a:buChar char="•"/>
              <a:defRPr/>
            </a:lvl3pPr>
            <a:lvl4pPr marL="1828800" lvl="3" indent="-342900" algn="l">
              <a:lnSpc>
                <a:spcPct val="90000"/>
              </a:lnSpc>
              <a:spcBef>
                <a:spcPts val="600"/>
              </a:spcBef>
              <a:spcAft>
                <a:spcPts val="0"/>
              </a:spcAft>
              <a:buSzPts val="1800"/>
              <a:buChar char="•"/>
              <a:defRPr/>
            </a:lvl4pPr>
            <a:lvl5pPr marL="2286000" lvl="4" indent="-342900" algn="l">
              <a:lnSpc>
                <a:spcPct val="90000"/>
              </a:lnSpc>
              <a:spcBef>
                <a:spcPts val="600"/>
              </a:spcBef>
              <a:spcAft>
                <a:spcPts val="0"/>
              </a:spcAft>
              <a:buSzPts val="1800"/>
              <a:buChar char="•"/>
              <a:defRPr/>
            </a:lvl5pPr>
            <a:lvl6pPr marL="2743200" lvl="5" indent="-342900" algn="l">
              <a:lnSpc>
                <a:spcPct val="100000"/>
              </a:lnSpc>
              <a:spcBef>
                <a:spcPts val="600"/>
              </a:spcBef>
              <a:spcAft>
                <a:spcPts val="0"/>
              </a:spcAft>
              <a:buSzPts val="1800"/>
              <a:buChar char="•"/>
              <a:defRPr/>
            </a:lvl6pPr>
            <a:lvl7pPr marL="3200400" lvl="6" indent="-342900" algn="l">
              <a:lnSpc>
                <a:spcPct val="100000"/>
              </a:lnSpc>
              <a:spcBef>
                <a:spcPts val="600"/>
              </a:spcBef>
              <a:spcAft>
                <a:spcPts val="0"/>
              </a:spcAft>
              <a:buSzPts val="1800"/>
              <a:buChar char="•"/>
              <a:defRPr/>
            </a:lvl7pPr>
            <a:lvl8pPr marL="3657600" lvl="7" indent="-342900" algn="l">
              <a:lnSpc>
                <a:spcPct val="100000"/>
              </a:lnSpc>
              <a:spcBef>
                <a:spcPts val="600"/>
              </a:spcBef>
              <a:spcAft>
                <a:spcPts val="0"/>
              </a:spcAft>
              <a:buSzPts val="1800"/>
              <a:buChar char="•"/>
              <a:defRPr/>
            </a:lvl8pPr>
            <a:lvl9pPr marL="4114800" lvl="8" indent="-342900" algn="l">
              <a:lnSpc>
                <a:spcPct val="100000"/>
              </a:lnSpc>
              <a:spcBef>
                <a:spcPts val="600"/>
              </a:spcBef>
              <a:spcAft>
                <a:spcPts val="0"/>
              </a:spcAft>
              <a:buSzPts val="1800"/>
              <a:buChar char="•"/>
              <a:defRPr/>
            </a:lvl9pPr>
          </a:lstStyle>
          <a:p>
            <a:endParaRPr/>
          </a:p>
        </p:txBody>
      </p:sp>
      <p:sp>
        <p:nvSpPr>
          <p:cNvPr id="74" name="Google Shape;74;p24"/>
          <p:cNvSpPr txBox="1">
            <a:spLocks noGrp="1"/>
          </p:cNvSpPr>
          <p:nvPr>
            <p:ph type="ftr" idx="11"/>
          </p:nvPr>
        </p:nvSpPr>
        <p:spPr>
          <a:xfrm>
            <a:off x="1522413" y="6400800"/>
            <a:ext cx="6553199" cy="276228"/>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24"/>
          <p:cNvSpPr txBox="1">
            <a:spLocks noGrp="1"/>
          </p:cNvSpPr>
          <p:nvPr>
            <p:ph type="dt" idx="10"/>
          </p:nvPr>
        </p:nvSpPr>
        <p:spPr>
          <a:xfrm>
            <a:off x="8226422" y="6400800"/>
            <a:ext cx="1449389" cy="276228"/>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4"/>
          <p:cNvSpPr txBox="1">
            <a:spLocks noGrp="1"/>
          </p:cNvSpPr>
          <p:nvPr>
            <p:ph type="sldNum" idx="12"/>
          </p:nvPr>
        </p:nvSpPr>
        <p:spPr>
          <a:xfrm>
            <a:off x="9828211" y="6400800"/>
            <a:ext cx="838201" cy="276228"/>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51"/>
        <p:cNvGrpSpPr/>
        <p:nvPr/>
      </p:nvGrpSpPr>
      <p:grpSpPr>
        <a:xfrm>
          <a:off x="0" y="0"/>
          <a:ext cx="0" cy="0"/>
          <a:chOff x="0" y="0"/>
          <a:chExt cx="0" cy="0"/>
        </a:xfrm>
      </p:grpSpPr>
      <p:sp>
        <p:nvSpPr>
          <p:cNvPr id="52" name="Google Shape;52;p20"/>
          <p:cNvSpPr txBox="1">
            <a:spLocks noGrp="1"/>
          </p:cNvSpPr>
          <p:nvPr>
            <p:ph type="ftr" idx="11"/>
          </p:nvPr>
        </p:nvSpPr>
        <p:spPr>
          <a:xfrm>
            <a:off x="1522413" y="6400800"/>
            <a:ext cx="6553199" cy="27622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0"/>
          <p:cNvSpPr txBox="1">
            <a:spLocks noGrp="1"/>
          </p:cNvSpPr>
          <p:nvPr>
            <p:ph type="dt" idx="10"/>
          </p:nvPr>
        </p:nvSpPr>
        <p:spPr>
          <a:xfrm>
            <a:off x="8226422" y="6400800"/>
            <a:ext cx="1449389" cy="276228"/>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20"/>
          <p:cNvSpPr txBox="1">
            <a:spLocks noGrp="1"/>
          </p:cNvSpPr>
          <p:nvPr>
            <p:ph type="sldNum" idx="12"/>
          </p:nvPr>
        </p:nvSpPr>
        <p:spPr>
          <a:xfrm>
            <a:off x="9828211" y="6400800"/>
            <a:ext cx="838201" cy="27622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355479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13"/>
          <p:cNvSpPr txBox="1">
            <a:spLocks noGrp="1"/>
          </p:cNvSpPr>
          <p:nvPr>
            <p:ph type="title"/>
          </p:nvPr>
        </p:nvSpPr>
        <p:spPr>
          <a:xfrm>
            <a:off x="1522413" y="381000"/>
            <a:ext cx="9144001" cy="1371600"/>
          </a:xfrm>
          <a:prstGeom prst="rect">
            <a:avLst/>
          </a:prstGeom>
          <a:noFill/>
          <a:ln>
            <a:noFill/>
          </a:ln>
        </p:spPr>
        <p:txBody>
          <a:bodyPr spcFirstLastPara="1" wrap="square" lIns="91425" tIns="45700" rIns="91425" bIns="45700" anchor="b" anchorCtr="0">
            <a:normAutofit/>
          </a:bodyPr>
          <a:lstStyle>
            <a:lvl1pPr marR="0" lvl="0" algn="l" rtl="0">
              <a:lnSpc>
                <a:spcPct val="90000"/>
              </a:lnSpc>
              <a:spcBef>
                <a:spcPts val="0"/>
              </a:spcBef>
              <a:spcAft>
                <a:spcPts val="0"/>
              </a:spcAft>
              <a:buClr>
                <a:schemeClr val="lt1"/>
              </a:buClr>
              <a:buSzPts val="3600"/>
              <a:buFont typeface="Corbel"/>
              <a:buNone/>
              <a:defRPr sz="3600" b="0" i="0" u="none" strike="noStrike" cap="none">
                <a:solidFill>
                  <a:schemeClr val="lt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13"/>
          <p:cNvSpPr txBox="1">
            <a:spLocks noGrp="1"/>
          </p:cNvSpPr>
          <p:nvPr>
            <p:ph type="body" idx="1"/>
          </p:nvPr>
        </p:nvSpPr>
        <p:spPr>
          <a:xfrm>
            <a:off x="1522413" y="1904999"/>
            <a:ext cx="9134391" cy="4114801"/>
          </a:xfrm>
          <a:prstGeom prst="rect">
            <a:avLst/>
          </a:prstGeom>
          <a:noFill/>
          <a:ln>
            <a:noFill/>
          </a:ln>
        </p:spPr>
        <p:txBody>
          <a:bodyPr spcFirstLastPara="1" wrap="square" lIns="91425" tIns="45700" rIns="91425" bIns="45700" anchor="t" anchorCtr="0">
            <a:normAutofit/>
          </a:bodyPr>
          <a:lstStyle>
            <a:lvl1pPr marL="457200" marR="0" lvl="0" indent="-381000" algn="l" rtl="0">
              <a:lnSpc>
                <a:spcPct val="90000"/>
              </a:lnSpc>
              <a:spcBef>
                <a:spcPts val="1800"/>
              </a:spcBef>
              <a:spcAft>
                <a:spcPts val="0"/>
              </a:spcAft>
              <a:buClr>
                <a:schemeClr val="accent1"/>
              </a:buClr>
              <a:buSzPts val="2400"/>
              <a:buFont typeface="Arial"/>
              <a:buChar char="•"/>
              <a:defRPr sz="2400" b="0" i="0" u="none" strike="noStrike" cap="none">
                <a:solidFill>
                  <a:schemeClr val="lt1"/>
                </a:solidFill>
                <a:latin typeface="Corbel"/>
                <a:ea typeface="Corbel"/>
                <a:cs typeface="Corbel"/>
                <a:sym typeface="Corbel"/>
              </a:defRPr>
            </a:lvl1pPr>
            <a:lvl2pPr marL="914400" marR="0" lvl="1" indent="-355600" algn="l" rtl="0">
              <a:lnSpc>
                <a:spcPct val="90000"/>
              </a:lnSpc>
              <a:spcBef>
                <a:spcPts val="1200"/>
              </a:spcBef>
              <a:spcAft>
                <a:spcPts val="0"/>
              </a:spcAft>
              <a:buClr>
                <a:schemeClr val="accent1"/>
              </a:buClr>
              <a:buSzPts val="2000"/>
              <a:buFont typeface="Arial"/>
              <a:buChar char="•"/>
              <a:defRPr sz="2000" b="0" i="0" u="none" strike="noStrike" cap="none">
                <a:solidFill>
                  <a:schemeClr val="lt1"/>
                </a:solidFill>
                <a:latin typeface="Corbel"/>
                <a:ea typeface="Corbel"/>
                <a:cs typeface="Corbel"/>
                <a:sym typeface="Corbel"/>
              </a:defRPr>
            </a:lvl2pPr>
            <a:lvl3pPr marL="1371600" marR="0" lvl="2" indent="-342900" algn="l" rtl="0">
              <a:lnSpc>
                <a:spcPct val="90000"/>
              </a:lnSpc>
              <a:spcBef>
                <a:spcPts val="600"/>
              </a:spcBef>
              <a:spcAft>
                <a:spcPts val="0"/>
              </a:spcAft>
              <a:buClr>
                <a:schemeClr val="accent1"/>
              </a:buClr>
              <a:buSzPts val="1800"/>
              <a:buFont typeface="Arial"/>
              <a:buChar char="•"/>
              <a:defRPr sz="1800" b="0" i="0" u="none" strike="noStrike" cap="none">
                <a:solidFill>
                  <a:schemeClr val="lt1"/>
                </a:solidFill>
                <a:latin typeface="Corbel"/>
                <a:ea typeface="Corbel"/>
                <a:cs typeface="Corbel"/>
                <a:sym typeface="Corbel"/>
              </a:defRPr>
            </a:lvl3pPr>
            <a:lvl4pPr marL="1828800" marR="0" lvl="3" indent="-330200" algn="l" rtl="0">
              <a:lnSpc>
                <a:spcPct val="90000"/>
              </a:lnSpc>
              <a:spcBef>
                <a:spcPts val="600"/>
              </a:spcBef>
              <a:spcAft>
                <a:spcPts val="0"/>
              </a:spcAft>
              <a:buClr>
                <a:schemeClr val="accent1"/>
              </a:buClr>
              <a:buSzPts val="1600"/>
              <a:buFont typeface="Arial"/>
              <a:buChar char="•"/>
              <a:defRPr sz="1600" b="0" i="0" u="none" strike="noStrike" cap="none">
                <a:solidFill>
                  <a:schemeClr val="lt1"/>
                </a:solidFill>
                <a:latin typeface="Corbel"/>
                <a:ea typeface="Corbel"/>
                <a:cs typeface="Corbel"/>
                <a:sym typeface="Corbel"/>
              </a:defRPr>
            </a:lvl4pPr>
            <a:lvl5pPr marL="2286000" marR="0" lvl="4" indent="-330200" algn="l" rtl="0">
              <a:lnSpc>
                <a:spcPct val="90000"/>
              </a:lnSpc>
              <a:spcBef>
                <a:spcPts val="600"/>
              </a:spcBef>
              <a:spcAft>
                <a:spcPts val="0"/>
              </a:spcAft>
              <a:buClr>
                <a:schemeClr val="accent1"/>
              </a:buClr>
              <a:buSzPts val="1600"/>
              <a:buFont typeface="Arial"/>
              <a:buChar char="•"/>
              <a:defRPr sz="1600" b="0" i="0" u="none" strike="noStrike" cap="none">
                <a:solidFill>
                  <a:schemeClr val="lt1"/>
                </a:solidFill>
                <a:latin typeface="Corbel"/>
                <a:ea typeface="Corbel"/>
                <a:cs typeface="Corbel"/>
                <a:sym typeface="Corbel"/>
              </a:defRPr>
            </a:lvl5pPr>
            <a:lvl6pPr marL="2743200" marR="0" lvl="5" indent="-330200" algn="l" rtl="0">
              <a:lnSpc>
                <a:spcPct val="100000"/>
              </a:lnSpc>
              <a:spcBef>
                <a:spcPts val="600"/>
              </a:spcBef>
              <a:spcAft>
                <a:spcPts val="0"/>
              </a:spcAft>
              <a:buClr>
                <a:schemeClr val="accent1"/>
              </a:buClr>
              <a:buSzPts val="1600"/>
              <a:buFont typeface="Arial"/>
              <a:buChar char="•"/>
              <a:defRPr sz="1600" b="0" i="0" u="none" strike="noStrike" cap="none">
                <a:solidFill>
                  <a:schemeClr val="lt1"/>
                </a:solidFill>
                <a:latin typeface="Corbel"/>
                <a:ea typeface="Corbel"/>
                <a:cs typeface="Corbel"/>
                <a:sym typeface="Corbel"/>
              </a:defRPr>
            </a:lvl6pPr>
            <a:lvl7pPr marL="3200400" marR="0" lvl="6" indent="-330200" algn="l" rtl="0">
              <a:lnSpc>
                <a:spcPct val="100000"/>
              </a:lnSpc>
              <a:spcBef>
                <a:spcPts val="600"/>
              </a:spcBef>
              <a:spcAft>
                <a:spcPts val="0"/>
              </a:spcAft>
              <a:buClr>
                <a:schemeClr val="accent1"/>
              </a:buClr>
              <a:buSzPts val="1600"/>
              <a:buFont typeface="Arial"/>
              <a:buChar char="•"/>
              <a:defRPr sz="1600" b="0" i="0" u="none" strike="noStrike" cap="none">
                <a:solidFill>
                  <a:schemeClr val="lt1"/>
                </a:solidFill>
                <a:latin typeface="Corbel"/>
                <a:ea typeface="Corbel"/>
                <a:cs typeface="Corbel"/>
                <a:sym typeface="Corbel"/>
              </a:defRPr>
            </a:lvl7pPr>
            <a:lvl8pPr marL="3657600" marR="0" lvl="7" indent="-330200" algn="l" rtl="0">
              <a:lnSpc>
                <a:spcPct val="100000"/>
              </a:lnSpc>
              <a:spcBef>
                <a:spcPts val="600"/>
              </a:spcBef>
              <a:spcAft>
                <a:spcPts val="0"/>
              </a:spcAft>
              <a:buClr>
                <a:schemeClr val="accent1"/>
              </a:buClr>
              <a:buSzPts val="1600"/>
              <a:buFont typeface="Arial"/>
              <a:buChar char="•"/>
              <a:defRPr sz="1600" b="0" i="0" u="none" strike="noStrike" cap="none">
                <a:solidFill>
                  <a:schemeClr val="lt1"/>
                </a:solidFill>
                <a:latin typeface="Corbel"/>
                <a:ea typeface="Corbel"/>
                <a:cs typeface="Corbel"/>
                <a:sym typeface="Corbel"/>
              </a:defRPr>
            </a:lvl8pPr>
            <a:lvl9pPr marL="4114800" marR="0" lvl="8" indent="-330200" algn="l" rtl="0">
              <a:lnSpc>
                <a:spcPct val="100000"/>
              </a:lnSpc>
              <a:spcBef>
                <a:spcPts val="600"/>
              </a:spcBef>
              <a:spcAft>
                <a:spcPts val="0"/>
              </a:spcAft>
              <a:buClr>
                <a:schemeClr val="accent1"/>
              </a:buClr>
              <a:buSzPts val="1600"/>
              <a:buFont typeface="Arial"/>
              <a:buChar char="•"/>
              <a:defRPr sz="1600" b="0" i="0" u="none" strike="noStrike" cap="none">
                <a:solidFill>
                  <a:schemeClr val="lt1"/>
                </a:solidFill>
                <a:latin typeface="Corbel"/>
                <a:ea typeface="Corbel"/>
                <a:cs typeface="Corbel"/>
                <a:sym typeface="Corbel"/>
              </a:defRPr>
            </a:lvl9pPr>
          </a:lstStyle>
          <a:p>
            <a:endParaRPr/>
          </a:p>
        </p:txBody>
      </p:sp>
      <p:sp>
        <p:nvSpPr>
          <p:cNvPr id="12" name="Google Shape;12;p13"/>
          <p:cNvSpPr txBox="1">
            <a:spLocks noGrp="1"/>
          </p:cNvSpPr>
          <p:nvPr>
            <p:ph type="ftr" idx="11"/>
          </p:nvPr>
        </p:nvSpPr>
        <p:spPr>
          <a:xfrm>
            <a:off x="1522413" y="6400800"/>
            <a:ext cx="6553199" cy="276228"/>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100" b="0" i="0" u="none" strike="noStrike" cap="none">
                <a:solidFill>
                  <a:schemeClr val="lt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9pPr>
          </a:lstStyle>
          <a:p>
            <a:endParaRPr/>
          </a:p>
        </p:txBody>
      </p:sp>
      <p:sp>
        <p:nvSpPr>
          <p:cNvPr id="13" name="Google Shape;13;p13"/>
          <p:cNvSpPr txBox="1">
            <a:spLocks noGrp="1"/>
          </p:cNvSpPr>
          <p:nvPr>
            <p:ph type="dt" idx="10"/>
          </p:nvPr>
        </p:nvSpPr>
        <p:spPr>
          <a:xfrm>
            <a:off x="8226422" y="6400800"/>
            <a:ext cx="1449389" cy="276228"/>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1100" b="0" i="0" u="none" strike="noStrike" cap="none">
                <a:solidFill>
                  <a:schemeClr val="lt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orbel"/>
                <a:ea typeface="Corbel"/>
                <a:cs typeface="Corbel"/>
                <a:sym typeface="Corbel"/>
              </a:defRPr>
            </a:lvl9pPr>
          </a:lstStyle>
          <a:p>
            <a:endParaRPr/>
          </a:p>
        </p:txBody>
      </p:sp>
      <p:sp>
        <p:nvSpPr>
          <p:cNvPr id="14" name="Google Shape;14;p13"/>
          <p:cNvSpPr txBox="1">
            <a:spLocks noGrp="1"/>
          </p:cNvSpPr>
          <p:nvPr>
            <p:ph type="sldNum" idx="12"/>
          </p:nvPr>
        </p:nvSpPr>
        <p:spPr>
          <a:xfrm>
            <a:off x="9828211" y="6400800"/>
            <a:ext cx="838201" cy="276228"/>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100"/>
              <a:buFont typeface="Arial"/>
              <a:buNone/>
              <a:defRPr sz="1100" b="0" i="0" u="none" strike="noStrike" cap="none">
                <a:solidFill>
                  <a:schemeClr val="l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3839">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
          <p:cNvSpPr txBox="1">
            <a:spLocks noGrp="1"/>
          </p:cNvSpPr>
          <p:nvPr>
            <p:ph type="ctrTitle"/>
          </p:nvPr>
        </p:nvSpPr>
        <p:spPr>
          <a:xfrm>
            <a:off x="1065214" y="1828800"/>
            <a:ext cx="8229600" cy="2895600"/>
          </a:xfrm>
          <a:prstGeom prst="rect">
            <a:avLst/>
          </a:prstGeom>
          <a:noFill/>
          <a:ln>
            <a:noFill/>
          </a:ln>
        </p:spPr>
        <p:txBody>
          <a:bodyPr spcFirstLastPara="1" wrap="square" lIns="91425" tIns="45700" rIns="91425" bIns="45700" anchor="b" anchorCtr="0">
            <a:normAutofit/>
          </a:bodyPr>
          <a:lstStyle/>
          <a:p>
            <a:pPr marL="0" lvl="0" indent="0" algn="l" rtl="0">
              <a:lnSpc>
                <a:spcPct val="80000"/>
              </a:lnSpc>
              <a:spcBef>
                <a:spcPts val="0"/>
              </a:spcBef>
              <a:spcAft>
                <a:spcPts val="0"/>
              </a:spcAft>
              <a:buClr>
                <a:schemeClr val="lt1"/>
              </a:buClr>
              <a:buSzPts val="7200"/>
              <a:buFont typeface="Arial"/>
              <a:buNone/>
            </a:pPr>
            <a:r>
              <a:rPr lang="en-GB" sz="7200" b="1" dirty="0">
                <a:latin typeface="Arial"/>
                <a:ea typeface="Arial"/>
                <a:cs typeface="Arial"/>
                <a:sym typeface="Arial"/>
              </a:rPr>
              <a:t>BMSW4011 – Managing Enterprise</a:t>
            </a:r>
            <a:endParaRPr sz="41300" dirty="0"/>
          </a:p>
        </p:txBody>
      </p:sp>
      <p:sp>
        <p:nvSpPr>
          <p:cNvPr id="82" name="Google Shape;82;p1"/>
          <p:cNvSpPr txBox="1">
            <a:spLocks noGrp="1"/>
          </p:cNvSpPr>
          <p:nvPr>
            <p:ph type="subTitle" idx="1"/>
          </p:nvPr>
        </p:nvSpPr>
        <p:spPr>
          <a:xfrm>
            <a:off x="1065213" y="4800600"/>
            <a:ext cx="8229600" cy="1219200"/>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SzPts val="2000"/>
              <a:buNone/>
            </a:pPr>
            <a:r>
              <a:rPr lang="en-GB" dirty="0">
                <a:latin typeface="Arial"/>
                <a:ea typeface="Arial"/>
                <a:cs typeface="Arial"/>
                <a:sym typeface="Arial"/>
              </a:rPr>
              <a:t>STUDENT ID: Michaela </a:t>
            </a:r>
            <a:r>
              <a:rPr lang="en-GB" dirty="0" err="1">
                <a:latin typeface="Arial"/>
                <a:ea typeface="Arial"/>
                <a:cs typeface="Arial"/>
                <a:sym typeface="Arial"/>
              </a:rPr>
              <a:t>Stoean</a:t>
            </a:r>
            <a:r>
              <a:rPr lang="en-GB" dirty="0">
                <a:latin typeface="Arial"/>
                <a:ea typeface="Arial"/>
                <a:cs typeface="Arial"/>
                <a:sym typeface="Arial"/>
              </a:rPr>
              <a:t>-Cristea</a:t>
            </a:r>
            <a:endParaRPr dirty="0">
              <a:latin typeface="Arial"/>
              <a:ea typeface="Arial"/>
              <a:cs typeface="Arial"/>
              <a:sym typeface="Arial"/>
            </a:endParaRPr>
          </a:p>
          <a:p>
            <a:pPr marL="0" lvl="0" indent="0" algn="l" rtl="0">
              <a:lnSpc>
                <a:spcPct val="90000"/>
              </a:lnSpc>
              <a:spcBef>
                <a:spcPts val="0"/>
              </a:spcBef>
              <a:spcAft>
                <a:spcPts val="0"/>
              </a:spcAft>
              <a:buSzPts val="2000"/>
              <a:buNone/>
            </a:pPr>
            <a:r>
              <a:rPr lang="en-GB" dirty="0">
                <a:latin typeface="Arial"/>
                <a:ea typeface="Arial"/>
                <a:cs typeface="Arial"/>
                <a:sym typeface="Arial"/>
              </a:rPr>
              <a:t>STUDENT NAME:2325709</a:t>
            </a:r>
            <a:endParaRPr dirty="0">
              <a:latin typeface="Arial"/>
              <a:ea typeface="Arial"/>
              <a:cs typeface="Arial"/>
              <a:sym typeface="Arial"/>
            </a:endParaRPr>
          </a:p>
        </p:txBody>
      </p:sp>
      <p:pic>
        <p:nvPicPr>
          <p:cNvPr id="83" name="Google Shape;83;p1"/>
          <p:cNvPicPr preferRelativeResize="0"/>
          <p:nvPr/>
        </p:nvPicPr>
        <p:blipFill rotWithShape="1">
          <a:blip r:embed="rId3">
            <a:alphaModFix/>
          </a:blip>
          <a:srcRect/>
          <a:stretch/>
        </p:blipFill>
        <p:spPr>
          <a:xfrm>
            <a:off x="7798922" y="2704814"/>
            <a:ext cx="3324689" cy="1371791"/>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2"/>
          <p:cNvSpPr txBox="1">
            <a:spLocks noGrp="1"/>
          </p:cNvSpPr>
          <p:nvPr>
            <p:ph type="title"/>
          </p:nvPr>
        </p:nvSpPr>
        <p:spPr>
          <a:xfrm>
            <a:off x="1754425" y="-407876"/>
            <a:ext cx="9144001" cy="815752"/>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lt1"/>
              </a:buClr>
              <a:buSzPts val="3600"/>
              <a:buFont typeface="Arial"/>
              <a:buNone/>
            </a:pPr>
            <a:r>
              <a:rPr lang="en-GB" sz="2000" b="1" dirty="0">
                <a:latin typeface="Arial"/>
                <a:ea typeface="Arial"/>
                <a:cs typeface="Arial"/>
                <a:sym typeface="Arial"/>
              </a:rPr>
              <a:t>Presentation Overview</a:t>
            </a:r>
            <a:endParaRPr sz="2000" dirty="0"/>
          </a:p>
        </p:txBody>
      </p:sp>
      <p:graphicFrame>
        <p:nvGraphicFramePr>
          <p:cNvPr id="89" name="Google Shape;89;p2"/>
          <p:cNvGraphicFramePr/>
          <p:nvPr>
            <p:extLst>
              <p:ext uri="{D42A27DB-BD31-4B8C-83A1-F6EECF244321}">
                <p14:modId xmlns:p14="http://schemas.microsoft.com/office/powerpoint/2010/main" val="3099944713"/>
              </p:ext>
            </p:extLst>
          </p:nvPr>
        </p:nvGraphicFramePr>
        <p:xfrm>
          <a:off x="200387" y="407876"/>
          <a:ext cx="11788050" cy="6702277"/>
        </p:xfrm>
        <a:graphic>
          <a:graphicData uri="http://schemas.openxmlformats.org/drawingml/2006/table">
            <a:tbl>
              <a:tblPr firstRow="1" bandRow="1">
                <a:noFill/>
                <a:tableStyleId>{9C7D3D6F-3131-4D0F-8427-0C807434C846}</a:tableStyleId>
              </a:tblPr>
              <a:tblGrid>
                <a:gridCol w="10206806">
                  <a:extLst>
                    <a:ext uri="{9D8B030D-6E8A-4147-A177-3AD203B41FA5}">
                      <a16:colId xmlns:a16="http://schemas.microsoft.com/office/drawing/2014/main" val="20000"/>
                    </a:ext>
                  </a:extLst>
                </a:gridCol>
                <a:gridCol w="1581244">
                  <a:extLst>
                    <a:ext uri="{9D8B030D-6E8A-4147-A177-3AD203B41FA5}">
                      <a16:colId xmlns:a16="http://schemas.microsoft.com/office/drawing/2014/main" val="20001"/>
                    </a:ext>
                  </a:extLst>
                </a:gridCol>
              </a:tblGrid>
              <a:tr h="623173">
                <a:tc>
                  <a:txBody>
                    <a:bodyPr/>
                    <a:lstStyle/>
                    <a:p>
                      <a:pPr marL="342900" marR="0" lvl="0" indent="-342900" algn="l" rtl="0">
                        <a:lnSpc>
                          <a:spcPct val="100000"/>
                        </a:lnSpc>
                        <a:spcBef>
                          <a:spcPts val="0"/>
                        </a:spcBef>
                        <a:spcAft>
                          <a:spcPts val="0"/>
                        </a:spcAft>
                        <a:buClr>
                          <a:srgbClr val="000000"/>
                        </a:buClr>
                        <a:buSzPts val="1800"/>
                        <a:buFont typeface="Arial"/>
                        <a:buAutoNum type="arabicPeriod"/>
                      </a:pPr>
                      <a:r>
                        <a:rPr lang="en-GB" sz="1800" b="1" u="none" strike="noStrike" cap="none" dirty="0">
                          <a:latin typeface="Arial"/>
                          <a:ea typeface="Arial"/>
                          <a:cs typeface="Arial"/>
                          <a:sym typeface="Arial"/>
                        </a:rPr>
                        <a:t>1. Business proposition </a:t>
                      </a:r>
                    </a:p>
                    <a:p>
                      <a:pPr marL="0" marR="0" lvl="0" indent="0" algn="l" rtl="0">
                        <a:lnSpc>
                          <a:spcPct val="100000"/>
                        </a:lnSpc>
                        <a:spcBef>
                          <a:spcPts val="0"/>
                        </a:spcBef>
                        <a:spcAft>
                          <a:spcPts val="0"/>
                        </a:spcAft>
                        <a:buClr>
                          <a:srgbClr val="000000"/>
                        </a:buClr>
                        <a:buSzPts val="1800"/>
                        <a:buFont typeface="Arial"/>
                        <a:buNone/>
                      </a:pPr>
                      <a:r>
                        <a:rPr lang="en-GB" sz="1800" b="1" u="none" strike="noStrike" cap="none" dirty="0">
                          <a:latin typeface="Arial"/>
                          <a:ea typeface="Arial"/>
                          <a:cs typeface="Arial"/>
                          <a:sym typeface="Arial"/>
                        </a:rPr>
                        <a:t>1.1. Service description</a:t>
                      </a:r>
                      <a:endParaRPr sz="1800" u="none" strike="noStrike" cap="none" dirty="0">
                        <a:latin typeface="Arial"/>
                        <a:ea typeface="Arial"/>
                        <a:cs typeface="Arial"/>
                        <a:sym typeface="Arial"/>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2400"/>
                        <a:buFont typeface="Arial"/>
                        <a:buNone/>
                      </a:pPr>
                      <a:r>
                        <a:rPr lang="en-GB" sz="2400" b="1" u="none" strike="noStrike" cap="none">
                          <a:latin typeface="Arial"/>
                          <a:ea typeface="Arial"/>
                          <a:cs typeface="Arial"/>
                          <a:sym typeface="Arial"/>
                        </a:rPr>
                        <a:t>3</a:t>
                      </a:r>
                      <a:endParaRPr sz="2400" b="1" u="none" strike="noStrike" cap="none">
                        <a:latin typeface="Arial"/>
                        <a:ea typeface="Arial"/>
                        <a:cs typeface="Arial"/>
                        <a:sym typeface="Arial"/>
                      </a:endParaRPr>
                    </a:p>
                  </a:txBody>
                  <a:tcPr marL="91450" marR="91450" marT="45725" marB="45725"/>
                </a:tc>
                <a:extLst>
                  <a:ext uri="{0D108BD9-81ED-4DB2-BD59-A6C34878D82A}">
                    <a16:rowId xmlns:a16="http://schemas.microsoft.com/office/drawing/2014/main" val="10000"/>
                  </a:ext>
                </a:extLst>
              </a:tr>
              <a:tr h="846348">
                <a:tc>
                  <a:txBody>
                    <a:bodyPr/>
                    <a:lstStyle/>
                    <a:p>
                      <a:pPr marL="0" marR="0" lvl="0" indent="0" algn="l" rtl="0">
                        <a:lnSpc>
                          <a:spcPct val="100000"/>
                        </a:lnSpc>
                        <a:spcBef>
                          <a:spcPts val="0"/>
                        </a:spcBef>
                        <a:spcAft>
                          <a:spcPts val="0"/>
                        </a:spcAft>
                        <a:buClr>
                          <a:srgbClr val="000000"/>
                        </a:buClr>
                        <a:buSzPts val="1800"/>
                        <a:buFont typeface="Arial"/>
                        <a:buNone/>
                      </a:pPr>
                      <a:r>
                        <a:rPr lang="en-GB" sz="1800" b="1" u="none" strike="noStrike" cap="none" dirty="0">
                          <a:latin typeface="Arial"/>
                          <a:ea typeface="Arial"/>
                          <a:cs typeface="Arial"/>
                          <a:sym typeface="Arial"/>
                        </a:rPr>
                        <a:t>1.2.Mission Statement, Business Aim and Objectives</a:t>
                      </a:r>
                    </a:p>
                  </a:txBody>
                  <a:tcPr marL="91450" marR="91450" marT="45725" marB="45725"/>
                </a:tc>
                <a:tc>
                  <a:txBody>
                    <a:bodyPr/>
                    <a:lstStyle/>
                    <a:p>
                      <a:pPr marL="0" marR="0" lvl="0" indent="0" algn="ctr" rtl="0">
                        <a:lnSpc>
                          <a:spcPct val="100000"/>
                        </a:lnSpc>
                        <a:spcBef>
                          <a:spcPts val="0"/>
                        </a:spcBef>
                        <a:spcAft>
                          <a:spcPts val="0"/>
                        </a:spcAft>
                        <a:buClr>
                          <a:srgbClr val="000000"/>
                        </a:buClr>
                        <a:buSzPts val="2400"/>
                        <a:buFont typeface="Arial"/>
                        <a:buNone/>
                      </a:pPr>
                      <a:r>
                        <a:rPr lang="en-GB" sz="2400" b="1" u="none" strike="noStrike" cap="none" dirty="0">
                          <a:latin typeface="Arial"/>
                          <a:ea typeface="Arial"/>
                          <a:cs typeface="Arial"/>
                          <a:sym typeface="Arial"/>
                        </a:rPr>
                        <a:t>4</a:t>
                      </a:r>
                      <a:endParaRPr sz="2400" b="1" u="none" strike="noStrike" cap="none" dirty="0">
                        <a:latin typeface="Arial"/>
                        <a:ea typeface="Arial"/>
                        <a:cs typeface="Arial"/>
                        <a:sym typeface="Arial"/>
                      </a:endParaRPr>
                    </a:p>
                  </a:txBody>
                  <a:tcPr marL="91450" marR="91450" marT="45725" marB="45725"/>
                </a:tc>
                <a:extLst>
                  <a:ext uri="{0D108BD9-81ED-4DB2-BD59-A6C34878D82A}">
                    <a16:rowId xmlns:a16="http://schemas.microsoft.com/office/drawing/2014/main" val="10001"/>
                  </a:ext>
                </a:extLst>
              </a:tr>
              <a:tr h="623173">
                <a:tc>
                  <a:txBody>
                    <a:bodyPr/>
                    <a:lstStyle/>
                    <a:p>
                      <a:pPr marL="0" marR="0" lvl="0" indent="0" algn="l" rtl="0">
                        <a:lnSpc>
                          <a:spcPct val="100000"/>
                        </a:lnSpc>
                        <a:spcBef>
                          <a:spcPts val="0"/>
                        </a:spcBef>
                        <a:spcAft>
                          <a:spcPts val="0"/>
                        </a:spcAft>
                        <a:buClr>
                          <a:srgbClr val="000000"/>
                        </a:buClr>
                        <a:buSzPts val="1800"/>
                        <a:buFont typeface="Arial"/>
                        <a:buNone/>
                      </a:pPr>
                      <a:r>
                        <a:rPr lang="en-GB" sz="1800" b="1" u="none" strike="noStrike" cap="none" dirty="0">
                          <a:latin typeface="Arial"/>
                          <a:ea typeface="Arial"/>
                          <a:cs typeface="Arial"/>
                          <a:sym typeface="Arial"/>
                        </a:rPr>
                        <a:t>1.3 Unique Selling Proposition (USP)</a:t>
                      </a:r>
                      <a:br>
                        <a:rPr lang="en-GB" sz="1800" u="none" strike="noStrike" cap="none" dirty="0">
                          <a:latin typeface="Arial"/>
                          <a:ea typeface="Arial"/>
                          <a:cs typeface="Arial"/>
                          <a:sym typeface="Arial"/>
                        </a:rPr>
                      </a:br>
                      <a:endParaRPr sz="1800" u="none" strike="noStrike" cap="none" dirty="0">
                        <a:latin typeface="Arial"/>
                        <a:ea typeface="Arial"/>
                        <a:cs typeface="Arial"/>
                        <a:sym typeface="Arial"/>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2400"/>
                        <a:buFont typeface="Arial"/>
                        <a:buNone/>
                      </a:pPr>
                      <a:r>
                        <a:rPr lang="en-GB" sz="2400" b="1" u="none" strike="noStrike" cap="none" dirty="0">
                          <a:latin typeface="Arial"/>
                          <a:ea typeface="Arial"/>
                          <a:cs typeface="Arial"/>
                          <a:sym typeface="Arial"/>
                        </a:rPr>
                        <a:t>5</a:t>
                      </a:r>
                      <a:endParaRPr sz="2400" b="1" u="none" strike="noStrike" cap="none" dirty="0">
                        <a:latin typeface="Arial"/>
                        <a:ea typeface="Arial"/>
                        <a:cs typeface="Arial"/>
                        <a:sym typeface="Arial"/>
                      </a:endParaRPr>
                    </a:p>
                  </a:txBody>
                  <a:tcPr marL="91450" marR="91450" marT="45725" marB="45725"/>
                </a:tc>
                <a:extLst>
                  <a:ext uri="{0D108BD9-81ED-4DB2-BD59-A6C34878D82A}">
                    <a16:rowId xmlns:a16="http://schemas.microsoft.com/office/drawing/2014/main" val="10002"/>
                  </a:ext>
                </a:extLst>
              </a:tr>
              <a:tr h="562237">
                <a:tc>
                  <a:txBody>
                    <a:bodyPr/>
                    <a:lstStyle/>
                    <a:p>
                      <a:pPr marL="0" marR="0" lvl="0" indent="0" algn="l" rtl="0">
                        <a:lnSpc>
                          <a:spcPct val="100000"/>
                        </a:lnSpc>
                        <a:spcBef>
                          <a:spcPts val="0"/>
                        </a:spcBef>
                        <a:spcAft>
                          <a:spcPts val="0"/>
                        </a:spcAft>
                        <a:buClr>
                          <a:srgbClr val="000000"/>
                        </a:buClr>
                        <a:buSzPts val="1800"/>
                        <a:buFont typeface="Arial"/>
                        <a:buNone/>
                      </a:pPr>
                      <a:r>
                        <a:rPr lang="en-GB" sz="1800" b="1" u="none" strike="noStrike" cap="none" dirty="0">
                          <a:latin typeface="Arial"/>
                          <a:ea typeface="Arial"/>
                          <a:cs typeface="Arial"/>
                          <a:sym typeface="Arial"/>
                        </a:rPr>
                        <a:t>1.4 Legal Structure</a:t>
                      </a:r>
                      <a:endParaRPr sz="1800" u="none" strike="noStrike" cap="none" dirty="0">
                        <a:latin typeface="Arial"/>
                        <a:ea typeface="Arial"/>
                        <a:cs typeface="Arial"/>
                        <a:sym typeface="Arial"/>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2400"/>
                        <a:buFont typeface="Arial"/>
                        <a:buNone/>
                      </a:pPr>
                      <a:r>
                        <a:rPr lang="en-GB" sz="2400" b="1" u="none" strike="noStrike" cap="none" dirty="0">
                          <a:latin typeface="Arial"/>
                          <a:ea typeface="Arial"/>
                          <a:cs typeface="Arial"/>
                          <a:sym typeface="Arial"/>
                        </a:rPr>
                        <a:t>6</a:t>
                      </a:r>
                      <a:endParaRPr sz="2400" b="1" u="none" strike="noStrike" cap="none" dirty="0">
                        <a:latin typeface="Arial"/>
                        <a:ea typeface="Arial"/>
                        <a:cs typeface="Arial"/>
                        <a:sym typeface="Arial"/>
                      </a:endParaRPr>
                    </a:p>
                  </a:txBody>
                  <a:tcPr marL="91450" marR="91450" marT="45725" marB="45725"/>
                </a:tc>
                <a:extLst>
                  <a:ext uri="{0D108BD9-81ED-4DB2-BD59-A6C34878D82A}">
                    <a16:rowId xmlns:a16="http://schemas.microsoft.com/office/drawing/2014/main" val="10003"/>
                  </a:ext>
                </a:extLst>
              </a:tr>
              <a:tr h="562237">
                <a:tc>
                  <a:txBody>
                    <a:bodyPr/>
                    <a:lstStyle/>
                    <a:p>
                      <a:pPr marL="0" marR="0" lvl="0" indent="0" algn="l" rtl="0">
                        <a:lnSpc>
                          <a:spcPct val="100000"/>
                        </a:lnSpc>
                        <a:spcBef>
                          <a:spcPts val="0"/>
                        </a:spcBef>
                        <a:spcAft>
                          <a:spcPts val="0"/>
                        </a:spcAft>
                        <a:buClr>
                          <a:srgbClr val="000000"/>
                        </a:buClr>
                        <a:buSzPts val="1800"/>
                        <a:buFont typeface="Arial"/>
                        <a:buNone/>
                      </a:pPr>
                      <a:r>
                        <a:rPr lang="en-GB" sz="1800" b="1" u="none" strike="noStrike" cap="none" dirty="0">
                          <a:latin typeface="Arial"/>
                          <a:ea typeface="Arial"/>
                          <a:cs typeface="Arial"/>
                          <a:sym typeface="Arial"/>
                        </a:rPr>
                        <a:t>1.5 Location</a:t>
                      </a:r>
                      <a:endParaRPr sz="1800" u="none" strike="noStrike" cap="none" dirty="0">
                        <a:latin typeface="Arial"/>
                        <a:ea typeface="Arial"/>
                        <a:cs typeface="Arial"/>
                        <a:sym typeface="Arial"/>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2400"/>
                        <a:buFont typeface="Arial"/>
                        <a:buNone/>
                      </a:pPr>
                      <a:r>
                        <a:rPr lang="en-GB" sz="2400" b="1" u="none" strike="noStrike" cap="none">
                          <a:latin typeface="Arial"/>
                          <a:ea typeface="Arial"/>
                          <a:cs typeface="Arial"/>
                          <a:sym typeface="Arial"/>
                        </a:rPr>
                        <a:t>7</a:t>
                      </a:r>
                      <a:endParaRPr sz="2400" b="1" u="none" strike="noStrike" cap="none">
                        <a:latin typeface="Arial"/>
                        <a:ea typeface="Arial"/>
                        <a:cs typeface="Arial"/>
                        <a:sym typeface="Arial"/>
                      </a:endParaRPr>
                    </a:p>
                  </a:txBody>
                  <a:tcPr marL="91450" marR="91450" marT="45725" marB="45725"/>
                </a:tc>
                <a:extLst>
                  <a:ext uri="{0D108BD9-81ED-4DB2-BD59-A6C34878D82A}">
                    <a16:rowId xmlns:a16="http://schemas.microsoft.com/office/drawing/2014/main" val="10004"/>
                  </a:ext>
                </a:extLst>
              </a:tr>
              <a:tr h="562237">
                <a:tc>
                  <a:txBody>
                    <a:bodyPr/>
                    <a:lstStyle/>
                    <a:p>
                      <a:pPr marL="0" marR="0" lvl="0" indent="0" algn="l" rtl="0">
                        <a:lnSpc>
                          <a:spcPct val="100000"/>
                        </a:lnSpc>
                        <a:spcBef>
                          <a:spcPts val="0"/>
                        </a:spcBef>
                        <a:spcAft>
                          <a:spcPts val="0"/>
                        </a:spcAft>
                        <a:buClr>
                          <a:srgbClr val="000000"/>
                        </a:buClr>
                        <a:buSzPts val="1800"/>
                        <a:buFont typeface="Arial"/>
                        <a:buNone/>
                      </a:pPr>
                      <a:r>
                        <a:rPr lang="en-GB" sz="1800" b="1" u="none" strike="noStrike" cap="none" dirty="0">
                          <a:latin typeface="Arial"/>
                          <a:ea typeface="Arial"/>
                          <a:cs typeface="Arial"/>
                          <a:sym typeface="Arial"/>
                        </a:rPr>
                        <a:t>1.6 HRM Strategy </a:t>
                      </a:r>
                      <a:endParaRPr sz="1800" u="none" strike="noStrike" cap="none" dirty="0">
                        <a:latin typeface="Arial"/>
                        <a:ea typeface="Arial"/>
                        <a:cs typeface="Arial"/>
                        <a:sym typeface="Arial"/>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2400"/>
                        <a:buFont typeface="Arial"/>
                        <a:buNone/>
                      </a:pPr>
                      <a:r>
                        <a:rPr lang="en-GB" sz="2400" b="1" u="none" strike="noStrike" cap="none">
                          <a:latin typeface="Arial"/>
                          <a:ea typeface="Arial"/>
                          <a:cs typeface="Arial"/>
                          <a:sym typeface="Arial"/>
                        </a:rPr>
                        <a:t>8</a:t>
                      </a:r>
                      <a:endParaRPr sz="2400" b="1" u="none" strike="noStrike" cap="none">
                        <a:latin typeface="Arial"/>
                        <a:ea typeface="Arial"/>
                        <a:cs typeface="Arial"/>
                        <a:sym typeface="Arial"/>
                      </a:endParaRPr>
                    </a:p>
                  </a:txBody>
                  <a:tcPr marL="91450" marR="91450" marT="45725" marB="45725"/>
                </a:tc>
                <a:extLst>
                  <a:ext uri="{0D108BD9-81ED-4DB2-BD59-A6C34878D82A}">
                    <a16:rowId xmlns:a16="http://schemas.microsoft.com/office/drawing/2014/main" val="10005"/>
                  </a:ext>
                </a:extLst>
              </a:tr>
              <a:tr h="562237">
                <a:tc>
                  <a:txBody>
                    <a:bodyPr/>
                    <a:lstStyle/>
                    <a:p>
                      <a:pPr marL="0" marR="0" lvl="0" indent="0" algn="l" rtl="0">
                        <a:lnSpc>
                          <a:spcPct val="100000"/>
                        </a:lnSpc>
                        <a:spcBef>
                          <a:spcPts val="0"/>
                        </a:spcBef>
                        <a:spcAft>
                          <a:spcPts val="0"/>
                        </a:spcAft>
                        <a:buClr>
                          <a:srgbClr val="000000"/>
                        </a:buClr>
                        <a:buSzPts val="1800"/>
                        <a:buFont typeface="Arial"/>
                        <a:buNone/>
                      </a:pPr>
                      <a:r>
                        <a:rPr lang="en-GB" sz="1800" b="1" u="none" strike="noStrike" cap="none" dirty="0">
                          <a:latin typeface="Arial"/>
                          <a:ea typeface="Arial"/>
                          <a:cs typeface="Arial"/>
                          <a:sym typeface="Arial"/>
                        </a:rPr>
                        <a:t>1.7 Financial Overview</a:t>
                      </a:r>
                      <a:endParaRPr sz="1800" u="none" strike="noStrike" cap="none" dirty="0">
                        <a:latin typeface="Arial"/>
                        <a:ea typeface="Arial"/>
                        <a:cs typeface="Arial"/>
                        <a:sym typeface="Arial"/>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2400"/>
                        <a:buFont typeface="Arial"/>
                        <a:buNone/>
                      </a:pPr>
                      <a:r>
                        <a:rPr lang="en-GB" sz="2400" b="1" u="none" strike="noStrike" cap="none" dirty="0">
                          <a:latin typeface="Arial"/>
                          <a:ea typeface="Arial"/>
                          <a:cs typeface="Arial"/>
                          <a:sym typeface="Arial"/>
                        </a:rPr>
                        <a:t>9</a:t>
                      </a:r>
                      <a:endParaRPr sz="2400" b="1" u="none" strike="noStrike" cap="none" dirty="0">
                        <a:latin typeface="Arial"/>
                        <a:ea typeface="Arial"/>
                        <a:cs typeface="Arial"/>
                        <a:sym typeface="Arial"/>
                      </a:endParaRPr>
                    </a:p>
                  </a:txBody>
                  <a:tcPr marL="91450" marR="91450" marT="45725" marB="45725"/>
                </a:tc>
                <a:extLst>
                  <a:ext uri="{0D108BD9-81ED-4DB2-BD59-A6C34878D82A}">
                    <a16:rowId xmlns:a16="http://schemas.microsoft.com/office/drawing/2014/main" val="10006"/>
                  </a:ext>
                </a:extLst>
              </a:tr>
              <a:tr h="562237">
                <a:tc>
                  <a:txBody>
                    <a:bodyPr/>
                    <a:lstStyle/>
                    <a:p>
                      <a:pPr marL="0" marR="0" lvl="0" indent="0" algn="l" rtl="0">
                        <a:lnSpc>
                          <a:spcPct val="100000"/>
                        </a:lnSpc>
                        <a:spcBef>
                          <a:spcPts val="0"/>
                        </a:spcBef>
                        <a:spcAft>
                          <a:spcPts val="0"/>
                        </a:spcAft>
                        <a:buClr>
                          <a:srgbClr val="000000"/>
                        </a:buClr>
                        <a:buSzPts val="1800"/>
                        <a:buFont typeface="Arial"/>
                        <a:buNone/>
                      </a:pPr>
                      <a:r>
                        <a:rPr lang="en-GB" sz="1800" b="1" u="none" strike="noStrike" cap="none" dirty="0">
                          <a:latin typeface="Arial"/>
                          <a:ea typeface="Arial"/>
                          <a:cs typeface="Arial"/>
                          <a:sym typeface="Arial"/>
                        </a:rPr>
                        <a:t>2. Marketing Strategy and Branding for </a:t>
                      </a:r>
                      <a:r>
                        <a:rPr lang="en-GB" sz="1800" b="1" u="none" strike="noStrike" cap="none" dirty="0" err="1">
                          <a:latin typeface="Arial"/>
                          <a:ea typeface="Arial"/>
                          <a:cs typeface="Arial"/>
                          <a:sym typeface="Arial"/>
                        </a:rPr>
                        <a:t>GreenBrew</a:t>
                      </a:r>
                      <a:r>
                        <a:rPr lang="en-GB" sz="1800" b="1" u="none" strike="noStrike" cap="none" dirty="0">
                          <a:latin typeface="Arial"/>
                          <a:ea typeface="Arial"/>
                          <a:cs typeface="Arial"/>
                          <a:sym typeface="Arial"/>
                        </a:rPr>
                        <a:t> Café</a:t>
                      </a:r>
                      <a:endParaRPr sz="1800" u="none" strike="noStrike" cap="none" dirty="0">
                        <a:latin typeface="Arial"/>
                        <a:ea typeface="Arial"/>
                        <a:cs typeface="Arial"/>
                        <a:sym typeface="Arial"/>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2400"/>
                        <a:buFont typeface="Arial"/>
                        <a:buNone/>
                      </a:pPr>
                      <a:r>
                        <a:rPr lang="en-GB" sz="2400" b="1" u="none" strike="noStrike" cap="none" dirty="0">
                          <a:latin typeface="Arial"/>
                          <a:ea typeface="Arial"/>
                          <a:cs typeface="Arial"/>
                          <a:sym typeface="Arial"/>
                        </a:rPr>
                        <a:t>10 to 11</a:t>
                      </a:r>
                      <a:endParaRPr sz="2400" b="1" u="none" strike="noStrike" cap="none" dirty="0">
                        <a:latin typeface="Arial"/>
                        <a:ea typeface="Arial"/>
                        <a:cs typeface="Arial"/>
                        <a:sym typeface="Arial"/>
                      </a:endParaRPr>
                    </a:p>
                  </a:txBody>
                  <a:tcPr marL="91450" marR="91450" marT="45725" marB="45725"/>
                </a:tc>
                <a:extLst>
                  <a:ext uri="{0D108BD9-81ED-4DB2-BD59-A6C34878D82A}">
                    <a16:rowId xmlns:a16="http://schemas.microsoft.com/office/drawing/2014/main" val="10007"/>
                  </a:ext>
                </a:extLst>
              </a:tr>
              <a:tr h="562237">
                <a:tc>
                  <a:txBody>
                    <a:bodyPr/>
                    <a:lstStyle/>
                    <a:p>
                      <a:pPr marL="0" marR="0" lvl="0" indent="0" algn="l" rtl="0">
                        <a:lnSpc>
                          <a:spcPct val="100000"/>
                        </a:lnSpc>
                        <a:spcBef>
                          <a:spcPts val="0"/>
                        </a:spcBef>
                        <a:spcAft>
                          <a:spcPts val="0"/>
                        </a:spcAft>
                        <a:buClr>
                          <a:srgbClr val="000000"/>
                        </a:buClr>
                        <a:buSzPts val="1800"/>
                        <a:buFont typeface="Arial"/>
                        <a:buNone/>
                      </a:pPr>
                      <a:r>
                        <a:rPr lang="en-GB" sz="1800" b="1" u="none" strike="noStrike" cap="none" dirty="0">
                          <a:latin typeface="Arial"/>
                          <a:ea typeface="Arial"/>
                          <a:cs typeface="Arial"/>
                          <a:sym typeface="Arial"/>
                        </a:rPr>
                        <a:t>3. Critical Appraisal And Feasibility </a:t>
                      </a:r>
                      <a:endParaRPr sz="1800" b="1" u="none" strike="noStrike" cap="none" dirty="0">
                        <a:latin typeface="Arial"/>
                        <a:ea typeface="Arial"/>
                        <a:cs typeface="Arial"/>
                        <a:sym typeface="Arial"/>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2400"/>
                        <a:buFont typeface="Arial"/>
                        <a:buNone/>
                      </a:pPr>
                      <a:r>
                        <a:rPr lang="en-GB" sz="2400" b="1" u="none" strike="noStrike" cap="none" dirty="0">
                          <a:latin typeface="Arial"/>
                          <a:ea typeface="Arial"/>
                          <a:cs typeface="Arial"/>
                          <a:sym typeface="Arial"/>
                        </a:rPr>
                        <a:t>12</a:t>
                      </a:r>
                      <a:endParaRPr sz="2400" b="1" u="none" strike="noStrike" cap="none" dirty="0">
                        <a:latin typeface="Arial"/>
                        <a:ea typeface="Arial"/>
                        <a:cs typeface="Arial"/>
                        <a:sym typeface="Arial"/>
                      </a:endParaRPr>
                    </a:p>
                  </a:txBody>
                  <a:tcPr marL="91450" marR="91450" marT="45725" marB="45725"/>
                </a:tc>
                <a:extLst>
                  <a:ext uri="{0D108BD9-81ED-4DB2-BD59-A6C34878D82A}">
                    <a16:rowId xmlns:a16="http://schemas.microsoft.com/office/drawing/2014/main" val="10008"/>
                  </a:ext>
                </a:extLst>
              </a:tr>
              <a:tr h="623173">
                <a:tc>
                  <a:txBody>
                    <a:bodyPr/>
                    <a:lstStyle/>
                    <a:p>
                      <a:pPr marL="0" marR="0" lvl="0" indent="0" algn="l" rtl="0">
                        <a:lnSpc>
                          <a:spcPct val="100000"/>
                        </a:lnSpc>
                        <a:spcBef>
                          <a:spcPts val="0"/>
                        </a:spcBef>
                        <a:spcAft>
                          <a:spcPts val="0"/>
                        </a:spcAft>
                        <a:buClr>
                          <a:srgbClr val="000000"/>
                        </a:buClr>
                        <a:buSzPts val="1800"/>
                        <a:buFont typeface="Arial"/>
                        <a:buNone/>
                      </a:pPr>
                      <a:r>
                        <a:rPr lang="en-GB" sz="1800" b="1" u="none" strike="noStrike" cap="none" dirty="0">
                          <a:latin typeface="Arial"/>
                          <a:ea typeface="Arial"/>
                          <a:cs typeface="Arial"/>
                          <a:sym typeface="Arial"/>
                        </a:rPr>
                        <a:t>4. </a:t>
                      </a:r>
                      <a:r>
                        <a:rPr lang="ro-RO" sz="1800" b="1" u="none" strike="noStrike" cap="none" dirty="0">
                          <a:latin typeface="Arial"/>
                          <a:ea typeface="Arial"/>
                          <a:cs typeface="Arial"/>
                          <a:sym typeface="Arial"/>
                        </a:rPr>
                        <a:t>SWOT</a:t>
                      </a:r>
                    </a:p>
                    <a:p>
                      <a:pPr marL="0" marR="0" lvl="0" indent="0" algn="l" rtl="0">
                        <a:lnSpc>
                          <a:spcPct val="100000"/>
                        </a:lnSpc>
                        <a:spcBef>
                          <a:spcPts val="0"/>
                        </a:spcBef>
                        <a:spcAft>
                          <a:spcPts val="0"/>
                        </a:spcAft>
                        <a:buClr>
                          <a:srgbClr val="000000"/>
                        </a:buClr>
                        <a:buSzPts val="1800"/>
                        <a:buFont typeface="Arial"/>
                        <a:buNone/>
                      </a:pPr>
                      <a:r>
                        <a:rPr lang="en-GB" sz="1800" b="1" u="none" strike="noStrike" cap="none" dirty="0">
                          <a:latin typeface="Arial"/>
                          <a:ea typeface="Arial"/>
                          <a:cs typeface="Arial"/>
                          <a:sym typeface="Arial"/>
                        </a:rPr>
                        <a:t>5. </a:t>
                      </a:r>
                      <a:r>
                        <a:rPr lang="en-GB" sz="1800" b="1" u="none" strike="noStrike" cap="none" dirty="0" err="1">
                          <a:latin typeface="Arial"/>
                          <a:ea typeface="Arial"/>
                          <a:cs typeface="Arial"/>
                          <a:sym typeface="Arial"/>
                        </a:rPr>
                        <a:t>Summ</a:t>
                      </a:r>
                      <a:r>
                        <a:rPr lang="ro-RO" sz="1800" b="1" u="none" strike="noStrike" cap="none" dirty="0">
                          <a:latin typeface="Arial"/>
                          <a:ea typeface="Arial"/>
                          <a:cs typeface="Arial"/>
                          <a:sym typeface="Arial"/>
                        </a:rPr>
                        <a:t>a</a:t>
                      </a:r>
                      <a:r>
                        <a:rPr lang="en-GB" sz="1800" b="1" u="none" strike="noStrike" cap="none" dirty="0" err="1">
                          <a:latin typeface="Arial"/>
                          <a:ea typeface="Arial"/>
                          <a:cs typeface="Arial"/>
                          <a:sym typeface="Arial"/>
                        </a:rPr>
                        <a:t>ry</a:t>
                      </a:r>
                      <a:r>
                        <a:rPr lang="en-GB" sz="1800" b="1" u="none" strike="noStrike" cap="none" dirty="0">
                          <a:latin typeface="Arial"/>
                          <a:ea typeface="Arial"/>
                          <a:cs typeface="Arial"/>
                          <a:sym typeface="Arial"/>
                        </a:rPr>
                        <a:t> </a:t>
                      </a:r>
                      <a:r>
                        <a:rPr lang="ro-RO" sz="1800" b="1" u="none" strike="noStrike" cap="none" dirty="0">
                          <a:latin typeface="Arial"/>
                          <a:ea typeface="Arial"/>
                          <a:cs typeface="Arial"/>
                          <a:sym typeface="Arial"/>
                        </a:rPr>
                        <a:t>                                                                                                                                           </a:t>
                      </a:r>
                      <a:endParaRPr sz="1800" b="1" u="none" strike="noStrike" cap="none" dirty="0">
                        <a:latin typeface="Arial"/>
                        <a:ea typeface="Arial"/>
                        <a:cs typeface="Arial"/>
                        <a:sym typeface="Arial"/>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2400"/>
                        <a:buFont typeface="Arial"/>
                        <a:buNone/>
                      </a:pPr>
                      <a:r>
                        <a:rPr lang="en-GB" sz="2400" b="1" u="none" strike="noStrike" cap="none" dirty="0">
                          <a:latin typeface="Arial"/>
                          <a:ea typeface="Arial"/>
                          <a:cs typeface="Arial"/>
                          <a:sym typeface="Arial"/>
                        </a:rPr>
                        <a:t>13</a:t>
                      </a:r>
                      <a:r>
                        <a:rPr lang="ro-RO" sz="2400" b="1" u="none" strike="noStrike" cap="none" dirty="0">
                          <a:latin typeface="Arial"/>
                          <a:ea typeface="Arial"/>
                          <a:cs typeface="Arial"/>
                          <a:sym typeface="Arial"/>
                        </a:rPr>
                        <a:t>-14-15</a:t>
                      </a:r>
                      <a:endParaRPr sz="2400" b="1" u="none" strike="noStrike" cap="none" dirty="0">
                        <a:latin typeface="Arial"/>
                        <a:ea typeface="Arial"/>
                        <a:cs typeface="Arial"/>
                        <a:sym typeface="Arial"/>
                      </a:endParaRPr>
                    </a:p>
                  </a:txBody>
                  <a:tcPr marL="91450" marR="91450" marT="45725" marB="45725"/>
                </a:tc>
                <a:extLst>
                  <a:ext uri="{0D108BD9-81ED-4DB2-BD59-A6C34878D82A}">
                    <a16:rowId xmlns:a16="http://schemas.microsoft.com/office/drawing/2014/main" val="10009"/>
                  </a:ext>
                </a:extLst>
              </a:tr>
              <a:tr h="562237">
                <a:tc>
                  <a:txBody>
                    <a:bodyPr/>
                    <a:lstStyle/>
                    <a:p>
                      <a:pPr marL="0" marR="0" lvl="0" indent="0" algn="l" rtl="0">
                        <a:lnSpc>
                          <a:spcPct val="100000"/>
                        </a:lnSpc>
                        <a:spcBef>
                          <a:spcPts val="0"/>
                        </a:spcBef>
                        <a:spcAft>
                          <a:spcPts val="0"/>
                        </a:spcAft>
                        <a:buClr>
                          <a:srgbClr val="000000"/>
                        </a:buClr>
                        <a:buSzPts val="1800"/>
                        <a:buFont typeface="Arial"/>
                        <a:buNone/>
                      </a:pPr>
                      <a:r>
                        <a:rPr lang="en-GB" sz="1800" b="1" u="none" strike="noStrike" cap="none" dirty="0">
                          <a:latin typeface="Arial"/>
                          <a:ea typeface="Arial"/>
                          <a:cs typeface="Arial"/>
                          <a:sym typeface="Arial"/>
                        </a:rPr>
                        <a:t>Reference List </a:t>
                      </a:r>
                      <a:endParaRPr sz="1800" u="none" strike="noStrike" cap="none" dirty="0">
                        <a:latin typeface="Arial"/>
                        <a:ea typeface="Arial"/>
                        <a:cs typeface="Arial"/>
                        <a:sym typeface="Arial"/>
                      </a:endParaRPr>
                    </a:p>
                  </a:txBody>
                  <a:tcPr marL="91450" marR="91450" marT="45725" marB="45725"/>
                </a:tc>
                <a:tc>
                  <a:txBody>
                    <a:bodyPr/>
                    <a:lstStyle/>
                    <a:p>
                      <a:pPr marL="0" marR="0" lvl="0" indent="0" algn="ctr" rtl="0">
                        <a:lnSpc>
                          <a:spcPct val="100000"/>
                        </a:lnSpc>
                        <a:spcBef>
                          <a:spcPts val="0"/>
                        </a:spcBef>
                        <a:spcAft>
                          <a:spcPts val="0"/>
                        </a:spcAft>
                        <a:buClr>
                          <a:srgbClr val="000000"/>
                        </a:buClr>
                        <a:buSzPts val="2400"/>
                        <a:buFont typeface="Arial"/>
                        <a:buNone/>
                      </a:pPr>
                      <a:r>
                        <a:rPr lang="en-GB" sz="2400" b="1" u="none" strike="noStrike" cap="none" dirty="0">
                          <a:latin typeface="Arial"/>
                          <a:ea typeface="Arial"/>
                          <a:cs typeface="Arial"/>
                          <a:sym typeface="Arial"/>
                        </a:rPr>
                        <a:t>1</a:t>
                      </a:r>
                      <a:r>
                        <a:rPr lang="ro-RO" sz="2400" b="1" u="none" strike="noStrike" cap="none" dirty="0">
                          <a:latin typeface="Arial"/>
                          <a:ea typeface="Arial"/>
                          <a:cs typeface="Arial"/>
                          <a:sym typeface="Arial"/>
                        </a:rPr>
                        <a:t>6</a:t>
                      </a:r>
                      <a:endParaRPr sz="2400" b="1" u="none" strike="noStrike" cap="none" dirty="0">
                        <a:latin typeface="Arial"/>
                        <a:ea typeface="Arial"/>
                        <a:cs typeface="Arial"/>
                        <a:sym typeface="Arial"/>
                      </a:endParaRPr>
                    </a:p>
                  </a:txBody>
                  <a:tcPr marL="91450" marR="91450" marT="45725" marB="45725"/>
                </a:tc>
                <a:extLst>
                  <a:ext uri="{0D108BD9-81ED-4DB2-BD59-A6C34878D82A}">
                    <a16:rowId xmlns:a16="http://schemas.microsoft.com/office/drawing/2014/main" val="10010"/>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3"/>
          <p:cNvSpPr txBox="1">
            <a:spLocks noGrp="1"/>
          </p:cNvSpPr>
          <p:nvPr>
            <p:ph type="title"/>
          </p:nvPr>
        </p:nvSpPr>
        <p:spPr>
          <a:xfrm>
            <a:off x="1522411" y="1023754"/>
            <a:ext cx="9144001" cy="671736"/>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lt1"/>
              </a:buClr>
              <a:buSzPts val="4000"/>
              <a:buFont typeface="Arial"/>
              <a:buNone/>
            </a:pPr>
            <a:r>
              <a:rPr lang="en-GB" b="1">
                <a:latin typeface="Arial"/>
                <a:ea typeface="Arial"/>
                <a:cs typeface="Arial"/>
                <a:sym typeface="Arial"/>
              </a:rPr>
              <a:t>Business Proportion </a:t>
            </a:r>
            <a:endParaRPr b="1">
              <a:latin typeface="Arial"/>
              <a:ea typeface="Arial"/>
              <a:cs typeface="Arial"/>
              <a:sym typeface="Arial"/>
            </a:endParaRPr>
          </a:p>
        </p:txBody>
      </p:sp>
      <p:sp>
        <p:nvSpPr>
          <p:cNvPr id="96" name="Google Shape;96;p3"/>
          <p:cNvSpPr txBox="1">
            <a:spLocks noGrp="1"/>
          </p:cNvSpPr>
          <p:nvPr>
            <p:ph type="body" idx="1"/>
          </p:nvPr>
        </p:nvSpPr>
        <p:spPr>
          <a:xfrm>
            <a:off x="837828" y="2364957"/>
            <a:ext cx="5256584" cy="3005482"/>
          </a:xfrm>
          <a:prstGeom prst="rect">
            <a:avLst/>
          </a:prstGeom>
          <a:noFill/>
          <a:ln>
            <a:noFill/>
          </a:ln>
        </p:spPr>
        <p:txBody>
          <a:bodyPr spcFirstLastPara="1" wrap="square" lIns="91425" tIns="45700" rIns="91425" bIns="45700" anchor="t" anchorCtr="0">
            <a:normAutofit fontScale="85000" lnSpcReduction="10000"/>
          </a:bodyPr>
          <a:lstStyle/>
          <a:p>
            <a:pPr marL="223838" lvl="0" indent="-223838" algn="just" rtl="0">
              <a:lnSpc>
                <a:spcPct val="90000"/>
              </a:lnSpc>
              <a:spcBef>
                <a:spcPts val="0"/>
              </a:spcBef>
              <a:spcAft>
                <a:spcPts val="0"/>
              </a:spcAft>
              <a:buSzPct val="84033"/>
              <a:buFont typeface="Noto Sans Symbols"/>
              <a:buChar char="⮚"/>
            </a:pPr>
            <a:r>
              <a:rPr lang="en-GB" sz="2800" b="1">
                <a:latin typeface="Arial"/>
                <a:ea typeface="Arial"/>
                <a:cs typeface="Arial"/>
                <a:sym typeface="Arial"/>
              </a:rPr>
              <a:t>Service Description </a:t>
            </a:r>
            <a:endParaRPr/>
          </a:p>
          <a:p>
            <a:pPr marL="223838" lvl="0" indent="-96838" algn="just" rtl="0">
              <a:lnSpc>
                <a:spcPct val="90000"/>
              </a:lnSpc>
              <a:spcBef>
                <a:spcPts val="0"/>
              </a:spcBef>
              <a:spcAft>
                <a:spcPts val="0"/>
              </a:spcAft>
              <a:buSzPct val="117647"/>
              <a:buFont typeface="Noto Sans Symbols"/>
              <a:buNone/>
            </a:pPr>
            <a:endParaRPr sz="2000">
              <a:latin typeface="Arial"/>
              <a:ea typeface="Arial"/>
              <a:cs typeface="Arial"/>
              <a:sym typeface="Arial"/>
            </a:endParaRPr>
          </a:p>
          <a:p>
            <a:pPr marL="223838" lvl="0" indent="-223838" algn="just" rtl="0">
              <a:lnSpc>
                <a:spcPct val="90000"/>
              </a:lnSpc>
              <a:spcBef>
                <a:spcPts val="0"/>
              </a:spcBef>
              <a:spcAft>
                <a:spcPts val="0"/>
              </a:spcAft>
              <a:buSzPct val="117647"/>
              <a:buFont typeface="Noto Sans Symbols"/>
              <a:buChar char="⮚"/>
            </a:pPr>
            <a:r>
              <a:rPr lang="en-GB" sz="2000">
                <a:latin typeface="Arial"/>
                <a:ea typeface="Arial"/>
                <a:cs typeface="Arial"/>
                <a:sym typeface="Arial"/>
              </a:rPr>
              <a:t>GreenBrew Café is a unique experience of an environmentally friendly coffee house focusing on sustainably sourced, quality products. </a:t>
            </a:r>
            <a:endParaRPr/>
          </a:p>
          <a:p>
            <a:pPr marL="223838" lvl="0" indent="-223838" algn="just" rtl="0">
              <a:lnSpc>
                <a:spcPct val="90000"/>
              </a:lnSpc>
              <a:spcBef>
                <a:spcPts val="1800"/>
              </a:spcBef>
              <a:spcAft>
                <a:spcPts val="0"/>
              </a:spcAft>
              <a:buSzPct val="117647"/>
              <a:buFont typeface="Noto Sans Symbols"/>
              <a:buChar char="⮚"/>
            </a:pPr>
            <a:r>
              <a:rPr lang="en-GB" sz="2000">
                <a:latin typeface="Arial"/>
                <a:ea typeface="Arial"/>
                <a:cs typeface="Arial"/>
                <a:sym typeface="Arial"/>
              </a:rPr>
              <a:t>Ethically sourced, organic coffees, teas, and plant-based food options that are packaged entirely in zero-waste materials. </a:t>
            </a:r>
            <a:endParaRPr/>
          </a:p>
          <a:p>
            <a:pPr marL="223838" lvl="0" indent="-223838" algn="just" rtl="0">
              <a:lnSpc>
                <a:spcPct val="90000"/>
              </a:lnSpc>
              <a:spcBef>
                <a:spcPts val="1800"/>
              </a:spcBef>
              <a:spcAft>
                <a:spcPts val="0"/>
              </a:spcAft>
              <a:buSzPct val="117647"/>
              <a:buFont typeface="Noto Sans Symbols"/>
              <a:buChar char="⮚"/>
            </a:pPr>
            <a:r>
              <a:rPr lang="en-GB" sz="2000">
                <a:latin typeface="Arial"/>
                <a:ea typeface="Arial"/>
                <a:cs typeface="Arial"/>
                <a:sym typeface="Arial"/>
              </a:rPr>
              <a:t>Will be sourced locally to cause as much of an environmental impact and boost local economies as possible.</a:t>
            </a:r>
            <a:endParaRPr sz="2000">
              <a:latin typeface="Arial"/>
              <a:ea typeface="Arial"/>
              <a:cs typeface="Arial"/>
              <a:sym typeface="Arial"/>
            </a:endParaRPr>
          </a:p>
          <a:p>
            <a:pPr marL="223838" lvl="0" indent="-71438" algn="l" rtl="0">
              <a:lnSpc>
                <a:spcPct val="90000"/>
              </a:lnSpc>
              <a:spcBef>
                <a:spcPts val="1800"/>
              </a:spcBef>
              <a:spcAft>
                <a:spcPts val="0"/>
              </a:spcAft>
              <a:buSzPct val="117647"/>
              <a:buNone/>
            </a:pPr>
            <a:endParaRPr/>
          </a:p>
        </p:txBody>
      </p:sp>
      <p:pic>
        <p:nvPicPr>
          <p:cNvPr id="97" name="Google Shape;97;p3"/>
          <p:cNvPicPr preferRelativeResize="0"/>
          <p:nvPr/>
        </p:nvPicPr>
        <p:blipFill rotWithShape="1">
          <a:blip r:embed="rId3">
            <a:alphaModFix/>
          </a:blip>
          <a:srcRect l="12803" t="16642" r="14739" b="26272"/>
          <a:stretch/>
        </p:blipFill>
        <p:spPr>
          <a:xfrm>
            <a:off x="6310436" y="2237018"/>
            <a:ext cx="5460911" cy="326136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4"/>
          <p:cNvSpPr txBox="1">
            <a:spLocks noGrp="1"/>
          </p:cNvSpPr>
          <p:nvPr>
            <p:ph type="title"/>
          </p:nvPr>
        </p:nvSpPr>
        <p:spPr>
          <a:xfrm>
            <a:off x="1522413" y="381000"/>
            <a:ext cx="9144001" cy="13716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lt1"/>
              </a:buClr>
              <a:buSzPts val="4000"/>
              <a:buFont typeface="Arial"/>
              <a:buNone/>
            </a:pPr>
            <a:r>
              <a:rPr lang="en-GB" sz="4000" b="1">
                <a:latin typeface="Arial"/>
                <a:ea typeface="Arial"/>
                <a:cs typeface="Arial"/>
                <a:sym typeface="Arial"/>
              </a:rPr>
              <a:t>Mission Statement, Business Aim and Objectives</a:t>
            </a:r>
            <a:endParaRPr/>
          </a:p>
        </p:txBody>
      </p:sp>
      <p:sp>
        <p:nvSpPr>
          <p:cNvPr id="104" name="Google Shape;104;p4"/>
          <p:cNvSpPr txBox="1">
            <a:spLocks noGrp="1"/>
          </p:cNvSpPr>
          <p:nvPr>
            <p:ph type="body" idx="1"/>
          </p:nvPr>
        </p:nvSpPr>
        <p:spPr>
          <a:xfrm>
            <a:off x="693812" y="1904999"/>
            <a:ext cx="10873207" cy="4572001"/>
          </a:xfrm>
          <a:prstGeom prst="rect">
            <a:avLst/>
          </a:prstGeom>
          <a:noFill/>
          <a:ln>
            <a:noFill/>
          </a:ln>
        </p:spPr>
        <p:txBody>
          <a:bodyPr spcFirstLastPara="1" wrap="square" lIns="91425" tIns="45700" rIns="91425" bIns="45700" anchor="t" anchorCtr="0">
            <a:normAutofit fontScale="92500" lnSpcReduction="10000"/>
          </a:bodyPr>
          <a:lstStyle/>
          <a:p>
            <a:pPr marL="223838" lvl="0" indent="-223869" algn="just" rtl="0">
              <a:lnSpc>
                <a:spcPct val="150000"/>
              </a:lnSpc>
              <a:spcBef>
                <a:spcPts val="0"/>
              </a:spcBef>
              <a:spcAft>
                <a:spcPts val="0"/>
              </a:spcAft>
              <a:buSzPct val="100000"/>
              <a:buFont typeface="Noto Sans Symbols"/>
              <a:buChar char="⮚"/>
            </a:pPr>
            <a:r>
              <a:rPr lang="en-GB" sz="1900" b="1" u="sng">
                <a:latin typeface="Arial"/>
                <a:ea typeface="Arial"/>
                <a:cs typeface="Arial"/>
                <a:sym typeface="Arial"/>
              </a:rPr>
              <a:t>Mission Statement : </a:t>
            </a:r>
            <a:r>
              <a:rPr lang="en-GB" sz="1900">
                <a:latin typeface="Arial"/>
                <a:ea typeface="Arial"/>
                <a:cs typeface="Arial"/>
                <a:sym typeface="Arial"/>
              </a:rPr>
              <a:t>"To offer a sustainable, high-quality coffee and food service that supports green lifestyles and community connections."</a:t>
            </a:r>
            <a:endParaRPr sz="1900">
              <a:latin typeface="Arial"/>
              <a:ea typeface="Arial"/>
              <a:cs typeface="Arial"/>
              <a:sym typeface="Arial"/>
            </a:endParaRPr>
          </a:p>
          <a:p>
            <a:pPr marL="223838" lvl="0" indent="-223869" algn="just" rtl="0">
              <a:lnSpc>
                <a:spcPct val="150000"/>
              </a:lnSpc>
              <a:spcBef>
                <a:spcPts val="2600"/>
              </a:spcBef>
              <a:spcAft>
                <a:spcPts val="0"/>
              </a:spcAft>
              <a:buSzPct val="100000"/>
              <a:buFont typeface="Noto Sans Symbols"/>
              <a:buChar char="⮚"/>
            </a:pPr>
            <a:r>
              <a:rPr lang="en-GB" sz="1900" b="1" u="sng">
                <a:latin typeface="Arial"/>
                <a:ea typeface="Arial"/>
                <a:cs typeface="Arial"/>
                <a:sym typeface="Arial"/>
              </a:rPr>
              <a:t>Business Aims and Objectives : </a:t>
            </a:r>
            <a:r>
              <a:rPr lang="en-GB" sz="1900">
                <a:latin typeface="Arial"/>
                <a:ea typeface="Arial"/>
                <a:cs typeface="Arial"/>
                <a:sym typeface="Arial"/>
              </a:rPr>
              <a:t>GreenBrew Café will be the number one green coffee shop in the Liverpool region. Utilizing a loyal customer base that values sustainability, our goals are outlined below.</a:t>
            </a:r>
            <a:endParaRPr sz="1900">
              <a:latin typeface="Arial"/>
              <a:ea typeface="Arial"/>
              <a:cs typeface="Arial"/>
              <a:sym typeface="Arial"/>
            </a:endParaRPr>
          </a:p>
          <a:p>
            <a:pPr marL="223838" lvl="0" indent="-223869" algn="just" rtl="0">
              <a:lnSpc>
                <a:spcPct val="150000"/>
              </a:lnSpc>
              <a:spcBef>
                <a:spcPts val="1800"/>
              </a:spcBef>
              <a:spcAft>
                <a:spcPts val="0"/>
              </a:spcAft>
              <a:buSzPct val="100000"/>
              <a:buFont typeface="Noto Sans Symbols"/>
              <a:buChar char="⮚"/>
            </a:pPr>
            <a:r>
              <a:rPr lang="en-GB" sz="1900">
                <a:latin typeface="Arial"/>
                <a:ea typeface="Arial"/>
                <a:cs typeface="Arial"/>
                <a:sym typeface="Arial"/>
              </a:rPr>
              <a:t>Be profitable 18 months from opening.</a:t>
            </a:r>
            <a:endParaRPr/>
          </a:p>
          <a:p>
            <a:pPr marL="223838" lvl="0" indent="-223869" algn="just" rtl="0">
              <a:lnSpc>
                <a:spcPct val="150000"/>
              </a:lnSpc>
              <a:spcBef>
                <a:spcPts val="1800"/>
              </a:spcBef>
              <a:spcAft>
                <a:spcPts val="0"/>
              </a:spcAft>
              <a:buSzPct val="100000"/>
              <a:buFont typeface="Noto Sans Symbols"/>
              <a:buChar char="⮚"/>
            </a:pPr>
            <a:r>
              <a:rPr lang="en-GB" sz="1900">
                <a:latin typeface="Arial"/>
                <a:ea typeface="Arial"/>
                <a:cs typeface="Arial"/>
                <a:sym typeface="Arial"/>
              </a:rPr>
              <a:t>Reduce single-use packaging waste by 80 percent over the first year.</a:t>
            </a:r>
            <a:endParaRPr/>
          </a:p>
          <a:p>
            <a:pPr marL="223838" lvl="0" indent="-223869" algn="just" rtl="0">
              <a:lnSpc>
                <a:spcPct val="150000"/>
              </a:lnSpc>
              <a:spcBef>
                <a:spcPts val="1800"/>
              </a:spcBef>
              <a:spcAft>
                <a:spcPts val="0"/>
              </a:spcAft>
              <a:buSzPct val="100000"/>
              <a:buFont typeface="Noto Sans Symbols"/>
              <a:buChar char="⮚"/>
            </a:pPr>
            <a:r>
              <a:rPr lang="en-GB" sz="1900">
                <a:latin typeface="Arial"/>
                <a:ea typeface="Arial"/>
                <a:cs typeface="Arial"/>
                <a:sym typeface="Arial"/>
              </a:rPr>
              <a:t>Partner with the local suppliers to ensure quality</a:t>
            </a:r>
            <a:endParaRPr/>
          </a:p>
          <a:p>
            <a:pPr marL="223838" lvl="0" indent="-223869" algn="just" rtl="0">
              <a:lnSpc>
                <a:spcPct val="150000"/>
              </a:lnSpc>
              <a:spcBef>
                <a:spcPts val="1800"/>
              </a:spcBef>
              <a:spcAft>
                <a:spcPts val="0"/>
              </a:spcAft>
              <a:buSzPct val="100000"/>
              <a:buFont typeface="Noto Sans Symbols"/>
              <a:buChar char="⮚"/>
            </a:pPr>
            <a:r>
              <a:rPr lang="en-GB" sz="1900">
                <a:latin typeface="Arial"/>
                <a:ea typeface="Arial"/>
                <a:cs typeface="Arial"/>
                <a:sym typeface="Arial"/>
              </a:rPr>
              <a:t>Environment-friendly products</a:t>
            </a:r>
            <a:endParaRPr/>
          </a:p>
          <a:p>
            <a:pPr marL="223838" lvl="0" indent="-82868" algn="just" rtl="0">
              <a:lnSpc>
                <a:spcPct val="150000"/>
              </a:lnSpc>
              <a:spcBef>
                <a:spcPts val="1800"/>
              </a:spcBef>
              <a:spcAft>
                <a:spcPts val="0"/>
              </a:spcAft>
              <a:buSzPct val="100000"/>
              <a:buFont typeface="Noto Sans Symbols"/>
              <a:buNone/>
            </a:pP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5"/>
          <p:cNvSpPr txBox="1">
            <a:spLocks noGrp="1"/>
          </p:cNvSpPr>
          <p:nvPr>
            <p:ph type="title"/>
          </p:nvPr>
        </p:nvSpPr>
        <p:spPr>
          <a:xfrm>
            <a:off x="1522413" y="381000"/>
            <a:ext cx="9144001" cy="13716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SzPts val="1800"/>
              <a:buNone/>
            </a:pPr>
            <a:r>
              <a:rPr lang="en-GB" b="1">
                <a:latin typeface="Arial"/>
                <a:ea typeface="Arial"/>
                <a:cs typeface="Arial"/>
                <a:sym typeface="Arial"/>
              </a:rPr>
              <a:t>Unique Selling Proposition (USP)</a:t>
            </a:r>
            <a:br>
              <a:rPr lang="en-GB"/>
            </a:br>
            <a:endParaRPr/>
          </a:p>
        </p:txBody>
      </p:sp>
      <p:sp>
        <p:nvSpPr>
          <p:cNvPr id="111" name="Google Shape;111;p25"/>
          <p:cNvSpPr txBox="1">
            <a:spLocks noGrp="1"/>
          </p:cNvSpPr>
          <p:nvPr>
            <p:ph type="body" idx="1"/>
          </p:nvPr>
        </p:nvSpPr>
        <p:spPr>
          <a:xfrm>
            <a:off x="1512803" y="2846695"/>
            <a:ext cx="9134391" cy="1670714"/>
          </a:xfrm>
          <a:prstGeom prst="rect">
            <a:avLst/>
          </a:prstGeom>
          <a:noFill/>
          <a:ln>
            <a:noFill/>
          </a:ln>
        </p:spPr>
        <p:txBody>
          <a:bodyPr spcFirstLastPara="1" wrap="square" lIns="91425" tIns="45700" rIns="91425" bIns="45700" anchor="t" anchorCtr="0">
            <a:normAutofit/>
          </a:bodyPr>
          <a:lstStyle/>
          <a:p>
            <a:pPr marL="114300" lvl="0" indent="0" algn="l" rtl="0">
              <a:lnSpc>
                <a:spcPct val="90000"/>
              </a:lnSpc>
              <a:spcBef>
                <a:spcPts val="1800"/>
              </a:spcBef>
              <a:spcAft>
                <a:spcPts val="0"/>
              </a:spcAft>
              <a:buSzPts val="1800"/>
              <a:buNone/>
            </a:pPr>
            <a:r>
              <a:rPr lang="en-GB">
                <a:latin typeface="Arial"/>
                <a:ea typeface="Arial"/>
                <a:cs typeface="Arial"/>
                <a:sym typeface="Arial"/>
              </a:rPr>
              <a:t>The USP of GreenBrew Café lies in the zero-waste, eco-friendly packaging, sourcing locally from the marketplaces, and encouraging sustainable living practices. </a:t>
            </a:r>
            <a:endParaRPr>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5"/>
          <p:cNvSpPr txBox="1">
            <a:spLocks noGrp="1"/>
          </p:cNvSpPr>
          <p:nvPr>
            <p:ph type="title"/>
          </p:nvPr>
        </p:nvSpPr>
        <p:spPr>
          <a:xfrm>
            <a:off x="1522413" y="381000"/>
            <a:ext cx="9144001" cy="13716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lt1"/>
              </a:buClr>
              <a:buSzPts val="4000"/>
              <a:buFont typeface="Arial"/>
              <a:buNone/>
            </a:pPr>
            <a:r>
              <a:rPr lang="en-GB" sz="4000" b="1">
                <a:latin typeface="Arial"/>
                <a:ea typeface="Arial"/>
                <a:cs typeface="Arial"/>
                <a:sym typeface="Arial"/>
              </a:rPr>
              <a:t>Legal Structure, Location and HRM Strategy </a:t>
            </a:r>
            <a:endParaRPr/>
          </a:p>
        </p:txBody>
      </p:sp>
      <p:sp>
        <p:nvSpPr>
          <p:cNvPr id="118" name="Google Shape;118;p5"/>
          <p:cNvSpPr txBox="1">
            <a:spLocks noGrp="1"/>
          </p:cNvSpPr>
          <p:nvPr>
            <p:ph type="body" idx="2"/>
          </p:nvPr>
        </p:nvSpPr>
        <p:spPr>
          <a:xfrm>
            <a:off x="690043" y="2997863"/>
            <a:ext cx="5184576" cy="1178352"/>
          </a:xfrm>
          <a:prstGeom prst="rect">
            <a:avLst/>
          </a:prstGeom>
          <a:noFill/>
          <a:ln>
            <a:noFill/>
          </a:ln>
        </p:spPr>
        <p:txBody>
          <a:bodyPr spcFirstLastPara="1" wrap="square" lIns="91425" tIns="45700" rIns="91425" bIns="45700" anchor="t" anchorCtr="0">
            <a:normAutofit/>
          </a:bodyPr>
          <a:lstStyle/>
          <a:p>
            <a:pPr marL="223838" lvl="0" indent="-223838" algn="just" rtl="0">
              <a:lnSpc>
                <a:spcPct val="100000"/>
              </a:lnSpc>
              <a:spcBef>
                <a:spcPts val="0"/>
              </a:spcBef>
              <a:spcAft>
                <a:spcPts val="0"/>
              </a:spcAft>
              <a:buSzPts val="2000"/>
              <a:buFont typeface="Noto Sans Symbols"/>
              <a:buChar char="⮚"/>
            </a:pPr>
            <a:r>
              <a:rPr lang="en-GB" sz="2000" b="1" u="sng">
                <a:latin typeface="Arial"/>
                <a:ea typeface="Arial"/>
                <a:cs typeface="Arial"/>
                <a:sym typeface="Arial"/>
              </a:rPr>
              <a:t>Legal Structure: </a:t>
            </a:r>
            <a:r>
              <a:rPr lang="en-GB" sz="2000">
                <a:latin typeface="Arial"/>
                <a:ea typeface="Arial"/>
                <a:cs typeface="Arial"/>
                <a:sym typeface="Arial"/>
              </a:rPr>
              <a:t>GreenBrew Café will be incorporated as a sole proprietorship (Darmansyah, 2018) </a:t>
            </a:r>
            <a:endParaRPr/>
          </a:p>
          <a:p>
            <a:pPr marL="223838" lvl="0" indent="-118110" algn="l" rtl="0">
              <a:lnSpc>
                <a:spcPct val="90000"/>
              </a:lnSpc>
              <a:spcBef>
                <a:spcPts val="1800"/>
              </a:spcBef>
              <a:spcAft>
                <a:spcPts val="0"/>
              </a:spcAft>
              <a:buSzPts val="1800"/>
              <a:buNone/>
            </a:pPr>
            <a:endParaRPr sz="1800">
              <a:latin typeface="Arial"/>
              <a:ea typeface="Arial"/>
              <a:cs typeface="Arial"/>
              <a:sym typeface="Arial"/>
            </a:endParaRPr>
          </a:p>
        </p:txBody>
      </p:sp>
      <p:pic>
        <p:nvPicPr>
          <p:cNvPr id="119" name="Google Shape;119;p5" descr="StudyCloud"/>
          <p:cNvPicPr preferRelativeResize="0"/>
          <p:nvPr/>
        </p:nvPicPr>
        <p:blipFill rotWithShape="1">
          <a:blip r:embed="rId3">
            <a:alphaModFix/>
          </a:blip>
          <a:srcRect/>
          <a:stretch/>
        </p:blipFill>
        <p:spPr>
          <a:xfrm>
            <a:off x="6759379" y="2156346"/>
            <a:ext cx="4602381" cy="356889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6"/>
          <p:cNvSpPr txBox="1"/>
          <p:nvPr/>
        </p:nvSpPr>
        <p:spPr>
          <a:xfrm>
            <a:off x="368491" y="2690336"/>
            <a:ext cx="5131557" cy="1754326"/>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None/>
            </a:pPr>
            <a:r>
              <a:rPr lang="en-GB" sz="1800" b="0" i="0" u="none" strike="noStrike" cap="none">
                <a:solidFill>
                  <a:schemeClr val="lt1"/>
                </a:solidFill>
                <a:latin typeface="Arial"/>
                <a:ea typeface="Arial"/>
                <a:cs typeface="Arial"/>
                <a:sym typeface="Arial"/>
              </a:rPr>
              <a:t>GreenBrew Café will be located on Bold Street, right in the heart of Liverpool's energetic and vibrant hub with lots of foot traffic from students, professionals, and tourists. It is most famous for independent shops and cafes, which appeals to our target market of eco-friendly users.</a:t>
            </a:r>
            <a:endParaRPr/>
          </a:p>
        </p:txBody>
      </p:sp>
      <p:sp>
        <p:nvSpPr>
          <p:cNvPr id="126" name="Google Shape;126;p26"/>
          <p:cNvSpPr txBox="1"/>
          <p:nvPr/>
        </p:nvSpPr>
        <p:spPr>
          <a:xfrm>
            <a:off x="3879376" y="603563"/>
            <a:ext cx="6093724" cy="646331"/>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None/>
            </a:pPr>
            <a:r>
              <a:rPr lang="en-GB" sz="3600" b="1" i="0" u="none" strike="noStrike" cap="none">
                <a:solidFill>
                  <a:schemeClr val="lt1"/>
                </a:solidFill>
                <a:latin typeface="Arial"/>
                <a:ea typeface="Arial"/>
                <a:cs typeface="Arial"/>
                <a:sym typeface="Arial"/>
              </a:rPr>
              <a:t>Proposed Location</a:t>
            </a:r>
            <a:endParaRPr/>
          </a:p>
        </p:txBody>
      </p:sp>
      <p:pic>
        <p:nvPicPr>
          <p:cNvPr id="127" name="Google Shape;127;p26"/>
          <p:cNvPicPr preferRelativeResize="0"/>
          <p:nvPr/>
        </p:nvPicPr>
        <p:blipFill rotWithShape="1">
          <a:blip r:embed="rId3">
            <a:alphaModFix/>
          </a:blip>
          <a:srcRect/>
          <a:stretch/>
        </p:blipFill>
        <p:spPr>
          <a:xfrm>
            <a:off x="5985230" y="2219941"/>
            <a:ext cx="5731510" cy="305181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7"/>
          <p:cNvSpPr txBox="1"/>
          <p:nvPr/>
        </p:nvSpPr>
        <p:spPr>
          <a:xfrm>
            <a:off x="418649" y="2459504"/>
            <a:ext cx="11351525" cy="1938992"/>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00000"/>
              </a:lnSpc>
              <a:spcBef>
                <a:spcPts val="0"/>
              </a:spcBef>
              <a:spcAft>
                <a:spcPts val="0"/>
              </a:spcAft>
              <a:buClr>
                <a:srgbClr val="000000"/>
              </a:buClr>
              <a:buSzPts val="2000"/>
              <a:buFont typeface="Noto Sans Symbols"/>
              <a:buChar char="⮚"/>
            </a:pPr>
            <a:r>
              <a:rPr lang="en-GB" sz="2000" b="0" i="0" u="none" strike="noStrike" cap="none">
                <a:solidFill>
                  <a:schemeClr val="lt1"/>
                </a:solidFill>
                <a:latin typeface="Arial"/>
                <a:ea typeface="Arial"/>
                <a:cs typeface="Arial"/>
                <a:sym typeface="Arial"/>
              </a:rPr>
              <a:t>There will be five employees working in the café, including a manager, two baristas, and two kitchen workers. </a:t>
            </a:r>
            <a:endParaRPr/>
          </a:p>
          <a:p>
            <a:pPr marL="285750" marR="0" lvl="0" indent="-285750" algn="just" rtl="0">
              <a:lnSpc>
                <a:spcPct val="100000"/>
              </a:lnSpc>
              <a:spcBef>
                <a:spcPts val="0"/>
              </a:spcBef>
              <a:spcAft>
                <a:spcPts val="0"/>
              </a:spcAft>
              <a:buClr>
                <a:srgbClr val="000000"/>
              </a:buClr>
              <a:buSzPts val="2000"/>
              <a:buFont typeface="Noto Sans Symbols"/>
              <a:buChar char="⮚"/>
            </a:pPr>
            <a:r>
              <a:rPr lang="en-GB" sz="2000" b="0" i="0" u="none" strike="noStrike" cap="none">
                <a:solidFill>
                  <a:schemeClr val="lt1"/>
                </a:solidFill>
                <a:latin typeface="Arial"/>
                <a:ea typeface="Arial"/>
                <a:cs typeface="Arial"/>
                <a:sym typeface="Arial"/>
              </a:rPr>
              <a:t>Hiring is going to be based on a passion for sustainability and being knowledgeable about living an eco-friendly lifestyle (Llewellyn and Hendrix, 2008). </a:t>
            </a:r>
            <a:endParaRPr/>
          </a:p>
          <a:p>
            <a:pPr marL="285750" marR="0" lvl="0" indent="-285750" algn="just" rtl="0">
              <a:lnSpc>
                <a:spcPct val="100000"/>
              </a:lnSpc>
              <a:spcBef>
                <a:spcPts val="0"/>
              </a:spcBef>
              <a:spcAft>
                <a:spcPts val="0"/>
              </a:spcAft>
              <a:buClr>
                <a:srgbClr val="000000"/>
              </a:buClr>
              <a:buSzPts val="2000"/>
              <a:buFont typeface="Noto Sans Symbols"/>
              <a:buChar char="⮚"/>
            </a:pPr>
            <a:r>
              <a:rPr lang="en-GB" sz="2000" b="0" i="0" u="none" strike="noStrike" cap="none">
                <a:solidFill>
                  <a:schemeClr val="lt1"/>
                </a:solidFill>
                <a:latin typeface="Arial"/>
                <a:ea typeface="Arial"/>
                <a:cs typeface="Arial"/>
                <a:sym typeface="Arial"/>
              </a:rPr>
              <a:t>All employees are going to be properly trained in customer service, sustainable practices, and products to maintain the consistency of the GreenBrew values shared by all employees.</a:t>
            </a:r>
            <a:endParaRPr/>
          </a:p>
        </p:txBody>
      </p:sp>
      <p:sp>
        <p:nvSpPr>
          <p:cNvPr id="134" name="Google Shape;134;p27"/>
          <p:cNvSpPr txBox="1"/>
          <p:nvPr/>
        </p:nvSpPr>
        <p:spPr>
          <a:xfrm>
            <a:off x="4711890" y="426142"/>
            <a:ext cx="6093724" cy="58477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3200" b="1" i="0" u="none" strike="noStrike" cap="none">
                <a:solidFill>
                  <a:schemeClr val="lt1"/>
                </a:solidFill>
                <a:latin typeface="Arial"/>
                <a:ea typeface="Arial"/>
                <a:cs typeface="Arial"/>
                <a:sym typeface="Arial"/>
              </a:rPr>
              <a:t>HRM Strategy</a:t>
            </a: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6"/>
          <p:cNvSpPr txBox="1">
            <a:spLocks noGrp="1"/>
          </p:cNvSpPr>
          <p:nvPr>
            <p:ph type="title"/>
          </p:nvPr>
        </p:nvSpPr>
        <p:spPr>
          <a:xfrm>
            <a:off x="1522413" y="381000"/>
            <a:ext cx="9144001" cy="13716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lt1"/>
              </a:buClr>
              <a:buSzPts val="4000"/>
              <a:buFont typeface="Arial"/>
              <a:buNone/>
            </a:pPr>
            <a:r>
              <a:rPr lang="en-GB" sz="4000" b="1">
                <a:latin typeface="Arial"/>
                <a:ea typeface="Arial"/>
                <a:cs typeface="Arial"/>
                <a:sym typeface="Arial"/>
              </a:rPr>
              <a:t>Financial Overview</a:t>
            </a:r>
            <a:br>
              <a:rPr lang="en-GB" sz="3600">
                <a:latin typeface="Arial"/>
                <a:ea typeface="Arial"/>
                <a:cs typeface="Arial"/>
                <a:sym typeface="Arial"/>
              </a:rPr>
            </a:br>
            <a:endParaRPr/>
          </a:p>
        </p:txBody>
      </p:sp>
      <p:sp>
        <p:nvSpPr>
          <p:cNvPr id="141" name="Google Shape;141;p6"/>
          <p:cNvSpPr txBox="1">
            <a:spLocks noGrp="1"/>
          </p:cNvSpPr>
          <p:nvPr>
            <p:ph type="body" idx="1"/>
          </p:nvPr>
        </p:nvSpPr>
        <p:spPr>
          <a:xfrm>
            <a:off x="837829" y="2420888"/>
            <a:ext cx="10801200" cy="2316089"/>
          </a:xfrm>
          <a:prstGeom prst="rect">
            <a:avLst/>
          </a:prstGeom>
          <a:noFill/>
          <a:ln>
            <a:noFill/>
          </a:ln>
        </p:spPr>
        <p:txBody>
          <a:bodyPr spcFirstLastPara="1" wrap="square" lIns="91425" tIns="45700" rIns="91425" bIns="45700" anchor="t" anchorCtr="0">
            <a:normAutofit/>
          </a:bodyPr>
          <a:lstStyle/>
          <a:p>
            <a:pPr marL="223838" lvl="0" indent="-223838" algn="just" rtl="0">
              <a:lnSpc>
                <a:spcPct val="90000"/>
              </a:lnSpc>
              <a:spcBef>
                <a:spcPts val="0"/>
              </a:spcBef>
              <a:spcAft>
                <a:spcPts val="0"/>
              </a:spcAft>
              <a:buSzPts val="2400"/>
              <a:buFont typeface="Noto Sans Symbols"/>
              <a:buChar char="⮚"/>
            </a:pPr>
            <a:r>
              <a:rPr lang="en-GB" sz="2400">
                <a:latin typeface="Arial"/>
                <a:ea typeface="Arial"/>
                <a:cs typeface="Arial"/>
                <a:sym typeface="Arial"/>
              </a:rPr>
              <a:t>The initial capital will be obtained by borrowing £50,000 from the bank and £10,000 from personal equity. </a:t>
            </a:r>
            <a:endParaRPr/>
          </a:p>
          <a:p>
            <a:pPr marL="223838" lvl="0" indent="-223838" algn="just" rtl="0">
              <a:lnSpc>
                <a:spcPct val="90000"/>
              </a:lnSpc>
              <a:spcBef>
                <a:spcPts val="1800"/>
              </a:spcBef>
              <a:spcAft>
                <a:spcPts val="0"/>
              </a:spcAft>
              <a:buSzPts val="2400"/>
              <a:buFont typeface="Noto Sans Symbols"/>
              <a:buChar char="⮚"/>
            </a:pPr>
            <a:r>
              <a:rPr lang="en-GB" sz="2400">
                <a:latin typeface="Arial"/>
                <a:ea typeface="Arial"/>
                <a:cs typeface="Arial"/>
                <a:sym typeface="Arial"/>
              </a:rPr>
              <a:t>The monthly running cost concerning rent, wages, and stock is seen to be around £8,000, as the projected monthly income is believed to increase from £10,000 in the first month up to £21,000 in the twelfth month</a:t>
            </a:r>
            <a:endParaRPr/>
          </a:p>
        </p:txBody>
      </p:sp>
      <p:pic>
        <p:nvPicPr>
          <p:cNvPr id="142" name="Google Shape;142;p6"/>
          <p:cNvPicPr preferRelativeResize="0"/>
          <p:nvPr/>
        </p:nvPicPr>
        <p:blipFill>
          <a:blip r:embed="rId3">
            <a:alphaModFix/>
          </a:blip>
          <a:stretch>
            <a:fillRect/>
          </a:stretch>
        </p:blipFill>
        <p:spPr>
          <a:xfrm>
            <a:off x="2928925" y="4416325"/>
            <a:ext cx="5773925" cy="2441675"/>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pic>
        <p:nvPicPr>
          <p:cNvPr id="148" name="Google Shape;148;p7" descr="Facebook, Instagram, TikTok begin restricting access to Russian state media  platforms in EU"/>
          <p:cNvPicPr preferRelativeResize="0"/>
          <p:nvPr/>
        </p:nvPicPr>
        <p:blipFill rotWithShape="1">
          <a:blip r:embed="rId3">
            <a:alphaModFix amt="20000"/>
          </a:blip>
          <a:srcRect/>
          <a:stretch/>
        </p:blipFill>
        <p:spPr>
          <a:xfrm>
            <a:off x="379413" y="214313"/>
            <a:ext cx="11430000" cy="6429375"/>
          </a:xfrm>
          <a:prstGeom prst="rect">
            <a:avLst/>
          </a:prstGeom>
          <a:noFill/>
          <a:ln>
            <a:noFill/>
          </a:ln>
        </p:spPr>
      </p:pic>
      <p:sp>
        <p:nvSpPr>
          <p:cNvPr id="149" name="Google Shape;149;p7"/>
          <p:cNvSpPr txBox="1">
            <a:spLocks noGrp="1"/>
          </p:cNvSpPr>
          <p:nvPr>
            <p:ph type="title"/>
          </p:nvPr>
        </p:nvSpPr>
        <p:spPr>
          <a:xfrm>
            <a:off x="837828" y="620688"/>
            <a:ext cx="10795438" cy="1224136"/>
          </a:xfrm>
          <a:prstGeom prst="rect">
            <a:avLst/>
          </a:prstGeom>
          <a:noFill/>
          <a:ln>
            <a:noFill/>
          </a:ln>
        </p:spPr>
        <p:txBody>
          <a:bodyPr spcFirstLastPara="1" wrap="square" lIns="91425" tIns="45700" rIns="91425" bIns="45700" anchor="b" anchorCtr="0">
            <a:normAutofit/>
          </a:bodyPr>
          <a:lstStyle/>
          <a:p>
            <a:pPr marL="0" lvl="0" indent="0" algn="ctr" rtl="0">
              <a:lnSpc>
                <a:spcPct val="80000"/>
              </a:lnSpc>
              <a:spcBef>
                <a:spcPts val="0"/>
              </a:spcBef>
              <a:spcAft>
                <a:spcPts val="0"/>
              </a:spcAft>
              <a:buClr>
                <a:schemeClr val="lt1"/>
              </a:buClr>
              <a:buSzPts val="4000"/>
              <a:buFont typeface="Arial"/>
              <a:buNone/>
            </a:pPr>
            <a:r>
              <a:rPr lang="en-GB" sz="4000" b="1">
                <a:latin typeface="Arial"/>
                <a:ea typeface="Arial"/>
                <a:cs typeface="Arial"/>
                <a:sym typeface="Arial"/>
              </a:rPr>
              <a:t>Marketing Strategy and Branding for GreenBrew Café</a:t>
            </a:r>
            <a:endParaRPr sz="4000" b="1">
              <a:latin typeface="Arial"/>
              <a:ea typeface="Arial"/>
              <a:cs typeface="Arial"/>
              <a:sym typeface="Arial"/>
            </a:endParaRPr>
          </a:p>
        </p:txBody>
      </p:sp>
      <p:sp>
        <p:nvSpPr>
          <p:cNvPr id="150" name="Google Shape;150;p7"/>
          <p:cNvSpPr txBox="1"/>
          <p:nvPr/>
        </p:nvSpPr>
        <p:spPr>
          <a:xfrm>
            <a:off x="841887" y="2251199"/>
            <a:ext cx="10585176" cy="2944396"/>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1800"/>
              <a:buFont typeface="Arial"/>
              <a:buNone/>
            </a:pPr>
            <a:r>
              <a:rPr lang="en-GB" sz="1800" b="1" i="0" u="none" strike="noStrike" cap="none">
                <a:solidFill>
                  <a:schemeClr val="lt1"/>
                </a:solidFill>
                <a:latin typeface="Arial"/>
                <a:ea typeface="Arial"/>
                <a:cs typeface="Arial"/>
                <a:sym typeface="Arial"/>
              </a:rPr>
              <a:t>Social Media Campaigns</a:t>
            </a:r>
            <a:endParaRPr sz="1400" b="0" i="0" u="none" strike="noStrike" cap="none">
              <a:solidFill>
                <a:srgbClr val="000000"/>
              </a:solidFill>
              <a:latin typeface="Arial"/>
              <a:ea typeface="Arial"/>
              <a:cs typeface="Arial"/>
              <a:sym typeface="Arial"/>
            </a:endParaRPr>
          </a:p>
          <a:p>
            <a:pPr marL="285750" marR="0" lvl="0" indent="-285750" algn="just" rtl="0">
              <a:lnSpc>
                <a:spcPct val="150000"/>
              </a:lnSpc>
              <a:spcBef>
                <a:spcPts val="800"/>
              </a:spcBef>
              <a:spcAft>
                <a:spcPts val="0"/>
              </a:spcAft>
              <a:buClr>
                <a:schemeClr val="lt1"/>
              </a:buClr>
              <a:buSzPts val="1800"/>
              <a:buFont typeface="Noto Sans Symbols"/>
              <a:buChar char="⮚"/>
            </a:pPr>
            <a:r>
              <a:rPr lang="en-GB" sz="1800" b="0" i="0" u="none" strike="noStrike" cap="none">
                <a:solidFill>
                  <a:schemeClr val="lt1"/>
                </a:solidFill>
                <a:latin typeface="Arial"/>
                <a:ea typeface="Arial"/>
                <a:cs typeface="Arial"/>
                <a:sym typeface="Arial"/>
              </a:rPr>
              <a:t>GreenBrew Café will use Facebook, Instagram, and TikTok to target large audiences, targeting young, environmentally-conscious consumers (Evgenevna, 2024). </a:t>
            </a:r>
            <a:endParaRPr sz="1800" b="1" i="0" u="none" strike="noStrike" cap="none">
              <a:solidFill>
                <a:schemeClr val="lt1"/>
              </a:solidFill>
              <a:latin typeface="Arial"/>
              <a:ea typeface="Arial"/>
              <a:cs typeface="Arial"/>
              <a:sym typeface="Arial"/>
            </a:endParaRPr>
          </a:p>
          <a:p>
            <a:pPr marL="285750" marR="0" lvl="0" indent="-285750" algn="just" rtl="0">
              <a:lnSpc>
                <a:spcPct val="150000"/>
              </a:lnSpc>
              <a:spcBef>
                <a:spcPts val="800"/>
              </a:spcBef>
              <a:spcAft>
                <a:spcPts val="0"/>
              </a:spcAft>
              <a:buClr>
                <a:schemeClr val="lt1"/>
              </a:buClr>
              <a:buSzPts val="1800"/>
              <a:buFont typeface="Noto Sans Symbols"/>
              <a:buChar char="⮚"/>
            </a:pPr>
            <a:r>
              <a:rPr lang="en-GB" sz="1800" b="0" i="0" u="none" strike="noStrike" cap="none">
                <a:solidFill>
                  <a:schemeClr val="lt1"/>
                </a:solidFill>
                <a:latin typeface="Arial"/>
                <a:ea typeface="Arial"/>
                <a:cs typeface="Arial"/>
                <a:sym typeface="Arial"/>
              </a:rPr>
              <a:t>Utilisation of hashtags #EcoFriendlyCafe and #GreenLiving. </a:t>
            </a:r>
            <a:endParaRPr sz="1400" b="0" i="0" u="none" strike="noStrike" cap="none">
              <a:solidFill>
                <a:srgbClr val="000000"/>
              </a:solidFill>
              <a:latin typeface="Arial"/>
              <a:ea typeface="Arial"/>
              <a:cs typeface="Arial"/>
              <a:sym typeface="Arial"/>
            </a:endParaRPr>
          </a:p>
          <a:p>
            <a:pPr marL="285750" marR="0" lvl="0" indent="-285750" algn="just" rtl="0">
              <a:lnSpc>
                <a:spcPct val="150000"/>
              </a:lnSpc>
              <a:spcBef>
                <a:spcPts val="800"/>
              </a:spcBef>
              <a:spcAft>
                <a:spcPts val="0"/>
              </a:spcAft>
              <a:buClr>
                <a:schemeClr val="lt1"/>
              </a:buClr>
              <a:buSzPts val="1800"/>
              <a:buFont typeface="Noto Sans Symbols"/>
              <a:buChar char="⮚"/>
            </a:pPr>
            <a:r>
              <a:rPr lang="en-GB" sz="1800" b="0" i="0" u="none" strike="noStrike" cap="none">
                <a:solidFill>
                  <a:schemeClr val="lt1"/>
                </a:solidFill>
                <a:latin typeface="Arial"/>
                <a:ea typeface="Arial"/>
                <a:cs typeface="Arial"/>
                <a:sym typeface="Arial"/>
              </a:rPr>
              <a:t>Launch posts on Facebook </a:t>
            </a:r>
            <a:endParaRPr sz="1800" b="0" i="0" u="none" strike="noStrike" cap="none">
              <a:solidFill>
                <a:schemeClr val="lt1"/>
              </a:solidFill>
              <a:latin typeface="Arial"/>
              <a:ea typeface="Arial"/>
              <a:cs typeface="Arial"/>
              <a:sym typeface="Arial"/>
            </a:endParaRPr>
          </a:p>
          <a:p>
            <a:pPr marL="285750" marR="0" lvl="0" indent="-285750" algn="just" rtl="0">
              <a:lnSpc>
                <a:spcPct val="150000"/>
              </a:lnSpc>
              <a:spcBef>
                <a:spcPts val="800"/>
              </a:spcBef>
              <a:spcAft>
                <a:spcPts val="0"/>
              </a:spcAft>
              <a:buClr>
                <a:schemeClr val="lt1"/>
              </a:buClr>
              <a:buSzPts val="1800"/>
              <a:buFont typeface="Noto Sans Symbols"/>
              <a:buChar char="⮚"/>
            </a:pPr>
            <a:r>
              <a:rPr lang="en-GB" sz="1800" b="0" i="0" u="none" strike="noStrike" cap="none">
                <a:solidFill>
                  <a:schemeClr val="lt1"/>
                </a:solidFill>
                <a:latin typeface="Arial"/>
                <a:ea typeface="Arial"/>
                <a:cs typeface="Arial"/>
                <a:sym typeface="Arial"/>
              </a:rPr>
              <a:t>Free coffee on any purchase by the first 100 customers</a:t>
            </a:r>
            <a:endParaRPr sz="1800" b="0" i="0" u="none" strike="noStrike" cap="none">
              <a:solidFill>
                <a:schemeClr val="lt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8" descr="Everything You Need to Know About Green Marketing - Cxgiae"/>
          <p:cNvPicPr preferRelativeResize="0"/>
          <p:nvPr/>
        </p:nvPicPr>
        <p:blipFill rotWithShape="1">
          <a:blip r:embed="rId3">
            <a:alphaModFix amt="35000"/>
          </a:blip>
          <a:srcRect/>
          <a:stretch/>
        </p:blipFill>
        <p:spPr>
          <a:xfrm>
            <a:off x="383705" y="161925"/>
            <a:ext cx="11255323" cy="6534150"/>
          </a:xfrm>
          <a:prstGeom prst="rect">
            <a:avLst/>
          </a:prstGeom>
          <a:noFill/>
          <a:ln>
            <a:noFill/>
          </a:ln>
        </p:spPr>
      </p:pic>
      <p:sp>
        <p:nvSpPr>
          <p:cNvPr id="157" name="Google Shape;157;p8"/>
          <p:cNvSpPr txBox="1">
            <a:spLocks noGrp="1"/>
          </p:cNvSpPr>
          <p:nvPr>
            <p:ph type="title"/>
          </p:nvPr>
        </p:nvSpPr>
        <p:spPr>
          <a:xfrm>
            <a:off x="1522413" y="381000"/>
            <a:ext cx="9144001" cy="13716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lt1"/>
              </a:buClr>
              <a:buSzPts val="4000"/>
              <a:buFont typeface="Arial"/>
              <a:buNone/>
            </a:pPr>
            <a:r>
              <a:rPr lang="en-GB" sz="4000" b="1">
                <a:latin typeface="Arial"/>
                <a:ea typeface="Arial"/>
                <a:cs typeface="Arial"/>
                <a:sym typeface="Arial"/>
              </a:rPr>
              <a:t>Marketing Strategy and Branding for GreenBrew Café (Contd.)</a:t>
            </a:r>
            <a:endParaRPr sz="4000"/>
          </a:p>
        </p:txBody>
      </p:sp>
      <p:sp>
        <p:nvSpPr>
          <p:cNvPr id="158" name="Google Shape;158;p8"/>
          <p:cNvSpPr txBox="1"/>
          <p:nvPr/>
        </p:nvSpPr>
        <p:spPr>
          <a:xfrm>
            <a:off x="837828" y="2060848"/>
            <a:ext cx="10967292" cy="4083169"/>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1800"/>
              <a:buFont typeface="Arial"/>
              <a:buNone/>
            </a:pPr>
            <a:r>
              <a:rPr lang="en-GB" sz="1800" b="1" i="0" u="none" strike="noStrike" cap="none">
                <a:solidFill>
                  <a:schemeClr val="lt1"/>
                </a:solidFill>
                <a:latin typeface="Arial"/>
                <a:ea typeface="Arial"/>
                <a:cs typeface="Arial"/>
                <a:sym typeface="Arial"/>
              </a:rPr>
              <a:t>Community Engagement and Events</a:t>
            </a:r>
            <a:endParaRPr sz="1800" b="0" i="0" u="none" strike="noStrike" cap="none">
              <a:solidFill>
                <a:schemeClr val="lt1"/>
              </a:solidFill>
              <a:latin typeface="Arial"/>
              <a:ea typeface="Arial"/>
              <a:cs typeface="Arial"/>
              <a:sym typeface="Arial"/>
            </a:endParaRPr>
          </a:p>
          <a:p>
            <a:pPr marL="285750" marR="0" lvl="0" indent="-285750" algn="just" rtl="0">
              <a:lnSpc>
                <a:spcPct val="150000"/>
              </a:lnSpc>
              <a:spcBef>
                <a:spcPts val="800"/>
              </a:spcBef>
              <a:spcAft>
                <a:spcPts val="0"/>
              </a:spcAft>
              <a:buClr>
                <a:schemeClr val="lt1"/>
              </a:buClr>
              <a:buSzPts val="1800"/>
              <a:buFont typeface="Noto Sans Symbols"/>
              <a:buChar char="⮚"/>
            </a:pPr>
            <a:r>
              <a:rPr lang="en-GB" sz="1800" b="0" i="0" u="none" strike="noStrike" cap="none">
                <a:solidFill>
                  <a:schemeClr val="lt1"/>
                </a:solidFill>
                <a:latin typeface="Arial"/>
                <a:ea typeface="Arial"/>
                <a:cs typeface="Arial"/>
                <a:sym typeface="Arial"/>
              </a:rPr>
              <a:t>Entail hosting sustainability workshops and collaborating with the local environmental groups. </a:t>
            </a:r>
            <a:endParaRPr sz="1400" b="0" i="0" u="none" strike="noStrike" cap="none">
              <a:solidFill>
                <a:srgbClr val="000000"/>
              </a:solidFill>
              <a:latin typeface="Arial"/>
              <a:ea typeface="Arial"/>
              <a:cs typeface="Arial"/>
              <a:sym typeface="Arial"/>
            </a:endParaRPr>
          </a:p>
          <a:p>
            <a:pPr marL="285750" marR="0" lvl="0" indent="-285750" algn="just" rtl="0">
              <a:lnSpc>
                <a:spcPct val="150000"/>
              </a:lnSpc>
              <a:spcBef>
                <a:spcPts val="800"/>
              </a:spcBef>
              <a:spcAft>
                <a:spcPts val="0"/>
              </a:spcAft>
              <a:buClr>
                <a:schemeClr val="lt1"/>
              </a:buClr>
              <a:buSzPts val="1800"/>
              <a:buFont typeface="Noto Sans Symbols"/>
              <a:buChar char="⮚"/>
            </a:pPr>
            <a:r>
              <a:rPr lang="en-GB" sz="1800" b="0" i="0" u="none" strike="noStrike" cap="none">
                <a:solidFill>
                  <a:schemeClr val="lt1"/>
                </a:solidFill>
                <a:latin typeface="Arial"/>
                <a:ea typeface="Arial"/>
                <a:cs typeface="Arial"/>
                <a:sym typeface="Arial"/>
              </a:rPr>
              <a:t>Such events would be advertised through posting flyers (Kutter, Wolf and Rothbarth, 2023). </a:t>
            </a:r>
            <a:endParaRPr sz="1400" b="0" i="0" u="none" strike="noStrike" cap="none">
              <a:solidFill>
                <a:srgbClr val="000000"/>
              </a:solidFill>
              <a:latin typeface="Arial"/>
              <a:ea typeface="Arial"/>
              <a:cs typeface="Arial"/>
              <a:sym typeface="Arial"/>
            </a:endParaRPr>
          </a:p>
          <a:p>
            <a:pPr marL="285750" marR="0" lvl="0" indent="-285750" algn="just" rtl="0">
              <a:lnSpc>
                <a:spcPct val="150000"/>
              </a:lnSpc>
              <a:spcBef>
                <a:spcPts val="800"/>
              </a:spcBef>
              <a:spcAft>
                <a:spcPts val="0"/>
              </a:spcAft>
              <a:buClr>
                <a:schemeClr val="lt1"/>
              </a:buClr>
              <a:buSzPts val="1800"/>
              <a:buFont typeface="Noto Sans Symbols"/>
              <a:buChar char="⮚"/>
            </a:pPr>
            <a:r>
              <a:rPr lang="en-GB" sz="1800" b="0" i="0" u="none" strike="noStrike" cap="none">
                <a:solidFill>
                  <a:schemeClr val="lt1"/>
                </a:solidFill>
                <a:latin typeface="Arial"/>
                <a:ea typeface="Arial"/>
                <a:cs typeface="Arial"/>
                <a:sym typeface="Arial"/>
              </a:rPr>
              <a:t>Eco-friendly flyers made of recycled </a:t>
            </a:r>
            <a:endParaRPr sz="1400" b="0" i="0" u="none" strike="noStrike" cap="none">
              <a:solidFill>
                <a:srgbClr val="000000"/>
              </a:solidFill>
              <a:latin typeface="Arial"/>
              <a:ea typeface="Arial"/>
              <a:cs typeface="Arial"/>
              <a:sym typeface="Arial"/>
            </a:endParaRPr>
          </a:p>
          <a:p>
            <a:pPr marL="0" marR="0" lvl="0" indent="0" algn="just" rtl="0">
              <a:lnSpc>
                <a:spcPct val="150000"/>
              </a:lnSpc>
              <a:spcBef>
                <a:spcPts val="800"/>
              </a:spcBef>
              <a:spcAft>
                <a:spcPts val="0"/>
              </a:spcAft>
              <a:buClr>
                <a:srgbClr val="000000"/>
              </a:buClr>
              <a:buSzPts val="1800"/>
              <a:buFont typeface="Arial"/>
              <a:buNone/>
            </a:pPr>
            <a:r>
              <a:rPr lang="en-GB" sz="1800" b="1" i="0" u="none" strike="noStrike" cap="none">
                <a:solidFill>
                  <a:schemeClr val="lt1"/>
                </a:solidFill>
                <a:latin typeface="Arial"/>
                <a:ea typeface="Arial"/>
                <a:cs typeface="Arial"/>
                <a:sym typeface="Arial"/>
              </a:rPr>
              <a:t>Branding Elements </a:t>
            </a:r>
            <a:endParaRPr sz="1800" b="0" i="0" u="none" strike="noStrike" cap="none">
              <a:solidFill>
                <a:schemeClr val="lt1"/>
              </a:solidFill>
              <a:latin typeface="Arial"/>
              <a:ea typeface="Arial"/>
              <a:cs typeface="Arial"/>
              <a:sym typeface="Arial"/>
            </a:endParaRPr>
          </a:p>
          <a:p>
            <a:pPr marL="285750" marR="0" lvl="0" indent="-285750" algn="just" rtl="0">
              <a:lnSpc>
                <a:spcPct val="150000"/>
              </a:lnSpc>
              <a:spcBef>
                <a:spcPts val="800"/>
              </a:spcBef>
              <a:spcAft>
                <a:spcPts val="0"/>
              </a:spcAft>
              <a:buClr>
                <a:schemeClr val="lt1"/>
              </a:buClr>
              <a:buSzPts val="1800"/>
              <a:buFont typeface="Noto Sans Symbols"/>
              <a:buChar char="⮚"/>
            </a:pPr>
            <a:r>
              <a:rPr lang="en-GB" sz="1800" b="0" i="0" u="none" strike="noStrike" cap="none">
                <a:solidFill>
                  <a:schemeClr val="lt1"/>
                </a:solidFill>
                <a:latin typeface="Arial"/>
                <a:ea typeface="Arial"/>
                <a:cs typeface="Arial"/>
                <a:sym typeface="Arial"/>
              </a:rPr>
              <a:t>Corresponds to its green mission. Business cards </a:t>
            </a:r>
            <a:endParaRPr sz="1400" b="0" i="0" u="none" strike="noStrike" cap="none">
              <a:solidFill>
                <a:srgbClr val="000000"/>
              </a:solidFill>
              <a:latin typeface="Arial"/>
              <a:ea typeface="Arial"/>
              <a:cs typeface="Arial"/>
              <a:sym typeface="Arial"/>
            </a:endParaRPr>
          </a:p>
          <a:p>
            <a:pPr marL="285750" marR="0" lvl="0" indent="-285750" algn="just" rtl="0">
              <a:lnSpc>
                <a:spcPct val="150000"/>
              </a:lnSpc>
              <a:spcBef>
                <a:spcPts val="800"/>
              </a:spcBef>
              <a:spcAft>
                <a:spcPts val="0"/>
              </a:spcAft>
              <a:buClr>
                <a:schemeClr val="lt1"/>
              </a:buClr>
              <a:buSzPts val="1800"/>
              <a:buFont typeface="Noto Sans Symbols"/>
              <a:buChar char="⮚"/>
            </a:pPr>
            <a:r>
              <a:rPr lang="en-GB" sz="1800" b="0" i="0" u="none" strike="noStrike" cap="none">
                <a:solidFill>
                  <a:schemeClr val="lt1"/>
                </a:solidFill>
                <a:latin typeface="Arial"/>
                <a:ea typeface="Arial"/>
                <a:cs typeface="Arial"/>
                <a:sym typeface="Arial"/>
              </a:rPr>
              <a:t>Flyers feature green tones with natural ingredients </a:t>
            </a:r>
            <a:endParaRPr sz="1400" b="0" i="0" u="none" strike="noStrike" cap="none">
              <a:solidFill>
                <a:srgbClr val="000000"/>
              </a:solidFill>
              <a:latin typeface="Arial"/>
              <a:ea typeface="Arial"/>
              <a:cs typeface="Arial"/>
              <a:sym typeface="Arial"/>
            </a:endParaRPr>
          </a:p>
          <a:p>
            <a:pPr marL="285750" marR="0" lvl="0" indent="-285750" algn="just" rtl="0">
              <a:lnSpc>
                <a:spcPct val="150000"/>
              </a:lnSpc>
              <a:spcBef>
                <a:spcPts val="800"/>
              </a:spcBef>
              <a:spcAft>
                <a:spcPts val="0"/>
              </a:spcAft>
              <a:buClr>
                <a:schemeClr val="lt1"/>
              </a:buClr>
              <a:buSzPts val="1800"/>
              <a:buFont typeface="Noto Sans Symbols"/>
              <a:buChar char="⮚"/>
            </a:pPr>
            <a:r>
              <a:rPr lang="en-GB" sz="1800" b="0" i="0" u="none" strike="noStrike" cap="none">
                <a:solidFill>
                  <a:schemeClr val="lt1"/>
                </a:solidFill>
                <a:latin typeface="Arial"/>
                <a:ea typeface="Arial"/>
                <a:cs typeface="Arial"/>
                <a:sym typeface="Arial"/>
              </a:rPr>
              <a:t>A coffee cup with a leaf further enhances the eco-friendly positioning of the logo for the café. </a:t>
            </a:r>
            <a:endParaRPr sz="1800" b="0" i="0" u="none" strike="noStrike" cap="none">
              <a:solidFill>
                <a:schemeClr val="lt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9"/>
          <p:cNvSpPr txBox="1">
            <a:spLocks noGrp="1"/>
          </p:cNvSpPr>
          <p:nvPr>
            <p:ph type="title"/>
          </p:nvPr>
        </p:nvSpPr>
        <p:spPr>
          <a:xfrm>
            <a:off x="1629916" y="548680"/>
            <a:ext cx="9144001" cy="815752"/>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lt1"/>
              </a:buClr>
              <a:buSzPts val="3600"/>
              <a:buFont typeface="Arial"/>
              <a:buNone/>
            </a:pPr>
            <a:r>
              <a:rPr lang="en-GB" b="1">
                <a:latin typeface="Arial"/>
                <a:ea typeface="Arial"/>
                <a:cs typeface="Arial"/>
                <a:sym typeface="Arial"/>
              </a:rPr>
              <a:t>Critical Appraisal And Feasibility </a:t>
            </a:r>
            <a:endParaRPr b="1">
              <a:latin typeface="Arial"/>
              <a:ea typeface="Arial"/>
              <a:cs typeface="Arial"/>
              <a:sym typeface="Arial"/>
            </a:endParaRPr>
          </a:p>
        </p:txBody>
      </p:sp>
      <p:sp>
        <p:nvSpPr>
          <p:cNvPr id="165" name="Google Shape;165;p9"/>
          <p:cNvSpPr txBox="1"/>
          <p:nvPr/>
        </p:nvSpPr>
        <p:spPr>
          <a:xfrm>
            <a:off x="585862" y="2156347"/>
            <a:ext cx="10810018" cy="2862322"/>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00000"/>
              </a:lnSpc>
              <a:spcBef>
                <a:spcPts val="0"/>
              </a:spcBef>
              <a:spcAft>
                <a:spcPts val="0"/>
              </a:spcAft>
              <a:buClr>
                <a:srgbClr val="000000"/>
              </a:buClr>
              <a:buSzPts val="2000"/>
              <a:buFont typeface="Noto Sans Symbols"/>
              <a:buChar char="⮚"/>
            </a:pPr>
            <a:r>
              <a:rPr lang="en-GB" sz="2000" b="0" i="0" u="none" strike="noStrike" cap="none">
                <a:solidFill>
                  <a:schemeClr val="lt1"/>
                </a:solidFill>
                <a:latin typeface="Arial"/>
                <a:ea typeface="Arial"/>
                <a:cs typeface="Arial"/>
                <a:sym typeface="Arial"/>
              </a:rPr>
              <a:t>GreenBrew Café aims to appeal to eco-conscious consumers by emphasizing ethically sourced organic products and zero-waste packaging.</a:t>
            </a:r>
            <a:endParaRPr/>
          </a:p>
          <a:p>
            <a:pPr marL="342900" marR="0" lvl="0" indent="-342900" algn="just" rtl="0">
              <a:lnSpc>
                <a:spcPct val="100000"/>
              </a:lnSpc>
              <a:spcBef>
                <a:spcPts val="0"/>
              </a:spcBef>
              <a:spcAft>
                <a:spcPts val="0"/>
              </a:spcAft>
              <a:buClr>
                <a:srgbClr val="000000"/>
              </a:buClr>
              <a:buSzPts val="2000"/>
              <a:buFont typeface="Noto Sans Symbols"/>
              <a:buChar char="⮚"/>
            </a:pPr>
            <a:r>
              <a:rPr lang="en-GB" sz="2000" b="0" i="0" u="none" strike="noStrike" cap="none">
                <a:solidFill>
                  <a:schemeClr val="lt1"/>
                </a:solidFill>
                <a:latin typeface="Arial"/>
                <a:ea typeface="Arial"/>
                <a:cs typeface="Arial"/>
                <a:sym typeface="Arial"/>
              </a:rPr>
              <a:t>The mission encourages eco-friendly lifestyles and community ties, establishing brand loyalty and standing out in the café market.</a:t>
            </a:r>
            <a:endParaRPr/>
          </a:p>
          <a:p>
            <a:pPr marL="342900" marR="0" lvl="0" indent="-342900" algn="just" rtl="0">
              <a:lnSpc>
                <a:spcPct val="100000"/>
              </a:lnSpc>
              <a:spcBef>
                <a:spcPts val="0"/>
              </a:spcBef>
              <a:spcAft>
                <a:spcPts val="0"/>
              </a:spcAft>
              <a:buClr>
                <a:srgbClr val="000000"/>
              </a:buClr>
              <a:buSzPts val="2000"/>
              <a:buFont typeface="Noto Sans Symbols"/>
              <a:buChar char="⮚"/>
            </a:pPr>
            <a:r>
              <a:rPr lang="en-GB" sz="2000" b="0" i="0" u="none" strike="noStrike" cap="none">
                <a:solidFill>
                  <a:schemeClr val="lt1"/>
                </a:solidFill>
                <a:latin typeface="Arial"/>
                <a:ea typeface="Arial"/>
                <a:cs typeface="Arial"/>
                <a:sym typeface="Arial"/>
              </a:rPr>
              <a:t>Profitability in 18 months is an aggressive target due to high investment costs and potential limitations of local sourcing.</a:t>
            </a:r>
            <a:endParaRPr/>
          </a:p>
          <a:p>
            <a:pPr marL="342900" marR="0" lvl="0" indent="-342900" algn="just" rtl="0">
              <a:lnSpc>
                <a:spcPct val="100000"/>
              </a:lnSpc>
              <a:spcBef>
                <a:spcPts val="0"/>
              </a:spcBef>
              <a:spcAft>
                <a:spcPts val="0"/>
              </a:spcAft>
              <a:buClr>
                <a:srgbClr val="000000"/>
              </a:buClr>
              <a:buSzPts val="2000"/>
              <a:buFont typeface="Noto Sans Symbols"/>
              <a:buChar char="⮚"/>
            </a:pPr>
            <a:r>
              <a:rPr lang="en-GB" sz="2000" b="0" i="0" u="none" strike="noStrike" cap="none">
                <a:solidFill>
                  <a:schemeClr val="lt1"/>
                </a:solidFill>
                <a:latin typeface="Arial"/>
                <a:ea typeface="Arial"/>
                <a:cs typeface="Arial"/>
                <a:sym typeface="Arial"/>
              </a:rPr>
              <a:t>Aim to eliminate 80% of packaging waste in the first year with proper planning and strong supplier relationships.</a:t>
            </a:r>
            <a:endParaRPr/>
          </a:p>
          <a:p>
            <a:pPr marL="342900" marR="0" lvl="0" indent="-342900" algn="just" rtl="0">
              <a:lnSpc>
                <a:spcPct val="100000"/>
              </a:lnSpc>
              <a:spcBef>
                <a:spcPts val="0"/>
              </a:spcBef>
              <a:spcAft>
                <a:spcPts val="0"/>
              </a:spcAft>
              <a:buClr>
                <a:srgbClr val="000000"/>
              </a:buClr>
              <a:buSzPts val="2000"/>
              <a:buFont typeface="Noto Sans Symbols"/>
              <a:buChar char="⮚"/>
            </a:pPr>
            <a:r>
              <a:rPr lang="en-GB" sz="2000" b="0" i="0" u="none" strike="noStrike" cap="none">
                <a:solidFill>
                  <a:schemeClr val="lt1"/>
                </a:solidFill>
                <a:latin typeface="Arial"/>
                <a:ea typeface="Arial"/>
                <a:cs typeface="Arial"/>
                <a:sym typeface="Arial"/>
              </a:rPr>
              <a:t>Careful cost and supplier management are key to long-term prosperity.</a:t>
            </a:r>
            <a:endParaRPr sz="2000" b="0" i="0" u="none" strike="noStrike" cap="none">
              <a:solidFill>
                <a:schemeClr val="lt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9"/>
          <p:cNvSpPr txBox="1">
            <a:spLocks noGrp="1"/>
          </p:cNvSpPr>
          <p:nvPr>
            <p:ph type="title"/>
          </p:nvPr>
        </p:nvSpPr>
        <p:spPr>
          <a:xfrm>
            <a:off x="1629916" y="548680"/>
            <a:ext cx="9144001" cy="815752"/>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lt1"/>
              </a:buClr>
              <a:buSzPts val="3600"/>
              <a:buFont typeface="Arial"/>
              <a:buNone/>
            </a:pPr>
            <a:r>
              <a:rPr lang="en-GB" sz="3600" b="1">
                <a:latin typeface="Arial"/>
                <a:ea typeface="Arial"/>
                <a:cs typeface="Arial"/>
                <a:sym typeface="Arial"/>
              </a:rPr>
              <a:t>SWOT Analysis of GreenBrew Café</a:t>
            </a:r>
            <a:endParaRPr/>
          </a:p>
        </p:txBody>
      </p:sp>
      <p:sp>
        <p:nvSpPr>
          <p:cNvPr id="146" name="Google Shape;146;p9"/>
          <p:cNvSpPr txBox="1"/>
          <p:nvPr/>
        </p:nvSpPr>
        <p:spPr>
          <a:xfrm>
            <a:off x="477788" y="1628800"/>
            <a:ext cx="10873208" cy="4585871"/>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1" i="0" u="none" strike="noStrike" cap="none">
                <a:solidFill>
                  <a:schemeClr val="lt1"/>
                </a:solidFill>
                <a:latin typeface="Arial"/>
                <a:ea typeface="Arial"/>
                <a:cs typeface="Arial"/>
                <a:sym typeface="Arial"/>
              </a:rPr>
              <a:t>Strengths </a:t>
            </a:r>
            <a:endParaRPr sz="1800" b="0" i="0" u="none" strike="noStrike" cap="none">
              <a:solidFill>
                <a:schemeClr val="lt1"/>
              </a:solidFill>
              <a:latin typeface="Arial"/>
              <a:ea typeface="Arial"/>
              <a:cs typeface="Arial"/>
              <a:sym typeface="Arial"/>
            </a:endParaRPr>
          </a:p>
          <a:p>
            <a:pPr marL="285750" marR="0" lvl="0" indent="-285750" algn="just" rtl="0">
              <a:spcBef>
                <a:spcPts val="800"/>
              </a:spcBef>
              <a:spcAft>
                <a:spcPts val="0"/>
              </a:spcAft>
              <a:buClr>
                <a:schemeClr val="lt1"/>
              </a:buClr>
              <a:buSzPts val="1800"/>
              <a:buFont typeface="Noto Sans Symbols"/>
              <a:buChar char="⮚"/>
            </a:pPr>
            <a:r>
              <a:rPr lang="en-GB" sz="1800" b="1" i="0" u="none" strike="noStrike" cap="none">
                <a:solidFill>
                  <a:schemeClr val="lt1"/>
                </a:solidFill>
                <a:latin typeface="Arial"/>
                <a:ea typeface="Arial"/>
                <a:cs typeface="Arial"/>
                <a:sym typeface="Arial"/>
              </a:rPr>
              <a:t>Sustainability focus:</a:t>
            </a:r>
            <a:r>
              <a:rPr lang="en-GB" sz="1800" b="0" i="0" u="none" strike="noStrike" cap="none">
                <a:solidFill>
                  <a:schemeClr val="lt1"/>
                </a:solidFill>
                <a:latin typeface="Arial"/>
                <a:ea typeface="Arial"/>
                <a:cs typeface="Arial"/>
                <a:sym typeface="Arial"/>
              </a:rPr>
              <a:t> The policy on zero-waste packaging and GreenBrew Café using eco-friendly products would appeal to the growing customer population that is concerned about the environment.</a:t>
            </a:r>
            <a:endParaRPr sz="1800" b="0" i="0" u="none" strike="noStrike" cap="none">
              <a:solidFill>
                <a:schemeClr val="lt1"/>
              </a:solidFill>
              <a:latin typeface="Arial"/>
              <a:ea typeface="Arial"/>
              <a:cs typeface="Arial"/>
              <a:sym typeface="Arial"/>
            </a:endParaRPr>
          </a:p>
          <a:p>
            <a:pPr marL="285750" marR="0" lvl="0" indent="-285750" algn="just" rtl="0">
              <a:spcBef>
                <a:spcPts val="800"/>
              </a:spcBef>
              <a:spcAft>
                <a:spcPts val="0"/>
              </a:spcAft>
              <a:buClr>
                <a:schemeClr val="lt1"/>
              </a:buClr>
              <a:buSzPts val="1800"/>
              <a:buFont typeface="Noto Sans Symbols"/>
              <a:buChar char="⮚"/>
            </a:pPr>
            <a:r>
              <a:rPr lang="en-GB" sz="1800" b="1" i="0" u="none" strike="noStrike" cap="none">
                <a:solidFill>
                  <a:schemeClr val="lt1"/>
                </a:solidFill>
                <a:latin typeface="Arial"/>
                <a:ea typeface="Arial"/>
                <a:cs typeface="Arial"/>
                <a:sym typeface="Arial"/>
              </a:rPr>
              <a:t>Location:</a:t>
            </a:r>
            <a:r>
              <a:rPr lang="en-GB" sz="1800" b="0" i="0" u="none" strike="noStrike" cap="none">
                <a:solidFill>
                  <a:schemeClr val="lt1"/>
                </a:solidFill>
                <a:latin typeface="Arial"/>
                <a:ea typeface="Arial"/>
                <a:cs typeface="Arial"/>
                <a:sym typeface="Arial"/>
              </a:rPr>
              <a:t> Bold Street, Liverpool is a location of high foot traffic with characteristics being dominantly independent shops. This will most likely attract many footpassers who are the target customers.</a:t>
            </a:r>
            <a:endParaRPr sz="1800" b="0" i="0" u="none" strike="noStrike" cap="none">
              <a:solidFill>
                <a:schemeClr val="lt1"/>
              </a:solidFill>
              <a:latin typeface="Arial"/>
              <a:ea typeface="Arial"/>
              <a:cs typeface="Arial"/>
              <a:sym typeface="Arial"/>
            </a:endParaRPr>
          </a:p>
          <a:p>
            <a:pPr marL="285750" marR="0" lvl="0" indent="-285750" algn="just" rtl="0">
              <a:spcBef>
                <a:spcPts val="800"/>
              </a:spcBef>
              <a:spcAft>
                <a:spcPts val="0"/>
              </a:spcAft>
              <a:buClr>
                <a:schemeClr val="lt1"/>
              </a:buClr>
              <a:buSzPts val="1800"/>
              <a:buFont typeface="Noto Sans Symbols"/>
              <a:buChar char="⮚"/>
            </a:pPr>
            <a:r>
              <a:rPr lang="en-GB" sz="1800" b="1" i="0" u="none" strike="noStrike" cap="none">
                <a:solidFill>
                  <a:schemeClr val="lt1"/>
                </a:solidFill>
                <a:latin typeface="Arial"/>
                <a:ea typeface="Arial"/>
                <a:cs typeface="Arial"/>
                <a:sym typeface="Arial"/>
              </a:rPr>
              <a:t>Community involvement:</a:t>
            </a:r>
            <a:r>
              <a:rPr lang="en-GB" sz="1800" b="0" i="0" u="none" strike="noStrike" cap="none">
                <a:solidFill>
                  <a:schemeClr val="lt1"/>
                </a:solidFill>
                <a:latin typeface="Arial"/>
                <a:ea typeface="Arial"/>
                <a:cs typeface="Arial"/>
                <a:sym typeface="Arial"/>
              </a:rPr>
              <a:t> Contracts with the local suppliers that GreenBrew has fostered will enhance its loyalty brand but hosting sustainability events demonstrates the company's uniqueness compared to most other competitors.</a:t>
            </a:r>
            <a:endParaRPr sz="1800" b="0" i="0" u="none" strike="noStrike" cap="none">
              <a:solidFill>
                <a:schemeClr val="lt1"/>
              </a:solidFill>
              <a:latin typeface="Arial"/>
              <a:ea typeface="Arial"/>
              <a:cs typeface="Arial"/>
              <a:sym typeface="Arial"/>
            </a:endParaRPr>
          </a:p>
          <a:p>
            <a:pPr marL="0" marR="0" lvl="0" indent="0" algn="just" rtl="0">
              <a:spcBef>
                <a:spcPts val="800"/>
              </a:spcBef>
              <a:spcAft>
                <a:spcPts val="0"/>
              </a:spcAft>
              <a:buNone/>
            </a:pPr>
            <a:r>
              <a:rPr lang="en-GB" sz="1800" b="1" i="0" u="none" strike="noStrike" cap="none">
                <a:solidFill>
                  <a:schemeClr val="lt1"/>
                </a:solidFill>
                <a:latin typeface="Arial"/>
                <a:ea typeface="Arial"/>
                <a:cs typeface="Arial"/>
                <a:sym typeface="Arial"/>
              </a:rPr>
              <a:t>Weaknesses </a:t>
            </a:r>
            <a:endParaRPr sz="1800" b="0" i="0" u="none" strike="noStrike" cap="none">
              <a:solidFill>
                <a:schemeClr val="lt1"/>
              </a:solidFill>
              <a:latin typeface="Arial"/>
              <a:ea typeface="Arial"/>
              <a:cs typeface="Arial"/>
              <a:sym typeface="Arial"/>
            </a:endParaRPr>
          </a:p>
          <a:p>
            <a:pPr marL="285750" marR="0" lvl="0" indent="-285750" algn="just" rtl="0">
              <a:spcBef>
                <a:spcPts val="800"/>
              </a:spcBef>
              <a:spcAft>
                <a:spcPts val="0"/>
              </a:spcAft>
              <a:buClr>
                <a:schemeClr val="lt1"/>
              </a:buClr>
              <a:buSzPts val="1800"/>
              <a:buFont typeface="Noto Sans Symbols"/>
              <a:buChar char="⮚"/>
            </a:pPr>
            <a:r>
              <a:rPr lang="en-GB" sz="1800" b="1" i="0" u="none" strike="noStrike" cap="none">
                <a:solidFill>
                  <a:schemeClr val="lt1"/>
                </a:solidFill>
                <a:latin typeface="Arial"/>
                <a:ea typeface="Arial"/>
                <a:cs typeface="Arial"/>
                <a:sym typeface="Arial"/>
              </a:rPr>
              <a:t>Limited Brand recognition:</a:t>
            </a:r>
            <a:r>
              <a:rPr lang="en-GB" sz="1800" b="0" i="0" u="none" strike="noStrike" cap="none">
                <a:solidFill>
                  <a:schemeClr val="lt1"/>
                </a:solidFill>
                <a:latin typeface="Arial"/>
                <a:ea typeface="Arial"/>
                <a:cs typeface="Arial"/>
                <a:sym typeface="Arial"/>
              </a:rPr>
              <a:t> A new, independent business like GreenBrew Café lacks the brand name and customer base of established coffee chains.</a:t>
            </a:r>
            <a:endParaRPr sz="1800" b="0" i="0" u="none" strike="noStrike" cap="none">
              <a:solidFill>
                <a:schemeClr val="lt1"/>
              </a:solidFill>
              <a:latin typeface="Arial"/>
              <a:ea typeface="Arial"/>
              <a:cs typeface="Arial"/>
              <a:sym typeface="Arial"/>
            </a:endParaRPr>
          </a:p>
          <a:p>
            <a:pPr marL="285750" marR="0" lvl="0" indent="-285750" algn="just" rtl="0">
              <a:spcBef>
                <a:spcPts val="800"/>
              </a:spcBef>
              <a:spcAft>
                <a:spcPts val="0"/>
              </a:spcAft>
              <a:buClr>
                <a:schemeClr val="lt1"/>
              </a:buClr>
              <a:buSzPts val="1800"/>
              <a:buFont typeface="Noto Sans Symbols"/>
              <a:buChar char="⮚"/>
            </a:pPr>
            <a:r>
              <a:rPr lang="en-GB" sz="1800" b="1" i="0" u="none" strike="noStrike" cap="none">
                <a:solidFill>
                  <a:schemeClr val="lt1"/>
                </a:solidFill>
                <a:latin typeface="Arial"/>
                <a:ea typeface="Arial"/>
                <a:cs typeface="Arial"/>
                <a:sym typeface="Arial"/>
              </a:rPr>
              <a:t>Higher Cost:</a:t>
            </a:r>
            <a:r>
              <a:rPr lang="en-GB" sz="1800" b="0" i="0" u="none" strike="noStrike" cap="none">
                <a:solidFill>
                  <a:schemeClr val="lt1"/>
                </a:solidFill>
                <a:latin typeface="Arial"/>
                <a:ea typeface="Arial"/>
                <a:cs typeface="Arial"/>
                <a:sym typeface="Arial"/>
              </a:rPr>
              <a:t> Green products made from sources that are available in the local community will cost more; hence, the business might incur higher costs than its competitors who make use of cheaper, mass-produced goods (Iannuzzi, 2024).</a:t>
            </a:r>
            <a:endParaRPr sz="1800" b="0" i="0" u="none" strike="noStrike" cap="none">
              <a:solidFill>
                <a:schemeClr val="lt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0"/>
          <p:cNvSpPr txBox="1"/>
          <p:nvPr/>
        </p:nvSpPr>
        <p:spPr>
          <a:xfrm>
            <a:off x="837828" y="404664"/>
            <a:ext cx="1080120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GB" sz="4000" b="1" i="0" u="none" strike="noStrike" cap="none">
                <a:solidFill>
                  <a:schemeClr val="lt1"/>
                </a:solidFill>
                <a:latin typeface="Arial"/>
                <a:ea typeface="Arial"/>
                <a:cs typeface="Arial"/>
                <a:sym typeface="Arial"/>
              </a:rPr>
              <a:t>SWOT Analysis of GreenBrew Café (Contd.)</a:t>
            </a:r>
            <a:endParaRPr sz="4000" b="0" i="0" u="none" strike="noStrike" cap="none">
              <a:solidFill>
                <a:schemeClr val="lt1"/>
              </a:solidFill>
              <a:latin typeface="Corbel"/>
              <a:ea typeface="Corbel"/>
              <a:cs typeface="Corbel"/>
              <a:sym typeface="Corbel"/>
            </a:endParaRPr>
          </a:p>
        </p:txBody>
      </p:sp>
      <p:sp>
        <p:nvSpPr>
          <p:cNvPr id="153" name="Google Shape;153;p10"/>
          <p:cNvSpPr txBox="1"/>
          <p:nvPr/>
        </p:nvSpPr>
        <p:spPr>
          <a:xfrm>
            <a:off x="369776" y="1916832"/>
            <a:ext cx="11449272" cy="3375283"/>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800" b="1" i="0" u="none" strike="noStrike" cap="none">
                <a:solidFill>
                  <a:schemeClr val="lt1"/>
                </a:solidFill>
                <a:latin typeface="Arial"/>
                <a:ea typeface="Arial"/>
                <a:cs typeface="Arial"/>
                <a:sym typeface="Arial"/>
              </a:rPr>
              <a:t>Opportunities</a:t>
            </a:r>
            <a:endParaRPr sz="1800" b="0" i="0" u="none" strike="noStrike" cap="none">
              <a:solidFill>
                <a:schemeClr val="lt1"/>
              </a:solidFill>
              <a:latin typeface="Arial"/>
              <a:ea typeface="Arial"/>
              <a:cs typeface="Arial"/>
              <a:sym typeface="Arial"/>
            </a:endParaRPr>
          </a:p>
          <a:p>
            <a:pPr marL="285750" marR="0" lvl="0" indent="-285750" algn="just" rtl="0">
              <a:spcBef>
                <a:spcPts val="800"/>
              </a:spcBef>
              <a:spcAft>
                <a:spcPts val="0"/>
              </a:spcAft>
              <a:buClr>
                <a:schemeClr val="lt1"/>
              </a:buClr>
              <a:buSzPts val="1800"/>
              <a:buFont typeface="Noto Sans Symbols"/>
              <a:buChar char="⮚"/>
            </a:pPr>
            <a:r>
              <a:rPr lang="en-GB" sz="1800" b="1" i="0" u="none" strike="noStrike" cap="none">
                <a:solidFill>
                  <a:schemeClr val="lt1"/>
                </a:solidFill>
                <a:latin typeface="Arial"/>
                <a:ea typeface="Arial"/>
                <a:cs typeface="Arial"/>
                <a:sym typeface="Arial"/>
              </a:rPr>
              <a:t>Eco-friendly trends:</a:t>
            </a:r>
            <a:r>
              <a:rPr lang="en-GB" sz="1800" b="0" i="0" u="none" strike="noStrike" cap="none">
                <a:solidFill>
                  <a:schemeClr val="lt1"/>
                </a:solidFill>
                <a:latin typeface="Arial"/>
                <a:ea typeface="Arial"/>
                <a:cs typeface="Arial"/>
                <a:sym typeface="Arial"/>
              </a:rPr>
              <a:t> The present and growing trends of consumer behaviour demanding sustainability create an upward market for GreenBrew's products (Ray and Nayak, 2023). </a:t>
            </a:r>
            <a:endParaRPr sz="1800" b="0" i="0" u="none" strike="noStrike" cap="none">
              <a:solidFill>
                <a:schemeClr val="lt1"/>
              </a:solidFill>
              <a:latin typeface="Arial"/>
              <a:ea typeface="Arial"/>
              <a:cs typeface="Arial"/>
              <a:sym typeface="Arial"/>
            </a:endParaRPr>
          </a:p>
          <a:p>
            <a:pPr marL="285750" marR="0" lvl="0" indent="-285750" algn="just" rtl="0">
              <a:spcBef>
                <a:spcPts val="800"/>
              </a:spcBef>
              <a:spcAft>
                <a:spcPts val="0"/>
              </a:spcAft>
              <a:buClr>
                <a:schemeClr val="lt1"/>
              </a:buClr>
              <a:buSzPts val="1800"/>
              <a:buFont typeface="Noto Sans Symbols"/>
              <a:buChar char="⮚"/>
            </a:pPr>
            <a:r>
              <a:rPr lang="en-GB" sz="1800" b="1" i="0" u="none" strike="noStrike" cap="none">
                <a:solidFill>
                  <a:schemeClr val="lt1"/>
                </a:solidFill>
                <a:latin typeface="Arial"/>
                <a:ea typeface="Arial"/>
                <a:cs typeface="Arial"/>
                <a:sym typeface="Arial"/>
              </a:rPr>
              <a:t>Digital marketing:</a:t>
            </a:r>
            <a:r>
              <a:rPr lang="en-GB" sz="1800" b="0" i="0" u="none" strike="noStrike" cap="none">
                <a:solidFill>
                  <a:schemeClr val="lt1"/>
                </a:solidFill>
                <a:latin typeface="Arial"/>
                <a:ea typeface="Arial"/>
                <a:cs typeface="Arial"/>
                <a:sym typeface="Arial"/>
              </a:rPr>
              <a:t> Leverage the usage of TikTok and Instagram to expand in-store visibility and attract more young customers.</a:t>
            </a:r>
            <a:endParaRPr sz="1800" b="0" i="0" u="none" strike="noStrike" cap="none">
              <a:solidFill>
                <a:schemeClr val="lt1"/>
              </a:solidFill>
              <a:latin typeface="Arial"/>
              <a:ea typeface="Arial"/>
              <a:cs typeface="Arial"/>
              <a:sym typeface="Arial"/>
            </a:endParaRPr>
          </a:p>
          <a:p>
            <a:pPr marL="0" marR="0" lvl="0" indent="0" algn="just" rtl="0">
              <a:spcBef>
                <a:spcPts val="800"/>
              </a:spcBef>
              <a:spcAft>
                <a:spcPts val="0"/>
              </a:spcAft>
              <a:buNone/>
            </a:pPr>
            <a:r>
              <a:rPr lang="en-GB" sz="1800" b="1" i="0" u="none" strike="noStrike" cap="none">
                <a:solidFill>
                  <a:schemeClr val="lt1"/>
                </a:solidFill>
                <a:latin typeface="Arial"/>
                <a:ea typeface="Arial"/>
                <a:cs typeface="Arial"/>
                <a:sym typeface="Arial"/>
              </a:rPr>
              <a:t>Threats</a:t>
            </a:r>
            <a:endParaRPr sz="1800" b="0" i="0" u="none" strike="noStrike" cap="none">
              <a:solidFill>
                <a:schemeClr val="lt1"/>
              </a:solidFill>
              <a:latin typeface="Arial"/>
              <a:ea typeface="Arial"/>
              <a:cs typeface="Arial"/>
              <a:sym typeface="Arial"/>
            </a:endParaRPr>
          </a:p>
          <a:p>
            <a:pPr marL="285750" marR="0" lvl="0" indent="-285750" algn="just" rtl="0">
              <a:spcBef>
                <a:spcPts val="800"/>
              </a:spcBef>
              <a:spcAft>
                <a:spcPts val="0"/>
              </a:spcAft>
              <a:buClr>
                <a:schemeClr val="lt1"/>
              </a:buClr>
              <a:buSzPts val="1800"/>
              <a:buFont typeface="Noto Sans Symbols"/>
              <a:buChar char="⮚"/>
            </a:pPr>
            <a:r>
              <a:rPr lang="en-GB" sz="1800" b="1" i="0" u="none" strike="noStrike" cap="none">
                <a:solidFill>
                  <a:schemeClr val="lt1"/>
                </a:solidFill>
                <a:latin typeface="Arial"/>
                <a:ea typeface="Arial"/>
                <a:cs typeface="Arial"/>
                <a:sym typeface="Arial"/>
              </a:rPr>
              <a:t>Competitive threat:</a:t>
            </a:r>
            <a:r>
              <a:rPr lang="en-GB" sz="1800" b="0" i="0" u="none" strike="noStrike" cap="none">
                <a:solidFill>
                  <a:schemeClr val="lt1"/>
                </a:solidFill>
                <a:latin typeface="Arial"/>
                <a:ea typeface="Arial"/>
                <a:cs typeface="Arial"/>
                <a:sym typeface="Arial"/>
              </a:rPr>
              <a:t> Giant coffee chains compete based on price cuts and sizeable marketing budgets (de Souza Santos and Carrino, 2023).</a:t>
            </a:r>
            <a:endParaRPr sz="1800" b="0" i="0" u="none" strike="noStrike" cap="none">
              <a:solidFill>
                <a:schemeClr val="lt1"/>
              </a:solidFill>
              <a:latin typeface="Arial"/>
              <a:ea typeface="Arial"/>
              <a:cs typeface="Arial"/>
              <a:sym typeface="Arial"/>
            </a:endParaRPr>
          </a:p>
          <a:p>
            <a:pPr marL="285750" marR="0" lvl="0" indent="-285750" algn="just" rtl="0">
              <a:spcBef>
                <a:spcPts val="800"/>
              </a:spcBef>
              <a:spcAft>
                <a:spcPts val="0"/>
              </a:spcAft>
              <a:buClr>
                <a:schemeClr val="lt1"/>
              </a:buClr>
              <a:buSzPts val="1800"/>
              <a:buFont typeface="Noto Sans Symbols"/>
              <a:buChar char="⮚"/>
            </a:pPr>
            <a:r>
              <a:rPr lang="en-GB" sz="1800" b="1" i="0" u="none" strike="noStrike" cap="none">
                <a:solidFill>
                  <a:schemeClr val="lt1"/>
                </a:solidFill>
                <a:latin typeface="Arial"/>
                <a:ea typeface="Arial"/>
                <a:cs typeface="Arial"/>
                <a:sym typeface="Arial"/>
              </a:rPr>
              <a:t>Economic factors:</a:t>
            </a:r>
            <a:r>
              <a:rPr lang="en-GB" sz="1800" b="0" i="0" u="none" strike="noStrike" cap="none">
                <a:solidFill>
                  <a:schemeClr val="lt1"/>
                </a:solidFill>
                <a:latin typeface="Arial"/>
                <a:ea typeface="Arial"/>
                <a:cs typeface="Arial"/>
                <a:sym typeface="Arial"/>
              </a:rPr>
              <a:t> They are vulnerable to sharp rises in ingredients used for their menu items and a very volatile market, which may dent profitability (Clapp, 2023; Matthews, 2023).</a:t>
            </a:r>
            <a:endParaRPr sz="1800" b="0" i="0" u="none" strike="noStrike" cap="none">
              <a:solidFill>
                <a:schemeClr val="lt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8"/>
          <p:cNvSpPr txBox="1">
            <a:spLocks noGrp="1"/>
          </p:cNvSpPr>
          <p:nvPr>
            <p:ph type="title"/>
          </p:nvPr>
        </p:nvSpPr>
        <p:spPr>
          <a:xfrm>
            <a:off x="1699834" y="3848668"/>
            <a:ext cx="9144001" cy="3985148"/>
          </a:xfrm>
          <a:prstGeom prst="rect">
            <a:avLst/>
          </a:prstGeom>
          <a:noFill/>
          <a:ln>
            <a:noFill/>
          </a:ln>
        </p:spPr>
        <p:txBody>
          <a:bodyPr spcFirstLastPara="1" wrap="square" lIns="91425" tIns="45700" rIns="91425" bIns="45700" anchor="b" anchorCtr="0">
            <a:normAutofit fontScale="90000"/>
          </a:bodyPr>
          <a:lstStyle/>
          <a:p>
            <a:pPr marL="0" lvl="0" indent="0" algn="just" rtl="0">
              <a:lnSpc>
                <a:spcPct val="90000"/>
              </a:lnSpc>
              <a:spcBef>
                <a:spcPts val="0"/>
              </a:spcBef>
              <a:spcAft>
                <a:spcPts val="0"/>
              </a:spcAft>
              <a:buSzPct val="50000"/>
              <a:buNone/>
            </a:pPr>
            <a:r>
              <a:rPr lang="en-GB" sz="4000" b="1">
                <a:latin typeface="Arial"/>
                <a:ea typeface="Arial"/>
                <a:cs typeface="Arial"/>
                <a:sym typeface="Arial"/>
              </a:rPr>
              <a:t>Summery </a:t>
            </a:r>
            <a:br>
              <a:rPr lang="en-GB"/>
            </a:br>
            <a:br>
              <a:rPr lang="en-GB"/>
            </a:br>
            <a:br>
              <a:rPr lang="en-GB" sz="4900"/>
            </a:br>
            <a:r>
              <a:rPr lang="en-GB" sz="2700" b="0" i="0" u="none" strike="noStrike" cap="none">
                <a:solidFill>
                  <a:srgbClr val="FFFFFF"/>
                </a:solidFill>
                <a:latin typeface="Arial"/>
                <a:ea typeface="Arial"/>
                <a:cs typeface="Arial"/>
                <a:sym typeface="Arial"/>
              </a:rPr>
              <a:t>A promising business proposition is GreenBrew Café, based on the growing demand for sustainable products located at a prime location. With such a strong marketing plan and engagement in the local community, it stands a good chance of increasing the customers' loyal base, provided that it can obtain favourable prices by avoiding competition and reducing operational costs.</a:t>
            </a:r>
            <a:br>
              <a:rPr lang="en-GB" sz="2700" b="0" i="0" u="none" strike="noStrike" cap="none">
                <a:solidFill>
                  <a:srgbClr val="FFFFFF"/>
                </a:solidFill>
                <a:latin typeface="Arial"/>
                <a:ea typeface="Arial"/>
                <a:cs typeface="Arial"/>
                <a:sym typeface="Arial"/>
              </a:rPr>
            </a:br>
            <a:br>
              <a:rPr lang="en-GB" sz="1800" b="0" i="0" u="none" strike="noStrike" cap="none">
                <a:solidFill>
                  <a:srgbClr val="FFFFFF"/>
                </a:solidFill>
                <a:latin typeface="Arial"/>
                <a:ea typeface="Arial"/>
                <a:cs typeface="Arial"/>
                <a:sym typeface="Arial"/>
              </a:rPr>
            </a:br>
            <a:br>
              <a:rPr lang="en-GB"/>
            </a:br>
            <a:br>
              <a:rPr lang="en-GB" sz="1800">
                <a:latin typeface="Arial"/>
                <a:ea typeface="Arial"/>
                <a:cs typeface="Arial"/>
                <a:sym typeface="Arial"/>
              </a:rPr>
            </a:br>
            <a:br>
              <a:rPr lang="en-GB" sz="1800">
                <a:latin typeface="Arial"/>
                <a:ea typeface="Arial"/>
                <a:cs typeface="Arial"/>
                <a:sym typeface="Arial"/>
              </a:rPr>
            </a:br>
            <a:br>
              <a:rPr lang="en-GB"/>
            </a:br>
            <a:br>
              <a:rPr lang="en-GB"/>
            </a:br>
            <a:br>
              <a:rPr lang="en-GB"/>
            </a:br>
            <a:br>
              <a:rPr lang="en-GB"/>
            </a:br>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11"/>
          <p:cNvSpPr txBox="1">
            <a:spLocks noGrp="1"/>
          </p:cNvSpPr>
          <p:nvPr>
            <p:ph type="title"/>
          </p:nvPr>
        </p:nvSpPr>
        <p:spPr>
          <a:xfrm>
            <a:off x="4006180" y="772471"/>
            <a:ext cx="4608512" cy="432048"/>
          </a:xfrm>
          <a:prstGeom prst="rect">
            <a:avLst/>
          </a:prstGeom>
          <a:noFill/>
          <a:ln>
            <a:noFill/>
          </a:ln>
        </p:spPr>
        <p:txBody>
          <a:bodyPr spcFirstLastPara="1" wrap="square" lIns="91425" tIns="45700" rIns="91425" bIns="45700" anchor="b" anchorCtr="0">
            <a:noAutofit/>
          </a:bodyPr>
          <a:lstStyle/>
          <a:p>
            <a:pPr marL="0" lvl="0" indent="0" algn="l" rtl="0">
              <a:lnSpc>
                <a:spcPct val="90000"/>
              </a:lnSpc>
              <a:spcBef>
                <a:spcPts val="0"/>
              </a:spcBef>
              <a:spcAft>
                <a:spcPts val="0"/>
              </a:spcAft>
              <a:buClr>
                <a:schemeClr val="lt1"/>
              </a:buClr>
              <a:buSzPts val="4000"/>
              <a:buFont typeface="Arial"/>
              <a:buNone/>
            </a:pPr>
            <a:r>
              <a:rPr lang="en-GB" sz="4000" b="1">
                <a:latin typeface="Arial"/>
                <a:ea typeface="Arial"/>
                <a:cs typeface="Arial"/>
                <a:sym typeface="Arial"/>
              </a:rPr>
              <a:t>Reference List </a:t>
            </a:r>
            <a:endParaRPr/>
          </a:p>
        </p:txBody>
      </p:sp>
      <p:sp>
        <p:nvSpPr>
          <p:cNvPr id="160" name="Google Shape;160;p11"/>
          <p:cNvSpPr txBox="1"/>
          <p:nvPr/>
        </p:nvSpPr>
        <p:spPr>
          <a:xfrm>
            <a:off x="905920" y="1027734"/>
            <a:ext cx="11881320" cy="5057795"/>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1600" b="0" i="0" u="none" strike="noStrike" cap="none" dirty="0">
                <a:solidFill>
                  <a:schemeClr val="lt1"/>
                </a:solidFill>
                <a:latin typeface="Arial"/>
                <a:ea typeface="Arial"/>
                <a:cs typeface="Arial"/>
                <a:sym typeface="Arial"/>
              </a:rPr>
              <a:t> </a:t>
            </a:r>
            <a:endParaRPr sz="1600" b="0" i="0" u="none" strike="noStrike" cap="none" dirty="0">
              <a:solidFill>
                <a:schemeClr val="lt1"/>
              </a:solidFill>
              <a:latin typeface="Arial"/>
              <a:ea typeface="Arial"/>
              <a:cs typeface="Arial"/>
              <a:sym typeface="Arial"/>
            </a:endParaRPr>
          </a:p>
          <a:p>
            <a:pPr marL="0" marR="0" lvl="0" indent="0" algn="just" rtl="0">
              <a:spcBef>
                <a:spcPts val="800"/>
              </a:spcBef>
              <a:spcAft>
                <a:spcPts val="0"/>
              </a:spcAft>
              <a:buNone/>
            </a:pPr>
            <a:r>
              <a:rPr lang="en-GB" sz="1600" b="0" i="0" u="none" strike="noStrike" cap="none" dirty="0" err="1">
                <a:solidFill>
                  <a:schemeClr val="lt1"/>
                </a:solidFill>
                <a:latin typeface="Arial"/>
                <a:ea typeface="Arial"/>
                <a:cs typeface="Arial"/>
                <a:sym typeface="Arial"/>
              </a:rPr>
              <a:t>Almestarihi</a:t>
            </a:r>
            <a:r>
              <a:rPr lang="en-GB" sz="1600" b="0" i="0" u="none" strike="noStrike" cap="none" dirty="0">
                <a:solidFill>
                  <a:schemeClr val="lt1"/>
                </a:solidFill>
                <a:latin typeface="Arial"/>
                <a:ea typeface="Arial"/>
                <a:cs typeface="Arial"/>
                <a:sym typeface="Arial"/>
              </a:rPr>
              <a:t>, R., 2024. Eco friendly branding and digital marketing strategies in Jordanian assessment. </a:t>
            </a:r>
            <a:r>
              <a:rPr lang="en-GB" sz="1600" b="0" i="1" u="none" strike="noStrike" cap="none" dirty="0">
                <a:solidFill>
                  <a:schemeClr val="lt1"/>
                </a:solidFill>
                <a:latin typeface="Arial"/>
                <a:ea typeface="Arial"/>
                <a:cs typeface="Arial"/>
                <a:sym typeface="Arial"/>
              </a:rPr>
              <a:t>Journal of Infrastructure, Policy and Development</a:t>
            </a:r>
            <a:r>
              <a:rPr lang="en-GB" sz="1600" b="0" i="0" u="none" strike="noStrike" cap="none" dirty="0">
                <a:solidFill>
                  <a:schemeClr val="lt1"/>
                </a:solidFill>
                <a:latin typeface="Arial"/>
                <a:ea typeface="Arial"/>
                <a:cs typeface="Arial"/>
                <a:sym typeface="Arial"/>
              </a:rPr>
              <a:t>, </a:t>
            </a:r>
            <a:r>
              <a:rPr lang="en-GB" sz="1600" b="0" i="1" u="none" strike="noStrike" cap="none" dirty="0">
                <a:solidFill>
                  <a:schemeClr val="lt1"/>
                </a:solidFill>
                <a:latin typeface="Arial"/>
                <a:ea typeface="Arial"/>
                <a:cs typeface="Arial"/>
                <a:sym typeface="Arial"/>
              </a:rPr>
              <a:t>8</a:t>
            </a:r>
            <a:r>
              <a:rPr lang="en-GB" sz="1600" b="0" i="0" u="none" strike="noStrike" cap="none" dirty="0">
                <a:solidFill>
                  <a:schemeClr val="lt1"/>
                </a:solidFill>
                <a:latin typeface="Arial"/>
                <a:ea typeface="Arial"/>
                <a:cs typeface="Arial"/>
                <a:sym typeface="Arial"/>
              </a:rPr>
              <a:t>(7), p.4843.</a:t>
            </a:r>
            <a:endParaRPr sz="1600" b="0" i="0" u="none" strike="noStrike" cap="none" dirty="0">
              <a:solidFill>
                <a:schemeClr val="lt1"/>
              </a:solidFill>
              <a:latin typeface="Arial"/>
              <a:ea typeface="Arial"/>
              <a:cs typeface="Arial"/>
              <a:sym typeface="Arial"/>
            </a:endParaRPr>
          </a:p>
          <a:p>
            <a:pPr marL="0" marR="0" lvl="0" indent="0" algn="just" rtl="0">
              <a:spcBef>
                <a:spcPts val="800"/>
              </a:spcBef>
              <a:spcAft>
                <a:spcPts val="0"/>
              </a:spcAft>
              <a:buNone/>
            </a:pPr>
            <a:r>
              <a:rPr lang="en-GB" sz="1600" b="0" i="0" u="none" strike="noStrike" cap="none" dirty="0">
                <a:solidFill>
                  <a:schemeClr val="lt1"/>
                </a:solidFill>
                <a:latin typeface="Arial"/>
                <a:ea typeface="Arial"/>
                <a:cs typeface="Arial"/>
                <a:sym typeface="Arial"/>
              </a:rPr>
              <a:t>Clapp, J., 2023. Concentration and crises: exploring the deep roots of vulnerability in the global industrial food system. </a:t>
            </a:r>
            <a:r>
              <a:rPr lang="en-GB" sz="1600" b="0" i="1" u="none" strike="noStrike" cap="none" dirty="0">
                <a:solidFill>
                  <a:schemeClr val="lt1"/>
                </a:solidFill>
                <a:latin typeface="Arial"/>
                <a:ea typeface="Arial"/>
                <a:cs typeface="Arial"/>
                <a:sym typeface="Arial"/>
              </a:rPr>
              <a:t>The Journal of Peasant Studies</a:t>
            </a:r>
            <a:r>
              <a:rPr lang="en-GB" sz="1600" b="0" i="0" u="none" strike="noStrike" cap="none" dirty="0">
                <a:solidFill>
                  <a:schemeClr val="lt1"/>
                </a:solidFill>
                <a:latin typeface="Arial"/>
                <a:ea typeface="Arial"/>
                <a:cs typeface="Arial"/>
                <a:sym typeface="Arial"/>
              </a:rPr>
              <a:t>, </a:t>
            </a:r>
            <a:r>
              <a:rPr lang="en-GB" sz="1600" b="0" i="1" u="none" strike="noStrike" cap="none" dirty="0">
                <a:solidFill>
                  <a:schemeClr val="lt1"/>
                </a:solidFill>
                <a:latin typeface="Arial"/>
                <a:ea typeface="Arial"/>
                <a:cs typeface="Arial"/>
                <a:sym typeface="Arial"/>
              </a:rPr>
              <a:t>50</a:t>
            </a:r>
            <a:r>
              <a:rPr lang="en-GB" sz="1600" b="0" i="0" u="none" strike="noStrike" cap="none" dirty="0">
                <a:solidFill>
                  <a:schemeClr val="lt1"/>
                </a:solidFill>
                <a:latin typeface="Arial"/>
                <a:ea typeface="Arial"/>
                <a:cs typeface="Arial"/>
                <a:sym typeface="Arial"/>
              </a:rPr>
              <a:t>(1), pp.1-25.</a:t>
            </a:r>
            <a:endParaRPr dirty="0"/>
          </a:p>
          <a:p>
            <a:pPr marL="0" marR="0" lvl="0" indent="0" algn="just" rtl="0">
              <a:spcBef>
                <a:spcPts val="800"/>
              </a:spcBef>
              <a:spcAft>
                <a:spcPts val="0"/>
              </a:spcAft>
              <a:buNone/>
            </a:pPr>
            <a:r>
              <a:rPr lang="en-GB" sz="1600" b="0" i="0" u="none" strike="noStrike" cap="none" dirty="0" err="1">
                <a:solidFill>
                  <a:schemeClr val="lt1"/>
                </a:solidFill>
                <a:latin typeface="Arial"/>
                <a:ea typeface="Arial"/>
                <a:cs typeface="Arial"/>
                <a:sym typeface="Arial"/>
              </a:rPr>
              <a:t>Darmansyah</a:t>
            </a:r>
            <a:r>
              <a:rPr lang="en-GB" sz="1600" b="0" i="0" u="none" strike="noStrike" cap="none" dirty="0">
                <a:solidFill>
                  <a:schemeClr val="lt1"/>
                </a:solidFill>
                <a:latin typeface="Arial"/>
                <a:ea typeface="Arial"/>
                <a:cs typeface="Arial"/>
                <a:sym typeface="Arial"/>
              </a:rPr>
              <a:t>, A., 2018. Comparative analysis of bookkeeping at sole proprietorship and partnership small and medium enterprises: Study on culinary sector in Greenville, Jakarta. </a:t>
            </a:r>
            <a:r>
              <a:rPr lang="en-GB" sz="1600" b="0" i="1" u="none" strike="noStrike" cap="none" dirty="0">
                <a:solidFill>
                  <a:schemeClr val="lt1"/>
                </a:solidFill>
                <a:latin typeface="Arial"/>
                <a:ea typeface="Arial"/>
                <a:cs typeface="Arial"/>
                <a:sym typeface="Arial"/>
              </a:rPr>
              <a:t>Scientific Research Journal (SCIRJ)</a:t>
            </a:r>
            <a:r>
              <a:rPr lang="en-GB" sz="1600" b="0" i="0" u="none" strike="noStrike" cap="none" dirty="0">
                <a:solidFill>
                  <a:schemeClr val="lt1"/>
                </a:solidFill>
                <a:latin typeface="Arial"/>
                <a:ea typeface="Arial"/>
                <a:cs typeface="Arial"/>
                <a:sym typeface="Arial"/>
              </a:rPr>
              <a:t>, </a:t>
            </a:r>
            <a:r>
              <a:rPr lang="en-GB" sz="1600" b="0" i="1" u="none" strike="noStrike" cap="none" dirty="0">
                <a:solidFill>
                  <a:schemeClr val="lt1"/>
                </a:solidFill>
                <a:latin typeface="Arial"/>
                <a:ea typeface="Arial"/>
                <a:cs typeface="Arial"/>
                <a:sym typeface="Arial"/>
              </a:rPr>
              <a:t>6</a:t>
            </a:r>
            <a:r>
              <a:rPr lang="en-GB" sz="1600" b="0" i="0" u="none" strike="noStrike" cap="none" dirty="0">
                <a:solidFill>
                  <a:schemeClr val="lt1"/>
                </a:solidFill>
                <a:latin typeface="Arial"/>
                <a:ea typeface="Arial"/>
                <a:cs typeface="Arial"/>
                <a:sym typeface="Arial"/>
              </a:rPr>
              <a:t>(6), pp.1-10.</a:t>
            </a:r>
            <a:endParaRPr sz="1600" b="0" i="0" u="none" strike="noStrike" cap="none" dirty="0">
              <a:solidFill>
                <a:schemeClr val="lt1"/>
              </a:solidFill>
              <a:latin typeface="Arial"/>
              <a:ea typeface="Arial"/>
              <a:cs typeface="Arial"/>
              <a:sym typeface="Arial"/>
            </a:endParaRPr>
          </a:p>
          <a:p>
            <a:pPr marL="0" marR="0" lvl="0" indent="0" algn="just" rtl="0">
              <a:spcBef>
                <a:spcPts val="800"/>
              </a:spcBef>
              <a:spcAft>
                <a:spcPts val="0"/>
              </a:spcAft>
              <a:buNone/>
            </a:pPr>
            <a:r>
              <a:rPr lang="en-GB" sz="1600" b="0" i="0" u="none" strike="noStrike" cap="none" dirty="0">
                <a:solidFill>
                  <a:schemeClr val="lt1"/>
                </a:solidFill>
                <a:latin typeface="Arial"/>
                <a:ea typeface="Arial"/>
                <a:cs typeface="Arial"/>
                <a:sym typeface="Arial"/>
              </a:rPr>
              <a:t>de Souza Santos, V.C. and </a:t>
            </a:r>
            <a:r>
              <a:rPr lang="en-GB" sz="1600" b="0" i="0" u="none" strike="noStrike" cap="none" dirty="0" err="1">
                <a:solidFill>
                  <a:schemeClr val="lt1"/>
                </a:solidFill>
                <a:latin typeface="Arial"/>
                <a:ea typeface="Arial"/>
                <a:cs typeface="Arial"/>
                <a:sym typeface="Arial"/>
              </a:rPr>
              <a:t>Carrino</a:t>
            </a:r>
            <a:r>
              <a:rPr lang="en-GB" sz="1600" b="0" i="0" u="none" strike="noStrike" cap="none" dirty="0">
                <a:solidFill>
                  <a:schemeClr val="lt1"/>
                </a:solidFill>
                <a:latin typeface="Arial"/>
                <a:ea typeface="Arial"/>
                <a:cs typeface="Arial"/>
                <a:sym typeface="Arial"/>
              </a:rPr>
              <a:t>, A.L., 2023. Competition in the metallurgical area of the production of equipment for coffee roasting. </a:t>
            </a:r>
            <a:r>
              <a:rPr lang="en-GB" sz="1600" b="0" i="1" u="none" strike="noStrike" cap="none" dirty="0">
                <a:solidFill>
                  <a:schemeClr val="lt1"/>
                </a:solidFill>
                <a:latin typeface="Arial"/>
                <a:ea typeface="Arial"/>
                <a:cs typeface="Arial"/>
                <a:sym typeface="Arial"/>
              </a:rPr>
              <a:t>Seven </a:t>
            </a:r>
            <a:r>
              <a:rPr lang="en-GB" sz="1600" b="0" i="1" u="none" strike="noStrike" cap="none" dirty="0" err="1">
                <a:solidFill>
                  <a:schemeClr val="lt1"/>
                </a:solidFill>
                <a:latin typeface="Arial"/>
                <a:ea typeface="Arial"/>
                <a:cs typeface="Arial"/>
                <a:sym typeface="Arial"/>
              </a:rPr>
              <a:t>Editora</a:t>
            </a:r>
            <a:r>
              <a:rPr lang="en-GB" sz="1600" b="0" i="0" u="none" strike="noStrike" cap="none" dirty="0">
                <a:solidFill>
                  <a:schemeClr val="lt1"/>
                </a:solidFill>
                <a:latin typeface="Arial"/>
                <a:ea typeface="Arial"/>
                <a:cs typeface="Arial"/>
                <a:sym typeface="Arial"/>
              </a:rPr>
              <a:t>.</a:t>
            </a:r>
            <a:endParaRPr dirty="0"/>
          </a:p>
          <a:p>
            <a:pPr marL="0" marR="0" lvl="0" indent="0" algn="just" rtl="0">
              <a:spcBef>
                <a:spcPts val="800"/>
              </a:spcBef>
              <a:spcAft>
                <a:spcPts val="0"/>
              </a:spcAft>
              <a:buNone/>
            </a:pPr>
            <a:r>
              <a:rPr lang="en-GB" sz="1600" b="0" i="0" u="none" strike="noStrike" cap="none" dirty="0" err="1">
                <a:solidFill>
                  <a:schemeClr val="lt1"/>
                </a:solidFill>
                <a:latin typeface="Arial"/>
                <a:ea typeface="Arial"/>
                <a:cs typeface="Arial"/>
                <a:sym typeface="Arial"/>
              </a:rPr>
              <a:t>Evgenevna</a:t>
            </a:r>
            <a:r>
              <a:rPr lang="en-GB" sz="1600" b="0" i="0" u="none" strike="noStrike" cap="none" dirty="0">
                <a:solidFill>
                  <a:schemeClr val="lt1"/>
                </a:solidFill>
                <a:latin typeface="Arial"/>
                <a:ea typeface="Arial"/>
                <a:cs typeface="Arial"/>
                <a:sym typeface="Arial"/>
              </a:rPr>
              <a:t>, P.V., 2024. Modern Marketing Technologies as a Factor of Attracting and Retaining Attention of Generation Z.</a:t>
            </a:r>
            <a:endParaRPr sz="1600" b="0" i="0" u="none" strike="noStrike" cap="none" dirty="0">
              <a:solidFill>
                <a:schemeClr val="lt1"/>
              </a:solidFill>
              <a:latin typeface="Arial"/>
              <a:ea typeface="Arial"/>
              <a:cs typeface="Arial"/>
              <a:sym typeface="Arial"/>
            </a:endParaRPr>
          </a:p>
          <a:p>
            <a:pPr marL="0" marR="0" lvl="0" indent="0" algn="just" rtl="0">
              <a:spcBef>
                <a:spcPts val="800"/>
              </a:spcBef>
              <a:spcAft>
                <a:spcPts val="0"/>
              </a:spcAft>
              <a:buNone/>
            </a:pPr>
            <a:r>
              <a:rPr lang="en-GB" sz="1600" b="0" i="0" u="none" strike="noStrike" cap="none" dirty="0">
                <a:solidFill>
                  <a:schemeClr val="lt1"/>
                </a:solidFill>
                <a:latin typeface="Arial"/>
                <a:ea typeface="Arial"/>
                <a:cs typeface="Arial"/>
                <a:sym typeface="Arial"/>
              </a:rPr>
              <a:t>Iannuzzi, A., 2024. </a:t>
            </a:r>
            <a:r>
              <a:rPr lang="en-GB" sz="1600" b="0" i="1" u="none" strike="noStrike" cap="none" dirty="0">
                <a:solidFill>
                  <a:schemeClr val="lt1"/>
                </a:solidFill>
                <a:latin typeface="Arial"/>
                <a:ea typeface="Arial"/>
                <a:cs typeface="Arial"/>
                <a:sym typeface="Arial"/>
              </a:rPr>
              <a:t>Greener products: The making and marketing of sustainable brands</a:t>
            </a:r>
            <a:r>
              <a:rPr lang="en-GB" sz="1600" b="0" i="0" u="none" strike="noStrike" cap="none" dirty="0">
                <a:solidFill>
                  <a:schemeClr val="lt1"/>
                </a:solidFill>
                <a:latin typeface="Arial"/>
                <a:ea typeface="Arial"/>
                <a:cs typeface="Arial"/>
                <a:sym typeface="Arial"/>
              </a:rPr>
              <a:t>. CRC press.</a:t>
            </a:r>
            <a:endParaRPr dirty="0"/>
          </a:p>
          <a:p>
            <a:pPr marL="0" marR="0" lvl="0" indent="0" algn="just" rtl="0">
              <a:spcBef>
                <a:spcPts val="800"/>
              </a:spcBef>
              <a:spcAft>
                <a:spcPts val="0"/>
              </a:spcAft>
              <a:buNone/>
            </a:pPr>
            <a:r>
              <a:rPr lang="en-GB" sz="1600" b="0" i="0" u="none" strike="noStrike" cap="none" dirty="0">
                <a:solidFill>
                  <a:schemeClr val="lt1"/>
                </a:solidFill>
                <a:latin typeface="Arial"/>
                <a:ea typeface="Arial"/>
                <a:cs typeface="Arial"/>
                <a:sym typeface="Arial"/>
              </a:rPr>
              <a:t>Kutter, L., Wolf, P. and </a:t>
            </a:r>
            <a:r>
              <a:rPr lang="en-GB" sz="1600" b="0" i="0" u="none" strike="noStrike" cap="none" dirty="0" err="1">
                <a:solidFill>
                  <a:schemeClr val="lt1"/>
                </a:solidFill>
                <a:latin typeface="Arial"/>
                <a:ea typeface="Arial"/>
                <a:cs typeface="Arial"/>
                <a:sym typeface="Arial"/>
              </a:rPr>
              <a:t>Rothbarth</a:t>
            </a:r>
            <a:r>
              <a:rPr lang="en-GB" sz="1600" b="0" i="0" u="none" strike="noStrike" cap="none" dirty="0">
                <a:solidFill>
                  <a:schemeClr val="lt1"/>
                </a:solidFill>
                <a:latin typeface="Arial"/>
                <a:ea typeface="Arial"/>
                <a:cs typeface="Arial"/>
                <a:sym typeface="Arial"/>
              </a:rPr>
              <a:t>, C.S., 2023. Shall we dance? How systemic intermediaries coordinate interaction within local sustainability initiatives over time. </a:t>
            </a:r>
            <a:r>
              <a:rPr lang="en-GB" sz="1600" b="0" i="1" u="none" strike="noStrike" cap="none" dirty="0">
                <a:solidFill>
                  <a:schemeClr val="lt1"/>
                </a:solidFill>
                <a:latin typeface="Arial"/>
                <a:ea typeface="Arial"/>
                <a:cs typeface="Arial"/>
                <a:sym typeface="Arial"/>
              </a:rPr>
              <a:t>Creativity and Innovation Management</a:t>
            </a:r>
            <a:r>
              <a:rPr lang="en-GB" sz="1600" b="0" i="0" u="none" strike="noStrike" cap="none" dirty="0">
                <a:solidFill>
                  <a:schemeClr val="lt1"/>
                </a:solidFill>
                <a:latin typeface="Arial"/>
                <a:ea typeface="Arial"/>
                <a:cs typeface="Arial"/>
                <a:sym typeface="Arial"/>
              </a:rPr>
              <a:t>, </a:t>
            </a:r>
            <a:r>
              <a:rPr lang="en-GB" sz="1600" b="0" i="1" u="none" strike="noStrike" cap="none" dirty="0">
                <a:solidFill>
                  <a:schemeClr val="lt1"/>
                </a:solidFill>
                <a:latin typeface="Arial"/>
                <a:ea typeface="Arial"/>
                <a:cs typeface="Arial"/>
                <a:sym typeface="Arial"/>
              </a:rPr>
              <a:t>32</a:t>
            </a:r>
            <a:r>
              <a:rPr lang="en-GB" sz="1600" b="0" i="0" u="none" strike="noStrike" cap="none" dirty="0">
                <a:solidFill>
                  <a:schemeClr val="lt1"/>
                </a:solidFill>
                <a:latin typeface="Arial"/>
                <a:ea typeface="Arial"/>
                <a:cs typeface="Arial"/>
                <a:sym typeface="Arial"/>
              </a:rPr>
              <a:t>(2), pp.340-356.</a:t>
            </a:r>
            <a:endParaRPr sz="1600" b="0" i="0" u="none" strike="noStrike" cap="none" dirty="0">
              <a:solidFill>
                <a:schemeClr val="lt1"/>
              </a:solidFill>
              <a:latin typeface="Arial"/>
              <a:ea typeface="Arial"/>
              <a:cs typeface="Arial"/>
              <a:sym typeface="Arial"/>
            </a:endParaRPr>
          </a:p>
          <a:p>
            <a:pPr marL="0" marR="0" lvl="0" indent="0" algn="just" rtl="0">
              <a:spcBef>
                <a:spcPts val="800"/>
              </a:spcBef>
              <a:spcAft>
                <a:spcPts val="0"/>
              </a:spcAft>
              <a:buNone/>
            </a:pPr>
            <a:r>
              <a:rPr lang="en-GB" sz="1600" b="0" i="0" u="none" strike="noStrike" cap="none" dirty="0">
                <a:solidFill>
                  <a:schemeClr val="lt1"/>
                </a:solidFill>
                <a:latin typeface="Arial"/>
                <a:ea typeface="Arial"/>
                <a:cs typeface="Arial"/>
                <a:sym typeface="Arial"/>
              </a:rPr>
              <a:t>Llewellyn, A.B. and Hendrix, J.P., 2008. </a:t>
            </a:r>
            <a:r>
              <a:rPr lang="en-GB" sz="1600" b="0" i="1" u="none" strike="noStrike" cap="none" dirty="0">
                <a:solidFill>
                  <a:schemeClr val="lt1"/>
                </a:solidFill>
                <a:latin typeface="Arial"/>
                <a:ea typeface="Arial"/>
                <a:cs typeface="Arial"/>
                <a:sym typeface="Arial"/>
              </a:rPr>
              <a:t>Green jobs: A guide to eco-friendly employment</a:t>
            </a:r>
            <a:r>
              <a:rPr lang="en-GB" sz="1600" b="0" i="0" u="none" strike="noStrike" cap="none" dirty="0">
                <a:solidFill>
                  <a:schemeClr val="lt1"/>
                </a:solidFill>
                <a:latin typeface="Arial"/>
                <a:ea typeface="Arial"/>
                <a:cs typeface="Arial"/>
                <a:sym typeface="Arial"/>
              </a:rPr>
              <a:t>. Simon and Schuster.</a:t>
            </a:r>
            <a:endParaRPr sz="1600" b="0" i="0" u="none" strike="noStrike" cap="none" dirty="0">
              <a:solidFill>
                <a:schemeClr val="lt1"/>
              </a:solidFill>
              <a:latin typeface="Arial"/>
              <a:ea typeface="Arial"/>
              <a:cs typeface="Arial"/>
              <a:sym typeface="Arial"/>
            </a:endParaRPr>
          </a:p>
          <a:p>
            <a:pPr marL="0" marR="0" lvl="0" indent="0" algn="just" rtl="0">
              <a:spcBef>
                <a:spcPts val="800"/>
              </a:spcBef>
              <a:spcAft>
                <a:spcPts val="0"/>
              </a:spcAft>
              <a:buNone/>
            </a:pPr>
            <a:r>
              <a:rPr lang="en-GB" sz="1600" b="0" i="0" u="none" strike="noStrike" cap="none" dirty="0">
                <a:solidFill>
                  <a:schemeClr val="lt1"/>
                </a:solidFill>
                <a:latin typeface="Arial"/>
                <a:ea typeface="Arial"/>
                <a:cs typeface="Arial"/>
                <a:sym typeface="Arial"/>
              </a:rPr>
              <a:t>Matthews, A., 2023. Food price situation in Europe. </a:t>
            </a:r>
            <a:r>
              <a:rPr lang="en-GB" sz="1600" b="0" i="1" u="none" strike="noStrike" cap="none" dirty="0">
                <a:solidFill>
                  <a:schemeClr val="lt1"/>
                </a:solidFill>
                <a:latin typeface="Arial"/>
                <a:ea typeface="Arial"/>
                <a:cs typeface="Arial"/>
                <a:sym typeface="Arial"/>
              </a:rPr>
              <a:t>Studies in Agricultural Economics</a:t>
            </a:r>
            <a:r>
              <a:rPr lang="en-GB" sz="1600" b="0" i="0" u="none" strike="noStrike" cap="none" dirty="0">
                <a:solidFill>
                  <a:schemeClr val="lt1"/>
                </a:solidFill>
                <a:latin typeface="Arial"/>
                <a:ea typeface="Arial"/>
                <a:cs typeface="Arial"/>
                <a:sym typeface="Arial"/>
              </a:rPr>
              <a:t>, </a:t>
            </a:r>
            <a:r>
              <a:rPr lang="en-GB" sz="1600" b="0" i="1" u="none" strike="noStrike" cap="none" dirty="0">
                <a:solidFill>
                  <a:schemeClr val="lt1"/>
                </a:solidFill>
                <a:latin typeface="Arial"/>
                <a:ea typeface="Arial"/>
                <a:cs typeface="Arial"/>
                <a:sym typeface="Arial"/>
              </a:rPr>
              <a:t>125</a:t>
            </a:r>
            <a:r>
              <a:rPr lang="en-GB" sz="1600" b="0" i="0" u="none" strike="noStrike" cap="none" dirty="0">
                <a:solidFill>
                  <a:schemeClr val="lt1"/>
                </a:solidFill>
                <a:latin typeface="Arial"/>
                <a:ea typeface="Arial"/>
                <a:cs typeface="Arial"/>
                <a:sym typeface="Arial"/>
              </a:rPr>
              <a:t>(1), pp.60-68.</a:t>
            </a:r>
            <a:endParaRPr dirty="0"/>
          </a:p>
          <a:p>
            <a:pPr marL="0" marR="0" lvl="0" indent="0" algn="just" rtl="0">
              <a:spcBef>
                <a:spcPts val="800"/>
              </a:spcBef>
              <a:spcAft>
                <a:spcPts val="0"/>
              </a:spcAft>
              <a:buNone/>
            </a:pPr>
            <a:r>
              <a:rPr lang="en-GB" sz="1600" b="0" i="0" u="none" strike="noStrike" cap="none" dirty="0">
                <a:solidFill>
                  <a:schemeClr val="lt1"/>
                </a:solidFill>
                <a:latin typeface="Arial"/>
                <a:ea typeface="Arial"/>
                <a:cs typeface="Arial"/>
                <a:sym typeface="Arial"/>
              </a:rPr>
              <a:t>Ray, S. and Nayak, L., 2023. Marketing sustainable fashion: trends and future directions. </a:t>
            </a:r>
            <a:r>
              <a:rPr lang="en-GB" sz="1600" b="0" i="1" u="none" strike="noStrike" cap="none" dirty="0">
                <a:solidFill>
                  <a:schemeClr val="lt1"/>
                </a:solidFill>
                <a:latin typeface="Arial"/>
                <a:ea typeface="Arial"/>
                <a:cs typeface="Arial"/>
                <a:sym typeface="Arial"/>
              </a:rPr>
              <a:t>Sustainability</a:t>
            </a:r>
            <a:r>
              <a:rPr lang="en-GB" sz="1600" b="0" i="0" u="none" strike="noStrike" cap="none" dirty="0">
                <a:solidFill>
                  <a:schemeClr val="lt1"/>
                </a:solidFill>
                <a:latin typeface="Arial"/>
                <a:ea typeface="Arial"/>
                <a:cs typeface="Arial"/>
                <a:sym typeface="Arial"/>
              </a:rPr>
              <a:t>, </a:t>
            </a:r>
            <a:r>
              <a:rPr lang="en-GB" sz="1600" b="0" i="1" u="none" strike="noStrike" cap="none" dirty="0">
                <a:solidFill>
                  <a:schemeClr val="lt1"/>
                </a:solidFill>
                <a:latin typeface="Arial"/>
                <a:ea typeface="Arial"/>
                <a:cs typeface="Arial"/>
                <a:sym typeface="Arial"/>
              </a:rPr>
              <a:t>15</a:t>
            </a:r>
            <a:r>
              <a:rPr lang="en-GB" sz="1600" b="0" i="0" u="none" strike="noStrike" cap="none" dirty="0">
                <a:solidFill>
                  <a:schemeClr val="lt1"/>
                </a:solidFill>
                <a:latin typeface="Arial"/>
                <a:ea typeface="Arial"/>
                <a:cs typeface="Arial"/>
                <a:sym typeface="Arial"/>
              </a:rPr>
              <a:t>(7), p.6202.</a:t>
            </a:r>
            <a:endParaRPr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12"/>
          <p:cNvSpPr txBox="1"/>
          <p:nvPr/>
        </p:nvSpPr>
        <p:spPr>
          <a:xfrm>
            <a:off x="3048654" y="2705725"/>
            <a:ext cx="6091516" cy="144655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8800"/>
              <a:buFont typeface="Arial"/>
              <a:buNone/>
            </a:pPr>
            <a:r>
              <a:rPr lang="en-GB" sz="8800" b="1" i="0" u="none" strike="noStrike" cap="none">
                <a:solidFill>
                  <a:schemeClr val="lt1"/>
                </a:solidFill>
                <a:latin typeface="Arial"/>
                <a:ea typeface="Arial"/>
                <a:cs typeface="Arial"/>
                <a:sym typeface="Arial"/>
              </a:rPr>
              <a:t>Thank You </a:t>
            </a:r>
            <a:endParaRPr sz="1400" b="0" i="0" u="none" strike="noStrike" cap="none">
              <a:solidFill>
                <a:srgbClr val="000000"/>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spd="slow">
        <p:fade/>
      </p:transition>
    </mc:Fallback>
  </mc:AlternateContent>
</p:sld>
</file>

<file path=ppt/theme/theme1.xml><?xml version="1.0" encoding="utf-8"?>
<a:theme xmlns:a="http://schemas.openxmlformats.org/drawingml/2006/main" name="Digital Blue Tunnel 16x9">
  <a:themeElements>
    <a:clrScheme name="Digital Blue Tunnel">
      <a:dk1>
        <a:srgbClr val="000000"/>
      </a:dk1>
      <a:lt1>
        <a:srgbClr val="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Digital Blue Tunnel">
      <a:dk1>
        <a:srgbClr val="000000"/>
      </a:dk1>
      <a:lt1>
        <a:srgbClr val="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3229</Words>
  <Application>Microsoft Office PowerPoint</Application>
  <PresentationFormat>Custom</PresentationFormat>
  <Paragraphs>177</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Corbel</vt:lpstr>
      <vt:lpstr>Noto Sans Symbols</vt:lpstr>
      <vt:lpstr>Digital Blue Tunnel 16x9</vt:lpstr>
      <vt:lpstr>BMSW4011 – Managing Enterprise</vt:lpstr>
      <vt:lpstr>Presentation Overview</vt:lpstr>
      <vt:lpstr>Business Proportion </vt:lpstr>
      <vt:lpstr>Mission Statement, Business Aim and Objectives</vt:lpstr>
      <vt:lpstr>Unique Selling Proposition (USP) </vt:lpstr>
      <vt:lpstr>Legal Structure, Location and HRM Strategy </vt:lpstr>
      <vt:lpstr>PowerPoint Presentation</vt:lpstr>
      <vt:lpstr>PowerPoint Presentation</vt:lpstr>
      <vt:lpstr>Financial Overview </vt:lpstr>
      <vt:lpstr>Marketing Strategy and Branding for GreenBrew Café</vt:lpstr>
      <vt:lpstr>Marketing Strategy and Branding for GreenBrew Café (Contd.)</vt:lpstr>
      <vt:lpstr>Critical Appraisal And Feasibility </vt:lpstr>
      <vt:lpstr>SWOT Analysis of GreenBrew Café</vt:lpstr>
      <vt:lpstr>PowerPoint Presentation</vt:lpstr>
      <vt:lpstr>Summery    A promising business proposition is GreenBrew Café, based on the growing demand for sustainable products located at a prime location. With such a strong marketing plan and engagement in the local community, it stands a good chance of increasing the customers' loyal base, provided that it can obtain favourable prices by avoiding competition and reducing operational costs.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BMSW4011 – Managing Enterprise</dc:title>
  <dc:creator>michelle ...</dc:creator>
  <cp:lastModifiedBy>michelle ...</cp:lastModifiedBy>
  <cp:revision>2</cp:revision>
  <dcterms:created xsi:type="dcterms:W3CDTF">2024-10-19T09:03:59Z</dcterms:created>
  <dcterms:modified xsi:type="dcterms:W3CDTF">2024-12-02T19:15:12Z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