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303" r:id="rId2"/>
    <p:sldId id="304" r:id="rId3"/>
    <p:sldId id="302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1" r:id="rId33"/>
  </p:sldIdLst>
  <p:sldSz cx="9144000" cy="6858000" type="screen4x3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orient="horz" pos="953">
          <p15:clr>
            <a:srgbClr val="A4A3A4"/>
          </p15:clr>
        </p15:guide>
        <p15:guide id="3" orient="horz" pos="1463">
          <p15:clr>
            <a:srgbClr val="A4A3A4"/>
          </p15:clr>
        </p15:guide>
        <p15:guide id="4" pos="2880">
          <p15:clr>
            <a:srgbClr val="A4A3A4"/>
          </p15:clr>
        </p15:guide>
        <p15:guide id="5" pos="39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157" autoAdjust="0"/>
    <p:restoredTop sz="94660"/>
  </p:normalViewPr>
  <p:slideViewPr>
    <p:cSldViewPr>
      <p:cViewPr varScale="1">
        <p:scale>
          <a:sx n="190" d="100"/>
          <a:sy n="190" d="100"/>
        </p:scale>
        <p:origin x="-680" y="-104"/>
      </p:cViewPr>
      <p:guideLst>
        <p:guide orient="horz" pos="2160"/>
        <p:guide orient="horz" pos="953"/>
        <p:guide orient="horz" pos="1463"/>
        <p:guide pos="2880"/>
        <p:guide pos="39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notesMaster" Target="notesMasters/notesMaster1.xml"/><Relationship Id="rId35" Type="http://schemas.openxmlformats.org/officeDocument/2006/relationships/printerSettings" Target="printerSettings/printerSettings1.bin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663C5E-1C89-4BD0-A6B2-2F8B0AE52A8F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7B3EFD-17D2-40BA-BB8D-891C35F2CBD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614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solidFill>
            <a:srgbClr val="FFFFFF"/>
          </a:solidFill>
          <a:ln/>
        </p:spPr>
      </p:sp>
      <p:sp>
        <p:nvSpPr>
          <p:cNvPr id="49155" name="Rectangle 1027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en-GB" noProof="0" dirty="0" smtClean="0"/>
          </a:p>
        </p:txBody>
      </p:sp>
    </p:spTree>
    <p:extLst>
      <p:ext uri="{BB962C8B-B14F-4D97-AF65-F5344CB8AC3E}">
        <p14:creationId xmlns:p14="http://schemas.microsoft.com/office/powerpoint/2010/main" val="1786832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  <p:sp>
        <p:nvSpPr>
          <p:cNvPr id="14" name="Text Box 21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>
              <a:defRPr/>
            </a:pPr>
            <a:r>
              <a:rPr lang="en-GB" altLang="en-US" sz="800" dirty="0">
                <a:solidFill>
                  <a:schemeClr val="tx1"/>
                </a:solidFill>
                <a:latin typeface="Arial" charset="0"/>
              </a:rPr>
              <a:t>Slide </a:t>
            </a:r>
            <a:r>
              <a:rPr lang="en-GB" altLang="en-US" sz="800" dirty="0" smtClean="0">
                <a:solidFill>
                  <a:schemeClr val="tx1"/>
                </a:solidFill>
                <a:latin typeface="Arial" charset="0"/>
              </a:rPr>
              <a:t>16.</a:t>
            </a:r>
            <a:fld id="{289F054F-3560-40DF-A0E8-383F13623F04}" type="slidenum">
              <a:rPr lang="en-GB" altLang="en-US" sz="800" smtClean="0">
                <a:solidFill>
                  <a:schemeClr val="tx1"/>
                </a:solidFill>
                <a:latin typeface="Arial" charset="0"/>
              </a:rPr>
              <a:pPr>
                <a:defRPr/>
              </a:pPr>
              <a:t>‹#›</a:t>
            </a:fld>
            <a:endParaRPr lang="en-GB" altLang="en-US" sz="800" dirty="0">
              <a:solidFill>
                <a:schemeClr val="tx1"/>
              </a:solidFill>
              <a:latin typeface="Times" pitchFamily="18" charset="0"/>
            </a:endParaRPr>
          </a:p>
        </p:txBody>
      </p:sp>
      <p:sp>
        <p:nvSpPr>
          <p:cNvPr id="15" name="Text Box 23"/>
          <p:cNvSpPr txBox="1">
            <a:spLocks noChangeArrowheads="1"/>
          </p:cNvSpPr>
          <p:nvPr userDrawn="1"/>
        </p:nvSpPr>
        <p:spPr bwMode="auto">
          <a:xfrm>
            <a:off x="2190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Lynch, </a:t>
            </a:r>
            <a:r>
              <a:rPr lang="en-IN" altLang="en-US" sz="800" i="1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Strategic Management </a:t>
            </a:r>
            <a:r>
              <a:rPr lang="en-IN" altLang="en-US" sz="800" i="1" dirty="0" err="1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PowerPoints</a:t>
            </a:r>
            <a:r>
              <a:rPr lang="en-IN" altLang="en-US" sz="800" i="1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 on the Web</a:t>
            </a: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, 7</a:t>
            </a:r>
            <a:r>
              <a:rPr lang="en-IN" altLang="en-US" sz="800" baseline="300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th</a:t>
            </a:r>
            <a:r>
              <a:rPr lang="en-IN" altLang="en-US" sz="800" baseline="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 </a:t>
            </a: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edition © Richard Lynch 2015</a:t>
            </a:r>
          </a:p>
          <a:p>
            <a:pPr algn="r">
              <a:defRPr/>
            </a:pPr>
            <a:endParaRPr lang="en-GB" altLang="en-US" sz="800" dirty="0">
              <a:solidFill>
                <a:schemeClr val="tx1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520700" y="1659285"/>
            <a:ext cx="8102600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>
              <a:defRPr/>
            </a:pPr>
            <a:r>
              <a:rPr lang="en-IE" sz="4000" kern="0" dirty="0">
                <a:latin typeface="Arial" pitchFamily="34" charset="0"/>
                <a:cs typeface="Arial" pitchFamily="34" charset="0"/>
              </a:rPr>
              <a:t>Part </a:t>
            </a:r>
            <a:r>
              <a:rPr lang="en-IE" sz="4000" kern="0" dirty="0" smtClean="0">
                <a:latin typeface="Arial" pitchFamily="34" charset="0"/>
                <a:cs typeface="Arial" pitchFamily="34" charset="0"/>
              </a:rPr>
              <a:t>5</a:t>
            </a:r>
            <a:endParaRPr lang="en-IE" sz="4000" kern="0" dirty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en-IN" sz="3600" b="1" kern="0" dirty="0" smtClean="0">
                <a:latin typeface="Arial" pitchFamily="34" charset="0"/>
                <a:cs typeface="Arial" pitchFamily="34" charset="0"/>
              </a:rPr>
              <a:t>Different strategy contexts</a:t>
            </a:r>
          </a:p>
          <a:p>
            <a:pPr algn="ctr">
              <a:defRPr/>
            </a:pPr>
            <a:r>
              <a:rPr lang="en-IN" sz="3600" b="1" kern="0" dirty="0" smtClean="0">
                <a:latin typeface="Arial" pitchFamily="34" charset="0"/>
                <a:cs typeface="Arial" pitchFamily="34" charset="0"/>
              </a:rPr>
              <a:t>and business models</a:t>
            </a:r>
          </a:p>
          <a:p>
            <a:pPr algn="ctr">
              <a:defRPr/>
            </a:pPr>
            <a:endParaRPr lang="en-IE" sz="3600" b="1" kern="0" dirty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en-IE" sz="4000" kern="0" dirty="0" smtClean="0">
                <a:latin typeface="Arial" pitchFamily="34" charset="0"/>
                <a:cs typeface="Arial" pitchFamily="34" charset="0"/>
              </a:rPr>
              <a:t>Chapter 16</a:t>
            </a:r>
          </a:p>
          <a:p>
            <a:pPr algn="ctr">
              <a:defRPr/>
            </a:pPr>
            <a:r>
              <a:rPr lang="en-IN" sz="3600" b="1" kern="0" dirty="0" smtClean="0">
                <a:latin typeface="Arial" pitchFamily="34" charset="0"/>
                <a:cs typeface="Arial" pitchFamily="34" charset="0"/>
              </a:rPr>
              <a:t>Strategic leadership</a:t>
            </a:r>
            <a:endParaRPr lang="en-IN" sz="3600" b="1" kern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38988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520700" y="3075057"/>
            <a:ext cx="81026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N" sz="4000" b="1" kern="0" dirty="0" smtClean="0">
                <a:latin typeface="Arial" pitchFamily="34" charset="0"/>
                <a:cs typeface="Arial" pitchFamily="34" charset="0"/>
              </a:rPr>
              <a:t>What is strategic leadership?</a:t>
            </a:r>
            <a:endParaRPr lang="en-IN" sz="4000" b="1" kern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161751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3352800" y="2198704"/>
            <a:ext cx="2514600" cy="2133600"/>
          </a:xfrm>
          <a:prstGeom prst="rect">
            <a:avLst/>
          </a:prstGeom>
          <a:gradFill rotWithShape="0">
            <a:gsLst>
              <a:gs pos="0">
                <a:srgbClr val="76765E"/>
              </a:gs>
              <a:gs pos="50000">
                <a:srgbClr val="FFFFCC"/>
              </a:gs>
              <a:gs pos="100000">
                <a:srgbClr val="76765E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2819400" y="522304"/>
            <a:ext cx="3581400" cy="1295400"/>
          </a:xfrm>
          <a:prstGeom prst="rect">
            <a:avLst/>
          </a:prstGeom>
          <a:gradFill rotWithShape="0">
            <a:gsLst>
              <a:gs pos="0">
                <a:srgbClr val="5E765E"/>
              </a:gs>
              <a:gs pos="50000">
                <a:srgbClr val="CCFFCC"/>
              </a:gs>
              <a:gs pos="100000">
                <a:srgbClr val="5E765E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048000" y="595329"/>
            <a:ext cx="3124200" cy="115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chemeClr val="bg2"/>
                </a:solidFill>
                <a:latin typeface="Arial" charset="0"/>
              </a:rPr>
              <a:t>What is strategic leadership?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 b="1" i="1" dirty="0">
                <a:solidFill>
                  <a:schemeClr val="bg2"/>
                </a:solidFill>
                <a:latin typeface="Arial" charset="0"/>
              </a:rPr>
              <a:t>Section 16.1</a:t>
            </a:r>
            <a:endParaRPr lang="en-GB" altLang="en-US" sz="1400" b="1" i="1" dirty="0">
              <a:solidFill>
                <a:schemeClr val="bg2"/>
              </a:solidFill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468313" y="2198704"/>
            <a:ext cx="2579687" cy="1752600"/>
          </a:xfrm>
          <a:prstGeom prst="rect">
            <a:avLst/>
          </a:prstGeom>
          <a:gradFill rotWithShape="0">
            <a:gsLst>
              <a:gs pos="0">
                <a:srgbClr val="76765E"/>
              </a:gs>
              <a:gs pos="50000">
                <a:srgbClr val="FFFFCC"/>
              </a:gs>
              <a:gs pos="100000">
                <a:srgbClr val="76765E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539750" y="2274904"/>
            <a:ext cx="2376488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chemeClr val="bg2"/>
                </a:solidFill>
                <a:latin typeface="Arial" charset="0"/>
              </a:rPr>
              <a:t>What makes a successful leader?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 b="1" i="1" dirty="0">
                <a:solidFill>
                  <a:schemeClr val="bg2"/>
                </a:solidFill>
                <a:latin typeface="Arial" charset="0"/>
              </a:rPr>
              <a:t>Section 16.2</a:t>
            </a:r>
            <a:endParaRPr lang="en-GB" altLang="en-US" sz="1400" b="1" i="1" dirty="0">
              <a:solidFill>
                <a:schemeClr val="bg2"/>
              </a:solidFill>
            </a:endParaRP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3352800" y="2274904"/>
            <a:ext cx="2514600" cy="189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chemeClr val="bg2"/>
                </a:solidFill>
                <a:latin typeface="Arial" charset="0"/>
              </a:rPr>
              <a:t>How the leadership role can change over time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 b="1" i="1" dirty="0">
                <a:solidFill>
                  <a:schemeClr val="bg2"/>
                </a:solidFill>
                <a:latin typeface="Arial" charset="0"/>
              </a:rPr>
              <a:t>Section 16.3</a:t>
            </a:r>
            <a:endParaRPr lang="en-GB" altLang="en-US" sz="1400" b="1" i="1" dirty="0">
              <a:solidFill>
                <a:schemeClr val="bg2"/>
              </a:solidFill>
            </a:endParaRPr>
          </a:p>
        </p:txBody>
      </p:sp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6172200" y="2351104"/>
            <a:ext cx="2209800" cy="1811338"/>
          </a:xfrm>
          <a:prstGeom prst="rect">
            <a:avLst/>
          </a:prstGeom>
          <a:gradFill rotWithShape="0">
            <a:gsLst>
              <a:gs pos="0">
                <a:srgbClr val="76765E"/>
              </a:gs>
              <a:gs pos="50000">
                <a:srgbClr val="FFFFCC"/>
              </a:gs>
              <a:gs pos="100000">
                <a:srgbClr val="76765E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172200" y="2443179"/>
            <a:ext cx="2173288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chemeClr val="bg2"/>
                </a:solidFill>
                <a:latin typeface="Arial" charset="0"/>
              </a:rPr>
              <a:t>How leaders cope with power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 b="1" i="1" dirty="0">
                <a:solidFill>
                  <a:schemeClr val="bg2"/>
                </a:solidFill>
                <a:latin typeface="Arial" charset="0"/>
              </a:rPr>
              <a:t>Section 16.4</a:t>
            </a:r>
            <a:endParaRPr lang="en-GB" altLang="en-US" sz="1400" b="1" i="1" dirty="0">
              <a:solidFill>
                <a:schemeClr val="bg2"/>
              </a:solidFill>
            </a:endParaRPr>
          </a:p>
        </p:txBody>
      </p:sp>
      <p:sp>
        <p:nvSpPr>
          <p:cNvPr id="3082" name="Rectangle 10"/>
          <p:cNvSpPr>
            <a:spLocks noChangeArrowheads="1"/>
          </p:cNvSpPr>
          <p:nvPr/>
        </p:nvSpPr>
        <p:spPr bwMode="auto">
          <a:xfrm>
            <a:off x="2857500" y="4768867"/>
            <a:ext cx="3581400" cy="1697037"/>
          </a:xfrm>
          <a:prstGeom prst="rect">
            <a:avLst/>
          </a:prstGeom>
          <a:gradFill rotWithShape="0">
            <a:gsLst>
              <a:gs pos="0">
                <a:srgbClr val="5E7676"/>
              </a:gs>
              <a:gs pos="50000">
                <a:srgbClr val="CCFFFF"/>
              </a:gs>
              <a:gs pos="100000">
                <a:srgbClr val="5E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3124200" y="4941904"/>
            <a:ext cx="30480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chemeClr val="bg2"/>
                </a:solidFill>
                <a:latin typeface="Arial" charset="0"/>
              </a:rPr>
              <a:t>Successful strategic leadership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 b="1" i="1" dirty="0">
                <a:solidFill>
                  <a:schemeClr val="bg2"/>
                </a:solidFill>
                <a:latin typeface="Arial" charset="0"/>
              </a:rPr>
              <a:t>Section 16.5</a:t>
            </a:r>
            <a:endParaRPr lang="en-GB" altLang="en-US" sz="1400" b="1" i="1" dirty="0">
              <a:solidFill>
                <a:schemeClr val="bg2"/>
              </a:solidFill>
            </a:endParaRPr>
          </a:p>
        </p:txBody>
      </p:sp>
      <p:sp>
        <p:nvSpPr>
          <p:cNvPr id="3084" name="AutoShape 12"/>
          <p:cNvSpPr>
            <a:spLocks noChangeArrowheads="1"/>
          </p:cNvSpPr>
          <p:nvPr/>
        </p:nvSpPr>
        <p:spPr bwMode="auto">
          <a:xfrm rot="2531823">
            <a:off x="2420938" y="1470042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gradFill rotWithShape="0">
            <a:gsLst>
              <a:gs pos="0">
                <a:srgbClr val="5E765E"/>
              </a:gs>
              <a:gs pos="50000">
                <a:srgbClr val="CCFFCC"/>
              </a:gs>
              <a:gs pos="100000">
                <a:srgbClr val="5E765E"/>
              </a:gs>
            </a:gsLst>
            <a:lin ang="5400000" scaled="1"/>
          </a:gra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3085" name="AutoShape 13"/>
          <p:cNvSpPr>
            <a:spLocks noChangeArrowheads="1"/>
          </p:cNvSpPr>
          <p:nvPr/>
        </p:nvSpPr>
        <p:spPr bwMode="auto">
          <a:xfrm rot="19987">
            <a:off x="4419600" y="1741504"/>
            <a:ext cx="533400" cy="685800"/>
          </a:xfrm>
          <a:prstGeom prst="downArrow">
            <a:avLst>
              <a:gd name="adj1" fmla="val 50000"/>
              <a:gd name="adj2" fmla="val 32143"/>
            </a:avLst>
          </a:prstGeom>
          <a:gradFill rotWithShape="0">
            <a:gsLst>
              <a:gs pos="0">
                <a:srgbClr val="5E765E"/>
              </a:gs>
              <a:gs pos="50000">
                <a:srgbClr val="CCFFCC"/>
              </a:gs>
              <a:gs pos="100000">
                <a:srgbClr val="5E765E"/>
              </a:gs>
            </a:gsLst>
            <a:lin ang="5400000" scaled="1"/>
          </a:gra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3086" name="AutoShape 15"/>
          <p:cNvSpPr>
            <a:spLocks noChangeArrowheads="1"/>
          </p:cNvSpPr>
          <p:nvPr/>
        </p:nvSpPr>
        <p:spPr bwMode="auto">
          <a:xfrm rot="1866343">
            <a:off x="6096000" y="395130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gradFill rotWithShape="0">
            <a:gsLst>
              <a:gs pos="0">
                <a:srgbClr val="76765E"/>
              </a:gs>
              <a:gs pos="50000">
                <a:srgbClr val="FFFFCC"/>
              </a:gs>
              <a:gs pos="100000">
                <a:srgbClr val="76765E"/>
              </a:gs>
            </a:gsLst>
            <a:lin ang="5400000" scaled="1"/>
          </a:gra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3087" name="AutoShape 16"/>
          <p:cNvSpPr>
            <a:spLocks noChangeArrowheads="1"/>
          </p:cNvSpPr>
          <p:nvPr/>
        </p:nvSpPr>
        <p:spPr bwMode="auto">
          <a:xfrm rot="-2204618">
            <a:off x="2438400" y="395130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gradFill rotWithShape="0">
            <a:gsLst>
              <a:gs pos="0">
                <a:srgbClr val="76765E"/>
              </a:gs>
              <a:gs pos="50000">
                <a:srgbClr val="FFFFCC"/>
              </a:gs>
              <a:gs pos="100000">
                <a:srgbClr val="76765E"/>
              </a:gs>
            </a:gsLst>
            <a:lin ang="5400000" scaled="1"/>
          </a:gra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3088" name="AutoShape 17"/>
          <p:cNvSpPr>
            <a:spLocks noChangeArrowheads="1"/>
          </p:cNvSpPr>
          <p:nvPr/>
        </p:nvSpPr>
        <p:spPr bwMode="auto">
          <a:xfrm rot="-2473651">
            <a:off x="6134100" y="1471629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gradFill rotWithShape="0">
            <a:gsLst>
              <a:gs pos="0">
                <a:srgbClr val="5E765E"/>
              </a:gs>
              <a:gs pos="50000">
                <a:srgbClr val="CCFFCC"/>
              </a:gs>
              <a:gs pos="100000">
                <a:srgbClr val="5E765E"/>
              </a:gs>
            </a:gsLst>
            <a:lin ang="5400000" scaled="1"/>
          </a:gra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3089" name="AutoShape 14"/>
          <p:cNvSpPr>
            <a:spLocks noChangeArrowheads="1"/>
          </p:cNvSpPr>
          <p:nvPr/>
        </p:nvSpPr>
        <p:spPr bwMode="auto">
          <a:xfrm rot="-64306">
            <a:off x="4419600" y="4167204"/>
            <a:ext cx="533400" cy="927100"/>
          </a:xfrm>
          <a:prstGeom prst="downArrow">
            <a:avLst>
              <a:gd name="adj1" fmla="val 50000"/>
              <a:gd name="adj2" fmla="val 46422"/>
            </a:avLst>
          </a:prstGeom>
          <a:gradFill rotWithShape="0">
            <a:gsLst>
              <a:gs pos="0">
                <a:srgbClr val="76765E"/>
              </a:gs>
              <a:gs pos="50000">
                <a:srgbClr val="FFFFCC"/>
              </a:gs>
              <a:gs pos="100000">
                <a:srgbClr val="76765E"/>
              </a:gs>
            </a:gsLst>
            <a:lin ang="5400000" scaled="1"/>
          </a:gra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9889521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658" name="Rectangle 2"/>
          <p:cNvSpPr>
            <a:spLocks noChangeArrowheads="1"/>
          </p:cNvSpPr>
          <p:nvPr/>
        </p:nvSpPr>
        <p:spPr bwMode="auto">
          <a:xfrm>
            <a:off x="3505200" y="2602304"/>
            <a:ext cx="2209800" cy="1981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0659" name="Rectangle 3"/>
          <p:cNvSpPr>
            <a:spLocks noChangeArrowheads="1"/>
          </p:cNvSpPr>
          <p:nvPr/>
        </p:nvSpPr>
        <p:spPr bwMode="auto">
          <a:xfrm>
            <a:off x="2819400" y="773504"/>
            <a:ext cx="3581400" cy="1295400"/>
          </a:xfrm>
          <a:prstGeom prst="rect">
            <a:avLst/>
          </a:prstGeom>
          <a:gradFill rotWithShape="0">
            <a:gsLst>
              <a:gs pos="0">
                <a:srgbClr val="CCFFCC">
                  <a:gamma/>
                  <a:shade val="46275"/>
                  <a:invGamma/>
                </a:srgbClr>
              </a:gs>
              <a:gs pos="50000">
                <a:srgbClr val="CCFFCC"/>
              </a:gs>
              <a:gs pos="100000">
                <a:srgbClr val="CCFF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3048000" y="1078304"/>
            <a:ext cx="31242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What is strategic leadership?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10661" name="Rectangle 5"/>
          <p:cNvSpPr>
            <a:spLocks noChangeArrowheads="1"/>
          </p:cNvSpPr>
          <p:nvPr/>
        </p:nvSpPr>
        <p:spPr bwMode="auto">
          <a:xfrm>
            <a:off x="838200" y="2602304"/>
            <a:ext cx="2209800" cy="1600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914400" y="2678504"/>
            <a:ext cx="190500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What makes a successful leader?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3487822" y="2644512"/>
            <a:ext cx="2155304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How </a:t>
            </a:r>
            <a:r>
              <a:rPr lang="en-GB" altLang="en-US" b="1" dirty="0" smtClean="0">
                <a:solidFill>
                  <a:schemeClr val="bg2"/>
                </a:solidFill>
                <a:latin typeface="Arial" charset="0"/>
              </a:rPr>
              <a:t>the leadership role can change over time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10664" name="Rectangle 8"/>
          <p:cNvSpPr>
            <a:spLocks noChangeArrowheads="1"/>
          </p:cNvSpPr>
          <p:nvPr/>
        </p:nvSpPr>
        <p:spPr bwMode="auto">
          <a:xfrm>
            <a:off x="6248400" y="2602304"/>
            <a:ext cx="2133600" cy="1600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6324600" y="2830904"/>
            <a:ext cx="20574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How leaders cope with power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10666" name="Rectangle 10"/>
          <p:cNvSpPr>
            <a:spLocks noChangeArrowheads="1"/>
          </p:cNvSpPr>
          <p:nvPr/>
        </p:nvSpPr>
        <p:spPr bwMode="auto">
          <a:xfrm>
            <a:off x="2819400" y="5116904"/>
            <a:ext cx="35814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3124200" y="5193104"/>
            <a:ext cx="30480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Successful strategic leadership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4108" name="AutoShape 12"/>
          <p:cNvSpPr>
            <a:spLocks noChangeArrowheads="1"/>
          </p:cNvSpPr>
          <p:nvPr/>
        </p:nvSpPr>
        <p:spPr bwMode="auto">
          <a:xfrm rot="2531823">
            <a:off x="2362200" y="199270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9" name="AutoShape 13"/>
          <p:cNvSpPr>
            <a:spLocks noChangeArrowheads="1"/>
          </p:cNvSpPr>
          <p:nvPr/>
        </p:nvSpPr>
        <p:spPr bwMode="auto">
          <a:xfrm rot="19987">
            <a:off x="4419600" y="1992704"/>
            <a:ext cx="533400" cy="685800"/>
          </a:xfrm>
          <a:prstGeom prst="downArrow">
            <a:avLst>
              <a:gd name="adj1" fmla="val 50000"/>
              <a:gd name="adj2" fmla="val 32143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10" name="AutoShape 14"/>
          <p:cNvSpPr>
            <a:spLocks noChangeArrowheads="1"/>
          </p:cNvSpPr>
          <p:nvPr/>
        </p:nvSpPr>
        <p:spPr bwMode="auto">
          <a:xfrm rot="1866343">
            <a:off x="6096000" y="420250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11" name="AutoShape 15"/>
          <p:cNvSpPr>
            <a:spLocks noChangeArrowheads="1"/>
          </p:cNvSpPr>
          <p:nvPr/>
        </p:nvSpPr>
        <p:spPr bwMode="auto">
          <a:xfrm rot="-2204618">
            <a:off x="2438400" y="420250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12" name="AutoShape 16"/>
          <p:cNvSpPr>
            <a:spLocks noChangeArrowheads="1"/>
          </p:cNvSpPr>
          <p:nvPr/>
        </p:nvSpPr>
        <p:spPr bwMode="auto">
          <a:xfrm rot="-2473651">
            <a:off x="6324600" y="199270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13" name="AutoShape 17"/>
          <p:cNvSpPr>
            <a:spLocks noChangeArrowheads="1"/>
          </p:cNvSpPr>
          <p:nvPr/>
        </p:nvSpPr>
        <p:spPr bwMode="auto">
          <a:xfrm rot="-64306">
            <a:off x="4419600" y="4354904"/>
            <a:ext cx="533400" cy="990600"/>
          </a:xfrm>
          <a:prstGeom prst="downArrow">
            <a:avLst>
              <a:gd name="adj1" fmla="val 50000"/>
              <a:gd name="adj2" fmla="val 46429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76878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01488"/>
            <a:ext cx="7772400" cy="609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What is strategic leadership?</a:t>
            </a:r>
            <a:endParaRPr lang="en-GB" altLang="en-US" sz="2800" dirty="0" smtClean="0">
              <a:effectLst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72688"/>
            <a:ext cx="8001000" cy="5105400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cs typeface="Times New Roman" charset="0"/>
              </a:rPr>
              <a:t>Strategic leadership is the ability to shape the organisation’s decisions and deliver high value over time, not only personally but also by inspiring and managing others in the organisation.</a:t>
            </a:r>
            <a:r>
              <a:rPr lang="en-GB" altLang="en-US" sz="2800" dirty="0" smtClean="0">
                <a:cs typeface="Times New Roman" charset="0"/>
              </a:rPr>
              <a:t> </a:t>
            </a:r>
            <a:endParaRPr lang="en-GB" altLang="en-US" sz="2800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Leadership involves not only the Chief Executive but the whole team heading up the organisation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cs typeface="Arial" charset="0"/>
              </a:rPr>
              <a:t>Leadership involves balancing a number of factors relating to strategy: 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i="1" dirty="0" smtClean="0">
                <a:cs typeface="Arial" charset="0"/>
              </a:rPr>
              <a:t>outside</a:t>
            </a:r>
            <a:r>
              <a:rPr lang="en-GB" altLang="en-US" sz="2400" dirty="0" smtClean="0">
                <a:cs typeface="Arial" charset="0"/>
              </a:rPr>
              <a:t> influences that impact on the organisation from changes in the economy to increased competition.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cs typeface="Arial" charset="0"/>
              </a:rPr>
              <a:t>Inspiring and leading people </a:t>
            </a:r>
            <a:r>
              <a:rPr lang="en-GB" altLang="en-US" sz="2400" i="1" dirty="0" smtClean="0">
                <a:cs typeface="Arial" charset="0"/>
              </a:rPr>
              <a:t>inside</a:t>
            </a:r>
            <a:r>
              <a:rPr lang="en-GB" altLang="en-US" sz="2400" dirty="0" smtClean="0">
                <a:cs typeface="Arial" charset="0"/>
              </a:rPr>
              <a:t> the organisation with a clear direction for its future. 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cs typeface="Arial" charset="0"/>
              </a:rPr>
              <a:t>Ultimately, skilled leadership entails identifying and delivering the purpose of the organisation.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68502854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1682" name="Rectangle 2"/>
          <p:cNvSpPr>
            <a:spLocks noChangeArrowheads="1"/>
          </p:cNvSpPr>
          <p:nvPr/>
        </p:nvSpPr>
        <p:spPr bwMode="auto">
          <a:xfrm>
            <a:off x="3505200" y="2595184"/>
            <a:ext cx="2209800" cy="1981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1683" name="Rectangle 3"/>
          <p:cNvSpPr>
            <a:spLocks noChangeArrowheads="1"/>
          </p:cNvSpPr>
          <p:nvPr/>
        </p:nvSpPr>
        <p:spPr bwMode="auto">
          <a:xfrm>
            <a:off x="2819400" y="766384"/>
            <a:ext cx="3581400" cy="12954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3048000" y="1071184"/>
            <a:ext cx="31242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What is strategic leadership?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11685" name="Rectangle 5"/>
          <p:cNvSpPr>
            <a:spLocks noChangeArrowheads="1"/>
          </p:cNvSpPr>
          <p:nvPr/>
        </p:nvSpPr>
        <p:spPr bwMode="auto">
          <a:xfrm>
            <a:off x="838200" y="2595184"/>
            <a:ext cx="2209800" cy="1600200"/>
          </a:xfrm>
          <a:prstGeom prst="rect">
            <a:avLst/>
          </a:prstGeom>
          <a:gradFill rotWithShape="0">
            <a:gsLst>
              <a:gs pos="0">
                <a:srgbClr val="FFFFCC">
                  <a:gamma/>
                  <a:shade val="46275"/>
                  <a:invGamma/>
                </a:srgbClr>
              </a:gs>
              <a:gs pos="50000">
                <a:srgbClr val="FFFFCC"/>
              </a:gs>
              <a:gs pos="100000">
                <a:srgbClr val="FFFF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914400" y="2671384"/>
            <a:ext cx="190500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What makes a successful leader?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3459483" y="2616288"/>
            <a:ext cx="2227312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How </a:t>
            </a:r>
            <a:r>
              <a:rPr lang="en-GB" altLang="en-US" b="1" dirty="0" smtClean="0">
                <a:solidFill>
                  <a:schemeClr val="bg2"/>
                </a:solidFill>
                <a:latin typeface="Arial" charset="0"/>
              </a:rPr>
              <a:t>the leadership role can change over time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11688" name="Rectangle 8"/>
          <p:cNvSpPr>
            <a:spLocks noChangeArrowheads="1"/>
          </p:cNvSpPr>
          <p:nvPr/>
        </p:nvSpPr>
        <p:spPr bwMode="auto">
          <a:xfrm>
            <a:off x="6172200" y="2595184"/>
            <a:ext cx="2209800" cy="1600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6172200" y="2671384"/>
            <a:ext cx="2057400" cy="155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How leaders cope with power</a:t>
            </a:r>
          </a:p>
          <a:p>
            <a:pPr eaLnBrk="1" hangingPunct="1">
              <a:spcBef>
                <a:spcPct val="50000"/>
              </a:spcBef>
            </a:pP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11690" name="Rectangle 10"/>
          <p:cNvSpPr>
            <a:spLocks noChangeArrowheads="1"/>
          </p:cNvSpPr>
          <p:nvPr/>
        </p:nvSpPr>
        <p:spPr bwMode="auto">
          <a:xfrm>
            <a:off x="2819400" y="5109784"/>
            <a:ext cx="35814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3124200" y="5185984"/>
            <a:ext cx="30480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Successful strategic leadership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180" name="AutoShape 12"/>
          <p:cNvSpPr>
            <a:spLocks noChangeArrowheads="1"/>
          </p:cNvSpPr>
          <p:nvPr/>
        </p:nvSpPr>
        <p:spPr bwMode="auto">
          <a:xfrm rot="2531823">
            <a:off x="2362200" y="198558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81" name="AutoShape 13"/>
          <p:cNvSpPr>
            <a:spLocks noChangeArrowheads="1"/>
          </p:cNvSpPr>
          <p:nvPr/>
        </p:nvSpPr>
        <p:spPr bwMode="auto">
          <a:xfrm rot="19987">
            <a:off x="4419600" y="1985584"/>
            <a:ext cx="533400" cy="685800"/>
          </a:xfrm>
          <a:prstGeom prst="downArrow">
            <a:avLst>
              <a:gd name="adj1" fmla="val 50000"/>
              <a:gd name="adj2" fmla="val 32143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82" name="AutoShape 14"/>
          <p:cNvSpPr>
            <a:spLocks noChangeArrowheads="1"/>
          </p:cNvSpPr>
          <p:nvPr/>
        </p:nvSpPr>
        <p:spPr bwMode="auto">
          <a:xfrm rot="1866343">
            <a:off x="6096000" y="419538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83" name="AutoShape 15"/>
          <p:cNvSpPr>
            <a:spLocks noChangeArrowheads="1"/>
          </p:cNvSpPr>
          <p:nvPr/>
        </p:nvSpPr>
        <p:spPr bwMode="auto">
          <a:xfrm rot="-2204618">
            <a:off x="2438400" y="419538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84" name="AutoShape 16"/>
          <p:cNvSpPr>
            <a:spLocks noChangeArrowheads="1"/>
          </p:cNvSpPr>
          <p:nvPr/>
        </p:nvSpPr>
        <p:spPr bwMode="auto">
          <a:xfrm rot="-2473651">
            <a:off x="6324600" y="198558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85" name="AutoShape 17"/>
          <p:cNvSpPr>
            <a:spLocks noChangeArrowheads="1"/>
          </p:cNvSpPr>
          <p:nvPr/>
        </p:nvSpPr>
        <p:spPr bwMode="auto">
          <a:xfrm rot="-64306">
            <a:off x="4419600" y="4347784"/>
            <a:ext cx="533400" cy="990600"/>
          </a:xfrm>
          <a:prstGeom prst="downArrow">
            <a:avLst>
              <a:gd name="adj1" fmla="val 50000"/>
              <a:gd name="adj2" fmla="val 46429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610836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611560" y="1061528"/>
            <a:ext cx="7772400" cy="533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What makes a successful leader? - 1</a:t>
            </a:r>
          </a:p>
        </p:txBody>
      </p:sp>
      <p:sp>
        <p:nvSpPr>
          <p:cNvPr id="67584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13176" y="1981200"/>
            <a:ext cx="7772400" cy="4038600"/>
          </a:xfrm>
          <a:noFill/>
        </p:spPr>
        <p:txBody>
          <a:bodyPr/>
          <a:lstStyle/>
          <a:p>
            <a:pPr>
              <a:buClr>
                <a:schemeClr val="tx2"/>
              </a:buClr>
              <a:buSzTx/>
            </a:pPr>
            <a:r>
              <a:rPr lang="en-GB" altLang="en-US" sz="2400" i="1" dirty="0" smtClean="0"/>
              <a:t>Role of leadership</a:t>
            </a:r>
            <a:r>
              <a:rPr lang="en-GB" altLang="en-US" sz="2400" dirty="0" smtClean="0"/>
              <a:t>: “The art or process of influencing people so that they will strive willingly and enthusiastically toward the achievement of the group’s mission.”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Assess particularly: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/>
              <a:t>Need to inspire organisation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/>
              <a:t>Need to reflect and support employees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/>
              <a:t>Strategic need to take tough decisions, e.g. in failing business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/>
              <a:t>Balance between control and entrepreneurial styles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Leadership style: varies from shared vision to dominant</a:t>
            </a:r>
          </a:p>
        </p:txBody>
      </p:sp>
    </p:spTree>
    <p:extLst>
      <p:ext uri="{BB962C8B-B14F-4D97-AF65-F5344CB8AC3E}">
        <p14:creationId xmlns:p14="http://schemas.microsoft.com/office/powerpoint/2010/main" val="4087601869"/>
      </p:ext>
    </p:extLst>
  </p:cSld>
  <p:clrMapOvr>
    <a:masterClrMapping/>
  </p:clrMapOvr>
  <p:transition xmlns:p14="http://schemas.microsoft.com/office/powerpoint/2010/main">
    <p:dissolv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7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7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7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758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67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6758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6758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4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616024" y="980728"/>
            <a:ext cx="7772400" cy="615280"/>
          </a:xfrm>
        </p:spPr>
        <p:txBody>
          <a:bodyPr/>
          <a:lstStyle/>
          <a:p>
            <a:pPr>
              <a:defRPr/>
            </a:pPr>
            <a:r>
              <a:rPr lang="en-GB" sz="2800" b="1" dirty="0" smtClean="0"/>
              <a:t>What makes a successful leader? - 2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4264" y="1701296"/>
            <a:ext cx="8153400" cy="4876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800" dirty="0" smtClean="0"/>
              <a:t>	</a:t>
            </a:r>
            <a:r>
              <a:rPr lang="en-GB" altLang="en-US" sz="2400" dirty="0" smtClean="0"/>
              <a:t>No general agreement on successful leadership style but three main theories: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endParaRPr lang="en-GB" altLang="en-US" sz="2400" dirty="0" smtClean="0"/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>
                <a:solidFill>
                  <a:srgbClr val="92D050"/>
                </a:solidFill>
              </a:rPr>
              <a:t>Trait theories</a:t>
            </a:r>
            <a:r>
              <a:rPr lang="en-GB" altLang="en-US" sz="2400" dirty="0" smtClean="0"/>
              <a:t>:</a:t>
            </a:r>
            <a:r>
              <a:rPr lang="en-GB" altLang="en-US" sz="2400" dirty="0" smtClean="0">
                <a:cs typeface="Times New Roman" charset="0"/>
              </a:rPr>
              <a:t> individuals with certain characteristics (traits) can be identified who will provide leadership in virtually any situation – the ‘born’ leader</a:t>
            </a:r>
            <a:r>
              <a:rPr lang="en-GB" altLang="en-US" sz="2400" dirty="0" smtClean="0"/>
              <a:t> 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>
                <a:solidFill>
                  <a:srgbClr val="92D050"/>
                </a:solidFill>
              </a:rPr>
              <a:t>Style theories</a:t>
            </a:r>
            <a:r>
              <a:rPr lang="en-GB" altLang="en-US" sz="2400" dirty="0" smtClean="0"/>
              <a:t>: </a:t>
            </a:r>
            <a:r>
              <a:rPr lang="en-GB" altLang="en-US" sz="2400" dirty="0" smtClean="0">
                <a:cs typeface="Times New Roman" charset="0"/>
              </a:rPr>
              <a:t>individuals can be identified who possess a general style of leadership that is appropriate to the organisation – the ‘dominant style leader,’ the ‘consultative style’ leader and so on. </a:t>
            </a:r>
            <a:endParaRPr lang="en-GB" altLang="en-US" sz="2400" dirty="0" smtClean="0"/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>
                <a:solidFill>
                  <a:srgbClr val="92D050"/>
                </a:solidFill>
              </a:rPr>
              <a:t>Contingency theories</a:t>
            </a:r>
            <a:r>
              <a:rPr lang="en-GB" altLang="en-US" sz="2400" dirty="0" smtClean="0"/>
              <a:t>: </a:t>
            </a:r>
            <a:r>
              <a:rPr lang="en-GB" altLang="en-US" sz="2400" dirty="0" smtClean="0">
                <a:cs typeface="Times New Roman" charset="0"/>
              </a:rPr>
              <a:t>leaders should be promoted or recruited according to the needs of the organisation at a particular point in time. The choice is </a:t>
            </a:r>
            <a:r>
              <a:rPr lang="en-GB" altLang="en-US" sz="2400" i="1" dirty="0" smtClean="0">
                <a:solidFill>
                  <a:schemeClr val="tx2"/>
                </a:solidFill>
                <a:cs typeface="Times New Roman" charset="0"/>
              </a:rPr>
              <a:t>contingent</a:t>
            </a:r>
            <a:r>
              <a:rPr lang="en-GB" altLang="en-US" sz="2400" dirty="0" smtClean="0">
                <a:cs typeface="Times New Roman" charset="0"/>
              </a:rPr>
              <a:t> on the strategic issues facing the organisation at that time. </a:t>
            </a:r>
          </a:p>
        </p:txBody>
      </p:sp>
    </p:spTree>
    <p:extLst>
      <p:ext uri="{BB962C8B-B14F-4D97-AF65-F5344CB8AC3E}">
        <p14:creationId xmlns:p14="http://schemas.microsoft.com/office/powerpoint/2010/main" val="25262981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1028"/>
          <p:cNvSpPr>
            <a:spLocks noGrp="1" noChangeArrowheads="1"/>
          </p:cNvSpPr>
          <p:nvPr>
            <p:ph type="title"/>
          </p:nvPr>
        </p:nvSpPr>
        <p:spPr>
          <a:xfrm>
            <a:off x="609600" y="1066800"/>
            <a:ext cx="7772400" cy="533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What makes a successful leader? - 3</a:t>
            </a:r>
          </a:p>
        </p:txBody>
      </p:sp>
      <p:sp>
        <p:nvSpPr>
          <p:cNvPr id="714757" name="Rectangle 1029"/>
          <p:cNvSpPr>
            <a:spLocks noGrp="1" noChangeArrowheads="1"/>
          </p:cNvSpPr>
          <p:nvPr>
            <p:ph type="body" idx="1"/>
          </p:nvPr>
        </p:nvSpPr>
        <p:spPr>
          <a:xfrm>
            <a:off x="513176" y="1981200"/>
            <a:ext cx="7772400" cy="4038600"/>
          </a:xfrm>
          <a:noFill/>
        </p:spPr>
        <p:txBody>
          <a:bodyPr/>
          <a:lstStyle/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From a strategic perspective, the </a:t>
            </a:r>
            <a:r>
              <a:rPr lang="en-GB" altLang="en-US" sz="2400" dirty="0" smtClean="0">
                <a:solidFill>
                  <a:schemeClr val="tx2"/>
                </a:solidFill>
              </a:rPr>
              <a:t>contingency theory</a:t>
            </a:r>
            <a:r>
              <a:rPr lang="en-GB" altLang="en-US" sz="2400" dirty="0" smtClean="0"/>
              <a:t> approach holds the most scope for two reasons: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400" dirty="0" smtClean="0"/>
              <a:t>Best captures both the leader and the relationship with others in the organisation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400" dirty="0" smtClean="0"/>
              <a:t>Best reflects that the strategic context is highly relevant to leadership decision making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Within the contingency theory context, the </a:t>
            </a:r>
            <a:r>
              <a:rPr lang="en-GB" altLang="en-US" sz="2400" dirty="0" smtClean="0">
                <a:solidFill>
                  <a:srgbClr val="92D050"/>
                </a:solidFill>
              </a:rPr>
              <a:t>best-fit</a:t>
            </a:r>
            <a:r>
              <a:rPr lang="en-GB" altLang="en-US" sz="2400" dirty="0" smtClean="0"/>
              <a:t> </a:t>
            </a:r>
            <a:r>
              <a:rPr lang="en-GB" altLang="en-US" sz="2400" dirty="0" smtClean="0">
                <a:solidFill>
                  <a:srgbClr val="92D050"/>
                </a:solidFill>
              </a:rPr>
              <a:t>approach </a:t>
            </a:r>
            <a:r>
              <a:rPr lang="en-GB" altLang="en-US" sz="2400" dirty="0" smtClean="0"/>
              <a:t>argues that leaders, subordinates and strategies must reach a compromise if they are to be successful</a:t>
            </a:r>
          </a:p>
        </p:txBody>
      </p:sp>
    </p:spTree>
    <p:extLst>
      <p:ext uri="{BB962C8B-B14F-4D97-AF65-F5344CB8AC3E}">
        <p14:creationId xmlns:p14="http://schemas.microsoft.com/office/powerpoint/2010/main" val="2977031925"/>
      </p:ext>
    </p:extLst>
  </p:cSld>
  <p:clrMapOvr>
    <a:masterClrMapping/>
  </p:clrMapOvr>
  <p:transition xmlns:p14="http://schemas.microsoft.com/office/powerpoint/2010/main">
    <p:dissolv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7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147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7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7147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7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7147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7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7147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4757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>
          <a:xfrm>
            <a:off x="609600" y="1061528"/>
            <a:ext cx="7772400" cy="533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What makes a successful leader? - 4</a:t>
            </a:r>
          </a:p>
        </p:txBody>
      </p:sp>
      <p:sp>
        <p:nvSpPr>
          <p:cNvPr id="71782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02576" y="1934416"/>
            <a:ext cx="7696200" cy="4114800"/>
          </a:xfrm>
          <a:noFill/>
        </p:spPr>
        <p:txBody>
          <a:bodyPr/>
          <a:lstStyle/>
          <a:p>
            <a:pPr>
              <a:buClr>
                <a:schemeClr val="tx2"/>
              </a:buClr>
              <a:buSzTx/>
            </a:pPr>
            <a:r>
              <a:rPr lang="en-GB" altLang="en-US" sz="2800" dirty="0" smtClean="0"/>
              <a:t>Factors influencing successful leadership style: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dirty="0" smtClean="0"/>
              <a:t>Personality and skills of leader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dirty="0" smtClean="0"/>
              <a:t>Size of company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dirty="0" smtClean="0"/>
              <a:t>Degree of geographical dispersion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dirty="0" smtClean="0"/>
              <a:t>Stability of organisation’s environment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dirty="0" smtClean="0"/>
              <a:t>Current organisational culture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dirty="0" smtClean="0"/>
              <a:t>Organisation’s current profitability and its desire and need for change</a:t>
            </a:r>
          </a:p>
        </p:txBody>
      </p:sp>
    </p:spTree>
    <p:extLst>
      <p:ext uri="{BB962C8B-B14F-4D97-AF65-F5344CB8AC3E}">
        <p14:creationId xmlns:p14="http://schemas.microsoft.com/office/powerpoint/2010/main" val="1924806144"/>
      </p:ext>
    </p:extLst>
  </p:cSld>
  <p:clrMapOvr>
    <a:masterClrMapping/>
  </p:clrMapOvr>
  <p:transition xmlns:p14="http://schemas.microsoft.com/office/powerpoint/2010/main">
    <p:dissolv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178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7178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7178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7178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7178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178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7178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829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4"/>
          <p:cNvSpPr>
            <a:spLocks noGrp="1" noChangeArrowheads="1"/>
          </p:cNvSpPr>
          <p:nvPr>
            <p:ph type="title"/>
          </p:nvPr>
        </p:nvSpPr>
        <p:spPr>
          <a:xfrm>
            <a:off x="616024" y="1058560"/>
            <a:ext cx="7772400" cy="533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What makes a successful leader? - 5</a:t>
            </a:r>
          </a:p>
        </p:txBody>
      </p:sp>
      <p:sp>
        <p:nvSpPr>
          <p:cNvPr id="71987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04384" y="1936168"/>
            <a:ext cx="7467600" cy="4724400"/>
          </a:xfrm>
          <a:noFill/>
        </p:spPr>
        <p:txBody>
          <a:bodyPr/>
          <a:lstStyle/>
          <a:p>
            <a:pPr>
              <a:buClr>
                <a:schemeClr val="tx2"/>
              </a:buClr>
              <a:buSzTx/>
            </a:pPr>
            <a:r>
              <a:rPr lang="en-GB" altLang="en-US" sz="2800" smtClean="0"/>
              <a:t>Bennis</a:t>
            </a:r>
            <a:r>
              <a:rPr lang="en-GB" altLang="en-US" sz="2800" dirty="0" smtClean="0"/>
              <a:t> and Nanus argue that successful leaders need to go beyond abstract analytical areas to 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dirty="0" smtClean="0"/>
              <a:t>Generate </a:t>
            </a:r>
            <a:r>
              <a:rPr lang="en-GB" altLang="en-US" i="1" dirty="0" smtClean="0"/>
              <a:t>trust</a:t>
            </a:r>
            <a:r>
              <a:rPr lang="en-GB" altLang="en-US" dirty="0" smtClean="0"/>
              <a:t> in the organisation’s processes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dirty="0" smtClean="0"/>
              <a:t>Draw upon the </a:t>
            </a:r>
            <a:r>
              <a:rPr lang="en-GB" altLang="en-US" i="1" dirty="0" smtClean="0"/>
              <a:t>intellectual capital</a:t>
            </a:r>
            <a:r>
              <a:rPr lang="en-GB" altLang="en-US" dirty="0" smtClean="0"/>
              <a:t> of people in the organisation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dirty="0" smtClean="0"/>
              <a:t>Demonstrate a </a:t>
            </a:r>
            <a:r>
              <a:rPr lang="en-GB" altLang="en-US" i="1" dirty="0" smtClean="0"/>
              <a:t>passion and determination</a:t>
            </a:r>
            <a:r>
              <a:rPr lang="en-GB" altLang="en-US" dirty="0" smtClean="0"/>
              <a:t> to achieve the purposes of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1587187714"/>
      </p:ext>
    </p:extLst>
  </p:cSld>
  <p:clrMapOvr>
    <a:masterClrMapping/>
  </p:clrMapOvr>
  <p:transition xmlns:p14="http://schemas.microsoft.com/office/powerpoint/2010/main">
    <p:dissolv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198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7198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7198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7198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9877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7640" y="476672"/>
            <a:ext cx="7772400" cy="762000"/>
          </a:xfrm>
        </p:spPr>
        <p:txBody>
          <a:bodyPr/>
          <a:lstStyle/>
          <a:p>
            <a:pPr>
              <a:defRPr/>
            </a:pPr>
            <a:r>
              <a:rPr lang="en-GB" sz="2800" b="1" dirty="0" smtClean="0"/>
              <a:t>What makes a successful leader? - 6</a:t>
            </a:r>
          </a:p>
        </p:txBody>
      </p:sp>
      <p:grpSp>
        <p:nvGrpSpPr>
          <p:cNvPr id="13315" name="Group 3"/>
          <p:cNvGrpSpPr>
            <a:grpSpLocks/>
          </p:cNvGrpSpPr>
          <p:nvPr/>
        </p:nvGrpSpPr>
        <p:grpSpPr bwMode="auto">
          <a:xfrm>
            <a:off x="457200" y="2105494"/>
            <a:ext cx="8408988" cy="4343400"/>
            <a:chOff x="288" y="1392"/>
            <a:chExt cx="5297" cy="2736"/>
          </a:xfrm>
        </p:grpSpPr>
        <p:sp>
          <p:nvSpPr>
            <p:cNvPr id="677892" name="Rectangle 4"/>
            <p:cNvSpPr>
              <a:spLocks noChangeArrowheads="1"/>
            </p:cNvSpPr>
            <p:nvPr/>
          </p:nvSpPr>
          <p:spPr bwMode="auto">
            <a:xfrm>
              <a:off x="4632" y="3271"/>
              <a:ext cx="953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Entre-preneur</a:t>
              </a:r>
            </a:p>
          </p:txBody>
        </p:sp>
        <p:sp>
          <p:nvSpPr>
            <p:cNvPr id="677893" name="Rectangle 5"/>
            <p:cNvSpPr>
              <a:spLocks noChangeArrowheads="1"/>
            </p:cNvSpPr>
            <p:nvPr/>
          </p:nvSpPr>
          <p:spPr bwMode="auto">
            <a:xfrm>
              <a:off x="3645" y="3271"/>
              <a:ext cx="987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Participant</a:t>
              </a: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- learn</a:t>
              </a:r>
            </a:p>
          </p:txBody>
        </p:sp>
        <p:sp>
          <p:nvSpPr>
            <p:cNvPr id="677894" name="Rectangle 6"/>
            <p:cNvSpPr>
              <a:spLocks noChangeArrowheads="1"/>
            </p:cNvSpPr>
            <p:nvPr/>
          </p:nvSpPr>
          <p:spPr bwMode="auto">
            <a:xfrm>
              <a:off x="2937" y="3271"/>
              <a:ext cx="708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Sub-ordinate</a:t>
              </a:r>
            </a:p>
          </p:txBody>
        </p:sp>
        <p:sp>
          <p:nvSpPr>
            <p:cNvPr id="677895" name="Rectangle 7"/>
            <p:cNvSpPr>
              <a:spLocks noChangeArrowheads="1"/>
            </p:cNvSpPr>
            <p:nvPr/>
          </p:nvSpPr>
          <p:spPr bwMode="auto">
            <a:xfrm>
              <a:off x="2160" y="3271"/>
              <a:ext cx="777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Player</a:t>
              </a: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– respond to challenge</a:t>
              </a:r>
            </a:p>
          </p:txBody>
        </p:sp>
        <p:sp>
          <p:nvSpPr>
            <p:cNvPr id="677896" name="Rectangle 8"/>
            <p:cNvSpPr>
              <a:spLocks noChangeArrowheads="1"/>
            </p:cNvSpPr>
            <p:nvPr/>
          </p:nvSpPr>
          <p:spPr bwMode="auto">
            <a:xfrm>
              <a:off x="1171" y="3271"/>
              <a:ext cx="989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Soldier</a:t>
              </a: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– obey orders</a:t>
              </a:r>
            </a:p>
          </p:txBody>
        </p:sp>
        <p:sp>
          <p:nvSpPr>
            <p:cNvPr id="677897" name="Rectangle 9"/>
            <p:cNvSpPr>
              <a:spLocks noChangeArrowheads="1"/>
            </p:cNvSpPr>
            <p:nvPr/>
          </p:nvSpPr>
          <p:spPr bwMode="auto">
            <a:xfrm>
              <a:off x="288" y="3271"/>
              <a:ext cx="883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Role of organisa-tional members</a:t>
              </a:r>
            </a:p>
          </p:txBody>
        </p:sp>
        <p:sp>
          <p:nvSpPr>
            <p:cNvPr id="677898" name="Rectangle 10"/>
            <p:cNvSpPr>
              <a:spLocks noChangeArrowheads="1"/>
            </p:cNvSpPr>
            <p:nvPr/>
          </p:nvSpPr>
          <p:spPr bwMode="auto">
            <a:xfrm>
              <a:off x="4632" y="2414"/>
              <a:ext cx="953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Sponsor</a:t>
              </a: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– endorse but then allow freedom</a:t>
              </a:r>
            </a:p>
          </p:txBody>
        </p:sp>
        <p:sp>
          <p:nvSpPr>
            <p:cNvPr id="677899" name="Rectangle 11"/>
            <p:cNvSpPr>
              <a:spLocks noChangeArrowheads="1"/>
            </p:cNvSpPr>
            <p:nvPr/>
          </p:nvSpPr>
          <p:spPr bwMode="auto">
            <a:xfrm>
              <a:off x="3645" y="2414"/>
              <a:ext cx="987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Facilitator</a:t>
              </a: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– empower and enable</a:t>
              </a:r>
            </a:p>
          </p:txBody>
        </p:sp>
        <p:sp>
          <p:nvSpPr>
            <p:cNvPr id="677900" name="Rectangle 12"/>
            <p:cNvSpPr>
              <a:spLocks noChangeArrowheads="1"/>
            </p:cNvSpPr>
            <p:nvPr/>
          </p:nvSpPr>
          <p:spPr bwMode="auto">
            <a:xfrm>
              <a:off x="2937" y="2414"/>
              <a:ext cx="708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Boss</a:t>
              </a: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– evaluate and control</a:t>
              </a:r>
            </a:p>
          </p:txBody>
        </p:sp>
        <p:sp>
          <p:nvSpPr>
            <p:cNvPr id="677901" name="Rectangle 13"/>
            <p:cNvSpPr>
              <a:spLocks noChangeArrowheads="1"/>
            </p:cNvSpPr>
            <p:nvPr/>
          </p:nvSpPr>
          <p:spPr bwMode="auto">
            <a:xfrm>
              <a:off x="2160" y="2414"/>
              <a:ext cx="777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Coach</a:t>
              </a: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– motivate and inspire</a:t>
              </a:r>
            </a:p>
          </p:txBody>
        </p:sp>
        <p:sp>
          <p:nvSpPr>
            <p:cNvPr id="677902" name="Rectangle 14"/>
            <p:cNvSpPr>
              <a:spLocks noChangeArrowheads="1"/>
            </p:cNvSpPr>
            <p:nvPr/>
          </p:nvSpPr>
          <p:spPr bwMode="auto">
            <a:xfrm>
              <a:off x="1171" y="2414"/>
              <a:ext cx="989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Commander</a:t>
              </a: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– provide direction</a:t>
              </a:r>
            </a:p>
          </p:txBody>
        </p:sp>
        <p:sp>
          <p:nvSpPr>
            <p:cNvPr id="677903" name="Rectangle 15"/>
            <p:cNvSpPr>
              <a:spLocks noChangeArrowheads="1"/>
            </p:cNvSpPr>
            <p:nvPr/>
          </p:nvSpPr>
          <p:spPr bwMode="auto">
            <a:xfrm>
              <a:off x="288" y="2414"/>
              <a:ext cx="883" cy="85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Role of top manage-ment</a:t>
              </a:r>
            </a:p>
          </p:txBody>
        </p:sp>
        <p:sp>
          <p:nvSpPr>
            <p:cNvPr id="677904" name="Rectangle 16"/>
            <p:cNvSpPr>
              <a:spLocks noChangeArrowheads="1"/>
            </p:cNvSpPr>
            <p:nvPr/>
          </p:nvSpPr>
          <p:spPr bwMode="auto">
            <a:xfrm>
              <a:off x="4632" y="1741"/>
              <a:ext cx="953" cy="67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Organic</a:t>
              </a:r>
            </a:p>
          </p:txBody>
        </p:sp>
        <p:sp>
          <p:nvSpPr>
            <p:cNvPr id="677905" name="Rectangle 17"/>
            <p:cNvSpPr>
              <a:spLocks noChangeArrowheads="1"/>
            </p:cNvSpPr>
            <p:nvPr/>
          </p:nvSpPr>
          <p:spPr bwMode="auto">
            <a:xfrm>
              <a:off x="3645" y="1741"/>
              <a:ext cx="987" cy="67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Procedural</a:t>
              </a:r>
            </a:p>
          </p:txBody>
        </p:sp>
        <p:sp>
          <p:nvSpPr>
            <p:cNvPr id="677906" name="Rectangle 18"/>
            <p:cNvSpPr>
              <a:spLocks noChangeArrowheads="1"/>
            </p:cNvSpPr>
            <p:nvPr/>
          </p:nvSpPr>
          <p:spPr bwMode="auto">
            <a:xfrm>
              <a:off x="2937" y="1741"/>
              <a:ext cx="708" cy="67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Analy-tical</a:t>
              </a:r>
            </a:p>
          </p:txBody>
        </p:sp>
        <p:sp>
          <p:nvSpPr>
            <p:cNvPr id="677907" name="Rectangle 19"/>
            <p:cNvSpPr>
              <a:spLocks noChangeArrowheads="1"/>
            </p:cNvSpPr>
            <p:nvPr/>
          </p:nvSpPr>
          <p:spPr bwMode="auto">
            <a:xfrm>
              <a:off x="2160" y="1741"/>
              <a:ext cx="777" cy="67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Cultural</a:t>
              </a:r>
            </a:p>
          </p:txBody>
        </p:sp>
        <p:sp>
          <p:nvSpPr>
            <p:cNvPr id="677908" name="Rectangle 20"/>
            <p:cNvSpPr>
              <a:spLocks noChangeArrowheads="1"/>
            </p:cNvSpPr>
            <p:nvPr/>
          </p:nvSpPr>
          <p:spPr bwMode="auto">
            <a:xfrm>
              <a:off x="1171" y="1741"/>
              <a:ext cx="989" cy="67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Imperial</a:t>
              </a:r>
            </a:p>
          </p:txBody>
        </p:sp>
        <p:sp>
          <p:nvSpPr>
            <p:cNvPr id="677909" name="Rectangle 21"/>
            <p:cNvSpPr>
              <a:spLocks noChangeArrowheads="1"/>
            </p:cNvSpPr>
            <p:nvPr/>
          </p:nvSpPr>
          <p:spPr bwMode="auto">
            <a:xfrm>
              <a:off x="288" y="1741"/>
              <a:ext cx="883" cy="67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Style</a:t>
              </a:r>
            </a:p>
          </p:txBody>
        </p:sp>
        <p:sp>
          <p:nvSpPr>
            <p:cNvPr id="677910" name="Rectangle 22"/>
            <p:cNvSpPr>
              <a:spLocks noChangeArrowheads="1"/>
            </p:cNvSpPr>
            <p:nvPr/>
          </p:nvSpPr>
          <p:spPr bwMode="auto">
            <a:xfrm>
              <a:off x="4632" y="1392"/>
              <a:ext cx="953" cy="34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Generative</a:t>
              </a:r>
            </a:p>
          </p:txBody>
        </p:sp>
        <p:sp>
          <p:nvSpPr>
            <p:cNvPr id="677911" name="Rectangle 23"/>
            <p:cNvSpPr>
              <a:spLocks noChangeArrowheads="1"/>
            </p:cNvSpPr>
            <p:nvPr/>
          </p:nvSpPr>
          <p:spPr bwMode="auto">
            <a:xfrm>
              <a:off x="3645" y="1392"/>
              <a:ext cx="987" cy="34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Transactive</a:t>
              </a:r>
            </a:p>
          </p:txBody>
        </p:sp>
        <p:sp>
          <p:nvSpPr>
            <p:cNvPr id="677912" name="Rectangle 24"/>
            <p:cNvSpPr>
              <a:spLocks noChangeArrowheads="1"/>
            </p:cNvSpPr>
            <p:nvPr/>
          </p:nvSpPr>
          <p:spPr bwMode="auto">
            <a:xfrm>
              <a:off x="2937" y="1392"/>
              <a:ext cx="708" cy="34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Rational</a:t>
              </a:r>
            </a:p>
          </p:txBody>
        </p:sp>
        <p:sp>
          <p:nvSpPr>
            <p:cNvPr id="677913" name="Rectangle 25"/>
            <p:cNvSpPr>
              <a:spLocks noChangeArrowheads="1"/>
            </p:cNvSpPr>
            <p:nvPr/>
          </p:nvSpPr>
          <p:spPr bwMode="auto">
            <a:xfrm>
              <a:off x="2160" y="1392"/>
              <a:ext cx="777" cy="34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Symbolic</a:t>
              </a:r>
            </a:p>
          </p:txBody>
        </p:sp>
        <p:sp>
          <p:nvSpPr>
            <p:cNvPr id="677914" name="Rectangle 26"/>
            <p:cNvSpPr>
              <a:spLocks noChangeArrowheads="1"/>
            </p:cNvSpPr>
            <p:nvPr/>
          </p:nvSpPr>
          <p:spPr bwMode="auto">
            <a:xfrm>
              <a:off x="1171" y="1392"/>
              <a:ext cx="989" cy="34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Command</a:t>
              </a:r>
            </a:p>
          </p:txBody>
        </p:sp>
        <p:sp>
          <p:nvSpPr>
            <p:cNvPr id="677915" name="Rectangle 27"/>
            <p:cNvSpPr>
              <a:spLocks noChangeArrowheads="1"/>
            </p:cNvSpPr>
            <p:nvPr/>
          </p:nvSpPr>
          <p:spPr bwMode="auto">
            <a:xfrm>
              <a:off x="288" y="1392"/>
              <a:ext cx="883" cy="34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i="1" dirty="0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Descriptor</a:t>
              </a:r>
            </a:p>
          </p:txBody>
        </p:sp>
        <p:sp>
          <p:nvSpPr>
            <p:cNvPr id="13341" name="Line 28"/>
            <p:cNvSpPr>
              <a:spLocks noChangeShapeType="1"/>
            </p:cNvSpPr>
            <p:nvPr/>
          </p:nvSpPr>
          <p:spPr bwMode="auto">
            <a:xfrm>
              <a:off x="288" y="1392"/>
              <a:ext cx="5297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42" name="Line 29"/>
            <p:cNvSpPr>
              <a:spLocks noChangeShapeType="1"/>
            </p:cNvSpPr>
            <p:nvPr/>
          </p:nvSpPr>
          <p:spPr bwMode="auto">
            <a:xfrm>
              <a:off x="288" y="1741"/>
              <a:ext cx="5297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43" name="Line 30"/>
            <p:cNvSpPr>
              <a:spLocks noChangeShapeType="1"/>
            </p:cNvSpPr>
            <p:nvPr/>
          </p:nvSpPr>
          <p:spPr bwMode="auto">
            <a:xfrm>
              <a:off x="288" y="2414"/>
              <a:ext cx="5297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44" name="Line 31"/>
            <p:cNvSpPr>
              <a:spLocks noChangeShapeType="1"/>
            </p:cNvSpPr>
            <p:nvPr/>
          </p:nvSpPr>
          <p:spPr bwMode="auto">
            <a:xfrm>
              <a:off x="288" y="3271"/>
              <a:ext cx="5297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45" name="Line 32"/>
            <p:cNvSpPr>
              <a:spLocks noChangeShapeType="1"/>
            </p:cNvSpPr>
            <p:nvPr/>
          </p:nvSpPr>
          <p:spPr bwMode="auto">
            <a:xfrm>
              <a:off x="288" y="4128"/>
              <a:ext cx="5297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46" name="Line 33"/>
            <p:cNvSpPr>
              <a:spLocks noChangeShapeType="1"/>
            </p:cNvSpPr>
            <p:nvPr/>
          </p:nvSpPr>
          <p:spPr bwMode="auto">
            <a:xfrm>
              <a:off x="288" y="1392"/>
              <a:ext cx="0" cy="27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47" name="Line 34"/>
            <p:cNvSpPr>
              <a:spLocks noChangeShapeType="1"/>
            </p:cNvSpPr>
            <p:nvPr/>
          </p:nvSpPr>
          <p:spPr bwMode="auto">
            <a:xfrm>
              <a:off x="1171" y="1392"/>
              <a:ext cx="0" cy="273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48" name="Line 35"/>
            <p:cNvSpPr>
              <a:spLocks noChangeShapeType="1"/>
            </p:cNvSpPr>
            <p:nvPr/>
          </p:nvSpPr>
          <p:spPr bwMode="auto">
            <a:xfrm>
              <a:off x="2160" y="1392"/>
              <a:ext cx="0" cy="273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49" name="Line 36"/>
            <p:cNvSpPr>
              <a:spLocks noChangeShapeType="1"/>
            </p:cNvSpPr>
            <p:nvPr/>
          </p:nvSpPr>
          <p:spPr bwMode="auto">
            <a:xfrm>
              <a:off x="2937" y="1392"/>
              <a:ext cx="0" cy="273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0" name="Line 37"/>
            <p:cNvSpPr>
              <a:spLocks noChangeShapeType="1"/>
            </p:cNvSpPr>
            <p:nvPr/>
          </p:nvSpPr>
          <p:spPr bwMode="auto">
            <a:xfrm>
              <a:off x="3645" y="1392"/>
              <a:ext cx="0" cy="273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1" name="Line 38"/>
            <p:cNvSpPr>
              <a:spLocks noChangeShapeType="1"/>
            </p:cNvSpPr>
            <p:nvPr/>
          </p:nvSpPr>
          <p:spPr bwMode="auto">
            <a:xfrm>
              <a:off x="4632" y="1392"/>
              <a:ext cx="0" cy="273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2" name="Line 39"/>
            <p:cNvSpPr>
              <a:spLocks noChangeShapeType="1"/>
            </p:cNvSpPr>
            <p:nvPr/>
          </p:nvSpPr>
          <p:spPr bwMode="auto">
            <a:xfrm>
              <a:off x="5585" y="1392"/>
              <a:ext cx="0" cy="27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3316" name="Rectangle 40"/>
          <p:cNvSpPr>
            <a:spLocks noChangeArrowheads="1"/>
          </p:cNvSpPr>
          <p:nvPr/>
        </p:nvSpPr>
        <p:spPr bwMode="auto">
          <a:xfrm>
            <a:off x="531440" y="1214336"/>
            <a:ext cx="8001000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/>
              <a:t>Contingency leadership theory covers the following examples which depend on the strategic context of the organisation:</a:t>
            </a:r>
          </a:p>
        </p:txBody>
      </p:sp>
    </p:spTree>
    <p:extLst>
      <p:ext uri="{BB962C8B-B14F-4D97-AF65-F5344CB8AC3E}">
        <p14:creationId xmlns:p14="http://schemas.microsoft.com/office/powerpoint/2010/main" val="1589705763"/>
      </p:ext>
    </p:extLst>
  </p:cSld>
  <p:clrMapOvr>
    <a:masterClrMapping/>
  </p:clrMapOvr>
  <p:transition xmlns:p14="http://schemas.microsoft.com/office/powerpoint/2010/main" spd="slow"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3970" name="Rectangle 2"/>
          <p:cNvSpPr>
            <a:spLocks noChangeArrowheads="1"/>
          </p:cNvSpPr>
          <p:nvPr/>
        </p:nvSpPr>
        <p:spPr bwMode="auto">
          <a:xfrm>
            <a:off x="3429000" y="2526096"/>
            <a:ext cx="2438400" cy="2057400"/>
          </a:xfrm>
          <a:prstGeom prst="rect">
            <a:avLst/>
          </a:prstGeom>
          <a:gradFill rotWithShape="0">
            <a:gsLst>
              <a:gs pos="0">
                <a:srgbClr val="FFFFCC">
                  <a:gamma/>
                  <a:shade val="46275"/>
                  <a:invGamma/>
                </a:srgbClr>
              </a:gs>
              <a:gs pos="50000">
                <a:srgbClr val="FFFFCC"/>
              </a:gs>
              <a:gs pos="100000">
                <a:srgbClr val="FFFF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23971" name="Rectangle 3"/>
          <p:cNvSpPr>
            <a:spLocks noChangeArrowheads="1"/>
          </p:cNvSpPr>
          <p:nvPr/>
        </p:nvSpPr>
        <p:spPr bwMode="auto">
          <a:xfrm>
            <a:off x="2819400" y="773496"/>
            <a:ext cx="3581400" cy="12954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3048000" y="1002096"/>
            <a:ext cx="31242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What is strategic leadership?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23973" name="Rectangle 5"/>
          <p:cNvSpPr>
            <a:spLocks noChangeArrowheads="1"/>
          </p:cNvSpPr>
          <p:nvPr/>
        </p:nvSpPr>
        <p:spPr bwMode="auto">
          <a:xfrm>
            <a:off x="838200" y="2602296"/>
            <a:ext cx="2209800" cy="1600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914400" y="2678496"/>
            <a:ext cx="190500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What makes a successful leader?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3544805" y="2661411"/>
            <a:ext cx="2322595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How </a:t>
            </a:r>
            <a:r>
              <a:rPr lang="en-GB" altLang="en-US" b="1" dirty="0" smtClean="0">
                <a:solidFill>
                  <a:schemeClr val="bg2"/>
                </a:solidFill>
                <a:latin typeface="Arial" charset="0"/>
              </a:rPr>
              <a:t>the leadership role can change over time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23976" name="Rectangle 8"/>
          <p:cNvSpPr>
            <a:spLocks noChangeArrowheads="1"/>
          </p:cNvSpPr>
          <p:nvPr/>
        </p:nvSpPr>
        <p:spPr bwMode="auto">
          <a:xfrm>
            <a:off x="6172200" y="2602296"/>
            <a:ext cx="2209800" cy="1600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6172200" y="2907096"/>
            <a:ext cx="20574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How leaders cope with power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23978" name="Rectangle 10"/>
          <p:cNvSpPr>
            <a:spLocks noChangeArrowheads="1"/>
          </p:cNvSpPr>
          <p:nvPr/>
        </p:nvSpPr>
        <p:spPr bwMode="auto">
          <a:xfrm>
            <a:off x="2819400" y="5116896"/>
            <a:ext cx="35814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3124200" y="5193096"/>
            <a:ext cx="30480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Successful strategic leadership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14348" name="AutoShape 12"/>
          <p:cNvSpPr>
            <a:spLocks noChangeArrowheads="1"/>
          </p:cNvSpPr>
          <p:nvPr/>
        </p:nvSpPr>
        <p:spPr bwMode="auto">
          <a:xfrm rot="2531823">
            <a:off x="2362200" y="1992696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49" name="AutoShape 13"/>
          <p:cNvSpPr>
            <a:spLocks noChangeArrowheads="1"/>
          </p:cNvSpPr>
          <p:nvPr/>
        </p:nvSpPr>
        <p:spPr bwMode="auto">
          <a:xfrm rot="19987">
            <a:off x="4419600" y="1992696"/>
            <a:ext cx="533400" cy="685800"/>
          </a:xfrm>
          <a:prstGeom prst="downArrow">
            <a:avLst>
              <a:gd name="adj1" fmla="val 50000"/>
              <a:gd name="adj2" fmla="val 32143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50" name="AutoShape 14"/>
          <p:cNvSpPr>
            <a:spLocks noChangeArrowheads="1"/>
          </p:cNvSpPr>
          <p:nvPr/>
        </p:nvSpPr>
        <p:spPr bwMode="auto">
          <a:xfrm rot="1866343">
            <a:off x="6096000" y="4202496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51" name="AutoShape 15"/>
          <p:cNvSpPr>
            <a:spLocks noChangeArrowheads="1"/>
          </p:cNvSpPr>
          <p:nvPr/>
        </p:nvSpPr>
        <p:spPr bwMode="auto">
          <a:xfrm rot="-2204618">
            <a:off x="2438400" y="4202496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52" name="AutoShape 16"/>
          <p:cNvSpPr>
            <a:spLocks noChangeArrowheads="1"/>
          </p:cNvSpPr>
          <p:nvPr/>
        </p:nvSpPr>
        <p:spPr bwMode="auto">
          <a:xfrm rot="-2473651">
            <a:off x="6324600" y="1992696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53" name="AutoShape 17"/>
          <p:cNvSpPr>
            <a:spLocks noChangeArrowheads="1"/>
          </p:cNvSpPr>
          <p:nvPr/>
        </p:nvSpPr>
        <p:spPr bwMode="auto">
          <a:xfrm rot="-64306">
            <a:off x="4419600" y="4354896"/>
            <a:ext cx="533400" cy="990600"/>
          </a:xfrm>
          <a:prstGeom prst="downArrow">
            <a:avLst>
              <a:gd name="adj1" fmla="val 50000"/>
              <a:gd name="adj2" fmla="val 46429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87897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98112" y="450296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 b="1" dirty="0" smtClean="0"/>
              <a:t>How the leadership role can change over time</a:t>
            </a:r>
            <a:r>
              <a:rPr lang="en-GB" altLang="en-US" sz="2800" b="1" dirty="0" smtClean="0">
                <a:effectLst/>
              </a:rPr>
              <a:t> - 1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0072" y="1934416"/>
            <a:ext cx="8229600" cy="3581752"/>
          </a:xfrm>
          <a:noFill/>
        </p:spPr>
        <p:txBody>
          <a:bodyPr>
            <a:normAutofit/>
          </a:bodyPr>
          <a:lstStyle/>
          <a:p>
            <a:pPr lvl="0"/>
            <a:r>
              <a:rPr lang="en-GB" sz="2800" dirty="0" smtClean="0">
                <a:solidFill>
                  <a:srgbClr val="92D050"/>
                </a:solidFill>
              </a:rPr>
              <a:t>In </a:t>
            </a:r>
            <a:r>
              <a:rPr lang="en-GB" sz="2800" dirty="0">
                <a:solidFill>
                  <a:srgbClr val="92D050"/>
                </a:solidFill>
              </a:rPr>
              <a:t>the early years</a:t>
            </a:r>
            <a:r>
              <a:rPr lang="en-GB" sz="2800" dirty="0"/>
              <a:t>, Chief Executive Officers (CEOs) learn rapidly and are willing to take risks. </a:t>
            </a:r>
            <a:endParaRPr lang="en-GB" sz="2800" dirty="0" smtClean="0"/>
          </a:p>
          <a:p>
            <a:pPr lvl="0"/>
            <a:r>
              <a:rPr lang="en-GB" sz="2800" dirty="0" smtClean="0">
                <a:solidFill>
                  <a:srgbClr val="92D050"/>
                </a:solidFill>
              </a:rPr>
              <a:t>In </a:t>
            </a:r>
            <a:r>
              <a:rPr lang="en-GB" sz="2800" dirty="0">
                <a:solidFill>
                  <a:srgbClr val="92D050"/>
                </a:solidFill>
              </a:rPr>
              <a:t>the mid-term</a:t>
            </a:r>
            <a:r>
              <a:rPr lang="en-GB" sz="2800" dirty="0"/>
              <a:t>, </a:t>
            </a:r>
            <a:r>
              <a:rPr lang="en-GB" sz="2800" dirty="0" smtClean="0"/>
              <a:t>CEOs </a:t>
            </a:r>
            <a:r>
              <a:rPr lang="en-GB" sz="2800" dirty="0"/>
              <a:t>develop new initiatives and expand their knowledge and skills. </a:t>
            </a:r>
            <a:endParaRPr lang="en-GB" sz="2800" dirty="0" smtClean="0"/>
          </a:p>
          <a:p>
            <a:pPr lvl="0"/>
            <a:r>
              <a:rPr lang="en-GB" sz="2800" dirty="0" smtClean="0">
                <a:solidFill>
                  <a:srgbClr val="92D050"/>
                </a:solidFill>
              </a:rPr>
              <a:t>Towards </a:t>
            </a:r>
            <a:r>
              <a:rPr lang="en-GB" sz="2800" dirty="0">
                <a:solidFill>
                  <a:srgbClr val="92D050"/>
                </a:solidFill>
              </a:rPr>
              <a:t>the end of their tenure</a:t>
            </a:r>
            <a:r>
              <a:rPr lang="en-GB" sz="2800" dirty="0"/>
              <a:t>, </a:t>
            </a:r>
            <a:r>
              <a:rPr lang="en-GB" sz="2800" dirty="0" smtClean="0"/>
              <a:t>CEOs </a:t>
            </a:r>
            <a:r>
              <a:rPr lang="en-GB" sz="2800" dirty="0"/>
              <a:t>may become risk averse and have difficulty in adapting to external change</a:t>
            </a:r>
            <a:r>
              <a:rPr lang="en-GB" sz="2800" dirty="0" smtClean="0"/>
              <a:t>.</a:t>
            </a:r>
            <a:endParaRPr lang="en-GB" altLang="en-US" sz="2800" dirty="0" smtClean="0"/>
          </a:p>
          <a:p>
            <a:pPr>
              <a:lnSpc>
                <a:spcPct val="90000"/>
              </a:lnSpc>
            </a:pP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309960409"/>
      </p:ext>
    </p:extLst>
  </p:cSld>
  <p:clrMapOvr>
    <a:masterClrMapping/>
  </p:clrMapOvr>
  <p:transition xmlns:p14="http://schemas.microsoft.com/office/powerpoint/2010/main" spd="slow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>
          <a:xfrm>
            <a:off x="595472" y="1058560"/>
            <a:ext cx="8305800" cy="533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/>
              <a:t>How the leadership role can change over time</a:t>
            </a:r>
            <a:r>
              <a:rPr lang="en-GB" altLang="en-US" sz="2800" b="1" dirty="0" smtClean="0">
                <a:effectLst/>
              </a:rPr>
              <a:t> - 2</a:t>
            </a:r>
          </a:p>
        </p:txBody>
      </p:sp>
      <p:sp>
        <p:nvSpPr>
          <p:cNvPr id="69222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07840" y="2069640"/>
            <a:ext cx="7871792" cy="3456384"/>
          </a:xfrm>
          <a:noFill/>
        </p:spPr>
        <p:txBody>
          <a:bodyPr>
            <a:normAutofit fontScale="85000" lnSpcReduction="20000"/>
          </a:bodyPr>
          <a:lstStyle/>
          <a:p>
            <a:pPr lvl="0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800" dirty="0" smtClean="0"/>
              <a:t>Changing </a:t>
            </a:r>
            <a:r>
              <a:rPr lang="en-GB" sz="2800" dirty="0"/>
              <a:t>CEO relationships can </a:t>
            </a:r>
            <a:r>
              <a:rPr lang="en-GB" sz="2800" dirty="0" smtClean="0"/>
              <a:t>also be </a:t>
            </a:r>
            <a:r>
              <a:rPr lang="en-GB" sz="2800" dirty="0"/>
              <a:t>considered in relation to two key stakeholders: employees and customers. </a:t>
            </a:r>
            <a:endParaRPr lang="en-GB" sz="2800" dirty="0" smtClean="0"/>
          </a:p>
          <a:p>
            <a:pPr lvl="0">
              <a:lnSpc>
                <a:spcPct val="90000"/>
              </a:lnSpc>
              <a:buClr>
                <a:schemeClr val="tx2"/>
              </a:buClr>
              <a:buSzTx/>
            </a:pPr>
            <a:endParaRPr lang="en-GB" sz="2800" dirty="0" smtClean="0"/>
          </a:p>
          <a:p>
            <a:pPr lvl="0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800" dirty="0" smtClean="0"/>
              <a:t>In </a:t>
            </a:r>
            <a:r>
              <a:rPr lang="en-GB" sz="2800" dirty="0"/>
              <a:t>the early years, the CEO will listen and learn from both employees and customers. </a:t>
            </a:r>
            <a:endParaRPr lang="en-GB" sz="2800" dirty="0" smtClean="0"/>
          </a:p>
          <a:p>
            <a:pPr lvl="0">
              <a:lnSpc>
                <a:spcPct val="90000"/>
              </a:lnSpc>
              <a:buClr>
                <a:schemeClr val="tx2"/>
              </a:buClr>
              <a:buSzTx/>
            </a:pPr>
            <a:endParaRPr lang="en-GB" sz="2800" dirty="0" smtClean="0"/>
          </a:p>
          <a:p>
            <a:pPr lvl="0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800" dirty="0" smtClean="0"/>
              <a:t>Later</a:t>
            </a:r>
            <a:r>
              <a:rPr lang="en-GB" sz="2800" dirty="0"/>
              <a:t>, </a:t>
            </a:r>
            <a:r>
              <a:rPr lang="en-GB" sz="2800" dirty="0" smtClean="0"/>
              <a:t>CEO relationships with stakeholders become </a:t>
            </a:r>
            <a:r>
              <a:rPr lang="en-GB" sz="2800" dirty="0"/>
              <a:t>more formalised and comfortable with the possible danger that there will be a disconnect with outside important changes.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311477233"/>
      </p:ext>
    </p:extLst>
  </p:cSld>
  <p:clrMapOvr>
    <a:masterClrMapping/>
  </p:clrMapOvr>
  <p:transition xmlns:p14="http://schemas.microsoft.com/office/powerpoint/2010/main">
    <p:dissolv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92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922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922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2229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42" name="Rectangle 2"/>
          <p:cNvSpPr>
            <a:spLocks noChangeArrowheads="1"/>
          </p:cNvSpPr>
          <p:nvPr/>
        </p:nvSpPr>
        <p:spPr bwMode="auto">
          <a:xfrm>
            <a:off x="3505200" y="2593504"/>
            <a:ext cx="2209800" cy="1981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27043" name="Rectangle 3"/>
          <p:cNvSpPr>
            <a:spLocks noChangeArrowheads="1"/>
          </p:cNvSpPr>
          <p:nvPr/>
        </p:nvSpPr>
        <p:spPr bwMode="auto">
          <a:xfrm>
            <a:off x="2819400" y="764704"/>
            <a:ext cx="3581400" cy="12954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3048000" y="1145704"/>
            <a:ext cx="31242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What is strategic leadership?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27045" name="Rectangle 5"/>
          <p:cNvSpPr>
            <a:spLocks noChangeArrowheads="1"/>
          </p:cNvSpPr>
          <p:nvPr/>
        </p:nvSpPr>
        <p:spPr bwMode="auto">
          <a:xfrm>
            <a:off x="838200" y="2593504"/>
            <a:ext cx="2209800" cy="1600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914400" y="2669704"/>
            <a:ext cx="190500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What makes a successful leader?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3505200" y="2593504"/>
            <a:ext cx="2155304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How </a:t>
            </a:r>
            <a:r>
              <a:rPr lang="en-GB" altLang="en-US" b="1" dirty="0" smtClean="0">
                <a:solidFill>
                  <a:schemeClr val="bg2"/>
                </a:solidFill>
                <a:latin typeface="Arial" charset="0"/>
              </a:rPr>
              <a:t>the leadership role can change over time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27048" name="Rectangle 8"/>
          <p:cNvSpPr>
            <a:spLocks noChangeArrowheads="1"/>
          </p:cNvSpPr>
          <p:nvPr/>
        </p:nvSpPr>
        <p:spPr bwMode="auto">
          <a:xfrm>
            <a:off x="6172200" y="2593504"/>
            <a:ext cx="2209800" cy="1600200"/>
          </a:xfrm>
          <a:prstGeom prst="rect">
            <a:avLst/>
          </a:prstGeom>
          <a:gradFill rotWithShape="0">
            <a:gsLst>
              <a:gs pos="0">
                <a:srgbClr val="FFFFCC">
                  <a:gamma/>
                  <a:shade val="46275"/>
                  <a:invGamma/>
                </a:srgbClr>
              </a:gs>
              <a:gs pos="50000">
                <a:srgbClr val="FFFFCC"/>
              </a:gs>
              <a:gs pos="100000">
                <a:srgbClr val="FFFF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89" name="Text Box 9"/>
          <p:cNvSpPr txBox="1">
            <a:spLocks noChangeArrowheads="1"/>
          </p:cNvSpPr>
          <p:nvPr/>
        </p:nvSpPr>
        <p:spPr bwMode="auto">
          <a:xfrm>
            <a:off x="6248400" y="2822104"/>
            <a:ext cx="20574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How leaders cope with power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27050" name="Rectangle 10"/>
          <p:cNvSpPr>
            <a:spLocks noChangeArrowheads="1"/>
          </p:cNvSpPr>
          <p:nvPr/>
        </p:nvSpPr>
        <p:spPr bwMode="auto">
          <a:xfrm>
            <a:off x="2819400" y="5108104"/>
            <a:ext cx="3581400" cy="13716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91" name="Text Box 11"/>
          <p:cNvSpPr txBox="1">
            <a:spLocks noChangeArrowheads="1"/>
          </p:cNvSpPr>
          <p:nvPr/>
        </p:nvSpPr>
        <p:spPr bwMode="auto">
          <a:xfrm>
            <a:off x="3124200" y="5184304"/>
            <a:ext cx="30480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Successful strategic leadership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20492" name="AutoShape 12"/>
          <p:cNvSpPr>
            <a:spLocks noChangeArrowheads="1"/>
          </p:cNvSpPr>
          <p:nvPr/>
        </p:nvSpPr>
        <p:spPr bwMode="auto">
          <a:xfrm rot="2531823">
            <a:off x="2362200" y="198390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93" name="AutoShape 13"/>
          <p:cNvSpPr>
            <a:spLocks noChangeArrowheads="1"/>
          </p:cNvSpPr>
          <p:nvPr/>
        </p:nvSpPr>
        <p:spPr bwMode="auto">
          <a:xfrm rot="19987">
            <a:off x="4419600" y="1983904"/>
            <a:ext cx="533400" cy="685800"/>
          </a:xfrm>
          <a:prstGeom prst="downArrow">
            <a:avLst>
              <a:gd name="adj1" fmla="val 50000"/>
              <a:gd name="adj2" fmla="val 32143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94" name="AutoShape 14"/>
          <p:cNvSpPr>
            <a:spLocks noChangeArrowheads="1"/>
          </p:cNvSpPr>
          <p:nvPr/>
        </p:nvSpPr>
        <p:spPr bwMode="auto">
          <a:xfrm rot="1866343">
            <a:off x="6096000" y="419370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95" name="AutoShape 15"/>
          <p:cNvSpPr>
            <a:spLocks noChangeArrowheads="1"/>
          </p:cNvSpPr>
          <p:nvPr/>
        </p:nvSpPr>
        <p:spPr bwMode="auto">
          <a:xfrm rot="-2204618">
            <a:off x="2438400" y="419370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96" name="AutoShape 16"/>
          <p:cNvSpPr>
            <a:spLocks noChangeArrowheads="1"/>
          </p:cNvSpPr>
          <p:nvPr/>
        </p:nvSpPr>
        <p:spPr bwMode="auto">
          <a:xfrm rot="-2473651">
            <a:off x="6324600" y="1983904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97" name="AutoShape 17"/>
          <p:cNvSpPr>
            <a:spLocks noChangeArrowheads="1"/>
          </p:cNvSpPr>
          <p:nvPr/>
        </p:nvSpPr>
        <p:spPr bwMode="auto">
          <a:xfrm rot="-64306">
            <a:off x="4419600" y="4346104"/>
            <a:ext cx="533400" cy="990600"/>
          </a:xfrm>
          <a:prstGeom prst="downArrow">
            <a:avLst>
              <a:gd name="adj1" fmla="val 50000"/>
              <a:gd name="adj2" fmla="val 46429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475576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599664" y="799872"/>
            <a:ext cx="8229600" cy="794352"/>
          </a:xfrm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How leaders cope with power - 1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872" y="2015216"/>
            <a:ext cx="8077200" cy="44196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cs typeface="Times New Roman" charset="0"/>
              </a:rPr>
              <a:t>Power is concerned with the exercise of authority, leadership and management in organisations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cs typeface="Times New Roman" charset="0"/>
              </a:rPr>
              <a:t>Leadership power can usefully be directed towards encouraging a positive attitude to strategic change inside the organisation, coupled with learning and persuasion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cs typeface="Times New Roman" charset="0"/>
              </a:rPr>
              <a:t>Competition is healthy in organisations, because it can stretch performance and build cohesion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cs typeface="Times New Roman" charset="0"/>
              </a:rPr>
              <a:t>However, competition can be taken too far and degenerate into unhealthy conflict and political manoeuvring</a:t>
            </a: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5165981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08456" y="871880"/>
            <a:ext cx="8229600" cy="722344"/>
          </a:xfrm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How leaders cope with power - 2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2712" y="1979312"/>
            <a:ext cx="8001000" cy="4419600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cs typeface="Times New Roman" charset="0"/>
              </a:rPr>
              <a:t>Leaders need to distinguish between what is </a:t>
            </a:r>
            <a:r>
              <a:rPr lang="en-GB" altLang="en-US" sz="2800" i="1" dirty="0" smtClean="0">
                <a:cs typeface="Times New Roman" charset="0"/>
              </a:rPr>
              <a:t>desirable</a:t>
            </a:r>
            <a:r>
              <a:rPr lang="en-GB" altLang="en-US" sz="2800" dirty="0" smtClean="0">
                <a:cs typeface="Times New Roman" charset="0"/>
              </a:rPr>
              <a:t> to change and what is </a:t>
            </a:r>
            <a:r>
              <a:rPr lang="en-GB" altLang="en-US" sz="2800" i="1" dirty="0" smtClean="0">
                <a:cs typeface="Times New Roman" charset="0"/>
              </a:rPr>
              <a:t>possible</a:t>
            </a:r>
            <a:r>
              <a:rPr lang="en-GB" altLang="en-US" sz="2800" dirty="0" smtClean="0">
                <a:cs typeface="Times New Roman" charset="0"/>
              </a:rPr>
              <a:t> to change because of the following limitations: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dirty="0" smtClean="0">
                <a:cs typeface="Times New Roman" charset="0"/>
              </a:rPr>
              <a:t>Insufficient resources – e.g. new people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dirty="0" smtClean="0">
                <a:cs typeface="Times New Roman" charset="0"/>
              </a:rPr>
              <a:t>Timing – e.g. weak economic climate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dirty="0" smtClean="0">
                <a:cs typeface="Times New Roman" charset="0"/>
              </a:rPr>
              <a:t>Organisational culture – e.g. bureaucratic style may take years to alter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dirty="0" smtClean="0">
                <a:cs typeface="Times New Roman" charset="0"/>
              </a:rPr>
              <a:t>Stakeholder pressures – e.g. desire for short-term profits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May be other limitations in practice</a:t>
            </a:r>
          </a:p>
        </p:txBody>
      </p:sp>
    </p:spTree>
    <p:extLst>
      <p:ext uri="{BB962C8B-B14F-4D97-AF65-F5344CB8AC3E}">
        <p14:creationId xmlns:p14="http://schemas.microsoft.com/office/powerpoint/2010/main" val="38592425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Grp="1" noChangeArrowheads="1"/>
          </p:cNvSpPr>
          <p:nvPr>
            <p:ph type="title"/>
          </p:nvPr>
        </p:nvSpPr>
        <p:spPr>
          <a:xfrm>
            <a:off x="593976" y="609600"/>
            <a:ext cx="7772400" cy="533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How leaders cope with power - 3</a:t>
            </a:r>
          </a:p>
        </p:txBody>
      </p:sp>
      <p:sp>
        <p:nvSpPr>
          <p:cNvPr id="72909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15816" y="1219200"/>
            <a:ext cx="8229600" cy="838200"/>
          </a:xfrm>
          <a:noFill/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800" dirty="0" smtClean="0"/>
              <a:t>The political network of an organisation: the leader’s considerations when it comes to exercising power</a:t>
            </a:r>
          </a:p>
        </p:txBody>
      </p:sp>
      <p:sp>
        <p:nvSpPr>
          <p:cNvPr id="729094" name="Oval 6"/>
          <p:cNvSpPr>
            <a:spLocks noChangeArrowheads="1"/>
          </p:cNvSpPr>
          <p:nvPr/>
        </p:nvSpPr>
        <p:spPr bwMode="auto">
          <a:xfrm>
            <a:off x="3581400" y="1972408"/>
            <a:ext cx="2133600" cy="15240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29095" name="Oval 7"/>
          <p:cNvSpPr>
            <a:spLocks noChangeArrowheads="1"/>
          </p:cNvSpPr>
          <p:nvPr/>
        </p:nvSpPr>
        <p:spPr bwMode="auto">
          <a:xfrm>
            <a:off x="395536" y="3115407"/>
            <a:ext cx="2576264" cy="1824831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29096" name="Oval 8"/>
          <p:cNvSpPr>
            <a:spLocks noChangeArrowheads="1"/>
          </p:cNvSpPr>
          <p:nvPr/>
        </p:nvSpPr>
        <p:spPr bwMode="auto">
          <a:xfrm>
            <a:off x="6372200" y="3039208"/>
            <a:ext cx="2520280" cy="1677144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29097" name="Oval 9"/>
          <p:cNvSpPr>
            <a:spLocks noChangeArrowheads="1"/>
          </p:cNvSpPr>
          <p:nvPr/>
        </p:nvSpPr>
        <p:spPr bwMode="auto">
          <a:xfrm>
            <a:off x="4873470" y="4837386"/>
            <a:ext cx="2597460" cy="160784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endParaRPr lang="en-US" altLang="en-US" dirty="0"/>
          </a:p>
        </p:txBody>
      </p:sp>
      <p:sp>
        <p:nvSpPr>
          <p:cNvPr id="729098" name="Oval 10"/>
          <p:cNvSpPr>
            <a:spLocks noChangeArrowheads="1"/>
          </p:cNvSpPr>
          <p:nvPr/>
        </p:nvSpPr>
        <p:spPr bwMode="auto">
          <a:xfrm>
            <a:off x="2095500" y="5020408"/>
            <a:ext cx="2476500" cy="15240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3671408" y="2542008"/>
            <a:ext cx="19780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b="1" i="1" dirty="0">
                <a:solidFill>
                  <a:schemeClr val="bg2"/>
                </a:solidFill>
              </a:rPr>
              <a:t>Leadership</a:t>
            </a:r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6553200" y="3191608"/>
            <a:ext cx="2133600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b="1" i="1" dirty="0">
                <a:solidFill>
                  <a:schemeClr val="bg2"/>
                </a:solidFill>
              </a:rPr>
              <a:t>Power groups: formal and informal</a:t>
            </a:r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>
            <a:off x="5029200" y="5041844"/>
            <a:ext cx="2057400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b="1" i="1" dirty="0">
                <a:solidFill>
                  <a:schemeClr val="bg2"/>
                </a:solidFill>
              </a:rPr>
              <a:t>Change style: consult or confront?</a:t>
            </a:r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2438400" y="5172808"/>
            <a:ext cx="2054225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 i="1" dirty="0">
                <a:solidFill>
                  <a:schemeClr val="bg2"/>
                </a:solidFill>
              </a:rPr>
              <a:t>External pressures, e.g. competition</a:t>
            </a:r>
          </a:p>
        </p:txBody>
      </p:sp>
      <p:sp>
        <p:nvSpPr>
          <p:cNvPr id="23567" name="Rectangle 15"/>
          <p:cNvSpPr>
            <a:spLocks noChangeArrowheads="1"/>
          </p:cNvSpPr>
          <p:nvPr/>
        </p:nvSpPr>
        <p:spPr bwMode="auto">
          <a:xfrm>
            <a:off x="609600" y="3344008"/>
            <a:ext cx="243840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 i="1" dirty="0">
                <a:solidFill>
                  <a:schemeClr val="bg2"/>
                </a:solidFill>
              </a:rPr>
              <a:t>Adoption of learning adaptive culture</a:t>
            </a:r>
          </a:p>
        </p:txBody>
      </p:sp>
      <p:sp>
        <p:nvSpPr>
          <p:cNvPr id="729104" name="Freeform 16"/>
          <p:cNvSpPr>
            <a:spLocks/>
          </p:cNvSpPr>
          <p:nvPr/>
        </p:nvSpPr>
        <p:spPr bwMode="auto">
          <a:xfrm>
            <a:off x="2514600" y="2734408"/>
            <a:ext cx="1143000" cy="609600"/>
          </a:xfrm>
          <a:custGeom>
            <a:avLst/>
            <a:gdLst/>
            <a:ahLst/>
            <a:cxnLst>
              <a:cxn ang="0">
                <a:pos x="0" y="303"/>
              </a:cxn>
              <a:cxn ang="0">
                <a:pos x="144" y="306"/>
              </a:cxn>
              <a:cxn ang="0">
                <a:pos x="127" y="275"/>
              </a:cxn>
              <a:cxn ang="0">
                <a:pos x="455" y="95"/>
              </a:cxn>
              <a:cxn ang="0">
                <a:pos x="473" y="126"/>
              </a:cxn>
              <a:cxn ang="0">
                <a:pos x="548" y="3"/>
              </a:cxn>
              <a:cxn ang="0">
                <a:pos x="404" y="0"/>
              </a:cxn>
              <a:cxn ang="0">
                <a:pos x="421" y="31"/>
              </a:cxn>
              <a:cxn ang="0">
                <a:pos x="93" y="211"/>
              </a:cxn>
              <a:cxn ang="0">
                <a:pos x="75" y="180"/>
              </a:cxn>
              <a:cxn ang="0">
                <a:pos x="0" y="303"/>
              </a:cxn>
            </a:cxnLst>
            <a:rect l="0" t="0" r="r" b="b"/>
            <a:pathLst>
              <a:path w="549" h="307">
                <a:moveTo>
                  <a:pt x="0" y="303"/>
                </a:moveTo>
                <a:lnTo>
                  <a:pt x="144" y="306"/>
                </a:lnTo>
                <a:lnTo>
                  <a:pt x="127" y="275"/>
                </a:lnTo>
                <a:lnTo>
                  <a:pt x="455" y="95"/>
                </a:lnTo>
                <a:lnTo>
                  <a:pt x="473" y="126"/>
                </a:lnTo>
                <a:lnTo>
                  <a:pt x="548" y="3"/>
                </a:lnTo>
                <a:lnTo>
                  <a:pt x="404" y="0"/>
                </a:lnTo>
                <a:lnTo>
                  <a:pt x="421" y="31"/>
                </a:lnTo>
                <a:lnTo>
                  <a:pt x="93" y="211"/>
                </a:lnTo>
                <a:lnTo>
                  <a:pt x="75" y="180"/>
                </a:lnTo>
                <a:lnTo>
                  <a:pt x="0" y="303"/>
                </a:lnTo>
              </a:path>
            </a:pathLst>
          </a:custGeom>
          <a:solidFill>
            <a:schemeClr val="accent1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700000" algn="ctr" rotWithShape="0">
              <a:schemeClr val="bg2"/>
            </a:outerShdw>
          </a:effectLst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29105" name="Freeform 17"/>
          <p:cNvSpPr>
            <a:spLocks/>
          </p:cNvSpPr>
          <p:nvPr/>
        </p:nvSpPr>
        <p:spPr bwMode="auto">
          <a:xfrm>
            <a:off x="1676400" y="4639408"/>
            <a:ext cx="692150" cy="928688"/>
          </a:xfrm>
          <a:custGeom>
            <a:avLst/>
            <a:gdLst/>
            <a:ahLst/>
            <a:cxnLst>
              <a:cxn ang="0">
                <a:pos x="387" y="488"/>
              </a:cxn>
              <a:cxn ang="0">
                <a:pos x="367" y="346"/>
              </a:cxn>
              <a:cxn ang="0">
                <a:pos x="339" y="369"/>
              </a:cxn>
              <a:cxn ang="0">
                <a:pos x="106" y="75"/>
              </a:cxn>
              <a:cxn ang="0">
                <a:pos x="133" y="52"/>
              </a:cxn>
              <a:cxn ang="0">
                <a:pos x="0" y="0"/>
              </a:cxn>
              <a:cxn ang="0">
                <a:pos x="21" y="142"/>
              </a:cxn>
              <a:cxn ang="0">
                <a:pos x="49" y="119"/>
              </a:cxn>
              <a:cxn ang="0">
                <a:pos x="282" y="413"/>
              </a:cxn>
              <a:cxn ang="0">
                <a:pos x="254" y="436"/>
              </a:cxn>
              <a:cxn ang="0">
                <a:pos x="387" y="488"/>
              </a:cxn>
            </a:cxnLst>
            <a:rect l="0" t="0" r="r" b="b"/>
            <a:pathLst>
              <a:path w="388" h="489">
                <a:moveTo>
                  <a:pt x="387" y="488"/>
                </a:moveTo>
                <a:lnTo>
                  <a:pt x="367" y="346"/>
                </a:lnTo>
                <a:lnTo>
                  <a:pt x="339" y="369"/>
                </a:lnTo>
                <a:lnTo>
                  <a:pt x="106" y="75"/>
                </a:lnTo>
                <a:lnTo>
                  <a:pt x="133" y="52"/>
                </a:lnTo>
                <a:lnTo>
                  <a:pt x="0" y="0"/>
                </a:lnTo>
                <a:lnTo>
                  <a:pt x="21" y="142"/>
                </a:lnTo>
                <a:lnTo>
                  <a:pt x="49" y="119"/>
                </a:lnTo>
                <a:lnTo>
                  <a:pt x="282" y="413"/>
                </a:lnTo>
                <a:lnTo>
                  <a:pt x="254" y="436"/>
                </a:lnTo>
                <a:lnTo>
                  <a:pt x="387" y="488"/>
                </a:lnTo>
              </a:path>
            </a:pathLst>
          </a:custGeom>
          <a:solidFill>
            <a:schemeClr val="accent1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700000" algn="ctr" rotWithShape="0">
              <a:schemeClr val="bg2"/>
            </a:outerShdw>
          </a:effectLst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29106" name="Freeform 18"/>
          <p:cNvSpPr>
            <a:spLocks/>
          </p:cNvSpPr>
          <p:nvPr/>
        </p:nvSpPr>
        <p:spPr bwMode="auto">
          <a:xfrm>
            <a:off x="5638800" y="2658208"/>
            <a:ext cx="1066800" cy="6858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59" y="131"/>
              </a:cxn>
              <a:cxn ang="0">
                <a:pos x="80" y="102"/>
              </a:cxn>
              <a:cxn ang="0">
                <a:pos x="384" y="321"/>
              </a:cxn>
              <a:cxn ang="0">
                <a:pos x="363" y="350"/>
              </a:cxn>
              <a:cxn ang="0">
                <a:pos x="506" y="364"/>
              </a:cxn>
              <a:cxn ang="0">
                <a:pos x="447" y="233"/>
              </a:cxn>
              <a:cxn ang="0">
                <a:pos x="426" y="262"/>
              </a:cxn>
              <a:cxn ang="0">
                <a:pos x="122" y="43"/>
              </a:cxn>
              <a:cxn ang="0">
                <a:pos x="143" y="14"/>
              </a:cxn>
              <a:cxn ang="0">
                <a:pos x="0" y="0"/>
              </a:cxn>
            </a:cxnLst>
            <a:rect l="0" t="0" r="r" b="b"/>
            <a:pathLst>
              <a:path w="507" h="365">
                <a:moveTo>
                  <a:pt x="0" y="0"/>
                </a:moveTo>
                <a:lnTo>
                  <a:pt x="59" y="131"/>
                </a:lnTo>
                <a:lnTo>
                  <a:pt x="80" y="102"/>
                </a:lnTo>
                <a:lnTo>
                  <a:pt x="384" y="321"/>
                </a:lnTo>
                <a:lnTo>
                  <a:pt x="363" y="350"/>
                </a:lnTo>
                <a:lnTo>
                  <a:pt x="506" y="364"/>
                </a:lnTo>
                <a:lnTo>
                  <a:pt x="447" y="233"/>
                </a:lnTo>
                <a:lnTo>
                  <a:pt x="426" y="262"/>
                </a:lnTo>
                <a:lnTo>
                  <a:pt x="122" y="43"/>
                </a:lnTo>
                <a:lnTo>
                  <a:pt x="143" y="14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700000" algn="ctr" rotWithShape="0">
              <a:schemeClr val="bg2"/>
            </a:outerShdw>
          </a:effectLst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29107" name="Freeform 19"/>
          <p:cNvSpPr>
            <a:spLocks/>
          </p:cNvSpPr>
          <p:nvPr/>
        </p:nvSpPr>
        <p:spPr bwMode="auto">
          <a:xfrm>
            <a:off x="4038600" y="6163408"/>
            <a:ext cx="1525588" cy="230188"/>
          </a:xfrm>
          <a:custGeom>
            <a:avLst/>
            <a:gdLst/>
            <a:ahLst/>
            <a:cxnLst>
              <a:cxn ang="0">
                <a:pos x="0" y="71"/>
              </a:cxn>
              <a:cxn ang="0">
                <a:pos x="192" y="144"/>
              </a:cxn>
              <a:cxn ang="0">
                <a:pos x="192" y="108"/>
              </a:cxn>
              <a:cxn ang="0">
                <a:pos x="768" y="108"/>
              </a:cxn>
              <a:cxn ang="0">
                <a:pos x="768" y="144"/>
              </a:cxn>
              <a:cxn ang="0">
                <a:pos x="960" y="73"/>
              </a:cxn>
              <a:cxn ang="0">
                <a:pos x="768" y="0"/>
              </a:cxn>
              <a:cxn ang="0">
                <a:pos x="768" y="36"/>
              </a:cxn>
              <a:cxn ang="0">
                <a:pos x="192" y="36"/>
              </a:cxn>
              <a:cxn ang="0">
                <a:pos x="192" y="0"/>
              </a:cxn>
              <a:cxn ang="0">
                <a:pos x="0" y="71"/>
              </a:cxn>
            </a:cxnLst>
            <a:rect l="0" t="0" r="r" b="b"/>
            <a:pathLst>
              <a:path w="961" h="145">
                <a:moveTo>
                  <a:pt x="0" y="71"/>
                </a:moveTo>
                <a:lnTo>
                  <a:pt x="192" y="144"/>
                </a:lnTo>
                <a:lnTo>
                  <a:pt x="192" y="108"/>
                </a:lnTo>
                <a:lnTo>
                  <a:pt x="768" y="108"/>
                </a:lnTo>
                <a:lnTo>
                  <a:pt x="768" y="144"/>
                </a:lnTo>
                <a:lnTo>
                  <a:pt x="960" y="73"/>
                </a:lnTo>
                <a:lnTo>
                  <a:pt x="768" y="0"/>
                </a:lnTo>
                <a:lnTo>
                  <a:pt x="768" y="36"/>
                </a:lnTo>
                <a:lnTo>
                  <a:pt x="192" y="36"/>
                </a:lnTo>
                <a:lnTo>
                  <a:pt x="192" y="0"/>
                </a:lnTo>
                <a:lnTo>
                  <a:pt x="0" y="71"/>
                </a:lnTo>
              </a:path>
            </a:pathLst>
          </a:custGeom>
          <a:solidFill>
            <a:schemeClr val="accent1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700000" algn="ctr" rotWithShape="0">
              <a:schemeClr val="bg2"/>
            </a:outerShdw>
          </a:effectLst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29108" name="Freeform 20"/>
          <p:cNvSpPr>
            <a:spLocks/>
          </p:cNvSpPr>
          <p:nvPr/>
        </p:nvSpPr>
        <p:spPr bwMode="auto">
          <a:xfrm>
            <a:off x="7086600" y="4487008"/>
            <a:ext cx="609600" cy="906463"/>
          </a:xfrm>
          <a:custGeom>
            <a:avLst/>
            <a:gdLst/>
            <a:ahLst/>
            <a:cxnLst>
              <a:cxn ang="0">
                <a:pos x="0" y="522"/>
              </a:cxn>
              <a:cxn ang="0">
                <a:pos x="128" y="457"/>
              </a:cxn>
              <a:cxn ang="0">
                <a:pos x="98" y="438"/>
              </a:cxn>
              <a:cxn ang="0">
                <a:pos x="302" y="124"/>
              </a:cxn>
              <a:cxn ang="0">
                <a:pos x="333" y="143"/>
              </a:cxn>
              <a:cxn ang="0">
                <a:pos x="340" y="0"/>
              </a:cxn>
              <a:cxn ang="0">
                <a:pos x="212" y="65"/>
              </a:cxn>
              <a:cxn ang="0">
                <a:pos x="242" y="84"/>
              </a:cxn>
              <a:cxn ang="0">
                <a:pos x="38" y="398"/>
              </a:cxn>
              <a:cxn ang="0">
                <a:pos x="7" y="379"/>
              </a:cxn>
              <a:cxn ang="0">
                <a:pos x="0" y="522"/>
              </a:cxn>
            </a:cxnLst>
            <a:rect l="0" t="0" r="r" b="b"/>
            <a:pathLst>
              <a:path w="341" h="523">
                <a:moveTo>
                  <a:pt x="0" y="522"/>
                </a:moveTo>
                <a:lnTo>
                  <a:pt x="128" y="457"/>
                </a:lnTo>
                <a:lnTo>
                  <a:pt x="98" y="438"/>
                </a:lnTo>
                <a:lnTo>
                  <a:pt x="302" y="124"/>
                </a:lnTo>
                <a:lnTo>
                  <a:pt x="333" y="143"/>
                </a:lnTo>
                <a:lnTo>
                  <a:pt x="340" y="0"/>
                </a:lnTo>
                <a:lnTo>
                  <a:pt x="212" y="65"/>
                </a:lnTo>
                <a:lnTo>
                  <a:pt x="242" y="84"/>
                </a:lnTo>
                <a:lnTo>
                  <a:pt x="38" y="398"/>
                </a:lnTo>
                <a:lnTo>
                  <a:pt x="7" y="379"/>
                </a:lnTo>
                <a:lnTo>
                  <a:pt x="0" y="522"/>
                </a:lnTo>
              </a:path>
            </a:pathLst>
          </a:custGeom>
          <a:solidFill>
            <a:schemeClr val="accent1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2700000" algn="ctr" rotWithShape="0">
              <a:schemeClr val="bg2"/>
            </a:outerShdw>
          </a:effectLst>
        </p:spPr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11579"/>
      </p:ext>
    </p:extLst>
  </p:cSld>
  <p:clrMapOvr>
    <a:masterClrMapping/>
  </p:clrMapOvr>
  <p:transition xmlns:p14="http://schemas.microsoft.com/office/powerpoint/2010/main" spd="slow">
    <p:dissolv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0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290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9093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066" name="Rectangle 2"/>
          <p:cNvSpPr>
            <a:spLocks noChangeArrowheads="1"/>
          </p:cNvSpPr>
          <p:nvPr/>
        </p:nvSpPr>
        <p:spPr bwMode="auto">
          <a:xfrm>
            <a:off x="3505200" y="2628672"/>
            <a:ext cx="2209800" cy="1981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28067" name="Rectangle 3"/>
          <p:cNvSpPr>
            <a:spLocks noChangeArrowheads="1"/>
          </p:cNvSpPr>
          <p:nvPr/>
        </p:nvSpPr>
        <p:spPr bwMode="auto">
          <a:xfrm>
            <a:off x="2819400" y="799872"/>
            <a:ext cx="3581400" cy="12954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80" name="Text Box 4"/>
          <p:cNvSpPr txBox="1">
            <a:spLocks noChangeArrowheads="1"/>
          </p:cNvSpPr>
          <p:nvPr/>
        </p:nvSpPr>
        <p:spPr bwMode="auto">
          <a:xfrm>
            <a:off x="3048000" y="1180872"/>
            <a:ext cx="31242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What is strategic leadership?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28069" name="Rectangle 5"/>
          <p:cNvSpPr>
            <a:spLocks noChangeArrowheads="1"/>
          </p:cNvSpPr>
          <p:nvPr/>
        </p:nvSpPr>
        <p:spPr bwMode="auto">
          <a:xfrm>
            <a:off x="838200" y="2628672"/>
            <a:ext cx="2209800" cy="1600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914400" y="2704872"/>
            <a:ext cx="190500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What makes a successful leader?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3505200" y="2552472"/>
            <a:ext cx="22098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How </a:t>
            </a:r>
            <a:r>
              <a:rPr lang="en-GB" altLang="en-US" b="1" dirty="0" smtClean="0">
                <a:solidFill>
                  <a:schemeClr val="bg2"/>
                </a:solidFill>
                <a:latin typeface="Arial" charset="0"/>
              </a:rPr>
              <a:t>the leadership role can change over time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28072" name="Rectangle 8"/>
          <p:cNvSpPr>
            <a:spLocks noChangeArrowheads="1"/>
          </p:cNvSpPr>
          <p:nvPr/>
        </p:nvSpPr>
        <p:spPr bwMode="auto">
          <a:xfrm>
            <a:off x="6096000" y="2628672"/>
            <a:ext cx="2209800" cy="1600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85" name="Text Box 9"/>
          <p:cNvSpPr txBox="1">
            <a:spLocks noChangeArrowheads="1"/>
          </p:cNvSpPr>
          <p:nvPr/>
        </p:nvSpPr>
        <p:spPr bwMode="auto">
          <a:xfrm>
            <a:off x="6248400" y="2933472"/>
            <a:ext cx="20574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How leaders cope with power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728074" name="Rectangle 10"/>
          <p:cNvSpPr>
            <a:spLocks noChangeArrowheads="1"/>
          </p:cNvSpPr>
          <p:nvPr/>
        </p:nvSpPr>
        <p:spPr bwMode="auto">
          <a:xfrm>
            <a:off x="2819400" y="5143272"/>
            <a:ext cx="3581400" cy="1371600"/>
          </a:xfrm>
          <a:prstGeom prst="rect">
            <a:avLst/>
          </a:prstGeom>
          <a:gradFill rotWithShape="0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87" name="Text Box 11"/>
          <p:cNvSpPr txBox="1">
            <a:spLocks noChangeArrowheads="1"/>
          </p:cNvSpPr>
          <p:nvPr/>
        </p:nvSpPr>
        <p:spPr bwMode="auto">
          <a:xfrm>
            <a:off x="3124200" y="5219472"/>
            <a:ext cx="3048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 dirty="0">
                <a:solidFill>
                  <a:schemeClr val="bg2"/>
                </a:solidFill>
                <a:latin typeface="Arial" charset="0"/>
              </a:rPr>
              <a:t>Successful strategic leadership</a:t>
            </a:r>
            <a:endParaRPr lang="en-GB" altLang="en-US" sz="1600" b="1" dirty="0">
              <a:solidFill>
                <a:schemeClr val="bg2"/>
              </a:solidFill>
            </a:endParaRPr>
          </a:p>
        </p:txBody>
      </p:sp>
      <p:sp>
        <p:nvSpPr>
          <p:cNvPr id="24588" name="AutoShape 12"/>
          <p:cNvSpPr>
            <a:spLocks noChangeArrowheads="1"/>
          </p:cNvSpPr>
          <p:nvPr/>
        </p:nvSpPr>
        <p:spPr bwMode="auto">
          <a:xfrm rot="2531823">
            <a:off x="2362200" y="2019072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89" name="AutoShape 13"/>
          <p:cNvSpPr>
            <a:spLocks noChangeArrowheads="1"/>
          </p:cNvSpPr>
          <p:nvPr/>
        </p:nvSpPr>
        <p:spPr bwMode="auto">
          <a:xfrm rot="19987">
            <a:off x="4419600" y="2019072"/>
            <a:ext cx="533400" cy="685800"/>
          </a:xfrm>
          <a:prstGeom prst="downArrow">
            <a:avLst>
              <a:gd name="adj1" fmla="val 50000"/>
              <a:gd name="adj2" fmla="val 32143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90" name="AutoShape 14"/>
          <p:cNvSpPr>
            <a:spLocks noChangeArrowheads="1"/>
          </p:cNvSpPr>
          <p:nvPr/>
        </p:nvSpPr>
        <p:spPr bwMode="auto">
          <a:xfrm rot="1866343">
            <a:off x="6248400" y="4228872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gradFill rotWithShape="0">
            <a:gsLst>
              <a:gs pos="0">
                <a:srgbClr val="76765E"/>
              </a:gs>
              <a:gs pos="50000">
                <a:srgbClr val="FFFFCC"/>
              </a:gs>
              <a:gs pos="100000">
                <a:srgbClr val="76765E"/>
              </a:gs>
            </a:gsLst>
            <a:lin ang="5400000" scaled="1"/>
          </a:gra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91" name="AutoShape 15"/>
          <p:cNvSpPr>
            <a:spLocks noChangeArrowheads="1"/>
          </p:cNvSpPr>
          <p:nvPr/>
        </p:nvSpPr>
        <p:spPr bwMode="auto">
          <a:xfrm rot="-2204618">
            <a:off x="2438400" y="4228872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gradFill rotWithShape="0">
            <a:gsLst>
              <a:gs pos="0">
                <a:srgbClr val="76765E"/>
              </a:gs>
              <a:gs pos="50000">
                <a:srgbClr val="FFFFCC"/>
              </a:gs>
              <a:gs pos="100000">
                <a:srgbClr val="76765E"/>
              </a:gs>
            </a:gsLst>
            <a:lin ang="5400000" scaled="1"/>
          </a:gra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92" name="AutoShape 16"/>
          <p:cNvSpPr>
            <a:spLocks noChangeArrowheads="1"/>
          </p:cNvSpPr>
          <p:nvPr/>
        </p:nvSpPr>
        <p:spPr bwMode="auto">
          <a:xfrm rot="-2473651">
            <a:off x="6324600" y="2019072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2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4593" name="AutoShape 17"/>
          <p:cNvSpPr>
            <a:spLocks noChangeArrowheads="1"/>
          </p:cNvSpPr>
          <p:nvPr/>
        </p:nvSpPr>
        <p:spPr bwMode="auto">
          <a:xfrm rot="-64306">
            <a:off x="4419600" y="4381272"/>
            <a:ext cx="533400" cy="990600"/>
          </a:xfrm>
          <a:prstGeom prst="downArrow">
            <a:avLst>
              <a:gd name="adj1" fmla="val 50000"/>
              <a:gd name="adj2" fmla="val 46429"/>
            </a:avLst>
          </a:prstGeom>
          <a:gradFill rotWithShape="0">
            <a:gsLst>
              <a:gs pos="0">
                <a:srgbClr val="76765E"/>
              </a:gs>
              <a:gs pos="50000">
                <a:srgbClr val="FFFFCC"/>
              </a:gs>
              <a:gs pos="100000">
                <a:srgbClr val="76765E"/>
              </a:gs>
            </a:gsLst>
            <a:lin ang="5400000" scaled="1"/>
          </a:gra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762992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722" name="Rectangle 2"/>
          <p:cNvSpPr>
            <a:spLocks noChangeArrowheads="1"/>
          </p:cNvSpPr>
          <p:nvPr/>
        </p:nvSpPr>
        <p:spPr bwMode="auto">
          <a:xfrm>
            <a:off x="3276600" y="2389240"/>
            <a:ext cx="2743200" cy="2057400"/>
          </a:xfrm>
          <a:prstGeom prst="rect">
            <a:avLst/>
          </a:prstGeom>
          <a:gradFill rotWithShape="0">
            <a:gsLst>
              <a:gs pos="0">
                <a:srgbClr val="66FFCC"/>
              </a:gs>
              <a:gs pos="100000">
                <a:srgbClr val="66FFCC">
                  <a:gamma/>
                  <a:shade val="60392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70723" name="Oval 3"/>
          <p:cNvSpPr>
            <a:spLocks noChangeArrowheads="1"/>
          </p:cNvSpPr>
          <p:nvPr/>
        </p:nvSpPr>
        <p:spPr bwMode="auto">
          <a:xfrm>
            <a:off x="457200" y="2313040"/>
            <a:ext cx="2362200" cy="2133600"/>
          </a:xfrm>
          <a:prstGeom prst="ellipse">
            <a:avLst/>
          </a:prstGeom>
          <a:gradFill rotWithShape="0">
            <a:gsLst>
              <a:gs pos="0">
                <a:srgbClr val="CCFFCC"/>
              </a:gs>
              <a:gs pos="100000">
                <a:srgbClr val="CCFFCC">
                  <a:gamma/>
                  <a:shade val="6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70724" name="Oval 4"/>
          <p:cNvSpPr>
            <a:spLocks noChangeArrowheads="1"/>
          </p:cNvSpPr>
          <p:nvPr/>
        </p:nvSpPr>
        <p:spPr bwMode="auto">
          <a:xfrm>
            <a:off x="3505200" y="4599040"/>
            <a:ext cx="2209800" cy="1905000"/>
          </a:xfrm>
          <a:prstGeom prst="ellipse">
            <a:avLst/>
          </a:prstGeom>
          <a:gradFill rotWithShape="0">
            <a:gsLst>
              <a:gs pos="0">
                <a:srgbClr val="FFFFCC"/>
              </a:gs>
              <a:gs pos="100000">
                <a:srgbClr val="FFFFCC">
                  <a:gamma/>
                  <a:shade val="66667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70725" name="Oval 5"/>
          <p:cNvSpPr>
            <a:spLocks noChangeArrowheads="1"/>
          </p:cNvSpPr>
          <p:nvPr/>
        </p:nvSpPr>
        <p:spPr bwMode="auto">
          <a:xfrm>
            <a:off x="6553200" y="2389240"/>
            <a:ext cx="2286000" cy="2057400"/>
          </a:xfrm>
          <a:prstGeom prst="ellipse">
            <a:avLst/>
          </a:prstGeom>
          <a:gradFill rotWithShape="0">
            <a:gsLst>
              <a:gs pos="0">
                <a:srgbClr val="CCECFF"/>
              </a:gs>
              <a:gs pos="100000">
                <a:srgbClr val="CCECFF">
                  <a:gamma/>
                  <a:shade val="6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70726" name="Oval 6"/>
          <p:cNvSpPr>
            <a:spLocks noChangeArrowheads="1"/>
          </p:cNvSpPr>
          <p:nvPr/>
        </p:nvSpPr>
        <p:spPr bwMode="auto">
          <a:xfrm>
            <a:off x="3429000" y="27040"/>
            <a:ext cx="2209800" cy="2057400"/>
          </a:xfrm>
          <a:prstGeom prst="ellipse">
            <a:avLst/>
          </a:prstGeom>
          <a:gradFill rotWithShape="0">
            <a:gsLst>
              <a:gs pos="0">
                <a:srgbClr val="CCFF66"/>
              </a:gs>
              <a:gs pos="100000">
                <a:srgbClr val="CCFF66">
                  <a:gamma/>
                  <a:shade val="6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3733800" y="408040"/>
            <a:ext cx="1676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Sustaining competitive advantage over time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6781800" y="2617840"/>
            <a:ext cx="19050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Managing human resource and organisation decisions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3505200" y="2694040"/>
            <a:ext cx="2362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Developing and communicating the organisation’s purpose</a:t>
            </a:r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685800" y="2998840"/>
            <a:ext cx="175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Defining and delivering to stakeholders</a:t>
            </a:r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3733800" y="5208640"/>
            <a:ext cx="16764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Setting ethical standards</a:t>
            </a:r>
          </a:p>
        </p:txBody>
      </p:sp>
      <p:sp>
        <p:nvSpPr>
          <p:cNvPr id="670732" name="AutoShape 12"/>
          <p:cNvSpPr>
            <a:spLocks noChangeArrowheads="1"/>
          </p:cNvSpPr>
          <p:nvPr/>
        </p:nvSpPr>
        <p:spPr bwMode="auto">
          <a:xfrm>
            <a:off x="2514600" y="3379840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CC"/>
              </a:gs>
              <a:gs pos="100000">
                <a:srgbClr val="CCFFCC">
                  <a:gamma/>
                  <a:shade val="46275"/>
                  <a:invGamma/>
                </a:srgb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70733" name="AutoShape 13"/>
          <p:cNvSpPr>
            <a:spLocks noChangeArrowheads="1"/>
          </p:cNvSpPr>
          <p:nvPr/>
        </p:nvSpPr>
        <p:spPr bwMode="auto">
          <a:xfrm rot="5400000">
            <a:off x="4114800" y="1932040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66">
                  <a:gamma/>
                  <a:shade val="46275"/>
                  <a:invGamma/>
                </a:srgbClr>
              </a:gs>
              <a:gs pos="50000">
                <a:srgbClr val="CCFF66"/>
              </a:gs>
              <a:gs pos="100000">
                <a:srgbClr val="CCFF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70734" name="AutoShape 14"/>
          <p:cNvSpPr>
            <a:spLocks noChangeArrowheads="1"/>
          </p:cNvSpPr>
          <p:nvPr/>
        </p:nvSpPr>
        <p:spPr bwMode="auto">
          <a:xfrm rot="-5400000">
            <a:off x="4114800" y="4522840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70735" name="AutoShape 15"/>
          <p:cNvSpPr>
            <a:spLocks noChangeArrowheads="1"/>
          </p:cNvSpPr>
          <p:nvPr/>
        </p:nvSpPr>
        <p:spPr bwMode="auto">
          <a:xfrm>
            <a:off x="5715000" y="3379840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66CCFF">
                  <a:gamma/>
                  <a:shade val="66667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667"/>
                  <a:invGamma/>
                </a:srgbClr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5616" name="Text Box 16"/>
          <p:cNvSpPr txBox="1">
            <a:spLocks noChangeArrowheads="1"/>
          </p:cNvSpPr>
          <p:nvPr/>
        </p:nvSpPr>
        <p:spPr bwMode="auto">
          <a:xfrm>
            <a:off x="381000" y="255640"/>
            <a:ext cx="2819400" cy="191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chemeClr val="tx2"/>
                </a:solidFill>
                <a:latin typeface="Arial" charset="0"/>
              </a:rPr>
              <a:t>Successful strategic leadership: the five main elements - 1</a:t>
            </a:r>
          </a:p>
        </p:txBody>
      </p:sp>
    </p:spTree>
    <p:extLst>
      <p:ext uri="{BB962C8B-B14F-4D97-AF65-F5344CB8AC3E}">
        <p14:creationId xmlns:p14="http://schemas.microsoft.com/office/powerpoint/2010/main" val="25368619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2162" name="Rectangle 1026"/>
          <p:cNvSpPr>
            <a:spLocks noChangeArrowheads="1"/>
          </p:cNvSpPr>
          <p:nvPr/>
        </p:nvSpPr>
        <p:spPr bwMode="auto">
          <a:xfrm>
            <a:off x="3276600" y="2375376"/>
            <a:ext cx="2743200" cy="2057400"/>
          </a:xfrm>
          <a:prstGeom prst="rect">
            <a:avLst/>
          </a:prstGeom>
          <a:gradFill rotWithShape="0">
            <a:gsLst>
              <a:gs pos="0">
                <a:srgbClr val="66FFCC"/>
              </a:gs>
              <a:gs pos="100000">
                <a:srgbClr val="66FFCC">
                  <a:gamma/>
                  <a:shade val="60392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63" name="Oval 1027"/>
          <p:cNvSpPr>
            <a:spLocks noChangeArrowheads="1"/>
          </p:cNvSpPr>
          <p:nvPr/>
        </p:nvSpPr>
        <p:spPr bwMode="auto">
          <a:xfrm>
            <a:off x="457200" y="2299176"/>
            <a:ext cx="2362200" cy="21336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64" name="Oval 1028"/>
          <p:cNvSpPr>
            <a:spLocks noChangeArrowheads="1"/>
          </p:cNvSpPr>
          <p:nvPr/>
        </p:nvSpPr>
        <p:spPr bwMode="auto">
          <a:xfrm>
            <a:off x="3505200" y="4585176"/>
            <a:ext cx="2209800" cy="19050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65" name="Oval 1029"/>
          <p:cNvSpPr>
            <a:spLocks noChangeArrowheads="1"/>
          </p:cNvSpPr>
          <p:nvPr/>
        </p:nvSpPr>
        <p:spPr bwMode="auto">
          <a:xfrm>
            <a:off x="6553200" y="2375376"/>
            <a:ext cx="2286000" cy="2057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66" name="Oval 1030"/>
          <p:cNvSpPr>
            <a:spLocks noChangeArrowheads="1"/>
          </p:cNvSpPr>
          <p:nvPr/>
        </p:nvSpPr>
        <p:spPr bwMode="auto">
          <a:xfrm>
            <a:off x="3429000" y="13176"/>
            <a:ext cx="2209800" cy="2057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6631" name="Text Box 1031"/>
          <p:cNvSpPr txBox="1">
            <a:spLocks noChangeArrowheads="1"/>
          </p:cNvSpPr>
          <p:nvPr/>
        </p:nvSpPr>
        <p:spPr bwMode="auto">
          <a:xfrm>
            <a:off x="3733800" y="394176"/>
            <a:ext cx="1676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Sustaining competitive advantage over time</a:t>
            </a:r>
          </a:p>
        </p:txBody>
      </p:sp>
      <p:sp>
        <p:nvSpPr>
          <p:cNvPr id="26632" name="Text Box 1032"/>
          <p:cNvSpPr txBox="1">
            <a:spLocks noChangeArrowheads="1"/>
          </p:cNvSpPr>
          <p:nvPr/>
        </p:nvSpPr>
        <p:spPr bwMode="auto">
          <a:xfrm>
            <a:off x="6781800" y="2603976"/>
            <a:ext cx="19050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Managing human resource and organisation decisions</a:t>
            </a:r>
          </a:p>
        </p:txBody>
      </p:sp>
      <p:sp>
        <p:nvSpPr>
          <p:cNvPr id="26633" name="Text Box 1033"/>
          <p:cNvSpPr txBox="1">
            <a:spLocks noChangeArrowheads="1"/>
          </p:cNvSpPr>
          <p:nvPr/>
        </p:nvSpPr>
        <p:spPr bwMode="auto">
          <a:xfrm>
            <a:off x="3505200" y="2680176"/>
            <a:ext cx="2362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Developing and communicating the organisation’s purpose</a:t>
            </a:r>
          </a:p>
        </p:txBody>
      </p:sp>
      <p:sp>
        <p:nvSpPr>
          <p:cNvPr id="26634" name="Text Box 1034"/>
          <p:cNvSpPr txBox="1">
            <a:spLocks noChangeArrowheads="1"/>
          </p:cNvSpPr>
          <p:nvPr/>
        </p:nvSpPr>
        <p:spPr bwMode="auto">
          <a:xfrm>
            <a:off x="685800" y="2984976"/>
            <a:ext cx="175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Defining and delivering to stakeholders</a:t>
            </a:r>
          </a:p>
        </p:txBody>
      </p:sp>
      <p:sp>
        <p:nvSpPr>
          <p:cNvPr id="26635" name="Text Box 1035"/>
          <p:cNvSpPr txBox="1">
            <a:spLocks noChangeArrowheads="1"/>
          </p:cNvSpPr>
          <p:nvPr/>
        </p:nvSpPr>
        <p:spPr bwMode="auto">
          <a:xfrm>
            <a:off x="3733800" y="5194776"/>
            <a:ext cx="16764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Setting ethical standards</a:t>
            </a:r>
          </a:p>
        </p:txBody>
      </p:sp>
      <p:sp>
        <p:nvSpPr>
          <p:cNvPr id="732172" name="AutoShape 1036"/>
          <p:cNvSpPr>
            <a:spLocks noChangeArrowheads="1"/>
          </p:cNvSpPr>
          <p:nvPr/>
        </p:nvSpPr>
        <p:spPr bwMode="auto">
          <a:xfrm>
            <a:off x="2514600" y="336597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CC"/>
              </a:gs>
              <a:gs pos="100000">
                <a:srgbClr val="CCFFCC">
                  <a:gamma/>
                  <a:shade val="46275"/>
                  <a:invGamma/>
                </a:srgb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73" name="AutoShape 1037"/>
          <p:cNvSpPr>
            <a:spLocks noChangeArrowheads="1"/>
          </p:cNvSpPr>
          <p:nvPr/>
        </p:nvSpPr>
        <p:spPr bwMode="auto">
          <a:xfrm rot="5400000">
            <a:off x="4114800" y="191817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66">
                  <a:gamma/>
                  <a:shade val="46275"/>
                  <a:invGamma/>
                </a:srgbClr>
              </a:gs>
              <a:gs pos="50000">
                <a:srgbClr val="CCFF66"/>
              </a:gs>
              <a:gs pos="100000">
                <a:srgbClr val="CCFF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74" name="AutoShape 1038"/>
          <p:cNvSpPr>
            <a:spLocks noChangeArrowheads="1"/>
          </p:cNvSpPr>
          <p:nvPr/>
        </p:nvSpPr>
        <p:spPr bwMode="auto">
          <a:xfrm rot="-5400000">
            <a:off x="4114800" y="450897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2175" name="AutoShape 1039"/>
          <p:cNvSpPr>
            <a:spLocks noChangeArrowheads="1"/>
          </p:cNvSpPr>
          <p:nvPr/>
        </p:nvSpPr>
        <p:spPr bwMode="auto">
          <a:xfrm>
            <a:off x="5715000" y="336597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66CCFF">
                  <a:gamma/>
                  <a:shade val="66667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667"/>
                  <a:invGamma/>
                </a:srgbClr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6640" name="Text Box 1040"/>
          <p:cNvSpPr txBox="1">
            <a:spLocks noChangeArrowheads="1"/>
          </p:cNvSpPr>
          <p:nvPr/>
        </p:nvSpPr>
        <p:spPr bwMode="auto">
          <a:xfrm>
            <a:off x="381000" y="241776"/>
            <a:ext cx="2819400" cy="191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chemeClr val="tx2"/>
                </a:solidFill>
                <a:latin typeface="Arial" charset="0"/>
              </a:rPr>
              <a:t>Successful strategic leadership: the five main elements - 2</a:t>
            </a:r>
          </a:p>
        </p:txBody>
      </p:sp>
      <p:sp>
        <p:nvSpPr>
          <p:cNvPr id="732177" name="Text Box 1041"/>
          <p:cNvSpPr txBox="1">
            <a:spLocks noChangeArrowheads="1"/>
          </p:cNvSpPr>
          <p:nvPr/>
        </p:nvSpPr>
        <p:spPr bwMode="auto">
          <a:xfrm>
            <a:off x="457200" y="4533056"/>
            <a:ext cx="4869904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prime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of </a:t>
            </a:r>
            <a:r>
              <a:rPr lang="en-GB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leader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to determine the organisation’s purpose and then communicate this to every part of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33785902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3186" name="Rectangle 2"/>
          <p:cNvSpPr>
            <a:spLocks noChangeArrowheads="1"/>
          </p:cNvSpPr>
          <p:nvPr/>
        </p:nvSpPr>
        <p:spPr bwMode="auto">
          <a:xfrm>
            <a:off x="3276600" y="2380448"/>
            <a:ext cx="2743200" cy="20574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187" name="Oval 3"/>
          <p:cNvSpPr>
            <a:spLocks noChangeArrowheads="1"/>
          </p:cNvSpPr>
          <p:nvPr/>
        </p:nvSpPr>
        <p:spPr bwMode="auto">
          <a:xfrm>
            <a:off x="457200" y="2304248"/>
            <a:ext cx="2362200" cy="21336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188" name="Oval 4"/>
          <p:cNvSpPr>
            <a:spLocks noChangeArrowheads="1"/>
          </p:cNvSpPr>
          <p:nvPr/>
        </p:nvSpPr>
        <p:spPr bwMode="auto">
          <a:xfrm>
            <a:off x="3505200" y="4590248"/>
            <a:ext cx="2209800" cy="19050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189" name="Oval 5"/>
          <p:cNvSpPr>
            <a:spLocks noChangeArrowheads="1"/>
          </p:cNvSpPr>
          <p:nvPr/>
        </p:nvSpPr>
        <p:spPr bwMode="auto">
          <a:xfrm>
            <a:off x="6553200" y="2380448"/>
            <a:ext cx="2286000" cy="2057400"/>
          </a:xfrm>
          <a:prstGeom prst="ellipse">
            <a:avLst/>
          </a:prstGeom>
          <a:gradFill rotWithShape="0">
            <a:gsLst>
              <a:gs pos="0">
                <a:srgbClr val="CCECFF"/>
              </a:gs>
              <a:gs pos="100000">
                <a:srgbClr val="CCECFF">
                  <a:gamma/>
                  <a:shade val="6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190" name="Oval 6"/>
          <p:cNvSpPr>
            <a:spLocks noChangeArrowheads="1"/>
          </p:cNvSpPr>
          <p:nvPr/>
        </p:nvSpPr>
        <p:spPr bwMode="auto">
          <a:xfrm>
            <a:off x="3429000" y="18248"/>
            <a:ext cx="2209800" cy="2057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7655" name="Text Box 7"/>
          <p:cNvSpPr txBox="1">
            <a:spLocks noChangeArrowheads="1"/>
          </p:cNvSpPr>
          <p:nvPr/>
        </p:nvSpPr>
        <p:spPr bwMode="auto">
          <a:xfrm>
            <a:off x="3733800" y="399248"/>
            <a:ext cx="1676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Sustaining competitive advantage over time</a:t>
            </a:r>
          </a:p>
        </p:txBody>
      </p:sp>
      <p:sp>
        <p:nvSpPr>
          <p:cNvPr id="27656" name="Text Box 8"/>
          <p:cNvSpPr txBox="1">
            <a:spLocks noChangeArrowheads="1"/>
          </p:cNvSpPr>
          <p:nvPr/>
        </p:nvSpPr>
        <p:spPr bwMode="auto">
          <a:xfrm>
            <a:off x="6781800" y="2609048"/>
            <a:ext cx="19050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Managing human resource and organisation decisions</a:t>
            </a:r>
          </a:p>
        </p:txBody>
      </p:sp>
      <p:sp>
        <p:nvSpPr>
          <p:cNvPr id="27657" name="Text Box 9"/>
          <p:cNvSpPr txBox="1">
            <a:spLocks noChangeArrowheads="1"/>
          </p:cNvSpPr>
          <p:nvPr/>
        </p:nvSpPr>
        <p:spPr bwMode="auto">
          <a:xfrm>
            <a:off x="3505200" y="2685248"/>
            <a:ext cx="2362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Developing and communicating the organisation’s purpose</a:t>
            </a:r>
          </a:p>
        </p:txBody>
      </p:sp>
      <p:sp>
        <p:nvSpPr>
          <p:cNvPr id="27658" name="Text Box 10"/>
          <p:cNvSpPr txBox="1">
            <a:spLocks noChangeArrowheads="1"/>
          </p:cNvSpPr>
          <p:nvPr/>
        </p:nvSpPr>
        <p:spPr bwMode="auto">
          <a:xfrm>
            <a:off x="685800" y="2990048"/>
            <a:ext cx="175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Defining and delivering to stakeholders</a:t>
            </a:r>
          </a:p>
        </p:txBody>
      </p:sp>
      <p:sp>
        <p:nvSpPr>
          <p:cNvPr id="27659" name="Text Box 11"/>
          <p:cNvSpPr txBox="1">
            <a:spLocks noChangeArrowheads="1"/>
          </p:cNvSpPr>
          <p:nvPr/>
        </p:nvSpPr>
        <p:spPr bwMode="auto">
          <a:xfrm>
            <a:off x="3733800" y="5199848"/>
            <a:ext cx="16764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Setting ethical standards</a:t>
            </a:r>
          </a:p>
        </p:txBody>
      </p:sp>
      <p:sp>
        <p:nvSpPr>
          <p:cNvPr id="733196" name="AutoShape 12"/>
          <p:cNvSpPr>
            <a:spLocks noChangeArrowheads="1"/>
          </p:cNvSpPr>
          <p:nvPr/>
        </p:nvSpPr>
        <p:spPr bwMode="auto">
          <a:xfrm>
            <a:off x="2514600" y="33710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CC"/>
              </a:gs>
              <a:gs pos="100000">
                <a:srgbClr val="CCFFCC">
                  <a:gamma/>
                  <a:shade val="46275"/>
                  <a:invGamma/>
                </a:srgb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197" name="AutoShape 13"/>
          <p:cNvSpPr>
            <a:spLocks noChangeArrowheads="1"/>
          </p:cNvSpPr>
          <p:nvPr/>
        </p:nvSpPr>
        <p:spPr bwMode="auto">
          <a:xfrm rot="5400000">
            <a:off x="4114800" y="19232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66">
                  <a:gamma/>
                  <a:shade val="46275"/>
                  <a:invGamma/>
                </a:srgbClr>
              </a:gs>
              <a:gs pos="50000">
                <a:srgbClr val="CCFF66"/>
              </a:gs>
              <a:gs pos="100000">
                <a:srgbClr val="CCFF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198" name="AutoShape 14"/>
          <p:cNvSpPr>
            <a:spLocks noChangeArrowheads="1"/>
          </p:cNvSpPr>
          <p:nvPr/>
        </p:nvSpPr>
        <p:spPr bwMode="auto">
          <a:xfrm rot="-5400000">
            <a:off x="4114800" y="45140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3199" name="AutoShape 15"/>
          <p:cNvSpPr>
            <a:spLocks noChangeArrowheads="1"/>
          </p:cNvSpPr>
          <p:nvPr/>
        </p:nvSpPr>
        <p:spPr bwMode="auto">
          <a:xfrm>
            <a:off x="5715000" y="33710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66CCFF">
                  <a:gamma/>
                  <a:shade val="66667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667"/>
                  <a:invGamma/>
                </a:srgbClr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7664" name="Text Box 16"/>
          <p:cNvSpPr txBox="1">
            <a:spLocks noChangeArrowheads="1"/>
          </p:cNvSpPr>
          <p:nvPr/>
        </p:nvSpPr>
        <p:spPr bwMode="auto">
          <a:xfrm>
            <a:off x="381000" y="246848"/>
            <a:ext cx="2819400" cy="191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chemeClr val="tx2"/>
                </a:solidFill>
                <a:latin typeface="Arial" charset="0"/>
              </a:rPr>
              <a:t>Successful strategic leadership: the five main elements - 3</a:t>
            </a:r>
          </a:p>
        </p:txBody>
      </p:sp>
      <p:sp>
        <p:nvSpPr>
          <p:cNvPr id="733202" name="Text Box 18"/>
          <p:cNvSpPr txBox="1">
            <a:spLocks noChangeArrowheads="1"/>
          </p:cNvSpPr>
          <p:nvPr/>
        </p:nvSpPr>
        <p:spPr bwMode="auto">
          <a:xfrm>
            <a:off x="609600" y="2456648"/>
            <a:ext cx="5715000" cy="230832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defRPr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 need to select, nurture and develop employees, especially key talents</a:t>
            </a:r>
          </a:p>
          <a:p>
            <a:pPr algn="l">
              <a:spcBef>
                <a:spcPct val="50000"/>
              </a:spcBef>
              <a:defRPr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 </a:t>
            </a:r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responsible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motivating and rewarding employees</a:t>
            </a:r>
          </a:p>
          <a:p>
            <a:pPr algn="l">
              <a:spcBef>
                <a:spcPct val="50000"/>
              </a:spcBef>
              <a:defRPr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 must also shape the culture of the organisation and structure the reporting relationships that bind the organisation together</a:t>
            </a:r>
          </a:p>
        </p:txBody>
      </p:sp>
    </p:spTree>
    <p:extLst>
      <p:ext uri="{BB962C8B-B14F-4D97-AF65-F5344CB8AC3E}">
        <p14:creationId xmlns:p14="http://schemas.microsoft.com/office/powerpoint/2010/main" val="21575588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210" name="Rectangle 2"/>
          <p:cNvSpPr>
            <a:spLocks noChangeArrowheads="1"/>
          </p:cNvSpPr>
          <p:nvPr/>
        </p:nvSpPr>
        <p:spPr bwMode="auto">
          <a:xfrm>
            <a:off x="3276600" y="2380448"/>
            <a:ext cx="2743200" cy="20574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11" name="Oval 3"/>
          <p:cNvSpPr>
            <a:spLocks noChangeArrowheads="1"/>
          </p:cNvSpPr>
          <p:nvPr/>
        </p:nvSpPr>
        <p:spPr bwMode="auto">
          <a:xfrm>
            <a:off x="457200" y="2304248"/>
            <a:ext cx="2362200" cy="21336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12" name="Oval 4"/>
          <p:cNvSpPr>
            <a:spLocks noChangeArrowheads="1"/>
          </p:cNvSpPr>
          <p:nvPr/>
        </p:nvSpPr>
        <p:spPr bwMode="auto">
          <a:xfrm>
            <a:off x="3505200" y="4590248"/>
            <a:ext cx="2209800" cy="1905000"/>
          </a:xfrm>
          <a:prstGeom prst="ellipse">
            <a:avLst/>
          </a:prstGeom>
          <a:gradFill rotWithShape="0">
            <a:gsLst>
              <a:gs pos="0">
                <a:srgbClr val="FFFFCC"/>
              </a:gs>
              <a:gs pos="100000">
                <a:srgbClr val="FFFFCC">
                  <a:gamma/>
                  <a:shade val="66667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13" name="Oval 5"/>
          <p:cNvSpPr>
            <a:spLocks noChangeArrowheads="1"/>
          </p:cNvSpPr>
          <p:nvPr/>
        </p:nvSpPr>
        <p:spPr bwMode="auto">
          <a:xfrm>
            <a:off x="6553200" y="2380448"/>
            <a:ext cx="2286000" cy="2057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14" name="Oval 6"/>
          <p:cNvSpPr>
            <a:spLocks noChangeArrowheads="1"/>
          </p:cNvSpPr>
          <p:nvPr/>
        </p:nvSpPr>
        <p:spPr bwMode="auto">
          <a:xfrm>
            <a:off x="3429000" y="18248"/>
            <a:ext cx="2209800" cy="2057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3733800" y="399248"/>
            <a:ext cx="1676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Sustaining competitive advantage over time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6781800" y="2609048"/>
            <a:ext cx="19050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Managing human resource and organisation decisions</a:t>
            </a:r>
          </a:p>
        </p:txBody>
      </p:sp>
      <p:sp>
        <p:nvSpPr>
          <p:cNvPr id="28681" name="Text Box 9"/>
          <p:cNvSpPr txBox="1">
            <a:spLocks noChangeArrowheads="1"/>
          </p:cNvSpPr>
          <p:nvPr/>
        </p:nvSpPr>
        <p:spPr bwMode="auto">
          <a:xfrm>
            <a:off x="3505200" y="2685248"/>
            <a:ext cx="2362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Developing and communicating the organisation’s purpose</a:t>
            </a:r>
          </a:p>
        </p:txBody>
      </p:sp>
      <p:sp>
        <p:nvSpPr>
          <p:cNvPr id="28682" name="Text Box 10"/>
          <p:cNvSpPr txBox="1">
            <a:spLocks noChangeArrowheads="1"/>
          </p:cNvSpPr>
          <p:nvPr/>
        </p:nvSpPr>
        <p:spPr bwMode="auto">
          <a:xfrm>
            <a:off x="685800" y="2990048"/>
            <a:ext cx="175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Defining and delivering to stakeholders</a:t>
            </a:r>
          </a:p>
        </p:txBody>
      </p:sp>
      <p:sp>
        <p:nvSpPr>
          <p:cNvPr id="28683" name="Text Box 11"/>
          <p:cNvSpPr txBox="1">
            <a:spLocks noChangeArrowheads="1"/>
          </p:cNvSpPr>
          <p:nvPr/>
        </p:nvSpPr>
        <p:spPr bwMode="auto">
          <a:xfrm>
            <a:off x="3733800" y="5199848"/>
            <a:ext cx="16764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Setting ethical standards</a:t>
            </a:r>
          </a:p>
        </p:txBody>
      </p:sp>
      <p:sp>
        <p:nvSpPr>
          <p:cNvPr id="734220" name="AutoShape 12"/>
          <p:cNvSpPr>
            <a:spLocks noChangeArrowheads="1"/>
          </p:cNvSpPr>
          <p:nvPr/>
        </p:nvSpPr>
        <p:spPr bwMode="auto">
          <a:xfrm>
            <a:off x="2514600" y="33710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CC"/>
              </a:gs>
              <a:gs pos="100000">
                <a:srgbClr val="CCFFCC">
                  <a:gamma/>
                  <a:shade val="46275"/>
                  <a:invGamma/>
                </a:srgb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21" name="AutoShape 13"/>
          <p:cNvSpPr>
            <a:spLocks noChangeArrowheads="1"/>
          </p:cNvSpPr>
          <p:nvPr/>
        </p:nvSpPr>
        <p:spPr bwMode="auto">
          <a:xfrm rot="5400000">
            <a:off x="4114800" y="19232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66">
                  <a:gamma/>
                  <a:shade val="46275"/>
                  <a:invGamma/>
                </a:srgbClr>
              </a:gs>
              <a:gs pos="50000">
                <a:srgbClr val="CCFF66"/>
              </a:gs>
              <a:gs pos="100000">
                <a:srgbClr val="CCFF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22" name="AutoShape 14"/>
          <p:cNvSpPr>
            <a:spLocks noChangeArrowheads="1"/>
          </p:cNvSpPr>
          <p:nvPr/>
        </p:nvSpPr>
        <p:spPr bwMode="auto">
          <a:xfrm rot="-5400000">
            <a:off x="4114800" y="45140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4223" name="AutoShape 15"/>
          <p:cNvSpPr>
            <a:spLocks noChangeArrowheads="1"/>
          </p:cNvSpPr>
          <p:nvPr/>
        </p:nvSpPr>
        <p:spPr bwMode="auto">
          <a:xfrm>
            <a:off x="5715000" y="33710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66CCFF">
                  <a:gamma/>
                  <a:shade val="66667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667"/>
                  <a:invGamma/>
                </a:srgbClr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8688" name="Text Box 16"/>
          <p:cNvSpPr txBox="1">
            <a:spLocks noChangeArrowheads="1"/>
          </p:cNvSpPr>
          <p:nvPr/>
        </p:nvSpPr>
        <p:spPr bwMode="auto">
          <a:xfrm>
            <a:off x="381000" y="246848"/>
            <a:ext cx="2819400" cy="191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chemeClr val="tx2"/>
                </a:solidFill>
                <a:latin typeface="Arial" charset="0"/>
              </a:rPr>
              <a:t>Successful strategic leadership: the five main elements - 4</a:t>
            </a:r>
          </a:p>
        </p:txBody>
      </p:sp>
      <p:sp>
        <p:nvSpPr>
          <p:cNvPr id="734226" name="Text Box 18"/>
          <p:cNvSpPr txBox="1">
            <a:spLocks noChangeArrowheads="1"/>
          </p:cNvSpPr>
          <p:nvPr/>
        </p:nvSpPr>
        <p:spPr bwMode="auto">
          <a:xfrm>
            <a:off x="4114800" y="1008848"/>
            <a:ext cx="4114800" cy="189282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defRPr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leadership task: set and monitor the ethical and corporate social responsibility standards of the organisation</a:t>
            </a:r>
          </a:p>
          <a:p>
            <a:pPr algn="l">
              <a:spcBef>
                <a:spcPct val="50000"/>
              </a:spcBef>
              <a:defRPr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values </a:t>
            </a:r>
            <a:r>
              <a:rPr lang="en-GB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come from the top of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9241630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5234" name="Rectangle 2"/>
          <p:cNvSpPr>
            <a:spLocks noChangeArrowheads="1"/>
          </p:cNvSpPr>
          <p:nvPr/>
        </p:nvSpPr>
        <p:spPr bwMode="auto">
          <a:xfrm>
            <a:off x="3276600" y="2380448"/>
            <a:ext cx="2743200" cy="20574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5235" name="Oval 3"/>
          <p:cNvSpPr>
            <a:spLocks noChangeArrowheads="1"/>
          </p:cNvSpPr>
          <p:nvPr/>
        </p:nvSpPr>
        <p:spPr bwMode="auto">
          <a:xfrm>
            <a:off x="457200" y="2304248"/>
            <a:ext cx="2362200" cy="2133600"/>
          </a:xfrm>
          <a:prstGeom prst="ellipse">
            <a:avLst/>
          </a:prstGeom>
          <a:gradFill rotWithShape="0">
            <a:gsLst>
              <a:gs pos="0">
                <a:srgbClr val="CCFFCC"/>
              </a:gs>
              <a:gs pos="100000">
                <a:srgbClr val="CCFFCC">
                  <a:gamma/>
                  <a:shade val="6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5236" name="Oval 4"/>
          <p:cNvSpPr>
            <a:spLocks noChangeArrowheads="1"/>
          </p:cNvSpPr>
          <p:nvPr/>
        </p:nvSpPr>
        <p:spPr bwMode="auto">
          <a:xfrm>
            <a:off x="3505200" y="4590248"/>
            <a:ext cx="2209800" cy="19050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5237" name="Oval 5"/>
          <p:cNvSpPr>
            <a:spLocks noChangeArrowheads="1"/>
          </p:cNvSpPr>
          <p:nvPr/>
        </p:nvSpPr>
        <p:spPr bwMode="auto">
          <a:xfrm>
            <a:off x="6553200" y="2380448"/>
            <a:ext cx="2286000" cy="2057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5238" name="Oval 6"/>
          <p:cNvSpPr>
            <a:spLocks noChangeArrowheads="1"/>
          </p:cNvSpPr>
          <p:nvPr/>
        </p:nvSpPr>
        <p:spPr bwMode="auto">
          <a:xfrm>
            <a:off x="3429000" y="18248"/>
            <a:ext cx="2209800" cy="2057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3733800" y="399248"/>
            <a:ext cx="1676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Sustaining competitive advantage over time</a:t>
            </a: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6781800" y="2609048"/>
            <a:ext cx="19050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Managing human resource and organisation decisions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3505200" y="2685248"/>
            <a:ext cx="2362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Developing and communicating the organisation’s purpose</a:t>
            </a: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685800" y="2990048"/>
            <a:ext cx="175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Defining and delivering to stakeholders</a:t>
            </a: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3733800" y="5199848"/>
            <a:ext cx="16764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Setting ethical standards</a:t>
            </a:r>
          </a:p>
        </p:txBody>
      </p:sp>
      <p:sp>
        <p:nvSpPr>
          <p:cNvPr id="735244" name="AutoShape 12"/>
          <p:cNvSpPr>
            <a:spLocks noChangeArrowheads="1"/>
          </p:cNvSpPr>
          <p:nvPr/>
        </p:nvSpPr>
        <p:spPr bwMode="auto">
          <a:xfrm>
            <a:off x="2514600" y="33710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CC"/>
              </a:gs>
              <a:gs pos="100000">
                <a:srgbClr val="CCFFCC">
                  <a:gamma/>
                  <a:shade val="46275"/>
                  <a:invGamma/>
                </a:srgb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5245" name="AutoShape 13"/>
          <p:cNvSpPr>
            <a:spLocks noChangeArrowheads="1"/>
          </p:cNvSpPr>
          <p:nvPr/>
        </p:nvSpPr>
        <p:spPr bwMode="auto">
          <a:xfrm rot="5400000">
            <a:off x="4114800" y="19232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66">
                  <a:gamma/>
                  <a:shade val="46275"/>
                  <a:invGamma/>
                </a:srgbClr>
              </a:gs>
              <a:gs pos="50000">
                <a:srgbClr val="CCFF66"/>
              </a:gs>
              <a:gs pos="100000">
                <a:srgbClr val="CCFF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5246" name="AutoShape 14"/>
          <p:cNvSpPr>
            <a:spLocks noChangeArrowheads="1"/>
          </p:cNvSpPr>
          <p:nvPr/>
        </p:nvSpPr>
        <p:spPr bwMode="auto">
          <a:xfrm rot="-5400000">
            <a:off x="4114800" y="45140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5247" name="AutoShape 15"/>
          <p:cNvSpPr>
            <a:spLocks noChangeArrowheads="1"/>
          </p:cNvSpPr>
          <p:nvPr/>
        </p:nvSpPr>
        <p:spPr bwMode="auto">
          <a:xfrm>
            <a:off x="5715000" y="3371048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66CCFF">
                  <a:gamma/>
                  <a:shade val="66667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667"/>
                  <a:invGamma/>
                </a:srgbClr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9712" name="Text Box 16"/>
          <p:cNvSpPr txBox="1">
            <a:spLocks noChangeArrowheads="1"/>
          </p:cNvSpPr>
          <p:nvPr/>
        </p:nvSpPr>
        <p:spPr bwMode="auto">
          <a:xfrm>
            <a:off x="381000" y="246848"/>
            <a:ext cx="2819400" cy="191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chemeClr val="tx2"/>
                </a:solidFill>
                <a:latin typeface="Arial" charset="0"/>
              </a:rPr>
              <a:t>Successful strategic leadership: the five main elements - 5</a:t>
            </a:r>
          </a:p>
        </p:txBody>
      </p:sp>
      <p:sp>
        <p:nvSpPr>
          <p:cNvPr id="735250" name="Text Box 18"/>
          <p:cNvSpPr txBox="1">
            <a:spLocks noChangeArrowheads="1"/>
          </p:cNvSpPr>
          <p:nvPr/>
        </p:nvSpPr>
        <p:spPr bwMode="auto">
          <a:xfrm>
            <a:off x="4183912" y="1411200"/>
            <a:ext cx="4724400" cy="317009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defRPr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 must maintain good relationships with stakeholders both inside and outside the organisation</a:t>
            </a:r>
          </a:p>
          <a:p>
            <a:pPr algn="l">
              <a:spcBef>
                <a:spcPct val="50000"/>
              </a:spcBef>
              <a:defRPr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Typically, </a:t>
            </a:r>
            <a:r>
              <a:rPr lang="en-GB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many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demands on the leader’s time and resource, so leaders must judge how to manage this</a:t>
            </a:r>
          </a:p>
          <a:p>
            <a:pPr algn="l">
              <a:spcBef>
                <a:spcPct val="50000"/>
              </a:spcBef>
              <a:defRPr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Outside advisers </a:t>
            </a:r>
            <a:r>
              <a:rPr lang="en-GB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increasingly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in providing help</a:t>
            </a:r>
          </a:p>
        </p:txBody>
      </p:sp>
    </p:spTree>
    <p:extLst>
      <p:ext uri="{BB962C8B-B14F-4D97-AF65-F5344CB8AC3E}">
        <p14:creationId xmlns:p14="http://schemas.microsoft.com/office/powerpoint/2010/main" val="1409697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6258" name="Rectangle 2"/>
          <p:cNvSpPr>
            <a:spLocks noChangeArrowheads="1"/>
          </p:cNvSpPr>
          <p:nvPr/>
        </p:nvSpPr>
        <p:spPr bwMode="auto">
          <a:xfrm>
            <a:off x="3276600" y="2371656"/>
            <a:ext cx="2743200" cy="20574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59" name="Oval 3"/>
          <p:cNvSpPr>
            <a:spLocks noChangeArrowheads="1"/>
          </p:cNvSpPr>
          <p:nvPr/>
        </p:nvSpPr>
        <p:spPr bwMode="auto">
          <a:xfrm>
            <a:off x="457200" y="2295456"/>
            <a:ext cx="2362200" cy="21336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60" name="Oval 4"/>
          <p:cNvSpPr>
            <a:spLocks noChangeArrowheads="1"/>
          </p:cNvSpPr>
          <p:nvPr/>
        </p:nvSpPr>
        <p:spPr bwMode="auto">
          <a:xfrm>
            <a:off x="3505200" y="4581456"/>
            <a:ext cx="2209800" cy="19050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61" name="Oval 5"/>
          <p:cNvSpPr>
            <a:spLocks noChangeArrowheads="1"/>
          </p:cNvSpPr>
          <p:nvPr/>
        </p:nvSpPr>
        <p:spPr bwMode="auto">
          <a:xfrm>
            <a:off x="6553200" y="2371656"/>
            <a:ext cx="2286000" cy="2057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62" name="Oval 6"/>
          <p:cNvSpPr>
            <a:spLocks noChangeArrowheads="1"/>
          </p:cNvSpPr>
          <p:nvPr/>
        </p:nvSpPr>
        <p:spPr bwMode="auto">
          <a:xfrm>
            <a:off x="3429000" y="9456"/>
            <a:ext cx="2209800" cy="2057400"/>
          </a:xfrm>
          <a:prstGeom prst="ellipse">
            <a:avLst/>
          </a:prstGeom>
          <a:gradFill rotWithShape="0">
            <a:gsLst>
              <a:gs pos="0">
                <a:srgbClr val="CCFF66"/>
              </a:gs>
              <a:gs pos="100000">
                <a:srgbClr val="CCFF66">
                  <a:gamma/>
                  <a:shade val="6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3733800" y="390456"/>
            <a:ext cx="1676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Sustaining competitive advantage over time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6781800" y="2600256"/>
            <a:ext cx="19050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Managing human resource and organisation decisions</a:t>
            </a: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3505200" y="2676456"/>
            <a:ext cx="2362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Developing and communicating the organisation’s purpose</a:t>
            </a: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685800" y="2981256"/>
            <a:ext cx="175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Defining and delivering to stakeholders</a:t>
            </a:r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3733800" y="5191056"/>
            <a:ext cx="16764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Setting ethical standards</a:t>
            </a:r>
          </a:p>
        </p:txBody>
      </p:sp>
      <p:sp>
        <p:nvSpPr>
          <p:cNvPr id="736268" name="AutoShape 12"/>
          <p:cNvSpPr>
            <a:spLocks noChangeArrowheads="1"/>
          </p:cNvSpPr>
          <p:nvPr/>
        </p:nvSpPr>
        <p:spPr bwMode="auto">
          <a:xfrm>
            <a:off x="2514600" y="336225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CC"/>
              </a:gs>
              <a:gs pos="100000">
                <a:srgbClr val="CCFFCC">
                  <a:gamma/>
                  <a:shade val="46275"/>
                  <a:invGamma/>
                </a:srgb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69" name="AutoShape 13"/>
          <p:cNvSpPr>
            <a:spLocks noChangeArrowheads="1"/>
          </p:cNvSpPr>
          <p:nvPr/>
        </p:nvSpPr>
        <p:spPr bwMode="auto">
          <a:xfrm rot="5400000">
            <a:off x="4114800" y="191445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66">
                  <a:gamma/>
                  <a:shade val="46275"/>
                  <a:invGamma/>
                </a:srgbClr>
              </a:gs>
              <a:gs pos="50000">
                <a:srgbClr val="CCFF66"/>
              </a:gs>
              <a:gs pos="100000">
                <a:srgbClr val="CCFF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70" name="AutoShape 14"/>
          <p:cNvSpPr>
            <a:spLocks noChangeArrowheads="1"/>
          </p:cNvSpPr>
          <p:nvPr/>
        </p:nvSpPr>
        <p:spPr bwMode="auto">
          <a:xfrm rot="-5400000">
            <a:off x="4114800" y="450525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6271" name="AutoShape 15"/>
          <p:cNvSpPr>
            <a:spLocks noChangeArrowheads="1"/>
          </p:cNvSpPr>
          <p:nvPr/>
        </p:nvSpPr>
        <p:spPr bwMode="auto">
          <a:xfrm>
            <a:off x="5715000" y="336225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66CCFF">
                  <a:gamma/>
                  <a:shade val="66667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667"/>
                  <a:invGamma/>
                </a:srgbClr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736" name="Text Box 16"/>
          <p:cNvSpPr txBox="1">
            <a:spLocks noChangeArrowheads="1"/>
          </p:cNvSpPr>
          <p:nvPr/>
        </p:nvSpPr>
        <p:spPr bwMode="auto">
          <a:xfrm>
            <a:off x="381000" y="238056"/>
            <a:ext cx="2819400" cy="191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chemeClr val="tx2"/>
                </a:solidFill>
                <a:latin typeface="Arial" charset="0"/>
              </a:rPr>
              <a:t>Successful strategic leadership: the five main elements - 6</a:t>
            </a:r>
          </a:p>
        </p:txBody>
      </p:sp>
      <p:sp>
        <p:nvSpPr>
          <p:cNvPr id="736274" name="Text Box 18"/>
          <p:cNvSpPr txBox="1">
            <a:spLocks noChangeArrowheads="1"/>
          </p:cNvSpPr>
          <p:nvPr/>
        </p:nvSpPr>
        <p:spPr bwMode="auto">
          <a:xfrm>
            <a:off x="2514600" y="2905056"/>
            <a:ext cx="4191000" cy="209288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defRPr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 are responsible for preserving and enhancing the competitive advantage of their organisations</a:t>
            </a:r>
          </a:p>
          <a:p>
            <a:pPr algn="l">
              <a:spcBef>
                <a:spcPct val="50000"/>
              </a:spcBef>
              <a:defRPr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 need to identify and support such advantages</a:t>
            </a:r>
          </a:p>
        </p:txBody>
      </p:sp>
    </p:spTree>
    <p:extLst>
      <p:ext uri="{BB962C8B-B14F-4D97-AF65-F5344CB8AC3E}">
        <p14:creationId xmlns:p14="http://schemas.microsoft.com/office/powerpoint/2010/main" val="19575632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82" name="Rectangle 2"/>
          <p:cNvSpPr>
            <a:spLocks noChangeArrowheads="1"/>
          </p:cNvSpPr>
          <p:nvPr/>
        </p:nvSpPr>
        <p:spPr bwMode="auto">
          <a:xfrm>
            <a:off x="3276600" y="2375376"/>
            <a:ext cx="2743200" cy="2057400"/>
          </a:xfrm>
          <a:prstGeom prst="rect">
            <a:avLst/>
          </a:prstGeom>
          <a:gradFill rotWithShape="0">
            <a:gsLst>
              <a:gs pos="0">
                <a:srgbClr val="66FFCC"/>
              </a:gs>
              <a:gs pos="100000">
                <a:srgbClr val="66FFCC">
                  <a:gamma/>
                  <a:shade val="60392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83" name="Oval 3"/>
          <p:cNvSpPr>
            <a:spLocks noChangeArrowheads="1"/>
          </p:cNvSpPr>
          <p:nvPr/>
        </p:nvSpPr>
        <p:spPr bwMode="auto">
          <a:xfrm>
            <a:off x="457200" y="2299176"/>
            <a:ext cx="2362200" cy="2133600"/>
          </a:xfrm>
          <a:prstGeom prst="ellipse">
            <a:avLst/>
          </a:prstGeom>
          <a:gradFill rotWithShape="0">
            <a:gsLst>
              <a:gs pos="0">
                <a:srgbClr val="CCFFCC"/>
              </a:gs>
              <a:gs pos="100000">
                <a:srgbClr val="CCFFCC">
                  <a:gamma/>
                  <a:shade val="6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84" name="Oval 4"/>
          <p:cNvSpPr>
            <a:spLocks noChangeArrowheads="1"/>
          </p:cNvSpPr>
          <p:nvPr/>
        </p:nvSpPr>
        <p:spPr bwMode="auto">
          <a:xfrm>
            <a:off x="3505200" y="4585176"/>
            <a:ext cx="2209800" cy="1905000"/>
          </a:xfrm>
          <a:prstGeom prst="ellipse">
            <a:avLst/>
          </a:prstGeom>
          <a:gradFill rotWithShape="0">
            <a:gsLst>
              <a:gs pos="0">
                <a:srgbClr val="FFFFCC"/>
              </a:gs>
              <a:gs pos="100000">
                <a:srgbClr val="FFFFCC">
                  <a:gamma/>
                  <a:shade val="66667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85" name="Oval 5"/>
          <p:cNvSpPr>
            <a:spLocks noChangeArrowheads="1"/>
          </p:cNvSpPr>
          <p:nvPr/>
        </p:nvSpPr>
        <p:spPr bwMode="auto">
          <a:xfrm>
            <a:off x="6553200" y="2375376"/>
            <a:ext cx="2286000" cy="2057400"/>
          </a:xfrm>
          <a:prstGeom prst="ellipse">
            <a:avLst/>
          </a:prstGeom>
          <a:gradFill rotWithShape="0">
            <a:gsLst>
              <a:gs pos="0">
                <a:srgbClr val="CCECFF"/>
              </a:gs>
              <a:gs pos="100000">
                <a:srgbClr val="CCECFF">
                  <a:gamma/>
                  <a:shade val="6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86" name="Oval 6"/>
          <p:cNvSpPr>
            <a:spLocks noChangeArrowheads="1"/>
          </p:cNvSpPr>
          <p:nvPr/>
        </p:nvSpPr>
        <p:spPr bwMode="auto">
          <a:xfrm>
            <a:off x="3429000" y="13176"/>
            <a:ext cx="2209800" cy="2057400"/>
          </a:xfrm>
          <a:prstGeom prst="ellipse">
            <a:avLst/>
          </a:prstGeom>
          <a:gradFill rotWithShape="0">
            <a:gsLst>
              <a:gs pos="0">
                <a:srgbClr val="CCFF66"/>
              </a:gs>
              <a:gs pos="100000">
                <a:srgbClr val="CCFF66">
                  <a:gamma/>
                  <a:shade val="69804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3733800" y="394176"/>
            <a:ext cx="1676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Sustaining competitive advantage over time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6781800" y="2603976"/>
            <a:ext cx="19050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Managing human resource and organisation decisions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3505200" y="2680176"/>
            <a:ext cx="2362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Developing and communicating the organisation’s purpose</a:t>
            </a: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685800" y="2984976"/>
            <a:ext cx="17526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Defining and delivering to stakeholders</a:t>
            </a: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3733800" y="5194776"/>
            <a:ext cx="16764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Setting ethical standards</a:t>
            </a:r>
          </a:p>
        </p:txBody>
      </p:sp>
      <p:sp>
        <p:nvSpPr>
          <p:cNvPr id="737292" name="AutoShape 12"/>
          <p:cNvSpPr>
            <a:spLocks noChangeArrowheads="1"/>
          </p:cNvSpPr>
          <p:nvPr/>
        </p:nvSpPr>
        <p:spPr bwMode="auto">
          <a:xfrm>
            <a:off x="2514600" y="336597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CC"/>
              </a:gs>
              <a:gs pos="100000">
                <a:srgbClr val="CCFFCC">
                  <a:gamma/>
                  <a:shade val="46275"/>
                  <a:invGamma/>
                </a:srgb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93" name="AutoShape 13"/>
          <p:cNvSpPr>
            <a:spLocks noChangeArrowheads="1"/>
          </p:cNvSpPr>
          <p:nvPr/>
        </p:nvSpPr>
        <p:spPr bwMode="auto">
          <a:xfrm rot="5400000">
            <a:off x="4114800" y="191817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66">
                  <a:gamma/>
                  <a:shade val="46275"/>
                  <a:invGamma/>
                </a:srgbClr>
              </a:gs>
              <a:gs pos="50000">
                <a:srgbClr val="CCFF66"/>
              </a:gs>
              <a:gs pos="100000">
                <a:srgbClr val="CCFF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94" name="AutoShape 14"/>
          <p:cNvSpPr>
            <a:spLocks noChangeArrowheads="1"/>
          </p:cNvSpPr>
          <p:nvPr/>
        </p:nvSpPr>
        <p:spPr bwMode="auto">
          <a:xfrm rot="-5400000">
            <a:off x="4114800" y="450897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37295" name="AutoShape 15"/>
          <p:cNvSpPr>
            <a:spLocks noChangeArrowheads="1"/>
          </p:cNvSpPr>
          <p:nvPr/>
        </p:nvSpPr>
        <p:spPr bwMode="auto">
          <a:xfrm>
            <a:off x="5715000" y="3365976"/>
            <a:ext cx="914400" cy="457200"/>
          </a:xfrm>
          <a:prstGeom prst="leftRightArrow">
            <a:avLst>
              <a:gd name="adj1" fmla="val 50000"/>
              <a:gd name="adj2" fmla="val 40000"/>
            </a:avLst>
          </a:prstGeom>
          <a:gradFill rotWithShape="0">
            <a:gsLst>
              <a:gs pos="0">
                <a:srgbClr val="66CCFF">
                  <a:gamma/>
                  <a:shade val="66667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667"/>
                  <a:invGamma/>
                </a:srgbClr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1760" name="Text Box 16"/>
          <p:cNvSpPr txBox="1">
            <a:spLocks noChangeArrowheads="1"/>
          </p:cNvSpPr>
          <p:nvPr/>
        </p:nvSpPr>
        <p:spPr bwMode="auto">
          <a:xfrm>
            <a:off x="381000" y="241776"/>
            <a:ext cx="2819400" cy="191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chemeClr val="tx2"/>
                </a:solidFill>
                <a:latin typeface="Arial" charset="0"/>
              </a:rPr>
              <a:t>Successful strategic leadership: the five main elements - 7</a:t>
            </a:r>
          </a:p>
        </p:txBody>
      </p:sp>
    </p:spTree>
    <p:extLst>
      <p:ext uri="{BB962C8B-B14F-4D97-AF65-F5344CB8AC3E}">
        <p14:creationId xmlns:p14="http://schemas.microsoft.com/office/powerpoint/2010/main" val="16784849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026"/>
          <p:cNvSpPr>
            <a:spLocks noGrp="1" noChangeArrowheads="1"/>
          </p:cNvSpPr>
          <p:nvPr>
            <p:ph type="ctrTitle" idx="4294967295"/>
          </p:nvPr>
        </p:nvSpPr>
        <p:spPr>
          <a:xfrm>
            <a:off x="914400" y="2133600"/>
            <a:ext cx="7391400" cy="1447800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3200" b="1" dirty="0" smtClean="0">
                <a:effectLst/>
              </a:rPr>
              <a:t>What is strategic leadership? </a:t>
            </a:r>
            <a:br>
              <a:rPr lang="en-GB" altLang="en-US" sz="3200" b="1" dirty="0" smtClean="0">
                <a:effectLst/>
              </a:rPr>
            </a:br>
            <a:endParaRPr lang="en-GB" altLang="en-US" sz="3200" i="1" dirty="0" smtClean="0">
              <a:solidFill>
                <a:schemeClr val="accent1"/>
              </a:solidFill>
              <a:effectLst/>
            </a:endParaRP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827584" y="4191000"/>
            <a:ext cx="8011616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3200" b="1" i="1" dirty="0">
                <a:solidFill>
                  <a:schemeClr val="accent1"/>
                </a:solidFill>
                <a:latin typeface="Arial" charset="0"/>
              </a:rPr>
              <a:t>Some additional overheads</a:t>
            </a:r>
          </a:p>
        </p:txBody>
      </p:sp>
    </p:spTree>
    <p:extLst>
      <p:ext uri="{BB962C8B-B14F-4D97-AF65-F5344CB8AC3E}">
        <p14:creationId xmlns:p14="http://schemas.microsoft.com/office/powerpoint/2010/main" val="3218365988"/>
      </p:ext>
    </p:extLst>
  </p:cSld>
  <p:clrMapOvr>
    <a:masterClrMapping/>
  </p:clrMapOvr>
  <p:transition xmlns:p14="http://schemas.microsoft.com/office/powerpoint/2010/main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Rectangle 4"/>
          <p:cNvSpPr>
            <a:spLocks noGrp="1" noChangeArrowheads="1"/>
          </p:cNvSpPr>
          <p:nvPr>
            <p:ph type="title"/>
          </p:nvPr>
        </p:nvSpPr>
        <p:spPr>
          <a:xfrm>
            <a:off x="607232" y="973016"/>
            <a:ext cx="7903722" cy="609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>
            <a:normAutofit fontScale="90000"/>
          </a:bodyPr>
          <a:lstStyle/>
          <a:p>
            <a:r>
              <a:rPr lang="en-GB" altLang="en-US" sz="2800" b="1" dirty="0" smtClean="0">
                <a:effectLst/>
              </a:rPr>
              <a:t>How leaders recognise and deal with ‘political’ pressures - 1</a:t>
            </a:r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13176" y="1707444"/>
            <a:ext cx="7772400" cy="4384675"/>
          </a:xfrm>
          <a:noFill/>
        </p:spPr>
        <p:txBody>
          <a:bodyPr/>
          <a:lstStyle/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Prioritise power groups, then consider resistance…..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Resistance to change may be the primary problem of strategy development 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Why do people resist change?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/>
              <a:t>Anxiety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/>
              <a:t>Pessimism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/>
              <a:t>Irritation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/>
              <a:t>Lack of interest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/>
              <a:t>Opposition to strategy proposals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/>
              <a:t>Different personal ambitions</a:t>
            </a:r>
          </a:p>
        </p:txBody>
      </p:sp>
      <p:grpSp>
        <p:nvGrpSpPr>
          <p:cNvPr id="33798" name="Group 6"/>
          <p:cNvGrpSpPr>
            <a:grpSpLocks/>
          </p:cNvGrpSpPr>
          <p:nvPr/>
        </p:nvGrpSpPr>
        <p:grpSpPr bwMode="auto">
          <a:xfrm>
            <a:off x="4905788" y="2621844"/>
            <a:ext cx="3352800" cy="3811588"/>
            <a:chOff x="3504" y="1632"/>
            <a:chExt cx="2112" cy="2401"/>
          </a:xfrm>
        </p:grpSpPr>
        <p:sp>
          <p:nvSpPr>
            <p:cNvPr id="739335" name="Freeform 7"/>
            <p:cNvSpPr>
              <a:spLocks/>
            </p:cNvSpPr>
            <p:nvPr/>
          </p:nvSpPr>
          <p:spPr bwMode="auto">
            <a:xfrm>
              <a:off x="3504" y="1632"/>
              <a:ext cx="2112" cy="2401"/>
            </a:xfrm>
            <a:custGeom>
              <a:avLst/>
              <a:gdLst/>
              <a:ahLst/>
              <a:cxnLst>
                <a:cxn ang="0">
                  <a:pos x="704" y="0"/>
                </a:cxn>
                <a:cxn ang="0">
                  <a:pos x="704" y="900"/>
                </a:cxn>
                <a:cxn ang="0">
                  <a:pos x="352" y="900"/>
                </a:cxn>
                <a:cxn ang="0">
                  <a:pos x="352" y="600"/>
                </a:cxn>
                <a:cxn ang="0">
                  <a:pos x="0" y="1200"/>
                </a:cxn>
                <a:cxn ang="0">
                  <a:pos x="352" y="1800"/>
                </a:cxn>
                <a:cxn ang="0">
                  <a:pos x="352" y="1500"/>
                </a:cxn>
                <a:cxn ang="0">
                  <a:pos x="704" y="1500"/>
                </a:cxn>
                <a:cxn ang="0">
                  <a:pos x="704" y="2400"/>
                </a:cxn>
                <a:cxn ang="0">
                  <a:pos x="2111" y="2400"/>
                </a:cxn>
                <a:cxn ang="0">
                  <a:pos x="2111" y="0"/>
                </a:cxn>
                <a:cxn ang="0">
                  <a:pos x="704" y="0"/>
                </a:cxn>
              </a:cxnLst>
              <a:rect l="0" t="0" r="r" b="b"/>
              <a:pathLst>
                <a:path w="2112" h="2401">
                  <a:moveTo>
                    <a:pt x="704" y="0"/>
                  </a:moveTo>
                  <a:lnTo>
                    <a:pt x="704" y="900"/>
                  </a:lnTo>
                  <a:lnTo>
                    <a:pt x="352" y="900"/>
                  </a:lnTo>
                  <a:lnTo>
                    <a:pt x="352" y="600"/>
                  </a:lnTo>
                  <a:lnTo>
                    <a:pt x="0" y="1200"/>
                  </a:lnTo>
                  <a:lnTo>
                    <a:pt x="352" y="1800"/>
                  </a:lnTo>
                  <a:lnTo>
                    <a:pt x="352" y="1500"/>
                  </a:lnTo>
                  <a:lnTo>
                    <a:pt x="704" y="1500"/>
                  </a:lnTo>
                  <a:lnTo>
                    <a:pt x="704" y="2400"/>
                  </a:lnTo>
                  <a:lnTo>
                    <a:pt x="2111" y="2400"/>
                  </a:lnTo>
                  <a:lnTo>
                    <a:pt x="2111" y="0"/>
                  </a:lnTo>
                  <a:lnTo>
                    <a:pt x="704" y="0"/>
                  </a:lnTo>
                </a:path>
              </a:pathLst>
            </a:custGeom>
            <a:solidFill>
              <a:schemeClr val="accent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143684" dir="2700000" algn="ctr" rotWithShape="0">
                <a:schemeClr val="bg2"/>
              </a:outerShdw>
            </a:effectLst>
          </p:spPr>
          <p:txBody>
            <a:bodyPr/>
            <a:lstStyle/>
            <a:p>
              <a:pPr>
                <a:defRPr/>
              </a:pPr>
              <a:endParaRPr lang="en-GB" dirty="0"/>
            </a:p>
          </p:txBody>
        </p:sp>
        <p:sp>
          <p:nvSpPr>
            <p:cNvPr id="739336" name="Rectangle 8"/>
            <p:cNvSpPr>
              <a:spLocks noChangeArrowheads="1"/>
            </p:cNvSpPr>
            <p:nvPr/>
          </p:nvSpPr>
          <p:spPr bwMode="auto">
            <a:xfrm>
              <a:off x="4226" y="1665"/>
              <a:ext cx="1332" cy="233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>
              <a:outerShdw dist="71842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US" altLang="en-US" dirty="0"/>
            </a:p>
          </p:txBody>
        </p:sp>
      </p:grpSp>
      <p:sp>
        <p:nvSpPr>
          <p:cNvPr id="33799" name="Rectangle 9"/>
          <p:cNvSpPr>
            <a:spLocks noChangeArrowheads="1"/>
          </p:cNvSpPr>
          <p:nvPr/>
        </p:nvSpPr>
        <p:spPr bwMode="auto">
          <a:xfrm>
            <a:off x="6051963" y="2698044"/>
            <a:ext cx="2282825" cy="374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2000" dirty="0">
                <a:solidFill>
                  <a:schemeClr val="bg2"/>
                </a:solidFill>
              </a:rPr>
              <a:t>How to overcome resistance?</a:t>
            </a:r>
          </a:p>
          <a:p>
            <a:pPr algn="l">
              <a:buSzPct val="100000"/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Involvement in change process</a:t>
            </a:r>
          </a:p>
          <a:p>
            <a:pPr algn="l">
              <a:buSzPct val="100000"/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Support networks</a:t>
            </a:r>
          </a:p>
          <a:p>
            <a:pPr algn="l">
              <a:buSzPct val="100000"/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Communicate</a:t>
            </a:r>
          </a:p>
          <a:p>
            <a:pPr algn="l">
              <a:buSzPct val="100000"/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Managerial authority</a:t>
            </a:r>
          </a:p>
          <a:p>
            <a:pPr algn="l">
              <a:buSzPct val="100000"/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Assistance and incentives</a:t>
            </a:r>
          </a:p>
          <a:p>
            <a:pPr algn="l">
              <a:buSzPct val="100000"/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Symbols, etc.</a:t>
            </a:r>
          </a:p>
          <a:p>
            <a:pPr algn="l" eaLnBrk="1" hangingPunct="1">
              <a:buSzPct val="100000"/>
              <a:buFontTx/>
              <a:buChar char="•"/>
            </a:pPr>
            <a:endParaRPr lang="en-GB" altLang="en-US" sz="20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406054"/>
      </p:ext>
    </p:extLst>
  </p:cSld>
  <p:clrMapOvr>
    <a:masterClrMapping/>
  </p:clrMapOvr>
  <p:transition xmlns:p14="http://schemas.microsoft.com/office/powerpoint/2010/main" spd="slow">
    <p:cut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type="title"/>
          </p:nvPr>
        </p:nvSpPr>
        <p:spPr>
          <a:xfrm>
            <a:off x="598440" y="494184"/>
            <a:ext cx="7772400" cy="990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How leaders recognise and deal with ‘political’ pressures - 2</a:t>
            </a:r>
          </a:p>
        </p:txBody>
      </p:sp>
      <p:grpSp>
        <p:nvGrpSpPr>
          <p:cNvPr id="34820" name="Group 4"/>
          <p:cNvGrpSpPr>
            <a:grpSpLocks/>
          </p:cNvGrpSpPr>
          <p:nvPr/>
        </p:nvGrpSpPr>
        <p:grpSpPr bwMode="auto">
          <a:xfrm>
            <a:off x="838200" y="1661528"/>
            <a:ext cx="7772400" cy="4800600"/>
            <a:chOff x="768" y="912"/>
            <a:chExt cx="4896" cy="3024"/>
          </a:xfrm>
        </p:grpSpPr>
        <p:sp>
          <p:nvSpPr>
            <p:cNvPr id="741381" name="Rectangle 5"/>
            <p:cNvSpPr>
              <a:spLocks noChangeArrowheads="1"/>
            </p:cNvSpPr>
            <p:nvPr/>
          </p:nvSpPr>
          <p:spPr bwMode="auto">
            <a:xfrm>
              <a:off x="3600" y="2111"/>
              <a:ext cx="2064" cy="182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Call </a:t>
              </a:r>
              <a:r>
                <a:rPr lang="en-GB" sz="2000" dirty="0" smtClean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the bluff of rivals</a:t>
              </a:r>
              <a:endPara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Find </a:t>
              </a:r>
              <a:r>
                <a:rPr lang="en-GB" sz="2000" dirty="0" smtClean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heir or successor</a:t>
              </a:r>
              <a:endPara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Reorganise department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Reclaim control of resources</a:t>
              </a:r>
            </a:p>
          </p:txBody>
        </p:sp>
        <p:sp>
          <p:nvSpPr>
            <p:cNvPr id="741382" name="Rectangle 6"/>
            <p:cNvSpPr>
              <a:spLocks noChangeArrowheads="1"/>
            </p:cNvSpPr>
            <p:nvPr/>
          </p:nvSpPr>
          <p:spPr bwMode="auto">
            <a:xfrm>
              <a:off x="1807" y="2111"/>
              <a:ext cx="1793" cy="182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Flaunt or feign expertise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Attach oneself to superior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Build alliances with colleagues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Collect subordinates – empire build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Control resources</a:t>
              </a:r>
            </a:p>
          </p:txBody>
        </p:sp>
        <p:sp>
          <p:nvSpPr>
            <p:cNvPr id="741383" name="Rectangle 7"/>
            <p:cNvSpPr>
              <a:spLocks noChangeArrowheads="1"/>
            </p:cNvSpPr>
            <p:nvPr/>
          </p:nvSpPr>
          <p:spPr bwMode="auto">
            <a:xfrm>
              <a:off x="768" y="2111"/>
              <a:ext cx="1039" cy="182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Build power</a:t>
              </a:r>
            </a:p>
          </p:txBody>
        </p:sp>
        <p:sp>
          <p:nvSpPr>
            <p:cNvPr id="741384" name="Rectangle 8"/>
            <p:cNvSpPr>
              <a:spLocks noChangeArrowheads="1"/>
            </p:cNvSpPr>
            <p:nvPr/>
          </p:nvSpPr>
          <p:spPr bwMode="auto">
            <a:xfrm>
              <a:off x="3600" y="1440"/>
              <a:ext cx="2064" cy="67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Fight back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Institute new rules and regulations</a:t>
              </a:r>
            </a:p>
          </p:txBody>
        </p:sp>
        <p:sp>
          <p:nvSpPr>
            <p:cNvPr id="741385" name="Rectangle 9"/>
            <p:cNvSpPr>
              <a:spLocks noChangeArrowheads="1"/>
            </p:cNvSpPr>
            <p:nvPr/>
          </p:nvSpPr>
          <p:spPr bwMode="auto">
            <a:xfrm>
              <a:off x="1807" y="1440"/>
              <a:ext cx="1793" cy="67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Sabotage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Rebellion</a:t>
              </a:r>
            </a:p>
          </p:txBody>
        </p:sp>
        <p:sp>
          <p:nvSpPr>
            <p:cNvPr id="741386" name="Rectangle 10"/>
            <p:cNvSpPr>
              <a:spLocks noChangeArrowheads="1"/>
            </p:cNvSpPr>
            <p:nvPr/>
          </p:nvSpPr>
          <p:spPr bwMode="auto">
            <a:xfrm>
              <a:off x="768" y="1440"/>
              <a:ext cx="1039" cy="67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Resist change or resist authority</a:t>
              </a:r>
            </a:p>
          </p:txBody>
        </p:sp>
        <p:sp>
          <p:nvSpPr>
            <p:cNvPr id="34827" name="Rectangle 11"/>
            <p:cNvSpPr>
              <a:spLocks noChangeArrowheads="1"/>
            </p:cNvSpPr>
            <p:nvPr/>
          </p:nvSpPr>
          <p:spPr bwMode="auto">
            <a:xfrm>
              <a:off x="3600" y="912"/>
              <a:ext cx="2064" cy="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/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20000"/>
                </a:spcBef>
              </a:pPr>
              <a:r>
                <a:rPr lang="en-GB" altLang="en-US" sz="2000" i="1" dirty="0">
                  <a:solidFill>
                    <a:srgbClr val="99FF33"/>
                  </a:solidFill>
                </a:rPr>
                <a:t>Reaction by superiors or rivals to the activities</a:t>
              </a:r>
            </a:p>
          </p:txBody>
        </p:sp>
        <p:sp>
          <p:nvSpPr>
            <p:cNvPr id="34828" name="Rectangle 12"/>
            <p:cNvSpPr>
              <a:spLocks noChangeArrowheads="1"/>
            </p:cNvSpPr>
            <p:nvPr/>
          </p:nvSpPr>
          <p:spPr bwMode="auto">
            <a:xfrm>
              <a:off x="1807" y="912"/>
              <a:ext cx="1793" cy="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/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20000"/>
                </a:spcBef>
              </a:pPr>
              <a:r>
                <a:rPr lang="en-GB" altLang="en-US" sz="2000" i="1" dirty="0">
                  <a:solidFill>
                    <a:srgbClr val="99FF33"/>
                  </a:solidFill>
                </a:rPr>
                <a:t>Activities undertaken to achieve objective</a:t>
              </a:r>
            </a:p>
          </p:txBody>
        </p:sp>
        <p:sp>
          <p:nvSpPr>
            <p:cNvPr id="34829" name="Rectangle 13"/>
            <p:cNvSpPr>
              <a:spLocks noChangeArrowheads="1"/>
            </p:cNvSpPr>
            <p:nvPr/>
          </p:nvSpPr>
          <p:spPr bwMode="auto">
            <a:xfrm>
              <a:off x="768" y="912"/>
              <a:ext cx="1039" cy="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/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20000"/>
                </a:spcBef>
              </a:pPr>
              <a:r>
                <a:rPr lang="en-GB" altLang="en-US" sz="2000" i="1" dirty="0">
                  <a:solidFill>
                    <a:srgbClr val="99FF33"/>
                  </a:solidFill>
                </a:rPr>
                <a:t>Objective</a:t>
              </a:r>
            </a:p>
          </p:txBody>
        </p:sp>
        <p:sp>
          <p:nvSpPr>
            <p:cNvPr id="34830" name="Line 14"/>
            <p:cNvSpPr>
              <a:spLocks noChangeShapeType="1"/>
            </p:cNvSpPr>
            <p:nvPr/>
          </p:nvSpPr>
          <p:spPr bwMode="auto">
            <a:xfrm>
              <a:off x="768" y="912"/>
              <a:ext cx="489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831" name="Line 15"/>
            <p:cNvSpPr>
              <a:spLocks noChangeShapeType="1"/>
            </p:cNvSpPr>
            <p:nvPr/>
          </p:nvSpPr>
          <p:spPr bwMode="auto">
            <a:xfrm>
              <a:off x="768" y="1440"/>
              <a:ext cx="489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832" name="Line 16"/>
            <p:cNvSpPr>
              <a:spLocks noChangeShapeType="1"/>
            </p:cNvSpPr>
            <p:nvPr/>
          </p:nvSpPr>
          <p:spPr bwMode="auto">
            <a:xfrm>
              <a:off x="768" y="2111"/>
              <a:ext cx="489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833" name="Line 17"/>
            <p:cNvSpPr>
              <a:spLocks noChangeShapeType="1"/>
            </p:cNvSpPr>
            <p:nvPr/>
          </p:nvSpPr>
          <p:spPr bwMode="auto">
            <a:xfrm>
              <a:off x="768" y="3936"/>
              <a:ext cx="489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834" name="Line 18"/>
            <p:cNvSpPr>
              <a:spLocks noChangeShapeType="1"/>
            </p:cNvSpPr>
            <p:nvPr/>
          </p:nvSpPr>
          <p:spPr bwMode="auto">
            <a:xfrm>
              <a:off x="768" y="912"/>
              <a:ext cx="0" cy="3024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835" name="Line 19"/>
            <p:cNvSpPr>
              <a:spLocks noChangeShapeType="1"/>
            </p:cNvSpPr>
            <p:nvPr/>
          </p:nvSpPr>
          <p:spPr bwMode="auto">
            <a:xfrm>
              <a:off x="1807" y="912"/>
              <a:ext cx="0" cy="302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836" name="Line 20"/>
            <p:cNvSpPr>
              <a:spLocks noChangeShapeType="1"/>
            </p:cNvSpPr>
            <p:nvPr/>
          </p:nvSpPr>
          <p:spPr bwMode="auto">
            <a:xfrm>
              <a:off x="3600" y="912"/>
              <a:ext cx="0" cy="302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837" name="Line 21"/>
            <p:cNvSpPr>
              <a:spLocks noChangeShapeType="1"/>
            </p:cNvSpPr>
            <p:nvPr/>
          </p:nvSpPr>
          <p:spPr bwMode="auto">
            <a:xfrm>
              <a:off x="5664" y="912"/>
              <a:ext cx="0" cy="3024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989377343"/>
      </p:ext>
    </p:extLst>
  </p:cSld>
  <p:clrMapOvr>
    <a:masterClrMapping/>
  </p:clrMapOvr>
  <p:transition xmlns:p14="http://schemas.microsoft.com/office/powerpoint/2010/main" spd="slow">
    <p:cut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602035" y="188640"/>
            <a:ext cx="7772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How leaders recognise and deal with ‘political’ pressures…continued - 3</a:t>
            </a:r>
          </a:p>
        </p:txBody>
      </p:sp>
      <p:grpSp>
        <p:nvGrpSpPr>
          <p:cNvPr id="35845" name="Group 5"/>
          <p:cNvGrpSpPr>
            <a:grpSpLocks/>
          </p:cNvGrpSpPr>
          <p:nvPr/>
        </p:nvGrpSpPr>
        <p:grpSpPr bwMode="auto">
          <a:xfrm>
            <a:off x="329406" y="1412776"/>
            <a:ext cx="8485188" cy="5003800"/>
            <a:chOff x="288" y="1056"/>
            <a:chExt cx="5345" cy="3152"/>
          </a:xfrm>
        </p:grpSpPr>
        <p:sp>
          <p:nvSpPr>
            <p:cNvPr id="743430" name="Rectangle 6"/>
            <p:cNvSpPr>
              <a:spLocks noChangeArrowheads="1"/>
            </p:cNvSpPr>
            <p:nvPr/>
          </p:nvSpPr>
          <p:spPr bwMode="auto">
            <a:xfrm>
              <a:off x="3723" y="2693"/>
              <a:ext cx="1910" cy="151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Intelligence essential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Recognise and cultivate those who are particularly influential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Seek out rival power groups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Respond with own leaks</a:t>
              </a:r>
            </a:p>
          </p:txBody>
        </p:sp>
        <p:sp>
          <p:nvSpPr>
            <p:cNvPr id="743431" name="Rectangle 7"/>
            <p:cNvSpPr>
              <a:spLocks noChangeArrowheads="1"/>
            </p:cNvSpPr>
            <p:nvPr/>
          </p:nvSpPr>
          <p:spPr bwMode="auto">
            <a:xfrm>
              <a:off x="1632" y="2693"/>
              <a:ext cx="2091" cy="151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Form power group of key executives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Combine with other areas above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Inform on opponent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Leak damaging material to public media</a:t>
              </a:r>
            </a:p>
          </p:txBody>
        </p:sp>
        <p:sp>
          <p:nvSpPr>
            <p:cNvPr id="743432" name="Rectangle 8"/>
            <p:cNvSpPr>
              <a:spLocks noChangeArrowheads="1"/>
            </p:cNvSpPr>
            <p:nvPr/>
          </p:nvSpPr>
          <p:spPr bwMode="auto">
            <a:xfrm>
              <a:off x="288" y="2693"/>
              <a:ext cx="1344" cy="151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Achieve fundamental change in strategy, authority and leadership</a:t>
              </a:r>
            </a:p>
          </p:txBody>
        </p:sp>
        <p:sp>
          <p:nvSpPr>
            <p:cNvPr id="743433" name="Rectangle 9"/>
            <p:cNvSpPr>
              <a:spLocks noChangeArrowheads="1"/>
            </p:cNvSpPr>
            <p:nvPr/>
          </p:nvSpPr>
          <p:spPr bwMode="auto">
            <a:xfrm>
              <a:off x="3723" y="1600"/>
              <a:ext cx="1910" cy="109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Good leadership should provide balance</a:t>
              </a:r>
            </a:p>
          </p:txBody>
        </p:sp>
        <p:sp>
          <p:nvSpPr>
            <p:cNvPr id="743434" name="Rectangle 10"/>
            <p:cNvSpPr>
              <a:spLocks noChangeArrowheads="1"/>
            </p:cNvSpPr>
            <p:nvPr/>
          </p:nvSpPr>
          <p:spPr bwMode="auto">
            <a:xfrm>
              <a:off x="1632" y="1600"/>
              <a:ext cx="2091" cy="109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Battles between units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Battles between staff and line</a:t>
              </a:r>
            </a:p>
            <a:p>
              <a:pPr algn="l"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  <a:buChar char="n"/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Expose mistakes – we all make them</a:t>
              </a:r>
            </a:p>
          </p:txBody>
        </p:sp>
        <p:sp>
          <p:nvSpPr>
            <p:cNvPr id="743435" name="Rectangle 11"/>
            <p:cNvSpPr>
              <a:spLocks noChangeArrowheads="1"/>
            </p:cNvSpPr>
            <p:nvPr/>
          </p:nvSpPr>
          <p:spPr bwMode="auto">
            <a:xfrm>
              <a:off x="288" y="1600"/>
              <a:ext cx="1344" cy="109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/>
            <a:lstStyle/>
            <a:p>
              <a:pPr algn="l">
                <a:spcBef>
                  <a:spcPct val="20000"/>
                </a:spcBef>
                <a:defRPr/>
              </a:pPr>
              <a:r>
                <a:rPr lang="en-GB" sz="2000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Defeat rival</a:t>
              </a:r>
            </a:p>
          </p:txBody>
        </p:sp>
        <p:sp>
          <p:nvSpPr>
            <p:cNvPr id="35852" name="Rectangle 12"/>
            <p:cNvSpPr>
              <a:spLocks noChangeArrowheads="1"/>
            </p:cNvSpPr>
            <p:nvPr/>
          </p:nvSpPr>
          <p:spPr bwMode="auto">
            <a:xfrm>
              <a:off x="3723" y="1056"/>
              <a:ext cx="1910" cy="5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/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20000"/>
                </a:spcBef>
              </a:pPr>
              <a:r>
                <a:rPr lang="en-GB" altLang="en-US" sz="2000" i="1" dirty="0">
                  <a:solidFill>
                    <a:srgbClr val="99FF33"/>
                  </a:solidFill>
                </a:rPr>
                <a:t>Reaction by superiors or rivals to the activities</a:t>
              </a:r>
            </a:p>
          </p:txBody>
        </p:sp>
        <p:sp>
          <p:nvSpPr>
            <p:cNvPr id="35853" name="Rectangle 13"/>
            <p:cNvSpPr>
              <a:spLocks noChangeArrowheads="1"/>
            </p:cNvSpPr>
            <p:nvPr/>
          </p:nvSpPr>
          <p:spPr bwMode="auto">
            <a:xfrm>
              <a:off x="1632" y="1056"/>
              <a:ext cx="2091" cy="5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/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20000"/>
                </a:spcBef>
              </a:pPr>
              <a:r>
                <a:rPr lang="en-GB" altLang="en-US" sz="2000" i="1" dirty="0">
                  <a:solidFill>
                    <a:srgbClr val="99FF33"/>
                  </a:solidFill>
                </a:rPr>
                <a:t>Activities undertaken to achieve objective</a:t>
              </a:r>
            </a:p>
          </p:txBody>
        </p:sp>
        <p:sp>
          <p:nvSpPr>
            <p:cNvPr id="35854" name="Rectangle 14"/>
            <p:cNvSpPr>
              <a:spLocks noChangeArrowheads="1"/>
            </p:cNvSpPr>
            <p:nvPr/>
          </p:nvSpPr>
          <p:spPr bwMode="auto">
            <a:xfrm>
              <a:off x="288" y="1056"/>
              <a:ext cx="1344" cy="5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/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20000"/>
                </a:spcBef>
              </a:pPr>
              <a:r>
                <a:rPr lang="en-GB" altLang="en-US" sz="2000" i="1" dirty="0">
                  <a:solidFill>
                    <a:srgbClr val="99FF33"/>
                  </a:solidFill>
                </a:rPr>
                <a:t>Objective</a:t>
              </a:r>
            </a:p>
          </p:txBody>
        </p:sp>
        <p:sp>
          <p:nvSpPr>
            <p:cNvPr id="35855" name="Line 15"/>
            <p:cNvSpPr>
              <a:spLocks noChangeShapeType="1"/>
            </p:cNvSpPr>
            <p:nvPr/>
          </p:nvSpPr>
          <p:spPr bwMode="auto">
            <a:xfrm>
              <a:off x="288" y="1056"/>
              <a:ext cx="53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56" name="Line 16"/>
            <p:cNvSpPr>
              <a:spLocks noChangeShapeType="1"/>
            </p:cNvSpPr>
            <p:nvPr/>
          </p:nvSpPr>
          <p:spPr bwMode="auto">
            <a:xfrm>
              <a:off x="288" y="1600"/>
              <a:ext cx="5345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57" name="Line 17"/>
            <p:cNvSpPr>
              <a:spLocks noChangeShapeType="1"/>
            </p:cNvSpPr>
            <p:nvPr/>
          </p:nvSpPr>
          <p:spPr bwMode="auto">
            <a:xfrm>
              <a:off x="288" y="2693"/>
              <a:ext cx="5345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58" name="Line 18"/>
            <p:cNvSpPr>
              <a:spLocks noChangeShapeType="1"/>
            </p:cNvSpPr>
            <p:nvPr/>
          </p:nvSpPr>
          <p:spPr bwMode="auto">
            <a:xfrm>
              <a:off x="288" y="4208"/>
              <a:ext cx="534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59" name="Line 19"/>
            <p:cNvSpPr>
              <a:spLocks noChangeShapeType="1"/>
            </p:cNvSpPr>
            <p:nvPr/>
          </p:nvSpPr>
          <p:spPr bwMode="auto">
            <a:xfrm>
              <a:off x="288" y="1056"/>
              <a:ext cx="0" cy="3152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60" name="Line 20"/>
            <p:cNvSpPr>
              <a:spLocks noChangeShapeType="1"/>
            </p:cNvSpPr>
            <p:nvPr/>
          </p:nvSpPr>
          <p:spPr bwMode="auto">
            <a:xfrm>
              <a:off x="1632" y="1056"/>
              <a:ext cx="0" cy="315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61" name="Line 21"/>
            <p:cNvSpPr>
              <a:spLocks noChangeShapeType="1"/>
            </p:cNvSpPr>
            <p:nvPr/>
          </p:nvSpPr>
          <p:spPr bwMode="auto">
            <a:xfrm>
              <a:off x="3723" y="1056"/>
              <a:ext cx="0" cy="315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62" name="Line 22"/>
            <p:cNvSpPr>
              <a:spLocks noChangeShapeType="1"/>
            </p:cNvSpPr>
            <p:nvPr/>
          </p:nvSpPr>
          <p:spPr bwMode="auto">
            <a:xfrm>
              <a:off x="5633" y="1056"/>
              <a:ext cx="0" cy="3152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271236224"/>
      </p:ext>
    </p:extLst>
  </p:cSld>
  <p:clrMapOvr>
    <a:masterClrMapping/>
  </p:clrMapOvr>
  <p:transition xmlns:p14="http://schemas.microsoft.com/office/powerpoint/2010/main" spd="slow">
    <p:cut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17248" y="448624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400" b="1" dirty="0" smtClean="0">
                <a:effectLst/>
              </a:rPr>
              <a:t>Strategic change: culture, style and leadership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8864" y="2018584"/>
            <a:ext cx="8229600" cy="4389120"/>
          </a:xfrm>
          <a:noFill/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	Four areas of competence for leaders: from Bennis and Nanus: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Vision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Communications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Trust 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Self-knowledge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	</a:t>
            </a:r>
          </a:p>
          <a:p>
            <a:pPr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	Two other possible areas of competence: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Responsiveness to the situation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Creativity</a:t>
            </a:r>
          </a:p>
        </p:txBody>
      </p:sp>
    </p:spTree>
    <p:extLst>
      <p:ext uri="{BB962C8B-B14F-4D97-AF65-F5344CB8AC3E}">
        <p14:creationId xmlns:p14="http://schemas.microsoft.com/office/powerpoint/2010/main" val="440959843"/>
      </p:ext>
    </p:extLst>
  </p:cSld>
  <p:clrMapOvr>
    <a:masterClrMapping/>
  </p:clrMapOvr>
  <p:transition xmlns:p14="http://schemas.microsoft.com/office/powerpoint/2010/main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23"/>
  <p:tag name="MMPROD_UIDATA" val="&lt;database version=&quot;6.0&quot;&gt;&lt;object type=&quot;1&quot; unique_id=&quot;10001&quot;&gt;&lt;object type=&quot;8&quot; unique_id=&quot;490280&quot;&gt;&lt;/object&gt;&lt;object type=&quot;2&quot; unique_id=&quot;490281&quot;&gt;&lt;object type=&quot;3&quot; unique_id=&quot;490282&quot;&gt;&lt;property id=&quot;20148&quot; value=&quot;5&quot;/&gt;&lt;property id=&quot;20300&quot; value=&quot;Slide 1&quot;/&gt;&lt;property id=&quot;20307&quot; value=&quot;303&quot;/&gt;&lt;/object&gt;&lt;object type=&quot;3&quot; unique_id=&quot;490283&quot;&gt;&lt;property id=&quot;20148&quot; value=&quot;5&quot;/&gt;&lt;property id=&quot;20300&quot; value=&quot;Slide 2&quot;/&gt;&lt;property id=&quot;20307&quot; value=&quot;304&quot;/&gt;&lt;/object&gt;&lt;object type=&quot;3&quot; unique_id=&quot;490284&quot;&gt;&lt;property id=&quot;20148&quot; value=&quot;5&quot;/&gt;&lt;property id=&quot;20300&quot; value=&quot;Slide 3&quot;/&gt;&lt;property id=&quot;20307&quot; value=&quot;302&quot;/&gt;&lt;/object&gt;&lt;object type=&quot;3&quot; unique_id=&quot;490285&quot;&gt;&lt;property id=&quot;20148&quot; value=&quot;5&quot;/&gt;&lt;property id=&quot;20300&quot; value=&quot;Slide 4&quot;/&gt;&lt;property id=&quot;20307&quot; value=&quot;259&quot;/&gt;&lt;/object&gt;&lt;object type=&quot;3&quot; unique_id=&quot;490286&quot;&gt;&lt;property id=&quot;20148&quot; value=&quot;5&quot;/&gt;&lt;property id=&quot;20300&quot; value=&quot;Slide 5 - &amp;quot;What is strategic leadership?&amp;quot;&quot;/&gt;&lt;property id=&quot;20307&quot; value=&quot;260&quot;/&gt;&lt;/object&gt;&lt;object type=&quot;3&quot; unique_id=&quot;490287&quot;&gt;&lt;property id=&quot;20148&quot; value=&quot;5&quot;/&gt;&lt;property id=&quot;20300&quot; value=&quot;Slide 6&quot;/&gt;&lt;property id=&quot;20307&quot; value=&quot;262&quot;/&gt;&lt;/object&gt;&lt;object type=&quot;3&quot; unique_id=&quot;490288&quot;&gt;&lt;property id=&quot;20148&quot; value=&quot;5&quot;/&gt;&lt;property id=&quot;20300&quot; value=&quot;Slide 7 - &amp;quot;What makes a successful leader? - 1&amp;quot;&quot;/&gt;&lt;property id=&quot;20307&quot; value=&quot;263&quot;/&gt;&lt;/object&gt;&lt;object type=&quot;3&quot; unique_id=&quot;490289&quot;&gt;&lt;property id=&quot;20148&quot; value=&quot;5&quot;/&gt;&lt;property id=&quot;20300&quot; value=&quot;Slide 8 - &amp;quot;What makes a successful leader? - 2&amp;quot;&quot;/&gt;&lt;property id=&quot;20307&quot; value=&quot;264&quot;/&gt;&lt;/object&gt;&lt;object type=&quot;3&quot; unique_id=&quot;490290&quot;&gt;&lt;property id=&quot;20148&quot; value=&quot;5&quot;/&gt;&lt;property id=&quot;20300&quot; value=&quot;Slide 9 - &amp;quot;What makes a successful leader? - 3&amp;quot;&quot;/&gt;&lt;property id=&quot;20307&quot; value=&quot;265&quot;/&gt;&lt;/object&gt;&lt;object type=&quot;3&quot; unique_id=&quot;490291&quot;&gt;&lt;property id=&quot;20148&quot; value=&quot;5&quot;/&gt;&lt;property id=&quot;20300&quot; value=&quot;Slide 10 - &amp;quot;What makes a successful leader? - 4&amp;quot;&quot;/&gt;&lt;property id=&quot;20307&quot; value=&quot;266&quot;/&gt;&lt;/object&gt;&lt;object type=&quot;3&quot; unique_id=&quot;490292&quot;&gt;&lt;property id=&quot;20148&quot; value=&quot;5&quot;/&gt;&lt;property id=&quot;20300&quot; value=&quot;Slide 11 - &amp;quot;What makes a successful leader? - 5&amp;quot;&quot;/&gt;&lt;property id=&quot;20307&quot; value=&quot;267&quot;/&gt;&lt;/object&gt;&lt;object type=&quot;3&quot; unique_id=&quot;490293&quot;&gt;&lt;property id=&quot;20148&quot; value=&quot;5&quot;/&gt;&lt;property id=&quot;20300&quot; value=&quot;Slide 12 - &amp;quot;What makes a successful leader? - 6&amp;quot;&quot;/&gt;&lt;property id=&quot;20307&quot; value=&quot;268&quot;/&gt;&lt;/object&gt;&lt;object type=&quot;3&quot; unique_id=&quot;490294&quot;&gt;&lt;property id=&quot;20148&quot; value=&quot;5&quot;/&gt;&lt;property id=&quot;20300&quot; value=&quot;Slide 13&quot;/&gt;&lt;property id=&quot;20307&quot; value=&quot;269&quot;/&gt;&lt;/object&gt;&lt;object type=&quot;3&quot; unique_id=&quot;490295&quot;&gt;&lt;property id=&quot;20148&quot; value=&quot;5&quot;/&gt;&lt;property id=&quot;20300&quot; value=&quot;Slide 14 - &amp;quot;How the leadership role can change over time - 1&amp;quot;&quot;/&gt;&lt;property id=&quot;20307&quot; value=&quot;270&quot;/&gt;&lt;/object&gt;&lt;object type=&quot;3&quot; unique_id=&quot;490296&quot;&gt;&lt;property id=&quot;20148&quot; value=&quot;5&quot;/&gt;&lt;property id=&quot;20300&quot; value=&quot;Slide 15 - &amp;quot;How the leadership role can change over time - 2&amp;quot;&quot;/&gt;&lt;property id=&quot;20307&quot; value=&quot;271&quot;/&gt;&lt;/object&gt;&lt;object type=&quot;3&quot; unique_id=&quot;490297&quot;&gt;&lt;property id=&quot;20148&quot; value=&quot;5&quot;/&gt;&lt;property id=&quot;20300&quot; value=&quot;Slide 16&quot;/&gt;&lt;property id=&quot;20307&quot; value=&quot;275&quot;/&gt;&lt;/object&gt;&lt;object type=&quot;3&quot; unique_id=&quot;490298&quot;&gt;&lt;property id=&quot;20148&quot; value=&quot;5&quot;/&gt;&lt;property id=&quot;20300&quot; value=&quot;Slide 17 - &amp;quot;How leaders cope with power - 1&amp;quot;&quot;/&gt;&lt;property id=&quot;20307&quot; value=&quot;276&quot;/&gt;&lt;/object&gt;&lt;object type=&quot;3&quot; unique_id=&quot;490299&quot;&gt;&lt;property id=&quot;20148&quot; value=&quot;5&quot;/&gt;&lt;property id=&quot;20300&quot; value=&quot;Slide 18 - &amp;quot;How leaders cope with power - 2&amp;quot;&quot;/&gt;&lt;property id=&quot;20307&quot; value=&quot;277&quot;/&gt;&lt;/object&gt;&lt;object type=&quot;3&quot; unique_id=&quot;490300&quot;&gt;&lt;property id=&quot;20148&quot; value=&quot;5&quot;/&gt;&lt;property id=&quot;20300&quot; value=&quot;Slide 19 - &amp;quot;How leaders cope with power - 3&amp;quot;&quot;/&gt;&lt;property id=&quot;20307&quot; value=&quot;278&quot;/&gt;&lt;/object&gt;&lt;object type=&quot;3&quot; unique_id=&quot;490301&quot;&gt;&lt;property id=&quot;20148&quot; value=&quot;5&quot;/&gt;&lt;property id=&quot;20300&quot; value=&quot;Slide 20&quot;/&gt;&lt;property id=&quot;20307&quot; value=&quot;279&quot;/&gt;&lt;/object&gt;&lt;object type=&quot;3&quot; unique_id=&quot;490302&quot;&gt;&lt;property id=&quot;20148&quot; value=&quot;5&quot;/&gt;&lt;property id=&quot;20300&quot; value=&quot;Slide 21&quot;/&gt;&lt;property id=&quot;20307&quot; value=&quot;280&quot;/&gt;&lt;/object&gt;&lt;object type=&quot;3&quot; unique_id=&quot;490303&quot;&gt;&lt;property id=&quot;20148&quot; value=&quot;5&quot;/&gt;&lt;property id=&quot;20300&quot; value=&quot;Slide 22&quot;/&gt;&lt;property id=&quot;20307&quot; value=&quot;281&quot;/&gt;&lt;/object&gt;&lt;object type=&quot;3&quot; unique_id=&quot;490304&quot;&gt;&lt;property id=&quot;20148&quot; value=&quot;5&quot;/&gt;&lt;property id=&quot;20300&quot; value=&quot;Slide 23&quot;/&gt;&lt;property id=&quot;20307&quot; value=&quot;282&quot;/&gt;&lt;/object&gt;&lt;object type=&quot;3&quot; unique_id=&quot;490305&quot;&gt;&lt;property id=&quot;20148&quot; value=&quot;5&quot;/&gt;&lt;property id=&quot;20300&quot; value=&quot;Slide 24&quot;/&gt;&lt;property id=&quot;20307&quot; value=&quot;283&quot;/&gt;&lt;/object&gt;&lt;object type=&quot;3&quot; unique_id=&quot;490306&quot;&gt;&lt;property id=&quot;20148&quot; value=&quot;5&quot;/&gt;&lt;property id=&quot;20300&quot; value=&quot;Slide 25&quot;/&gt;&lt;property id=&quot;20307&quot; value=&quot;284&quot;/&gt;&lt;/object&gt;&lt;object type=&quot;3&quot; unique_id=&quot;490307&quot;&gt;&lt;property id=&quot;20148&quot; value=&quot;5&quot;/&gt;&lt;property id=&quot;20300&quot; value=&quot;Slide 26&quot;/&gt;&lt;property id=&quot;20307&quot; value=&quot;285&quot;/&gt;&lt;/object&gt;&lt;object type=&quot;3&quot; unique_id=&quot;490308&quot;&gt;&lt;property id=&quot;20148&quot; value=&quot;5&quot;/&gt;&lt;property id=&quot;20300&quot; value=&quot;Slide 27&quot;/&gt;&lt;property id=&quot;20307&quot; value=&quot;286&quot;/&gt;&lt;/object&gt;&lt;object type=&quot;3&quot; unique_id=&quot;490309&quot;&gt;&lt;property id=&quot;20148&quot; value=&quot;5&quot;/&gt;&lt;property id=&quot;20300&quot; value=&quot;Slide 28 - &amp;quot;What is strategic leadership? &amp;#x0D;&amp;#x0A;&amp;quot;&quot;/&gt;&lt;property id=&quot;20307&quot; value=&quot;287&quot;/&gt;&lt;/object&gt;&lt;object type=&quot;3&quot; unique_id=&quot;490310&quot;&gt;&lt;property id=&quot;20148&quot; value=&quot;5&quot;/&gt;&lt;property id=&quot;20300&quot; value=&quot;Slide 29 - &amp;quot;How leaders recognise and deal with ‘political’ pressures - 1&amp;quot;&quot;/&gt;&lt;property id=&quot;20307&quot; value=&quot;288&quot;/&gt;&lt;/object&gt;&lt;object type=&quot;3&quot; unique_id=&quot;490311&quot;&gt;&lt;property id=&quot;20148&quot; value=&quot;5&quot;/&gt;&lt;property id=&quot;20300&quot; value=&quot;Slide 30 - &amp;quot;How leaders recognise and deal with ‘political’ pressures - 2&amp;quot;&quot;/&gt;&lt;property id=&quot;20307&quot; value=&quot;289&quot;/&gt;&lt;/object&gt;&lt;object type=&quot;3&quot; unique_id=&quot;490312&quot;&gt;&lt;property id=&quot;20148&quot; value=&quot;5&quot;/&gt;&lt;property id=&quot;20300&quot; value=&quot;Slide 31 - &amp;quot;How leaders recognise and deal with ‘political’ pressures…continued - 3&amp;quot;&quot;/&gt;&lt;property id=&quot;20307&quot; value=&quot;290&quot;/&gt;&lt;/object&gt;&lt;object type=&quot;3&quot; unique_id=&quot;490313&quot;&gt;&lt;property id=&quot;20148&quot; value=&quot;5&quot;/&gt;&lt;property id=&quot;20300&quot; value=&quot;Slide 32 - &amp;quot;Strategic change: culture, style and leadership&amp;quot;&quot;/&gt;&lt;property id=&quot;20307&quot; value=&quot;291&quot;/&gt;&lt;/object&gt;&lt;/object&gt;&lt;/object&gt;&lt;/database&gt;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75</TotalTime>
  <Words>1642</Words>
  <Application>Microsoft Macintosh PowerPoint</Application>
  <PresentationFormat>On-screen Show (4:3)</PresentationFormat>
  <Paragraphs>255</Paragraphs>
  <Slides>32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Flow</vt:lpstr>
      <vt:lpstr>PowerPoint Presentation</vt:lpstr>
      <vt:lpstr>PowerPoint Presentation</vt:lpstr>
      <vt:lpstr>PowerPoint Presentation</vt:lpstr>
      <vt:lpstr>PowerPoint Presentation</vt:lpstr>
      <vt:lpstr>What is strategic leadership?</vt:lpstr>
      <vt:lpstr>PowerPoint Presentation</vt:lpstr>
      <vt:lpstr>What makes a successful leader? - 1</vt:lpstr>
      <vt:lpstr>What makes a successful leader? - 2</vt:lpstr>
      <vt:lpstr>What makes a successful leader? - 3</vt:lpstr>
      <vt:lpstr>What makes a successful leader? - 4</vt:lpstr>
      <vt:lpstr>What makes a successful leader? - 5</vt:lpstr>
      <vt:lpstr>What makes a successful leader? - 6</vt:lpstr>
      <vt:lpstr>PowerPoint Presentation</vt:lpstr>
      <vt:lpstr>How the leadership role can change over time - 1</vt:lpstr>
      <vt:lpstr>How the leadership role can change over time - 2</vt:lpstr>
      <vt:lpstr>PowerPoint Presentation</vt:lpstr>
      <vt:lpstr>How leaders cope with power - 1</vt:lpstr>
      <vt:lpstr>How leaders cope with power - 2</vt:lpstr>
      <vt:lpstr>How leaders cope with power - 3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strategic leadership?  </vt:lpstr>
      <vt:lpstr>How leaders recognise and deal with ‘political’ pressures - 1</vt:lpstr>
      <vt:lpstr>How leaders recognise and deal with ‘political’ pressures - 2</vt:lpstr>
      <vt:lpstr>How leaders recognise and deal with ‘political’ pressures…continued - 3</vt:lpstr>
      <vt:lpstr>Strategic change: culture, style and leadership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</dc:creator>
  <cp:lastModifiedBy>Peter Fong</cp:lastModifiedBy>
  <cp:revision>14</cp:revision>
  <dcterms:created xsi:type="dcterms:W3CDTF">2014-05-30T14:21:42Z</dcterms:created>
  <dcterms:modified xsi:type="dcterms:W3CDTF">2017-07-28T17:53:20Z</dcterms:modified>
</cp:coreProperties>
</file>