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32"/>
  </p:notesMasterIdLst>
  <p:handoutMasterIdLst>
    <p:handoutMasterId r:id="rId33"/>
  </p:handoutMasterIdLst>
  <p:sldIdLst>
    <p:sldId id="256" r:id="rId2"/>
    <p:sldId id="291" r:id="rId3"/>
    <p:sldId id="340" r:id="rId4"/>
    <p:sldId id="341" r:id="rId5"/>
    <p:sldId id="337" r:id="rId6"/>
    <p:sldId id="338" r:id="rId7"/>
    <p:sldId id="293" r:id="rId8"/>
    <p:sldId id="295" r:id="rId9"/>
    <p:sldId id="258" r:id="rId10"/>
    <p:sldId id="342" r:id="rId11"/>
    <p:sldId id="344" r:id="rId12"/>
    <p:sldId id="287" r:id="rId13"/>
    <p:sldId id="335" r:id="rId14"/>
    <p:sldId id="288" r:id="rId15"/>
    <p:sldId id="298" r:id="rId16"/>
    <p:sldId id="339" r:id="rId17"/>
    <p:sldId id="289" r:id="rId18"/>
    <p:sldId id="322" r:id="rId19"/>
    <p:sldId id="336" r:id="rId20"/>
    <p:sldId id="310" r:id="rId21"/>
    <p:sldId id="323" r:id="rId22"/>
    <p:sldId id="325" r:id="rId23"/>
    <p:sldId id="324" r:id="rId24"/>
    <p:sldId id="263" r:id="rId25"/>
    <p:sldId id="262" r:id="rId26"/>
    <p:sldId id="328" r:id="rId27"/>
    <p:sldId id="334" r:id="rId28"/>
    <p:sldId id="283" r:id="rId29"/>
    <p:sldId id="346" r:id="rId30"/>
    <p:sldId id="345" r:id="rId3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3E09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413" autoAdjust="0"/>
    <p:restoredTop sz="94671" autoAdjust="0"/>
  </p:normalViewPr>
  <p:slideViewPr>
    <p:cSldViewPr>
      <p:cViewPr varScale="1">
        <p:scale>
          <a:sx n="70" d="100"/>
          <a:sy n="70" d="100"/>
        </p:scale>
        <p:origin x="-2168" y="-96"/>
      </p:cViewPr>
      <p:guideLst>
        <p:guide orient="horz" pos="2160"/>
        <p:guide pos="2880"/>
      </p:guideLst>
    </p:cSldViewPr>
  </p:slideViewPr>
  <p:notesTextViewPr>
    <p:cViewPr>
      <p:scale>
        <a:sx n="1" d="1"/>
        <a:sy n="1" d="1"/>
      </p:scale>
      <p:origin x="0" y="0"/>
    </p:cViewPr>
  </p:notesTextViewPr>
  <p:sorterViewPr>
    <p:cViewPr>
      <p:scale>
        <a:sx n="100" d="100"/>
        <a:sy n="100" d="100"/>
      </p:scale>
      <p:origin x="0" y="3624"/>
    </p:cViewPr>
  </p:sorterViewPr>
  <p:gridSpacing cx="72008" cy="72008"/>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notesMaster" Target="notesMasters/notesMaster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handoutMaster" Target="handoutMasters/handoutMaster1.xml"/><Relationship Id="rId34" Type="http://schemas.openxmlformats.org/officeDocument/2006/relationships/printerSettings" Target="printerSettings/printerSettings1.bin"/><Relationship Id="rId35" Type="http://schemas.openxmlformats.org/officeDocument/2006/relationships/presProps" Target="presProps.xml"/><Relationship Id="rId36" Type="http://schemas.openxmlformats.org/officeDocument/2006/relationships/viewProps" Target="viewProp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37" Type="http://schemas.openxmlformats.org/officeDocument/2006/relationships/theme" Target="theme/theme1.xml"/><Relationship Id="rId38"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1EB5EA0B-E860-45E0-A84B-06290614C642}" type="datetimeFigureOut">
              <a:rPr lang="en-GB" smtClean="0"/>
              <a:t>06/10/2017</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F2D9E3E-60CC-4274-9CF5-98ED60B49E2A}" type="slidenum">
              <a:rPr lang="en-GB" smtClean="0"/>
              <a:t>‹#›</a:t>
            </a:fld>
            <a:endParaRPr lang="en-GB"/>
          </a:p>
        </p:txBody>
      </p:sp>
    </p:spTree>
    <p:extLst>
      <p:ext uri="{BB962C8B-B14F-4D97-AF65-F5344CB8AC3E}">
        <p14:creationId xmlns:p14="http://schemas.microsoft.com/office/powerpoint/2010/main" val="245171594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7C3F9B8-9C1F-42C4-A6F6-EF3B3D28D4E0}" type="datetimeFigureOut">
              <a:rPr lang="en-GB" smtClean="0"/>
              <a:t>06/10/2017</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0E828AD-DAD5-4AA8-9237-42E1CAFC7C18}" type="slidenum">
              <a:rPr lang="en-GB" smtClean="0"/>
              <a:t>‹#›</a:t>
            </a:fld>
            <a:endParaRPr lang="en-GB"/>
          </a:p>
        </p:txBody>
      </p:sp>
    </p:spTree>
    <p:extLst>
      <p:ext uri="{BB962C8B-B14F-4D97-AF65-F5344CB8AC3E}">
        <p14:creationId xmlns:p14="http://schemas.microsoft.com/office/powerpoint/2010/main" val="182205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Criterially</a:t>
            </a:r>
            <a:r>
              <a:rPr lang="en-GB" dirty="0" smtClean="0"/>
              <a:t> -</a:t>
            </a:r>
            <a:endParaRPr lang="en-GB" dirty="0"/>
          </a:p>
        </p:txBody>
      </p:sp>
      <p:sp>
        <p:nvSpPr>
          <p:cNvPr id="4" name="Slide Number Placeholder 3"/>
          <p:cNvSpPr>
            <a:spLocks noGrp="1"/>
          </p:cNvSpPr>
          <p:nvPr>
            <p:ph type="sldNum" sz="quarter" idx="10"/>
          </p:nvPr>
        </p:nvSpPr>
        <p:spPr/>
        <p:txBody>
          <a:bodyPr/>
          <a:lstStyle/>
          <a:p>
            <a:fld id="{D0E828AD-DAD5-4AA8-9237-42E1CAFC7C18}" type="slidenum">
              <a:rPr lang="en-GB" smtClean="0"/>
              <a:t>14</a:t>
            </a:fld>
            <a:endParaRPr lang="en-GB"/>
          </a:p>
        </p:txBody>
      </p:sp>
    </p:spTree>
    <p:extLst>
      <p:ext uri="{BB962C8B-B14F-4D97-AF65-F5344CB8AC3E}">
        <p14:creationId xmlns:p14="http://schemas.microsoft.com/office/powerpoint/2010/main" val="4203114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jpeg"/><Relationship Id="rId3" Type="http://schemas.openxmlformats.org/officeDocument/2006/relationships/image" Target="../media/image4.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jpeg"/><Relationship Id="rId3" Type="http://schemas.openxmlformats.org/officeDocument/2006/relationships/image" Target="../media/image4.png"/></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jpeg"/><Relationship Id="rId3" Type="http://schemas.openxmlformats.org/officeDocument/2006/relationships/image" Target="../media/image4.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15"/>
          <p:cNvGrpSpPr/>
          <p:nvPr/>
        </p:nvGrpSpPr>
        <p:grpSpPr>
          <a:xfrm>
            <a:off x="0" y="0"/>
            <a:ext cx="9144000" cy="6858000"/>
            <a:chOff x="0" y="0"/>
            <a:chExt cx="9144000" cy="6858000"/>
          </a:xfrm>
        </p:grpSpPr>
        <p:sp>
          <p:nvSpPr>
            <p:cNvPr id="8" name="Rectangle 7"/>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Freeform 9"/>
          <p:cNvSpPr/>
          <p:nvPr/>
        </p:nvSpPr>
        <p:spPr>
          <a:xfrm rot="10800000">
            <a:off x="891821" y="5617774"/>
            <a:ext cx="7382935"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p:nvPr/>
        </p:nvSpPr>
        <p:spPr>
          <a:xfrm>
            <a:off x="989952" y="1016990"/>
            <a:ext cx="7179733" cy="4831643"/>
          </a:xfrm>
          <a:prstGeom prst="rect">
            <a:avLst/>
          </a:prstGeom>
          <a:solidFill>
            <a:schemeClr val="bg1">
              <a:lumMod val="75000"/>
              <a:lumOff val="25000"/>
            </a:schemeClr>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990600" y="1009650"/>
            <a:ext cx="7179733" cy="4831643"/>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2" descr="C:\Users\Administrator\Desktop\Pushpin Dev\Assets\pushpinLeft.png"/>
          <p:cNvPicPr>
            <a:picLocks noChangeAspect="1" noChangeArrowheads="1"/>
          </p:cNvPicPr>
          <p:nvPr/>
        </p:nvPicPr>
        <p:blipFill>
          <a:blip r:embed="rId3" cstate="print"/>
          <a:srcRect/>
          <a:stretch>
            <a:fillRect/>
          </a:stretch>
        </p:blipFill>
        <p:spPr bwMode="auto">
          <a:xfrm rot="1435684">
            <a:off x="769521" y="702069"/>
            <a:ext cx="567831" cy="567830"/>
          </a:xfrm>
          <a:prstGeom prst="rect">
            <a:avLst/>
          </a:prstGeom>
          <a:noFill/>
        </p:spPr>
      </p:pic>
      <p:pic>
        <p:nvPicPr>
          <p:cNvPr id="14" name="Picture 2" descr="C:\Users\Administrator\Desktop\Pushpin Dev\Assets\pushpinLeft.png"/>
          <p:cNvPicPr>
            <a:picLocks noChangeAspect="1" noChangeArrowheads="1"/>
          </p:cNvPicPr>
          <p:nvPr/>
        </p:nvPicPr>
        <p:blipFill>
          <a:blip r:embed="rId3" cstate="print"/>
          <a:srcRect/>
          <a:stretch>
            <a:fillRect/>
          </a:stretch>
        </p:blipFill>
        <p:spPr bwMode="auto">
          <a:xfrm rot="4096196">
            <a:off x="7855433" y="749720"/>
            <a:ext cx="566928" cy="566928"/>
          </a:xfrm>
          <a:prstGeom prst="rect">
            <a:avLst/>
          </a:prstGeom>
          <a:noFill/>
        </p:spPr>
      </p:pic>
      <p:sp>
        <p:nvSpPr>
          <p:cNvPr id="2" name="Title 1"/>
          <p:cNvSpPr>
            <a:spLocks noGrp="1"/>
          </p:cNvSpPr>
          <p:nvPr>
            <p:ph type="ctrTitle"/>
          </p:nvPr>
        </p:nvSpPr>
        <p:spPr>
          <a:xfrm>
            <a:off x="1727201" y="1794935"/>
            <a:ext cx="5723468" cy="1828090"/>
          </a:xfrm>
        </p:spPr>
        <p:txBody>
          <a:bodyPr anchor="b">
            <a:normAutofit/>
          </a:bodyPr>
          <a:lstStyle>
            <a:lvl1pPr>
              <a:defRPr sz="4800"/>
            </a:lvl1pPr>
          </a:lstStyle>
          <a:p>
            <a:r>
              <a:rPr lang="en-US" smtClean="0"/>
              <a:t>Click to edit Master title style</a:t>
            </a:r>
            <a:endParaRPr lang="en-US"/>
          </a:p>
        </p:txBody>
      </p:sp>
      <p:sp>
        <p:nvSpPr>
          <p:cNvPr id="3" name="Subtitle 2"/>
          <p:cNvSpPr>
            <a:spLocks noGrp="1"/>
          </p:cNvSpPr>
          <p:nvPr>
            <p:ph type="subTitle" idx="1"/>
          </p:nvPr>
        </p:nvSpPr>
        <p:spPr>
          <a:xfrm>
            <a:off x="1727200" y="3736622"/>
            <a:ext cx="5712179" cy="1524000"/>
          </a:xfrm>
        </p:spPr>
        <p:txBody>
          <a:bodyPr/>
          <a:lstStyle>
            <a:lvl1pPr marL="0" indent="0" algn="ctr">
              <a:buNone/>
              <a:defRPr>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6770676" y="5357592"/>
            <a:ext cx="1213821" cy="365125"/>
          </a:xfrm>
        </p:spPr>
        <p:txBody>
          <a:bodyPr/>
          <a:lstStyle/>
          <a:p>
            <a:fld id="{C694137D-5ED1-4D2B-BBAD-EC86A663C996}" type="datetimeFigureOut">
              <a:rPr lang="en-GB" smtClean="0"/>
              <a:t>06/10/2017</a:t>
            </a:fld>
            <a:endParaRPr lang="en-GB"/>
          </a:p>
        </p:txBody>
      </p:sp>
      <p:sp>
        <p:nvSpPr>
          <p:cNvPr id="5" name="Footer Placeholder 4"/>
          <p:cNvSpPr>
            <a:spLocks noGrp="1"/>
          </p:cNvSpPr>
          <p:nvPr>
            <p:ph type="ftr" sz="quarter" idx="11"/>
          </p:nvPr>
        </p:nvSpPr>
        <p:spPr>
          <a:xfrm>
            <a:off x="1174044" y="5357592"/>
            <a:ext cx="5034845" cy="365125"/>
          </a:xfrm>
        </p:spPr>
        <p:txBody>
          <a:bodyPr/>
          <a:lstStyle/>
          <a:p>
            <a:endParaRPr lang="en-GB"/>
          </a:p>
        </p:txBody>
      </p:sp>
      <p:sp>
        <p:nvSpPr>
          <p:cNvPr id="6" name="Slide Number Placeholder 5"/>
          <p:cNvSpPr>
            <a:spLocks noGrp="1"/>
          </p:cNvSpPr>
          <p:nvPr>
            <p:ph type="sldNum" sz="quarter" idx="12"/>
          </p:nvPr>
        </p:nvSpPr>
        <p:spPr>
          <a:xfrm>
            <a:off x="6213930" y="5357592"/>
            <a:ext cx="554023" cy="365125"/>
          </a:xfrm>
        </p:spPr>
        <p:txBody>
          <a:bodyPr/>
          <a:lstStyle>
            <a:lvl1pPr algn="ctr">
              <a:defRPr/>
            </a:lvl1pPr>
          </a:lstStyle>
          <a:p>
            <a:fld id="{61932734-FC6F-4C98-9DA5-0BC02E37C3AB}"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C694137D-5ED1-4D2B-BBAD-EC86A663C996}" type="datetimeFigureOut">
              <a:rPr lang="en-GB" smtClean="0"/>
              <a:t>06/10/2017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932734-FC6F-4C98-9DA5-0BC02E37C3AB}"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44979" y="2239430"/>
            <a:ext cx="6254044" cy="1362075"/>
          </a:xfrm>
        </p:spPr>
        <p:txBody>
          <a:bodyPr anchor="b"/>
          <a:lstStyle>
            <a:lvl1pPr algn="ctr">
              <a:defRPr sz="4000" b="0" cap="none" baseline="0"/>
            </a:lvl1pPr>
          </a:lstStyle>
          <a:p>
            <a:r>
              <a:rPr lang="en-US" smtClean="0"/>
              <a:t>Click to edit Master title style</a:t>
            </a:r>
            <a:endParaRPr lang="en-US" dirty="0"/>
          </a:p>
        </p:txBody>
      </p:sp>
      <p:sp>
        <p:nvSpPr>
          <p:cNvPr id="3" name="Text Placeholder 2"/>
          <p:cNvSpPr>
            <a:spLocks noGrp="1"/>
          </p:cNvSpPr>
          <p:nvPr>
            <p:ph type="body" idx="1"/>
          </p:nvPr>
        </p:nvSpPr>
        <p:spPr>
          <a:xfrm>
            <a:off x="1456267" y="3725334"/>
            <a:ext cx="6231467" cy="1309511"/>
          </a:xfrm>
        </p:spPr>
        <p:txBody>
          <a:bodyPr anchor="t"/>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694137D-5ED1-4D2B-BBAD-EC86A663C996}" type="datetimeFigureOut">
              <a:rPr lang="en-GB" smtClean="0"/>
              <a:t>06/10/2017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932734-FC6F-4C98-9DA5-0BC02E37C3AB}"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5" name="Date Placeholder 4"/>
          <p:cNvSpPr>
            <a:spLocks noGrp="1"/>
          </p:cNvSpPr>
          <p:nvPr>
            <p:ph type="dt" sz="half" idx="10"/>
          </p:nvPr>
        </p:nvSpPr>
        <p:spPr/>
        <p:txBody>
          <a:bodyPr/>
          <a:lstStyle/>
          <a:p>
            <a:fld id="{C694137D-5ED1-4D2B-BBAD-EC86A663C996}" type="datetimeFigureOut">
              <a:rPr lang="en-GB" smtClean="0"/>
              <a:t>06/10/2017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1932734-FC6F-4C98-9DA5-0BC02E37C3AB}" type="slidenum">
              <a:rPr lang="en-GB" smtClean="0"/>
              <a:t>‹#›</a:t>
            </a:fld>
            <a:endParaRPr lang="en-GB"/>
          </a:p>
        </p:txBody>
      </p:sp>
      <p:sp>
        <p:nvSpPr>
          <p:cNvPr id="9" name="Content Placeholder 8"/>
          <p:cNvSpPr>
            <a:spLocks noGrp="1"/>
          </p:cNvSpPr>
          <p:nvPr>
            <p:ph sz="quarter" idx="13"/>
          </p:nvPr>
        </p:nvSpPr>
        <p:spPr>
          <a:xfrm>
            <a:off x="1298448" y="2121407"/>
            <a:ext cx="3200400" cy="360273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1" name="Content Placeholder 10"/>
          <p:cNvSpPr>
            <a:spLocks noGrp="1"/>
          </p:cNvSpPr>
          <p:nvPr>
            <p:ph sz="quarter" idx="14"/>
          </p:nvPr>
        </p:nvSpPr>
        <p:spPr>
          <a:xfrm>
            <a:off x="4663440" y="2119313"/>
            <a:ext cx="3200400" cy="36052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1557869" y="2122312"/>
            <a:ext cx="2939521" cy="820208"/>
          </a:xfrm>
        </p:spPr>
        <p:txBody>
          <a:bodyPr anchor="b">
            <a:norm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5" name="Text Placeholder 4"/>
          <p:cNvSpPr>
            <a:spLocks noGrp="1"/>
          </p:cNvSpPr>
          <p:nvPr>
            <p:ph type="body" sz="quarter" idx="3"/>
          </p:nvPr>
        </p:nvSpPr>
        <p:spPr>
          <a:xfrm>
            <a:off x="4910669" y="2122311"/>
            <a:ext cx="2944368" cy="822960"/>
          </a:xfrm>
        </p:spPr>
        <p:txBody>
          <a:bodyPr anchor="b">
            <a:norm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7" name="Date Placeholder 6"/>
          <p:cNvSpPr>
            <a:spLocks noGrp="1"/>
          </p:cNvSpPr>
          <p:nvPr>
            <p:ph type="dt" sz="half" idx="10"/>
          </p:nvPr>
        </p:nvSpPr>
        <p:spPr/>
        <p:txBody>
          <a:bodyPr/>
          <a:lstStyle/>
          <a:p>
            <a:fld id="{C694137D-5ED1-4D2B-BBAD-EC86A663C996}" type="datetimeFigureOut">
              <a:rPr lang="en-GB" smtClean="0"/>
              <a:t>06/10/2017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1932734-FC6F-4C98-9DA5-0BC02E37C3AB}" type="slidenum">
              <a:rPr lang="en-GB" smtClean="0"/>
              <a:t>‹#›</a:t>
            </a:fld>
            <a:endParaRPr lang="en-GB"/>
          </a:p>
        </p:txBody>
      </p:sp>
      <p:sp>
        <p:nvSpPr>
          <p:cNvPr id="11" name="Content Placeholder 10"/>
          <p:cNvSpPr>
            <a:spLocks noGrp="1"/>
          </p:cNvSpPr>
          <p:nvPr>
            <p:ph sz="quarter" idx="13"/>
          </p:nvPr>
        </p:nvSpPr>
        <p:spPr>
          <a:xfrm>
            <a:off x="1298448" y="2944368"/>
            <a:ext cx="3227832" cy="277977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3" name="Content Placeholder 12"/>
          <p:cNvSpPr>
            <a:spLocks noGrp="1"/>
          </p:cNvSpPr>
          <p:nvPr>
            <p:ph sz="quarter" idx="14"/>
          </p:nvPr>
        </p:nvSpPr>
        <p:spPr>
          <a:xfrm>
            <a:off x="4645151" y="2944813"/>
            <a:ext cx="3227832" cy="277977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C694137D-5ED1-4D2B-BBAD-EC86A663C996}" type="datetimeFigureOut">
              <a:rPr lang="en-GB" smtClean="0"/>
              <a:t>06/10/2017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1932734-FC6F-4C98-9DA5-0BC02E37C3AB}"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694137D-5ED1-4D2B-BBAD-EC86A663C996}" type="datetimeFigureOut">
              <a:rPr lang="en-GB" smtClean="0"/>
              <a:t>06/10/2017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1932734-FC6F-4C98-9DA5-0BC02E37C3AB}"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8" name="Group 15"/>
          <p:cNvGrpSpPr/>
          <p:nvPr/>
        </p:nvGrpSpPr>
        <p:grpSpPr>
          <a:xfrm>
            <a:off x="0" y="0"/>
            <a:ext cx="9144000" cy="6858000"/>
            <a:chOff x="0" y="0"/>
            <a:chExt cx="9144000" cy="6858000"/>
          </a:xfrm>
        </p:grpSpPr>
        <p:sp>
          <p:nvSpPr>
            <p:cNvPr id="9" name="Rectangle 8"/>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Freeform 10"/>
          <p:cNvSpPr/>
          <p:nvPr/>
        </p:nvSpPr>
        <p:spPr>
          <a:xfrm rot="10800000">
            <a:off x="632177" y="6058038"/>
            <a:ext cx="7721601"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p:cNvSpPr/>
          <p:nvPr/>
        </p:nvSpPr>
        <p:spPr>
          <a:xfrm rot="60000">
            <a:off x="4468872" y="605163"/>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p:cNvSpPr/>
          <p:nvPr/>
        </p:nvSpPr>
        <p:spPr>
          <a:xfrm rot="60000">
            <a:off x="4471416" y="603504"/>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p:cNvSpPr/>
          <p:nvPr/>
        </p:nvSpPr>
        <p:spPr>
          <a:xfrm rot="21540000">
            <a:off x="749204" y="576868"/>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p:cNvSpPr/>
          <p:nvPr/>
        </p:nvSpPr>
        <p:spPr>
          <a:xfrm rot="21540000">
            <a:off x="749808" y="576072"/>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2" descr="C:\Users\Administrator\Desktop\Pushpin Dev\Assets\pushpinLeft.png"/>
          <p:cNvPicPr>
            <a:picLocks noChangeAspect="1" noChangeArrowheads="1"/>
          </p:cNvPicPr>
          <p:nvPr/>
        </p:nvPicPr>
        <p:blipFill>
          <a:blip r:embed="rId3" cstate="print"/>
          <a:srcRect/>
          <a:stretch>
            <a:fillRect/>
          </a:stretch>
        </p:blipFill>
        <p:spPr bwMode="auto">
          <a:xfrm rot="1435684">
            <a:off x="2371106" y="293953"/>
            <a:ext cx="567831" cy="567830"/>
          </a:xfrm>
          <a:prstGeom prst="rect">
            <a:avLst/>
          </a:prstGeom>
          <a:noFill/>
        </p:spPr>
      </p:pic>
      <p:pic>
        <p:nvPicPr>
          <p:cNvPr id="19" name="Picture 2" descr="C:\Users\Administrator\Desktop\Pushpin Dev\Assets\pushpinLeft.png"/>
          <p:cNvPicPr>
            <a:picLocks noChangeAspect="1" noChangeArrowheads="1"/>
          </p:cNvPicPr>
          <p:nvPr/>
        </p:nvPicPr>
        <p:blipFill>
          <a:blip r:embed="rId3" cstate="print"/>
          <a:srcRect/>
          <a:stretch>
            <a:fillRect/>
          </a:stretch>
        </p:blipFill>
        <p:spPr bwMode="auto">
          <a:xfrm rot="4096196">
            <a:off x="6279647" y="333163"/>
            <a:ext cx="566928" cy="566928"/>
          </a:xfrm>
          <a:prstGeom prst="rect">
            <a:avLst/>
          </a:prstGeom>
          <a:noFill/>
        </p:spPr>
      </p:pic>
      <p:sp>
        <p:nvSpPr>
          <p:cNvPr id="2" name="Title 1"/>
          <p:cNvSpPr>
            <a:spLocks noGrp="1"/>
          </p:cNvSpPr>
          <p:nvPr>
            <p:ph type="title"/>
          </p:nvPr>
        </p:nvSpPr>
        <p:spPr>
          <a:xfrm rot="-60000">
            <a:off x="1108976" y="2020042"/>
            <a:ext cx="3064827" cy="1503037"/>
          </a:xfrm>
        </p:spPr>
        <p:txBody>
          <a:bodyPr anchor="b">
            <a:normAutofit/>
          </a:bodyPr>
          <a:lstStyle>
            <a:lvl1pPr algn="ctr">
              <a:defRPr sz="2400" b="0"/>
            </a:lvl1pPr>
          </a:lstStyle>
          <a:p>
            <a:r>
              <a:rPr lang="en-US" smtClean="0"/>
              <a:t>Click to edit Master title style</a:t>
            </a:r>
            <a:endParaRPr lang="en-US"/>
          </a:p>
        </p:txBody>
      </p:sp>
      <p:sp>
        <p:nvSpPr>
          <p:cNvPr id="3" name="Content Placeholder 2"/>
          <p:cNvSpPr>
            <a:spLocks noGrp="1"/>
          </p:cNvSpPr>
          <p:nvPr>
            <p:ph idx="1"/>
          </p:nvPr>
        </p:nvSpPr>
        <p:spPr>
          <a:xfrm rot="60000">
            <a:off x="4854291" y="1150993"/>
            <a:ext cx="3020792" cy="4625489"/>
          </a:xfrm>
        </p:spPr>
        <p:txBody>
          <a:bodyPr anchor="ctr"/>
          <a:lstStyle>
            <a:lvl1pPr>
              <a:defRPr sz="2200"/>
            </a:lvl1pPr>
            <a:lvl2pPr>
              <a:defRPr sz="2000"/>
            </a:lvl2pPr>
            <a:lvl3pPr>
              <a:defRPr sz="1800"/>
            </a:lvl3pPr>
            <a:lvl4pPr>
              <a:defRPr sz="1600"/>
            </a:lvl4pPr>
            <a:lvl5pPr>
              <a:defRPr sz="14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rot="-60000">
            <a:off x="1148125" y="3623748"/>
            <a:ext cx="3048891" cy="21004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rot="60000">
            <a:off x="6341698" y="5885672"/>
            <a:ext cx="1213821" cy="365125"/>
          </a:xfrm>
        </p:spPr>
        <p:txBody>
          <a:bodyPr/>
          <a:lstStyle/>
          <a:p>
            <a:fld id="{C694137D-5ED1-4D2B-BBAD-EC86A663C996}" type="datetimeFigureOut">
              <a:rPr lang="en-GB" smtClean="0"/>
              <a:t>06/10/2017</a:t>
            </a:fld>
            <a:endParaRPr lang="en-GB"/>
          </a:p>
        </p:txBody>
      </p:sp>
      <p:sp>
        <p:nvSpPr>
          <p:cNvPr id="6" name="Footer Placeholder 5"/>
          <p:cNvSpPr>
            <a:spLocks noGrp="1"/>
          </p:cNvSpPr>
          <p:nvPr>
            <p:ph type="ftr" sz="quarter" idx="11"/>
          </p:nvPr>
        </p:nvSpPr>
        <p:spPr>
          <a:xfrm rot="-60000">
            <a:off x="914554" y="5829261"/>
            <a:ext cx="3522607" cy="365125"/>
          </a:xfrm>
        </p:spPr>
        <p:txBody>
          <a:bodyPr/>
          <a:lstStyle/>
          <a:p>
            <a:endParaRPr lang="en-GB"/>
          </a:p>
        </p:txBody>
      </p:sp>
      <p:sp>
        <p:nvSpPr>
          <p:cNvPr id="7" name="Slide Number Placeholder 6"/>
          <p:cNvSpPr>
            <a:spLocks noGrp="1"/>
          </p:cNvSpPr>
          <p:nvPr>
            <p:ph type="sldNum" sz="quarter" idx="12"/>
          </p:nvPr>
        </p:nvSpPr>
        <p:spPr>
          <a:xfrm rot="60000">
            <a:off x="7557313" y="5896961"/>
            <a:ext cx="554023" cy="365125"/>
          </a:xfrm>
        </p:spPr>
        <p:txBody>
          <a:bodyPr/>
          <a:lstStyle/>
          <a:p>
            <a:fld id="{61932734-FC6F-4C98-9DA5-0BC02E37C3AB}"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8" name="Group 15"/>
          <p:cNvGrpSpPr/>
          <p:nvPr/>
        </p:nvGrpSpPr>
        <p:grpSpPr>
          <a:xfrm>
            <a:off x="0" y="0"/>
            <a:ext cx="9144000" cy="6858000"/>
            <a:chOff x="0" y="0"/>
            <a:chExt cx="9144000" cy="6858000"/>
          </a:xfrm>
        </p:grpSpPr>
        <p:sp>
          <p:nvSpPr>
            <p:cNvPr id="9" name="Rectangle 8"/>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1" name="Freeform 30"/>
          <p:cNvSpPr/>
          <p:nvPr/>
        </p:nvSpPr>
        <p:spPr>
          <a:xfrm rot="10800000">
            <a:off x="632177" y="6058038"/>
            <a:ext cx="7721601"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rot="21540000">
            <a:off x="749204" y="576868"/>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p:cNvSpPr/>
          <p:nvPr/>
        </p:nvSpPr>
        <p:spPr>
          <a:xfrm rot="21540000">
            <a:off x="745058" y="575769"/>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p:cNvSpPr/>
          <p:nvPr/>
        </p:nvSpPr>
        <p:spPr>
          <a:xfrm rot="60000">
            <a:off x="4468872" y="605163"/>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p:cNvSpPr/>
          <p:nvPr/>
        </p:nvSpPr>
        <p:spPr>
          <a:xfrm rot="60000">
            <a:off x="4464768" y="603920"/>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2" descr="C:\Users\Administrator\Desktop\Pushpin Dev\Assets\pushpinLeft.png"/>
          <p:cNvPicPr>
            <a:picLocks noChangeAspect="1" noChangeArrowheads="1"/>
          </p:cNvPicPr>
          <p:nvPr/>
        </p:nvPicPr>
        <p:blipFill>
          <a:blip r:embed="rId3" cstate="print"/>
          <a:srcRect/>
          <a:stretch>
            <a:fillRect/>
          </a:stretch>
        </p:blipFill>
        <p:spPr bwMode="auto">
          <a:xfrm rot="1435684">
            <a:off x="2371106" y="293953"/>
            <a:ext cx="567831" cy="567830"/>
          </a:xfrm>
          <a:prstGeom prst="rect">
            <a:avLst/>
          </a:prstGeom>
          <a:noFill/>
        </p:spPr>
      </p:pic>
      <p:pic>
        <p:nvPicPr>
          <p:cNvPr id="15" name="Picture 2" descr="C:\Users\Administrator\Desktop\Pushpin Dev\Assets\pushpinLeft.png"/>
          <p:cNvPicPr>
            <a:picLocks noChangeAspect="1" noChangeArrowheads="1"/>
          </p:cNvPicPr>
          <p:nvPr/>
        </p:nvPicPr>
        <p:blipFill>
          <a:blip r:embed="rId3" cstate="print"/>
          <a:srcRect/>
          <a:stretch>
            <a:fillRect/>
          </a:stretch>
        </p:blipFill>
        <p:spPr bwMode="auto">
          <a:xfrm rot="4096196">
            <a:off x="6279647" y="333163"/>
            <a:ext cx="566928" cy="566928"/>
          </a:xfrm>
          <a:prstGeom prst="rect">
            <a:avLst/>
          </a:prstGeom>
          <a:noFill/>
        </p:spPr>
      </p:pic>
      <p:sp>
        <p:nvSpPr>
          <p:cNvPr id="2" name="Title 1"/>
          <p:cNvSpPr>
            <a:spLocks noGrp="1"/>
          </p:cNvSpPr>
          <p:nvPr>
            <p:ph type="title"/>
          </p:nvPr>
        </p:nvSpPr>
        <p:spPr>
          <a:xfrm rot="-60000">
            <a:off x="1106424" y="2020824"/>
            <a:ext cx="3063240" cy="1499616"/>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p:cNvSpPr>
          <p:nvPr>
            <p:ph type="pic" idx="1"/>
          </p:nvPr>
        </p:nvSpPr>
        <p:spPr>
          <a:xfrm rot="60000">
            <a:off x="4898615" y="1207272"/>
            <a:ext cx="2913863" cy="4539412"/>
          </a:xfrm>
          <a:ln w="101600" cap="rnd">
            <a:solidFill>
              <a:srgbClr val="FFFFFF"/>
            </a:solidFill>
          </a:ln>
          <a:effectLst>
            <a:outerShdw blurRad="88900" dir="2700000" algn="tl" rotWithShape="0">
              <a:prstClr val="black">
                <a:alpha val="40000"/>
              </a:prstClr>
            </a:outerShdw>
          </a:effectLst>
        </p:spPr>
        <p:txBody>
          <a:bodyPr>
            <a:normAutofit/>
          </a:bodyPr>
          <a:lstStyle>
            <a:lvl1pPr marL="0" indent="0">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a:p>
        </p:txBody>
      </p:sp>
      <p:sp>
        <p:nvSpPr>
          <p:cNvPr id="4" name="Text Placeholder 3"/>
          <p:cNvSpPr>
            <a:spLocks noGrp="1"/>
          </p:cNvSpPr>
          <p:nvPr>
            <p:ph type="body" sz="half" idx="2"/>
          </p:nvPr>
        </p:nvSpPr>
        <p:spPr>
          <a:xfrm rot="-60000">
            <a:off x="1152144" y="3621024"/>
            <a:ext cx="3044952" cy="210312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rot="60000">
            <a:off x="6345936" y="5888737"/>
            <a:ext cx="1213821" cy="365125"/>
          </a:xfrm>
        </p:spPr>
        <p:txBody>
          <a:bodyPr/>
          <a:lstStyle/>
          <a:p>
            <a:fld id="{C694137D-5ED1-4D2B-BBAD-EC86A663C996}" type="datetimeFigureOut">
              <a:rPr lang="en-GB" smtClean="0"/>
              <a:t>06/10/2017</a:t>
            </a:fld>
            <a:endParaRPr lang="en-GB"/>
          </a:p>
        </p:txBody>
      </p:sp>
      <p:sp>
        <p:nvSpPr>
          <p:cNvPr id="6" name="Footer Placeholder 5"/>
          <p:cNvSpPr>
            <a:spLocks noGrp="1"/>
          </p:cNvSpPr>
          <p:nvPr>
            <p:ph type="ftr" sz="quarter" idx="11"/>
          </p:nvPr>
        </p:nvSpPr>
        <p:spPr>
          <a:xfrm rot="-60000">
            <a:off x="914569" y="5831037"/>
            <a:ext cx="3319043" cy="365125"/>
          </a:xfrm>
        </p:spPr>
        <p:txBody>
          <a:bodyPr/>
          <a:lstStyle/>
          <a:p>
            <a:endParaRPr lang="en-GB"/>
          </a:p>
        </p:txBody>
      </p:sp>
      <p:sp>
        <p:nvSpPr>
          <p:cNvPr id="7" name="Slide Number Placeholder 6"/>
          <p:cNvSpPr>
            <a:spLocks noGrp="1"/>
          </p:cNvSpPr>
          <p:nvPr>
            <p:ph type="sldNum" sz="quarter" idx="12"/>
          </p:nvPr>
        </p:nvSpPr>
        <p:spPr>
          <a:xfrm rot="60000">
            <a:off x="7562089" y="5900026"/>
            <a:ext cx="554023" cy="365125"/>
          </a:xfrm>
        </p:spPr>
        <p:txBody>
          <a:bodyPr/>
          <a:lstStyle/>
          <a:p>
            <a:fld id="{61932734-FC6F-4C98-9DA5-0BC02E37C3AB}"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C694137D-5ED1-4D2B-BBAD-EC86A663C996}" type="datetimeFigureOut">
              <a:rPr lang="en-GB" smtClean="0"/>
              <a:t>06/10/2017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932734-FC6F-4C98-9DA5-0BC02E37C3AB}"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1" y="925690"/>
            <a:ext cx="1430867" cy="4763911"/>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8221" y="1106312"/>
            <a:ext cx="5178779" cy="440266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C694137D-5ED1-4D2B-BBAD-EC86A663C996}" type="datetimeFigureOut">
              <a:rPr lang="en-GB" smtClean="0"/>
              <a:t>06/10/2017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932734-FC6F-4C98-9DA5-0BC02E37C3AB}"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3" Type="http://schemas.openxmlformats.org/officeDocument/2006/relationships/image" Target="../media/image3.jpeg"/><Relationship Id="rId14" Type="http://schemas.openxmlformats.org/officeDocument/2006/relationships/image" Target="../media/image4.pn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15"/>
          <p:cNvGrpSpPr/>
          <p:nvPr/>
        </p:nvGrpSpPr>
        <p:grpSpPr>
          <a:xfrm>
            <a:off x="0" y="0"/>
            <a:ext cx="9144000" cy="6858000"/>
            <a:chOff x="0" y="0"/>
            <a:chExt cx="9144000" cy="6858000"/>
          </a:xfrm>
        </p:grpSpPr>
        <p:sp>
          <p:nvSpPr>
            <p:cNvPr id="8" name="Rectangle 7"/>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Freeform 9"/>
          <p:cNvSpPr/>
          <p:nvPr/>
        </p:nvSpPr>
        <p:spPr>
          <a:xfrm rot="10800000">
            <a:off x="628650" y="6069330"/>
            <a:ext cx="7920991"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p:nvPr/>
        </p:nvSpPr>
        <p:spPr>
          <a:xfrm>
            <a:off x="731520" y="575310"/>
            <a:ext cx="7696200" cy="5715000"/>
          </a:xfrm>
          <a:prstGeom prst="rect">
            <a:avLst/>
          </a:prstGeom>
          <a:solidFill>
            <a:schemeClr val="bg1">
              <a:lumMod val="75000"/>
              <a:lumOff val="25000"/>
            </a:schemeClr>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731520" y="576072"/>
            <a:ext cx="7696200" cy="5715000"/>
          </a:xfrm>
          <a:prstGeom prst="rect">
            <a:avLst/>
          </a:prstGeom>
          <a:blipFill dpi="0" rotWithShape="1">
            <a:blip r:embed="rId13"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2" descr="C:\Users\Administrator\Desktop\Pushpin Dev\Assets\pushpinLeft.png"/>
          <p:cNvPicPr>
            <a:picLocks noChangeAspect="1" noChangeArrowheads="1"/>
          </p:cNvPicPr>
          <p:nvPr/>
        </p:nvPicPr>
        <p:blipFill>
          <a:blip r:embed="rId14" cstate="print"/>
          <a:srcRect/>
          <a:stretch>
            <a:fillRect/>
          </a:stretch>
        </p:blipFill>
        <p:spPr bwMode="auto">
          <a:xfrm rot="1435684">
            <a:off x="543741" y="273091"/>
            <a:ext cx="567831" cy="567830"/>
          </a:xfrm>
          <a:prstGeom prst="rect">
            <a:avLst/>
          </a:prstGeom>
          <a:noFill/>
        </p:spPr>
      </p:pic>
      <p:pic>
        <p:nvPicPr>
          <p:cNvPr id="14" name="Picture 2" descr="C:\Users\Administrator\Desktop\Pushpin Dev\Assets\pushpinLeft.png"/>
          <p:cNvPicPr>
            <a:picLocks noChangeAspect="1" noChangeArrowheads="1"/>
          </p:cNvPicPr>
          <p:nvPr/>
        </p:nvPicPr>
        <p:blipFill>
          <a:blip r:embed="rId14" cstate="print"/>
          <a:srcRect/>
          <a:stretch>
            <a:fillRect/>
          </a:stretch>
        </p:blipFill>
        <p:spPr bwMode="auto">
          <a:xfrm rot="4096196">
            <a:off x="8115079" y="298163"/>
            <a:ext cx="566928" cy="566928"/>
          </a:xfrm>
          <a:prstGeom prst="rect">
            <a:avLst/>
          </a:prstGeom>
          <a:noFill/>
        </p:spPr>
      </p:pic>
      <p:sp>
        <p:nvSpPr>
          <p:cNvPr id="2" name="Title Placeholder 1"/>
          <p:cNvSpPr>
            <a:spLocks noGrp="1"/>
          </p:cNvSpPr>
          <p:nvPr>
            <p:ph type="title"/>
          </p:nvPr>
        </p:nvSpPr>
        <p:spPr>
          <a:xfrm>
            <a:off x="1095023" y="817582"/>
            <a:ext cx="6965245" cy="1202485"/>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463040" y="2119257"/>
            <a:ext cx="6196405" cy="3603812"/>
          </a:xfrm>
          <a:prstGeom prst="rect">
            <a:avLst/>
          </a:prstGeom>
        </p:spPr>
        <p:txBody>
          <a:bodyPr vert="horz" lIns="91440" tIns="45720" rIns="91440" bIns="45720" rtlCol="0"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454588" y="5809152"/>
            <a:ext cx="1213821" cy="365125"/>
          </a:xfrm>
          <a:prstGeom prst="rect">
            <a:avLst/>
          </a:prstGeom>
        </p:spPr>
        <p:txBody>
          <a:bodyPr vert="horz" lIns="91440" tIns="45720" rIns="91440" bIns="45720" rtlCol="0" anchor="ctr"/>
          <a:lstStyle>
            <a:lvl1pPr algn="r">
              <a:defRPr sz="1200">
                <a:solidFill>
                  <a:schemeClr val="tx2"/>
                </a:solidFill>
                <a:latin typeface="Rage Italic" pitchFamily="66" charset="0"/>
              </a:defRPr>
            </a:lvl1pPr>
          </a:lstStyle>
          <a:p>
            <a:fld id="{C694137D-5ED1-4D2B-BBAD-EC86A663C996}" type="datetimeFigureOut">
              <a:rPr lang="en-GB" smtClean="0"/>
              <a:t>06/10/2017</a:t>
            </a:fld>
            <a:endParaRPr lang="en-GB"/>
          </a:p>
        </p:txBody>
      </p:sp>
      <p:sp>
        <p:nvSpPr>
          <p:cNvPr id="5" name="Footer Placeholder 4"/>
          <p:cNvSpPr>
            <a:spLocks noGrp="1"/>
          </p:cNvSpPr>
          <p:nvPr>
            <p:ph type="ftr" sz="quarter" idx="3"/>
          </p:nvPr>
        </p:nvSpPr>
        <p:spPr>
          <a:xfrm>
            <a:off x="914401" y="5809152"/>
            <a:ext cx="5540188" cy="365125"/>
          </a:xfrm>
          <a:prstGeom prst="rect">
            <a:avLst/>
          </a:prstGeom>
        </p:spPr>
        <p:txBody>
          <a:bodyPr vert="horz" lIns="91440" tIns="45720" rIns="91440" bIns="45720" rtlCol="0" anchor="ctr"/>
          <a:lstStyle>
            <a:lvl1pPr algn="l">
              <a:defRPr sz="1400">
                <a:solidFill>
                  <a:schemeClr val="tx2"/>
                </a:solidFill>
                <a:latin typeface="Rage Italic" pitchFamily="66" charset="0"/>
              </a:defRPr>
            </a:lvl1pPr>
          </a:lstStyle>
          <a:p>
            <a:endParaRPr lang="en-GB"/>
          </a:p>
        </p:txBody>
      </p:sp>
      <p:sp>
        <p:nvSpPr>
          <p:cNvPr id="6" name="Slide Number Placeholder 5"/>
          <p:cNvSpPr>
            <a:spLocks noGrp="1"/>
          </p:cNvSpPr>
          <p:nvPr>
            <p:ph type="sldNum" sz="quarter" idx="4"/>
          </p:nvPr>
        </p:nvSpPr>
        <p:spPr>
          <a:xfrm>
            <a:off x="7670202" y="5809152"/>
            <a:ext cx="554023" cy="365125"/>
          </a:xfrm>
          <a:prstGeom prst="rect">
            <a:avLst/>
          </a:prstGeom>
        </p:spPr>
        <p:txBody>
          <a:bodyPr vert="horz" lIns="91440" tIns="45720" rIns="91440" bIns="45720" rtlCol="0" anchor="ctr"/>
          <a:lstStyle>
            <a:lvl1pPr algn="r">
              <a:defRPr sz="1400">
                <a:solidFill>
                  <a:schemeClr val="tx2"/>
                </a:solidFill>
                <a:latin typeface="Rage Italic" pitchFamily="66" charset="0"/>
              </a:defRPr>
            </a:lvl1pPr>
          </a:lstStyle>
          <a:p>
            <a:fld id="{61932734-FC6F-4C98-9DA5-0BC02E37C3AB}"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2"/>
        </a:buClr>
        <a:buSzPct val="85000"/>
        <a:buFont typeface="Brush Script MT" pitchFamily="66" charset="0"/>
        <a:buChar char="O"/>
        <a:defRPr sz="2400" kern="1200">
          <a:solidFill>
            <a:schemeClr val="tx1"/>
          </a:solidFill>
          <a:latin typeface="+mn-lt"/>
          <a:ea typeface="+mn-ea"/>
          <a:cs typeface="+mn-cs"/>
        </a:defRPr>
      </a:lvl1pPr>
      <a:lvl2pPr marL="640080" indent="-274320" algn="l" defTabSz="914400" rtl="0" eaLnBrk="1" latinLnBrk="0" hangingPunct="1">
        <a:spcBef>
          <a:spcPct val="20000"/>
        </a:spcBef>
        <a:buClr>
          <a:schemeClr val="accent2"/>
        </a:buClr>
        <a:buSzPct val="85000"/>
        <a:buFont typeface="Brush Script MT" pitchFamily="66" charset="0"/>
        <a:buChar char="O"/>
        <a:defRPr sz="2200" kern="1200">
          <a:solidFill>
            <a:schemeClr val="tx1"/>
          </a:solidFill>
          <a:latin typeface="+mn-lt"/>
          <a:ea typeface="+mn-ea"/>
          <a:cs typeface="+mn-cs"/>
        </a:defRPr>
      </a:lvl2pPr>
      <a:lvl3pPr marL="914400" indent="-228600" algn="l" defTabSz="914400" rtl="0" eaLnBrk="1" latinLnBrk="0" hangingPunct="1">
        <a:spcBef>
          <a:spcPct val="20000"/>
        </a:spcBef>
        <a:buClr>
          <a:schemeClr val="accent2"/>
        </a:buClr>
        <a:buSzPct val="85000"/>
        <a:buFont typeface="Brush Script MT" pitchFamily="66" charset="0"/>
        <a:buChar char="O"/>
        <a:defRPr sz="2000" kern="1200">
          <a:solidFill>
            <a:schemeClr val="tx1"/>
          </a:solidFill>
          <a:latin typeface="+mn-lt"/>
          <a:ea typeface="+mn-ea"/>
          <a:cs typeface="+mn-cs"/>
        </a:defRPr>
      </a:lvl3pPr>
      <a:lvl4pPr marL="1280160" indent="-228600" algn="l" defTabSz="914400" rtl="0" eaLnBrk="1" latinLnBrk="0" hangingPunct="1">
        <a:spcBef>
          <a:spcPct val="20000"/>
        </a:spcBef>
        <a:buClr>
          <a:schemeClr val="accent2"/>
        </a:buClr>
        <a:buSzPct val="85000"/>
        <a:buFont typeface="Brush Script MT" pitchFamily="66" charset="0"/>
        <a:buChar char="O"/>
        <a:defRPr sz="1800" kern="1200">
          <a:solidFill>
            <a:schemeClr val="tx1"/>
          </a:solidFill>
          <a:latin typeface="+mn-lt"/>
          <a:ea typeface="+mn-ea"/>
          <a:cs typeface="+mn-cs"/>
        </a:defRPr>
      </a:lvl4pPr>
      <a:lvl5pPr marL="164592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5pPr>
      <a:lvl6pPr marL="201168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6pPr>
      <a:lvl7pPr marL="237744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7pPr>
      <a:lvl8pPr marL="274320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8pPr>
      <a:lvl9pPr marL="310896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5.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71600" y="2852936"/>
            <a:ext cx="7406640" cy="1472184"/>
          </a:xfrm>
        </p:spPr>
        <p:txBody>
          <a:bodyPr>
            <a:normAutofit fontScale="90000"/>
          </a:bodyPr>
          <a:lstStyle/>
          <a:p>
            <a:r>
              <a:rPr lang="en-GB" dirty="0" smtClean="0"/>
              <a:t>Study Skills:</a:t>
            </a:r>
            <a:br>
              <a:rPr lang="en-GB" dirty="0" smtClean="0"/>
            </a:br>
            <a:r>
              <a:rPr lang="en-GB" dirty="0" smtClean="0"/>
              <a:t>Becoming an </a:t>
            </a:r>
            <a:br>
              <a:rPr lang="en-GB" dirty="0" smtClean="0"/>
            </a:br>
            <a:r>
              <a:rPr lang="en-GB" dirty="0" smtClean="0"/>
              <a:t>Academic Writer</a:t>
            </a:r>
            <a:br>
              <a:rPr lang="en-GB" dirty="0" smtClean="0"/>
            </a:br>
            <a:endParaRPr lang="en-GB" dirty="0"/>
          </a:p>
        </p:txBody>
      </p:sp>
      <p:sp>
        <p:nvSpPr>
          <p:cNvPr id="3" name="Subtitle 2"/>
          <p:cNvSpPr>
            <a:spLocks noGrp="1"/>
          </p:cNvSpPr>
          <p:nvPr>
            <p:ph type="subTitle" idx="1"/>
          </p:nvPr>
        </p:nvSpPr>
        <p:spPr>
          <a:xfrm>
            <a:off x="1432560" y="3645024"/>
            <a:ext cx="7406640" cy="1752600"/>
          </a:xfrm>
        </p:spPr>
        <p:txBody>
          <a:bodyPr/>
          <a:lstStyle/>
          <a:p>
            <a:endParaRPr lang="en-GB" dirty="0" smtClean="0"/>
          </a:p>
        </p:txBody>
      </p:sp>
    </p:spTree>
    <p:extLst>
      <p:ext uri="{BB962C8B-B14F-4D97-AF65-F5344CB8AC3E}">
        <p14:creationId xmlns:p14="http://schemas.microsoft.com/office/powerpoint/2010/main" val="1704885721"/>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608" y="620688"/>
            <a:ext cx="7890080" cy="1143000"/>
          </a:xfrm>
        </p:spPr>
        <p:txBody>
          <a:bodyPr/>
          <a:lstStyle/>
          <a:p>
            <a:r>
              <a:rPr lang="en-GB" dirty="0" smtClean="0"/>
              <a:t>Workshop Overview</a:t>
            </a:r>
            <a:endParaRPr lang="en-GB" dirty="0"/>
          </a:p>
        </p:txBody>
      </p:sp>
      <p:sp>
        <p:nvSpPr>
          <p:cNvPr id="3" name="Content Placeholder 2"/>
          <p:cNvSpPr>
            <a:spLocks noGrp="1"/>
          </p:cNvSpPr>
          <p:nvPr>
            <p:ph idx="1"/>
          </p:nvPr>
        </p:nvSpPr>
        <p:spPr>
          <a:xfrm>
            <a:off x="1043608" y="1772816"/>
            <a:ext cx="7128792" cy="4475584"/>
          </a:xfrm>
        </p:spPr>
        <p:txBody>
          <a:bodyPr>
            <a:normAutofit/>
          </a:bodyPr>
          <a:lstStyle/>
          <a:p>
            <a:pPr>
              <a:lnSpc>
                <a:spcPts val="4000"/>
              </a:lnSpc>
              <a:spcBef>
                <a:spcPts val="0"/>
              </a:spcBef>
              <a:buClrTx/>
              <a:buFont typeface="Wingdings" panose="05000000000000000000" pitchFamily="2" charset="2"/>
              <a:buChar char="q"/>
            </a:pPr>
            <a:r>
              <a:rPr lang="en-GB" dirty="0">
                <a:latin typeface="Arial" panose="020B0604020202020204" pitchFamily="34" charset="0"/>
                <a:cs typeface="Arial" panose="020B0604020202020204" pitchFamily="34" charset="0"/>
              </a:rPr>
              <a:t>How can we </a:t>
            </a:r>
            <a:r>
              <a:rPr lang="en-GB" dirty="0" smtClean="0">
                <a:latin typeface="Arial" panose="020B0604020202020204" pitchFamily="34" charset="0"/>
                <a:cs typeface="Arial" panose="020B0604020202020204" pitchFamily="34" charset="0"/>
              </a:rPr>
              <a:t>develop our writing in order to write  more academically</a:t>
            </a:r>
            <a:r>
              <a:rPr lang="en-GB" dirty="0">
                <a:latin typeface="Arial" panose="020B0604020202020204" pitchFamily="34" charset="0"/>
                <a:cs typeface="Arial" panose="020B0604020202020204" pitchFamily="34" charset="0"/>
              </a:rPr>
              <a:t>?</a:t>
            </a:r>
          </a:p>
          <a:p>
            <a:pPr>
              <a:lnSpc>
                <a:spcPts val="4000"/>
              </a:lnSpc>
              <a:spcBef>
                <a:spcPts val="0"/>
              </a:spcBef>
              <a:buClrTx/>
              <a:buFont typeface="Wingdings" panose="05000000000000000000" pitchFamily="2" charset="2"/>
              <a:buChar char="q"/>
            </a:pPr>
            <a:r>
              <a:rPr lang="en-GB" dirty="0" smtClean="0">
                <a:latin typeface="Arial" panose="020B0604020202020204" pitchFamily="34" charset="0"/>
                <a:cs typeface="Arial" panose="020B0604020202020204" pitchFamily="34" charset="0"/>
              </a:rPr>
              <a:t>What </a:t>
            </a:r>
            <a:r>
              <a:rPr lang="en-GB" dirty="0" smtClean="0">
                <a:latin typeface="Arial" panose="020B0604020202020204" pitchFamily="34" charset="0"/>
                <a:cs typeface="Arial" panose="020B0604020202020204" pitchFamily="34" charset="0"/>
              </a:rPr>
              <a:t>is </a:t>
            </a:r>
            <a:r>
              <a:rPr lang="en-GB" dirty="0" smtClean="0">
                <a:latin typeface="Arial" panose="020B0604020202020204" pitchFamily="34" charset="0"/>
                <a:cs typeface="Arial" panose="020B0604020202020204" pitchFamily="34" charset="0"/>
              </a:rPr>
              <a:t>‘analytical’ thinking and writing, and how can we evidence this?</a:t>
            </a:r>
            <a:endParaRPr lang="en-GB" dirty="0" smtClean="0">
              <a:latin typeface="Arial" panose="020B0604020202020204" pitchFamily="34" charset="0"/>
              <a:cs typeface="Arial" panose="020B0604020202020204" pitchFamily="34" charset="0"/>
            </a:endParaRPr>
          </a:p>
          <a:p>
            <a:pPr>
              <a:lnSpc>
                <a:spcPts val="4000"/>
              </a:lnSpc>
              <a:spcBef>
                <a:spcPts val="0"/>
              </a:spcBef>
              <a:buClrTx/>
              <a:buFont typeface="Wingdings" panose="05000000000000000000" pitchFamily="2" charset="2"/>
              <a:buChar char="q"/>
            </a:pPr>
            <a:r>
              <a:rPr lang="en-GB" dirty="0" smtClean="0">
                <a:latin typeface="Arial" panose="020B0604020202020204" pitchFamily="34" charset="0"/>
                <a:cs typeface="Arial" panose="020B0604020202020204" pitchFamily="34" charset="0"/>
              </a:rPr>
              <a:t>How can we </a:t>
            </a:r>
            <a:r>
              <a:rPr lang="en-GB" dirty="0" smtClean="0">
                <a:latin typeface="Arial" panose="020B0604020202020204" pitchFamily="34" charset="0"/>
                <a:cs typeface="Arial" panose="020B0604020202020204" pitchFamily="34" charset="0"/>
              </a:rPr>
              <a:t>prepare for our POP submission effectively?</a:t>
            </a:r>
            <a:endParaRPr lang="en-GB"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85001253"/>
      </p:ext>
    </p:extLst>
  </p:cSld>
  <p:clrMapOvr>
    <a:masterClrMapping/>
  </p:clrMapOvr>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Critical, </a:t>
            </a:r>
            <a:r>
              <a:rPr lang="en-GB" dirty="0" smtClean="0"/>
              <a:t>analytical thinking</a:t>
            </a:r>
            <a:endParaRPr lang="en-GB" dirty="0"/>
          </a:p>
        </p:txBody>
      </p:sp>
      <p:sp>
        <p:nvSpPr>
          <p:cNvPr id="3" name="Content Placeholder 2"/>
          <p:cNvSpPr>
            <a:spLocks noGrp="1"/>
          </p:cNvSpPr>
          <p:nvPr>
            <p:ph idx="1"/>
          </p:nvPr>
        </p:nvSpPr>
        <p:spPr>
          <a:xfrm>
            <a:off x="1463040" y="1988840"/>
            <a:ext cx="6196405" cy="3734229"/>
          </a:xfrm>
        </p:spPr>
        <p:txBody>
          <a:bodyPr>
            <a:normAutofit fontScale="92500" lnSpcReduction="20000"/>
          </a:bodyPr>
          <a:lstStyle/>
          <a:p>
            <a:pPr>
              <a:buFont typeface="Wingdings" charset="2"/>
              <a:buChar char="q"/>
            </a:pPr>
            <a:r>
              <a:rPr lang="en-GB" dirty="0" smtClean="0"/>
              <a:t>Examine in detail from different angles </a:t>
            </a:r>
            <a:r>
              <a:rPr lang="en-GB" dirty="0" err="1" smtClean="0"/>
              <a:t>eg</a:t>
            </a:r>
            <a:r>
              <a:rPr lang="en-GB" dirty="0" smtClean="0"/>
              <a:t> from different author viewpoints</a:t>
            </a:r>
          </a:p>
          <a:p>
            <a:pPr>
              <a:buFont typeface="Wingdings" charset="2"/>
              <a:buChar char="q"/>
            </a:pPr>
            <a:r>
              <a:rPr lang="en-GB" dirty="0" smtClean="0"/>
              <a:t>Consider </a:t>
            </a:r>
            <a:r>
              <a:rPr lang="en-GB" dirty="0" smtClean="0"/>
              <a:t>why these may differ </a:t>
            </a:r>
            <a:r>
              <a:rPr lang="en-GB" dirty="0" err="1" smtClean="0"/>
              <a:t>eg</a:t>
            </a:r>
            <a:r>
              <a:rPr lang="en-GB" dirty="0" smtClean="0"/>
              <a:t> historical, political reasons</a:t>
            </a:r>
          </a:p>
          <a:p>
            <a:pPr>
              <a:buFont typeface="Wingdings" charset="2"/>
              <a:buChar char="q"/>
            </a:pPr>
            <a:r>
              <a:rPr lang="en-GB" dirty="0" smtClean="0"/>
              <a:t>Examine parts and relate these to the whole idea</a:t>
            </a:r>
          </a:p>
          <a:p>
            <a:pPr>
              <a:buFont typeface="Wingdings" charset="2"/>
              <a:buChar char="q"/>
            </a:pPr>
            <a:r>
              <a:rPr lang="en-GB" dirty="0" smtClean="0"/>
              <a:t>Check accuracy</a:t>
            </a:r>
          </a:p>
          <a:p>
            <a:pPr>
              <a:buFont typeface="Wingdings" charset="2"/>
              <a:buChar char="q"/>
            </a:pPr>
            <a:r>
              <a:rPr lang="en-GB" dirty="0" smtClean="0"/>
              <a:t>Look </a:t>
            </a:r>
            <a:r>
              <a:rPr lang="en-GB" dirty="0" smtClean="0"/>
              <a:t>for flaws in reasoning, evidence or conclusions</a:t>
            </a:r>
          </a:p>
          <a:p>
            <a:pPr>
              <a:buFont typeface="Wingdings" charset="2"/>
              <a:buChar char="q"/>
            </a:pPr>
            <a:r>
              <a:rPr lang="en-GB" dirty="0" smtClean="0"/>
              <a:t>Argue why one argument is preferable to another’s</a:t>
            </a:r>
          </a:p>
          <a:p>
            <a:pPr>
              <a:buFont typeface="Courier New"/>
              <a:buChar char="o"/>
            </a:pPr>
            <a:endParaRPr lang="en-GB" dirty="0"/>
          </a:p>
        </p:txBody>
      </p:sp>
    </p:spTree>
    <p:extLst>
      <p:ext uri="{BB962C8B-B14F-4D97-AF65-F5344CB8AC3E}">
        <p14:creationId xmlns:p14="http://schemas.microsoft.com/office/powerpoint/2010/main" val="21599489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Reading </a:t>
            </a:r>
            <a:r>
              <a:rPr lang="en-GB" dirty="0" smtClean="0"/>
              <a:t>wisely</a:t>
            </a:r>
            <a:endParaRPr lang="en-GB" dirty="0"/>
          </a:p>
        </p:txBody>
      </p:sp>
      <p:sp>
        <p:nvSpPr>
          <p:cNvPr id="3" name="Text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3441335094"/>
      </p:ext>
    </p:extLst>
  </p:cSld>
  <p:clrMapOvr>
    <a:masterClrMapping/>
  </p:clrMapOvr>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Using suitable material</a:t>
            </a:r>
            <a:endParaRPr lang="en-GB" dirty="0"/>
          </a:p>
        </p:txBody>
      </p:sp>
      <p:sp>
        <p:nvSpPr>
          <p:cNvPr id="3" name="Content Placeholder 2"/>
          <p:cNvSpPr>
            <a:spLocks noGrp="1"/>
          </p:cNvSpPr>
          <p:nvPr>
            <p:ph idx="1"/>
          </p:nvPr>
        </p:nvSpPr>
        <p:spPr/>
        <p:txBody>
          <a:bodyPr/>
          <a:lstStyle/>
          <a:p>
            <a:pPr marL="82296" indent="0">
              <a:buNone/>
            </a:pPr>
            <a:r>
              <a:rPr lang="en-GB" dirty="0" smtClean="0"/>
              <a:t>What makes the information that you find reliable?</a:t>
            </a:r>
          </a:p>
          <a:p>
            <a:pPr>
              <a:buFont typeface="Wingdings" charset="2"/>
              <a:buChar char="q"/>
            </a:pPr>
            <a:r>
              <a:rPr lang="en-GB" dirty="0" smtClean="0"/>
              <a:t> Reputable sources:</a:t>
            </a:r>
            <a:endParaRPr lang="en-GB" dirty="0"/>
          </a:p>
          <a:p>
            <a:pPr>
              <a:buFont typeface="Wingdings" charset="2"/>
              <a:buChar char="q"/>
            </a:pPr>
            <a:r>
              <a:rPr lang="en-GB" dirty="0" smtClean="0"/>
              <a:t> R</a:t>
            </a:r>
            <a:r>
              <a:rPr lang="en-GB" dirty="0" smtClean="0"/>
              <a:t>eputable </a:t>
            </a:r>
            <a:r>
              <a:rPr lang="en-GB" dirty="0" smtClean="0"/>
              <a:t>series, peer-reviewed journal or academic publisher? Number and quality of references they cite</a:t>
            </a:r>
            <a:r>
              <a:rPr lang="en-GB" dirty="0" smtClean="0"/>
              <a:t>.</a:t>
            </a:r>
          </a:p>
          <a:p>
            <a:pPr>
              <a:buFont typeface="Wingdings" charset="2"/>
              <a:buChar char="q"/>
            </a:pPr>
            <a:r>
              <a:rPr lang="en-GB" dirty="0" smtClean="0"/>
              <a:t>Up-to-date? Evidence-based? Transparent?</a:t>
            </a:r>
            <a:endParaRPr lang="en-GB" dirty="0" smtClean="0"/>
          </a:p>
          <a:p>
            <a:endParaRPr lang="en-GB" dirty="0"/>
          </a:p>
        </p:txBody>
      </p:sp>
    </p:spTree>
    <p:extLst>
      <p:ext uri="{BB962C8B-B14F-4D97-AF65-F5344CB8AC3E}">
        <p14:creationId xmlns:p14="http://schemas.microsoft.com/office/powerpoint/2010/main" val="19635297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Reading </a:t>
            </a:r>
            <a:r>
              <a:rPr lang="en-GB" dirty="0" smtClean="0"/>
              <a:t>actively - tips</a:t>
            </a:r>
            <a:endParaRPr lang="en-GB" dirty="0"/>
          </a:p>
        </p:txBody>
      </p:sp>
      <p:sp>
        <p:nvSpPr>
          <p:cNvPr id="3" name="Content Placeholder 2"/>
          <p:cNvSpPr>
            <a:spLocks noGrp="1"/>
          </p:cNvSpPr>
          <p:nvPr>
            <p:ph idx="1"/>
          </p:nvPr>
        </p:nvSpPr>
        <p:spPr/>
        <p:txBody>
          <a:bodyPr>
            <a:normAutofit fontScale="92500" lnSpcReduction="10000"/>
          </a:bodyPr>
          <a:lstStyle/>
          <a:p>
            <a:pPr>
              <a:buFont typeface="Wingdings" charset="2"/>
              <a:buChar char="q"/>
            </a:pPr>
            <a:r>
              <a:rPr lang="en-GB" dirty="0" smtClean="0"/>
              <a:t>Sum up what has been read </a:t>
            </a:r>
            <a:r>
              <a:rPr lang="en-GB" dirty="0" err="1" smtClean="0"/>
              <a:t>eg</a:t>
            </a:r>
            <a:r>
              <a:rPr lang="en-GB" dirty="0" smtClean="0"/>
              <a:t> in a sentence; a headline; using PMI</a:t>
            </a:r>
          </a:p>
          <a:p>
            <a:pPr>
              <a:buFont typeface="Wingdings" charset="2"/>
              <a:buChar char="q"/>
            </a:pPr>
            <a:r>
              <a:rPr lang="en-GB" dirty="0" smtClean="0"/>
              <a:t>Set specific questions before reading and find the answers</a:t>
            </a:r>
          </a:p>
          <a:p>
            <a:pPr>
              <a:buFont typeface="Wingdings" charset="2"/>
              <a:buChar char="q"/>
            </a:pPr>
            <a:r>
              <a:rPr lang="en-GB" dirty="0" smtClean="0"/>
              <a:t>Re-read and read aloud</a:t>
            </a:r>
          </a:p>
          <a:p>
            <a:pPr>
              <a:buFont typeface="Wingdings" charset="2"/>
              <a:buChar char="q"/>
            </a:pPr>
            <a:r>
              <a:rPr lang="en-GB" dirty="0" smtClean="0"/>
              <a:t>Highlight key words and phrases, or colour code emerging themes</a:t>
            </a:r>
          </a:p>
          <a:p>
            <a:pPr>
              <a:buFont typeface="Wingdings" charset="2"/>
              <a:buChar char="q"/>
            </a:pPr>
            <a:r>
              <a:rPr lang="en-GB" dirty="0" smtClean="0"/>
              <a:t>Recall and review</a:t>
            </a:r>
          </a:p>
          <a:p>
            <a:pPr>
              <a:buFont typeface="Wingdings" charset="2"/>
              <a:buChar char="q"/>
            </a:pPr>
            <a:r>
              <a:rPr lang="en-GB" dirty="0" smtClean="0"/>
              <a:t>Identify a line of reasoning in the text and examine this</a:t>
            </a:r>
            <a:endParaRPr lang="en-GB" dirty="0"/>
          </a:p>
        </p:txBody>
      </p:sp>
    </p:spTree>
    <p:extLst>
      <p:ext uri="{BB962C8B-B14F-4D97-AF65-F5344CB8AC3E}">
        <p14:creationId xmlns:p14="http://schemas.microsoft.com/office/powerpoint/2010/main" val="41381060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WRITING ACADEMICALLY</a:t>
            </a:r>
            <a:endParaRPr lang="en-GB" dirty="0"/>
          </a:p>
        </p:txBody>
      </p:sp>
      <p:sp>
        <p:nvSpPr>
          <p:cNvPr id="3" name="Text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3266985337"/>
      </p:ext>
    </p:extLst>
  </p:cSld>
  <p:clrMapOvr>
    <a:masterClrMapping/>
  </p:clrMapOvr>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980728"/>
            <a:ext cx="7890080" cy="1143000"/>
          </a:xfrm>
        </p:spPr>
        <p:txBody>
          <a:bodyPr/>
          <a:lstStyle/>
          <a:p>
            <a:r>
              <a:rPr lang="en-GB" dirty="0" smtClean="0"/>
              <a:t>Discussion Point</a:t>
            </a:r>
            <a:endParaRPr lang="en-GB" dirty="0"/>
          </a:p>
        </p:txBody>
      </p:sp>
      <p:sp>
        <p:nvSpPr>
          <p:cNvPr id="3" name="Content Placeholder 2"/>
          <p:cNvSpPr>
            <a:spLocks noGrp="1"/>
          </p:cNvSpPr>
          <p:nvPr>
            <p:ph idx="1"/>
          </p:nvPr>
        </p:nvSpPr>
        <p:spPr>
          <a:xfrm>
            <a:off x="1043608" y="2276872"/>
            <a:ext cx="7890080" cy="3971528"/>
          </a:xfrm>
        </p:spPr>
        <p:txBody>
          <a:bodyPr/>
          <a:lstStyle/>
          <a:p>
            <a:pPr>
              <a:lnSpc>
                <a:spcPct val="150000"/>
              </a:lnSpc>
              <a:spcBef>
                <a:spcPts val="0"/>
              </a:spcBef>
              <a:buClr>
                <a:schemeClr val="tx1"/>
              </a:buClr>
              <a:buFont typeface="Wingdings" charset="2"/>
              <a:buChar char="q"/>
            </a:pPr>
            <a:r>
              <a:rPr lang="en-GB" sz="1800" dirty="0" smtClean="0">
                <a:latin typeface="Arial" panose="020B0604020202020204" pitchFamily="34" charset="0"/>
                <a:cs typeface="Arial" panose="020B0604020202020204" pitchFamily="34" charset="0"/>
              </a:rPr>
              <a:t>What do you find hard about writing in general?</a:t>
            </a:r>
          </a:p>
          <a:p>
            <a:pPr>
              <a:lnSpc>
                <a:spcPct val="150000"/>
              </a:lnSpc>
              <a:spcBef>
                <a:spcPts val="0"/>
              </a:spcBef>
              <a:buClr>
                <a:schemeClr val="tx1"/>
              </a:buClr>
              <a:buFont typeface="Wingdings" charset="2"/>
              <a:buChar char="q"/>
            </a:pPr>
            <a:r>
              <a:rPr lang="en-GB" sz="1800" dirty="0" smtClean="0">
                <a:latin typeface="Arial" panose="020B0604020202020204" pitchFamily="34" charset="0"/>
                <a:cs typeface="Arial" panose="020B0604020202020204" pitchFamily="34" charset="0"/>
              </a:rPr>
              <a:t>What do you find hard about writing for your thesis/publication?</a:t>
            </a:r>
          </a:p>
          <a:p>
            <a:pPr>
              <a:lnSpc>
                <a:spcPct val="150000"/>
              </a:lnSpc>
              <a:spcBef>
                <a:spcPts val="0"/>
              </a:spcBef>
              <a:buClr>
                <a:schemeClr val="tx1"/>
              </a:buClr>
              <a:buFont typeface="Wingdings" charset="2"/>
              <a:buChar char="q"/>
            </a:pPr>
            <a:r>
              <a:rPr lang="en-GB" sz="1800" dirty="0" smtClean="0">
                <a:latin typeface="Arial" panose="020B0604020202020204" pitchFamily="34" charset="0"/>
                <a:cs typeface="Arial" panose="020B0604020202020204" pitchFamily="34" charset="0"/>
              </a:rPr>
              <a:t>What do you think about yourself as a writer?</a:t>
            </a:r>
          </a:p>
          <a:p>
            <a:pPr>
              <a:lnSpc>
                <a:spcPct val="150000"/>
              </a:lnSpc>
              <a:spcBef>
                <a:spcPts val="0"/>
              </a:spcBef>
              <a:buClr>
                <a:schemeClr val="tx1"/>
              </a:buClr>
              <a:buFont typeface="Wingdings" charset="2"/>
              <a:buChar char="q"/>
            </a:pPr>
            <a:r>
              <a:rPr lang="en-GB" sz="1800" dirty="0" smtClean="0">
                <a:latin typeface="Arial" panose="020B0604020202020204" pitchFamily="34" charset="0"/>
                <a:cs typeface="Arial" panose="020B0604020202020204" pitchFamily="34" charset="0"/>
              </a:rPr>
              <a:t>Are you aware of the way you write – your own writing process?</a:t>
            </a:r>
          </a:p>
          <a:p>
            <a:pPr>
              <a:lnSpc>
                <a:spcPct val="150000"/>
              </a:lnSpc>
              <a:spcBef>
                <a:spcPts val="0"/>
              </a:spcBef>
              <a:buClr>
                <a:schemeClr val="tx1"/>
              </a:buClr>
              <a:buFont typeface="Wingdings" charset="2"/>
              <a:buChar char="q"/>
            </a:pPr>
            <a:r>
              <a:rPr lang="en-GB" sz="1800" dirty="0" smtClean="0">
                <a:latin typeface="Arial" panose="020B0604020202020204" pitchFamily="34" charset="0"/>
                <a:cs typeface="Arial" panose="020B0604020202020204" pitchFamily="34" charset="0"/>
              </a:rPr>
              <a:t>Do you have any strategies which help you write?</a:t>
            </a:r>
          </a:p>
          <a:p>
            <a:pPr>
              <a:lnSpc>
                <a:spcPct val="150000"/>
              </a:lnSpc>
            </a:pPr>
            <a:endParaRPr lang="en-GB" sz="2400" dirty="0" smtClean="0"/>
          </a:p>
          <a:p>
            <a:pPr marL="82296" indent="0">
              <a:buNone/>
            </a:pPr>
            <a:endParaRPr lang="en-GB" dirty="0"/>
          </a:p>
        </p:txBody>
      </p:sp>
    </p:spTree>
    <p:extLst>
      <p:ext uri="{BB962C8B-B14F-4D97-AF65-F5344CB8AC3E}">
        <p14:creationId xmlns:p14="http://schemas.microsoft.com/office/powerpoint/2010/main" val="2361014000"/>
      </p:ext>
    </p:extLst>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332656"/>
            <a:ext cx="8100392" cy="1143000"/>
          </a:xfrm>
        </p:spPr>
        <p:txBody>
          <a:bodyPr>
            <a:normAutofit/>
          </a:bodyPr>
          <a:lstStyle/>
          <a:p>
            <a:r>
              <a:rPr lang="en-GB" sz="3600" dirty="0" smtClean="0">
                <a:solidFill>
                  <a:schemeClr val="tx1"/>
                </a:solidFill>
                <a:effectLst/>
                <a:latin typeface="Arial" pitchFamily="34" charset="0"/>
                <a:cs typeface="Arial" pitchFamily="34" charset="0"/>
              </a:rPr>
              <a:t>Analytical Writing </a:t>
            </a:r>
            <a:endParaRPr lang="en-GB" sz="3600" dirty="0">
              <a:solidFill>
                <a:schemeClr val="tx1"/>
              </a:solidFill>
              <a:effectLst/>
              <a:latin typeface="Arial" pitchFamily="34" charset="0"/>
              <a:cs typeface="Arial" pitchFamily="34" charset="0"/>
            </a:endParaRPr>
          </a:p>
        </p:txBody>
      </p:sp>
      <p:sp>
        <p:nvSpPr>
          <p:cNvPr id="3" name="Content Placeholder 2"/>
          <p:cNvSpPr>
            <a:spLocks noGrp="1"/>
          </p:cNvSpPr>
          <p:nvPr>
            <p:ph idx="1"/>
          </p:nvPr>
        </p:nvSpPr>
        <p:spPr>
          <a:xfrm>
            <a:off x="971600" y="1340768"/>
            <a:ext cx="7128792" cy="5517232"/>
          </a:xfrm>
        </p:spPr>
        <p:txBody>
          <a:bodyPr>
            <a:normAutofit/>
          </a:bodyPr>
          <a:lstStyle/>
          <a:p>
            <a:pPr marL="82296" indent="0">
              <a:lnSpc>
                <a:spcPts val="3000"/>
              </a:lnSpc>
              <a:buNone/>
            </a:pPr>
            <a:r>
              <a:rPr lang="en-GB" sz="1600" b="1" dirty="0" smtClean="0">
                <a:latin typeface="Arial" pitchFamily="34" charset="0"/>
                <a:cs typeface="Arial" pitchFamily="34" charset="0"/>
              </a:rPr>
              <a:t>Academic writing is about analysis in argumentation</a:t>
            </a:r>
          </a:p>
          <a:p>
            <a:pPr marL="82296" indent="0">
              <a:lnSpc>
                <a:spcPts val="3000"/>
              </a:lnSpc>
              <a:buNone/>
            </a:pPr>
            <a:r>
              <a:rPr lang="en-GB" sz="1600" b="1" dirty="0" smtClean="0">
                <a:latin typeface="Arial" pitchFamily="34" charset="0"/>
                <a:cs typeface="Arial" pitchFamily="34" charset="0"/>
              </a:rPr>
              <a:t>Analysing </a:t>
            </a:r>
            <a:r>
              <a:rPr lang="en-GB" sz="1600" dirty="0">
                <a:latin typeface="Arial" pitchFamily="34" charset="0"/>
                <a:cs typeface="Arial" pitchFamily="34" charset="0"/>
              </a:rPr>
              <a:t>involves identifying the </a:t>
            </a:r>
            <a:r>
              <a:rPr lang="en-GB" sz="1600" dirty="0">
                <a:solidFill>
                  <a:srgbClr val="7030A0"/>
                </a:solidFill>
                <a:latin typeface="Arial" pitchFamily="34" charset="0"/>
                <a:cs typeface="Arial" pitchFamily="34" charset="0"/>
              </a:rPr>
              <a:t>key parts of a topic </a:t>
            </a:r>
            <a:r>
              <a:rPr lang="en-GB" sz="1600" dirty="0">
                <a:latin typeface="Arial" pitchFamily="34" charset="0"/>
                <a:cs typeface="Arial" pitchFamily="34" charset="0"/>
              </a:rPr>
              <a:t>and discussing their </a:t>
            </a:r>
            <a:r>
              <a:rPr lang="en-GB" sz="1600" dirty="0">
                <a:solidFill>
                  <a:srgbClr val="7030A0"/>
                </a:solidFill>
                <a:latin typeface="Arial" pitchFamily="34" charset="0"/>
                <a:cs typeface="Arial" pitchFamily="34" charset="0"/>
              </a:rPr>
              <a:t>meaning, qualities and inter-relationships </a:t>
            </a:r>
            <a:r>
              <a:rPr lang="en-GB" sz="1600" dirty="0">
                <a:latin typeface="Arial" pitchFamily="34" charset="0"/>
                <a:cs typeface="Arial" pitchFamily="34" charset="0"/>
              </a:rPr>
              <a:t>in order to be able to discuss the topic as a whole. An analytical piece of writing </a:t>
            </a:r>
            <a:r>
              <a:rPr lang="en-GB" sz="1600" dirty="0">
                <a:solidFill>
                  <a:srgbClr val="7030A0"/>
                </a:solidFill>
                <a:latin typeface="Arial" pitchFamily="34" charset="0"/>
                <a:cs typeface="Arial" pitchFamily="34" charset="0"/>
              </a:rPr>
              <a:t>compares and contrasts</a:t>
            </a:r>
            <a:r>
              <a:rPr lang="en-GB" sz="1600" dirty="0">
                <a:latin typeface="Arial" pitchFamily="34" charset="0"/>
                <a:cs typeface="Arial" pitchFamily="34" charset="0"/>
              </a:rPr>
              <a:t>, </a:t>
            </a:r>
            <a:r>
              <a:rPr lang="en-GB" sz="1600" dirty="0">
                <a:solidFill>
                  <a:srgbClr val="7030A0"/>
                </a:solidFill>
                <a:latin typeface="Arial" pitchFamily="34" charset="0"/>
                <a:cs typeface="Arial" pitchFamily="34" charset="0"/>
              </a:rPr>
              <a:t>presents</a:t>
            </a:r>
            <a:r>
              <a:rPr lang="en-GB" sz="1600" dirty="0">
                <a:latin typeface="Arial" pitchFamily="34" charset="0"/>
                <a:cs typeface="Arial" pitchFamily="34" charset="0"/>
              </a:rPr>
              <a:t> </a:t>
            </a:r>
            <a:r>
              <a:rPr lang="en-GB" sz="1600" dirty="0">
                <a:solidFill>
                  <a:srgbClr val="7030A0"/>
                </a:solidFill>
                <a:latin typeface="Arial" pitchFamily="34" charset="0"/>
                <a:cs typeface="Arial" pitchFamily="34" charset="0"/>
              </a:rPr>
              <a:t>arguments</a:t>
            </a:r>
            <a:r>
              <a:rPr lang="en-GB" sz="1600" dirty="0">
                <a:latin typeface="Arial" pitchFamily="34" charset="0"/>
                <a:cs typeface="Arial" pitchFamily="34" charset="0"/>
              </a:rPr>
              <a:t> and </a:t>
            </a:r>
            <a:r>
              <a:rPr lang="en-GB" sz="1600" dirty="0">
                <a:solidFill>
                  <a:srgbClr val="7030A0"/>
                </a:solidFill>
                <a:latin typeface="Arial" pitchFamily="34" charset="0"/>
                <a:cs typeface="Arial" pitchFamily="34" charset="0"/>
              </a:rPr>
              <a:t>makes judgments</a:t>
            </a:r>
            <a:r>
              <a:rPr lang="en-GB" sz="1600" dirty="0">
                <a:latin typeface="Arial" pitchFamily="34" charset="0"/>
                <a:cs typeface="Arial" pitchFamily="34" charset="0"/>
              </a:rPr>
              <a:t>. It should be </a:t>
            </a:r>
            <a:r>
              <a:rPr lang="en-GB" sz="1600" dirty="0">
                <a:solidFill>
                  <a:srgbClr val="7030A0"/>
                </a:solidFill>
                <a:latin typeface="Arial" pitchFamily="34" charset="0"/>
                <a:cs typeface="Arial" pitchFamily="34" charset="0"/>
              </a:rPr>
              <a:t>detached</a:t>
            </a:r>
            <a:r>
              <a:rPr lang="en-GB" sz="1600" dirty="0">
                <a:latin typeface="Arial" pitchFamily="34" charset="0"/>
                <a:cs typeface="Arial" pitchFamily="34" charset="0"/>
              </a:rPr>
              <a:t> and </a:t>
            </a:r>
            <a:r>
              <a:rPr lang="en-GB" sz="1600" dirty="0">
                <a:solidFill>
                  <a:srgbClr val="7030A0"/>
                </a:solidFill>
                <a:latin typeface="Arial" pitchFamily="34" charset="0"/>
                <a:cs typeface="Arial" pitchFamily="34" charset="0"/>
              </a:rPr>
              <a:t>objective</a:t>
            </a:r>
            <a:r>
              <a:rPr lang="en-GB" sz="1600" dirty="0">
                <a:latin typeface="Arial" pitchFamily="34" charset="0"/>
                <a:cs typeface="Arial" pitchFamily="34" charset="0"/>
              </a:rPr>
              <a:t>, </a:t>
            </a:r>
            <a:r>
              <a:rPr lang="en-GB" sz="1600" dirty="0" smtClean="0">
                <a:latin typeface="Arial" pitchFamily="34" charset="0"/>
                <a:cs typeface="Arial" pitchFamily="34" charset="0"/>
              </a:rPr>
              <a:t>but able to demonstrate a </a:t>
            </a:r>
            <a:r>
              <a:rPr lang="en-GB" sz="1600" dirty="0" smtClean="0">
                <a:solidFill>
                  <a:srgbClr val="7030A0"/>
                </a:solidFill>
                <a:latin typeface="Arial" pitchFamily="34" charset="0"/>
                <a:cs typeface="Arial" pitchFamily="34" charset="0"/>
              </a:rPr>
              <a:t>personal response</a:t>
            </a:r>
            <a:r>
              <a:rPr lang="en-GB" sz="1600" dirty="0" smtClean="0">
                <a:latin typeface="Arial" pitchFamily="34" charset="0"/>
                <a:cs typeface="Arial" pitchFamily="34" charset="0"/>
              </a:rPr>
              <a:t>.</a:t>
            </a:r>
          </a:p>
          <a:p>
            <a:pPr marL="82296" indent="0">
              <a:lnSpc>
                <a:spcPts val="3000"/>
              </a:lnSpc>
              <a:buNone/>
            </a:pPr>
            <a:endParaRPr lang="en-GB" sz="1600" dirty="0">
              <a:latin typeface="Arial" pitchFamily="34" charset="0"/>
              <a:cs typeface="Arial" pitchFamily="34" charset="0"/>
            </a:endParaRPr>
          </a:p>
          <a:p>
            <a:pPr marL="82296" indent="0">
              <a:lnSpc>
                <a:spcPts val="3000"/>
              </a:lnSpc>
              <a:buNone/>
            </a:pPr>
            <a:r>
              <a:rPr lang="en-US" sz="1600" dirty="0" smtClean="0">
                <a:latin typeface="Arial" pitchFamily="34" charset="0"/>
                <a:cs typeface="Arial" pitchFamily="34" charset="0"/>
              </a:rPr>
              <a:t>An </a:t>
            </a:r>
            <a:r>
              <a:rPr lang="en-US" sz="1600" b="1" dirty="0" smtClean="0">
                <a:latin typeface="Arial" pitchFamily="34" charset="0"/>
                <a:cs typeface="Arial" pitchFamily="34" charset="0"/>
              </a:rPr>
              <a:t>analysis</a:t>
            </a:r>
            <a:r>
              <a:rPr lang="en-US" sz="1600" dirty="0" smtClean="0">
                <a:latin typeface="Arial" pitchFamily="34" charset="0"/>
                <a:cs typeface="Arial" pitchFamily="34" charset="0"/>
              </a:rPr>
              <a:t> </a:t>
            </a:r>
            <a:r>
              <a:rPr lang="en-US" sz="1600" dirty="0">
                <a:latin typeface="Arial" pitchFamily="34" charset="0"/>
                <a:cs typeface="Arial" pitchFamily="34" charset="0"/>
              </a:rPr>
              <a:t>goes beyond a purely factual explanation to present a </a:t>
            </a:r>
            <a:r>
              <a:rPr lang="en-US" sz="1600" dirty="0">
                <a:solidFill>
                  <a:srgbClr val="7030A0"/>
                </a:solidFill>
                <a:latin typeface="Arial" pitchFamily="34" charset="0"/>
                <a:cs typeface="Arial" pitchFamily="34" charset="0"/>
              </a:rPr>
              <a:t>reasoned response or </a:t>
            </a:r>
            <a:r>
              <a:rPr lang="en-US" sz="1600" dirty="0" smtClean="0">
                <a:solidFill>
                  <a:srgbClr val="7030A0"/>
                </a:solidFill>
                <a:latin typeface="Arial" pitchFamily="34" charset="0"/>
                <a:cs typeface="Arial" pitchFamily="34" charset="0"/>
              </a:rPr>
              <a:t>argument </a:t>
            </a:r>
            <a:r>
              <a:rPr lang="en-US" sz="1600" dirty="0" smtClean="0">
                <a:latin typeface="Arial" pitchFamily="34" charset="0"/>
                <a:cs typeface="Arial" pitchFamily="34" charset="0"/>
              </a:rPr>
              <a:t>to a prompt question. It </a:t>
            </a:r>
            <a:r>
              <a:rPr lang="en-US" sz="1600" dirty="0" smtClean="0">
                <a:solidFill>
                  <a:srgbClr val="7030A0"/>
                </a:solidFill>
                <a:latin typeface="Arial" pitchFamily="34" charset="0"/>
                <a:cs typeface="Arial" pitchFamily="34" charset="0"/>
              </a:rPr>
              <a:t>explains</a:t>
            </a:r>
            <a:r>
              <a:rPr lang="en-US" sz="1600" dirty="0" smtClean="0">
                <a:latin typeface="Arial" pitchFamily="34" charset="0"/>
                <a:cs typeface="Arial" pitchFamily="34" charset="0"/>
              </a:rPr>
              <a:t> and </a:t>
            </a:r>
            <a:r>
              <a:rPr lang="en-US" sz="1600" dirty="0" smtClean="0">
                <a:solidFill>
                  <a:srgbClr val="7030A0"/>
                </a:solidFill>
                <a:latin typeface="Arial" pitchFamily="34" charset="0"/>
                <a:cs typeface="Arial" pitchFamily="34" charset="0"/>
              </a:rPr>
              <a:t>elaborates </a:t>
            </a:r>
            <a:r>
              <a:rPr lang="en-US" sz="1600" dirty="0" smtClean="0">
                <a:latin typeface="Arial" pitchFamily="34" charset="0"/>
                <a:cs typeface="Arial" pitchFamily="34" charset="0"/>
              </a:rPr>
              <a:t>arguments, and</a:t>
            </a:r>
            <a:r>
              <a:rPr lang="en-US" sz="1600" dirty="0" smtClean="0">
                <a:solidFill>
                  <a:srgbClr val="7030A0"/>
                </a:solidFill>
                <a:latin typeface="Arial" pitchFamily="34" charset="0"/>
                <a:cs typeface="Arial" pitchFamily="34" charset="0"/>
              </a:rPr>
              <a:t> justifies </a:t>
            </a:r>
            <a:r>
              <a:rPr lang="en-US" sz="1600" dirty="0" smtClean="0">
                <a:latin typeface="Arial" pitchFamily="34" charset="0"/>
                <a:cs typeface="Arial" pitchFamily="34" charset="0"/>
              </a:rPr>
              <a:t>them with textual evidence through quotation or paraphrase.  Successful </a:t>
            </a:r>
            <a:r>
              <a:rPr lang="en-US" sz="1600" dirty="0">
                <a:latin typeface="Arial" pitchFamily="34" charset="0"/>
                <a:cs typeface="Arial" pitchFamily="34" charset="0"/>
              </a:rPr>
              <a:t>analyses are </a:t>
            </a:r>
            <a:r>
              <a:rPr lang="en-US" sz="1600" dirty="0">
                <a:solidFill>
                  <a:srgbClr val="7030A0"/>
                </a:solidFill>
                <a:latin typeface="Arial" pitchFamily="34" charset="0"/>
                <a:cs typeface="Arial" pitchFamily="34" charset="0"/>
              </a:rPr>
              <a:t>clear, well-balanced and carefully-evidenced</a:t>
            </a:r>
            <a:r>
              <a:rPr lang="en-US" sz="1600" dirty="0" smtClean="0">
                <a:solidFill>
                  <a:srgbClr val="7030A0"/>
                </a:solidFill>
                <a:latin typeface="Arial" pitchFamily="34" charset="0"/>
                <a:cs typeface="Arial" pitchFamily="34" charset="0"/>
              </a:rPr>
              <a:t>.</a:t>
            </a:r>
            <a:endParaRPr lang="en-GB" sz="1600" dirty="0" smtClean="0">
              <a:solidFill>
                <a:srgbClr val="7030A0"/>
              </a:solidFill>
              <a:latin typeface="Arial" pitchFamily="34" charset="0"/>
              <a:cs typeface="Arial" pitchFamily="34" charset="0"/>
            </a:endParaRPr>
          </a:p>
          <a:p>
            <a:endParaRPr lang="en-GB" dirty="0"/>
          </a:p>
        </p:txBody>
      </p:sp>
    </p:spTree>
    <p:extLst>
      <p:ext uri="{BB962C8B-B14F-4D97-AF65-F5344CB8AC3E}">
        <p14:creationId xmlns:p14="http://schemas.microsoft.com/office/powerpoint/2010/main" val="869691056"/>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5616" y="620688"/>
            <a:ext cx="6965245" cy="1202485"/>
          </a:xfrm>
        </p:spPr>
        <p:txBody>
          <a:bodyPr>
            <a:normAutofit fontScale="90000"/>
          </a:bodyPr>
          <a:lstStyle/>
          <a:p>
            <a:r>
              <a:rPr lang="en-GB" dirty="0" smtClean="0"/>
              <a:t>Critical vs Descriptive Writing</a:t>
            </a:r>
            <a:endParaRPr lang="en-GB" dirty="0"/>
          </a:p>
        </p:txBody>
      </p:sp>
      <p:pic>
        <p:nvPicPr>
          <p:cNvPr id="3" name="Picture 2"/>
          <p:cNvPicPr>
            <a:picLocks noChangeAspect="1"/>
          </p:cNvPicPr>
          <p:nvPr/>
        </p:nvPicPr>
        <p:blipFill rotWithShape="1">
          <a:blip r:embed="rId2" cstate="print">
            <a:extLst>
              <a:ext uri="{28A0092B-C50C-407E-A947-70E740481C1C}">
                <a14:useLocalDpi xmlns:a14="http://schemas.microsoft.com/office/drawing/2010/main" val="0"/>
              </a:ext>
            </a:extLst>
          </a:blip>
          <a:srcRect l="4198" t="3315" r="8717"/>
          <a:stretch/>
        </p:blipFill>
        <p:spPr>
          <a:xfrm>
            <a:off x="1828800" y="1605280"/>
            <a:ext cx="5831840" cy="4560024"/>
          </a:xfrm>
          <a:prstGeom prst="rect">
            <a:avLst/>
          </a:prstGeom>
        </p:spPr>
      </p:pic>
    </p:spTree>
    <p:extLst>
      <p:ext uri="{BB962C8B-B14F-4D97-AF65-F5344CB8AC3E}">
        <p14:creationId xmlns:p14="http://schemas.microsoft.com/office/powerpoint/2010/main" val="7042781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a:t>
            </a:r>
            <a:endParaRPr lang="en-GB" dirty="0"/>
          </a:p>
        </p:txBody>
      </p:sp>
      <p:sp>
        <p:nvSpPr>
          <p:cNvPr id="3" name="Content Placeholder 2"/>
          <p:cNvSpPr>
            <a:spLocks noGrp="1"/>
          </p:cNvSpPr>
          <p:nvPr>
            <p:ph idx="1"/>
          </p:nvPr>
        </p:nvSpPr>
        <p:spPr>
          <a:xfrm>
            <a:off x="1403648" y="2228800"/>
            <a:ext cx="6984776" cy="4800600"/>
          </a:xfrm>
        </p:spPr>
        <p:txBody>
          <a:bodyPr/>
          <a:lstStyle/>
          <a:p>
            <a:pPr>
              <a:buFont typeface="Wingdings" charset="2"/>
              <a:buChar char="q"/>
            </a:pPr>
            <a:r>
              <a:rPr lang="en-GB" dirty="0" smtClean="0"/>
              <a:t>Have a look at the </a:t>
            </a:r>
            <a:r>
              <a:rPr lang="en-GB" dirty="0" smtClean="0"/>
              <a:t>four examples </a:t>
            </a:r>
            <a:r>
              <a:rPr lang="en-GB" dirty="0" smtClean="0"/>
              <a:t>of text.</a:t>
            </a:r>
          </a:p>
          <a:p>
            <a:pPr>
              <a:buFont typeface="Wingdings" charset="2"/>
              <a:buChar char="q"/>
            </a:pPr>
            <a:r>
              <a:rPr lang="en-GB" dirty="0" smtClean="0"/>
              <a:t>Are these descriptive or </a:t>
            </a:r>
            <a:r>
              <a:rPr lang="en-GB" dirty="0" smtClean="0"/>
              <a:t>critical in nature?</a:t>
            </a:r>
          </a:p>
          <a:p>
            <a:pPr>
              <a:buFont typeface="Wingdings" charset="2"/>
              <a:buChar char="q"/>
            </a:pPr>
            <a:r>
              <a:rPr lang="en-GB" dirty="0" smtClean="0"/>
              <a:t>How could we adapt the descriptive ones to add an element of criticality?</a:t>
            </a:r>
            <a:endParaRPr lang="en-GB" dirty="0" smtClean="0"/>
          </a:p>
          <a:p>
            <a:endParaRPr lang="en-GB" dirty="0"/>
          </a:p>
        </p:txBody>
      </p:sp>
    </p:spTree>
    <p:extLst>
      <p:ext uri="{BB962C8B-B14F-4D97-AF65-F5344CB8AC3E}">
        <p14:creationId xmlns:p14="http://schemas.microsoft.com/office/powerpoint/2010/main" val="30327237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7584" y="548680"/>
            <a:ext cx="8100392" cy="1143000"/>
          </a:xfrm>
        </p:spPr>
        <p:txBody>
          <a:bodyPr>
            <a:normAutofit/>
          </a:bodyPr>
          <a:lstStyle/>
          <a:p>
            <a:r>
              <a:rPr lang="en-GB" sz="3600" dirty="0" smtClean="0">
                <a:solidFill>
                  <a:schemeClr val="tx1"/>
                </a:solidFill>
                <a:effectLst/>
                <a:latin typeface="Arial" pitchFamily="34" charset="0"/>
                <a:cs typeface="Arial" pitchFamily="34" charset="0"/>
              </a:rPr>
              <a:t>Analytical Writing: a synthesis </a:t>
            </a:r>
            <a:endParaRPr lang="en-GB" sz="3600" dirty="0">
              <a:solidFill>
                <a:schemeClr val="tx1"/>
              </a:solidFill>
              <a:effectLst/>
              <a:latin typeface="Arial" pitchFamily="34" charset="0"/>
              <a:cs typeface="Arial" pitchFamily="34" charset="0"/>
            </a:endParaRPr>
          </a:p>
        </p:txBody>
      </p:sp>
      <p:sp>
        <p:nvSpPr>
          <p:cNvPr id="3" name="Content Placeholder 2"/>
          <p:cNvSpPr>
            <a:spLocks noGrp="1"/>
          </p:cNvSpPr>
          <p:nvPr>
            <p:ph idx="1"/>
          </p:nvPr>
        </p:nvSpPr>
        <p:spPr>
          <a:xfrm>
            <a:off x="971600" y="1628800"/>
            <a:ext cx="7488832" cy="5229200"/>
          </a:xfrm>
        </p:spPr>
        <p:txBody>
          <a:bodyPr>
            <a:normAutofit/>
          </a:bodyPr>
          <a:lstStyle/>
          <a:p>
            <a:pPr marL="82296" indent="0">
              <a:lnSpc>
                <a:spcPts val="2800"/>
              </a:lnSpc>
              <a:spcBef>
                <a:spcPts val="0"/>
              </a:spcBef>
              <a:spcAft>
                <a:spcPts val="600"/>
              </a:spcAft>
              <a:buNone/>
            </a:pPr>
            <a:r>
              <a:rPr lang="en-GB" sz="1800" b="1" dirty="0" smtClean="0">
                <a:latin typeface="Arial" pitchFamily="34" charset="0"/>
                <a:cs typeface="Arial" pitchFamily="34" charset="0"/>
              </a:rPr>
              <a:t>A good analysis: </a:t>
            </a:r>
          </a:p>
          <a:p>
            <a:pPr>
              <a:lnSpc>
                <a:spcPts val="2800"/>
              </a:lnSpc>
              <a:spcBef>
                <a:spcPts val="0"/>
              </a:spcBef>
              <a:spcAft>
                <a:spcPts val="600"/>
              </a:spcAft>
              <a:buClrTx/>
              <a:buFont typeface="Wingdings" panose="05000000000000000000" pitchFamily="2" charset="2"/>
              <a:buChar char="q"/>
            </a:pPr>
            <a:r>
              <a:rPr lang="en-GB" sz="1800" dirty="0" smtClean="0">
                <a:latin typeface="Arial" pitchFamily="34" charset="0"/>
                <a:cs typeface="Arial" pitchFamily="34" charset="0"/>
              </a:rPr>
              <a:t>identifies </a:t>
            </a:r>
            <a:r>
              <a:rPr lang="en-GB" sz="1800" dirty="0">
                <a:latin typeface="Arial" pitchFamily="34" charset="0"/>
                <a:cs typeface="Arial" pitchFamily="34" charset="0"/>
              </a:rPr>
              <a:t>the key parts of a topic and </a:t>
            </a:r>
            <a:r>
              <a:rPr lang="en-GB" sz="1800" dirty="0" smtClean="0">
                <a:latin typeface="Arial" pitchFamily="34" charset="0"/>
                <a:cs typeface="Arial" pitchFamily="34" charset="0"/>
              </a:rPr>
              <a:t>discusses </a:t>
            </a:r>
            <a:r>
              <a:rPr lang="en-GB" sz="1800" dirty="0">
                <a:latin typeface="Arial" pitchFamily="34" charset="0"/>
                <a:cs typeface="Arial" pitchFamily="34" charset="0"/>
              </a:rPr>
              <a:t>their meaning, qualities and inter-relationships in order to be able to discuss the topic as a </a:t>
            </a:r>
            <a:r>
              <a:rPr lang="en-GB" sz="1800" dirty="0" smtClean="0">
                <a:latin typeface="Arial" pitchFamily="34" charset="0"/>
                <a:cs typeface="Arial" pitchFamily="34" charset="0"/>
              </a:rPr>
              <a:t>whole; </a:t>
            </a:r>
          </a:p>
          <a:p>
            <a:pPr>
              <a:lnSpc>
                <a:spcPts val="2800"/>
              </a:lnSpc>
              <a:spcBef>
                <a:spcPts val="0"/>
              </a:spcBef>
              <a:spcAft>
                <a:spcPts val="600"/>
              </a:spcAft>
              <a:buClrTx/>
              <a:buFont typeface="Wingdings" panose="05000000000000000000" pitchFamily="2" charset="2"/>
              <a:buChar char="q"/>
            </a:pPr>
            <a:r>
              <a:rPr lang="en-US" sz="1800" dirty="0" smtClean="0">
                <a:latin typeface="Arial" pitchFamily="34" charset="0"/>
                <a:cs typeface="Arial" pitchFamily="34" charset="0"/>
              </a:rPr>
              <a:t>presents </a:t>
            </a:r>
            <a:r>
              <a:rPr lang="en-US" sz="1800" dirty="0">
                <a:latin typeface="Arial" pitchFamily="34" charset="0"/>
                <a:cs typeface="Arial" pitchFamily="34" charset="0"/>
              </a:rPr>
              <a:t>a reasoned response or </a:t>
            </a:r>
            <a:r>
              <a:rPr lang="en-US" sz="1800" dirty="0" smtClean="0">
                <a:latin typeface="Arial" pitchFamily="34" charset="0"/>
                <a:cs typeface="Arial" pitchFamily="34" charset="0"/>
              </a:rPr>
              <a:t>argument;</a:t>
            </a:r>
          </a:p>
          <a:p>
            <a:pPr>
              <a:lnSpc>
                <a:spcPts val="2800"/>
              </a:lnSpc>
              <a:spcBef>
                <a:spcPts val="0"/>
              </a:spcBef>
              <a:spcAft>
                <a:spcPts val="600"/>
              </a:spcAft>
              <a:buClrTx/>
              <a:buFont typeface="Wingdings" panose="05000000000000000000" pitchFamily="2" charset="2"/>
              <a:buChar char="q"/>
            </a:pPr>
            <a:r>
              <a:rPr lang="en-GB" sz="1800" dirty="0" smtClean="0">
                <a:latin typeface="Arial" pitchFamily="34" charset="0"/>
                <a:cs typeface="Arial" pitchFamily="34" charset="0"/>
              </a:rPr>
              <a:t>compares </a:t>
            </a:r>
            <a:r>
              <a:rPr lang="en-GB" sz="1800" dirty="0">
                <a:latin typeface="Arial" pitchFamily="34" charset="0"/>
                <a:cs typeface="Arial" pitchFamily="34" charset="0"/>
              </a:rPr>
              <a:t>and contrasts, presents arguments and </a:t>
            </a:r>
            <a:r>
              <a:rPr lang="en-GB" sz="1800" dirty="0" smtClean="0">
                <a:latin typeface="Arial" pitchFamily="34" charset="0"/>
                <a:cs typeface="Arial" pitchFamily="34" charset="0"/>
              </a:rPr>
              <a:t>makes judgments; </a:t>
            </a:r>
          </a:p>
          <a:p>
            <a:pPr>
              <a:lnSpc>
                <a:spcPts val="2800"/>
              </a:lnSpc>
              <a:spcBef>
                <a:spcPts val="0"/>
              </a:spcBef>
              <a:spcAft>
                <a:spcPts val="600"/>
              </a:spcAft>
              <a:buClrTx/>
              <a:buFont typeface="Wingdings" panose="05000000000000000000" pitchFamily="2" charset="2"/>
              <a:buChar char="q"/>
            </a:pPr>
            <a:r>
              <a:rPr lang="en-GB" sz="1800" dirty="0" smtClean="0">
                <a:latin typeface="Arial" pitchFamily="34" charset="0"/>
                <a:cs typeface="Arial" pitchFamily="34" charset="0"/>
              </a:rPr>
              <a:t>Is detached </a:t>
            </a:r>
            <a:r>
              <a:rPr lang="en-GB" sz="1800" dirty="0">
                <a:latin typeface="Arial" pitchFamily="34" charset="0"/>
                <a:cs typeface="Arial" pitchFamily="34" charset="0"/>
              </a:rPr>
              <a:t>and objective, </a:t>
            </a:r>
            <a:r>
              <a:rPr lang="en-GB" sz="1800" dirty="0" smtClean="0">
                <a:latin typeface="Arial" pitchFamily="34" charset="0"/>
                <a:cs typeface="Arial" pitchFamily="34" charset="0"/>
              </a:rPr>
              <a:t>but able to demonstrate a personal response;</a:t>
            </a:r>
          </a:p>
          <a:p>
            <a:pPr>
              <a:lnSpc>
                <a:spcPts val="2800"/>
              </a:lnSpc>
              <a:spcBef>
                <a:spcPts val="0"/>
              </a:spcBef>
              <a:spcAft>
                <a:spcPts val="600"/>
              </a:spcAft>
              <a:buClrTx/>
              <a:buFont typeface="Wingdings" panose="05000000000000000000" pitchFamily="2" charset="2"/>
              <a:buChar char="q"/>
            </a:pPr>
            <a:r>
              <a:rPr lang="en-US" sz="1800" dirty="0" smtClean="0">
                <a:latin typeface="Arial" pitchFamily="34" charset="0"/>
                <a:cs typeface="Arial" pitchFamily="34" charset="0"/>
              </a:rPr>
              <a:t>explains and elaborates arguments;</a:t>
            </a:r>
          </a:p>
          <a:p>
            <a:pPr>
              <a:lnSpc>
                <a:spcPts val="2800"/>
              </a:lnSpc>
              <a:spcBef>
                <a:spcPts val="0"/>
              </a:spcBef>
              <a:spcAft>
                <a:spcPts val="600"/>
              </a:spcAft>
              <a:buClrTx/>
              <a:buFont typeface="Wingdings" panose="05000000000000000000" pitchFamily="2" charset="2"/>
              <a:buChar char="q"/>
            </a:pPr>
            <a:r>
              <a:rPr lang="en-US" sz="1800" dirty="0" smtClean="0">
                <a:latin typeface="Arial" pitchFamily="34" charset="0"/>
                <a:cs typeface="Arial" pitchFamily="34" charset="0"/>
              </a:rPr>
              <a:t>justifies them with textual evidence through quotation or paraphrase</a:t>
            </a:r>
            <a:r>
              <a:rPr lang="en-US" sz="1800" dirty="0">
                <a:latin typeface="Arial" pitchFamily="34" charset="0"/>
                <a:cs typeface="Arial" pitchFamily="34" charset="0"/>
              </a:rPr>
              <a:t>;</a:t>
            </a:r>
            <a:endParaRPr lang="en-US" sz="1800" dirty="0" smtClean="0">
              <a:latin typeface="Arial" pitchFamily="34" charset="0"/>
              <a:cs typeface="Arial" pitchFamily="34" charset="0"/>
            </a:endParaRPr>
          </a:p>
          <a:p>
            <a:pPr>
              <a:lnSpc>
                <a:spcPts val="2800"/>
              </a:lnSpc>
              <a:spcBef>
                <a:spcPts val="0"/>
              </a:spcBef>
              <a:spcAft>
                <a:spcPts val="600"/>
              </a:spcAft>
              <a:buClrTx/>
              <a:buFont typeface="Wingdings" panose="05000000000000000000" pitchFamily="2" charset="2"/>
              <a:buChar char="q"/>
            </a:pPr>
            <a:r>
              <a:rPr lang="en-US" sz="1800" dirty="0">
                <a:latin typeface="Arial" pitchFamily="34" charset="0"/>
                <a:cs typeface="Arial" pitchFamily="34" charset="0"/>
              </a:rPr>
              <a:t>i</a:t>
            </a:r>
            <a:r>
              <a:rPr lang="en-US" sz="1800" dirty="0" smtClean="0">
                <a:latin typeface="Arial" pitchFamily="34" charset="0"/>
                <a:cs typeface="Arial" pitchFamily="34" charset="0"/>
              </a:rPr>
              <a:t>s clear</a:t>
            </a:r>
            <a:r>
              <a:rPr lang="en-US" sz="1800" dirty="0">
                <a:latin typeface="Arial" pitchFamily="34" charset="0"/>
                <a:cs typeface="Arial" pitchFamily="34" charset="0"/>
              </a:rPr>
              <a:t>, well-balanced and carefully-evidenced.</a:t>
            </a:r>
          </a:p>
          <a:p>
            <a:pPr marL="82296" indent="0">
              <a:lnSpc>
                <a:spcPts val="2600"/>
              </a:lnSpc>
              <a:buNone/>
            </a:pPr>
            <a:endParaRPr lang="en-GB" sz="2000" dirty="0" smtClean="0">
              <a:latin typeface="Arial" pitchFamily="34" charset="0"/>
              <a:cs typeface="Arial" pitchFamily="34" charset="0"/>
            </a:endParaRPr>
          </a:p>
          <a:p>
            <a:endParaRPr lang="en-GB" dirty="0"/>
          </a:p>
        </p:txBody>
      </p:sp>
    </p:spTree>
    <p:extLst>
      <p:ext uri="{BB962C8B-B14F-4D97-AF65-F5344CB8AC3E}">
        <p14:creationId xmlns:p14="http://schemas.microsoft.com/office/powerpoint/2010/main" val="1672872662"/>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9592" y="548680"/>
            <a:ext cx="7818072" cy="1143000"/>
          </a:xfrm>
        </p:spPr>
        <p:txBody>
          <a:bodyPr/>
          <a:lstStyle/>
          <a:p>
            <a:r>
              <a:rPr lang="en-GB" dirty="0" smtClean="0"/>
              <a:t>An Example</a:t>
            </a:r>
            <a:endParaRPr lang="en-GB" dirty="0"/>
          </a:p>
        </p:txBody>
      </p:sp>
      <p:sp>
        <p:nvSpPr>
          <p:cNvPr id="3" name="Content Placeholder 2"/>
          <p:cNvSpPr>
            <a:spLocks noGrp="1"/>
          </p:cNvSpPr>
          <p:nvPr>
            <p:ph idx="1"/>
          </p:nvPr>
        </p:nvSpPr>
        <p:spPr>
          <a:xfrm>
            <a:off x="1143224" y="1700808"/>
            <a:ext cx="7101184" cy="4248472"/>
          </a:xfrm>
        </p:spPr>
        <p:txBody>
          <a:bodyPr>
            <a:normAutofit fontScale="77500" lnSpcReduction="20000"/>
          </a:bodyPr>
          <a:lstStyle/>
          <a:p>
            <a:pPr marL="82296" indent="0">
              <a:lnSpc>
                <a:spcPts val="3000"/>
              </a:lnSpc>
              <a:spcBef>
                <a:spcPts val="0"/>
              </a:spcBef>
              <a:buNone/>
            </a:pPr>
            <a:r>
              <a:rPr lang="en-US" sz="1800" dirty="0">
                <a:latin typeface="Arial" panose="020B0604020202020204" pitchFamily="34" charset="0"/>
                <a:cs typeface="Arial" panose="020B0604020202020204" pitchFamily="34" charset="0"/>
              </a:rPr>
              <a:t>Having further expanded </a:t>
            </a:r>
            <a:r>
              <a:rPr lang="en-US" sz="1800" i="1" dirty="0">
                <a:latin typeface="Arial" panose="020B0604020202020204" pitchFamily="34" charset="0"/>
                <a:cs typeface="Arial" panose="020B0604020202020204" pitchFamily="34" charset="0"/>
              </a:rPr>
              <a:t>competence</a:t>
            </a:r>
            <a:r>
              <a:rPr lang="en-US" sz="1800" dirty="0">
                <a:latin typeface="Arial" panose="020B0604020202020204" pitchFamily="34" charset="0"/>
                <a:cs typeface="Arial" panose="020B0604020202020204" pitchFamily="34" charset="0"/>
              </a:rPr>
              <a:t> to include linguistic information of a less “static” nature, the present conception remains </a:t>
            </a:r>
            <a:r>
              <a:rPr lang="en-US" sz="1800" dirty="0" err="1">
                <a:latin typeface="Arial" panose="020B0604020202020204" pitchFamily="34" charset="0"/>
                <a:cs typeface="Arial" panose="020B0604020202020204" pitchFamily="34" charset="0"/>
              </a:rPr>
              <a:t>criterially</a:t>
            </a:r>
            <a:r>
              <a:rPr lang="en-US" sz="1800" dirty="0">
                <a:latin typeface="Arial" panose="020B0604020202020204" pitchFamily="34" charset="0"/>
                <a:cs typeface="Arial" panose="020B0604020202020204" pitchFamily="34" charset="0"/>
              </a:rPr>
              <a:t> “structural</a:t>
            </a:r>
            <a:r>
              <a:rPr lang="en-US" sz="1800" dirty="0" smtClean="0">
                <a:latin typeface="Arial" panose="020B0604020202020204" pitchFamily="34" charset="0"/>
                <a:cs typeface="Arial" panose="020B0604020202020204" pitchFamily="34" charset="0"/>
              </a:rPr>
              <a:t>”. </a:t>
            </a:r>
            <a:r>
              <a:rPr lang="en-US" sz="1800" dirty="0">
                <a:latin typeface="Arial" panose="020B0604020202020204" pitchFamily="34" charset="0"/>
                <a:cs typeface="Arial" panose="020B0604020202020204" pitchFamily="34" charset="0"/>
              </a:rPr>
              <a:t>Yet such a consideration surely matters. After all, language use is a </a:t>
            </a:r>
            <a:r>
              <a:rPr lang="en-US" sz="1800" dirty="0" err="1">
                <a:latin typeface="Arial" panose="020B0604020202020204" pitchFamily="34" charset="0"/>
                <a:cs typeface="Arial" panose="020B0604020202020204" pitchFamily="34" charset="0"/>
              </a:rPr>
              <a:t>criterially</a:t>
            </a:r>
            <a:r>
              <a:rPr lang="en-US" sz="1800" dirty="0">
                <a:latin typeface="Arial" panose="020B0604020202020204" pitchFamily="34" charset="0"/>
                <a:cs typeface="Arial" panose="020B0604020202020204" pitchFamily="34" charset="0"/>
              </a:rPr>
              <a:t> communicative affair, a tool for expressing underlying attitudes, feelings, intentions, thoughts; and to communicate via language means not only knowing a particular set of linguistic forms, it means knowing how these particular forms serve particular communicative ends (</a:t>
            </a:r>
            <a:r>
              <a:rPr lang="en-US" sz="1800" dirty="0" err="1">
                <a:latin typeface="Arial" panose="020B0604020202020204" pitchFamily="34" charset="0"/>
                <a:cs typeface="Arial" panose="020B0604020202020204" pitchFamily="34" charset="0"/>
              </a:rPr>
              <a:t>e.g</a:t>
            </a:r>
            <a:r>
              <a:rPr lang="en-US" sz="1800" dirty="0">
                <a:latin typeface="Arial" panose="020B0604020202020204" pitchFamily="34" charset="0"/>
                <a:cs typeface="Arial" panose="020B0604020202020204" pitchFamily="34" charset="0"/>
              </a:rPr>
              <a:t> Berman, 2004a; </a:t>
            </a:r>
            <a:r>
              <a:rPr lang="en-US" sz="1800" dirty="0" err="1">
                <a:latin typeface="Arial" panose="020B0604020202020204" pitchFamily="34" charset="0"/>
                <a:cs typeface="Arial" panose="020B0604020202020204" pitchFamily="34" charset="0"/>
              </a:rPr>
              <a:t>Biber</a:t>
            </a:r>
            <a:r>
              <a:rPr lang="en-US" sz="1800" dirty="0">
                <a:latin typeface="Arial" panose="020B0604020202020204" pitchFamily="34" charset="0"/>
                <a:cs typeface="Arial" panose="020B0604020202020204" pitchFamily="34" charset="0"/>
              </a:rPr>
              <a:t> et al., 1999; Halliday, 1970:2002; Hudson, 2005; </a:t>
            </a:r>
            <a:r>
              <a:rPr lang="en-US" sz="1800" dirty="0" err="1">
                <a:latin typeface="Arial" panose="020B0604020202020204" pitchFamily="34" charset="0"/>
                <a:cs typeface="Arial" panose="020B0604020202020204" pitchFamily="34" charset="0"/>
              </a:rPr>
              <a:t>Hymes</a:t>
            </a:r>
            <a:r>
              <a:rPr lang="en-US" sz="1800" dirty="0">
                <a:latin typeface="Arial" panose="020B0604020202020204" pitchFamily="34" charset="0"/>
                <a:cs typeface="Arial" panose="020B0604020202020204" pitchFamily="34" charset="0"/>
              </a:rPr>
              <a:t>, 1976; </a:t>
            </a:r>
            <a:r>
              <a:rPr lang="en-US" sz="1800" dirty="0" err="1">
                <a:latin typeface="Arial" panose="020B0604020202020204" pitchFamily="34" charset="0"/>
                <a:cs typeface="Arial" panose="020B0604020202020204" pitchFamily="34" charset="0"/>
              </a:rPr>
              <a:t>Levelt</a:t>
            </a:r>
            <a:r>
              <a:rPr lang="en-US" sz="1800" dirty="0">
                <a:latin typeface="Arial" panose="020B0604020202020204" pitchFamily="34" charset="0"/>
                <a:cs typeface="Arial" panose="020B0604020202020204" pitchFamily="34" charset="0"/>
              </a:rPr>
              <a:t>, 1993; Romaine, 1986). As such, we need also expand our definition of </a:t>
            </a:r>
            <a:r>
              <a:rPr lang="en-US" sz="1800" i="1" dirty="0">
                <a:latin typeface="Arial" panose="020B0604020202020204" pitchFamily="34" charset="0"/>
                <a:cs typeface="Arial" panose="020B0604020202020204" pitchFamily="34" charset="0"/>
              </a:rPr>
              <a:t>competence</a:t>
            </a:r>
            <a:r>
              <a:rPr lang="en-US" sz="1800" dirty="0">
                <a:latin typeface="Arial" panose="020B0604020202020204" pitchFamily="34" charset="0"/>
                <a:cs typeface="Arial" panose="020B0604020202020204" pitchFamily="34" charset="0"/>
              </a:rPr>
              <a:t> to include a second </a:t>
            </a:r>
            <a:r>
              <a:rPr lang="en-US" sz="1800" dirty="0" err="1">
                <a:latin typeface="Arial" panose="020B0604020202020204" pitchFamily="34" charset="0"/>
                <a:cs typeface="Arial" panose="020B0604020202020204" pitchFamily="34" charset="0"/>
              </a:rPr>
              <a:t>flavour</a:t>
            </a:r>
            <a:r>
              <a:rPr lang="en-US" sz="1800" dirty="0">
                <a:latin typeface="Arial" panose="020B0604020202020204" pitchFamily="34" charset="0"/>
                <a:cs typeface="Arial" panose="020B0604020202020204" pitchFamily="34" charset="0"/>
              </a:rPr>
              <a:t> of functional knowledge; namely, that which enables individuals to make meaningful use of syntactic structure. </a:t>
            </a:r>
            <a:endParaRPr lang="en-GB" sz="18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553578036"/>
      </p:ext>
    </p:extLst>
  </p:cSld>
  <p:clrMapOvr>
    <a:masterClrMapping/>
  </p:clrMapOvr>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5616" y="274638"/>
            <a:ext cx="7818072" cy="1143000"/>
          </a:xfrm>
        </p:spPr>
        <p:txBody>
          <a:bodyPr/>
          <a:lstStyle/>
          <a:p>
            <a:r>
              <a:rPr lang="en-GB" dirty="0" smtClean="0"/>
              <a:t>An Example</a:t>
            </a:r>
            <a:endParaRPr lang="en-GB" dirty="0"/>
          </a:p>
        </p:txBody>
      </p:sp>
      <p:sp>
        <p:nvSpPr>
          <p:cNvPr id="3" name="Content Placeholder 2"/>
          <p:cNvSpPr>
            <a:spLocks noGrp="1"/>
          </p:cNvSpPr>
          <p:nvPr>
            <p:ph idx="1"/>
          </p:nvPr>
        </p:nvSpPr>
        <p:spPr>
          <a:xfrm>
            <a:off x="1115616" y="1412776"/>
            <a:ext cx="7173192" cy="4896544"/>
          </a:xfrm>
        </p:spPr>
        <p:txBody>
          <a:bodyPr>
            <a:normAutofit fontScale="92500"/>
          </a:bodyPr>
          <a:lstStyle/>
          <a:p>
            <a:pPr marL="82296" indent="0">
              <a:lnSpc>
                <a:spcPts val="3000"/>
              </a:lnSpc>
              <a:spcBef>
                <a:spcPts val="0"/>
              </a:spcBef>
              <a:buNone/>
            </a:pPr>
            <a:r>
              <a:rPr lang="en-US" sz="1800" dirty="0">
                <a:latin typeface="Arial" panose="020B0604020202020204" pitchFamily="34" charset="0"/>
                <a:cs typeface="Arial" panose="020B0604020202020204" pitchFamily="34" charset="0"/>
              </a:rPr>
              <a:t>Having further expanded </a:t>
            </a:r>
            <a:r>
              <a:rPr lang="en-US" sz="1800" i="1" dirty="0">
                <a:latin typeface="Arial" panose="020B0604020202020204" pitchFamily="34" charset="0"/>
                <a:cs typeface="Arial" panose="020B0604020202020204" pitchFamily="34" charset="0"/>
              </a:rPr>
              <a:t>competence</a:t>
            </a:r>
            <a:r>
              <a:rPr lang="en-US" sz="1800" dirty="0">
                <a:latin typeface="Arial" panose="020B0604020202020204" pitchFamily="34" charset="0"/>
                <a:cs typeface="Arial" panose="020B0604020202020204" pitchFamily="34" charset="0"/>
              </a:rPr>
              <a:t> to include linguistic information of a less “static” nature, the present conception remains </a:t>
            </a:r>
            <a:r>
              <a:rPr lang="en-US" sz="1800" dirty="0" err="1">
                <a:latin typeface="Arial" panose="020B0604020202020204" pitchFamily="34" charset="0"/>
                <a:cs typeface="Arial" panose="020B0604020202020204" pitchFamily="34" charset="0"/>
              </a:rPr>
              <a:t>criterially</a:t>
            </a:r>
            <a:r>
              <a:rPr lang="en-US" sz="1800" dirty="0">
                <a:latin typeface="Arial" panose="020B0604020202020204" pitchFamily="34" charset="0"/>
                <a:cs typeface="Arial" panose="020B0604020202020204" pitchFamily="34" charset="0"/>
              </a:rPr>
              <a:t> “</a:t>
            </a:r>
            <a:r>
              <a:rPr lang="en-US" sz="1800" dirty="0" smtClean="0">
                <a:latin typeface="Arial" panose="020B0604020202020204" pitchFamily="34" charset="0"/>
                <a:cs typeface="Arial" panose="020B0604020202020204" pitchFamily="34" charset="0"/>
              </a:rPr>
              <a:t>structural”. </a:t>
            </a:r>
            <a:r>
              <a:rPr lang="en-US" sz="1800" dirty="0" smtClean="0">
                <a:solidFill>
                  <a:srgbClr val="FF0000"/>
                </a:solidFill>
                <a:latin typeface="Arial" panose="020B0604020202020204" pitchFamily="34" charset="0"/>
                <a:cs typeface="Arial" panose="020B0604020202020204" pitchFamily="34" charset="0"/>
              </a:rPr>
              <a:t>Yet </a:t>
            </a:r>
            <a:r>
              <a:rPr lang="en-US" sz="1800" dirty="0">
                <a:solidFill>
                  <a:srgbClr val="FF0000"/>
                </a:solidFill>
                <a:latin typeface="Arial" panose="020B0604020202020204" pitchFamily="34" charset="0"/>
                <a:cs typeface="Arial" panose="020B0604020202020204" pitchFamily="34" charset="0"/>
              </a:rPr>
              <a:t>such a consideration surely matters.</a:t>
            </a:r>
            <a:r>
              <a:rPr lang="en-US" sz="1800" dirty="0">
                <a:latin typeface="Arial" panose="020B0604020202020204" pitchFamily="34" charset="0"/>
                <a:cs typeface="Arial" panose="020B0604020202020204" pitchFamily="34" charset="0"/>
              </a:rPr>
              <a:t> After all, </a:t>
            </a:r>
            <a:r>
              <a:rPr lang="en-US" sz="1800" dirty="0">
                <a:solidFill>
                  <a:srgbClr val="7030A0"/>
                </a:solidFill>
                <a:latin typeface="Arial" panose="020B0604020202020204" pitchFamily="34" charset="0"/>
                <a:cs typeface="Arial" panose="020B0604020202020204" pitchFamily="34" charset="0"/>
              </a:rPr>
              <a:t>language use is a </a:t>
            </a:r>
            <a:r>
              <a:rPr lang="en-US" sz="1800" dirty="0" err="1">
                <a:solidFill>
                  <a:srgbClr val="7030A0"/>
                </a:solidFill>
                <a:latin typeface="Arial" panose="020B0604020202020204" pitchFamily="34" charset="0"/>
                <a:cs typeface="Arial" panose="020B0604020202020204" pitchFamily="34" charset="0"/>
              </a:rPr>
              <a:t>criterially</a:t>
            </a:r>
            <a:r>
              <a:rPr lang="en-US" sz="1800" dirty="0">
                <a:solidFill>
                  <a:srgbClr val="7030A0"/>
                </a:solidFill>
                <a:latin typeface="Arial" panose="020B0604020202020204" pitchFamily="34" charset="0"/>
                <a:cs typeface="Arial" panose="020B0604020202020204" pitchFamily="34" charset="0"/>
              </a:rPr>
              <a:t> communicative affair</a:t>
            </a:r>
            <a:r>
              <a:rPr lang="en-US" sz="1800" dirty="0">
                <a:solidFill>
                  <a:srgbClr val="0070C0"/>
                </a:solidFill>
                <a:latin typeface="Arial" panose="020B0604020202020204" pitchFamily="34" charset="0"/>
                <a:cs typeface="Arial" panose="020B0604020202020204" pitchFamily="34" charset="0"/>
              </a:rPr>
              <a:t>, a tool for expressing underlying attitudes, feelings, intentions, thoughts; and to communicate via language means not only knowing a particular set of linguistic forms, it means knowing how these particular forms serve particular communicative ends </a:t>
            </a:r>
            <a:r>
              <a:rPr lang="en-US" sz="1800" dirty="0">
                <a:latin typeface="Arial" panose="020B0604020202020204" pitchFamily="34" charset="0"/>
                <a:cs typeface="Arial" panose="020B0604020202020204" pitchFamily="34" charset="0"/>
              </a:rPr>
              <a:t>(</a:t>
            </a:r>
            <a:r>
              <a:rPr lang="en-US" sz="1800" dirty="0" err="1">
                <a:solidFill>
                  <a:srgbClr val="00B050"/>
                </a:solidFill>
                <a:latin typeface="Arial" panose="020B0604020202020204" pitchFamily="34" charset="0"/>
                <a:cs typeface="Arial" panose="020B0604020202020204" pitchFamily="34" charset="0"/>
              </a:rPr>
              <a:t>e.g</a:t>
            </a:r>
            <a:r>
              <a:rPr lang="en-US" sz="1800" dirty="0">
                <a:solidFill>
                  <a:srgbClr val="00B050"/>
                </a:solidFill>
                <a:latin typeface="Arial" panose="020B0604020202020204" pitchFamily="34" charset="0"/>
                <a:cs typeface="Arial" panose="020B0604020202020204" pitchFamily="34" charset="0"/>
              </a:rPr>
              <a:t> Berman, 2004a; </a:t>
            </a:r>
            <a:r>
              <a:rPr lang="en-US" sz="1800" dirty="0" err="1">
                <a:solidFill>
                  <a:srgbClr val="00B050"/>
                </a:solidFill>
                <a:latin typeface="Arial" panose="020B0604020202020204" pitchFamily="34" charset="0"/>
                <a:cs typeface="Arial" panose="020B0604020202020204" pitchFamily="34" charset="0"/>
              </a:rPr>
              <a:t>Biber</a:t>
            </a:r>
            <a:r>
              <a:rPr lang="en-US" sz="1800" dirty="0">
                <a:solidFill>
                  <a:srgbClr val="00B050"/>
                </a:solidFill>
                <a:latin typeface="Arial" panose="020B0604020202020204" pitchFamily="34" charset="0"/>
                <a:cs typeface="Arial" panose="020B0604020202020204" pitchFamily="34" charset="0"/>
              </a:rPr>
              <a:t> et al., 1999; Halliday, 1970:2002; Hudson, 2005; </a:t>
            </a:r>
            <a:r>
              <a:rPr lang="en-US" sz="1800" dirty="0" err="1">
                <a:solidFill>
                  <a:srgbClr val="00B050"/>
                </a:solidFill>
                <a:latin typeface="Arial" panose="020B0604020202020204" pitchFamily="34" charset="0"/>
                <a:cs typeface="Arial" panose="020B0604020202020204" pitchFamily="34" charset="0"/>
              </a:rPr>
              <a:t>Hymes</a:t>
            </a:r>
            <a:r>
              <a:rPr lang="en-US" sz="1800" dirty="0">
                <a:solidFill>
                  <a:srgbClr val="00B050"/>
                </a:solidFill>
                <a:latin typeface="Arial" panose="020B0604020202020204" pitchFamily="34" charset="0"/>
                <a:cs typeface="Arial" panose="020B0604020202020204" pitchFamily="34" charset="0"/>
              </a:rPr>
              <a:t>, 1976; </a:t>
            </a:r>
            <a:r>
              <a:rPr lang="en-US" sz="1800" dirty="0" err="1">
                <a:solidFill>
                  <a:srgbClr val="00B050"/>
                </a:solidFill>
                <a:latin typeface="Arial" panose="020B0604020202020204" pitchFamily="34" charset="0"/>
                <a:cs typeface="Arial" panose="020B0604020202020204" pitchFamily="34" charset="0"/>
              </a:rPr>
              <a:t>Levelt</a:t>
            </a:r>
            <a:r>
              <a:rPr lang="en-US" sz="1800" dirty="0">
                <a:solidFill>
                  <a:srgbClr val="00B050"/>
                </a:solidFill>
                <a:latin typeface="Arial" panose="020B0604020202020204" pitchFamily="34" charset="0"/>
                <a:cs typeface="Arial" panose="020B0604020202020204" pitchFamily="34" charset="0"/>
              </a:rPr>
              <a:t>, 1993; Romaine, 1986). </a:t>
            </a:r>
            <a:r>
              <a:rPr lang="en-US" sz="1800" dirty="0">
                <a:solidFill>
                  <a:srgbClr val="7030A0"/>
                </a:solidFill>
                <a:latin typeface="Arial" panose="020B0604020202020204" pitchFamily="34" charset="0"/>
                <a:cs typeface="Arial" panose="020B0604020202020204" pitchFamily="34" charset="0"/>
              </a:rPr>
              <a:t>As such, we need also expand our definition of </a:t>
            </a:r>
            <a:r>
              <a:rPr lang="en-US" sz="1800" i="1" dirty="0">
                <a:solidFill>
                  <a:srgbClr val="7030A0"/>
                </a:solidFill>
                <a:latin typeface="Arial" panose="020B0604020202020204" pitchFamily="34" charset="0"/>
                <a:cs typeface="Arial" panose="020B0604020202020204" pitchFamily="34" charset="0"/>
              </a:rPr>
              <a:t>competence</a:t>
            </a:r>
            <a:r>
              <a:rPr lang="en-US" sz="1800" dirty="0">
                <a:solidFill>
                  <a:srgbClr val="7030A0"/>
                </a:solidFill>
                <a:latin typeface="Arial" panose="020B0604020202020204" pitchFamily="34" charset="0"/>
                <a:cs typeface="Arial" panose="020B0604020202020204" pitchFamily="34" charset="0"/>
              </a:rPr>
              <a:t> to include a second </a:t>
            </a:r>
            <a:r>
              <a:rPr lang="en-US" sz="1800" dirty="0" err="1">
                <a:solidFill>
                  <a:srgbClr val="7030A0"/>
                </a:solidFill>
                <a:latin typeface="Arial" panose="020B0604020202020204" pitchFamily="34" charset="0"/>
                <a:cs typeface="Arial" panose="020B0604020202020204" pitchFamily="34" charset="0"/>
              </a:rPr>
              <a:t>flavour</a:t>
            </a:r>
            <a:r>
              <a:rPr lang="en-US" sz="1800" dirty="0">
                <a:solidFill>
                  <a:srgbClr val="7030A0"/>
                </a:solidFill>
                <a:latin typeface="Arial" panose="020B0604020202020204" pitchFamily="34" charset="0"/>
                <a:cs typeface="Arial" panose="020B0604020202020204" pitchFamily="34" charset="0"/>
              </a:rPr>
              <a:t> of functional knowledge; </a:t>
            </a:r>
            <a:r>
              <a:rPr lang="en-US" sz="1800" dirty="0">
                <a:solidFill>
                  <a:srgbClr val="0070C0"/>
                </a:solidFill>
                <a:latin typeface="Arial" panose="020B0604020202020204" pitchFamily="34" charset="0"/>
                <a:cs typeface="Arial" panose="020B0604020202020204" pitchFamily="34" charset="0"/>
              </a:rPr>
              <a:t>namely, that which enables individuals to make meaningful use of syntactic structure. </a:t>
            </a:r>
            <a:endParaRPr lang="en-GB" sz="1800" dirty="0">
              <a:solidFill>
                <a:srgbClr val="0070C0"/>
              </a:solidFill>
              <a:latin typeface="Arial" panose="020B0604020202020204" pitchFamily="34" charset="0"/>
              <a:cs typeface="Arial" panose="020B0604020202020204" pitchFamily="34" charset="0"/>
            </a:endParaRPr>
          </a:p>
          <a:p>
            <a:endParaRPr lang="en-GB" dirty="0"/>
          </a:p>
        </p:txBody>
      </p:sp>
      <p:sp>
        <p:nvSpPr>
          <p:cNvPr id="4" name="TextBox 3"/>
          <p:cNvSpPr txBox="1"/>
          <p:nvPr/>
        </p:nvSpPr>
        <p:spPr>
          <a:xfrm>
            <a:off x="0" y="2067493"/>
            <a:ext cx="1115616" cy="646331"/>
          </a:xfrm>
          <a:prstGeom prst="rect">
            <a:avLst/>
          </a:prstGeom>
          <a:solidFill>
            <a:schemeClr val="bg1"/>
          </a:solidFill>
          <a:ln>
            <a:solidFill>
              <a:schemeClr val="tx1"/>
            </a:solidFill>
          </a:ln>
        </p:spPr>
        <p:txBody>
          <a:bodyPr wrap="square" rtlCol="0">
            <a:spAutoFit/>
          </a:bodyPr>
          <a:lstStyle/>
          <a:p>
            <a:r>
              <a:rPr lang="en-GB" dirty="0">
                <a:solidFill>
                  <a:srgbClr val="FF0000"/>
                </a:solidFill>
              </a:rPr>
              <a:t>p</a:t>
            </a:r>
            <a:r>
              <a:rPr lang="en-GB" dirty="0" smtClean="0">
                <a:solidFill>
                  <a:srgbClr val="FF0000"/>
                </a:solidFill>
              </a:rPr>
              <a:t>ersonal response</a:t>
            </a:r>
            <a:endParaRPr lang="en-GB" dirty="0">
              <a:solidFill>
                <a:srgbClr val="FF0000"/>
              </a:solidFill>
            </a:endParaRPr>
          </a:p>
        </p:txBody>
      </p:sp>
      <p:sp>
        <p:nvSpPr>
          <p:cNvPr id="5" name="TextBox 4"/>
          <p:cNvSpPr txBox="1"/>
          <p:nvPr/>
        </p:nvSpPr>
        <p:spPr>
          <a:xfrm>
            <a:off x="0" y="4342490"/>
            <a:ext cx="1115616" cy="369332"/>
          </a:xfrm>
          <a:prstGeom prst="rect">
            <a:avLst/>
          </a:prstGeom>
          <a:solidFill>
            <a:schemeClr val="bg1"/>
          </a:solidFill>
          <a:ln>
            <a:solidFill>
              <a:schemeClr val="tx1"/>
            </a:solidFill>
          </a:ln>
        </p:spPr>
        <p:txBody>
          <a:bodyPr wrap="square" rtlCol="0">
            <a:spAutoFit/>
          </a:bodyPr>
          <a:lstStyle/>
          <a:p>
            <a:r>
              <a:rPr lang="en-GB" dirty="0" smtClean="0">
                <a:solidFill>
                  <a:srgbClr val="00B050"/>
                </a:solidFill>
              </a:rPr>
              <a:t>evidence</a:t>
            </a:r>
            <a:endParaRPr lang="en-GB" dirty="0">
              <a:solidFill>
                <a:srgbClr val="00B050"/>
              </a:solidFill>
            </a:endParaRPr>
          </a:p>
        </p:txBody>
      </p:sp>
      <p:sp>
        <p:nvSpPr>
          <p:cNvPr id="6" name="TextBox 5"/>
          <p:cNvSpPr txBox="1"/>
          <p:nvPr/>
        </p:nvSpPr>
        <p:spPr>
          <a:xfrm>
            <a:off x="-8168" y="2762970"/>
            <a:ext cx="1115616" cy="369332"/>
          </a:xfrm>
          <a:prstGeom prst="rect">
            <a:avLst/>
          </a:prstGeom>
          <a:solidFill>
            <a:schemeClr val="bg1"/>
          </a:solidFill>
          <a:ln>
            <a:solidFill>
              <a:schemeClr val="tx1"/>
            </a:solidFill>
          </a:ln>
        </p:spPr>
        <p:txBody>
          <a:bodyPr wrap="square" rtlCol="0">
            <a:spAutoFit/>
          </a:bodyPr>
          <a:lstStyle/>
          <a:p>
            <a:r>
              <a:rPr lang="en-GB" dirty="0" smtClean="0">
                <a:solidFill>
                  <a:srgbClr val="7030A0"/>
                </a:solidFill>
              </a:rPr>
              <a:t>argument</a:t>
            </a:r>
            <a:endParaRPr lang="en-GB" dirty="0">
              <a:solidFill>
                <a:srgbClr val="7030A0"/>
              </a:solidFill>
            </a:endParaRPr>
          </a:p>
        </p:txBody>
      </p:sp>
      <p:sp>
        <p:nvSpPr>
          <p:cNvPr id="8" name="TextBox 7"/>
          <p:cNvSpPr txBox="1"/>
          <p:nvPr/>
        </p:nvSpPr>
        <p:spPr>
          <a:xfrm>
            <a:off x="-38228" y="3400051"/>
            <a:ext cx="1288954" cy="369332"/>
          </a:xfrm>
          <a:prstGeom prst="rect">
            <a:avLst/>
          </a:prstGeom>
          <a:solidFill>
            <a:schemeClr val="bg1"/>
          </a:solidFill>
          <a:ln>
            <a:solidFill>
              <a:schemeClr val="tx1"/>
            </a:solidFill>
          </a:ln>
        </p:spPr>
        <p:txBody>
          <a:bodyPr wrap="square" rtlCol="0">
            <a:spAutoFit/>
          </a:bodyPr>
          <a:lstStyle/>
          <a:p>
            <a:r>
              <a:rPr lang="en-GB" dirty="0" smtClean="0">
                <a:solidFill>
                  <a:srgbClr val="0070C0"/>
                </a:solidFill>
              </a:rPr>
              <a:t>elaboration</a:t>
            </a:r>
            <a:endParaRPr lang="en-GB" dirty="0">
              <a:solidFill>
                <a:srgbClr val="0070C0"/>
              </a:solidFill>
            </a:endParaRPr>
          </a:p>
        </p:txBody>
      </p:sp>
      <p:sp>
        <p:nvSpPr>
          <p:cNvPr id="9" name="TextBox 8"/>
          <p:cNvSpPr txBox="1"/>
          <p:nvPr/>
        </p:nvSpPr>
        <p:spPr>
          <a:xfrm>
            <a:off x="7504" y="5222865"/>
            <a:ext cx="1115616" cy="369332"/>
          </a:xfrm>
          <a:prstGeom prst="rect">
            <a:avLst/>
          </a:prstGeom>
          <a:solidFill>
            <a:schemeClr val="bg1"/>
          </a:solidFill>
          <a:ln>
            <a:solidFill>
              <a:schemeClr val="tx1"/>
            </a:solidFill>
          </a:ln>
        </p:spPr>
        <p:txBody>
          <a:bodyPr wrap="square" rtlCol="0">
            <a:spAutoFit/>
          </a:bodyPr>
          <a:lstStyle/>
          <a:p>
            <a:r>
              <a:rPr lang="en-GB" dirty="0" smtClean="0">
                <a:solidFill>
                  <a:srgbClr val="7030A0"/>
                </a:solidFill>
              </a:rPr>
              <a:t>argument</a:t>
            </a:r>
            <a:endParaRPr lang="en-GB" dirty="0">
              <a:solidFill>
                <a:srgbClr val="7030A0"/>
              </a:solidFill>
            </a:endParaRPr>
          </a:p>
        </p:txBody>
      </p:sp>
      <p:sp>
        <p:nvSpPr>
          <p:cNvPr id="10" name="TextBox 9"/>
          <p:cNvSpPr txBox="1"/>
          <p:nvPr/>
        </p:nvSpPr>
        <p:spPr>
          <a:xfrm>
            <a:off x="-38228" y="5767196"/>
            <a:ext cx="1412554" cy="369332"/>
          </a:xfrm>
          <a:prstGeom prst="rect">
            <a:avLst/>
          </a:prstGeom>
          <a:solidFill>
            <a:schemeClr val="bg1"/>
          </a:solidFill>
          <a:ln>
            <a:solidFill>
              <a:schemeClr val="tx1"/>
            </a:solidFill>
          </a:ln>
        </p:spPr>
        <p:txBody>
          <a:bodyPr wrap="square" rtlCol="0">
            <a:spAutoFit/>
          </a:bodyPr>
          <a:lstStyle/>
          <a:p>
            <a:r>
              <a:rPr lang="en-GB" dirty="0" smtClean="0">
                <a:solidFill>
                  <a:srgbClr val="0070C0"/>
                </a:solidFill>
              </a:rPr>
              <a:t>explanation</a:t>
            </a:r>
            <a:endParaRPr lang="en-GB" dirty="0">
              <a:solidFill>
                <a:srgbClr val="0070C0"/>
              </a:solidFill>
            </a:endParaRPr>
          </a:p>
        </p:txBody>
      </p:sp>
    </p:spTree>
    <p:extLst>
      <p:ext uri="{BB962C8B-B14F-4D97-AF65-F5344CB8AC3E}">
        <p14:creationId xmlns:p14="http://schemas.microsoft.com/office/powerpoint/2010/main" val="2935293722"/>
      </p:ext>
    </p:extLst>
  </p:cSld>
  <p:clrMapOvr>
    <a:masterClrMapping/>
  </p:clrMapOvr>
  <p:timing>
    <p:tnLst>
      <p:par>
        <p:cTn xmlns:p14="http://schemas.microsoft.com/office/powerpoint/2010/mai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5576" y="476672"/>
            <a:ext cx="7818072" cy="1143000"/>
          </a:xfrm>
        </p:spPr>
        <p:txBody>
          <a:bodyPr/>
          <a:lstStyle/>
          <a:p>
            <a:r>
              <a:rPr lang="en-GB" dirty="0" smtClean="0"/>
              <a:t>Know Thyself -as a writer</a:t>
            </a:r>
            <a:endParaRPr lang="en-GB" dirty="0"/>
          </a:p>
        </p:txBody>
      </p:sp>
      <p:sp>
        <p:nvSpPr>
          <p:cNvPr id="3" name="Content Placeholder 2"/>
          <p:cNvSpPr>
            <a:spLocks noGrp="1"/>
          </p:cNvSpPr>
          <p:nvPr>
            <p:ph idx="1"/>
          </p:nvPr>
        </p:nvSpPr>
        <p:spPr>
          <a:xfrm>
            <a:off x="1043608" y="1340768"/>
            <a:ext cx="7128792" cy="4680520"/>
          </a:xfrm>
        </p:spPr>
        <p:txBody>
          <a:bodyPr>
            <a:noAutofit/>
          </a:bodyPr>
          <a:lstStyle/>
          <a:p>
            <a:pPr marL="82296" indent="0">
              <a:lnSpc>
                <a:spcPts val="3000"/>
              </a:lnSpc>
              <a:spcBef>
                <a:spcPts val="0"/>
              </a:spcBef>
              <a:buNone/>
            </a:pPr>
            <a:r>
              <a:rPr lang="en-GB" sz="1600" dirty="0" smtClean="0">
                <a:latin typeface="Arial" panose="020B0604020202020204" pitchFamily="34" charset="0"/>
                <a:cs typeface="Arial" panose="020B0604020202020204" pitchFamily="34" charset="0"/>
              </a:rPr>
              <a:t>Research in writing has identified two </a:t>
            </a:r>
            <a:r>
              <a:rPr lang="en-GB" sz="1600" dirty="0" smtClean="0">
                <a:solidFill>
                  <a:srgbClr val="0070C0"/>
                </a:solidFill>
                <a:latin typeface="Arial" panose="020B0604020202020204" pitchFamily="34" charset="0"/>
                <a:cs typeface="Arial" panose="020B0604020202020204" pitchFamily="34" charset="0"/>
              </a:rPr>
              <a:t>broad</a:t>
            </a:r>
            <a:r>
              <a:rPr lang="en-GB" sz="1600" dirty="0" smtClean="0">
                <a:latin typeface="Arial" panose="020B0604020202020204" pitchFamily="34" charset="0"/>
                <a:cs typeface="Arial" panose="020B0604020202020204" pitchFamily="34" charset="0"/>
              </a:rPr>
              <a:t> types of writer:</a:t>
            </a:r>
            <a:endParaRPr lang="en-GB" sz="1600" dirty="0">
              <a:latin typeface="Arial" panose="020B0604020202020204" pitchFamily="34" charset="0"/>
              <a:cs typeface="Arial" panose="020B0604020202020204" pitchFamily="34" charset="0"/>
            </a:endParaRPr>
          </a:p>
          <a:p>
            <a:pPr>
              <a:lnSpc>
                <a:spcPts val="3000"/>
              </a:lnSpc>
              <a:spcBef>
                <a:spcPts val="0"/>
              </a:spcBef>
              <a:buClrTx/>
              <a:buFont typeface="Wingdings" panose="05000000000000000000" pitchFamily="2" charset="2"/>
              <a:buChar char="q"/>
            </a:pPr>
            <a:r>
              <a:rPr lang="en-GB" sz="1600" b="1" i="1" dirty="0" smtClean="0">
                <a:solidFill>
                  <a:srgbClr val="FF0000"/>
                </a:solidFill>
                <a:latin typeface="Arial" panose="020B0604020202020204" pitchFamily="34" charset="0"/>
                <a:cs typeface="Arial" panose="020B0604020202020204" pitchFamily="34" charset="0"/>
              </a:rPr>
              <a:t>Planners: </a:t>
            </a:r>
            <a:r>
              <a:rPr lang="en-GB" sz="1600" dirty="0" smtClean="0">
                <a:latin typeface="Arial" panose="020B0604020202020204" pitchFamily="34" charset="0"/>
                <a:cs typeface="Arial" panose="020B0604020202020204" pitchFamily="34" charset="0"/>
              </a:rPr>
              <a:t>people who invest a lot of time in thinking through their ideas, preparing for what they want to say, including creating outlines, drawing diagrams etc.  For planners, this stage is slow but writing the text itself can be quite fast.  The first draft is usually quite close to the final draft.</a:t>
            </a:r>
          </a:p>
          <a:p>
            <a:pPr>
              <a:lnSpc>
                <a:spcPts val="3000"/>
              </a:lnSpc>
              <a:spcBef>
                <a:spcPts val="0"/>
              </a:spcBef>
              <a:buClrTx/>
              <a:buFont typeface="Wingdings" panose="05000000000000000000" pitchFamily="2" charset="2"/>
              <a:buChar char="q"/>
            </a:pPr>
            <a:endParaRPr lang="en-GB" sz="1600" dirty="0">
              <a:latin typeface="Arial" panose="020B0604020202020204" pitchFamily="34" charset="0"/>
              <a:cs typeface="Arial" panose="020B0604020202020204" pitchFamily="34" charset="0"/>
            </a:endParaRPr>
          </a:p>
          <a:p>
            <a:pPr>
              <a:lnSpc>
                <a:spcPts val="3000"/>
              </a:lnSpc>
              <a:spcBef>
                <a:spcPts val="0"/>
              </a:spcBef>
              <a:buClrTx/>
              <a:buFont typeface="Wingdings" panose="05000000000000000000" pitchFamily="2" charset="2"/>
              <a:buChar char="q"/>
            </a:pPr>
            <a:r>
              <a:rPr lang="en-GB" sz="1600" b="1" i="1" dirty="0" smtClean="0">
                <a:solidFill>
                  <a:srgbClr val="FF0000"/>
                </a:solidFill>
                <a:latin typeface="Arial" panose="020B0604020202020204" pitchFamily="34" charset="0"/>
                <a:cs typeface="Arial" panose="020B0604020202020204" pitchFamily="34" charset="0"/>
              </a:rPr>
              <a:t>Discoverers</a:t>
            </a:r>
            <a:r>
              <a:rPr lang="en-GB" sz="1600" b="1" dirty="0" smtClean="0">
                <a:solidFill>
                  <a:srgbClr val="FF0000"/>
                </a:solidFill>
                <a:latin typeface="Arial" panose="020B0604020202020204" pitchFamily="34" charset="0"/>
                <a:cs typeface="Arial" panose="020B0604020202020204" pitchFamily="34" charset="0"/>
              </a:rPr>
              <a:t>: </a:t>
            </a:r>
            <a:r>
              <a:rPr lang="en-GB" sz="1600" dirty="0" smtClean="0">
                <a:latin typeface="Arial" panose="020B0604020202020204" pitchFamily="34" charset="0"/>
                <a:cs typeface="Arial" panose="020B0604020202020204" pitchFamily="34" charset="0"/>
              </a:rPr>
              <a:t>people who don’t plan but write straight away.  They need to write straight away to find out what they want to say.  They will often write at length or have lots of versions of the text.  Thus the first draft is often very unlike the final draft.</a:t>
            </a:r>
          </a:p>
          <a:p>
            <a:pPr>
              <a:lnSpc>
                <a:spcPts val="3000"/>
              </a:lnSpc>
              <a:spcBef>
                <a:spcPts val="0"/>
              </a:spcBef>
            </a:pPr>
            <a:endParaRPr lang="en-GB" sz="1600" dirty="0">
              <a:latin typeface="Arial" panose="020B0604020202020204" pitchFamily="34" charset="0"/>
              <a:cs typeface="Arial" panose="020B0604020202020204" pitchFamily="34" charset="0"/>
            </a:endParaRPr>
          </a:p>
          <a:p>
            <a:pPr marL="82296" indent="0">
              <a:lnSpc>
                <a:spcPts val="3000"/>
              </a:lnSpc>
              <a:spcBef>
                <a:spcPts val="0"/>
              </a:spcBef>
              <a:buNone/>
            </a:pPr>
            <a:r>
              <a:rPr lang="en-GB" sz="1600" dirty="0" smtClean="0">
                <a:latin typeface="Arial" panose="020B0604020202020204" pitchFamily="34" charset="0"/>
                <a:cs typeface="Arial" panose="020B0604020202020204" pitchFamily="34" charset="0"/>
              </a:rPr>
              <a:t>Do you fit one of these types</a:t>
            </a:r>
            <a:r>
              <a:rPr lang="en-GB" sz="1600" dirty="0" smtClean="0">
                <a:latin typeface="Arial" panose="020B0604020202020204" pitchFamily="34" charset="0"/>
                <a:cs typeface="Arial" panose="020B0604020202020204" pitchFamily="34" charset="0"/>
              </a:rPr>
              <a:t>? What are the implications?</a:t>
            </a: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12660001"/>
      </p:ext>
    </p:extLst>
  </p:cSld>
  <p:clrMapOvr>
    <a:masterClrMapping/>
  </p:clrMapOvr>
  <p:timing>
    <p:tnLst>
      <p:par>
        <p:cTn xmlns:p14="http://schemas.microsoft.com/office/powerpoint/2010/mai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Avoid </a:t>
            </a:r>
            <a:r>
              <a:rPr lang="en-GB" dirty="0" err="1" smtClean="0"/>
              <a:t>plagarising</a:t>
            </a:r>
            <a:endParaRPr lang="en-GB" dirty="0"/>
          </a:p>
        </p:txBody>
      </p:sp>
      <p:sp>
        <p:nvSpPr>
          <p:cNvPr id="3" name="Content Placeholder 2"/>
          <p:cNvSpPr>
            <a:spLocks noGrp="1"/>
          </p:cNvSpPr>
          <p:nvPr>
            <p:ph idx="1"/>
          </p:nvPr>
        </p:nvSpPr>
        <p:spPr/>
        <p:txBody>
          <a:bodyPr/>
          <a:lstStyle/>
          <a:p>
            <a:pPr>
              <a:buFont typeface="Wingdings" charset="2"/>
              <a:buChar char="q"/>
            </a:pPr>
            <a:r>
              <a:rPr lang="en-GB" dirty="0" smtClean="0"/>
              <a:t>Use quotations sparingly</a:t>
            </a:r>
          </a:p>
          <a:p>
            <a:pPr>
              <a:buFont typeface="Wingdings" charset="2"/>
              <a:buChar char="q"/>
            </a:pPr>
            <a:r>
              <a:rPr lang="en-GB" dirty="0" smtClean="0"/>
              <a:t>Keep these brief</a:t>
            </a:r>
          </a:p>
          <a:p>
            <a:pPr>
              <a:buFont typeface="Wingdings" charset="2"/>
              <a:buChar char="q"/>
            </a:pPr>
            <a:r>
              <a:rPr lang="en-GB" dirty="0" smtClean="0"/>
              <a:t>Write all notes in your own words</a:t>
            </a:r>
          </a:p>
          <a:p>
            <a:pPr>
              <a:buFont typeface="Wingdings" charset="2"/>
              <a:buChar char="q"/>
            </a:pPr>
            <a:r>
              <a:rPr lang="en-GB" dirty="0" smtClean="0"/>
              <a:t>Note exactly where you found information and cite sources of ideas that are not your own original ones</a:t>
            </a:r>
            <a:endParaRPr lang="en-GB" dirty="0"/>
          </a:p>
        </p:txBody>
      </p:sp>
    </p:spTree>
    <p:extLst>
      <p:ext uri="{BB962C8B-B14F-4D97-AF65-F5344CB8AC3E}">
        <p14:creationId xmlns:p14="http://schemas.microsoft.com/office/powerpoint/2010/main" val="22806360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BIG PICTURE:</a:t>
            </a:r>
            <a:br>
              <a:rPr lang="en-GB" dirty="0" smtClean="0"/>
            </a:br>
            <a:r>
              <a:rPr lang="en-GB" dirty="0" smtClean="0"/>
              <a:t>Coherence and Organisation</a:t>
            </a:r>
            <a:endParaRPr lang="en-GB" dirty="0"/>
          </a:p>
        </p:txBody>
      </p:sp>
      <p:sp>
        <p:nvSpPr>
          <p:cNvPr id="3" name="Text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896273379"/>
      </p:ext>
    </p:extLst>
  </p:cSld>
  <p:clrMapOvr>
    <a:masterClrMapping/>
  </p:clrMapOvr>
  <p:timing>
    <p:tnLst>
      <p:par>
        <p:cTn xmlns:p14="http://schemas.microsoft.com/office/powerpoint/2010/mai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608" y="274638"/>
            <a:ext cx="7890080" cy="1143000"/>
          </a:xfrm>
        </p:spPr>
        <p:txBody>
          <a:bodyPr/>
          <a:lstStyle/>
          <a:p>
            <a:r>
              <a:rPr lang="en-GB" dirty="0" smtClean="0"/>
              <a:t>The Golden Thread</a:t>
            </a:r>
            <a:endParaRPr lang="en-GB" dirty="0"/>
          </a:p>
        </p:txBody>
      </p:sp>
      <p:sp>
        <p:nvSpPr>
          <p:cNvPr id="3" name="Content Placeholder 2"/>
          <p:cNvSpPr>
            <a:spLocks noGrp="1"/>
          </p:cNvSpPr>
          <p:nvPr>
            <p:ph idx="1"/>
          </p:nvPr>
        </p:nvSpPr>
        <p:spPr>
          <a:xfrm>
            <a:off x="1115616" y="1447800"/>
            <a:ext cx="7344816" cy="5149552"/>
          </a:xfrm>
        </p:spPr>
        <p:txBody>
          <a:bodyPr>
            <a:normAutofit/>
          </a:bodyPr>
          <a:lstStyle/>
          <a:p>
            <a:pPr>
              <a:lnSpc>
                <a:spcPts val="2800"/>
              </a:lnSpc>
              <a:spcBef>
                <a:spcPts val="0"/>
              </a:spcBef>
              <a:spcAft>
                <a:spcPts val="600"/>
              </a:spcAft>
              <a:buClrTx/>
              <a:buFont typeface="Wingdings" panose="05000000000000000000" pitchFamily="2" charset="2"/>
              <a:buChar char="q"/>
            </a:pPr>
            <a:endParaRPr lang="en-GB" sz="2000" dirty="0" smtClean="0">
              <a:latin typeface="Arial" panose="020B0604020202020204" pitchFamily="34" charset="0"/>
              <a:cs typeface="Arial" panose="020B0604020202020204" pitchFamily="34" charset="0"/>
            </a:endParaRPr>
          </a:p>
          <a:p>
            <a:pPr>
              <a:lnSpc>
                <a:spcPts val="2800"/>
              </a:lnSpc>
              <a:spcBef>
                <a:spcPts val="0"/>
              </a:spcBef>
              <a:spcAft>
                <a:spcPts val="600"/>
              </a:spcAft>
              <a:buClrTx/>
              <a:buFont typeface="Wingdings" panose="05000000000000000000" pitchFamily="2" charset="2"/>
              <a:buChar char="q"/>
            </a:pPr>
            <a:endParaRPr lang="en-GB" sz="2000" dirty="0">
              <a:latin typeface="Arial" panose="020B0604020202020204" pitchFamily="34" charset="0"/>
              <a:cs typeface="Arial" panose="020B0604020202020204" pitchFamily="34" charset="0"/>
            </a:endParaRPr>
          </a:p>
          <a:p>
            <a:pPr>
              <a:lnSpc>
                <a:spcPts val="2800"/>
              </a:lnSpc>
              <a:spcBef>
                <a:spcPts val="0"/>
              </a:spcBef>
              <a:spcAft>
                <a:spcPts val="600"/>
              </a:spcAft>
              <a:buClrTx/>
              <a:buFont typeface="Wingdings" panose="05000000000000000000" pitchFamily="2" charset="2"/>
              <a:buChar char="q"/>
            </a:pPr>
            <a:endParaRPr lang="en-GB" sz="2000" dirty="0" smtClean="0">
              <a:latin typeface="Arial" panose="020B0604020202020204" pitchFamily="34" charset="0"/>
              <a:cs typeface="Arial" panose="020B0604020202020204" pitchFamily="34" charset="0"/>
            </a:endParaRPr>
          </a:p>
          <a:p>
            <a:pPr>
              <a:lnSpc>
                <a:spcPts val="2800"/>
              </a:lnSpc>
              <a:spcBef>
                <a:spcPts val="0"/>
              </a:spcBef>
              <a:spcAft>
                <a:spcPts val="600"/>
              </a:spcAft>
              <a:buClrTx/>
              <a:buFont typeface="Wingdings" panose="05000000000000000000" pitchFamily="2" charset="2"/>
              <a:buChar char="q"/>
            </a:pPr>
            <a:endParaRPr lang="en-GB" sz="2000" dirty="0" smtClean="0">
              <a:latin typeface="Arial" panose="020B0604020202020204" pitchFamily="34" charset="0"/>
              <a:cs typeface="Arial" panose="020B0604020202020204" pitchFamily="34" charset="0"/>
            </a:endParaRPr>
          </a:p>
          <a:p>
            <a:pPr>
              <a:lnSpc>
                <a:spcPts val="2800"/>
              </a:lnSpc>
              <a:spcBef>
                <a:spcPts val="0"/>
              </a:spcBef>
              <a:spcAft>
                <a:spcPts val="600"/>
              </a:spcAft>
              <a:buClrTx/>
              <a:buFont typeface="Wingdings" panose="05000000000000000000" pitchFamily="2" charset="2"/>
              <a:buChar char="q"/>
            </a:pPr>
            <a:r>
              <a:rPr lang="en-GB" sz="1800" dirty="0" smtClean="0">
                <a:latin typeface="Arial" panose="020B0604020202020204" pitchFamily="34" charset="0"/>
                <a:cs typeface="Arial" panose="020B0604020202020204" pitchFamily="34" charset="0"/>
              </a:rPr>
              <a:t>The whole assignment is the development of an argument;</a:t>
            </a:r>
          </a:p>
          <a:p>
            <a:pPr>
              <a:lnSpc>
                <a:spcPts val="2800"/>
              </a:lnSpc>
              <a:spcBef>
                <a:spcPts val="0"/>
              </a:spcBef>
              <a:spcAft>
                <a:spcPts val="600"/>
              </a:spcAft>
              <a:buClrTx/>
              <a:buFont typeface="Wingdings" panose="05000000000000000000" pitchFamily="2" charset="2"/>
              <a:buChar char="q"/>
            </a:pPr>
            <a:r>
              <a:rPr lang="en-GB" sz="1800" dirty="0" smtClean="0">
                <a:latin typeface="Arial" panose="020B0604020202020204" pitchFamily="34" charset="0"/>
                <a:cs typeface="Arial" panose="020B0604020202020204" pitchFamily="34" charset="0"/>
              </a:rPr>
              <a:t>You need to keep your big picture argument at the forefront of your thinking </a:t>
            </a:r>
            <a:r>
              <a:rPr lang="en-GB" sz="1800" i="1" dirty="0" smtClean="0">
                <a:latin typeface="Arial" panose="020B0604020202020204" pitchFamily="34" charset="0"/>
                <a:cs typeface="Arial" panose="020B0604020202020204" pitchFamily="34" charset="0"/>
              </a:rPr>
              <a:t>throughout</a:t>
            </a:r>
            <a:r>
              <a:rPr lang="en-GB" sz="1800" dirty="0" smtClean="0">
                <a:latin typeface="Arial" panose="020B0604020202020204" pitchFamily="34" charset="0"/>
                <a:cs typeface="Arial" panose="020B0604020202020204" pitchFamily="34" charset="0"/>
              </a:rPr>
              <a:t>;</a:t>
            </a:r>
          </a:p>
          <a:p>
            <a:pPr>
              <a:lnSpc>
                <a:spcPts val="2800"/>
              </a:lnSpc>
              <a:spcBef>
                <a:spcPts val="0"/>
              </a:spcBef>
              <a:spcAft>
                <a:spcPts val="600"/>
              </a:spcAft>
              <a:buClrTx/>
              <a:buFont typeface="Wingdings" panose="05000000000000000000" pitchFamily="2" charset="2"/>
              <a:buChar char="q"/>
            </a:pPr>
            <a:r>
              <a:rPr lang="en-GB" sz="1800" dirty="0" smtClean="0">
                <a:latin typeface="Arial" panose="020B0604020202020204" pitchFamily="34" charset="0"/>
                <a:cs typeface="Arial" panose="020B0604020202020204" pitchFamily="34" charset="0"/>
              </a:rPr>
              <a:t>It is your golden thread uniting each section;</a:t>
            </a:r>
          </a:p>
          <a:p>
            <a:pPr>
              <a:lnSpc>
                <a:spcPts val="2800"/>
              </a:lnSpc>
              <a:spcBef>
                <a:spcPts val="0"/>
              </a:spcBef>
              <a:spcAft>
                <a:spcPts val="600"/>
              </a:spcAft>
              <a:buClrTx/>
              <a:buFont typeface="Wingdings" panose="05000000000000000000" pitchFamily="2" charset="2"/>
              <a:buChar char="q"/>
            </a:pPr>
            <a:r>
              <a:rPr lang="en-GB" sz="1800" dirty="0" smtClean="0">
                <a:latin typeface="Arial" panose="020B0604020202020204" pitchFamily="34" charset="0"/>
                <a:cs typeface="Arial" panose="020B0604020202020204" pitchFamily="34" charset="0"/>
              </a:rPr>
              <a:t>Sewing a golden thread through your writing requires thinking skills and writing skills;</a:t>
            </a:r>
            <a:endParaRPr lang="en-GB" sz="2000" dirty="0" smtClean="0">
              <a:latin typeface="Arial" panose="020B0604020202020204" pitchFamily="34" charset="0"/>
              <a:cs typeface="Arial" panose="020B0604020202020204" pitchFamily="34" charset="0"/>
            </a:endParaRPr>
          </a:p>
          <a:p>
            <a:pPr>
              <a:lnSpc>
                <a:spcPts val="2800"/>
              </a:lnSpc>
              <a:spcBef>
                <a:spcPts val="0"/>
              </a:spcBef>
              <a:spcAft>
                <a:spcPts val="600"/>
              </a:spcAft>
              <a:buClrTx/>
              <a:buFont typeface="Wingdings" panose="05000000000000000000" pitchFamily="2" charset="2"/>
              <a:buChar char="q"/>
            </a:pPr>
            <a:endParaRPr lang="en-GB" sz="2000" dirty="0"/>
          </a:p>
          <a:p>
            <a:pPr marL="82296" indent="0">
              <a:lnSpc>
                <a:spcPts val="2800"/>
              </a:lnSpc>
              <a:spcBef>
                <a:spcPts val="0"/>
              </a:spcBef>
              <a:spcAft>
                <a:spcPts val="600"/>
              </a:spcAft>
              <a:buClrTx/>
              <a:buNone/>
            </a:pPr>
            <a:endParaRPr lang="en-GB" sz="2000"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62312" y="1340768"/>
            <a:ext cx="2619375" cy="1743075"/>
          </a:xfrm>
          <a:prstGeom prst="rect">
            <a:avLst/>
          </a:prstGeom>
        </p:spPr>
      </p:pic>
    </p:spTree>
    <p:extLst>
      <p:ext uri="{BB962C8B-B14F-4D97-AF65-F5344CB8AC3E}">
        <p14:creationId xmlns:p14="http://schemas.microsoft.com/office/powerpoint/2010/main" val="660202381"/>
      </p:ext>
    </p:extLst>
  </p:cSld>
  <p:clrMapOvr>
    <a:masterClrMapping/>
  </p:clrMapOvr>
  <p:timing>
    <p:tnLst>
      <p:par>
        <p:cTn xmlns:p14="http://schemas.microsoft.com/office/powerpoint/2010/mai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1600" y="980728"/>
            <a:ext cx="7890080" cy="1143000"/>
          </a:xfrm>
        </p:spPr>
        <p:txBody>
          <a:bodyPr>
            <a:normAutofit fontScale="90000"/>
          </a:bodyPr>
          <a:lstStyle/>
          <a:p>
            <a:r>
              <a:rPr lang="en-GB" dirty="0" smtClean="0"/>
              <a:t>Task – consider your </a:t>
            </a:r>
            <a:r>
              <a:rPr lang="en-GB" dirty="0" smtClean="0"/>
              <a:t>assignment</a:t>
            </a:r>
            <a:endParaRPr lang="en-GB" dirty="0"/>
          </a:p>
        </p:txBody>
      </p:sp>
      <p:sp>
        <p:nvSpPr>
          <p:cNvPr id="3" name="Content Placeholder 2"/>
          <p:cNvSpPr>
            <a:spLocks noGrp="1"/>
          </p:cNvSpPr>
          <p:nvPr>
            <p:ph idx="1"/>
          </p:nvPr>
        </p:nvSpPr>
        <p:spPr>
          <a:xfrm>
            <a:off x="899592" y="2060848"/>
            <a:ext cx="7914398" cy="5051648"/>
          </a:xfrm>
        </p:spPr>
        <p:txBody>
          <a:bodyPr/>
          <a:lstStyle/>
          <a:p>
            <a:pPr marL="82296" indent="0">
              <a:buNone/>
            </a:pPr>
            <a:endParaRPr lang="en-GB" sz="1800" dirty="0">
              <a:latin typeface="Arial" panose="020B0604020202020204" pitchFamily="34" charset="0"/>
              <a:cs typeface="Arial" panose="020B0604020202020204" pitchFamily="34" charset="0"/>
            </a:endParaRPr>
          </a:p>
          <a:p>
            <a:pPr>
              <a:buFont typeface="Wingdings" charset="2"/>
              <a:buChar char="q"/>
            </a:pPr>
            <a:r>
              <a:rPr lang="en-GB" sz="1800" dirty="0" smtClean="0">
                <a:latin typeface="Arial" panose="020B0604020202020204" pitchFamily="34" charset="0"/>
                <a:cs typeface="Arial" panose="020B0604020202020204" pitchFamily="34" charset="0"/>
              </a:rPr>
              <a:t>What is your key message – overall and in each section?</a:t>
            </a:r>
          </a:p>
          <a:p>
            <a:pPr>
              <a:buFont typeface="Wingdings" charset="2"/>
              <a:buChar char="q"/>
            </a:pPr>
            <a:r>
              <a:rPr lang="en-GB" sz="1800" dirty="0" smtClean="0">
                <a:latin typeface="Arial" panose="020B0604020202020204" pitchFamily="34" charset="0"/>
                <a:cs typeface="Arial" panose="020B0604020202020204" pitchFamily="34" charset="0"/>
              </a:rPr>
              <a:t>What would the newspaper headline for your assignment be?</a:t>
            </a:r>
          </a:p>
          <a:p>
            <a:pPr>
              <a:buFont typeface="Wingdings" charset="2"/>
              <a:buChar char="q"/>
            </a:pPr>
            <a:r>
              <a:rPr lang="en-GB" sz="1800" dirty="0" smtClean="0">
                <a:latin typeface="Arial" panose="020B0604020202020204" pitchFamily="34" charset="0"/>
                <a:cs typeface="Arial" panose="020B0604020202020204" pitchFamily="34" charset="0"/>
              </a:rPr>
              <a:t>How would you explain your key messages to a taxi driver?</a:t>
            </a:r>
          </a:p>
          <a:p>
            <a:pPr>
              <a:buFont typeface="Wingdings" charset="2"/>
              <a:buChar char="q"/>
            </a:pPr>
            <a:r>
              <a:rPr lang="en-GB" sz="1800" dirty="0" smtClean="0">
                <a:latin typeface="Arial" panose="020B0604020202020204" pitchFamily="34" charset="0"/>
                <a:cs typeface="Arial" panose="020B0604020202020204" pitchFamily="34" charset="0"/>
              </a:rPr>
              <a:t>Can you state your key messages in no more than three sentences?</a:t>
            </a:r>
          </a:p>
          <a:p>
            <a:pPr>
              <a:buFont typeface="Wingdings" charset="2"/>
              <a:buChar char="q"/>
            </a:pPr>
            <a:r>
              <a:rPr lang="en-GB" sz="1800" dirty="0" smtClean="0">
                <a:latin typeface="Arial" panose="020B0604020202020204" pitchFamily="34" charset="0"/>
                <a:cs typeface="Arial" panose="020B0604020202020204" pitchFamily="34" charset="0"/>
              </a:rPr>
              <a:t>Who has influenced your thinking most – and why?</a:t>
            </a:r>
            <a:endParaRPr lang="en-GB" sz="1800" dirty="0">
              <a:latin typeface="Arial" panose="020B0604020202020204" pitchFamily="34" charset="0"/>
              <a:cs typeface="Arial" panose="020B0604020202020204" pitchFamily="34" charset="0"/>
            </a:endParaRPr>
          </a:p>
          <a:p>
            <a:pPr marL="82296" indent="0">
              <a:buNone/>
            </a:pPr>
            <a:endParaRPr lang="en-GB" sz="1800"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678601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332656"/>
            <a:ext cx="7818072" cy="1143000"/>
          </a:xfrm>
        </p:spPr>
        <p:txBody>
          <a:bodyPr/>
          <a:lstStyle/>
          <a:p>
            <a:r>
              <a:rPr lang="en-GB" dirty="0" smtClean="0"/>
              <a:t>Outlining</a:t>
            </a:r>
            <a:endParaRPr lang="en-GB" dirty="0"/>
          </a:p>
        </p:txBody>
      </p:sp>
      <p:sp>
        <p:nvSpPr>
          <p:cNvPr id="3" name="Content Placeholder 2"/>
          <p:cNvSpPr>
            <a:spLocks noGrp="1"/>
          </p:cNvSpPr>
          <p:nvPr>
            <p:ph idx="1"/>
          </p:nvPr>
        </p:nvSpPr>
        <p:spPr>
          <a:xfrm>
            <a:off x="827584" y="1268760"/>
            <a:ext cx="7488832" cy="4824536"/>
          </a:xfrm>
        </p:spPr>
        <p:txBody>
          <a:bodyPr>
            <a:noAutofit/>
          </a:bodyPr>
          <a:lstStyle/>
          <a:p>
            <a:pPr>
              <a:lnSpc>
                <a:spcPts val="2800"/>
              </a:lnSpc>
              <a:spcBef>
                <a:spcPts val="0"/>
              </a:spcBef>
              <a:spcAft>
                <a:spcPts val="600"/>
              </a:spcAft>
              <a:buClrTx/>
              <a:buFont typeface="Wingdings" panose="05000000000000000000" pitchFamily="2" charset="2"/>
              <a:buChar char="q"/>
            </a:pPr>
            <a:r>
              <a:rPr lang="en-GB" sz="1600" dirty="0" smtClean="0">
                <a:latin typeface="Arial" panose="020B0604020202020204" pitchFamily="34" charset="0"/>
                <a:cs typeface="Arial" panose="020B0604020202020204" pitchFamily="34" charset="0"/>
              </a:rPr>
              <a:t>Outlining is a very specific strategy for writing involving creating a clear outline structure for the section you are going to write.</a:t>
            </a:r>
          </a:p>
          <a:p>
            <a:pPr>
              <a:lnSpc>
                <a:spcPts val="2800"/>
              </a:lnSpc>
              <a:spcBef>
                <a:spcPts val="0"/>
              </a:spcBef>
              <a:spcAft>
                <a:spcPts val="600"/>
              </a:spcAft>
              <a:buClrTx/>
              <a:buFont typeface="Wingdings" panose="05000000000000000000" pitchFamily="2" charset="2"/>
              <a:buChar char="q"/>
            </a:pPr>
            <a:r>
              <a:rPr lang="en-GB" sz="1600" dirty="0" smtClean="0">
                <a:latin typeface="Arial" panose="020B0604020202020204" pitchFamily="34" charset="0"/>
                <a:cs typeface="Arial" panose="020B0604020202020204" pitchFamily="34" charset="0"/>
              </a:rPr>
              <a:t>It is very supportive for academic writing; perhaps less supportive for more imaginative, creative kinds of writing.</a:t>
            </a:r>
          </a:p>
          <a:p>
            <a:pPr>
              <a:lnSpc>
                <a:spcPts val="2800"/>
              </a:lnSpc>
              <a:spcBef>
                <a:spcPts val="0"/>
              </a:spcBef>
              <a:spcAft>
                <a:spcPts val="600"/>
              </a:spcAft>
              <a:buClrTx/>
              <a:buFont typeface="Wingdings" panose="05000000000000000000" pitchFamily="2" charset="2"/>
              <a:buChar char="q"/>
            </a:pPr>
            <a:r>
              <a:rPr lang="en-GB" sz="1600" dirty="0" smtClean="0">
                <a:latin typeface="Arial" panose="020B0604020202020204" pitchFamily="34" charset="0"/>
                <a:cs typeface="Arial" panose="020B0604020202020204" pitchFamily="34" charset="0"/>
              </a:rPr>
              <a:t>Remember planners and discoverers!  Planners will be happy outlining; discovers may need to do some writing to think first.  But do not approach the writing of an assignment as a discovery process!  You need an outline.</a:t>
            </a:r>
          </a:p>
          <a:p>
            <a:pPr>
              <a:lnSpc>
                <a:spcPts val="2800"/>
              </a:lnSpc>
              <a:spcBef>
                <a:spcPts val="0"/>
              </a:spcBef>
              <a:spcAft>
                <a:spcPts val="600"/>
              </a:spcAft>
              <a:buClrTx/>
              <a:buFont typeface="Wingdings" panose="05000000000000000000" pitchFamily="2" charset="2"/>
              <a:buChar char="q"/>
            </a:pPr>
            <a:r>
              <a:rPr lang="en-GB" sz="1600" dirty="0" smtClean="0">
                <a:latin typeface="Arial" panose="020B0604020202020204" pitchFamily="34" charset="0"/>
                <a:cs typeface="Arial" panose="020B0604020202020204" pitchFamily="34" charset="0"/>
              </a:rPr>
              <a:t>Outlines are like a route map to your destination:  they offer the clearest route and follow clear signposts.  They help to avoid you getting lost in side routes or boggy marshes!</a:t>
            </a:r>
          </a:p>
          <a:p>
            <a:pPr>
              <a:lnSpc>
                <a:spcPts val="2800"/>
              </a:lnSpc>
              <a:spcBef>
                <a:spcPts val="0"/>
              </a:spcBef>
              <a:spcAft>
                <a:spcPts val="600"/>
              </a:spcAft>
              <a:buClrTx/>
              <a:buFont typeface="Wingdings" panose="05000000000000000000" pitchFamily="2" charset="2"/>
              <a:buChar char="q"/>
            </a:pPr>
            <a:r>
              <a:rPr lang="en-GB" sz="1600" dirty="0" smtClean="0">
                <a:latin typeface="Arial" panose="020B0604020202020204" pitchFamily="34" charset="0"/>
                <a:cs typeface="Arial" panose="020B0604020202020204" pitchFamily="34" charset="0"/>
              </a:rPr>
              <a:t>BUT sometimes the process of writing does reveal there is a better route or a problem with the route you have chosen so be prepared to modify your plan, if necessary.</a:t>
            </a:r>
          </a:p>
          <a:p>
            <a:endParaRPr lang="en-GB" sz="1800" dirty="0"/>
          </a:p>
        </p:txBody>
      </p:sp>
    </p:spTree>
    <p:extLst>
      <p:ext uri="{BB962C8B-B14F-4D97-AF65-F5344CB8AC3E}">
        <p14:creationId xmlns:p14="http://schemas.microsoft.com/office/powerpoint/2010/main" val="3764991673"/>
      </p:ext>
    </p:extLst>
  </p:cSld>
  <p:clrMapOvr>
    <a:masterClrMapping/>
  </p:clrMapOvr>
  <p:timing>
    <p:tnLst>
      <p:par>
        <p:cTn xmlns:p14="http://schemas.microsoft.com/office/powerpoint/2010/mai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620688"/>
            <a:ext cx="7890080" cy="1143000"/>
          </a:xfrm>
        </p:spPr>
        <p:txBody>
          <a:bodyPr>
            <a:normAutofit fontScale="90000"/>
          </a:bodyPr>
          <a:lstStyle/>
          <a:p>
            <a:r>
              <a:rPr lang="en-GB" b="1" u="sng" dirty="0">
                <a:solidFill>
                  <a:schemeClr val="accent5">
                    <a:lumMod val="60000"/>
                    <a:lumOff val="40000"/>
                  </a:schemeClr>
                </a:solidFill>
                <a:latin typeface="Arial" panose="020B0604020202020204" pitchFamily="34" charset="0"/>
                <a:cs typeface="Arial" panose="020B0604020202020204" pitchFamily="34" charset="0"/>
              </a:rPr>
              <a:t>Your Golden Thread</a:t>
            </a:r>
            <a:br>
              <a:rPr lang="en-GB" b="1" u="sng" dirty="0">
                <a:solidFill>
                  <a:schemeClr val="accent5">
                    <a:lumMod val="60000"/>
                    <a:lumOff val="40000"/>
                  </a:schemeClr>
                </a:solidFill>
                <a:latin typeface="Arial" panose="020B0604020202020204" pitchFamily="34" charset="0"/>
                <a:cs typeface="Arial" panose="020B0604020202020204" pitchFamily="34" charset="0"/>
              </a:rPr>
            </a:br>
            <a:endParaRPr lang="en-GB" dirty="0"/>
          </a:p>
        </p:txBody>
      </p:sp>
      <p:sp>
        <p:nvSpPr>
          <p:cNvPr id="3" name="Content Placeholder 2"/>
          <p:cNvSpPr>
            <a:spLocks noGrp="1"/>
          </p:cNvSpPr>
          <p:nvPr>
            <p:ph idx="1"/>
          </p:nvPr>
        </p:nvSpPr>
        <p:spPr>
          <a:xfrm>
            <a:off x="899592" y="980728"/>
            <a:ext cx="7416824" cy="5221560"/>
          </a:xfrm>
        </p:spPr>
        <p:txBody>
          <a:bodyPr>
            <a:normAutofit/>
          </a:bodyPr>
          <a:lstStyle/>
          <a:p>
            <a:pPr marL="82296" indent="0">
              <a:lnSpc>
                <a:spcPts val="3000"/>
              </a:lnSpc>
              <a:spcBef>
                <a:spcPts val="0"/>
              </a:spcBef>
              <a:spcAft>
                <a:spcPts val="600"/>
              </a:spcAft>
              <a:buClrTx/>
              <a:buNone/>
            </a:pPr>
            <a:endParaRPr lang="en-GB" sz="2000" b="1" u="sng" dirty="0" smtClean="0">
              <a:latin typeface="Arial" panose="020B0604020202020204" pitchFamily="34" charset="0"/>
              <a:cs typeface="Arial" panose="020B0604020202020204" pitchFamily="34" charset="0"/>
            </a:endParaRPr>
          </a:p>
          <a:p>
            <a:pPr marL="82296" indent="0">
              <a:lnSpc>
                <a:spcPts val="3000"/>
              </a:lnSpc>
              <a:spcBef>
                <a:spcPts val="0"/>
              </a:spcBef>
              <a:spcAft>
                <a:spcPts val="600"/>
              </a:spcAft>
              <a:buClrTx/>
              <a:buNone/>
            </a:pPr>
            <a:endParaRPr lang="en-GB" sz="2000" b="1" u="sng" dirty="0" smtClean="0">
              <a:latin typeface="Arial" panose="020B0604020202020204" pitchFamily="34" charset="0"/>
              <a:cs typeface="Arial" panose="020B0604020202020204" pitchFamily="34" charset="0"/>
            </a:endParaRPr>
          </a:p>
          <a:p>
            <a:pPr>
              <a:lnSpc>
                <a:spcPts val="3000"/>
              </a:lnSpc>
              <a:spcBef>
                <a:spcPts val="0"/>
              </a:spcBef>
              <a:spcAft>
                <a:spcPts val="600"/>
              </a:spcAft>
              <a:buClrTx/>
              <a:buFont typeface="Wingdings" panose="05000000000000000000" pitchFamily="2" charset="2"/>
              <a:buChar char="q"/>
            </a:pPr>
            <a:r>
              <a:rPr lang="en-GB" sz="1800" b="1" u="sng" dirty="0" smtClean="0">
                <a:latin typeface="Arial" panose="020B0604020202020204" pitchFamily="34" charset="0"/>
                <a:cs typeface="Arial" panose="020B0604020202020204" pitchFamily="34" charset="0"/>
              </a:rPr>
              <a:t>Introduction: </a:t>
            </a:r>
            <a:r>
              <a:rPr lang="en-GB" sz="1800" dirty="0" smtClean="0">
                <a:latin typeface="Arial" panose="020B0604020202020204" pitchFamily="34" charset="0"/>
                <a:cs typeface="Arial" panose="020B0604020202020204" pitchFamily="34" charset="0"/>
              </a:rPr>
              <a:t>framing </a:t>
            </a:r>
            <a:r>
              <a:rPr lang="en-GB" sz="1800" dirty="0" smtClean="0">
                <a:solidFill>
                  <a:schemeClr val="accent5">
                    <a:lumMod val="60000"/>
                    <a:lumOff val="40000"/>
                  </a:schemeClr>
                </a:solidFill>
                <a:latin typeface="Arial" panose="020B0604020202020204" pitchFamily="34" charset="0"/>
                <a:cs typeface="Arial" panose="020B0604020202020204" pitchFamily="34" charset="0"/>
              </a:rPr>
              <a:t>the assignment</a:t>
            </a:r>
          </a:p>
          <a:p>
            <a:pPr>
              <a:lnSpc>
                <a:spcPts val="3000"/>
              </a:lnSpc>
              <a:spcBef>
                <a:spcPts val="0"/>
              </a:spcBef>
              <a:spcAft>
                <a:spcPts val="600"/>
              </a:spcAft>
              <a:buClrTx/>
              <a:buFont typeface="Wingdings" panose="05000000000000000000" pitchFamily="2" charset="2"/>
              <a:buChar char="q"/>
            </a:pPr>
            <a:r>
              <a:rPr lang="en-GB" sz="1800" b="1" u="sng" dirty="0" smtClean="0">
                <a:latin typeface="Arial" panose="020B0604020202020204" pitchFamily="34" charset="0"/>
                <a:cs typeface="Arial" panose="020B0604020202020204" pitchFamily="34" charset="0"/>
              </a:rPr>
              <a:t>Section 1</a:t>
            </a:r>
            <a:r>
              <a:rPr lang="en-GB" sz="1800" b="1" dirty="0" smtClean="0">
                <a:latin typeface="Arial" panose="020B0604020202020204" pitchFamily="34" charset="0"/>
                <a:cs typeface="Arial" panose="020B0604020202020204" pitchFamily="34" charset="0"/>
              </a:rPr>
              <a:t>: the observation</a:t>
            </a:r>
            <a:r>
              <a:rPr lang="en-GB" sz="1800" dirty="0">
                <a:solidFill>
                  <a:schemeClr val="accent5">
                    <a:lumMod val="60000"/>
                    <a:lumOff val="40000"/>
                  </a:schemeClr>
                </a:solidFill>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presenting a description and </a:t>
            </a:r>
            <a:r>
              <a:rPr lang="en-GB" sz="1800" dirty="0">
                <a:solidFill>
                  <a:schemeClr val="accent5">
                    <a:lumMod val="60000"/>
                    <a:lumOff val="40000"/>
                  </a:schemeClr>
                </a:solidFill>
                <a:latin typeface="Arial" panose="020B0604020202020204" pitchFamily="34" charset="0"/>
                <a:cs typeface="Arial" panose="020B0604020202020204" pitchFamily="34" charset="0"/>
              </a:rPr>
              <a:t>analysis of your </a:t>
            </a:r>
            <a:r>
              <a:rPr lang="en-GB" sz="1800" dirty="0" smtClean="0">
                <a:solidFill>
                  <a:schemeClr val="accent5">
                    <a:lumMod val="60000"/>
                    <a:lumOff val="40000"/>
                  </a:schemeClr>
                </a:solidFill>
                <a:latin typeface="Arial" panose="020B0604020202020204" pitchFamily="34" charset="0"/>
                <a:cs typeface="Arial" panose="020B0604020202020204" pitchFamily="34" charset="0"/>
              </a:rPr>
              <a:t>findings, </a:t>
            </a:r>
            <a:r>
              <a:rPr lang="en-GB" sz="1800" dirty="0" smtClean="0">
                <a:latin typeface="Arial" panose="020B0604020202020204" pitchFamily="34" charset="0"/>
                <a:cs typeface="Arial" panose="020B0604020202020204" pitchFamily="34" charset="0"/>
              </a:rPr>
              <a:t>explaining and justifying your </a:t>
            </a:r>
            <a:r>
              <a:rPr lang="en-GB" sz="1800" dirty="0" smtClean="0">
                <a:solidFill>
                  <a:schemeClr val="accent5">
                    <a:lumMod val="60000"/>
                    <a:lumOff val="40000"/>
                  </a:schemeClr>
                </a:solidFill>
                <a:latin typeface="Arial" panose="020B0604020202020204" pitchFamily="34" charset="0"/>
                <a:cs typeface="Arial" panose="020B0604020202020204" pitchFamily="34" charset="0"/>
              </a:rPr>
              <a:t>choice of methods</a:t>
            </a:r>
            <a:endParaRPr lang="en-GB" sz="1800" b="1" dirty="0" smtClean="0">
              <a:latin typeface="Arial" panose="020B0604020202020204" pitchFamily="34" charset="0"/>
              <a:cs typeface="Arial" panose="020B0604020202020204" pitchFamily="34" charset="0"/>
            </a:endParaRPr>
          </a:p>
          <a:p>
            <a:pPr>
              <a:lnSpc>
                <a:spcPts val="3000"/>
              </a:lnSpc>
              <a:spcBef>
                <a:spcPts val="0"/>
              </a:spcBef>
              <a:spcAft>
                <a:spcPts val="600"/>
              </a:spcAft>
              <a:buClrTx/>
              <a:buFont typeface="Wingdings" panose="05000000000000000000" pitchFamily="2" charset="2"/>
              <a:buChar char="q"/>
            </a:pPr>
            <a:r>
              <a:rPr lang="en-GB" sz="1800" b="1" u="sng" dirty="0" smtClean="0">
                <a:latin typeface="Arial" panose="020B0604020202020204" pitchFamily="34" charset="0"/>
                <a:cs typeface="Arial" panose="020B0604020202020204" pitchFamily="34" charset="0"/>
              </a:rPr>
              <a:t>Section 2: </a:t>
            </a:r>
            <a:r>
              <a:rPr lang="en-GB" sz="1800" dirty="0" smtClean="0">
                <a:latin typeface="Arial" panose="020B0604020202020204" pitchFamily="34" charset="0"/>
                <a:cs typeface="Arial" panose="020B0604020202020204" pitchFamily="34" charset="0"/>
              </a:rPr>
              <a:t>reviewing the existing knowledge base and establishing </a:t>
            </a:r>
            <a:r>
              <a:rPr lang="en-GB" sz="1800" dirty="0" smtClean="0">
                <a:solidFill>
                  <a:schemeClr val="accent5">
                    <a:lumMod val="60000"/>
                    <a:lumOff val="40000"/>
                  </a:schemeClr>
                </a:solidFill>
                <a:latin typeface="Arial" panose="020B0604020202020204" pitchFamily="34" charset="0"/>
                <a:cs typeface="Arial" panose="020B0604020202020204" pitchFamily="34" charset="0"/>
              </a:rPr>
              <a:t>the connection to your observations</a:t>
            </a:r>
          </a:p>
          <a:p>
            <a:pPr>
              <a:lnSpc>
                <a:spcPts val="3000"/>
              </a:lnSpc>
              <a:spcBef>
                <a:spcPts val="0"/>
              </a:spcBef>
              <a:spcAft>
                <a:spcPts val="600"/>
              </a:spcAft>
              <a:buClrTx/>
              <a:buFont typeface="Wingdings" panose="05000000000000000000" pitchFamily="2" charset="2"/>
              <a:buChar char="q"/>
            </a:pPr>
            <a:r>
              <a:rPr lang="en-GB" sz="1800" b="1" u="sng" dirty="0" smtClean="0">
                <a:latin typeface="Arial" panose="020B0604020202020204" pitchFamily="34" charset="0"/>
                <a:cs typeface="Arial" panose="020B0604020202020204" pitchFamily="34" charset="0"/>
              </a:rPr>
              <a:t>Discussion/ Section 3: </a:t>
            </a:r>
            <a:r>
              <a:rPr lang="en-GB" sz="1800" dirty="0" smtClean="0">
                <a:latin typeface="Arial" panose="020B0604020202020204" pitchFamily="34" charset="0"/>
                <a:cs typeface="Arial" panose="020B0604020202020204" pitchFamily="34" charset="0"/>
              </a:rPr>
              <a:t>presenting an argument that signals the significance of your findings and </a:t>
            </a:r>
            <a:r>
              <a:rPr lang="en-GB" sz="1800" dirty="0" smtClean="0">
                <a:solidFill>
                  <a:srgbClr val="FFC000"/>
                </a:solidFill>
                <a:latin typeface="Arial" panose="020B0604020202020204" pitchFamily="34" charset="0"/>
                <a:cs typeface="Arial" panose="020B0604020202020204" pitchFamily="34" charset="0"/>
              </a:rPr>
              <a:t>which justifies your design </a:t>
            </a:r>
            <a:r>
              <a:rPr lang="en-GB" sz="1800" dirty="0" smtClean="0">
                <a:latin typeface="Arial" panose="020B0604020202020204" pitchFamily="34" charset="0"/>
                <a:cs typeface="Arial" panose="020B0604020202020204" pitchFamily="34" charset="0"/>
              </a:rPr>
              <a:t>of an environment and your choice of observation tool</a:t>
            </a:r>
            <a:endParaRPr lang="en-GB" sz="1800" dirty="0" smtClean="0">
              <a:solidFill>
                <a:schemeClr val="accent5">
                  <a:lumMod val="60000"/>
                  <a:lumOff val="40000"/>
                </a:schemeClr>
              </a:solidFill>
              <a:latin typeface="Arial" panose="020B0604020202020204" pitchFamily="34" charset="0"/>
              <a:cs typeface="Arial" panose="020B0604020202020204" pitchFamily="34" charset="0"/>
            </a:endParaRPr>
          </a:p>
          <a:p>
            <a:pPr>
              <a:lnSpc>
                <a:spcPts val="3000"/>
              </a:lnSpc>
              <a:spcBef>
                <a:spcPts val="0"/>
              </a:spcBef>
              <a:spcAft>
                <a:spcPts val="600"/>
              </a:spcAft>
              <a:buClrTx/>
              <a:buFont typeface="Wingdings" panose="05000000000000000000" pitchFamily="2" charset="2"/>
              <a:buChar char="q"/>
            </a:pPr>
            <a:r>
              <a:rPr lang="en-GB" sz="1800" b="1" u="sng" dirty="0" smtClean="0">
                <a:latin typeface="Arial" panose="020B0604020202020204" pitchFamily="34" charset="0"/>
                <a:cs typeface="Arial" panose="020B0604020202020204" pitchFamily="34" charset="0"/>
              </a:rPr>
              <a:t>Conclusion: </a:t>
            </a:r>
            <a:r>
              <a:rPr lang="en-GB" sz="1800" dirty="0" smtClean="0">
                <a:latin typeface="Arial" panose="020B0604020202020204" pitchFamily="34" charset="0"/>
                <a:cs typeface="Arial" panose="020B0604020202020204" pitchFamily="34" charset="0"/>
              </a:rPr>
              <a:t>summarising section with </a:t>
            </a:r>
            <a:r>
              <a:rPr lang="en-GB" sz="1800" dirty="0" smtClean="0">
                <a:solidFill>
                  <a:schemeClr val="accent5">
                    <a:lumMod val="60000"/>
                    <a:lumOff val="40000"/>
                  </a:schemeClr>
                </a:solidFill>
                <a:latin typeface="Arial" panose="020B0604020202020204" pitchFamily="34" charset="0"/>
                <a:cs typeface="Arial" panose="020B0604020202020204" pitchFamily="34" charset="0"/>
              </a:rPr>
              <a:t>implications for further research, policy and/or practice</a:t>
            </a:r>
            <a:endParaRPr lang="en-GB" sz="1800" dirty="0">
              <a:solidFill>
                <a:schemeClr val="accent5">
                  <a:lumMod val="60000"/>
                  <a:lumOff val="40000"/>
                </a:schemeClr>
              </a:solidFill>
              <a:latin typeface="Arial" panose="020B0604020202020204" pitchFamily="34" charset="0"/>
              <a:cs typeface="Arial" panose="020B0604020202020204" pitchFamily="34" charset="0"/>
            </a:endParaRPr>
          </a:p>
        </p:txBody>
      </p:sp>
      <p:pic>
        <p:nvPicPr>
          <p:cNvPr id="16" name="Picture 1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06446" y="1196752"/>
            <a:ext cx="1623130" cy="1080119"/>
          </a:xfrm>
          <a:prstGeom prst="rect">
            <a:avLst/>
          </a:prstGeom>
        </p:spPr>
      </p:pic>
    </p:spTree>
    <p:extLst>
      <p:ext uri="{BB962C8B-B14F-4D97-AF65-F5344CB8AC3E}">
        <p14:creationId xmlns:p14="http://schemas.microsoft.com/office/powerpoint/2010/main" val="966019274"/>
      </p:ext>
    </p:extLst>
  </p:cSld>
  <p:clrMapOvr>
    <a:masterClrMapping/>
  </p:clrMapOvr>
  <p:timing>
    <p:tnLst>
      <p:par>
        <p:cTn xmlns:p14="http://schemas.microsoft.com/office/powerpoint/2010/mai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Close-up: coherence and organisation</a:t>
            </a:r>
            <a:endParaRPr lang="en-GB" dirty="0"/>
          </a:p>
        </p:txBody>
      </p:sp>
      <p:sp>
        <p:nvSpPr>
          <p:cNvPr id="3" name="Text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3094247973"/>
      </p:ext>
    </p:extLst>
  </p:cSld>
  <p:clrMapOvr>
    <a:masterClrMapping/>
  </p:clrMapOvr>
  <p:timing>
    <p:tnLst>
      <p:par>
        <p:cTn xmlns:p14="http://schemas.microsoft.com/office/powerpoint/2010/mai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7584" y="908720"/>
            <a:ext cx="7890080" cy="1143000"/>
          </a:xfrm>
        </p:spPr>
        <p:txBody>
          <a:bodyPr/>
          <a:lstStyle/>
          <a:p>
            <a:r>
              <a:rPr lang="en-GB" dirty="0" smtClean="0"/>
              <a:t>Sequencing and Signposting</a:t>
            </a:r>
            <a:endParaRPr lang="en-GB" dirty="0"/>
          </a:p>
        </p:txBody>
      </p:sp>
      <p:sp>
        <p:nvSpPr>
          <p:cNvPr id="3" name="Content Placeholder 2"/>
          <p:cNvSpPr>
            <a:spLocks noGrp="1"/>
          </p:cNvSpPr>
          <p:nvPr>
            <p:ph idx="1"/>
          </p:nvPr>
        </p:nvSpPr>
        <p:spPr>
          <a:xfrm>
            <a:off x="899592" y="2276872"/>
            <a:ext cx="7890080" cy="5077544"/>
          </a:xfrm>
        </p:spPr>
        <p:txBody>
          <a:bodyPr>
            <a:normAutofit/>
          </a:bodyPr>
          <a:lstStyle/>
          <a:p>
            <a:pPr>
              <a:lnSpc>
                <a:spcPts val="3000"/>
              </a:lnSpc>
              <a:spcBef>
                <a:spcPts val="0"/>
              </a:spcBef>
              <a:buClrTx/>
              <a:buFont typeface="Wingdings" panose="05000000000000000000" pitchFamily="2" charset="2"/>
              <a:buChar char="q"/>
            </a:pPr>
            <a:r>
              <a:rPr lang="en-GB" sz="1800" dirty="0" smtClean="0">
                <a:latin typeface="Arial" panose="020B0604020202020204" pitchFamily="34" charset="0"/>
                <a:cs typeface="Arial" panose="020B0604020202020204" pitchFamily="34" charset="0"/>
              </a:rPr>
              <a:t>Your argument is presented at the top level by the golden thread;</a:t>
            </a:r>
          </a:p>
          <a:p>
            <a:pPr>
              <a:lnSpc>
                <a:spcPts val="3000"/>
              </a:lnSpc>
              <a:spcBef>
                <a:spcPts val="0"/>
              </a:spcBef>
              <a:buClrTx/>
              <a:buFont typeface="Wingdings" panose="05000000000000000000" pitchFamily="2" charset="2"/>
              <a:buChar char="q"/>
            </a:pPr>
            <a:r>
              <a:rPr lang="en-GB" sz="1800" dirty="0" smtClean="0">
                <a:latin typeface="Arial" panose="020B0604020202020204" pitchFamily="34" charset="0"/>
                <a:cs typeface="Arial" panose="020B0604020202020204" pitchFamily="34" charset="0"/>
              </a:rPr>
              <a:t>But the development of the argument is explained and elaborated throughout;</a:t>
            </a:r>
          </a:p>
          <a:p>
            <a:pPr lvl="1">
              <a:lnSpc>
                <a:spcPts val="3000"/>
              </a:lnSpc>
              <a:spcBef>
                <a:spcPts val="0"/>
              </a:spcBef>
              <a:buClrTx/>
              <a:buFont typeface="Wingdings" panose="05000000000000000000" pitchFamily="2" charset="2"/>
              <a:buChar char="Ø"/>
            </a:pPr>
            <a:r>
              <a:rPr lang="en-GB" sz="1800" dirty="0" smtClean="0">
                <a:latin typeface="Arial" panose="020B0604020202020204" pitchFamily="34" charset="0"/>
                <a:cs typeface="Arial" panose="020B0604020202020204" pitchFamily="34" charset="0"/>
              </a:rPr>
              <a:t>Section level</a:t>
            </a:r>
          </a:p>
          <a:p>
            <a:pPr lvl="1">
              <a:lnSpc>
                <a:spcPts val="3000"/>
              </a:lnSpc>
              <a:spcBef>
                <a:spcPts val="0"/>
              </a:spcBef>
              <a:buClrTx/>
              <a:buFont typeface="Wingdings" panose="05000000000000000000" pitchFamily="2" charset="2"/>
              <a:buChar char="Ø"/>
            </a:pPr>
            <a:r>
              <a:rPr lang="en-GB" sz="1800" dirty="0" smtClean="0">
                <a:latin typeface="Arial" panose="020B0604020202020204" pitchFamily="34" charset="0"/>
                <a:cs typeface="Arial" panose="020B0604020202020204" pitchFamily="34" charset="0"/>
              </a:rPr>
              <a:t>Sub-section level</a:t>
            </a:r>
          </a:p>
          <a:p>
            <a:pPr lvl="1">
              <a:lnSpc>
                <a:spcPts val="3000"/>
              </a:lnSpc>
              <a:spcBef>
                <a:spcPts val="0"/>
              </a:spcBef>
              <a:buClrTx/>
              <a:buFont typeface="Wingdings" panose="05000000000000000000" pitchFamily="2" charset="2"/>
              <a:buChar char="Ø"/>
            </a:pPr>
            <a:r>
              <a:rPr lang="en-GB" sz="1800" dirty="0" smtClean="0">
                <a:latin typeface="Arial" panose="020B0604020202020204" pitchFamily="34" charset="0"/>
                <a:cs typeface="Arial" panose="020B0604020202020204" pitchFamily="34" charset="0"/>
              </a:rPr>
              <a:t>Paragraph level</a:t>
            </a:r>
          </a:p>
        </p:txBody>
      </p:sp>
    </p:spTree>
    <p:extLst>
      <p:ext uri="{BB962C8B-B14F-4D97-AF65-F5344CB8AC3E}">
        <p14:creationId xmlns:p14="http://schemas.microsoft.com/office/powerpoint/2010/main" val="2447799096"/>
      </p:ext>
    </p:extLst>
  </p:cSld>
  <p:clrMapOvr>
    <a:masterClrMapping/>
  </p:clrMapOvr>
  <p:timing>
    <p:tnLst>
      <p:par>
        <p:cTn xmlns:p14="http://schemas.microsoft.com/office/powerpoint/2010/mai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5616" y="274638"/>
            <a:ext cx="7818072" cy="1143000"/>
          </a:xfrm>
        </p:spPr>
        <p:txBody>
          <a:bodyPr>
            <a:normAutofit/>
          </a:bodyPr>
          <a:lstStyle/>
          <a:p>
            <a:r>
              <a:rPr lang="en-GB" sz="3600" dirty="0" smtClean="0">
                <a:solidFill>
                  <a:schemeClr val="tx1"/>
                </a:solidFill>
                <a:effectLst/>
                <a:latin typeface="Arial" pitchFamily="34" charset="0"/>
                <a:cs typeface="Arial" pitchFamily="34" charset="0"/>
              </a:rPr>
              <a:t>Signposting at Paragraph Level</a:t>
            </a:r>
            <a:endParaRPr lang="en-GB" sz="3600" dirty="0">
              <a:solidFill>
                <a:schemeClr val="tx1"/>
              </a:solidFill>
              <a:effectLst/>
              <a:latin typeface="Arial" pitchFamily="34" charset="0"/>
              <a:cs typeface="Arial" pitchFamily="34" charset="0"/>
            </a:endParaRPr>
          </a:p>
        </p:txBody>
      </p:sp>
      <p:sp>
        <p:nvSpPr>
          <p:cNvPr id="3" name="Content Placeholder 2"/>
          <p:cNvSpPr>
            <a:spLocks noGrp="1"/>
          </p:cNvSpPr>
          <p:nvPr>
            <p:ph idx="1"/>
          </p:nvPr>
        </p:nvSpPr>
        <p:spPr>
          <a:xfrm>
            <a:off x="971600" y="1447800"/>
            <a:ext cx="7272808" cy="5005536"/>
          </a:xfrm>
        </p:spPr>
        <p:txBody>
          <a:bodyPr>
            <a:normAutofit/>
          </a:bodyPr>
          <a:lstStyle/>
          <a:p>
            <a:pPr>
              <a:lnSpc>
                <a:spcPts val="3000"/>
              </a:lnSpc>
              <a:buClrTx/>
              <a:buFont typeface="Wingdings" panose="05000000000000000000" pitchFamily="2" charset="2"/>
              <a:buChar char="q"/>
            </a:pPr>
            <a:r>
              <a:rPr lang="en-GB" sz="1800" dirty="0" smtClean="0">
                <a:latin typeface="Arial" pitchFamily="34" charset="0"/>
                <a:cs typeface="Arial" pitchFamily="34" charset="0"/>
              </a:rPr>
              <a:t>Topic sentences are critical in signposting to the reader the developing argument.</a:t>
            </a:r>
          </a:p>
          <a:p>
            <a:pPr>
              <a:lnSpc>
                <a:spcPts val="3000"/>
              </a:lnSpc>
              <a:buClrTx/>
              <a:buFont typeface="Wingdings" panose="05000000000000000000" pitchFamily="2" charset="2"/>
              <a:buChar char="q"/>
            </a:pPr>
            <a:r>
              <a:rPr lang="en-GB" sz="1800" dirty="0" smtClean="0">
                <a:latin typeface="Arial" pitchFamily="34" charset="0"/>
                <a:cs typeface="Arial" pitchFamily="34" charset="0"/>
              </a:rPr>
              <a:t>Topic sentences make clear what ideas are about to be developed in the paragraph.</a:t>
            </a:r>
          </a:p>
          <a:p>
            <a:pPr>
              <a:lnSpc>
                <a:spcPts val="3000"/>
              </a:lnSpc>
              <a:buClrTx/>
              <a:buFont typeface="Wingdings" panose="05000000000000000000" pitchFamily="2" charset="2"/>
              <a:buChar char="q"/>
            </a:pPr>
            <a:r>
              <a:rPr lang="en-GB" sz="1800" dirty="0" smtClean="0">
                <a:latin typeface="Arial" pitchFamily="34" charset="0"/>
                <a:cs typeface="Arial" pitchFamily="34" charset="0"/>
              </a:rPr>
              <a:t>Topic sentences are </a:t>
            </a:r>
            <a:r>
              <a:rPr lang="en-GB" sz="1800" i="1" dirty="0" smtClean="0">
                <a:latin typeface="Arial" pitchFamily="34" charset="0"/>
                <a:cs typeface="Arial" pitchFamily="34" charset="0"/>
              </a:rPr>
              <a:t>usually</a:t>
            </a:r>
            <a:r>
              <a:rPr lang="en-GB" sz="1800" dirty="0" smtClean="0">
                <a:latin typeface="Arial" pitchFamily="34" charset="0"/>
                <a:cs typeface="Arial" pitchFamily="34" charset="0"/>
              </a:rPr>
              <a:t> the first sentence in a paragraph, but this is a tendency not a rule.  Sophisticated writing sometimes has the topic sentence second, or even later.</a:t>
            </a:r>
          </a:p>
          <a:p>
            <a:pPr>
              <a:lnSpc>
                <a:spcPts val="3000"/>
              </a:lnSpc>
              <a:buClrTx/>
              <a:buFont typeface="Wingdings" panose="05000000000000000000" pitchFamily="2" charset="2"/>
              <a:buChar char="q"/>
            </a:pPr>
            <a:r>
              <a:rPr lang="en-GB" sz="1800" dirty="0" smtClean="0">
                <a:latin typeface="Arial" pitchFamily="34" charset="0"/>
                <a:cs typeface="Arial" pitchFamily="34" charset="0"/>
              </a:rPr>
              <a:t>Topic sentences are highly relevant to signposting in analytical writing.</a:t>
            </a:r>
          </a:p>
          <a:p>
            <a:pPr>
              <a:lnSpc>
                <a:spcPts val="3000"/>
              </a:lnSpc>
              <a:buClrTx/>
              <a:buFont typeface="Wingdings" panose="05000000000000000000" pitchFamily="2" charset="2"/>
              <a:buChar char="q"/>
            </a:pPr>
            <a:r>
              <a:rPr lang="en-GB" sz="1800" dirty="0" smtClean="0">
                <a:latin typeface="Arial" pitchFamily="34" charset="0"/>
                <a:cs typeface="Arial" pitchFamily="34" charset="0"/>
              </a:rPr>
              <a:t>(if you know this is a weakness, make all your first sentences in each paragraph red and then review whether they are topic sentences)</a:t>
            </a:r>
            <a:endParaRPr lang="en-GB" sz="1800" dirty="0">
              <a:latin typeface="Arial" pitchFamily="34" charset="0"/>
              <a:cs typeface="Arial" pitchFamily="34" charset="0"/>
            </a:endParaRPr>
          </a:p>
        </p:txBody>
      </p:sp>
    </p:spTree>
    <p:extLst>
      <p:ext uri="{BB962C8B-B14F-4D97-AF65-F5344CB8AC3E}">
        <p14:creationId xmlns:p14="http://schemas.microsoft.com/office/powerpoint/2010/main" val="2312058088"/>
      </p:ext>
    </p:extLst>
  </p:cSld>
  <p:clrMapOvr>
    <a:masterClrMapping/>
  </p:clrMapOvr>
  <p:timing>
    <p:tnLst>
      <p:par>
        <p:cTn xmlns:p14="http://schemas.microsoft.com/office/powerpoint/2010/mai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p:cNvGrpSpPr/>
          <p:nvPr/>
        </p:nvGrpSpPr>
        <p:grpSpPr>
          <a:xfrm>
            <a:off x="2128585" y="476672"/>
            <a:ext cx="5544616" cy="5598900"/>
            <a:chOff x="2267744" y="1340768"/>
            <a:chExt cx="5544616" cy="5598900"/>
          </a:xfrm>
        </p:grpSpPr>
        <p:sp>
          <p:nvSpPr>
            <p:cNvPr id="2" name="TextBox 1"/>
            <p:cNvSpPr txBox="1"/>
            <p:nvPr/>
          </p:nvSpPr>
          <p:spPr>
            <a:xfrm>
              <a:off x="2267744" y="1862093"/>
              <a:ext cx="5544616" cy="4524315"/>
            </a:xfrm>
            <a:prstGeom prst="rect">
              <a:avLst/>
            </a:prstGeom>
            <a:noFill/>
            <a:ln w="12700">
              <a:solidFill>
                <a:schemeClr val="tx1"/>
              </a:solidFill>
            </a:ln>
          </p:spPr>
          <p:txBody>
            <a:bodyPr wrap="square" rtlCol="0">
              <a:spAutoFit/>
            </a:bodyPr>
            <a:lstStyle/>
            <a:p>
              <a:pPr algn="ctr"/>
              <a:r>
                <a:rPr lang="en-GB" b="1" dirty="0" smtClean="0">
                  <a:latin typeface="Arial" pitchFamily="34" charset="0"/>
                  <a:cs typeface="Arial" pitchFamily="34" charset="0"/>
                </a:rPr>
                <a:t>POINT</a:t>
              </a:r>
            </a:p>
            <a:p>
              <a:pPr algn="ctr"/>
              <a:r>
                <a:rPr lang="en-GB" dirty="0" smtClean="0">
                  <a:solidFill>
                    <a:srgbClr val="00B050"/>
                  </a:solidFill>
                  <a:latin typeface="Arial" pitchFamily="34" charset="0"/>
                  <a:cs typeface="Arial" pitchFamily="34" charset="0"/>
                </a:rPr>
                <a:t>What is the topic of this paragraph? The key idea or argument?</a:t>
              </a:r>
            </a:p>
            <a:p>
              <a:pPr algn="ctr"/>
              <a:endParaRPr lang="en-GB" b="1" dirty="0">
                <a:latin typeface="Arial" pitchFamily="34" charset="0"/>
                <a:cs typeface="Arial" pitchFamily="34" charset="0"/>
              </a:endParaRPr>
            </a:p>
            <a:p>
              <a:pPr algn="ctr"/>
              <a:r>
                <a:rPr lang="en-GB" b="1" dirty="0" smtClean="0">
                  <a:latin typeface="Arial" pitchFamily="34" charset="0"/>
                  <a:cs typeface="Arial" pitchFamily="34" charset="0"/>
                </a:rPr>
                <a:t>SUPPORTING EVIDENCE</a:t>
              </a:r>
            </a:p>
            <a:p>
              <a:endParaRPr lang="en-GB" b="1" dirty="0">
                <a:latin typeface="Arial" pitchFamily="34" charset="0"/>
                <a:cs typeface="Arial" pitchFamily="34" charset="0"/>
              </a:endParaRPr>
            </a:p>
            <a:p>
              <a:pPr algn="ctr"/>
              <a:r>
                <a:rPr lang="en-GB" dirty="0" smtClean="0">
                  <a:solidFill>
                    <a:srgbClr val="00B050"/>
                  </a:solidFill>
                  <a:latin typeface="Arial" pitchFamily="34" charset="0"/>
                  <a:cs typeface="Arial" pitchFamily="34" charset="0"/>
                </a:rPr>
                <a:t>How can you help your reader understand your argument?</a:t>
              </a:r>
            </a:p>
            <a:p>
              <a:pPr algn="ctr"/>
              <a:r>
                <a:rPr lang="en-GB" dirty="0" smtClean="0">
                  <a:solidFill>
                    <a:srgbClr val="00B050"/>
                  </a:solidFill>
                  <a:latin typeface="Arial" pitchFamily="34" charset="0"/>
                  <a:cs typeface="Arial" pitchFamily="34" charset="0"/>
                </a:rPr>
                <a:t>Supporting evidence; explanations and elaborations; counterpointing evidence; statements;</a:t>
              </a:r>
            </a:p>
            <a:p>
              <a:pPr algn="ctr"/>
              <a:endParaRPr lang="en-GB" dirty="0">
                <a:solidFill>
                  <a:srgbClr val="00B050"/>
                </a:solidFill>
                <a:latin typeface="Arial" pitchFamily="34" charset="0"/>
                <a:cs typeface="Arial" pitchFamily="34" charset="0"/>
              </a:endParaRPr>
            </a:p>
            <a:p>
              <a:pPr algn="ctr"/>
              <a:endParaRPr lang="en-GB" dirty="0" smtClean="0">
                <a:solidFill>
                  <a:srgbClr val="00B050"/>
                </a:solidFill>
                <a:latin typeface="Arial" pitchFamily="34" charset="0"/>
                <a:cs typeface="Arial" pitchFamily="34" charset="0"/>
              </a:endParaRPr>
            </a:p>
            <a:p>
              <a:pPr algn="ctr"/>
              <a:r>
                <a:rPr lang="en-GB" b="1" dirty="0" smtClean="0">
                  <a:latin typeface="Arial" pitchFamily="34" charset="0"/>
                  <a:cs typeface="Arial" pitchFamily="34" charset="0"/>
                </a:rPr>
                <a:t>SUMMARY/COMMENT</a:t>
              </a:r>
            </a:p>
            <a:p>
              <a:pPr algn="ctr"/>
              <a:r>
                <a:rPr lang="en-GB" dirty="0" smtClean="0">
                  <a:solidFill>
                    <a:srgbClr val="00B050"/>
                  </a:solidFill>
                  <a:latin typeface="Arial" pitchFamily="34" charset="0"/>
                  <a:cs typeface="Arial" pitchFamily="34" charset="0"/>
                </a:rPr>
                <a:t>End with a summary </a:t>
              </a:r>
              <a:r>
                <a:rPr lang="en-GB" dirty="0">
                  <a:solidFill>
                    <a:srgbClr val="00B050"/>
                  </a:solidFill>
                  <a:latin typeface="Arial" pitchFamily="34" charset="0"/>
                  <a:cs typeface="Arial" pitchFamily="34" charset="0"/>
                </a:rPr>
                <a:t>o</a:t>
              </a:r>
              <a:r>
                <a:rPr lang="en-GB" dirty="0" smtClean="0">
                  <a:solidFill>
                    <a:srgbClr val="00B050"/>
                  </a:solidFill>
                  <a:latin typeface="Arial" pitchFamily="34" charset="0"/>
                  <a:cs typeface="Arial" pitchFamily="34" charset="0"/>
                </a:rPr>
                <a:t>f the key point in paraphrase’ an analytical comment on the topic, or a forward-pointing statement</a:t>
              </a:r>
              <a:endParaRPr lang="en-GB" dirty="0">
                <a:solidFill>
                  <a:srgbClr val="00B050"/>
                </a:solidFill>
                <a:latin typeface="Arial" pitchFamily="34" charset="0"/>
                <a:cs typeface="Arial" pitchFamily="34" charset="0"/>
              </a:endParaRPr>
            </a:p>
          </p:txBody>
        </p:sp>
        <p:cxnSp>
          <p:nvCxnSpPr>
            <p:cNvPr id="4" name="Straight Connector 3"/>
            <p:cNvCxnSpPr/>
            <p:nvPr/>
          </p:nvCxnSpPr>
          <p:spPr>
            <a:xfrm>
              <a:off x="2267744" y="2708920"/>
              <a:ext cx="554461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Up Arrow 4"/>
            <p:cNvSpPr/>
            <p:nvPr/>
          </p:nvSpPr>
          <p:spPr>
            <a:xfrm>
              <a:off x="4716016" y="1340768"/>
              <a:ext cx="369755" cy="521325"/>
            </a:xfrm>
            <a:prstGeom prst="upArrow">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n w="12700">
                  <a:solidFill>
                    <a:schemeClr val="tx1"/>
                  </a:solidFill>
                </a:ln>
                <a:solidFill>
                  <a:schemeClr val="bg1"/>
                </a:solidFill>
              </a:endParaRPr>
            </a:p>
          </p:txBody>
        </p:sp>
        <p:sp>
          <p:nvSpPr>
            <p:cNvPr id="6" name="Down Arrow 5"/>
            <p:cNvSpPr/>
            <p:nvPr/>
          </p:nvSpPr>
          <p:spPr>
            <a:xfrm flipH="1">
              <a:off x="4855174" y="6362875"/>
              <a:ext cx="369755" cy="576793"/>
            </a:xfrm>
            <a:prstGeom prst="downArrow">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7" name="Straight Connector 6"/>
            <p:cNvCxnSpPr/>
            <p:nvPr/>
          </p:nvCxnSpPr>
          <p:spPr>
            <a:xfrm>
              <a:off x="2267744" y="5157192"/>
              <a:ext cx="554461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465532281"/>
      </p:ext>
    </p:extLst>
  </p:cSld>
  <p:clrMapOvr>
    <a:masterClrMapping/>
  </p:clrMapOvr>
  <p:timing>
    <p:tnLst>
      <p:par>
        <p:cTn xmlns:p14="http://schemas.microsoft.com/office/powerpoint/2010/mai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5576" y="404664"/>
            <a:ext cx="7858120" cy="764704"/>
          </a:xfrm>
        </p:spPr>
        <p:txBody>
          <a:bodyPr>
            <a:normAutofit/>
          </a:bodyPr>
          <a:lstStyle/>
          <a:p>
            <a:r>
              <a:rPr lang="en-GB" sz="3600" dirty="0" smtClean="0"/>
              <a:t>Signposting vocabulary</a:t>
            </a:r>
            <a:endParaRPr lang="en-GB" sz="3600"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198559564"/>
              </p:ext>
            </p:extLst>
          </p:nvPr>
        </p:nvGraphicFramePr>
        <p:xfrm>
          <a:off x="683568" y="1268760"/>
          <a:ext cx="7776864" cy="5074456"/>
        </p:xfrm>
        <a:graphic>
          <a:graphicData uri="http://schemas.openxmlformats.org/drawingml/2006/table">
            <a:tbl>
              <a:tblPr firstRow="1" firstCol="1" bandRow="1">
                <a:tableStyleId>{5C22544A-7EE6-4342-B048-85BDC9FD1C3A}</a:tableStyleId>
              </a:tblPr>
              <a:tblGrid>
                <a:gridCol w="1555268"/>
                <a:gridCol w="1665308"/>
                <a:gridCol w="1541045"/>
                <a:gridCol w="1459450"/>
                <a:gridCol w="1555793"/>
              </a:tblGrid>
              <a:tr h="2537228">
                <a:tc>
                  <a:txBody>
                    <a:bodyPr/>
                    <a:lstStyle/>
                    <a:p>
                      <a:pPr algn="ctr">
                        <a:lnSpc>
                          <a:spcPts val="1900"/>
                        </a:lnSpc>
                        <a:spcAft>
                          <a:spcPts val="0"/>
                        </a:spcAft>
                      </a:pPr>
                      <a:r>
                        <a:rPr lang="en-GB" sz="1400" b="1" dirty="0">
                          <a:solidFill>
                            <a:schemeClr val="tx1"/>
                          </a:solidFill>
                          <a:effectLst/>
                          <a:latin typeface="Arial" panose="020B0604020202020204" pitchFamily="34" charset="0"/>
                          <a:cs typeface="Arial" panose="020B0604020202020204" pitchFamily="34" charset="0"/>
                        </a:rPr>
                        <a:t>ADDING</a:t>
                      </a:r>
                    </a:p>
                    <a:p>
                      <a:pPr algn="ctr">
                        <a:lnSpc>
                          <a:spcPts val="1900"/>
                        </a:lnSpc>
                        <a:spcAft>
                          <a:spcPts val="0"/>
                        </a:spcAft>
                      </a:pPr>
                      <a:r>
                        <a:rPr lang="en-GB" sz="1400" b="0" dirty="0">
                          <a:solidFill>
                            <a:schemeClr val="tx1"/>
                          </a:solidFill>
                          <a:effectLst/>
                          <a:latin typeface="Arial" panose="020B0604020202020204" pitchFamily="34" charset="0"/>
                          <a:cs typeface="Arial" panose="020B0604020202020204" pitchFamily="34" charset="0"/>
                        </a:rPr>
                        <a:t> </a:t>
                      </a:r>
                    </a:p>
                    <a:p>
                      <a:pPr algn="ctr">
                        <a:lnSpc>
                          <a:spcPts val="1900"/>
                        </a:lnSpc>
                        <a:spcAft>
                          <a:spcPts val="0"/>
                        </a:spcAft>
                      </a:pPr>
                      <a:r>
                        <a:rPr lang="en-GB" sz="1400" b="0" dirty="0">
                          <a:solidFill>
                            <a:schemeClr val="tx1"/>
                          </a:solidFill>
                          <a:effectLst/>
                          <a:latin typeface="Arial" panose="020B0604020202020204" pitchFamily="34" charset="0"/>
                          <a:cs typeface="Arial" panose="020B0604020202020204" pitchFamily="34" charset="0"/>
                        </a:rPr>
                        <a:t>in addition; also; moreover; indeed; furthermore; additionally; </a:t>
                      </a:r>
                      <a:endParaRPr lang="en-GB" sz="1400" b="0" dirty="0">
                        <a:solidFill>
                          <a:schemeClr val="tx1"/>
                        </a:solidFill>
                        <a:effectLst/>
                        <a:latin typeface="Arial" panose="020B0604020202020204" pitchFamily="34" charset="0"/>
                        <a:ea typeface="Calibri"/>
                        <a:cs typeface="Arial" panose="020B0604020202020204" pitchFamily="34" charset="0"/>
                      </a:endParaRPr>
                    </a:p>
                  </a:txBody>
                  <a:tcPr marL="54777" marR="5477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FFFF"/>
                    </a:solidFill>
                  </a:tcPr>
                </a:tc>
                <a:tc>
                  <a:txBody>
                    <a:bodyPr/>
                    <a:lstStyle/>
                    <a:p>
                      <a:pPr algn="ctr">
                        <a:lnSpc>
                          <a:spcPts val="1900"/>
                        </a:lnSpc>
                        <a:spcAft>
                          <a:spcPts val="0"/>
                        </a:spcAft>
                      </a:pPr>
                      <a:r>
                        <a:rPr lang="en-GB" sz="1400" b="1" dirty="0">
                          <a:solidFill>
                            <a:schemeClr val="tx1"/>
                          </a:solidFill>
                          <a:effectLst/>
                          <a:latin typeface="Arial" panose="020B0604020202020204" pitchFamily="34" charset="0"/>
                          <a:cs typeface="Arial" panose="020B0604020202020204" pitchFamily="34" charset="0"/>
                        </a:rPr>
                        <a:t>CONTRASTING</a:t>
                      </a:r>
                    </a:p>
                    <a:p>
                      <a:pPr algn="ctr">
                        <a:lnSpc>
                          <a:spcPts val="1900"/>
                        </a:lnSpc>
                        <a:spcAft>
                          <a:spcPts val="0"/>
                        </a:spcAft>
                      </a:pPr>
                      <a:r>
                        <a:rPr lang="en-GB" sz="1400" b="0" dirty="0">
                          <a:solidFill>
                            <a:schemeClr val="tx1"/>
                          </a:solidFill>
                          <a:effectLst/>
                          <a:latin typeface="Arial" panose="020B0604020202020204" pitchFamily="34" charset="0"/>
                          <a:cs typeface="Arial" panose="020B0604020202020204" pitchFamily="34" charset="0"/>
                        </a:rPr>
                        <a:t> </a:t>
                      </a:r>
                      <a:r>
                        <a:rPr lang="en-GB" sz="1400" b="0" dirty="0" smtClean="0">
                          <a:solidFill>
                            <a:schemeClr val="tx1"/>
                          </a:solidFill>
                          <a:effectLst/>
                          <a:latin typeface="Arial" panose="020B0604020202020204" pitchFamily="34" charset="0"/>
                          <a:cs typeface="Arial" panose="020B0604020202020204" pitchFamily="34" charset="0"/>
                        </a:rPr>
                        <a:t>on </a:t>
                      </a:r>
                      <a:r>
                        <a:rPr lang="en-GB" sz="1400" b="0" dirty="0">
                          <a:solidFill>
                            <a:schemeClr val="tx1"/>
                          </a:solidFill>
                          <a:effectLst/>
                          <a:latin typeface="Arial" panose="020B0604020202020204" pitchFamily="34" charset="0"/>
                          <a:cs typeface="Arial" panose="020B0604020202020204" pitchFamily="34" charset="0"/>
                        </a:rPr>
                        <a:t>the contrary;   yet; whereas; alternatively; instead of; otherwise;  unlike; on the other hand; nevertheless; however; </a:t>
                      </a:r>
                      <a:r>
                        <a:rPr lang="en-GB" sz="1400" b="0" dirty="0" smtClean="0">
                          <a:solidFill>
                            <a:schemeClr val="tx1"/>
                          </a:solidFill>
                          <a:effectLst/>
                          <a:latin typeface="Arial" panose="020B0604020202020204" pitchFamily="34" charset="0"/>
                          <a:cs typeface="Arial" panose="020B0604020202020204" pitchFamily="34" charset="0"/>
                        </a:rPr>
                        <a:t>even </a:t>
                      </a:r>
                      <a:r>
                        <a:rPr lang="en-GB" sz="1400" b="0" dirty="0">
                          <a:solidFill>
                            <a:schemeClr val="tx1"/>
                          </a:solidFill>
                          <a:effectLst/>
                          <a:latin typeface="Arial" panose="020B0604020202020204" pitchFamily="34" charset="0"/>
                          <a:cs typeface="Arial" panose="020B0604020202020204" pitchFamily="34" charset="0"/>
                        </a:rPr>
                        <a:t>so; nonetheless</a:t>
                      </a:r>
                      <a:endParaRPr lang="en-GB" sz="1400" b="0" dirty="0">
                        <a:solidFill>
                          <a:schemeClr val="tx1"/>
                        </a:solidFill>
                        <a:effectLst/>
                        <a:latin typeface="Arial" panose="020B0604020202020204" pitchFamily="34" charset="0"/>
                        <a:ea typeface="Calibri"/>
                        <a:cs typeface="Arial" panose="020B0604020202020204" pitchFamily="34" charset="0"/>
                      </a:endParaRPr>
                    </a:p>
                  </a:txBody>
                  <a:tcPr marL="54777" marR="5477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FFFF"/>
                    </a:solidFill>
                  </a:tcPr>
                </a:tc>
                <a:tc>
                  <a:txBody>
                    <a:bodyPr/>
                    <a:lstStyle/>
                    <a:p>
                      <a:pPr algn="ctr">
                        <a:lnSpc>
                          <a:spcPts val="1900"/>
                        </a:lnSpc>
                        <a:spcAft>
                          <a:spcPts val="0"/>
                        </a:spcAft>
                      </a:pPr>
                      <a:r>
                        <a:rPr lang="en-GB" sz="1400" b="1" dirty="0">
                          <a:solidFill>
                            <a:schemeClr val="tx1"/>
                          </a:solidFill>
                          <a:effectLst/>
                          <a:latin typeface="Arial" panose="020B0604020202020204" pitchFamily="34" charset="0"/>
                          <a:cs typeface="Arial" panose="020B0604020202020204" pitchFamily="34" charset="0"/>
                        </a:rPr>
                        <a:t>COMPARING</a:t>
                      </a:r>
                    </a:p>
                    <a:p>
                      <a:pPr algn="ctr">
                        <a:lnSpc>
                          <a:spcPts val="1900"/>
                        </a:lnSpc>
                        <a:spcAft>
                          <a:spcPts val="0"/>
                        </a:spcAft>
                      </a:pPr>
                      <a:r>
                        <a:rPr lang="en-GB" sz="1400" b="0" dirty="0">
                          <a:solidFill>
                            <a:schemeClr val="tx1"/>
                          </a:solidFill>
                          <a:effectLst/>
                          <a:latin typeface="Arial" panose="020B0604020202020204" pitchFamily="34" charset="0"/>
                          <a:cs typeface="Arial" panose="020B0604020202020204" pitchFamily="34" charset="0"/>
                        </a:rPr>
                        <a:t> </a:t>
                      </a:r>
                    </a:p>
                    <a:p>
                      <a:pPr algn="ctr">
                        <a:lnSpc>
                          <a:spcPts val="1900"/>
                        </a:lnSpc>
                        <a:spcAft>
                          <a:spcPts val="0"/>
                        </a:spcAft>
                      </a:pPr>
                      <a:r>
                        <a:rPr lang="en-GB" sz="1400" b="0" dirty="0">
                          <a:solidFill>
                            <a:schemeClr val="tx1"/>
                          </a:solidFill>
                          <a:effectLst/>
                          <a:latin typeface="Arial" panose="020B0604020202020204" pitchFamily="34" charset="0"/>
                          <a:cs typeface="Arial" panose="020B0604020202020204" pitchFamily="34" charset="0"/>
                        </a:rPr>
                        <a:t>similarly; equally; likewise; </a:t>
                      </a:r>
                      <a:endParaRPr lang="en-GB" sz="1400" b="0" dirty="0" smtClean="0">
                        <a:solidFill>
                          <a:schemeClr val="tx1"/>
                        </a:solidFill>
                        <a:effectLst/>
                        <a:latin typeface="Arial" panose="020B0604020202020204" pitchFamily="34" charset="0"/>
                        <a:cs typeface="Arial" panose="020B0604020202020204" pitchFamily="34" charset="0"/>
                      </a:endParaRPr>
                    </a:p>
                    <a:p>
                      <a:pPr algn="ctr">
                        <a:lnSpc>
                          <a:spcPts val="1900"/>
                        </a:lnSpc>
                        <a:spcAft>
                          <a:spcPts val="0"/>
                        </a:spcAft>
                      </a:pPr>
                      <a:r>
                        <a:rPr lang="en-GB" sz="1400" b="0" dirty="0" smtClean="0">
                          <a:solidFill>
                            <a:schemeClr val="tx1"/>
                          </a:solidFill>
                          <a:effectLst/>
                          <a:latin typeface="Arial" panose="020B0604020202020204" pitchFamily="34" charset="0"/>
                          <a:cs typeface="Arial" panose="020B0604020202020204" pitchFamily="34" charset="0"/>
                        </a:rPr>
                        <a:t>in </a:t>
                      </a:r>
                      <a:r>
                        <a:rPr lang="en-GB" sz="1400" b="0" dirty="0">
                          <a:solidFill>
                            <a:schemeClr val="tx1"/>
                          </a:solidFill>
                          <a:effectLst/>
                          <a:latin typeface="Arial" panose="020B0604020202020204" pitchFamily="34" charset="0"/>
                          <a:cs typeface="Arial" panose="020B0604020202020204" pitchFamily="34" charset="0"/>
                        </a:rPr>
                        <a:t>the same way;</a:t>
                      </a:r>
                      <a:endParaRPr lang="en-GB" sz="1400" b="0" dirty="0">
                        <a:solidFill>
                          <a:schemeClr val="tx1"/>
                        </a:solidFill>
                        <a:effectLst/>
                        <a:latin typeface="Arial" panose="020B0604020202020204" pitchFamily="34" charset="0"/>
                        <a:ea typeface="Calibri"/>
                        <a:cs typeface="Arial" panose="020B0604020202020204" pitchFamily="34" charset="0"/>
                      </a:endParaRPr>
                    </a:p>
                  </a:txBody>
                  <a:tcPr marL="54777" marR="5477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FFFF"/>
                    </a:solidFill>
                  </a:tcPr>
                </a:tc>
                <a:tc>
                  <a:txBody>
                    <a:bodyPr/>
                    <a:lstStyle/>
                    <a:p>
                      <a:pPr algn="ctr">
                        <a:lnSpc>
                          <a:spcPts val="1900"/>
                        </a:lnSpc>
                        <a:spcAft>
                          <a:spcPts val="0"/>
                        </a:spcAft>
                      </a:pPr>
                      <a:r>
                        <a:rPr lang="en-GB" sz="1400" b="1" dirty="0">
                          <a:solidFill>
                            <a:schemeClr val="tx1"/>
                          </a:solidFill>
                          <a:effectLst/>
                          <a:latin typeface="Arial" panose="020B0604020202020204" pitchFamily="34" charset="0"/>
                          <a:cs typeface="Arial" panose="020B0604020202020204" pitchFamily="34" charset="0"/>
                        </a:rPr>
                        <a:t>EXPLAINING</a:t>
                      </a:r>
                    </a:p>
                    <a:p>
                      <a:pPr algn="ctr">
                        <a:lnSpc>
                          <a:spcPts val="1900"/>
                        </a:lnSpc>
                        <a:spcAft>
                          <a:spcPts val="0"/>
                        </a:spcAft>
                      </a:pPr>
                      <a:r>
                        <a:rPr lang="en-GB" sz="1400" b="0" dirty="0">
                          <a:solidFill>
                            <a:schemeClr val="tx1"/>
                          </a:solidFill>
                          <a:effectLst/>
                          <a:latin typeface="Arial" panose="020B0604020202020204" pitchFamily="34" charset="0"/>
                          <a:cs typeface="Arial" panose="020B0604020202020204" pitchFamily="34" charset="0"/>
                        </a:rPr>
                        <a:t> </a:t>
                      </a:r>
                    </a:p>
                    <a:p>
                      <a:pPr algn="ctr">
                        <a:lnSpc>
                          <a:spcPts val="1900"/>
                        </a:lnSpc>
                        <a:spcAft>
                          <a:spcPts val="0"/>
                        </a:spcAft>
                      </a:pPr>
                      <a:r>
                        <a:rPr lang="en-GB" sz="1400" b="0" dirty="0">
                          <a:solidFill>
                            <a:schemeClr val="tx1"/>
                          </a:solidFill>
                          <a:effectLst/>
                          <a:latin typeface="Arial" panose="020B0604020202020204" pitchFamily="34" charset="0"/>
                          <a:cs typeface="Arial" panose="020B0604020202020204" pitchFamily="34" charset="0"/>
                        </a:rPr>
                        <a:t>for example; for instance; </a:t>
                      </a:r>
                      <a:endParaRPr lang="en-GB" sz="1400" b="0" dirty="0" smtClean="0">
                        <a:solidFill>
                          <a:schemeClr val="tx1"/>
                        </a:solidFill>
                        <a:effectLst/>
                        <a:latin typeface="Arial" panose="020B0604020202020204" pitchFamily="34" charset="0"/>
                        <a:cs typeface="Arial" panose="020B0604020202020204" pitchFamily="34" charset="0"/>
                      </a:endParaRPr>
                    </a:p>
                    <a:p>
                      <a:pPr algn="ctr">
                        <a:lnSpc>
                          <a:spcPts val="1900"/>
                        </a:lnSpc>
                        <a:spcAft>
                          <a:spcPts val="0"/>
                        </a:spcAft>
                      </a:pPr>
                      <a:r>
                        <a:rPr lang="en-GB" sz="1400" b="0" dirty="0" smtClean="0">
                          <a:solidFill>
                            <a:schemeClr val="tx1"/>
                          </a:solidFill>
                          <a:effectLst/>
                          <a:latin typeface="Arial" panose="020B0604020202020204" pitchFamily="34" charset="0"/>
                          <a:cs typeface="Arial" panose="020B0604020202020204" pitchFamily="34" charset="0"/>
                        </a:rPr>
                        <a:t>in </a:t>
                      </a:r>
                      <a:r>
                        <a:rPr lang="en-GB" sz="1400" b="0" dirty="0">
                          <a:solidFill>
                            <a:schemeClr val="tx1"/>
                          </a:solidFill>
                          <a:effectLst/>
                          <a:latin typeface="Arial" panose="020B0604020202020204" pitchFamily="34" charset="0"/>
                          <a:cs typeface="Arial" panose="020B0604020202020204" pitchFamily="34" charset="0"/>
                        </a:rPr>
                        <a:t>other words; that is to say</a:t>
                      </a:r>
                      <a:endParaRPr lang="en-GB" sz="1400" b="0" dirty="0">
                        <a:solidFill>
                          <a:schemeClr val="tx1"/>
                        </a:solidFill>
                        <a:effectLst/>
                        <a:latin typeface="Arial" panose="020B0604020202020204" pitchFamily="34" charset="0"/>
                        <a:ea typeface="Calibri"/>
                        <a:cs typeface="Arial" panose="020B0604020202020204" pitchFamily="34" charset="0"/>
                      </a:endParaRPr>
                    </a:p>
                  </a:txBody>
                  <a:tcPr marL="54777" marR="5477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FFFF"/>
                    </a:solidFill>
                  </a:tcPr>
                </a:tc>
                <a:tc>
                  <a:txBody>
                    <a:bodyPr/>
                    <a:lstStyle/>
                    <a:p>
                      <a:pPr algn="ctr">
                        <a:lnSpc>
                          <a:spcPts val="1900"/>
                        </a:lnSpc>
                        <a:spcAft>
                          <a:spcPts val="0"/>
                        </a:spcAft>
                      </a:pPr>
                      <a:r>
                        <a:rPr lang="en-GB" sz="1400" b="1" dirty="0">
                          <a:solidFill>
                            <a:schemeClr val="tx1"/>
                          </a:solidFill>
                          <a:effectLst/>
                          <a:latin typeface="Arial" panose="020B0604020202020204" pitchFamily="34" charset="0"/>
                          <a:cs typeface="Arial" panose="020B0604020202020204" pitchFamily="34" charset="0"/>
                        </a:rPr>
                        <a:t>SUMMING UP</a:t>
                      </a:r>
                    </a:p>
                    <a:p>
                      <a:pPr algn="ctr">
                        <a:lnSpc>
                          <a:spcPts val="1900"/>
                        </a:lnSpc>
                        <a:spcAft>
                          <a:spcPts val="0"/>
                        </a:spcAft>
                      </a:pPr>
                      <a:r>
                        <a:rPr lang="en-GB" sz="1400" b="0" dirty="0">
                          <a:solidFill>
                            <a:schemeClr val="tx1"/>
                          </a:solidFill>
                          <a:effectLst/>
                          <a:latin typeface="Arial" panose="020B0604020202020204" pitchFamily="34" charset="0"/>
                          <a:cs typeface="Arial" panose="020B0604020202020204" pitchFamily="34" charset="0"/>
                        </a:rPr>
                        <a:t> </a:t>
                      </a:r>
                    </a:p>
                    <a:p>
                      <a:pPr algn="ctr">
                        <a:lnSpc>
                          <a:spcPts val="1900"/>
                        </a:lnSpc>
                        <a:spcAft>
                          <a:spcPts val="0"/>
                        </a:spcAft>
                      </a:pPr>
                      <a:r>
                        <a:rPr lang="en-GB" sz="1400" b="0" dirty="0">
                          <a:solidFill>
                            <a:schemeClr val="tx1"/>
                          </a:solidFill>
                          <a:effectLst/>
                          <a:latin typeface="Arial" panose="020B0604020202020204" pitchFamily="34" charset="0"/>
                          <a:cs typeface="Arial" panose="020B0604020202020204" pitchFamily="34" charset="0"/>
                        </a:rPr>
                        <a:t>in conclusion; </a:t>
                      </a:r>
                      <a:endParaRPr lang="en-GB" sz="1400" b="0" dirty="0" smtClean="0">
                        <a:solidFill>
                          <a:schemeClr val="tx1"/>
                        </a:solidFill>
                        <a:effectLst/>
                        <a:latin typeface="Arial" panose="020B0604020202020204" pitchFamily="34" charset="0"/>
                        <a:cs typeface="Arial" panose="020B0604020202020204" pitchFamily="34" charset="0"/>
                      </a:endParaRPr>
                    </a:p>
                    <a:p>
                      <a:pPr algn="ctr">
                        <a:lnSpc>
                          <a:spcPts val="1900"/>
                        </a:lnSpc>
                        <a:spcAft>
                          <a:spcPts val="0"/>
                        </a:spcAft>
                      </a:pPr>
                      <a:r>
                        <a:rPr lang="en-GB" sz="1400" b="0" dirty="0" smtClean="0">
                          <a:solidFill>
                            <a:schemeClr val="tx1"/>
                          </a:solidFill>
                          <a:effectLst/>
                          <a:latin typeface="Arial" panose="020B0604020202020204" pitchFamily="34" charset="0"/>
                          <a:cs typeface="Arial" panose="020B0604020202020204" pitchFamily="34" charset="0"/>
                        </a:rPr>
                        <a:t>to </a:t>
                      </a:r>
                      <a:r>
                        <a:rPr lang="en-GB" sz="1400" b="0" dirty="0">
                          <a:solidFill>
                            <a:schemeClr val="tx1"/>
                          </a:solidFill>
                          <a:effectLst/>
                          <a:latin typeface="Arial" panose="020B0604020202020204" pitchFamily="34" charset="0"/>
                          <a:cs typeface="Arial" panose="020B0604020202020204" pitchFamily="34" charset="0"/>
                        </a:rPr>
                        <a:t>sum up;</a:t>
                      </a:r>
                    </a:p>
                    <a:p>
                      <a:pPr algn="ctr">
                        <a:lnSpc>
                          <a:spcPts val="1900"/>
                        </a:lnSpc>
                        <a:spcAft>
                          <a:spcPts val="0"/>
                        </a:spcAft>
                      </a:pPr>
                      <a:r>
                        <a:rPr lang="en-GB" sz="1400" b="0" dirty="0">
                          <a:solidFill>
                            <a:schemeClr val="tx1"/>
                          </a:solidFill>
                          <a:effectLst/>
                          <a:latin typeface="Arial" panose="020B0604020202020204" pitchFamily="34" charset="0"/>
                          <a:cs typeface="Arial" panose="020B0604020202020204" pitchFamily="34" charset="0"/>
                        </a:rPr>
                        <a:t> </a:t>
                      </a:r>
                      <a:endParaRPr lang="en-GB" sz="1400" b="0" dirty="0">
                        <a:solidFill>
                          <a:schemeClr val="tx1"/>
                        </a:solidFill>
                        <a:effectLst/>
                        <a:latin typeface="Arial" panose="020B0604020202020204" pitchFamily="34" charset="0"/>
                        <a:ea typeface="Calibri"/>
                        <a:cs typeface="Arial" panose="020B0604020202020204" pitchFamily="34" charset="0"/>
                      </a:endParaRPr>
                    </a:p>
                  </a:txBody>
                  <a:tcPr marL="54777" marR="5477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FFFF"/>
                    </a:solidFill>
                  </a:tcPr>
                </a:tc>
              </a:tr>
              <a:tr h="2537228">
                <a:tc>
                  <a:txBody>
                    <a:bodyPr/>
                    <a:lstStyle/>
                    <a:p>
                      <a:pPr algn="ctr">
                        <a:lnSpc>
                          <a:spcPts val="1900"/>
                        </a:lnSpc>
                        <a:spcAft>
                          <a:spcPts val="0"/>
                        </a:spcAft>
                      </a:pPr>
                      <a:r>
                        <a:rPr lang="en-GB" sz="1400" b="1" dirty="0">
                          <a:solidFill>
                            <a:schemeClr val="tx1"/>
                          </a:solidFill>
                          <a:effectLst/>
                          <a:latin typeface="Arial" panose="020B0604020202020204" pitchFamily="34" charset="0"/>
                          <a:cs typeface="Arial" panose="020B0604020202020204" pitchFamily="34" charset="0"/>
                        </a:rPr>
                        <a:t>INDICATING RESULT    </a:t>
                      </a:r>
                    </a:p>
                    <a:p>
                      <a:pPr algn="ctr">
                        <a:lnSpc>
                          <a:spcPts val="1900"/>
                        </a:lnSpc>
                        <a:spcAft>
                          <a:spcPts val="0"/>
                        </a:spcAft>
                      </a:pPr>
                      <a:r>
                        <a:rPr lang="en-GB" sz="1400" b="0" dirty="0">
                          <a:solidFill>
                            <a:schemeClr val="tx1"/>
                          </a:solidFill>
                          <a:effectLst/>
                          <a:latin typeface="Arial" panose="020B0604020202020204" pitchFamily="34" charset="0"/>
                          <a:cs typeface="Arial" panose="020B0604020202020204" pitchFamily="34" charset="0"/>
                        </a:rPr>
                        <a:t> </a:t>
                      </a:r>
                      <a:r>
                        <a:rPr lang="en-GB" sz="1400" b="0" dirty="0" smtClean="0">
                          <a:solidFill>
                            <a:schemeClr val="tx1"/>
                          </a:solidFill>
                          <a:effectLst/>
                          <a:latin typeface="Arial" panose="020B0604020202020204" pitchFamily="34" charset="0"/>
                          <a:cs typeface="Arial" panose="020B0604020202020204" pitchFamily="34" charset="0"/>
                        </a:rPr>
                        <a:t>therefore</a:t>
                      </a:r>
                      <a:r>
                        <a:rPr lang="en-GB" sz="1400" b="0" dirty="0">
                          <a:solidFill>
                            <a:schemeClr val="tx1"/>
                          </a:solidFill>
                          <a:effectLst/>
                          <a:latin typeface="Arial" panose="020B0604020202020204" pitchFamily="34" charset="0"/>
                          <a:cs typeface="Arial" panose="020B0604020202020204" pitchFamily="34" charset="0"/>
                        </a:rPr>
                        <a:t>; </a:t>
                      </a:r>
                      <a:endParaRPr lang="en-GB" sz="1400" b="0" dirty="0" smtClean="0">
                        <a:solidFill>
                          <a:schemeClr val="tx1"/>
                        </a:solidFill>
                        <a:effectLst/>
                        <a:latin typeface="Arial" panose="020B0604020202020204" pitchFamily="34" charset="0"/>
                        <a:cs typeface="Arial" panose="020B0604020202020204" pitchFamily="34" charset="0"/>
                      </a:endParaRPr>
                    </a:p>
                    <a:p>
                      <a:pPr algn="ctr">
                        <a:lnSpc>
                          <a:spcPts val="1900"/>
                        </a:lnSpc>
                        <a:spcAft>
                          <a:spcPts val="0"/>
                        </a:spcAft>
                      </a:pPr>
                      <a:r>
                        <a:rPr lang="en-GB" sz="1400" b="0" dirty="0" smtClean="0">
                          <a:solidFill>
                            <a:schemeClr val="tx1"/>
                          </a:solidFill>
                          <a:effectLst/>
                          <a:latin typeface="Arial" panose="020B0604020202020204" pitchFamily="34" charset="0"/>
                          <a:cs typeface="Arial" panose="020B0604020202020204" pitchFamily="34" charset="0"/>
                        </a:rPr>
                        <a:t>as </a:t>
                      </a:r>
                      <a:r>
                        <a:rPr lang="en-GB" sz="1400" b="0" dirty="0">
                          <a:solidFill>
                            <a:schemeClr val="tx1"/>
                          </a:solidFill>
                          <a:effectLst/>
                          <a:latin typeface="Arial" panose="020B0604020202020204" pitchFamily="34" charset="0"/>
                          <a:cs typeface="Arial" panose="020B0604020202020204" pitchFamily="34" charset="0"/>
                        </a:rPr>
                        <a:t>a result; consequently; hence; </a:t>
                      </a:r>
                      <a:endParaRPr lang="en-GB" sz="1400" b="0" dirty="0" smtClean="0">
                        <a:solidFill>
                          <a:schemeClr val="tx1"/>
                        </a:solidFill>
                        <a:effectLst/>
                        <a:latin typeface="Arial" panose="020B0604020202020204" pitchFamily="34" charset="0"/>
                        <a:cs typeface="Arial" panose="020B0604020202020204" pitchFamily="34" charset="0"/>
                      </a:endParaRPr>
                    </a:p>
                    <a:p>
                      <a:pPr algn="ctr">
                        <a:lnSpc>
                          <a:spcPts val="1900"/>
                        </a:lnSpc>
                        <a:spcAft>
                          <a:spcPts val="0"/>
                        </a:spcAft>
                      </a:pPr>
                      <a:r>
                        <a:rPr lang="en-GB" sz="1400" b="0" dirty="0" smtClean="0">
                          <a:solidFill>
                            <a:schemeClr val="tx1"/>
                          </a:solidFill>
                          <a:effectLst/>
                          <a:latin typeface="Arial" panose="020B0604020202020204" pitchFamily="34" charset="0"/>
                          <a:cs typeface="Arial" panose="020B0604020202020204" pitchFamily="34" charset="0"/>
                        </a:rPr>
                        <a:t>thus</a:t>
                      </a:r>
                      <a:r>
                        <a:rPr lang="en-GB" sz="1400" b="0" dirty="0">
                          <a:solidFill>
                            <a:schemeClr val="tx1"/>
                          </a:solidFill>
                          <a:effectLst/>
                          <a:latin typeface="Arial" panose="020B0604020202020204" pitchFamily="34" charset="0"/>
                          <a:cs typeface="Arial" panose="020B0604020202020204" pitchFamily="34" charset="0"/>
                        </a:rPr>
                        <a:t>; </a:t>
                      </a:r>
                      <a:endParaRPr lang="en-GB" sz="1400" b="0" dirty="0" smtClean="0">
                        <a:solidFill>
                          <a:schemeClr val="tx1"/>
                        </a:solidFill>
                        <a:effectLst/>
                        <a:latin typeface="Arial" panose="020B0604020202020204" pitchFamily="34" charset="0"/>
                        <a:cs typeface="Arial" panose="020B0604020202020204" pitchFamily="34" charset="0"/>
                      </a:endParaRPr>
                    </a:p>
                    <a:p>
                      <a:pPr algn="ctr">
                        <a:lnSpc>
                          <a:spcPts val="1900"/>
                        </a:lnSpc>
                        <a:spcAft>
                          <a:spcPts val="0"/>
                        </a:spcAft>
                      </a:pPr>
                      <a:r>
                        <a:rPr lang="en-GB" sz="1400" b="0" dirty="0" smtClean="0">
                          <a:solidFill>
                            <a:schemeClr val="tx1"/>
                          </a:solidFill>
                          <a:effectLst/>
                          <a:latin typeface="Arial" panose="020B0604020202020204" pitchFamily="34" charset="0"/>
                          <a:cs typeface="Arial" panose="020B0604020202020204" pitchFamily="34" charset="0"/>
                        </a:rPr>
                        <a:t>so</a:t>
                      </a:r>
                      <a:r>
                        <a:rPr lang="en-GB" sz="1400" b="0" dirty="0">
                          <a:solidFill>
                            <a:schemeClr val="tx1"/>
                          </a:solidFill>
                          <a:effectLst/>
                          <a:latin typeface="Arial" panose="020B0604020202020204" pitchFamily="34" charset="0"/>
                          <a:cs typeface="Arial" panose="020B0604020202020204" pitchFamily="34" charset="0"/>
                        </a:rPr>
                        <a:t>; </a:t>
                      </a:r>
                      <a:endParaRPr lang="en-GB" sz="1400" b="0" dirty="0" smtClean="0">
                        <a:solidFill>
                          <a:schemeClr val="tx1"/>
                        </a:solidFill>
                        <a:effectLst/>
                        <a:latin typeface="Arial" panose="020B0604020202020204" pitchFamily="34" charset="0"/>
                        <a:cs typeface="Arial" panose="020B0604020202020204" pitchFamily="34" charset="0"/>
                      </a:endParaRPr>
                    </a:p>
                    <a:p>
                      <a:pPr algn="ctr">
                        <a:lnSpc>
                          <a:spcPts val="1900"/>
                        </a:lnSpc>
                        <a:spcAft>
                          <a:spcPts val="0"/>
                        </a:spcAft>
                      </a:pPr>
                      <a:r>
                        <a:rPr lang="en-GB" sz="1400" b="0" dirty="0" smtClean="0">
                          <a:solidFill>
                            <a:schemeClr val="tx1"/>
                          </a:solidFill>
                          <a:effectLst/>
                          <a:latin typeface="Arial" panose="020B0604020202020204" pitchFamily="34" charset="0"/>
                          <a:cs typeface="Arial" panose="020B0604020202020204" pitchFamily="34" charset="0"/>
                        </a:rPr>
                        <a:t>accordingly</a:t>
                      </a:r>
                      <a:endParaRPr lang="en-GB" sz="1400" b="0" dirty="0">
                        <a:solidFill>
                          <a:schemeClr val="tx1"/>
                        </a:solidFill>
                        <a:effectLst/>
                        <a:latin typeface="Arial" panose="020B0604020202020204" pitchFamily="34" charset="0"/>
                        <a:ea typeface="Calibri"/>
                        <a:cs typeface="Arial" panose="020B0604020202020204" pitchFamily="34" charset="0"/>
                      </a:endParaRPr>
                    </a:p>
                  </a:txBody>
                  <a:tcPr marL="54777" marR="5477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FFFF"/>
                    </a:solidFill>
                  </a:tcPr>
                </a:tc>
                <a:tc>
                  <a:txBody>
                    <a:bodyPr/>
                    <a:lstStyle/>
                    <a:p>
                      <a:pPr algn="ctr">
                        <a:lnSpc>
                          <a:spcPts val="1900"/>
                        </a:lnSpc>
                        <a:spcAft>
                          <a:spcPts val="0"/>
                        </a:spcAft>
                      </a:pPr>
                      <a:r>
                        <a:rPr lang="en-GB" sz="1400" b="1" dirty="0">
                          <a:solidFill>
                            <a:schemeClr val="tx1"/>
                          </a:solidFill>
                          <a:effectLst/>
                          <a:latin typeface="Arial" panose="020B0604020202020204" pitchFamily="34" charset="0"/>
                          <a:cs typeface="Arial" panose="020B0604020202020204" pitchFamily="34" charset="0"/>
                        </a:rPr>
                        <a:t>LISTING </a:t>
                      </a:r>
                      <a:r>
                        <a:rPr lang="en-GB" sz="1400" dirty="0">
                          <a:solidFill>
                            <a:schemeClr val="tx1"/>
                          </a:solidFill>
                          <a:effectLst/>
                          <a:latin typeface="Arial" panose="020B0604020202020204" pitchFamily="34" charset="0"/>
                          <a:cs typeface="Arial" panose="020B0604020202020204" pitchFamily="34" charset="0"/>
                        </a:rPr>
                        <a:t>  </a:t>
                      </a:r>
                    </a:p>
                    <a:p>
                      <a:pPr algn="ctr">
                        <a:lnSpc>
                          <a:spcPts val="1900"/>
                        </a:lnSpc>
                        <a:spcAft>
                          <a:spcPts val="0"/>
                        </a:spcAft>
                      </a:pPr>
                      <a:r>
                        <a:rPr lang="en-GB" sz="1400" dirty="0">
                          <a:solidFill>
                            <a:schemeClr val="tx1"/>
                          </a:solidFill>
                          <a:effectLst/>
                          <a:latin typeface="Arial" panose="020B0604020202020204" pitchFamily="34" charset="0"/>
                          <a:cs typeface="Arial" panose="020B0604020202020204" pitchFamily="34" charset="0"/>
                        </a:rPr>
                        <a:t> </a:t>
                      </a:r>
                    </a:p>
                    <a:p>
                      <a:pPr algn="ctr">
                        <a:lnSpc>
                          <a:spcPts val="1900"/>
                        </a:lnSpc>
                        <a:spcAft>
                          <a:spcPts val="0"/>
                        </a:spcAft>
                      </a:pPr>
                      <a:r>
                        <a:rPr lang="en-GB" sz="1400" dirty="0">
                          <a:solidFill>
                            <a:schemeClr val="tx1"/>
                          </a:solidFill>
                          <a:effectLst/>
                          <a:latin typeface="Arial" panose="020B0604020202020204" pitchFamily="34" charset="0"/>
                          <a:cs typeface="Arial" panose="020B0604020202020204" pitchFamily="34" charset="0"/>
                        </a:rPr>
                        <a:t> to begin with; next; </a:t>
                      </a:r>
                      <a:endParaRPr lang="en-GB" sz="1400" dirty="0" smtClean="0">
                        <a:solidFill>
                          <a:schemeClr val="tx1"/>
                        </a:solidFill>
                        <a:effectLst/>
                        <a:latin typeface="Arial" panose="020B0604020202020204" pitchFamily="34" charset="0"/>
                        <a:cs typeface="Arial" panose="020B0604020202020204" pitchFamily="34" charset="0"/>
                      </a:endParaRPr>
                    </a:p>
                    <a:p>
                      <a:pPr algn="ctr">
                        <a:lnSpc>
                          <a:spcPts val="1900"/>
                        </a:lnSpc>
                        <a:spcAft>
                          <a:spcPts val="0"/>
                        </a:spcAft>
                      </a:pPr>
                      <a:r>
                        <a:rPr lang="en-GB" sz="1400" dirty="0" smtClean="0">
                          <a:solidFill>
                            <a:schemeClr val="tx1"/>
                          </a:solidFill>
                          <a:effectLst/>
                          <a:latin typeface="Arial" panose="020B0604020202020204" pitchFamily="34" charset="0"/>
                          <a:cs typeface="Arial" panose="020B0604020202020204" pitchFamily="34" charset="0"/>
                        </a:rPr>
                        <a:t>firstly</a:t>
                      </a:r>
                      <a:r>
                        <a:rPr lang="en-GB" sz="1400" dirty="0">
                          <a:solidFill>
                            <a:schemeClr val="tx1"/>
                          </a:solidFill>
                          <a:effectLst/>
                          <a:latin typeface="Arial" panose="020B0604020202020204" pitchFamily="34" charset="0"/>
                          <a:cs typeface="Arial" panose="020B0604020202020204" pitchFamily="34" charset="0"/>
                        </a:rPr>
                        <a:t>; </a:t>
                      </a:r>
                      <a:endParaRPr lang="en-GB" sz="1400" dirty="0" smtClean="0">
                        <a:solidFill>
                          <a:schemeClr val="tx1"/>
                        </a:solidFill>
                        <a:effectLst/>
                        <a:latin typeface="Arial" panose="020B0604020202020204" pitchFamily="34" charset="0"/>
                        <a:cs typeface="Arial" panose="020B0604020202020204" pitchFamily="34" charset="0"/>
                      </a:endParaRPr>
                    </a:p>
                    <a:p>
                      <a:pPr algn="ctr">
                        <a:lnSpc>
                          <a:spcPts val="1900"/>
                        </a:lnSpc>
                        <a:spcAft>
                          <a:spcPts val="0"/>
                        </a:spcAft>
                      </a:pPr>
                      <a:r>
                        <a:rPr lang="en-GB" sz="1400" dirty="0" smtClean="0">
                          <a:solidFill>
                            <a:schemeClr val="tx1"/>
                          </a:solidFill>
                          <a:effectLst/>
                          <a:latin typeface="Arial" panose="020B0604020202020204" pitchFamily="34" charset="0"/>
                          <a:cs typeface="Arial" panose="020B0604020202020204" pitchFamily="34" charset="0"/>
                        </a:rPr>
                        <a:t>secondly</a:t>
                      </a:r>
                      <a:r>
                        <a:rPr lang="en-GB" sz="1400" dirty="0">
                          <a:solidFill>
                            <a:schemeClr val="tx1"/>
                          </a:solidFill>
                          <a:effectLst/>
                          <a:latin typeface="Arial" panose="020B0604020202020204" pitchFamily="34" charset="0"/>
                          <a:cs typeface="Arial" panose="020B0604020202020204" pitchFamily="34" charset="0"/>
                        </a:rPr>
                        <a:t>; </a:t>
                      </a:r>
                      <a:endParaRPr lang="en-GB" sz="1400" dirty="0" smtClean="0">
                        <a:solidFill>
                          <a:schemeClr val="tx1"/>
                        </a:solidFill>
                        <a:effectLst/>
                        <a:latin typeface="Arial" panose="020B0604020202020204" pitchFamily="34" charset="0"/>
                        <a:cs typeface="Arial" panose="020B0604020202020204" pitchFamily="34" charset="0"/>
                      </a:endParaRPr>
                    </a:p>
                    <a:p>
                      <a:pPr algn="ctr">
                        <a:lnSpc>
                          <a:spcPts val="1900"/>
                        </a:lnSpc>
                        <a:spcAft>
                          <a:spcPts val="0"/>
                        </a:spcAft>
                      </a:pPr>
                      <a:r>
                        <a:rPr lang="en-GB" sz="1400" dirty="0" smtClean="0">
                          <a:solidFill>
                            <a:schemeClr val="tx1"/>
                          </a:solidFill>
                          <a:effectLst/>
                          <a:latin typeface="Arial" panose="020B0604020202020204" pitchFamily="34" charset="0"/>
                          <a:cs typeface="Arial" panose="020B0604020202020204" pitchFamily="34" charset="0"/>
                        </a:rPr>
                        <a:t>finally</a:t>
                      </a:r>
                      <a:endParaRPr lang="en-GB" sz="1400" dirty="0">
                        <a:solidFill>
                          <a:schemeClr val="tx1"/>
                        </a:solidFill>
                        <a:effectLst/>
                        <a:latin typeface="Arial" panose="020B0604020202020204" pitchFamily="34" charset="0"/>
                        <a:ea typeface="Calibri"/>
                        <a:cs typeface="Arial" panose="020B0604020202020204" pitchFamily="34" charset="0"/>
                      </a:endParaRPr>
                    </a:p>
                  </a:txBody>
                  <a:tcPr marL="54777" marR="5477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FFFF"/>
                    </a:solidFill>
                  </a:tcPr>
                </a:tc>
                <a:tc>
                  <a:txBody>
                    <a:bodyPr/>
                    <a:lstStyle/>
                    <a:p>
                      <a:pPr algn="ctr">
                        <a:lnSpc>
                          <a:spcPts val="1900"/>
                        </a:lnSpc>
                        <a:spcAft>
                          <a:spcPts val="0"/>
                        </a:spcAft>
                      </a:pPr>
                      <a:r>
                        <a:rPr lang="en-GB" sz="1400" b="1" dirty="0">
                          <a:solidFill>
                            <a:schemeClr val="tx1"/>
                          </a:solidFill>
                          <a:effectLst/>
                          <a:latin typeface="Arial" panose="020B0604020202020204" pitchFamily="34" charset="0"/>
                          <a:cs typeface="Arial" panose="020B0604020202020204" pitchFamily="34" charset="0"/>
                        </a:rPr>
                        <a:t>EMPHASISING </a:t>
                      </a:r>
                      <a:r>
                        <a:rPr lang="en-GB" sz="1400" dirty="0">
                          <a:solidFill>
                            <a:schemeClr val="tx1"/>
                          </a:solidFill>
                          <a:effectLst/>
                          <a:latin typeface="Arial" panose="020B0604020202020204" pitchFamily="34" charset="0"/>
                          <a:cs typeface="Arial" panose="020B0604020202020204" pitchFamily="34" charset="0"/>
                        </a:rPr>
                        <a:t>   </a:t>
                      </a:r>
                    </a:p>
                    <a:p>
                      <a:pPr algn="ctr">
                        <a:lnSpc>
                          <a:spcPts val="1900"/>
                        </a:lnSpc>
                        <a:spcAft>
                          <a:spcPts val="0"/>
                        </a:spcAft>
                      </a:pPr>
                      <a:r>
                        <a:rPr lang="en-GB" sz="1400" dirty="0">
                          <a:solidFill>
                            <a:schemeClr val="tx1"/>
                          </a:solidFill>
                          <a:effectLst/>
                          <a:latin typeface="Arial" panose="020B0604020202020204" pitchFamily="34" charset="0"/>
                          <a:cs typeface="Arial" panose="020B0604020202020204" pitchFamily="34" charset="0"/>
                        </a:rPr>
                        <a:t> </a:t>
                      </a:r>
                    </a:p>
                    <a:p>
                      <a:pPr algn="ctr">
                        <a:lnSpc>
                          <a:spcPts val="1900"/>
                        </a:lnSpc>
                        <a:spcAft>
                          <a:spcPts val="0"/>
                        </a:spcAft>
                      </a:pPr>
                      <a:r>
                        <a:rPr lang="en-GB" sz="1400" dirty="0">
                          <a:solidFill>
                            <a:schemeClr val="tx1"/>
                          </a:solidFill>
                          <a:effectLst/>
                          <a:latin typeface="Arial" panose="020B0604020202020204" pitchFamily="34" charset="0"/>
                          <a:cs typeface="Arial" panose="020B0604020202020204" pitchFamily="34" charset="0"/>
                        </a:rPr>
                        <a:t>besides; </a:t>
                      </a:r>
                      <a:endParaRPr lang="en-GB" sz="1400" dirty="0" smtClean="0">
                        <a:solidFill>
                          <a:schemeClr val="tx1"/>
                        </a:solidFill>
                        <a:effectLst/>
                        <a:latin typeface="Arial" panose="020B0604020202020204" pitchFamily="34" charset="0"/>
                        <a:cs typeface="Arial" panose="020B0604020202020204" pitchFamily="34" charset="0"/>
                      </a:endParaRPr>
                    </a:p>
                    <a:p>
                      <a:pPr algn="ctr">
                        <a:lnSpc>
                          <a:spcPts val="1900"/>
                        </a:lnSpc>
                        <a:spcAft>
                          <a:spcPts val="0"/>
                        </a:spcAft>
                      </a:pPr>
                      <a:r>
                        <a:rPr lang="en-GB" sz="1400" dirty="0" smtClean="0">
                          <a:solidFill>
                            <a:schemeClr val="tx1"/>
                          </a:solidFill>
                          <a:effectLst/>
                          <a:latin typeface="Arial" panose="020B0604020202020204" pitchFamily="34" charset="0"/>
                          <a:cs typeface="Arial" panose="020B0604020202020204" pitchFamily="34" charset="0"/>
                        </a:rPr>
                        <a:t>after </a:t>
                      </a:r>
                      <a:r>
                        <a:rPr lang="en-GB" sz="1400" dirty="0">
                          <a:solidFill>
                            <a:schemeClr val="tx1"/>
                          </a:solidFill>
                          <a:effectLst/>
                          <a:latin typeface="Arial" panose="020B0604020202020204" pitchFamily="34" charset="0"/>
                          <a:cs typeface="Arial" panose="020B0604020202020204" pitchFamily="34" charset="0"/>
                        </a:rPr>
                        <a:t>all; </a:t>
                      </a:r>
                      <a:endParaRPr lang="en-GB" sz="1400" dirty="0" smtClean="0">
                        <a:solidFill>
                          <a:schemeClr val="tx1"/>
                        </a:solidFill>
                        <a:effectLst/>
                        <a:latin typeface="Arial" panose="020B0604020202020204" pitchFamily="34" charset="0"/>
                        <a:cs typeface="Arial" panose="020B0604020202020204" pitchFamily="34" charset="0"/>
                      </a:endParaRPr>
                    </a:p>
                    <a:p>
                      <a:pPr algn="ctr">
                        <a:lnSpc>
                          <a:spcPts val="1900"/>
                        </a:lnSpc>
                        <a:spcAft>
                          <a:spcPts val="0"/>
                        </a:spcAft>
                      </a:pPr>
                      <a:r>
                        <a:rPr lang="en-GB" sz="1400" dirty="0" smtClean="0">
                          <a:solidFill>
                            <a:schemeClr val="tx1"/>
                          </a:solidFill>
                          <a:effectLst/>
                          <a:latin typeface="Arial" panose="020B0604020202020204" pitchFamily="34" charset="0"/>
                          <a:cs typeface="Arial" panose="020B0604020202020204" pitchFamily="34" charset="0"/>
                        </a:rPr>
                        <a:t>above </a:t>
                      </a:r>
                      <a:r>
                        <a:rPr lang="en-GB" sz="1400" dirty="0">
                          <a:solidFill>
                            <a:schemeClr val="tx1"/>
                          </a:solidFill>
                          <a:effectLst/>
                          <a:latin typeface="Arial" panose="020B0604020202020204" pitchFamily="34" charset="0"/>
                          <a:cs typeface="Arial" panose="020B0604020202020204" pitchFamily="34" charset="0"/>
                        </a:rPr>
                        <a:t>all; notably</a:t>
                      </a:r>
                      <a:r>
                        <a:rPr lang="en-GB" sz="1400" dirty="0" smtClean="0">
                          <a:solidFill>
                            <a:schemeClr val="tx1"/>
                          </a:solidFill>
                          <a:effectLst/>
                          <a:latin typeface="Arial" panose="020B0604020202020204" pitchFamily="34" charset="0"/>
                          <a:cs typeface="Arial" panose="020B0604020202020204" pitchFamily="34" charset="0"/>
                        </a:rPr>
                        <a:t>;</a:t>
                      </a:r>
                    </a:p>
                    <a:p>
                      <a:pPr algn="ctr">
                        <a:lnSpc>
                          <a:spcPts val="1900"/>
                        </a:lnSpc>
                        <a:spcAft>
                          <a:spcPts val="0"/>
                        </a:spcAft>
                      </a:pPr>
                      <a:r>
                        <a:rPr lang="en-GB" sz="1400" dirty="0" smtClean="0">
                          <a:solidFill>
                            <a:schemeClr val="tx1"/>
                          </a:solidFill>
                          <a:effectLst/>
                          <a:latin typeface="Arial" panose="020B0604020202020204" pitchFamily="34" charset="0"/>
                          <a:ea typeface="Calibri"/>
                          <a:cs typeface="Arial" panose="020B0604020202020204" pitchFamily="34" charset="0"/>
                        </a:rPr>
                        <a:t>in fact</a:t>
                      </a:r>
                      <a:endParaRPr lang="en-GB" sz="1400" dirty="0">
                        <a:solidFill>
                          <a:schemeClr val="tx1"/>
                        </a:solidFill>
                        <a:effectLst/>
                        <a:latin typeface="Arial" panose="020B0604020202020204" pitchFamily="34" charset="0"/>
                        <a:ea typeface="Calibri"/>
                        <a:cs typeface="Arial" panose="020B0604020202020204" pitchFamily="34" charset="0"/>
                      </a:endParaRPr>
                    </a:p>
                  </a:txBody>
                  <a:tcPr marL="54777" marR="5477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FFFF"/>
                    </a:solidFill>
                  </a:tcPr>
                </a:tc>
                <a:tc>
                  <a:txBody>
                    <a:bodyPr/>
                    <a:lstStyle/>
                    <a:p>
                      <a:pPr algn="ctr">
                        <a:lnSpc>
                          <a:spcPts val="1900"/>
                        </a:lnSpc>
                        <a:spcAft>
                          <a:spcPts val="0"/>
                        </a:spcAft>
                      </a:pPr>
                      <a:r>
                        <a:rPr lang="en-GB" sz="1400" b="1" dirty="0">
                          <a:solidFill>
                            <a:schemeClr val="tx1"/>
                          </a:solidFill>
                          <a:effectLst/>
                          <a:latin typeface="Arial" panose="020B0604020202020204" pitchFamily="34" charset="0"/>
                          <a:cs typeface="Arial" panose="020B0604020202020204" pitchFamily="34" charset="0"/>
                        </a:rPr>
                        <a:t>INDICATING TIME    </a:t>
                      </a:r>
                    </a:p>
                    <a:p>
                      <a:pPr algn="ctr">
                        <a:lnSpc>
                          <a:spcPts val="1900"/>
                        </a:lnSpc>
                        <a:spcAft>
                          <a:spcPts val="0"/>
                        </a:spcAft>
                      </a:pPr>
                      <a:r>
                        <a:rPr lang="en-GB" sz="1400" dirty="0">
                          <a:solidFill>
                            <a:schemeClr val="tx1"/>
                          </a:solidFill>
                          <a:effectLst/>
                          <a:latin typeface="Arial" panose="020B0604020202020204" pitchFamily="34" charset="0"/>
                          <a:cs typeface="Arial" panose="020B0604020202020204" pitchFamily="34" charset="0"/>
                        </a:rPr>
                        <a:t> </a:t>
                      </a:r>
                      <a:r>
                        <a:rPr lang="en-GB" sz="1400" dirty="0" smtClean="0">
                          <a:solidFill>
                            <a:schemeClr val="tx1"/>
                          </a:solidFill>
                          <a:effectLst/>
                          <a:latin typeface="Arial" panose="020B0604020202020204" pitchFamily="34" charset="0"/>
                          <a:cs typeface="Arial" panose="020B0604020202020204" pitchFamily="34" charset="0"/>
                        </a:rPr>
                        <a:t>meanwhile</a:t>
                      </a:r>
                      <a:r>
                        <a:rPr lang="en-GB" sz="1400" dirty="0">
                          <a:solidFill>
                            <a:schemeClr val="tx1"/>
                          </a:solidFill>
                          <a:effectLst/>
                          <a:latin typeface="Arial" panose="020B0604020202020204" pitchFamily="34" charset="0"/>
                          <a:cs typeface="Arial" panose="020B0604020202020204" pitchFamily="34" charset="0"/>
                        </a:rPr>
                        <a:t>; finally; lastly; next;  initially; subsequently; eventually;  in the end; afterwards</a:t>
                      </a:r>
                    </a:p>
                    <a:p>
                      <a:pPr algn="ctr">
                        <a:lnSpc>
                          <a:spcPts val="1900"/>
                        </a:lnSpc>
                        <a:spcAft>
                          <a:spcPts val="0"/>
                        </a:spcAft>
                      </a:pPr>
                      <a:r>
                        <a:rPr lang="en-GB" sz="1400" dirty="0">
                          <a:solidFill>
                            <a:schemeClr val="tx1"/>
                          </a:solidFill>
                          <a:effectLst/>
                          <a:latin typeface="Arial" panose="020B0604020202020204" pitchFamily="34" charset="0"/>
                          <a:cs typeface="Arial" panose="020B0604020202020204" pitchFamily="34" charset="0"/>
                        </a:rPr>
                        <a:t> </a:t>
                      </a:r>
                      <a:endParaRPr lang="en-GB" sz="1400" dirty="0">
                        <a:solidFill>
                          <a:schemeClr val="tx1"/>
                        </a:solidFill>
                        <a:effectLst/>
                        <a:latin typeface="Arial" panose="020B0604020202020204" pitchFamily="34" charset="0"/>
                        <a:ea typeface="Calibri"/>
                        <a:cs typeface="Arial" panose="020B0604020202020204" pitchFamily="34" charset="0"/>
                      </a:endParaRPr>
                    </a:p>
                  </a:txBody>
                  <a:tcPr marL="54777" marR="5477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FFFF"/>
                    </a:solidFill>
                  </a:tcPr>
                </a:tc>
                <a:tc>
                  <a:txBody>
                    <a:bodyPr/>
                    <a:lstStyle/>
                    <a:p>
                      <a:pPr algn="ctr">
                        <a:lnSpc>
                          <a:spcPts val="1900"/>
                        </a:lnSpc>
                        <a:spcAft>
                          <a:spcPts val="0"/>
                        </a:spcAft>
                      </a:pPr>
                      <a:r>
                        <a:rPr lang="en-GB" sz="1400" dirty="0">
                          <a:solidFill>
                            <a:schemeClr val="tx1"/>
                          </a:solidFill>
                          <a:effectLst/>
                          <a:latin typeface="Arial" panose="020B0604020202020204" pitchFamily="34" charset="0"/>
                          <a:cs typeface="Arial" panose="020B0604020202020204" pitchFamily="34" charset="0"/>
                        </a:rPr>
                        <a:t>?    </a:t>
                      </a:r>
                      <a:endParaRPr lang="en-GB" sz="1400" dirty="0" smtClean="0">
                        <a:solidFill>
                          <a:schemeClr val="tx1"/>
                        </a:solidFill>
                        <a:effectLst/>
                        <a:latin typeface="Arial" panose="020B0604020202020204" pitchFamily="34" charset="0"/>
                        <a:cs typeface="Arial" panose="020B0604020202020204" pitchFamily="34" charset="0"/>
                      </a:endParaRPr>
                    </a:p>
                    <a:p>
                      <a:pPr algn="ctr">
                        <a:lnSpc>
                          <a:spcPts val="1900"/>
                        </a:lnSpc>
                        <a:spcAft>
                          <a:spcPts val="0"/>
                        </a:spcAft>
                      </a:pPr>
                      <a:endParaRPr lang="en-GB" sz="1400" dirty="0" smtClean="0">
                        <a:solidFill>
                          <a:schemeClr val="tx1"/>
                        </a:solidFill>
                        <a:effectLst/>
                        <a:latin typeface="Arial" panose="020B0604020202020204" pitchFamily="34" charset="0"/>
                        <a:cs typeface="Arial" panose="020B0604020202020204" pitchFamily="34" charset="0"/>
                      </a:endParaRPr>
                    </a:p>
                    <a:p>
                      <a:pPr algn="ctr">
                        <a:lnSpc>
                          <a:spcPts val="1900"/>
                        </a:lnSpc>
                        <a:spcAft>
                          <a:spcPts val="0"/>
                        </a:spcAft>
                      </a:pPr>
                      <a:r>
                        <a:rPr lang="en-GB" sz="1400" dirty="0" smtClean="0">
                          <a:solidFill>
                            <a:schemeClr val="tx1"/>
                          </a:solidFill>
                          <a:effectLst/>
                          <a:latin typeface="Arial" panose="020B0604020202020204" pitchFamily="34" charset="0"/>
                          <a:cs typeface="Arial" panose="020B0604020202020204" pitchFamily="34" charset="0"/>
                        </a:rPr>
                        <a:t>notwithstanding</a:t>
                      </a:r>
                      <a:endParaRPr lang="en-GB" sz="1400" dirty="0">
                        <a:solidFill>
                          <a:schemeClr val="tx1"/>
                        </a:solidFill>
                        <a:effectLst/>
                        <a:latin typeface="Arial" panose="020B0604020202020204" pitchFamily="34" charset="0"/>
                        <a:ea typeface="Calibri"/>
                        <a:cs typeface="Arial" panose="020B0604020202020204" pitchFamily="34" charset="0"/>
                      </a:endParaRPr>
                    </a:p>
                  </a:txBody>
                  <a:tcPr marL="54777" marR="5477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FFFF"/>
                    </a:solidFill>
                  </a:tcPr>
                </a:tc>
              </a:tr>
            </a:tbl>
          </a:graphicData>
        </a:graphic>
      </p:graphicFrame>
    </p:spTree>
    <p:extLst>
      <p:ext uri="{BB962C8B-B14F-4D97-AF65-F5344CB8AC3E}">
        <p14:creationId xmlns:p14="http://schemas.microsoft.com/office/powerpoint/2010/main" val="4107643687"/>
      </p:ext>
    </p:extLst>
  </p:cSld>
  <p:clrMapOvr>
    <a:masterClrMapping/>
  </p:clrMapOvr>
  <p:timing>
    <p:tnLst>
      <p:par>
        <p:cTn xmlns:p14="http://schemas.microsoft.com/office/powerpoint/2010/mai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836712"/>
            <a:ext cx="7890080" cy="1143000"/>
          </a:xfrm>
        </p:spPr>
        <p:txBody>
          <a:bodyPr/>
          <a:lstStyle/>
          <a:p>
            <a:r>
              <a:rPr lang="en-GB" dirty="0" smtClean="0">
                <a:solidFill>
                  <a:schemeClr val="tx1"/>
                </a:solidFill>
              </a:rPr>
              <a:t>Personal Reflection</a:t>
            </a:r>
            <a:endParaRPr lang="en-GB" dirty="0">
              <a:solidFill>
                <a:schemeClr val="tx1"/>
              </a:solidFill>
            </a:endParaRPr>
          </a:p>
        </p:txBody>
      </p:sp>
      <p:sp>
        <p:nvSpPr>
          <p:cNvPr id="3" name="Content Placeholder 2"/>
          <p:cNvSpPr>
            <a:spLocks noGrp="1"/>
          </p:cNvSpPr>
          <p:nvPr>
            <p:ph idx="1"/>
          </p:nvPr>
        </p:nvSpPr>
        <p:spPr>
          <a:xfrm>
            <a:off x="1115616" y="1447800"/>
            <a:ext cx="7128792" cy="4800600"/>
          </a:xfrm>
        </p:spPr>
        <p:txBody>
          <a:bodyPr>
            <a:normAutofit/>
          </a:bodyPr>
          <a:lstStyle/>
          <a:p>
            <a:pPr marL="82296" indent="0">
              <a:lnSpc>
                <a:spcPct val="150000"/>
              </a:lnSpc>
              <a:buNone/>
            </a:pPr>
            <a:endParaRPr lang="en-GB" sz="2000" dirty="0" smtClean="0">
              <a:latin typeface="Arial" panose="020B0604020202020204" pitchFamily="34" charset="0"/>
              <a:cs typeface="Arial" panose="020B0604020202020204" pitchFamily="34" charset="0"/>
            </a:endParaRPr>
          </a:p>
          <a:p>
            <a:pPr marL="82296" indent="0">
              <a:lnSpc>
                <a:spcPct val="150000"/>
              </a:lnSpc>
              <a:buNone/>
            </a:pPr>
            <a:r>
              <a:rPr lang="en-GB" sz="2000" dirty="0" smtClean="0">
                <a:latin typeface="Arial" panose="020B0604020202020204" pitchFamily="34" charset="0"/>
                <a:cs typeface="Arial" panose="020B0604020202020204" pitchFamily="34" charset="0"/>
              </a:rPr>
              <a:t>Thinking about your own academic writing, and reflecting on the input in this workshop, what aspects of your own academic writing might need more attention?  </a:t>
            </a:r>
          </a:p>
          <a:p>
            <a:pPr marL="82296" indent="0">
              <a:lnSpc>
                <a:spcPct val="150000"/>
              </a:lnSpc>
              <a:buNone/>
            </a:pPr>
            <a:endParaRPr lang="en-GB" sz="2000" dirty="0">
              <a:latin typeface="Arial" panose="020B0604020202020204" pitchFamily="34" charset="0"/>
              <a:cs typeface="Arial" panose="020B0604020202020204" pitchFamily="34" charset="0"/>
            </a:endParaRPr>
          </a:p>
          <a:p>
            <a:pPr marL="82296" indent="0">
              <a:lnSpc>
                <a:spcPct val="150000"/>
              </a:lnSpc>
              <a:buNone/>
            </a:pPr>
            <a:r>
              <a:rPr lang="en-GB" sz="2000" dirty="0" smtClean="0">
                <a:latin typeface="Arial" panose="020B0604020202020204" pitchFamily="34" charset="0"/>
                <a:cs typeface="Arial" panose="020B0604020202020204" pitchFamily="34" charset="0"/>
              </a:rPr>
              <a:t>Are there aspects of academic writing about which you now need to find out more?</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12873595"/>
      </p:ext>
    </p:extLst>
  </p:cSld>
  <p:clrMapOvr>
    <a:masterClrMapping/>
  </p:clrMapOvr>
  <p:timing>
    <p:tnLst>
      <p:par>
        <p:cTn xmlns:p14="http://schemas.microsoft.com/office/powerpoint/2010/mai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5576" y="332656"/>
            <a:ext cx="7746064" cy="1143000"/>
          </a:xfrm>
        </p:spPr>
        <p:txBody>
          <a:bodyPr/>
          <a:lstStyle/>
          <a:p>
            <a:r>
              <a:rPr lang="en-GB" dirty="0" smtClean="0">
                <a:latin typeface="Arial" pitchFamily="34" charset="0"/>
                <a:cs typeface="Arial" pitchFamily="34" charset="0"/>
              </a:rPr>
              <a:t>Review and Evaluation</a:t>
            </a:r>
            <a:endParaRPr lang="en-GB" dirty="0">
              <a:latin typeface="Arial" pitchFamily="34" charset="0"/>
              <a:cs typeface="Arial" pitchFamily="34" charset="0"/>
            </a:endParaRPr>
          </a:p>
        </p:txBody>
      </p:sp>
      <p:sp>
        <p:nvSpPr>
          <p:cNvPr id="3" name="Content Placeholder 2"/>
          <p:cNvSpPr>
            <a:spLocks noGrp="1"/>
          </p:cNvSpPr>
          <p:nvPr>
            <p:ph idx="1"/>
          </p:nvPr>
        </p:nvSpPr>
        <p:spPr>
          <a:xfrm>
            <a:off x="971600" y="1340768"/>
            <a:ext cx="7128792" cy="4968552"/>
          </a:xfrm>
        </p:spPr>
        <p:txBody>
          <a:bodyPr>
            <a:normAutofit fontScale="70000" lnSpcReduction="20000"/>
          </a:bodyPr>
          <a:lstStyle/>
          <a:p>
            <a:pPr marL="82296" indent="0">
              <a:lnSpc>
                <a:spcPts val="2800"/>
              </a:lnSpc>
              <a:spcBef>
                <a:spcPts val="0"/>
              </a:spcBef>
              <a:spcAft>
                <a:spcPts val="600"/>
              </a:spcAft>
              <a:buNone/>
            </a:pPr>
            <a:r>
              <a:rPr lang="en-GB" sz="1800" dirty="0" smtClean="0">
                <a:latin typeface="Arial" pitchFamily="34" charset="0"/>
                <a:cs typeface="Arial" pitchFamily="34" charset="0"/>
              </a:rPr>
              <a:t>As you write, read and re-read your emerging text and constantly check:</a:t>
            </a:r>
          </a:p>
          <a:p>
            <a:pPr marL="365125" indent="-365125">
              <a:lnSpc>
                <a:spcPts val="2800"/>
              </a:lnSpc>
              <a:spcBef>
                <a:spcPts val="0"/>
              </a:spcBef>
              <a:spcAft>
                <a:spcPts val="600"/>
              </a:spcAft>
              <a:buClrTx/>
              <a:buFont typeface="Wingdings" panose="05000000000000000000" pitchFamily="2" charset="2"/>
              <a:buChar char="q"/>
            </a:pPr>
            <a:r>
              <a:rPr lang="en-GB" sz="1800" dirty="0" smtClean="0">
                <a:latin typeface="Arial" pitchFamily="34" charset="0"/>
                <a:cs typeface="Arial" pitchFamily="34" charset="0"/>
              </a:rPr>
              <a:t>does the chapter/section/subsection still link to its heading?</a:t>
            </a:r>
          </a:p>
          <a:p>
            <a:pPr marL="365125" indent="-365125">
              <a:lnSpc>
                <a:spcPts val="2800"/>
              </a:lnSpc>
              <a:spcBef>
                <a:spcPts val="0"/>
              </a:spcBef>
              <a:spcAft>
                <a:spcPts val="600"/>
              </a:spcAft>
              <a:buClrTx/>
              <a:buFont typeface="Wingdings" panose="05000000000000000000" pitchFamily="2" charset="2"/>
              <a:buChar char="q"/>
            </a:pPr>
            <a:r>
              <a:rPr lang="en-GB" sz="1800" dirty="0">
                <a:latin typeface="Arial" pitchFamily="34" charset="0"/>
                <a:cs typeface="Arial" pitchFamily="34" charset="0"/>
              </a:rPr>
              <a:t>is your signposting strong, especially topic sentences at paragraph level?</a:t>
            </a:r>
          </a:p>
          <a:p>
            <a:pPr marL="365125" indent="-365125">
              <a:lnSpc>
                <a:spcPts val="2800"/>
              </a:lnSpc>
              <a:spcBef>
                <a:spcPts val="0"/>
              </a:spcBef>
              <a:spcAft>
                <a:spcPts val="600"/>
              </a:spcAft>
              <a:buClrTx/>
              <a:buFont typeface="Wingdings" panose="05000000000000000000" pitchFamily="2" charset="2"/>
              <a:buChar char="q"/>
            </a:pPr>
            <a:r>
              <a:rPr lang="en-GB" sz="1800" dirty="0" smtClean="0">
                <a:latin typeface="Arial" pitchFamily="34" charset="0"/>
                <a:cs typeface="Arial" pitchFamily="34" charset="0"/>
              </a:rPr>
              <a:t>is the development of a reasoned argument clear?</a:t>
            </a:r>
          </a:p>
          <a:p>
            <a:pPr marL="365125" indent="-365125">
              <a:lnSpc>
                <a:spcPts val="2800"/>
              </a:lnSpc>
              <a:spcBef>
                <a:spcPts val="0"/>
              </a:spcBef>
              <a:spcAft>
                <a:spcPts val="600"/>
              </a:spcAft>
              <a:buClrTx/>
              <a:buFont typeface="Wingdings" panose="05000000000000000000" pitchFamily="2" charset="2"/>
              <a:buChar char="q"/>
            </a:pPr>
            <a:r>
              <a:rPr lang="en-GB" sz="1800" dirty="0">
                <a:latin typeface="Arial" pitchFamily="34" charset="0"/>
                <a:cs typeface="Arial" pitchFamily="34" charset="0"/>
              </a:rPr>
              <a:t>a</a:t>
            </a:r>
            <a:r>
              <a:rPr lang="en-GB" sz="1800" dirty="0" smtClean="0">
                <a:latin typeface="Arial" pitchFamily="34" charset="0"/>
                <a:cs typeface="Arial" pitchFamily="34" charset="0"/>
              </a:rPr>
              <a:t>re you evidencing your argument through citations/data?</a:t>
            </a:r>
          </a:p>
          <a:p>
            <a:pPr marL="365125" indent="-365125">
              <a:lnSpc>
                <a:spcPts val="2800"/>
              </a:lnSpc>
              <a:spcBef>
                <a:spcPts val="0"/>
              </a:spcBef>
              <a:spcAft>
                <a:spcPts val="600"/>
              </a:spcAft>
              <a:buClrTx/>
              <a:buFont typeface="Wingdings" panose="05000000000000000000" pitchFamily="2" charset="2"/>
              <a:buChar char="q"/>
            </a:pPr>
            <a:r>
              <a:rPr lang="en-GB" sz="1800" dirty="0" smtClean="0">
                <a:latin typeface="Arial" pitchFamily="34" charset="0"/>
                <a:cs typeface="Arial" pitchFamily="34" charset="0"/>
              </a:rPr>
              <a:t>are you being critical through counterpointing ideas, offering critical comment, presenting conflicting evidence?</a:t>
            </a:r>
          </a:p>
          <a:p>
            <a:pPr marL="365125" indent="-365125">
              <a:lnSpc>
                <a:spcPts val="2800"/>
              </a:lnSpc>
              <a:spcBef>
                <a:spcPts val="0"/>
              </a:spcBef>
              <a:spcAft>
                <a:spcPts val="600"/>
              </a:spcAft>
              <a:buClrTx/>
              <a:buFont typeface="Wingdings" panose="05000000000000000000" pitchFamily="2" charset="2"/>
              <a:buChar char="q"/>
            </a:pPr>
            <a:r>
              <a:rPr lang="en-GB" sz="1800" dirty="0" smtClean="0">
                <a:latin typeface="Arial" pitchFamily="34" charset="0"/>
                <a:cs typeface="Arial" pitchFamily="34" charset="0"/>
              </a:rPr>
              <a:t>Is the cohesion clearly sustained? </a:t>
            </a:r>
          </a:p>
          <a:p>
            <a:pPr marL="365125" indent="-365125">
              <a:lnSpc>
                <a:spcPts val="2800"/>
              </a:lnSpc>
              <a:spcBef>
                <a:spcPts val="0"/>
              </a:spcBef>
              <a:spcAft>
                <a:spcPts val="600"/>
              </a:spcAft>
              <a:buClrTx/>
              <a:buFont typeface="Wingdings" panose="05000000000000000000" pitchFamily="2" charset="2"/>
              <a:buChar char="q"/>
            </a:pPr>
            <a:r>
              <a:rPr lang="en-GB" sz="1800" dirty="0" smtClean="0">
                <a:latin typeface="Arial" pitchFamily="34" charset="0"/>
                <a:cs typeface="Arial" pitchFamily="34" charset="0"/>
              </a:rPr>
              <a:t>is your sentence structure supporting the making of clear points and the development of an argument?</a:t>
            </a:r>
          </a:p>
          <a:p>
            <a:pPr marL="365125" indent="-365125">
              <a:lnSpc>
                <a:spcPts val="2800"/>
              </a:lnSpc>
              <a:spcBef>
                <a:spcPts val="0"/>
              </a:spcBef>
              <a:spcAft>
                <a:spcPts val="600"/>
              </a:spcAft>
              <a:buClrTx/>
              <a:buFont typeface="Wingdings" panose="05000000000000000000" pitchFamily="2" charset="2"/>
              <a:buChar char="q"/>
            </a:pPr>
            <a:r>
              <a:rPr lang="en-GB" sz="1800" dirty="0" smtClean="0">
                <a:latin typeface="Arial" pitchFamily="34" charset="0"/>
                <a:cs typeface="Arial" pitchFamily="34" charset="0"/>
              </a:rPr>
              <a:t>Is your choice of first or third person helping to foreground the appropriate information?</a:t>
            </a:r>
          </a:p>
          <a:p>
            <a:endParaRPr lang="en-GB" sz="2000" dirty="0" smtClean="0">
              <a:latin typeface="Arial" pitchFamily="34" charset="0"/>
              <a:cs typeface="Arial" pitchFamily="34" charset="0"/>
            </a:endParaRPr>
          </a:p>
        </p:txBody>
      </p:sp>
    </p:spTree>
    <p:extLst>
      <p:ext uri="{BB962C8B-B14F-4D97-AF65-F5344CB8AC3E}">
        <p14:creationId xmlns:p14="http://schemas.microsoft.com/office/powerpoint/2010/main" val="4256133541"/>
      </p:ext>
    </p:extLst>
  </p:cSld>
  <p:clrMapOvr>
    <a:masterClrMapping/>
  </p:clrMapOvr>
  <p:timing>
    <p:tnLst>
      <p:par>
        <p:cTn xmlns:p14="http://schemas.microsoft.com/office/powerpoint/2010/mai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Activity</a:t>
            </a:r>
            <a:endParaRPr lang="en-US" dirty="0"/>
          </a:p>
        </p:txBody>
      </p:sp>
      <p:sp>
        <p:nvSpPr>
          <p:cNvPr id="3" name="Content Placeholder 2"/>
          <p:cNvSpPr>
            <a:spLocks noGrp="1"/>
          </p:cNvSpPr>
          <p:nvPr>
            <p:ph idx="1"/>
          </p:nvPr>
        </p:nvSpPr>
        <p:spPr/>
        <p:txBody>
          <a:bodyPr>
            <a:normAutofit lnSpcReduction="10000"/>
          </a:bodyPr>
          <a:lstStyle/>
          <a:p>
            <a:pPr>
              <a:buFont typeface="Wingdings" charset="2"/>
              <a:buChar char="q"/>
            </a:pPr>
            <a:r>
              <a:rPr lang="en-US" dirty="0" smtClean="0"/>
              <a:t>You will now see some examples of assignments</a:t>
            </a:r>
          </a:p>
          <a:p>
            <a:pPr>
              <a:buFont typeface="Wingdings" charset="2"/>
              <a:buChar char="q"/>
            </a:pPr>
            <a:r>
              <a:rPr lang="en-US" dirty="0" smtClean="0"/>
              <a:t>Consider these in terms of structure, content and whether you feel these are examples of analytical writing.</a:t>
            </a:r>
          </a:p>
          <a:p>
            <a:pPr>
              <a:buFont typeface="Wingdings" charset="2"/>
              <a:buChar char="q"/>
            </a:pPr>
            <a:r>
              <a:rPr lang="en-US" dirty="0" smtClean="0"/>
              <a:t>How well do these fit the assessment brief?</a:t>
            </a:r>
          </a:p>
          <a:p>
            <a:pPr>
              <a:buFont typeface="Wingdings" charset="2"/>
              <a:buChar char="q"/>
            </a:pPr>
            <a:endParaRPr lang="en-US" dirty="0"/>
          </a:p>
          <a:p>
            <a:pPr>
              <a:buFont typeface="Wingdings" charset="2"/>
              <a:buChar char="q"/>
            </a:pPr>
            <a:r>
              <a:rPr lang="en-US" dirty="0" smtClean="0"/>
              <a:t>NB DO NOT PHOTOGRAPH/TAKE DETAILED NOTES of this work!!                                                      </a:t>
            </a:r>
            <a:endParaRPr lang="en-US" dirty="0"/>
          </a:p>
        </p:txBody>
      </p:sp>
    </p:spTree>
    <p:extLst>
      <p:ext uri="{BB962C8B-B14F-4D97-AF65-F5344CB8AC3E}">
        <p14:creationId xmlns:p14="http://schemas.microsoft.com/office/powerpoint/2010/main" val="313873413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Summary </a:t>
            </a:r>
            <a:endParaRPr lang="en-GB" dirty="0"/>
          </a:p>
        </p:txBody>
      </p:sp>
      <p:sp>
        <p:nvSpPr>
          <p:cNvPr id="3" name="Content Placeholder 2"/>
          <p:cNvSpPr>
            <a:spLocks noGrp="1"/>
          </p:cNvSpPr>
          <p:nvPr>
            <p:ph idx="1"/>
          </p:nvPr>
        </p:nvSpPr>
        <p:spPr>
          <a:xfrm>
            <a:off x="1463040" y="1988840"/>
            <a:ext cx="6493336" cy="4032447"/>
          </a:xfrm>
        </p:spPr>
        <p:txBody>
          <a:bodyPr>
            <a:normAutofit fontScale="62500" lnSpcReduction="20000"/>
          </a:bodyPr>
          <a:lstStyle/>
          <a:p>
            <a:pPr marL="82296" indent="0">
              <a:buNone/>
            </a:pPr>
            <a:r>
              <a:rPr lang="en-GB" sz="2900" dirty="0" smtClean="0"/>
              <a:t>Read the assignment brief – then</a:t>
            </a:r>
          </a:p>
          <a:p>
            <a:pPr>
              <a:buFont typeface="Wingdings" charset="2"/>
              <a:buChar char="q"/>
            </a:pPr>
            <a:r>
              <a:rPr lang="en-GB" sz="2900" dirty="0" smtClean="0"/>
              <a:t>Decide on your golden thread</a:t>
            </a:r>
          </a:p>
          <a:p>
            <a:pPr>
              <a:buFont typeface="Wingdings" charset="2"/>
              <a:buChar char="q"/>
            </a:pPr>
            <a:r>
              <a:rPr lang="en-GB" sz="2900" dirty="0" smtClean="0"/>
              <a:t>Draw on good source material</a:t>
            </a:r>
          </a:p>
          <a:p>
            <a:pPr>
              <a:buFont typeface="Wingdings" charset="2"/>
              <a:buChar char="q"/>
            </a:pPr>
            <a:r>
              <a:rPr lang="en-GB" sz="2900" dirty="0" smtClean="0"/>
              <a:t>Compare and contrast</a:t>
            </a:r>
          </a:p>
          <a:p>
            <a:pPr>
              <a:buFont typeface="Wingdings" charset="2"/>
              <a:buChar char="q"/>
            </a:pPr>
            <a:r>
              <a:rPr lang="en-GB" sz="2900" dirty="0" smtClean="0"/>
              <a:t>Show awareness of complexities in the literature</a:t>
            </a:r>
          </a:p>
          <a:p>
            <a:pPr>
              <a:buFont typeface="Wingdings" charset="2"/>
              <a:buChar char="q"/>
            </a:pPr>
            <a:r>
              <a:rPr lang="en-GB" sz="2900" dirty="0" smtClean="0"/>
              <a:t>Provide a well-structured argument</a:t>
            </a:r>
          </a:p>
          <a:p>
            <a:pPr>
              <a:buFont typeface="Wingdings" charset="2"/>
              <a:buChar char="q"/>
            </a:pPr>
            <a:r>
              <a:rPr lang="en-GB" sz="2900" dirty="0" smtClean="0"/>
              <a:t>Synthesise</a:t>
            </a:r>
          </a:p>
          <a:p>
            <a:pPr>
              <a:buFont typeface="Wingdings" charset="2"/>
              <a:buChar char="q"/>
            </a:pPr>
            <a:r>
              <a:rPr lang="en-GB" sz="2900" dirty="0" smtClean="0"/>
              <a:t>Follow a structure</a:t>
            </a:r>
          </a:p>
          <a:p>
            <a:pPr>
              <a:buFont typeface="Wingdings" charset="2"/>
              <a:buChar char="q"/>
            </a:pPr>
            <a:r>
              <a:rPr lang="en-GB" sz="2900" dirty="0" smtClean="0"/>
              <a:t>Be ‘discursive’</a:t>
            </a:r>
          </a:p>
          <a:p>
            <a:pPr>
              <a:buFont typeface="Wingdings" charset="2"/>
              <a:buChar char="q"/>
            </a:pPr>
            <a:r>
              <a:rPr lang="en-GB" sz="2900" dirty="0" smtClean="0"/>
              <a:t>Be emotionally neutral</a:t>
            </a:r>
          </a:p>
          <a:p>
            <a:pPr>
              <a:buFont typeface="Wingdings" charset="2"/>
              <a:buChar char="q"/>
            </a:pPr>
            <a:endParaRPr lang="en-GB" sz="2900" dirty="0" smtClean="0"/>
          </a:p>
          <a:p>
            <a:pPr marL="82296" indent="0">
              <a:buNone/>
            </a:pPr>
            <a:r>
              <a:rPr lang="en-GB" dirty="0" smtClean="0"/>
              <a:t>Materials derived from:</a:t>
            </a:r>
          </a:p>
          <a:p>
            <a:pPr marL="82296" indent="0">
              <a:buNone/>
            </a:pPr>
            <a:r>
              <a:rPr lang="en-GB" dirty="0" smtClean="0"/>
              <a:t>Cottrell, S. (2013) The Study Skills Handbook  London: Palgrave MacMillan</a:t>
            </a:r>
          </a:p>
          <a:p>
            <a:pPr marL="82296" indent="0">
              <a:buNone/>
            </a:pPr>
            <a:r>
              <a:rPr lang="en-GB" dirty="0" smtClean="0"/>
              <a:t>Professor Debra </a:t>
            </a:r>
            <a:r>
              <a:rPr lang="en-GB" dirty="0" err="1" smtClean="0"/>
              <a:t>Myhill</a:t>
            </a:r>
            <a:r>
              <a:rPr lang="en-GB" dirty="0" smtClean="0"/>
              <a:t>, Exeter University, presentation JURE 2017</a:t>
            </a:r>
          </a:p>
          <a:p>
            <a:endParaRPr lang="en-GB" dirty="0"/>
          </a:p>
        </p:txBody>
      </p:sp>
    </p:spTree>
    <p:extLst>
      <p:ext uri="{BB962C8B-B14F-4D97-AF65-F5344CB8AC3E}">
        <p14:creationId xmlns:p14="http://schemas.microsoft.com/office/powerpoint/2010/main" val="205763984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 Id="rId2" Type="http://schemas.openxmlformats.org/officeDocument/2006/relationships/image" Target="../media/image2.jpeg"/></Relationships>
</file>

<file path=ppt/theme/theme1.xml><?xml version="1.0" encoding="utf-8"?>
<a:theme xmlns:a="http://schemas.openxmlformats.org/drawingml/2006/main" name="Pushpin">
  <a:themeElements>
    <a:clrScheme name="Pushpin">
      <a:dk1>
        <a:sysClr val="windowText" lastClr="000000"/>
      </a:dk1>
      <a:lt1>
        <a:sysClr val="window" lastClr="FFFFFF"/>
      </a:lt1>
      <a:dk2>
        <a:srgbClr val="465E9C"/>
      </a:dk2>
      <a:lt2>
        <a:srgbClr val="CCDDEA"/>
      </a:lt2>
      <a:accent1>
        <a:srgbClr val="FDA023"/>
      </a:accent1>
      <a:accent2>
        <a:srgbClr val="AA2B1E"/>
      </a:accent2>
      <a:accent3>
        <a:srgbClr val="71685C"/>
      </a:accent3>
      <a:accent4>
        <a:srgbClr val="64A73B"/>
      </a:accent4>
      <a:accent5>
        <a:srgbClr val="EB5605"/>
      </a:accent5>
      <a:accent6>
        <a:srgbClr val="B9CA1A"/>
      </a:accent6>
      <a:hlink>
        <a:srgbClr val="D83E2C"/>
      </a:hlink>
      <a:folHlink>
        <a:srgbClr val="ED7D27"/>
      </a:folHlink>
    </a:clrScheme>
    <a:fontScheme name="Pushpin">
      <a:majorFont>
        <a:latin typeface="Constantia"/>
        <a:ea typeface=""/>
        <a:cs typeface=""/>
        <a:font script="Jpan" typeface="HGS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a:ea typeface=""/>
        <a:cs typeface=""/>
        <a:font script="Grek" typeface="Arial"/>
        <a:font script="Cyrl" typeface="Arial"/>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ushpin">
      <a:fillStyleLst>
        <a:solidFill>
          <a:schemeClr val="phClr"/>
        </a:solidFill>
        <a:gradFill rotWithShape="1">
          <a:gsLst>
            <a:gs pos="0">
              <a:schemeClr val="phClr">
                <a:tint val="50000"/>
                <a:satMod val="180000"/>
                <a:lumMod val="100000"/>
              </a:schemeClr>
            </a:gs>
            <a:gs pos="40000">
              <a:schemeClr val="phClr">
                <a:tint val="60000"/>
                <a:satMod val="130000"/>
                <a:lumMod val="100000"/>
              </a:schemeClr>
            </a:gs>
            <a:gs pos="100000">
              <a:schemeClr val="phClr">
                <a:tint val="96000"/>
                <a:lumMod val="108000"/>
              </a:schemeClr>
            </a:gs>
          </a:gsLst>
          <a:lin ang="5400000" scaled="0"/>
        </a:gradFill>
        <a:gradFill rotWithShape="1">
          <a:gsLst>
            <a:gs pos="0">
              <a:schemeClr val="phClr"/>
            </a:gs>
            <a:gs pos="100000">
              <a:schemeClr val="phClr">
                <a:shade val="76000"/>
                <a:lumMod val="90000"/>
              </a:schemeClr>
            </a:gs>
          </a:gsLst>
          <a:lin ang="5400000" scaled="0"/>
        </a:gradFill>
      </a:fillStyleLst>
      <a:lnStyleLst>
        <a:ln w="9525" cap="flat" cmpd="sng" algn="ctr">
          <a:solidFill>
            <a:schemeClr val="phClr"/>
          </a:solidFill>
          <a:prstDash val="solid"/>
        </a:ln>
        <a:ln w="15875" cap="flat" cmpd="sng" algn="ctr">
          <a:solidFill>
            <a:schemeClr val="phClr">
              <a:shade val="80000"/>
              <a:lumMod val="90000"/>
            </a:schemeClr>
          </a:solidFill>
          <a:prstDash val="solid"/>
        </a:ln>
        <a:ln w="25400" cap="flat" cmpd="sng" algn="ctr">
          <a:solidFill>
            <a:schemeClr val="phClr"/>
          </a:solidFill>
          <a:prstDash val="solid"/>
        </a:ln>
      </a:lnStyleLst>
      <a:effectStyleLst>
        <a:effectStyle>
          <a:effectLst/>
        </a:effectStyle>
        <a:effectStyle>
          <a:effectLst>
            <a:outerShdw blurRad="38100" dist="38100" dir="4800000" sx="98000" sy="98000" rotWithShape="0">
              <a:srgbClr val="000000">
                <a:alpha val="32000"/>
              </a:srgbClr>
            </a:outerShdw>
          </a:effectLst>
        </a:effectStyle>
        <a:effectStyle>
          <a:effectLst>
            <a:outerShdw blurRad="38100" dist="38100" dir="4800000" sx="96000" sy="96000" rotWithShape="0">
              <a:srgbClr val="000000">
                <a:alpha val="40000"/>
              </a:srgbClr>
            </a:outerShdw>
          </a:effectLst>
          <a:scene3d>
            <a:camera prst="orthographicFront">
              <a:rot lat="0" lon="0" rev="0"/>
            </a:camera>
            <a:lightRig rig="threePt" dir="t">
              <a:rot lat="0" lon="0" rev="3240000"/>
            </a:lightRig>
          </a:scene3d>
          <a:sp3d>
            <a:bevelT w="28575" h="28575"/>
          </a:sp3d>
        </a:effectStyle>
      </a:effectStyleLst>
      <a:bgFillStyleLst>
        <a:solidFill>
          <a:schemeClr val="phClr">
            <a:tint val="93000"/>
          </a:schemeClr>
        </a:solidFill>
        <a:blipFill rotWithShape="1">
          <a:blip xmlns:r="http://schemas.openxmlformats.org/officeDocument/2006/relationships" r:embed="rId1">
            <a:duotone>
              <a:schemeClr val="phClr">
                <a:shade val="80000"/>
                <a:satMod val="140000"/>
                <a:lumMod val="50000"/>
              </a:schemeClr>
              <a:schemeClr val="phClr">
                <a:tint val="95000"/>
                <a:satMod val="180000"/>
                <a:lumMod val="160000"/>
              </a:schemeClr>
            </a:duotone>
          </a:blip>
          <a:stretch/>
        </a:blipFill>
        <a:blipFill rotWithShape="1">
          <a:blip xmlns:r="http://schemas.openxmlformats.org/officeDocument/2006/relationships" r:embed="rId2">
            <a:duotone>
              <a:schemeClr val="phClr">
                <a:tint val="98000"/>
                <a:shade val="90000"/>
                <a:satMod val="120000"/>
                <a:lumMod val="54000"/>
              </a:schemeClr>
              <a:schemeClr val="phClr">
                <a:tint val="80000"/>
                <a:satMod val="160000"/>
                <a:lumMod val="140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Pushpin</Template>
  <TotalTime>2585</TotalTime>
  <Words>1889</Words>
  <Application>Microsoft Macintosh PowerPoint</Application>
  <PresentationFormat>On-screen Show (4:3)</PresentationFormat>
  <Paragraphs>209</Paragraphs>
  <Slides>30</Slides>
  <Notes>1</Notes>
  <HiddenSlides>0</HiddenSlides>
  <MMClips>0</MMClips>
  <ScaleCrop>false</ScaleCrop>
  <HeadingPairs>
    <vt:vector size="4" baseType="variant">
      <vt:variant>
        <vt:lpstr>Theme</vt:lpstr>
      </vt:variant>
      <vt:variant>
        <vt:i4>1</vt:i4>
      </vt:variant>
      <vt:variant>
        <vt:lpstr>Slide Titles</vt:lpstr>
      </vt:variant>
      <vt:variant>
        <vt:i4>30</vt:i4>
      </vt:variant>
    </vt:vector>
  </HeadingPairs>
  <TitlesOfParts>
    <vt:vector size="31" baseType="lpstr">
      <vt:lpstr>Pushpin</vt:lpstr>
      <vt:lpstr>Study Skills: Becoming an  Academic Writer </vt:lpstr>
      <vt:lpstr>Workshop Overview</vt:lpstr>
      <vt:lpstr>Critical, analytical thinking</vt:lpstr>
      <vt:lpstr>Reading wisely</vt:lpstr>
      <vt:lpstr>Using suitable material</vt:lpstr>
      <vt:lpstr>Reading actively - tips</vt:lpstr>
      <vt:lpstr>WRITING ACADEMICALLY</vt:lpstr>
      <vt:lpstr>Discussion Point</vt:lpstr>
      <vt:lpstr>Analytical Writing </vt:lpstr>
      <vt:lpstr>Critical vs Descriptive Writing</vt:lpstr>
      <vt:lpstr>Activity</vt:lpstr>
      <vt:lpstr>Analytical Writing: a synthesis </vt:lpstr>
      <vt:lpstr>An Example</vt:lpstr>
      <vt:lpstr>An Example</vt:lpstr>
      <vt:lpstr>Know Thyself -as a writer</vt:lpstr>
      <vt:lpstr>Avoid plagarising</vt:lpstr>
      <vt:lpstr>THE BIG PICTURE: Coherence and Organisation</vt:lpstr>
      <vt:lpstr>The Golden Thread</vt:lpstr>
      <vt:lpstr>Task – consider your assignment</vt:lpstr>
      <vt:lpstr>Outlining</vt:lpstr>
      <vt:lpstr>Your Golden Thread </vt:lpstr>
      <vt:lpstr>Close-up: coherence and organisation</vt:lpstr>
      <vt:lpstr>Sequencing and Signposting</vt:lpstr>
      <vt:lpstr>Signposting at Paragraph Level</vt:lpstr>
      <vt:lpstr>PowerPoint Presentation</vt:lpstr>
      <vt:lpstr>Signposting vocabulary</vt:lpstr>
      <vt:lpstr>Personal Reflection</vt:lpstr>
      <vt:lpstr>Review and Evaluation</vt:lpstr>
      <vt:lpstr>Activity</vt:lpstr>
      <vt:lpstr>Summary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Myhill, Debra</dc:creator>
  <cp:lastModifiedBy>Helen Lewis</cp:lastModifiedBy>
  <cp:revision>86</cp:revision>
  <cp:lastPrinted>2014-03-25T07:21:29Z</cp:lastPrinted>
  <dcterms:created xsi:type="dcterms:W3CDTF">2013-02-19T19:16:57Z</dcterms:created>
  <dcterms:modified xsi:type="dcterms:W3CDTF">2017-10-06T08:29:22Z</dcterms:modified>
</cp:coreProperties>
</file>