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4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8" r:id="rId10"/>
    <p:sldId id="271" r:id="rId11"/>
    <p:sldId id="272" r:id="rId12"/>
    <p:sldId id="273" r:id="rId13"/>
    <p:sldId id="274" r:id="rId14"/>
    <p:sldId id="269" r:id="rId15"/>
    <p:sldId id="270" r:id="rId16"/>
    <p:sldId id="275" r:id="rId17"/>
    <p:sldId id="276" r:id="rId18"/>
    <p:sldId id="277" r:id="rId19"/>
    <p:sldId id="278" r:id="rId20"/>
    <p:sldId id="279" r:id="rId21"/>
    <p:sldId id="280" r:id="rId22"/>
    <p:sldId id="26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0719" autoAdjust="0"/>
  </p:normalViewPr>
  <p:slideViewPr>
    <p:cSldViewPr snapToGrid="0">
      <p:cViewPr varScale="1">
        <p:scale>
          <a:sx n="75" d="100"/>
          <a:sy n="75" d="100"/>
        </p:scale>
        <p:origin x="97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3BE2BE-F0D1-4227-ABDA-1C695EF86C8F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6CADD6-DCB2-47DC-B87A-1715C079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567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607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334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59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4866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8373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B01C4-24C5-0322-4CC3-8D53D7D99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351191-515A-88EA-2A33-BB1268B8F8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4275C2-25C0-6D3F-E1DF-63F858EAC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11C2EA-C373-FC8D-C349-3E7C2C73C2E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0636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7385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676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972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681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829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647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739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140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794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868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155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520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060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4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162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print.iacr.org/2022/335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checkpoint.com/results/sk/sk65764" TargetMode="External"/><Relationship Id="rId3" Type="http://schemas.openxmlformats.org/officeDocument/2006/relationships/hyperlink" Target="https://sc1.checkpoint.com/documents/R81.20/WebAdminGuides/EN/CP_R81.20_Gaia_AdminGuide/Default.htm" TargetMode="External"/><Relationship Id="rId7" Type="http://schemas.openxmlformats.org/officeDocument/2006/relationships/hyperlink" Target="https://doi.org/10.1109/TDSC.2015.2425397" TargetMode="External"/><Relationship Id="rId2" Type="http://schemas.openxmlformats.org/officeDocument/2006/relationships/hyperlink" Target="https://sc1.checkpoint.com/documents/R81.20/WebAdminGuides/EN/CP_R81.20_SecurityManagement_AdminGuide/Default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6028/NIST.SP.800-41r1" TargetMode="External"/><Relationship Id="rId5" Type="http://schemas.openxmlformats.org/officeDocument/2006/relationships/hyperlink" Target="https://www.pearson.com/en-us/subject-catalog/p/network-security-essentials/P200000003215" TargetMode="External"/><Relationship Id="rId4" Type="http://schemas.openxmlformats.org/officeDocument/2006/relationships/hyperlink" Target="https://sc1.checkpoint.com/documents/R81.20/WebAdminGuides/EN/CP_R81.20_SmartConsole_Help/Default.htm" TargetMode="External"/><Relationship Id="rId9" Type="http://schemas.openxmlformats.org/officeDocument/2006/relationships/hyperlink" Target="https://www.virtualbox.org/manu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1441" y="140635"/>
            <a:ext cx="7029118" cy="3096127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Securing the Enterprise Network with Check Point Gaia R81.20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C0319D-C0CA-FA76-D8B8-4F5B00B97179}"/>
              </a:ext>
            </a:extLst>
          </p:cNvPr>
          <p:cNvSpPr txBox="1"/>
          <p:nvPr/>
        </p:nvSpPr>
        <p:spPr>
          <a:xfrm>
            <a:off x="3954379" y="3621239"/>
            <a:ext cx="42832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YASHKUMAR BHARATBHAI PATEL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Enrollment: 2517670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Cyber Security and Digital Forensics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6931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1638642"/>
            <a:ext cx="9601196" cy="52543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Overview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15748"/>
            <a:ext cx="9601196" cy="4934731"/>
          </a:xfrm>
        </p:spPr>
        <p:txBody>
          <a:bodyPr>
            <a:normAutofit/>
          </a:bodyPr>
          <a:lstStyle/>
          <a:p>
            <a:pPr algn="just" fontAlgn="base">
              <a:buSzPct val="186000"/>
            </a:pPr>
            <a:r>
              <a:rPr lang="en-GB" sz="2400" dirty="0"/>
              <a:t>Installation Configuration of A-GW, A-SMS, A-GUI and License Setup(30%)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buSzPct val="186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Enforcing The Firewall Policy (30%)</a:t>
            </a:r>
          </a:p>
          <a:p>
            <a:pPr algn="just" fontAlgn="base">
              <a:buSzPct val="186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Enabling Security Blades (20%)</a:t>
            </a:r>
          </a:p>
          <a:p>
            <a:pPr algn="just" fontAlgn="base">
              <a:buSzPct val="186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</a:t>
            </a:r>
          </a:p>
        </p:txBody>
      </p:sp>
    </p:spTree>
    <p:extLst>
      <p:ext uri="{BB962C8B-B14F-4D97-AF65-F5344CB8AC3E}">
        <p14:creationId xmlns:p14="http://schemas.microsoft.com/office/powerpoint/2010/main" val="3336607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753648"/>
            <a:ext cx="9601196" cy="56197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Topology </a:t>
            </a: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178722" y="5546366"/>
            <a:ext cx="37178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>
              <a:lnSpc>
                <a:spcPct val="150000"/>
              </a:lnSpc>
              <a:spcAft>
                <a:spcPts val="0"/>
              </a:spcAft>
            </a:pPr>
            <a:r>
              <a:rPr lang="en-US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(Source: </a:t>
            </a:r>
            <a:r>
              <a:rPr lang="en-US" sz="800" u="sng" dirty="0">
                <a:solidFill>
                  <a:srgbClr val="1155CC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https://eprint.iacr.org/2022/335.pdf</a:t>
            </a:r>
            <a:r>
              <a:rPr lang="en-US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)</a:t>
            </a:r>
          </a:p>
        </p:txBody>
      </p:sp>
      <p:pic>
        <p:nvPicPr>
          <p:cNvPr id="6" name="Picture 5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98A02571-E516-6C4D-F330-5A14483238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246" y="2048723"/>
            <a:ext cx="4516120" cy="3827145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72C9655-8B0E-6B42-422B-558F23EB20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804265"/>
              </p:ext>
            </p:extLst>
          </p:nvPr>
        </p:nvGraphicFramePr>
        <p:xfrm>
          <a:off x="838201" y="1828397"/>
          <a:ext cx="6091988" cy="4220920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1676114">
                  <a:extLst>
                    <a:ext uri="{9D8B030D-6E8A-4147-A177-3AD203B41FA5}">
                      <a16:colId xmlns:a16="http://schemas.microsoft.com/office/drawing/2014/main" val="2214520726"/>
                    </a:ext>
                  </a:extLst>
                </a:gridCol>
                <a:gridCol w="2739760">
                  <a:extLst>
                    <a:ext uri="{9D8B030D-6E8A-4147-A177-3AD203B41FA5}">
                      <a16:colId xmlns:a16="http://schemas.microsoft.com/office/drawing/2014/main" val="658522175"/>
                    </a:ext>
                  </a:extLst>
                </a:gridCol>
                <a:gridCol w="1676114">
                  <a:extLst>
                    <a:ext uri="{9D8B030D-6E8A-4147-A177-3AD203B41FA5}">
                      <a16:colId xmlns:a16="http://schemas.microsoft.com/office/drawing/2014/main" val="3588373917"/>
                    </a:ext>
                  </a:extLst>
                </a:gridCol>
              </a:tblGrid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Device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IP Address(es)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Role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30414606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A-GUI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10.1.1.201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SmartConsole Client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49934515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A-SMS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10.1.1.101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Management Server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28563710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A-GW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10.1.1.1 / 192.168.1.254 / 20.0.0.1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Security Gateway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78877637"/>
                  </a:ext>
                </a:extLst>
              </a:tr>
              <a:tr h="6406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S-DC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192.168.1.1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DNS, DHCP, IIS, AD DC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27757586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ClientS1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192.168.1.10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Swansea Client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8053476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L-CD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192.168.2.1 / 20.0.0.2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London Router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24220210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ClientL1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192.168.2.10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London Client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9468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2626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710670"/>
            <a:ext cx="9950114" cy="5429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Downloading </a:t>
            </a:r>
            <a:r>
              <a:rPr lang="en-US" b="1" dirty="0" err="1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R81.20 Installer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262" y="2062612"/>
            <a:ext cx="4690978" cy="3748908"/>
          </a:xfrm>
        </p:spPr>
        <p:txBody>
          <a:bodyPr>
            <a:no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Prerequisite: Obtain the </a:t>
            </a:r>
            <a:r>
              <a:rPr lang="en-US" sz="1600" b="1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6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installer from the Check Point User Center portal.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File: Check_Point_R81.20_T631_SmartConsole.exe (≈ 427 MB)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installer package includes all GUI components for security policy management, object definition, log monitoring, and gateway administration.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Retain the License Files folder alongside the executable — required to activate the management license post-installation.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is the primary interface for all administrative tasks on the SMS.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FD6252-7DE8-AC00-C5DA-28B84D2069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8890" y="2133600"/>
            <a:ext cx="6736098" cy="374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279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7332" y="607587"/>
            <a:ext cx="9157335" cy="105636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Setting Up A-SMS (Management Server)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287" y="1889760"/>
            <a:ext cx="4652553" cy="4541520"/>
          </a:xfrm>
        </p:spPr>
        <p:txBody>
          <a:bodyPr>
            <a:noAutofit/>
          </a:bodyPr>
          <a:lstStyle/>
          <a:p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Installing Check Point Gaia R81.20 operating system on the Security Management Server (A-SMS) virtual machine. The SMS stores all security policies, object databases, and audit logs. [2][8]</a:t>
            </a:r>
          </a:p>
          <a:p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Configuring the Security Management Server via the Gaia Web Portal First Time Configuration Wizard — establishing identity, SIC password, and product role selection. [1][2]</a:t>
            </a:r>
          </a:p>
          <a:p>
            <a:r>
              <a:rPr lang="en-US" sz="1600" dirty="0"/>
              <a:t>After Completion of the time wizard, the management blades available for activation are Firewall, IPSec VPN, IPS, Application Control, URL Filtering, Anti-Virus, Anti-Bot, Threat Emulation and Threat Extraction.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26F68F-649A-6B50-8BC8-B22EEC1C3F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3679" y="1808480"/>
            <a:ext cx="6737468" cy="3788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89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783BF-732A-4A7C-00AD-18D6E9D1C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78D4D-1ECE-4C2C-8A8D-B399D9475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582"/>
            <a:ext cx="11968480" cy="10563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Setting Up A-GW (Security Gateway)</a:t>
            </a:r>
            <a:b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</a:br>
            <a: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and Network Interface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D18AF-41F8-A072-E1C1-12A68825E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91" y="1627916"/>
            <a:ext cx="4419599" cy="1475038"/>
          </a:xfrm>
        </p:spPr>
        <p:txBody>
          <a:bodyPr>
            <a:noAutofit/>
          </a:bodyPr>
          <a:lstStyle/>
          <a:p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Installing Gaia R81.20 on the Security Gateway virtual machine (A-GW) — the stateful traffic-inspection and policy-enforcement node that implements all Access Control Policy rules. [2][4]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35F1B73-3678-1335-B7EF-B39C51C8D4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4960" y="1840351"/>
            <a:ext cx="6593839" cy="3706026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2316323-3264-C5D9-3E01-DDC5CD59A1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553730"/>
              </p:ext>
            </p:extLst>
          </p:nvPr>
        </p:nvGraphicFramePr>
        <p:xfrm>
          <a:off x="629391" y="3255355"/>
          <a:ext cx="4267729" cy="246888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1036021">
                  <a:extLst>
                    <a:ext uri="{9D8B030D-6E8A-4147-A177-3AD203B41FA5}">
                      <a16:colId xmlns:a16="http://schemas.microsoft.com/office/drawing/2014/main" val="3240970088"/>
                    </a:ext>
                  </a:extLst>
                </a:gridCol>
                <a:gridCol w="1615854">
                  <a:extLst>
                    <a:ext uri="{9D8B030D-6E8A-4147-A177-3AD203B41FA5}">
                      <a16:colId xmlns:a16="http://schemas.microsoft.com/office/drawing/2014/main" val="275562888"/>
                    </a:ext>
                  </a:extLst>
                </a:gridCol>
                <a:gridCol w="1615854">
                  <a:extLst>
                    <a:ext uri="{9D8B030D-6E8A-4147-A177-3AD203B41FA5}">
                      <a16:colId xmlns:a16="http://schemas.microsoft.com/office/drawing/2014/main" val="3823847737"/>
                    </a:ext>
                  </a:extLst>
                </a:gridCol>
              </a:tblGrid>
              <a:tr h="3018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Interface</a:t>
                      </a:r>
                      <a:endParaRPr lang="en-IN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IP Address / CIDR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4677651"/>
                  </a:ext>
                </a:extLst>
              </a:tr>
              <a:tr h="4312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eth0</a:t>
                      </a:r>
                      <a:endParaRPr lang="en-IN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10.1.1.1 / 24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Management (same subnet as A-SMS)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0146937"/>
                  </a:ext>
                </a:extLst>
              </a:tr>
              <a:tr h="395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eth1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192.168.1.254 / 24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Inside (Swansea LAN)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8741510"/>
                  </a:ext>
                </a:extLst>
              </a:tr>
              <a:tr h="395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eth2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20.0.0.1 / 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WAN to London (point-to-point)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7310007"/>
                  </a:ext>
                </a:extLst>
              </a:tr>
              <a:tr h="3018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eth3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—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unused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400134"/>
                  </a:ext>
                </a:extLst>
              </a:tr>
              <a:tr h="2325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127.0.0.1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Loopback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5518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170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DE3FD-F14D-CC67-41EE-5B8DE3C4F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 err="1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4000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 A-SMS Connection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D02A5-1DF4-9809-107A-D375D6963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4607560" cy="4667250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Launch </a:t>
            </a:r>
            <a:r>
              <a:rPr lang="en-US" sz="1500" b="1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R81.20 from the Admin PC.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Connection parameters: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 - Server: 10.1.1.101 (A-SMS)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 -Username: yashkumar2517670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 -Password: yash@2003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authenticates using encrypted TLS. On first connection, a fingerprint certificate is presented.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Verify and accept the SMS fingerprint — this establishes certificate-pinned trust and prevents man-in-the-middle attacks on the management channel.</a:t>
            </a: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Connecting 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to the SMS, establishing SIC with the gateway, defining network objects, configuring software blades, and managing licenses via 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SmartUpdate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. [1][3][7]</a:t>
            </a:r>
            <a:b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</a:b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F22979-00FE-0E40-7761-AB87DC8AF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6272" y="2153921"/>
            <a:ext cx="6452688" cy="360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112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15E81-C031-2FA0-26C4-EAFFFAF5A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Establishment </a:t>
            </a:r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SIC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C7AA1-C668-2345-2804-3807F090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960" y="2337369"/>
            <a:ext cx="4616116" cy="5890628"/>
          </a:xfrm>
        </p:spPr>
        <p:txBody>
          <a:bodyPr>
            <a:normAutofit/>
          </a:bodyPr>
          <a:lstStyle/>
          <a:p>
            <a:r>
              <a:rPr lang="en-US" sz="1800" dirty="0"/>
              <a:t>SIC is Secure Internal Communication for A-SMS and A-GW that allows them to communicate safely using authentication and encryption.</a:t>
            </a:r>
          </a:p>
          <a:p>
            <a:r>
              <a:rPr lang="en-US" sz="1800" dirty="0"/>
              <a:t>SIC is required for installing firewall policies, secure communication, and gateway control by SMS.</a:t>
            </a:r>
          </a:p>
          <a:p>
            <a:r>
              <a:rPr lang="en-US" sz="1800" dirty="0"/>
              <a:t>SIC Provide Encryption</a:t>
            </a:r>
            <a:r>
              <a:rPr lang="en-US" sz="1600" dirty="0"/>
              <a:t>, Integrity, and authentication.</a:t>
            </a:r>
            <a:endParaRPr lang="en-IN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67377C-993E-4C02-A12A-5B23E8C527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4316" y="2005264"/>
            <a:ext cx="6631170" cy="3727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492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9EEA2-B03B-C148-A93C-DF9866E2D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License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8E7DE7C-5B40-3DF0-D35D-A83A37879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821680" cy="8872855"/>
          </a:xfrm>
        </p:spPr>
        <p:txBody>
          <a:bodyPr>
            <a:no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We Need a License?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Security Functionality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Firewall rules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inspect traffic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update &amp; Protection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License Detail: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A-SMS(Security Gateway)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Bound To IP:10.1.1.101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 Policy Management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A-GW(Gateway):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License Applied after SIC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Enable Firewall enforcement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 Security Blades</a:t>
            </a:r>
            <a:b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2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E5A5A2-8B73-B20D-0094-7157E2FA0B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235" y="1941095"/>
            <a:ext cx="6650389" cy="373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817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8C3F-9256-A5E6-09C2-C0F0078C2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Defining Network Object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87D20-3840-7CB8-47C3-036789F49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1" y="2125345"/>
            <a:ext cx="4180839" cy="4351338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important?</a:t>
            </a:r>
          </a:p>
          <a:p>
            <a:pPr lvl="1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Kind of a simple rule for where we need to apply the policies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Networks:  SWANSEA_NET 192.168.1.0/24 LONDON_NET 192.168.2.0/24 Hosts: S-DC, ClientS1, ClientL1, L-CD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028DC2-8B2C-3968-3F8B-8BADD140B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374" y="1690688"/>
            <a:ext cx="6466426" cy="3635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389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40C8B-D408-3E15-6007-D2A8C75BA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20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Rules 1-8 Management and Web Traffic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C10C7-6B64-C8A7-DC13-7484E52C3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920" y="1436052"/>
            <a:ext cx="9850120" cy="3985895"/>
          </a:xfrm>
        </p:spPr>
        <p:txBody>
          <a:bodyPr>
            <a:noAutofit/>
          </a:bodyPr>
          <a:lstStyle/>
          <a:p>
            <a:r>
              <a:rPr lang="en-US" sz="1000" dirty="0"/>
              <a:t>Admin Access</a:t>
            </a:r>
          </a:p>
          <a:p>
            <a:pPr lvl="1"/>
            <a:r>
              <a:rPr lang="en-US" sz="1000" dirty="0"/>
              <a:t>Admin </a:t>
            </a:r>
            <a:r>
              <a:rPr lang="en-US" sz="1000" dirty="0">
                <a:sym typeface="Wingdings" panose="05000000000000000000" pitchFamily="2" charset="2"/>
              </a:rPr>
              <a:t> Gateway(SSH/HTTPS)</a:t>
            </a:r>
          </a:p>
          <a:p>
            <a:pPr lvl="1"/>
            <a:r>
              <a:rPr lang="en-US" sz="1000" dirty="0"/>
              <a:t>Purpose: Management Access</a:t>
            </a:r>
          </a:p>
          <a:p>
            <a:r>
              <a:rPr lang="en-US" sz="1000" dirty="0"/>
              <a:t>Allow SSH</a:t>
            </a:r>
          </a:p>
          <a:p>
            <a:pPr lvl="1"/>
            <a:r>
              <a:rPr lang="en-US" sz="1000" dirty="0"/>
              <a:t>Admin </a:t>
            </a:r>
            <a:r>
              <a:rPr lang="en-US" sz="1000" dirty="0">
                <a:sym typeface="Wingdings" panose="05000000000000000000" pitchFamily="2" charset="2"/>
              </a:rPr>
              <a:t> Any(SSH)</a:t>
            </a:r>
          </a:p>
          <a:p>
            <a:pPr lvl="1"/>
            <a:r>
              <a:rPr lang="en-US" sz="1000" dirty="0"/>
              <a:t>Purpose: Secure remote </a:t>
            </a:r>
            <a:r>
              <a:rPr lang="en-US" sz="1000" dirty="0" err="1"/>
              <a:t>Managment</a:t>
            </a:r>
            <a:endParaRPr lang="en-US" sz="1000" dirty="0"/>
          </a:p>
          <a:p>
            <a:r>
              <a:rPr lang="en-US" sz="1000" dirty="0"/>
              <a:t>Allow DNS</a:t>
            </a:r>
          </a:p>
          <a:p>
            <a:pPr lvl="1"/>
            <a:r>
              <a:rPr lang="en-US" sz="1000" dirty="0"/>
              <a:t>InternalNet  </a:t>
            </a:r>
            <a:r>
              <a:rPr lang="en-US" sz="1000" dirty="0">
                <a:sym typeface="Wingdings" panose="05000000000000000000" pitchFamily="2" charset="2"/>
              </a:rPr>
              <a:t>  Any(DNS)</a:t>
            </a:r>
          </a:p>
          <a:p>
            <a:pPr lvl="1"/>
            <a:r>
              <a:rPr lang="en-US" sz="1000" dirty="0"/>
              <a:t>Purpose: Name Resolution</a:t>
            </a:r>
          </a:p>
          <a:p>
            <a:r>
              <a:rPr lang="en-US" sz="1000" dirty="0"/>
              <a:t>Block Social Media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Facebook, Instagram, YouTube</a:t>
            </a:r>
          </a:p>
          <a:p>
            <a:pPr lvl="1"/>
            <a:r>
              <a:rPr lang="en-US" sz="1000" dirty="0"/>
              <a:t>Purpose: block Social Media</a:t>
            </a:r>
          </a:p>
          <a:p>
            <a:r>
              <a:rPr lang="en-US" sz="1000" dirty="0"/>
              <a:t>Allow HTTPS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Any(HTTPS)</a:t>
            </a:r>
          </a:p>
          <a:p>
            <a:pPr lvl="1"/>
            <a:r>
              <a:rPr lang="en-US" sz="1000" dirty="0"/>
              <a:t>Purpose:  Allow safe internet</a:t>
            </a:r>
          </a:p>
          <a:p>
            <a:r>
              <a:rPr lang="en-US" sz="1000" dirty="0"/>
              <a:t>Allow NTP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Any(NTP)</a:t>
            </a:r>
          </a:p>
          <a:p>
            <a:pPr lvl="1"/>
            <a:r>
              <a:rPr lang="en-US" sz="1000" dirty="0"/>
              <a:t>Purpose: Logs +Security needs correct time</a:t>
            </a:r>
          </a:p>
          <a:p>
            <a:r>
              <a:rPr lang="en-US" sz="1000" dirty="0"/>
              <a:t>Block HTTP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Any(HTTPS)</a:t>
            </a:r>
          </a:p>
          <a:p>
            <a:pPr lvl="1"/>
            <a:r>
              <a:rPr lang="en-US" sz="1000" dirty="0"/>
              <a:t>Force Secure Browsing</a:t>
            </a:r>
          </a:p>
          <a:p>
            <a:r>
              <a:rPr lang="en-US" sz="1000" dirty="0"/>
              <a:t>Block Ftp</a:t>
            </a:r>
          </a:p>
          <a:p>
            <a:pPr lvl="1"/>
            <a:r>
              <a:rPr lang="en-US" sz="1000" dirty="0"/>
              <a:t>Any </a:t>
            </a:r>
            <a:r>
              <a:rPr lang="en-US" sz="1000" dirty="0">
                <a:sym typeface="Wingdings" panose="05000000000000000000" pitchFamily="2" charset="2"/>
              </a:rPr>
              <a:t> Any(FTP)</a:t>
            </a:r>
          </a:p>
          <a:p>
            <a:pPr lvl="1"/>
            <a:r>
              <a:rPr lang="en-US" sz="1000" dirty="0">
                <a:sym typeface="Wingdings" panose="05000000000000000000" pitchFamily="2" charset="2"/>
              </a:rPr>
              <a:t>Prevent Data Leakage</a:t>
            </a:r>
            <a:endParaRPr lang="en-IN" sz="1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70C25F-78A6-45C2-7621-E758CE45E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697" y="2046189"/>
            <a:ext cx="6954303" cy="391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73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46BC-C00E-DEA8-E4DC-736975427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Rules 9-15 Service Lockdown and ICMP</a:t>
            </a:r>
            <a:endParaRPr lang="en-IN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3277A-9275-465C-BA03-6A7415645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642360" cy="4351338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Block Telnet</a:t>
            </a:r>
          </a:p>
          <a:p>
            <a:pPr lvl="1"/>
            <a:r>
              <a:rPr lang="en-US" dirty="0"/>
              <a:t>Any </a:t>
            </a:r>
            <a:r>
              <a:rPr lang="en-US" dirty="0">
                <a:sym typeface="Wingdings" panose="05000000000000000000" pitchFamily="2" charset="2"/>
              </a:rPr>
              <a:t> Any(Telnet)</a:t>
            </a:r>
            <a:endParaRPr lang="en-US" dirty="0"/>
          </a:p>
          <a:p>
            <a:r>
              <a:rPr lang="en-US" dirty="0"/>
              <a:t>Block SMB</a:t>
            </a:r>
          </a:p>
          <a:p>
            <a:pPr lvl="1"/>
            <a:r>
              <a:rPr lang="en-US" dirty="0"/>
              <a:t>Internalnet </a:t>
            </a:r>
            <a:r>
              <a:rPr lang="en-US" dirty="0">
                <a:sym typeface="Wingdings" panose="05000000000000000000" pitchFamily="2" charset="2"/>
              </a:rPr>
              <a:t> Any(SMB)</a:t>
            </a:r>
          </a:p>
          <a:p>
            <a:pPr lvl="1"/>
            <a:r>
              <a:rPr lang="en-US" dirty="0"/>
              <a:t>Purpose: Prevent Internal Attacks</a:t>
            </a:r>
          </a:p>
          <a:p>
            <a:r>
              <a:rPr lang="en-US" dirty="0"/>
              <a:t>Block RDP</a:t>
            </a:r>
          </a:p>
          <a:p>
            <a:pPr lvl="1"/>
            <a:r>
              <a:rPr lang="en-US" dirty="0"/>
              <a:t>Internalnet </a:t>
            </a:r>
            <a:r>
              <a:rPr lang="en-US" dirty="0">
                <a:sym typeface="Wingdings" panose="05000000000000000000" pitchFamily="2" charset="2"/>
              </a:rPr>
              <a:t> Any(RDP)</a:t>
            </a:r>
          </a:p>
          <a:p>
            <a:pPr lvl="1"/>
            <a:r>
              <a:rPr lang="en-US" dirty="0"/>
              <a:t>Purpose: Prevent Unauthorized remote access</a:t>
            </a:r>
          </a:p>
          <a:p>
            <a:r>
              <a:rPr lang="en-US" dirty="0"/>
              <a:t>Block ICMP</a:t>
            </a:r>
          </a:p>
          <a:p>
            <a:pPr lvl="1"/>
            <a:r>
              <a:rPr lang="en-US" dirty="0"/>
              <a:t>Internalnet </a:t>
            </a:r>
            <a:r>
              <a:rPr lang="en-US" dirty="0">
                <a:sym typeface="Wingdings" panose="05000000000000000000" pitchFamily="2" charset="2"/>
              </a:rPr>
              <a:t> Any(</a:t>
            </a:r>
            <a:r>
              <a:rPr lang="en-US" dirty="0"/>
              <a:t>ICMP</a:t>
            </a:r>
            <a:r>
              <a:rPr lang="en-US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US" dirty="0"/>
              <a:t>Purpose: Troubleshooting  </a:t>
            </a:r>
          </a:p>
          <a:p>
            <a:r>
              <a:rPr lang="en-US" dirty="0"/>
              <a:t>Block Direct Use</a:t>
            </a:r>
          </a:p>
          <a:p>
            <a:pPr lvl="1"/>
            <a:r>
              <a:rPr lang="en-US" dirty="0"/>
              <a:t>Any  </a:t>
            </a:r>
            <a:r>
              <a:rPr lang="en-US" dirty="0">
                <a:sym typeface="Wingdings" panose="05000000000000000000" pitchFamily="2" charset="2"/>
              </a:rPr>
              <a:t> Gateway </a:t>
            </a:r>
            <a:endParaRPr lang="en-US" dirty="0"/>
          </a:p>
          <a:p>
            <a:r>
              <a:rPr lang="en-US" dirty="0"/>
              <a:t>Cleanup Rule</a:t>
            </a:r>
          </a:p>
          <a:p>
            <a:pPr lvl="1"/>
            <a:r>
              <a:rPr lang="en-US" dirty="0"/>
              <a:t>Any </a:t>
            </a:r>
            <a:r>
              <a:rPr lang="en-US" dirty="0">
                <a:sym typeface="Wingdings" panose="05000000000000000000" pitchFamily="2" charset="2"/>
              </a:rPr>
              <a:t> Any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456F5B-0AD8-E2C5-2FBC-FC0441581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6420" y="1493520"/>
            <a:ext cx="7514459" cy="4225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525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127AD-DBCD-8062-61A7-449678CFE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Rule 14-15 Application And </a:t>
            </a:r>
            <a:r>
              <a:rPr lang="en-US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Url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46E132-00D9-313A-AD2B-DE28B61CC9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9246" y="2499359"/>
            <a:ext cx="6931817" cy="2330525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1166E69-5ACD-2FBC-F186-87DC76FA41A7}"/>
              </a:ext>
            </a:extLst>
          </p:cNvPr>
          <p:cNvSpPr txBox="1">
            <a:spLocks/>
          </p:cNvSpPr>
          <p:nvPr/>
        </p:nvSpPr>
        <p:spPr>
          <a:xfrm>
            <a:off x="838200" y="2343785"/>
            <a:ext cx="384556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Block </a:t>
            </a:r>
            <a:r>
              <a:rPr lang="en-US" sz="1600" dirty="0" err="1"/>
              <a:t>Url</a:t>
            </a:r>
            <a:endParaRPr lang="en-US" sz="1600" dirty="0"/>
          </a:p>
          <a:p>
            <a:pPr lvl="1"/>
            <a:r>
              <a:rPr lang="en-US" sz="1600" dirty="0"/>
              <a:t>Any </a:t>
            </a:r>
            <a:r>
              <a:rPr lang="en-US" sz="1600" dirty="0">
                <a:sym typeface="Wingdings" panose="05000000000000000000" pitchFamily="2" charset="2"/>
              </a:rPr>
              <a:t> Any(</a:t>
            </a:r>
            <a:r>
              <a:rPr lang="en-US" sz="1600" dirty="0" err="1">
                <a:sym typeface="Wingdings" panose="05000000000000000000" pitchFamily="2" charset="2"/>
              </a:rPr>
              <a:t>Url</a:t>
            </a:r>
            <a:r>
              <a:rPr lang="en-US" sz="1600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US" sz="1600" dirty="0"/>
              <a:t>Purpose: Safe Browsing</a:t>
            </a:r>
          </a:p>
          <a:p>
            <a:r>
              <a:rPr lang="en-US" sz="1600" dirty="0"/>
              <a:t>Block App</a:t>
            </a:r>
          </a:p>
          <a:p>
            <a:pPr lvl="1"/>
            <a:r>
              <a:rPr lang="en-US" sz="1600" dirty="0"/>
              <a:t>SWANSEA_NET/LONDON_NET </a:t>
            </a:r>
            <a:r>
              <a:rPr lang="en-US" sz="1600" dirty="0">
                <a:sym typeface="Wingdings" panose="05000000000000000000" pitchFamily="2" charset="2"/>
              </a:rPr>
              <a:t> Any(App)</a:t>
            </a:r>
          </a:p>
          <a:p>
            <a:pPr lvl="1"/>
            <a:r>
              <a:rPr lang="en-US" sz="1600" dirty="0"/>
              <a:t>Purpose: Safety from scam apps</a:t>
            </a:r>
          </a:p>
          <a:p>
            <a:r>
              <a:rPr lang="en-US" sz="1600" dirty="0"/>
              <a:t>Cleanup Rule</a:t>
            </a:r>
          </a:p>
          <a:p>
            <a:pPr lvl="1"/>
            <a:r>
              <a:rPr lang="en-US" sz="1600" dirty="0"/>
              <a:t>Any </a:t>
            </a:r>
            <a:r>
              <a:rPr lang="en-US" sz="1600" dirty="0">
                <a:sym typeface="Wingdings" panose="05000000000000000000" pitchFamily="2" charset="2"/>
              </a:rPr>
              <a:t> Any(</a:t>
            </a:r>
            <a:r>
              <a:rPr lang="en-US" sz="1600" dirty="0" err="1">
                <a:sym typeface="Wingdings" panose="05000000000000000000" pitchFamily="2" charset="2"/>
              </a:rPr>
              <a:t>Url</a:t>
            </a:r>
            <a:r>
              <a:rPr lang="en-US" sz="1600" dirty="0">
                <a:sym typeface="Wingdings" panose="05000000000000000000" pitchFamily="2" charset="2"/>
              </a:rPr>
              <a:t>)</a:t>
            </a:r>
            <a:endParaRPr lang="en-US" sz="1600" dirty="0"/>
          </a:p>
          <a:p>
            <a:pPr lvl="1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950509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ADDD3-07B4-A9E2-79DC-5046DCC9E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2F85C0-2D77-B90C-0440-DA280B768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Why I implemented these rules:</a:t>
            </a:r>
          </a:p>
          <a:p>
            <a:pPr lvl="1"/>
            <a:r>
              <a:rPr lang="en-US" dirty="0"/>
              <a:t>To control network traffic</a:t>
            </a:r>
          </a:p>
          <a:p>
            <a:pPr lvl="1"/>
            <a:r>
              <a:rPr lang="en-US" dirty="0"/>
              <a:t>To restrict Unauthorized access </a:t>
            </a:r>
          </a:p>
          <a:p>
            <a:pPr lvl="1"/>
            <a:r>
              <a:rPr lang="en-IN" dirty="0"/>
              <a:t>To reduce attack surface and risk</a:t>
            </a:r>
          </a:p>
          <a:p>
            <a:pPr lvl="1"/>
            <a:r>
              <a:rPr lang="en-IN" dirty="0"/>
              <a:t>To provide different access levels</a:t>
            </a:r>
          </a:p>
          <a:p>
            <a:pPr lvl="1"/>
            <a:r>
              <a:rPr lang="en-IN" dirty="0"/>
              <a:t>To block insecure protocols</a:t>
            </a:r>
          </a:p>
          <a:p>
            <a:pPr lvl="1"/>
            <a:r>
              <a:rPr lang="en-IN" dirty="0"/>
              <a:t>To control network traffic</a:t>
            </a:r>
          </a:p>
          <a:p>
            <a:pPr lvl="1"/>
            <a:endParaRPr lang="en-IN" dirty="0"/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17878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2709A-EF50-69FB-538B-55B3A52A9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3:Threat Prevention 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1CEA3-DCFB-9ECB-7E1C-62D029CBF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048760" cy="4351338"/>
          </a:xfrm>
        </p:spPr>
        <p:txBody>
          <a:bodyPr>
            <a:normAutofit/>
          </a:bodyPr>
          <a:lstStyle/>
          <a:p>
            <a:r>
              <a:rPr lang="en-US" sz="1400" dirty="0"/>
              <a:t>Blade Summary</a:t>
            </a:r>
          </a:p>
          <a:p>
            <a:pPr lvl="1"/>
            <a:r>
              <a:rPr lang="en-US" sz="1400" dirty="0"/>
              <a:t>Firewall</a:t>
            </a:r>
          </a:p>
          <a:p>
            <a:pPr lvl="2"/>
            <a:r>
              <a:rPr lang="en-US" sz="1400" dirty="0"/>
              <a:t>Stateful packet inspection</a:t>
            </a:r>
          </a:p>
          <a:p>
            <a:pPr lvl="1"/>
            <a:r>
              <a:rPr lang="en-US" sz="1400" dirty="0"/>
              <a:t>Application Control</a:t>
            </a:r>
          </a:p>
          <a:p>
            <a:pPr lvl="2"/>
            <a:r>
              <a:rPr lang="en-US" sz="1400" dirty="0"/>
              <a:t> Application identification</a:t>
            </a:r>
          </a:p>
          <a:p>
            <a:pPr lvl="1"/>
            <a:r>
              <a:rPr lang="en-US" sz="1400" dirty="0"/>
              <a:t>URL filtering</a:t>
            </a:r>
          </a:p>
          <a:p>
            <a:pPr lvl="2"/>
            <a:r>
              <a:rPr lang="en-US" sz="1400" dirty="0"/>
              <a:t> Category-based web access</a:t>
            </a:r>
          </a:p>
          <a:p>
            <a:pPr lvl="1"/>
            <a:r>
              <a:rPr lang="en-US" sz="1400" dirty="0"/>
              <a:t>Identity Awareness</a:t>
            </a:r>
          </a:p>
          <a:p>
            <a:pPr lvl="2"/>
            <a:r>
              <a:rPr lang="en-US" sz="1400" dirty="0"/>
              <a:t> User-based Identity </a:t>
            </a:r>
          </a:p>
          <a:p>
            <a:pPr lvl="1"/>
            <a:r>
              <a:rPr lang="en-US" sz="1400" dirty="0"/>
              <a:t>Content Awareness</a:t>
            </a:r>
          </a:p>
          <a:p>
            <a:pPr lvl="2"/>
            <a:r>
              <a:rPr lang="en-US" sz="1400" dirty="0"/>
              <a:t>Payload Inspection </a:t>
            </a:r>
          </a:p>
          <a:p>
            <a:pPr lvl="1"/>
            <a:r>
              <a:rPr lang="en-US" sz="1400" dirty="0"/>
              <a:t> Monitoring</a:t>
            </a:r>
          </a:p>
          <a:p>
            <a:pPr lvl="2"/>
            <a:r>
              <a:rPr lang="en-US" sz="1400" dirty="0"/>
              <a:t>Network Visibility Through logging</a:t>
            </a:r>
          </a:p>
          <a:p>
            <a:pPr lvl="1"/>
            <a:r>
              <a:rPr lang="en-US" sz="1400" dirty="0"/>
              <a:t>Anti-spam &amp; Email Security</a:t>
            </a:r>
          </a:p>
          <a:p>
            <a:pPr lvl="2"/>
            <a:r>
              <a:rPr lang="en-US" sz="1400" dirty="0"/>
              <a:t>Signature Based Thread Detection</a:t>
            </a:r>
          </a:p>
          <a:p>
            <a:pPr lvl="1"/>
            <a:endParaRPr lang="en-IN" sz="1400" dirty="0"/>
          </a:p>
          <a:p>
            <a:pPr lvl="1"/>
            <a:endParaRPr 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CE9C96-7021-182D-1553-C0906DF27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7000" y="1825625"/>
            <a:ext cx="6964178" cy="3938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74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237F1-6F98-D8FE-BF5B-E46DAEF83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 Prevention (IPS)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09581-A936-F1CE-CD05-4F1F6E64A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6985"/>
            <a:ext cx="4696326" cy="4351338"/>
          </a:xfrm>
        </p:spPr>
        <p:txBody>
          <a:bodyPr>
            <a:normAutofit/>
          </a:bodyPr>
          <a:lstStyle/>
          <a:p>
            <a:r>
              <a:rPr lang="en-US" sz="2000" dirty="0"/>
              <a:t>Why?</a:t>
            </a:r>
          </a:p>
          <a:p>
            <a:pPr lvl="1"/>
            <a:r>
              <a:rPr lang="en-US" sz="2000" dirty="0"/>
              <a:t>Detects and blocks exploits in real time using signature-based and anomaly-based analysis to prevent attacks.</a:t>
            </a:r>
          </a:p>
          <a:p>
            <a:pPr lvl="1"/>
            <a:r>
              <a:rPr lang="en-US" sz="2000" dirty="0"/>
              <a:t>To prevent sophisticated network and application layer attacks</a:t>
            </a:r>
            <a:endParaRPr lang="en-IN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D080EA-C04C-4B3A-68CC-D4046E2D4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9116" y="1953126"/>
            <a:ext cx="6096000" cy="342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0205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8CBBA-5955-BB3F-5396-69C0BF91C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Policy Testing — ICMP, Telnet, SSH, FTP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DD8BF-114D-2304-D671-E21C5266A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1168"/>
            <a:ext cx="4485640" cy="4351338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Systematic CLI-based protocol testing from Admin PC: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1 — ICMP (ping 10.1.1.1):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Request timed out (ICMP blocked — ping to GW not in rules)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2 — Telnet port 23: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Connection failed (Telnet not in policy — implicit drop)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3 — SSH (ssh admin@10.1.1.1):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SUCCESS: Session established (Rule 7 match)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4 — FTP (ftp 10.1.1.1):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Connection timed out (Rule 9 DROP confirmed)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All results align with defined policy ruleset.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policy testing .png">
            <a:extLst>
              <a:ext uri="{FF2B5EF4-FFF2-40B4-BE49-F238E27FC236}">
                <a16:creationId xmlns:a16="http://schemas.microsoft.com/office/drawing/2014/main" id="{A4D187EA-97C6-1841-E329-D6DB31DFA8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474208" y="1471168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3677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98ECF-3E15-C79E-1645-7747E1349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784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Policy Test 2 — Web Traffic &amp; Protocol Validation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D89B0-7F9C-9D74-57AB-A27683341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28488" cy="4494530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Extended validation confirms all rule categories: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HTTP/HTTPS — Rule 2: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Browser navigation: Permitted (Accept logged)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DNS Resolution — Rule 6: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nslookup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query: Resolved successfully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NTP Synchronization — Rule 8: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Time query response: Received (Accept logged)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SMB (TCP 445):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Connection refused — not in policy (implicit cleanup rule drop)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All test results validate that the compiled policy on A-GW correctly enforces the authored ruleset.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policy testing 2.png">
            <a:extLst>
              <a:ext uri="{FF2B5EF4-FFF2-40B4-BE49-F238E27FC236}">
                <a16:creationId xmlns:a16="http://schemas.microsoft.com/office/drawing/2014/main" id="{0F791933-0A6F-DFEB-3CF9-81915823BA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266688" y="1694688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60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285B2-B540-D160-EEFD-7C8881F57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SMB Protocol Testing — Implicit Drop Verification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CC5EE-A8BD-08FB-7CB4-517E345F4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00040" cy="4351338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SMB (Server Message Block) test validates implicit cleanup rule.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Test: net use \\10.1.1.1\share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Result: Connection refused — TCP 445 not permitted.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This confirms the default-deny posture: all traffic not explicitly permitted is silently dropped.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Security Note: SMB is associated with critical CVEs including MS17-010 (</a:t>
            </a:r>
            <a:r>
              <a:rPr lang="en-US" sz="20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EternalBlue</a:t>
            </a: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/WannaCry). Production environments should add explicit named DROP rules for SMB for audit trail documentation.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Explicit deny rules improve forensic visibility compared to implicit cleanup drops.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SMB policy testing .png">
            <a:extLst>
              <a:ext uri="{FF2B5EF4-FFF2-40B4-BE49-F238E27FC236}">
                <a16:creationId xmlns:a16="http://schemas.microsoft.com/office/drawing/2014/main" id="{06131AA2-EEFA-3275-CF03-E89203BA14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642608" y="1825625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754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364F0-412B-F6A3-FA1B-571D1E32C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768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Log Monitor — Rule Hit Verification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9EE43-4416-5C2D-D553-C40AC20A7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095240" cy="4636135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Navigate: Logs &amp; Monitor → Logs (fw.log) to review log entries.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Each Accept/Drop action with Track: Log generates an entry containing: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• Timestamp  • Source IP  • Destination IP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• Service/Port  • Action  • Rule number matched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• Interface and traffic direction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Log verification confirms: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✔ SSH (Rule 7) — Accept logged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✔ FTP (Rule 9) — Drop logged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✔ DNS (Rule 6) — Accept logged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Logs provide the audit trail required for regulatory compliance and forensic analysis.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policy testing LOG.png">
            <a:extLst>
              <a:ext uri="{FF2B5EF4-FFF2-40B4-BE49-F238E27FC236}">
                <a16:creationId xmlns:a16="http://schemas.microsoft.com/office/drawing/2014/main" id="{22642E62-16D3-77CF-F84D-ADCBE77AD3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096000" y="1892491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1573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C9667-5A65-BAC5-D527-690338651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LAB COMPLETION SUMMARY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3FDCC-AD6B-8043-B62B-F5BEE410F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01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Installed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R81.20 GUI client on Admin PC — enables policy authoring, object management, log monitoring[1].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02 SMS Deployed (A-SMS)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Gaia R81.20 on VirtualBox VM. FTCW: hostname, IP 10.1.1.101, Security Management role, SIC[2].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03 Gateway Deployed (A-GW)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Gaia R81.20 on second VM. FTCW: IP 10.1.1.1, Security Gateway role configured[2].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04 SIC Trust Established</a:t>
            </a:r>
          </a:p>
          <a:p>
            <a:pPr lvl="1"/>
            <a:r>
              <a:rPr lang="en-US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→ SMS. A-GW added as managed object, SIC one-time password verified (Trust established)[7].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05  9-Rule Policy Authored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Standard Access Control Policy: social media block, web/SSH/DNS/NTP allow, FTP explicit deny[5].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06  Policy Installed &amp; Verified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Policy pushed to A-GW. CLI tests confirm all rules enforced. Log Monitor verified in </a:t>
            </a:r>
            <a:r>
              <a:rPr lang="en-US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[6].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2855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411213"/>
            <a:ext cx="9601196" cy="81814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360" y="955039"/>
            <a:ext cx="13675360" cy="65125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</a:t>
            </a:r>
            <a:r>
              <a:rPr lang="en-US" sz="1500" u="sng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Check Point Software Technologies, "Check Point R81.20 Administration Guide," Check Point Support Center, 2023.</a:t>
            </a:r>
            <a:endParaRPr lang="en-US" sz="1500" u="sng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sc1.checkpoint.com/documents/R81.20/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WebAdminG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Check Point Software Technologies, "Gaia R81.20 Administration Guide," Check Point Support Center, 2023.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sc1.checkpoint.com/documents/R81.20/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WebAdminG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Check Point Software Technologies, "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SmartConsole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R81.20 Help," Check Point Support Center, 2023.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sc1.checkpoint.com/documents/R81.20/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WebAdminG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W. Stallings, Network Security Essentials: Applications and Standards, 6th ed. Pearson, 2017.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www.pearson.com/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-us/subject-catalog/p/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netwo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J. Wack, K. Cutler, and J. Pole, "Guidelines on Firewalls and Firewall Policy," NIST Special Publication 800-41 Rev. 1, Sep. 2009.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doi.org/10.6028/NIST.SP.800-41r1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D. Pendarakis et al., "Network Perimeter Security," IEEE Transactions on Dependable and Secure Computing, vol. 14, no. 3, pp. 312–326, 2017.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doi.org/10.1109/TDSC.2015.2425397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Check Point Software Technologies, "Secure Internal Communication (SIC) Technical Reference," Check Point Support Center, 2023.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support.checkpoint.com/results/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sk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/sk65764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Oracle Corporation, "Oracle VM VirtualBox User Manual," Oracle, 2023.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www.virtualbox.org/manual/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31123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543</TotalTime>
  <Words>1865</Words>
  <Application>Microsoft Office PowerPoint</Application>
  <PresentationFormat>Widescreen</PresentationFormat>
  <Paragraphs>262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Times New Roman</vt:lpstr>
      <vt:lpstr>Wingdings</vt:lpstr>
      <vt:lpstr>Office Theme</vt:lpstr>
      <vt:lpstr>Securing the Enterprise Network with Check Point Gaia R81.20</vt:lpstr>
      <vt:lpstr>Project Overview</vt:lpstr>
      <vt:lpstr>Topology Overview </vt:lpstr>
      <vt:lpstr>Downloading SmartConsole R81.20 Installer</vt:lpstr>
      <vt:lpstr>Setting Up A-SMS (Management Server)</vt:lpstr>
      <vt:lpstr>Setting Up A-GW (Security Gateway)  and Network Interface</vt:lpstr>
      <vt:lpstr>SmartConsole  A-SMS Connection</vt:lpstr>
      <vt:lpstr>Establishment SIC Trust</vt:lpstr>
      <vt:lpstr>Managing License</vt:lpstr>
      <vt:lpstr>Defining Network Object</vt:lpstr>
      <vt:lpstr>Firewall Rules 1-8 Management and Web Traffic</vt:lpstr>
      <vt:lpstr>Firewall Rules 9-15 Service Lockdown and ICMP</vt:lpstr>
      <vt:lpstr>Firewall Rule 14-15 Application And Url </vt:lpstr>
      <vt:lpstr>Summary</vt:lpstr>
      <vt:lpstr>Task 3:Threat Prevention </vt:lpstr>
      <vt:lpstr>Threat Prevention (IPS)</vt:lpstr>
      <vt:lpstr>Policy Testing — ICMP, Telnet, SSH, FTP </vt:lpstr>
      <vt:lpstr>Policy Test 2 — Web Traffic &amp; Protocol Validation </vt:lpstr>
      <vt:lpstr>SMB Protocol Testing — Implicit Drop Verification </vt:lpstr>
      <vt:lpstr>SmartConsole Log Monitor — Rule Hit Verification </vt:lpstr>
      <vt:lpstr>LAB COMPLETION SUMMARY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Intrusion Detection System (IDS) Using Machine Learning</dc:title>
  <dc:creator>User</dc:creator>
  <cp:lastModifiedBy>Yash Patel</cp:lastModifiedBy>
  <cp:revision>18</cp:revision>
  <dcterms:created xsi:type="dcterms:W3CDTF">2026-04-15T06:39:13Z</dcterms:created>
  <dcterms:modified xsi:type="dcterms:W3CDTF">2026-04-28T07:41:33Z</dcterms:modified>
</cp:coreProperties>
</file>