
<file path=[Content_Types].xml><?xml version="1.0" encoding="utf-8"?>
<Types xmlns="http://schemas.openxmlformats.org/package/2006/content-types">
  <Default Extension="bin" ContentType="application/vnd.openxmlformats-officedocument.presentationml.printerSettings"/>
  <Default Extension="jpeg" ContentType="image/jpe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7"/>
    <p:sldId id="257" r:id="rId9"/>
    <p:sldId id="258" r:id="rId10"/>
    <p:sldId id="259" r:id="rId11"/>
    <p:sldId id="260" r:id="rId12"/>
    <p:sldId id="261" r:id="rId13"/>
    <p:sldId id="262" r:id="rId14"/>
    <p:sldId id="263" r:id="rId15"/>
    <p:sldId id="264" r:id="rId16"/>
    <p:sldId id="265" r:id="rId17"/>
  </p:sldIdLst>
  <p:sldSz cx="12191695"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printerSettings" Target="printerSettings/printerSettings1.bin"/><Relationship Id="rId3" Type="http://schemas.openxmlformats.org/officeDocument/2006/relationships/presProps" Target="presProps.xml"/><Relationship Id="rId4" Type="http://schemas.openxmlformats.org/officeDocument/2006/relationships/viewProps" Target="viewProps.xml"/><Relationship Id="rId5" Type="http://schemas.openxmlformats.org/officeDocument/2006/relationships/theme" Target="theme/theme1.xml"/><Relationship Id="rId6" Type="http://schemas.openxmlformats.org/officeDocument/2006/relationships/tableStyles" Target="tableStyles.xml"/><Relationship Id="rId7" Type="http://schemas.openxmlformats.org/officeDocument/2006/relationships/slide" Target="slides/slide1.xml"/><Relationship Id="rId8" Type="http://schemas.openxmlformats.org/officeDocument/2006/relationships/notesMaster" Target="notesMasters/notesMaster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p="http://schemas.openxmlformats.org/presentationml/2006/main" xmlns:r="http://schemas.openxmlformats.org/officeDocument/2006/relationships">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F89C1C7-3DCD-1040-A9CF-14679D8B5DDD}" type="datetimeFigureOut">
              <a:rPr lang="en-US" smtClean="0"/>
              <a:t>10/17/16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B5E49A5-4136-284D-997B-48E1D791AD67}" type="slidenum">
              <a:rPr lang="en-US" smtClean="0"/>
              <a:t>‹#›</a:t>
            </a:fld>
            <a:endParaRPr lang="en-US"/>
          </a:p>
        </p:txBody>
      </p:sp>
    </p:spTree>
    <p:extLst>
      <p:ext uri="{BB962C8B-B14F-4D97-AF65-F5344CB8AC3E}">
        <p14:creationId xmlns:p14="http://schemas.microsoft.com/office/powerpoint/2010/main" val="26232521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Introduction (around 40–45 seconds). This presentation considers how attachment theory can help nursery practitioners support Shona, a three-year-old who is finding the move into nursery difficult. I will focus on what her behaviour might mean, how staff can respond, and why it is important to avoid making assumptions about her or her family.</a:t>
            </a:r>
          </a:p>
        </p:txBody>
      </p:sp>
      <p:sp>
        <p:nvSpPr>
          <p:cNvPr id="4" name="Slide Number Placeholder 3"/>
          <p:cNvSpPr>
            <a:spLocks noGrp="1"/>
          </p:cNvSpPr>
          <p:nvPr>
            <p:ph type="sldNum" idx="5" sz="quarter"/>
          </p:nvPr>
        </p:nvSpPr>
        <p:spPr/>
      </p:sp>
    </p:spTree>
  </p:cSld>
  <p:clrMapOvr>
    <a:masterClrMapping/>
  </p:clrMapOvr>
</p:notes>
</file>

<file path=ppt/notesSlides/notesSlide2.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 scenario gives us three main observations: separation distress, limited verbal communication and difficulty joining group play. These may be connected, but we should not assume that one explains all the others. Shona is adjusting to a new setting and we do not know her previous experiences, home language, temperament or developmental history. Practitioners should gather information from the family and observe her across different activities.</a:t>
            </a:r>
          </a:p>
        </p:txBody>
      </p:sp>
      <p:sp>
        <p:nvSpPr>
          <p:cNvPr id="4" name="Slide Number Placeholder 3"/>
          <p:cNvSpPr>
            <a:spLocks noGrp="1"/>
          </p:cNvSpPr>
          <p:nvPr>
            <p:ph type="sldNum" idx="5" sz="quarter"/>
          </p:nvPr>
        </p:nvSpPr>
        <p:spPr/>
      </p:sp>
    </p:spTree>
  </p:cSld>
  <p:clrMapOvr>
    <a:masterClrMapping/>
  </p:clrMapOvr>
</p:notes>
</file>

<file path=ppt/notesSlides/notesSlide3.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Bowlby argued that attachment is an important emotional bond between a child and familiar caregivers. A safe haven is a person the child turns to for comfort. A secure base is someone whose presence supports exploration. Bowlby also described an internal working model, meaning expectations about how other people may respond, shaped by repeated experiences. Ainsworth and colleagues contributed research on attachment behaviours and caregiver–child interactions. This theory encourages staff to see emotional security as part of the foundation for exploration and learning.</a:t>
            </a:r>
          </a:p>
        </p:txBody>
      </p:sp>
      <p:sp>
        <p:nvSpPr>
          <p:cNvPr id="4" name="Slide Number Placeholder 3"/>
          <p:cNvSpPr>
            <a:spLocks noGrp="1"/>
          </p:cNvSpPr>
          <p:nvPr>
            <p:ph type="sldNum" idx="5" sz="quarter"/>
          </p:nvPr>
        </p:nvSpPr>
        <p:spPr/>
      </p:sp>
    </p:spTree>
  </p:cSld>
  <p:clrMapOvr>
    <a:masterClrMapping/>
  </p:clrMapOvr>
</p:notes>
</file>

<file path=ppt/notesSlides/notesSlide4.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Attachment theory gives one possible explanation: Shona may need reassurance because nursery is not yet a familiar, predictable place. But separation distress is not proof of insecure attachment. Limited communication and group-play difficulty may also reflect her language development, temperament, confidence, or the demands of a busy room. Practitioners should avoid jumping to conclusions. Instead, they can notice what triggers distress, whether a familiar adult helps, and whether Shona begins to explore after she settles.</a:t>
            </a:r>
          </a:p>
        </p:txBody>
      </p:sp>
      <p:sp>
        <p:nvSpPr>
          <p:cNvPr id="4" name="Slide Number Placeholder 3"/>
          <p:cNvSpPr>
            <a:spLocks noGrp="1"/>
          </p:cNvSpPr>
          <p:nvPr>
            <p:ph type="sldNum" idx="5" sz="quarter"/>
          </p:nvPr>
        </p:nvSpPr>
        <p:spPr/>
      </p:sp>
    </p:spTree>
  </p:cSld>
  <p:clrMapOvr>
    <a:masterClrMapping/>
  </p:clrMapOvr>
</p:notes>
</file>

<file path=ppt/notesSlides/notesSlide5.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A consistent key person can help Shona form a trusting relationship in the nursery. Staff should talk with her carers about what she enjoys and what helps her settle. A brief, predictable goodbye can reduce uncertainty; for example, the carer explains that they are leaving and when they will return, using the nursery’s real routine. A picture timetable or familiar song may also help. Adults should acknowledge distress and remain calm rather than shaming her or trying to force independence. As she becomes more comfortable, staff can gently invite her into activities.</a:t>
            </a:r>
          </a:p>
        </p:txBody>
      </p:sp>
      <p:sp>
        <p:nvSpPr>
          <p:cNvPr id="4" name="Slide Number Placeholder 3"/>
          <p:cNvSpPr>
            <a:spLocks noGrp="1"/>
          </p:cNvSpPr>
          <p:nvPr>
            <p:ph type="sldNum" idx="5" sz="quarter"/>
          </p:nvPr>
        </p:nvSpPr>
        <p:spPr/>
      </p:sp>
    </p:spTree>
  </p:cSld>
  <p:clrMapOvr>
    <a:masterClrMapping/>
  </p:clrMapOvr>
</p:notes>
</file>

<file path=ppt/notesSlides/notesSlide6.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Staff can make communication easier by using short phrases, gestures, picture cues and simple choices. They should give Shona time to respond and recognise non-verbal communication rather than demanding speech. For social play, an adult might start with Shona and one other child, building a tower or looking at a book. The adult can model turn-taking and let her participate at her own pace. Staff should record patterns and speak with carers. If communication concerns persist, follow nursery procedures and discuss appropriate advice with the family and relevant professionals.</a:t>
            </a:r>
          </a:p>
        </p:txBody>
      </p:sp>
      <p:sp>
        <p:nvSpPr>
          <p:cNvPr id="4" name="Slide Number Placeholder 3"/>
          <p:cNvSpPr>
            <a:spLocks noGrp="1"/>
          </p:cNvSpPr>
          <p:nvPr>
            <p:ph type="sldNum" idx="5" sz="quarter"/>
          </p:nvPr>
        </p:nvSpPr>
        <p:spPr/>
      </p:sp>
    </p:spTree>
  </p:cSld>
  <p:clrMapOvr>
    <a:masterClrMapping/>
  </p:clrMapOvr>
</p:notes>
</file>

<file path=ppt/notesSlides/notesSlide7.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Nature may include temperament, biological factors and an individual developmental pace. Some children take longer to warm up to new settings. Nurture includes relationships, routines, opportunities to communicate, culture and experiences at home and nursery. The two interact: a cautious temperament may make transition harder, while a patient and consistent adult can help the child adjust. We do not know enough about Shona’s family or background to make assumptions, so practitioners should ask respectful questions and listen to carers.</a:t>
            </a:r>
          </a:p>
        </p:txBody>
      </p:sp>
      <p:sp>
        <p:nvSpPr>
          <p:cNvPr id="4" name="Slide Number Placeholder 3"/>
          <p:cNvSpPr>
            <a:spLocks noGrp="1"/>
          </p:cNvSpPr>
          <p:nvPr>
            <p:ph type="sldNum" idx="5" sz="quarter"/>
          </p:nvPr>
        </p:nvSpPr>
        <p:spPr/>
      </p:sp>
    </p:spTree>
  </p:cSld>
  <p:clrMapOvr>
    <a:masterClrMapping/>
  </p:clrMapOvr>
</p:notes>
</file>

<file path=ppt/notesSlides/notesSlide8.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 main strength is that attachment theory reminds practitioners to take children’s emotional security seriously. It supports consistent relationships and sensitive settling-in plans. Its limitation is that it cannot explain every aspect of development. Shona’s speech and play may be influenced by many factors, and her behaviour alone cannot show her attachment pattern. If applied carelessly, the theory can label children or blame families. It should be combined with observation, family knowledge, understanding of language development and current early-years guidance.</a:t>
            </a:r>
          </a:p>
        </p:txBody>
      </p:sp>
      <p:sp>
        <p:nvSpPr>
          <p:cNvPr id="4" name="Slide Number Placeholder 3"/>
          <p:cNvSpPr>
            <a:spLocks noGrp="1"/>
          </p:cNvSpPr>
          <p:nvPr>
            <p:ph type="sldNum" idx="5" sz="quarter"/>
          </p:nvPr>
        </p:nvSpPr>
        <p:spPr/>
      </p:sp>
    </p:spTree>
  </p:cSld>
  <p:clrMapOvr>
    <a:masterClrMapping/>
  </p:clrMapOvr>
</p:notes>
</file>

<file path=ppt/notesSlides/notesSlide9.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To conclude, Bowlby’s Attachment Theory helps explain why Shona may need reassurance during the transition into nursery. A consistent key person, predictable routines, sensitive communication and gradual opportunities to play may help her feel safer and more confident. Practitioners should work with her carers and review progress, while remembering that attachment is one lens rather than a diagnosis.</a:t>
            </a:r>
          </a:p>
        </p:txBody>
      </p:sp>
      <p:sp>
        <p:nvSpPr>
          <p:cNvPr id="4" name="Slide Number Placeholder 3"/>
          <p:cNvSpPr>
            <a:spLocks noGrp="1"/>
          </p:cNvSpPr>
          <p:nvPr>
            <p:ph type="sldNum" idx="5" sz="quarter"/>
          </p:nvPr>
        </p:nvSpPr>
        <p:spPr/>
      </p:sp>
    </p:spTree>
  </p:cSld>
  <p:clrMapOvr>
    <a:masterClrMapping/>
  </p:clrMapOvr>
</p:notes>
</file>

<file path=ppt/notesSlides/notesSlide10.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Verify all reference details against the original publications and your university’s Harvard guide. Add access dates for websites if required. Keep citations on relevant slides and do not include any source you have not checked.</a:t>
            </a:r>
          </a:p>
        </p:txBody>
      </p:sp>
      <p:sp>
        <p:nvSpPr>
          <p:cNvPr id="4" name="Slide Number Placeholder 3"/>
          <p:cNvSpPr>
            <a:spLocks noGrp="1"/>
          </p:cNvSpPr>
          <p:nvPr>
            <p:ph type="sldNum" idx="5" sz="quarter"/>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t>1/27/13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t>1/27/13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1/27/13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1/27/13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s>
</file>

<file path=ppt/slides/slide1.xml><?xml version="1.0" encoding="utf-8"?>
<p:sld xmlns:a="http://schemas.openxmlformats.org/drawingml/2006/main" xmlns:p="http://schemas.openxmlformats.org/presentationml/2006/main" xmlns:r="http://schemas.openxmlformats.org/officeDocument/2006/relationships">
  <p:cSld>
    <p:bg>
      <p:bgPr>
        <a:solidFill>
          <a:srgbClr val="302A41"/>
        </a:solidFill>
        <a:effectLst/>
      </p:bgPr>
    </p:bg>
    <p:spTree>
      <p:nvGrpSpPr>
        <p:cNvPr id="1" name=""/>
        <p:cNvGrpSpPr/>
        <p:nvPr/>
      </p:nvGrpSpPr>
      <p:grpSpPr/>
      <p:sp>
        <p:nvSpPr>
          <p:cNvPr id="2" name="Oval 1"/>
          <p:cNvSpPr/>
          <p:nvPr/>
        </p:nvSpPr>
        <p:spPr>
          <a:xfrm>
            <a:off x="8869680" y="731520"/>
            <a:ext cx="2011680" cy="2011680"/>
          </a:xfrm>
          <a:prstGeom prst="ellipse">
            <a:avLst/>
          </a:prstGeom>
          <a:solidFill>
            <a:srgbClr val="70569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Oval 2"/>
          <p:cNvSpPr/>
          <p:nvPr/>
        </p:nvSpPr>
        <p:spPr>
          <a:xfrm>
            <a:off x="10058400" y="2331720"/>
            <a:ext cx="1143000" cy="1143000"/>
          </a:xfrm>
          <a:prstGeom prst="ellipse">
            <a:avLst/>
          </a:prstGeom>
          <a:solidFill>
            <a:srgbClr val="E27E6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Oval 3"/>
          <p:cNvSpPr/>
          <p:nvPr/>
        </p:nvSpPr>
        <p:spPr>
          <a:xfrm>
            <a:off x="8229600" y="3108960"/>
            <a:ext cx="777240" cy="777240"/>
          </a:xfrm>
          <a:prstGeom prst="ellipse">
            <a:avLst/>
          </a:prstGeom>
          <a:solidFill>
            <a:srgbClr val="DAEDE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822960" y="1051560"/>
            <a:ext cx="7040880" cy="320040"/>
          </a:xfrm>
          <a:prstGeom prst="rect">
            <a:avLst/>
          </a:prstGeom>
          <a:noFill/>
        </p:spPr>
        <p:txBody>
          <a:bodyPr wrap="square" lIns="64008" rIns="64008" tIns="36576" bIns="36576">
            <a:spAutoFit/>
          </a:bodyPr>
          <a:lstStyle/>
          <a:p>
            <a:pPr algn="l"/>
            <a:r>
              <a:rPr sz="1300" b="1">
                <a:solidFill>
                  <a:srgbClr val="E27E68"/>
                </a:solidFill>
                <a:latin typeface="Aptos"/>
              </a:rPr>
              <a:t>CHILD DEVELOPMENT • CASE STUDY</a:t>
            </a:r>
          </a:p>
        </p:txBody>
      </p:sp>
      <p:sp>
        <p:nvSpPr>
          <p:cNvPr id="6" name="TextBox 5"/>
          <p:cNvSpPr txBox="1"/>
          <p:nvPr/>
        </p:nvSpPr>
        <p:spPr>
          <a:xfrm>
            <a:off x="822960" y="1737360"/>
            <a:ext cx="7498079" cy="1508760"/>
          </a:xfrm>
          <a:prstGeom prst="rect">
            <a:avLst/>
          </a:prstGeom>
          <a:noFill/>
        </p:spPr>
        <p:txBody>
          <a:bodyPr wrap="square" lIns="64008" rIns="64008" tIns="36576" bIns="36576">
            <a:spAutoFit/>
          </a:bodyPr>
          <a:lstStyle/>
          <a:p>
            <a:pPr algn="l"/>
            <a:r>
              <a:rPr sz="3600" b="1">
                <a:solidFill>
                  <a:srgbClr val="FFFFFF"/>
                </a:solidFill>
                <a:latin typeface="Aptos"/>
              </a:rPr>
              <a:t>Helping Shona Settle
Into Nursery</a:t>
            </a:r>
          </a:p>
        </p:txBody>
      </p:sp>
      <p:sp>
        <p:nvSpPr>
          <p:cNvPr id="7" name="TextBox 6"/>
          <p:cNvSpPr txBox="1"/>
          <p:nvPr/>
        </p:nvSpPr>
        <p:spPr>
          <a:xfrm>
            <a:off x="868680" y="3611880"/>
            <a:ext cx="7132320" cy="777240"/>
          </a:xfrm>
          <a:prstGeom prst="rect">
            <a:avLst/>
          </a:prstGeom>
          <a:noFill/>
        </p:spPr>
        <p:txBody>
          <a:bodyPr wrap="square" lIns="64008" rIns="64008" tIns="36576" bIns="36576">
            <a:spAutoFit/>
          </a:bodyPr>
          <a:lstStyle/>
          <a:p>
            <a:pPr algn="l"/>
            <a:r>
              <a:rPr sz="1800" b="0">
                <a:solidFill>
                  <a:srgbClr val="DAEDE2"/>
                </a:solidFill>
                <a:latin typeface="Aptos"/>
              </a:rPr>
              <a:t>A developmental perspective using Bowlby’s Attachment Theory</a:t>
            </a:r>
          </a:p>
        </p:txBody>
      </p:sp>
      <p:sp>
        <p:nvSpPr>
          <p:cNvPr id="8" name="TextBox 7"/>
          <p:cNvSpPr txBox="1"/>
          <p:nvPr/>
        </p:nvSpPr>
        <p:spPr>
          <a:xfrm>
            <a:off x="868680" y="5715000"/>
            <a:ext cx="7040880" cy="320040"/>
          </a:xfrm>
          <a:prstGeom prst="rect">
            <a:avLst/>
          </a:prstGeom>
          <a:noFill/>
        </p:spPr>
        <p:txBody>
          <a:bodyPr wrap="square" lIns="64008" rIns="64008" tIns="36576" bIns="36576">
            <a:spAutoFit/>
          </a:bodyPr>
          <a:lstStyle/>
          <a:p>
            <a:pPr algn="l"/>
            <a:r>
              <a:rPr sz="1200" b="1">
                <a:solidFill>
                  <a:srgbClr val="FFFFFF"/>
                </a:solidFill>
                <a:latin typeface="Aptos"/>
              </a:rPr>
              <a:t>Individual presentation • approx. 10 minutes</a:t>
            </a:r>
          </a:p>
        </p:txBody>
      </p:sp>
      <p:sp>
        <p:nvSpPr>
          <p:cNvPr id="9" name="TextBox 8"/>
          <p:cNvSpPr txBox="1"/>
          <p:nvPr/>
        </p:nvSpPr>
        <p:spPr>
          <a:xfrm>
            <a:off x="868680" y="6108192"/>
            <a:ext cx="7040880" cy="228600"/>
          </a:xfrm>
          <a:prstGeom prst="rect">
            <a:avLst/>
          </a:prstGeom>
          <a:noFill/>
        </p:spPr>
        <p:txBody>
          <a:bodyPr wrap="square" lIns="64008" rIns="64008" tIns="36576" bIns="36576">
            <a:spAutoFit/>
          </a:bodyPr>
          <a:lstStyle/>
          <a:p>
            <a:pPr algn="l"/>
            <a:r>
              <a:rPr sz="1000" b="0">
                <a:solidFill>
                  <a:srgbClr val="DAEDE2"/>
                </a:solidFill>
                <a:latin typeface="Aptos"/>
              </a:rPr>
              <a:t>Name: __________   Course: __________</a:t>
            </a:r>
          </a:p>
        </p:txBody>
      </p:sp>
    </p:spTree>
  </p:cSld>
  <p:clrMapOvr>
    <a:masterClrMapping/>
  </p:clrMapOvr>
</p:sld>
</file>

<file path=ppt/slides/slide2.xml><?xml version="1.0" encoding="utf-8"?>
<p:sld xmlns:a="http://schemas.openxmlformats.org/drawingml/2006/main" xmlns:p="http://schemas.openxmlformats.org/presentationml/2006/main" xmlns:r="http://schemas.openxmlformats.org/officeDocument/2006/relationships">
  <p:cSld>
    <p:bg>
      <p:bgPr>
        <a:solidFill>
          <a:srgbClr val="FAF7F1"/>
        </a:solidFill>
        <a:effectLst/>
      </p:bgPr>
    </p:bg>
    <p:spTree>
      <p:nvGrpSpPr>
        <p:cNvPr id="1" name=""/>
        <p:cNvGrpSpPr/>
        <p:nvPr/>
      </p:nvGrpSpPr>
      <p:grpSpPr/>
      <p:sp>
        <p:nvSpPr>
          <p:cNvPr id="2" name="Rectangle 1"/>
          <p:cNvSpPr/>
          <p:nvPr/>
        </p:nvSpPr>
        <p:spPr>
          <a:xfrm>
            <a:off x="0" y="0"/>
            <a:ext cx="12191695" cy="100584"/>
          </a:xfrm>
          <a:prstGeom prst="rect">
            <a:avLst/>
          </a:prstGeom>
          <a:solidFill>
            <a:srgbClr val="E27E6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48640" y="6510528"/>
            <a:ext cx="8229600" cy="182880"/>
          </a:xfrm>
          <a:prstGeom prst="rect">
            <a:avLst/>
          </a:prstGeom>
          <a:noFill/>
        </p:spPr>
        <p:txBody>
          <a:bodyPr wrap="square" lIns="64008" rIns="64008" tIns="36576" bIns="36576">
            <a:spAutoFit/>
          </a:bodyPr>
          <a:lstStyle/>
          <a:p>
            <a:pPr algn="l"/>
            <a:r>
              <a:rPr sz="800" b="1">
                <a:solidFill>
                  <a:srgbClr val="6F6F77"/>
                </a:solidFill>
                <a:latin typeface="Aptos"/>
              </a:rPr>
              <a:t>STARTING WITH THE CASE</a:t>
            </a:r>
          </a:p>
        </p:txBody>
      </p:sp>
      <p:sp>
        <p:nvSpPr>
          <p:cNvPr id="4" name="TextBox 3"/>
          <p:cNvSpPr txBox="1"/>
          <p:nvPr/>
        </p:nvSpPr>
        <p:spPr>
          <a:xfrm>
            <a:off x="11109960" y="6473952"/>
            <a:ext cx="548640" cy="201168"/>
          </a:xfrm>
          <a:prstGeom prst="rect">
            <a:avLst/>
          </a:prstGeom>
          <a:noFill/>
        </p:spPr>
        <p:txBody>
          <a:bodyPr wrap="square" lIns="64008" rIns="64008" tIns="36576" bIns="36576">
            <a:spAutoFit/>
          </a:bodyPr>
          <a:lstStyle/>
          <a:p>
            <a:pPr algn="r"/>
            <a:r>
              <a:rPr sz="900" b="1">
                <a:solidFill>
                  <a:srgbClr val="6F6F77"/>
                </a:solidFill>
                <a:latin typeface="Aptos"/>
              </a:rPr>
              <a:t>02</a:t>
            </a:r>
          </a:p>
        </p:txBody>
      </p:sp>
      <p:sp>
        <p:nvSpPr>
          <p:cNvPr id="5" name="TextBox 4"/>
          <p:cNvSpPr txBox="1"/>
          <p:nvPr/>
        </p:nvSpPr>
        <p:spPr>
          <a:xfrm>
            <a:off x="685800" y="411480"/>
            <a:ext cx="10789920" cy="594360"/>
          </a:xfrm>
          <a:prstGeom prst="rect">
            <a:avLst/>
          </a:prstGeom>
          <a:noFill/>
        </p:spPr>
        <p:txBody>
          <a:bodyPr wrap="square" lIns="64008" rIns="64008" tIns="36576" bIns="36576">
            <a:spAutoFit/>
          </a:bodyPr>
          <a:lstStyle/>
          <a:p>
            <a:pPr algn="l"/>
            <a:r>
              <a:rPr sz="2700" b="1">
                <a:solidFill>
                  <a:srgbClr val="302A41"/>
                </a:solidFill>
                <a:latin typeface="Aptos"/>
              </a:rPr>
              <a:t>Shona’s first weeks at nursery</a:t>
            </a:r>
          </a:p>
        </p:txBody>
      </p:sp>
      <p:sp>
        <p:nvSpPr>
          <p:cNvPr id="6" name="TextBox 5"/>
          <p:cNvSpPr txBox="1"/>
          <p:nvPr/>
        </p:nvSpPr>
        <p:spPr>
          <a:xfrm>
            <a:off x="713232" y="1005840"/>
            <a:ext cx="10698480" cy="320040"/>
          </a:xfrm>
          <a:prstGeom prst="rect">
            <a:avLst/>
          </a:prstGeom>
          <a:noFill/>
        </p:spPr>
        <p:txBody>
          <a:bodyPr wrap="square" lIns="64008" rIns="64008" tIns="36576" bIns="36576">
            <a:spAutoFit/>
          </a:bodyPr>
          <a:lstStyle/>
          <a:p>
            <a:pPr algn="l"/>
            <a:r>
              <a:rPr sz="1100" b="1">
                <a:solidFill>
                  <a:srgbClr val="705696"/>
                </a:solidFill>
                <a:latin typeface="Aptos"/>
              </a:rPr>
              <a:t>The behaviour is a starting point for observation, not a label</a:t>
            </a:r>
          </a:p>
        </p:txBody>
      </p:sp>
      <p:sp>
        <p:nvSpPr>
          <p:cNvPr id="7" name="Rounded Rectangle 6"/>
          <p:cNvSpPr/>
          <p:nvPr/>
        </p:nvSpPr>
        <p:spPr>
          <a:xfrm>
            <a:off x="777240" y="1554480"/>
            <a:ext cx="3429000" cy="1874519"/>
          </a:xfrm>
          <a:prstGeom prst="roundRect">
            <a:avLst/>
          </a:prstGeom>
          <a:solidFill>
            <a:srgbClr val="FFFFFF"/>
          </a:solidFill>
          <a:ln>
            <a:solidFill>
              <a:srgbClr val="E4DEE5"/>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TextBox 7"/>
          <p:cNvSpPr txBox="1"/>
          <p:nvPr/>
        </p:nvSpPr>
        <p:spPr>
          <a:xfrm>
            <a:off x="941832" y="1691639"/>
            <a:ext cx="3099816" cy="320040"/>
          </a:xfrm>
          <a:prstGeom prst="rect">
            <a:avLst/>
          </a:prstGeom>
          <a:noFill/>
        </p:spPr>
        <p:txBody>
          <a:bodyPr wrap="square" lIns="64008" rIns="64008" tIns="36576" bIns="36576">
            <a:spAutoFit/>
          </a:bodyPr>
          <a:lstStyle/>
          <a:p>
            <a:pPr algn="l"/>
            <a:r>
              <a:rPr sz="1400" b="1">
                <a:solidFill>
                  <a:srgbClr val="E27E68"/>
                </a:solidFill>
                <a:latin typeface="Aptos"/>
              </a:rPr>
              <a:t>SEPARATION</a:t>
            </a:r>
          </a:p>
        </p:txBody>
      </p:sp>
      <p:sp>
        <p:nvSpPr>
          <p:cNvPr id="9" name="TextBox 8"/>
          <p:cNvSpPr txBox="1"/>
          <p:nvPr/>
        </p:nvSpPr>
        <p:spPr>
          <a:xfrm>
            <a:off x="941832" y="2075688"/>
            <a:ext cx="3099816" cy="1271015"/>
          </a:xfrm>
          <a:prstGeom prst="rect">
            <a:avLst/>
          </a:prstGeom>
          <a:noFill/>
        </p:spPr>
        <p:txBody>
          <a:bodyPr wrap="square" lIns="64008" rIns="64008" tIns="36576" bIns="36576">
            <a:spAutoFit/>
          </a:bodyPr>
          <a:lstStyle/>
          <a:p>
            <a:pPr algn="l"/>
            <a:r>
              <a:rPr sz="1200" b="0">
                <a:solidFill>
                  <a:srgbClr val="35363E"/>
                </a:solidFill>
                <a:latin typeface="Aptos"/>
              </a:rPr>
              <a:t>Shona becomes upset when her familiar carers leave.</a:t>
            </a:r>
          </a:p>
        </p:txBody>
      </p:sp>
      <p:sp>
        <p:nvSpPr>
          <p:cNvPr id="10" name="Rounded Rectangle 9"/>
          <p:cNvSpPr/>
          <p:nvPr/>
        </p:nvSpPr>
        <p:spPr>
          <a:xfrm>
            <a:off x="4389120" y="1554480"/>
            <a:ext cx="3429000" cy="1874519"/>
          </a:xfrm>
          <a:prstGeom prst="roundRect">
            <a:avLst/>
          </a:prstGeom>
          <a:solidFill>
            <a:srgbClr val="FFFFFF"/>
          </a:solidFill>
          <a:ln>
            <a:solidFill>
              <a:srgbClr val="E4DEE5"/>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TextBox 10"/>
          <p:cNvSpPr txBox="1"/>
          <p:nvPr/>
        </p:nvSpPr>
        <p:spPr>
          <a:xfrm>
            <a:off x="4553712" y="1691639"/>
            <a:ext cx="3099816" cy="320040"/>
          </a:xfrm>
          <a:prstGeom prst="rect">
            <a:avLst/>
          </a:prstGeom>
          <a:noFill/>
        </p:spPr>
        <p:txBody>
          <a:bodyPr wrap="square" lIns="64008" rIns="64008" tIns="36576" bIns="36576">
            <a:spAutoFit/>
          </a:bodyPr>
          <a:lstStyle/>
          <a:p>
            <a:pPr algn="l"/>
            <a:r>
              <a:rPr sz="1400" b="1">
                <a:solidFill>
                  <a:srgbClr val="705696"/>
                </a:solidFill>
                <a:latin typeface="Aptos"/>
              </a:rPr>
              <a:t>COMMUNICATION</a:t>
            </a:r>
          </a:p>
        </p:txBody>
      </p:sp>
      <p:sp>
        <p:nvSpPr>
          <p:cNvPr id="12" name="TextBox 11"/>
          <p:cNvSpPr txBox="1"/>
          <p:nvPr/>
        </p:nvSpPr>
        <p:spPr>
          <a:xfrm>
            <a:off x="4553712" y="2075688"/>
            <a:ext cx="3099816" cy="1271015"/>
          </a:xfrm>
          <a:prstGeom prst="rect">
            <a:avLst/>
          </a:prstGeom>
          <a:noFill/>
        </p:spPr>
        <p:txBody>
          <a:bodyPr wrap="square" lIns="64008" rIns="64008" tIns="36576" bIns="36576">
            <a:spAutoFit/>
          </a:bodyPr>
          <a:lstStyle/>
          <a:p>
            <a:pPr algn="l"/>
            <a:r>
              <a:rPr sz="1200" b="0">
                <a:solidFill>
                  <a:srgbClr val="35363E"/>
                </a:solidFill>
                <a:latin typeface="Aptos"/>
              </a:rPr>
              <a:t>She uses limited spoken language to express herself.</a:t>
            </a:r>
          </a:p>
        </p:txBody>
      </p:sp>
      <p:sp>
        <p:nvSpPr>
          <p:cNvPr id="13" name="Rounded Rectangle 12"/>
          <p:cNvSpPr/>
          <p:nvPr/>
        </p:nvSpPr>
        <p:spPr>
          <a:xfrm>
            <a:off x="8001000" y="1554480"/>
            <a:ext cx="3429000" cy="1874519"/>
          </a:xfrm>
          <a:prstGeom prst="roundRect">
            <a:avLst/>
          </a:prstGeom>
          <a:solidFill>
            <a:srgbClr val="FFFFFF"/>
          </a:solidFill>
          <a:ln>
            <a:solidFill>
              <a:srgbClr val="E4DEE5"/>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4" name="TextBox 13"/>
          <p:cNvSpPr txBox="1"/>
          <p:nvPr/>
        </p:nvSpPr>
        <p:spPr>
          <a:xfrm>
            <a:off x="8165592" y="1691639"/>
            <a:ext cx="3099816" cy="320040"/>
          </a:xfrm>
          <a:prstGeom prst="rect">
            <a:avLst/>
          </a:prstGeom>
          <a:noFill/>
        </p:spPr>
        <p:txBody>
          <a:bodyPr wrap="square" lIns="64008" rIns="64008" tIns="36576" bIns="36576">
            <a:spAutoFit/>
          </a:bodyPr>
          <a:lstStyle/>
          <a:p>
            <a:pPr algn="l"/>
            <a:r>
              <a:rPr sz="1400" b="1">
                <a:solidFill>
                  <a:srgbClr val="E27E68"/>
                </a:solidFill>
                <a:latin typeface="Aptos"/>
              </a:rPr>
              <a:t>PLAYING WITH OTHERS</a:t>
            </a:r>
          </a:p>
        </p:txBody>
      </p:sp>
      <p:sp>
        <p:nvSpPr>
          <p:cNvPr id="15" name="TextBox 14"/>
          <p:cNvSpPr txBox="1"/>
          <p:nvPr/>
        </p:nvSpPr>
        <p:spPr>
          <a:xfrm>
            <a:off x="8165592" y="2075688"/>
            <a:ext cx="3099816" cy="1271015"/>
          </a:xfrm>
          <a:prstGeom prst="rect">
            <a:avLst/>
          </a:prstGeom>
          <a:noFill/>
        </p:spPr>
        <p:txBody>
          <a:bodyPr wrap="square" lIns="64008" rIns="64008" tIns="36576" bIns="36576">
            <a:spAutoFit/>
          </a:bodyPr>
          <a:lstStyle/>
          <a:p>
            <a:pPr algn="l"/>
            <a:r>
              <a:rPr sz="1200" b="0">
                <a:solidFill>
                  <a:srgbClr val="35363E"/>
                </a:solidFill>
                <a:latin typeface="Aptos"/>
              </a:rPr>
              <a:t>Joining group activities appears difficult.</a:t>
            </a:r>
          </a:p>
        </p:txBody>
      </p:sp>
      <p:sp>
        <p:nvSpPr>
          <p:cNvPr id="16" name="TextBox 15"/>
          <p:cNvSpPr txBox="1"/>
          <p:nvPr/>
        </p:nvSpPr>
        <p:spPr>
          <a:xfrm>
            <a:off x="960120" y="4160520"/>
            <a:ext cx="10241280" cy="822960"/>
          </a:xfrm>
          <a:prstGeom prst="rect">
            <a:avLst/>
          </a:prstGeom>
          <a:noFill/>
        </p:spPr>
        <p:txBody>
          <a:bodyPr wrap="square" lIns="64008" rIns="64008" tIns="36576" bIns="36576">
            <a:spAutoFit/>
          </a:bodyPr>
          <a:lstStyle/>
          <a:p>
            <a:pPr algn="ctr"/>
            <a:r>
              <a:rPr sz="2200" b="1">
                <a:solidFill>
                  <a:srgbClr val="302A41"/>
                </a:solidFill>
                <a:latin typeface="Aptos"/>
              </a:rPr>
              <a:t>The aim is to help Shona feel safe, understood and gradually more confident.</a:t>
            </a:r>
          </a:p>
        </p:txBody>
      </p:sp>
      <p:sp>
        <p:nvSpPr>
          <p:cNvPr id="17" name="TextBox 16"/>
          <p:cNvSpPr txBox="1"/>
          <p:nvPr/>
        </p:nvSpPr>
        <p:spPr>
          <a:xfrm>
            <a:off x="1188720" y="5303520"/>
            <a:ext cx="9784080" cy="411480"/>
          </a:xfrm>
          <a:prstGeom prst="rect">
            <a:avLst/>
          </a:prstGeom>
          <a:noFill/>
        </p:spPr>
        <p:txBody>
          <a:bodyPr wrap="square" lIns="64008" rIns="64008" tIns="36576" bIns="36576">
            <a:spAutoFit/>
          </a:bodyPr>
          <a:lstStyle/>
          <a:p>
            <a:pPr algn="ctr"/>
            <a:r>
              <a:rPr sz="1400" b="0">
                <a:solidFill>
                  <a:srgbClr val="6F6F77"/>
                </a:solidFill>
                <a:latin typeface="Aptos"/>
              </a:rPr>
              <a:t>We need more information before drawing conclusions about why she behaves this way.</a:t>
            </a:r>
          </a:p>
        </p:txBody>
      </p:sp>
    </p:spTree>
  </p:cSld>
  <p:clrMapOvr>
    <a:masterClrMapping/>
  </p:clrMapOvr>
</p:sld>
</file>

<file path=ppt/slides/slide3.xml><?xml version="1.0" encoding="utf-8"?>
<p:sld xmlns:a="http://schemas.openxmlformats.org/drawingml/2006/main" xmlns:p="http://schemas.openxmlformats.org/presentationml/2006/main" xmlns:r="http://schemas.openxmlformats.org/officeDocument/2006/relationships">
  <p:cSld>
    <p:bg>
      <p:bgPr>
        <a:solidFill>
          <a:srgbClr val="FAF7F1"/>
        </a:solidFill>
        <a:effectLst/>
      </p:bgPr>
    </p:bg>
    <p:spTree>
      <p:nvGrpSpPr>
        <p:cNvPr id="1" name=""/>
        <p:cNvGrpSpPr/>
        <p:nvPr/>
      </p:nvGrpSpPr>
      <p:grpSpPr/>
      <p:sp>
        <p:nvSpPr>
          <p:cNvPr id="2" name="Rectangle 1"/>
          <p:cNvSpPr/>
          <p:nvPr/>
        </p:nvSpPr>
        <p:spPr>
          <a:xfrm>
            <a:off x="0" y="0"/>
            <a:ext cx="12191695" cy="100584"/>
          </a:xfrm>
          <a:prstGeom prst="rect">
            <a:avLst/>
          </a:prstGeom>
          <a:solidFill>
            <a:srgbClr val="E27E6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48640" y="6510528"/>
            <a:ext cx="8229600" cy="182880"/>
          </a:xfrm>
          <a:prstGeom prst="rect">
            <a:avLst/>
          </a:prstGeom>
          <a:noFill/>
        </p:spPr>
        <p:txBody>
          <a:bodyPr wrap="square" lIns="64008" rIns="64008" tIns="36576" bIns="36576">
            <a:spAutoFit/>
          </a:bodyPr>
          <a:lstStyle/>
          <a:p>
            <a:pPr algn="l"/>
            <a:r>
              <a:rPr sz="800" b="1">
                <a:solidFill>
                  <a:srgbClr val="6F6F77"/>
                </a:solidFill>
                <a:latin typeface="Aptos"/>
              </a:rPr>
              <a:t>UNDERSTANDING ATTACHMENT</a:t>
            </a:r>
          </a:p>
        </p:txBody>
      </p:sp>
      <p:sp>
        <p:nvSpPr>
          <p:cNvPr id="4" name="TextBox 3"/>
          <p:cNvSpPr txBox="1"/>
          <p:nvPr/>
        </p:nvSpPr>
        <p:spPr>
          <a:xfrm>
            <a:off x="11109960" y="6473952"/>
            <a:ext cx="548640" cy="201168"/>
          </a:xfrm>
          <a:prstGeom prst="rect">
            <a:avLst/>
          </a:prstGeom>
          <a:noFill/>
        </p:spPr>
        <p:txBody>
          <a:bodyPr wrap="square" lIns="64008" rIns="64008" tIns="36576" bIns="36576">
            <a:spAutoFit/>
          </a:bodyPr>
          <a:lstStyle/>
          <a:p>
            <a:pPr algn="r"/>
            <a:r>
              <a:rPr sz="900" b="1">
                <a:solidFill>
                  <a:srgbClr val="6F6F77"/>
                </a:solidFill>
                <a:latin typeface="Aptos"/>
              </a:rPr>
              <a:t>03</a:t>
            </a:r>
          </a:p>
        </p:txBody>
      </p:sp>
      <p:sp>
        <p:nvSpPr>
          <p:cNvPr id="5" name="TextBox 4"/>
          <p:cNvSpPr txBox="1"/>
          <p:nvPr/>
        </p:nvSpPr>
        <p:spPr>
          <a:xfrm>
            <a:off x="685800" y="411480"/>
            <a:ext cx="10789920" cy="594360"/>
          </a:xfrm>
          <a:prstGeom prst="rect">
            <a:avLst/>
          </a:prstGeom>
          <a:noFill/>
        </p:spPr>
        <p:txBody>
          <a:bodyPr wrap="square" lIns="64008" rIns="64008" tIns="36576" bIns="36576">
            <a:spAutoFit/>
          </a:bodyPr>
          <a:lstStyle/>
          <a:p>
            <a:pPr algn="l"/>
            <a:r>
              <a:rPr sz="2700" b="1">
                <a:solidFill>
                  <a:srgbClr val="302A41"/>
                </a:solidFill>
                <a:latin typeface="Aptos"/>
              </a:rPr>
              <a:t>The idea behind Bowlby’s theory</a:t>
            </a:r>
          </a:p>
        </p:txBody>
      </p:sp>
      <p:sp>
        <p:nvSpPr>
          <p:cNvPr id="6" name="TextBox 5"/>
          <p:cNvSpPr txBox="1"/>
          <p:nvPr/>
        </p:nvSpPr>
        <p:spPr>
          <a:xfrm>
            <a:off x="713232" y="1005840"/>
            <a:ext cx="10698480" cy="320040"/>
          </a:xfrm>
          <a:prstGeom prst="rect">
            <a:avLst/>
          </a:prstGeom>
          <a:noFill/>
        </p:spPr>
        <p:txBody>
          <a:bodyPr wrap="square" lIns="64008" rIns="64008" tIns="36576" bIns="36576">
            <a:spAutoFit/>
          </a:bodyPr>
          <a:lstStyle/>
          <a:p>
            <a:pPr algn="l"/>
            <a:r>
              <a:rPr sz="1100" b="1">
                <a:solidFill>
                  <a:srgbClr val="705696"/>
                </a:solidFill>
                <a:latin typeface="Aptos"/>
              </a:rPr>
              <a:t>Children need reliable relationships as well as opportunities to explore</a:t>
            </a:r>
          </a:p>
        </p:txBody>
      </p:sp>
      <p:sp>
        <p:nvSpPr>
          <p:cNvPr id="7" name="Rounded Rectangle 6"/>
          <p:cNvSpPr/>
          <p:nvPr/>
        </p:nvSpPr>
        <p:spPr>
          <a:xfrm>
            <a:off x="777240" y="1508760"/>
            <a:ext cx="3474720" cy="1600200"/>
          </a:xfrm>
          <a:prstGeom prst="roundRect">
            <a:avLst/>
          </a:prstGeom>
          <a:solidFill>
            <a:srgbClr val="FFFFFF"/>
          </a:solidFill>
          <a:ln>
            <a:solidFill>
              <a:srgbClr val="E4DEE5"/>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TextBox 7"/>
          <p:cNvSpPr txBox="1"/>
          <p:nvPr/>
        </p:nvSpPr>
        <p:spPr>
          <a:xfrm>
            <a:off x="941832" y="1645919"/>
            <a:ext cx="3145536" cy="320040"/>
          </a:xfrm>
          <a:prstGeom prst="rect">
            <a:avLst/>
          </a:prstGeom>
          <a:noFill/>
        </p:spPr>
        <p:txBody>
          <a:bodyPr wrap="square" lIns="64008" rIns="64008" tIns="36576" bIns="36576">
            <a:spAutoFit/>
          </a:bodyPr>
          <a:lstStyle/>
          <a:p>
            <a:pPr algn="l"/>
            <a:r>
              <a:rPr sz="1400" b="1">
                <a:solidFill>
                  <a:srgbClr val="E27E68"/>
                </a:solidFill>
                <a:latin typeface="Aptos"/>
              </a:rPr>
              <a:t>COMFORT</a:t>
            </a:r>
          </a:p>
        </p:txBody>
      </p:sp>
      <p:sp>
        <p:nvSpPr>
          <p:cNvPr id="9" name="TextBox 8"/>
          <p:cNvSpPr txBox="1"/>
          <p:nvPr/>
        </p:nvSpPr>
        <p:spPr>
          <a:xfrm>
            <a:off x="941832" y="2029967"/>
            <a:ext cx="3145536" cy="996695"/>
          </a:xfrm>
          <a:prstGeom prst="rect">
            <a:avLst/>
          </a:prstGeom>
          <a:noFill/>
        </p:spPr>
        <p:txBody>
          <a:bodyPr wrap="square" lIns="64008" rIns="64008" tIns="36576" bIns="36576">
            <a:spAutoFit/>
          </a:bodyPr>
          <a:lstStyle/>
          <a:p>
            <a:pPr algn="l"/>
            <a:r>
              <a:rPr sz="1200" b="0">
                <a:solidFill>
                  <a:srgbClr val="35363E"/>
                </a:solidFill>
                <a:latin typeface="Aptos"/>
              </a:rPr>
              <a:t>A familiar adult can help a child manage distress.</a:t>
            </a:r>
          </a:p>
        </p:txBody>
      </p:sp>
      <p:sp>
        <p:nvSpPr>
          <p:cNvPr id="10" name="Rounded Rectangle 9"/>
          <p:cNvSpPr/>
          <p:nvPr/>
        </p:nvSpPr>
        <p:spPr>
          <a:xfrm>
            <a:off x="4389120" y="1508760"/>
            <a:ext cx="3474720" cy="1600200"/>
          </a:xfrm>
          <a:prstGeom prst="roundRect">
            <a:avLst/>
          </a:prstGeom>
          <a:solidFill>
            <a:srgbClr val="FFFFFF"/>
          </a:solidFill>
          <a:ln>
            <a:solidFill>
              <a:srgbClr val="E4DEE5"/>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TextBox 10"/>
          <p:cNvSpPr txBox="1"/>
          <p:nvPr/>
        </p:nvSpPr>
        <p:spPr>
          <a:xfrm>
            <a:off x="4553712" y="1645919"/>
            <a:ext cx="3145536" cy="320040"/>
          </a:xfrm>
          <a:prstGeom prst="rect">
            <a:avLst/>
          </a:prstGeom>
          <a:noFill/>
        </p:spPr>
        <p:txBody>
          <a:bodyPr wrap="square" lIns="64008" rIns="64008" tIns="36576" bIns="36576">
            <a:spAutoFit/>
          </a:bodyPr>
          <a:lstStyle/>
          <a:p>
            <a:pPr algn="l"/>
            <a:r>
              <a:rPr sz="1400" b="1">
                <a:solidFill>
                  <a:srgbClr val="705696"/>
                </a:solidFill>
                <a:latin typeface="Aptos"/>
              </a:rPr>
              <a:t>CONFIDENCE</a:t>
            </a:r>
          </a:p>
        </p:txBody>
      </p:sp>
      <p:sp>
        <p:nvSpPr>
          <p:cNvPr id="12" name="TextBox 11"/>
          <p:cNvSpPr txBox="1"/>
          <p:nvPr/>
        </p:nvSpPr>
        <p:spPr>
          <a:xfrm>
            <a:off x="4553712" y="2029967"/>
            <a:ext cx="3145536" cy="996695"/>
          </a:xfrm>
          <a:prstGeom prst="rect">
            <a:avLst/>
          </a:prstGeom>
          <a:noFill/>
        </p:spPr>
        <p:txBody>
          <a:bodyPr wrap="square" lIns="64008" rIns="64008" tIns="36576" bIns="36576">
            <a:spAutoFit/>
          </a:bodyPr>
          <a:lstStyle/>
          <a:p>
            <a:pPr algn="l"/>
            <a:r>
              <a:rPr sz="1200" b="0">
                <a:solidFill>
                  <a:srgbClr val="35363E"/>
                </a:solidFill>
                <a:latin typeface="Aptos"/>
              </a:rPr>
              <a:t>Feeling supported can make exploration easier.</a:t>
            </a:r>
          </a:p>
        </p:txBody>
      </p:sp>
      <p:sp>
        <p:nvSpPr>
          <p:cNvPr id="13" name="Rounded Rectangle 12"/>
          <p:cNvSpPr/>
          <p:nvPr/>
        </p:nvSpPr>
        <p:spPr>
          <a:xfrm>
            <a:off x="8001000" y="1508760"/>
            <a:ext cx="3474720" cy="1600200"/>
          </a:xfrm>
          <a:prstGeom prst="roundRect">
            <a:avLst/>
          </a:prstGeom>
          <a:solidFill>
            <a:srgbClr val="FFFFFF"/>
          </a:solidFill>
          <a:ln>
            <a:solidFill>
              <a:srgbClr val="E4DEE5"/>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4" name="TextBox 13"/>
          <p:cNvSpPr txBox="1"/>
          <p:nvPr/>
        </p:nvSpPr>
        <p:spPr>
          <a:xfrm>
            <a:off x="8165592" y="1645919"/>
            <a:ext cx="3145536" cy="320040"/>
          </a:xfrm>
          <a:prstGeom prst="rect">
            <a:avLst/>
          </a:prstGeom>
          <a:noFill/>
        </p:spPr>
        <p:txBody>
          <a:bodyPr wrap="square" lIns="64008" rIns="64008" tIns="36576" bIns="36576">
            <a:spAutoFit/>
          </a:bodyPr>
          <a:lstStyle/>
          <a:p>
            <a:pPr algn="l"/>
            <a:r>
              <a:rPr sz="1400" b="1">
                <a:solidFill>
                  <a:srgbClr val="E27E68"/>
                </a:solidFill>
                <a:latin typeface="Aptos"/>
              </a:rPr>
              <a:t>EXPECTATIONS</a:t>
            </a:r>
          </a:p>
        </p:txBody>
      </p:sp>
      <p:sp>
        <p:nvSpPr>
          <p:cNvPr id="15" name="TextBox 14"/>
          <p:cNvSpPr txBox="1"/>
          <p:nvPr/>
        </p:nvSpPr>
        <p:spPr>
          <a:xfrm>
            <a:off x="8165592" y="2029967"/>
            <a:ext cx="3145536" cy="996695"/>
          </a:xfrm>
          <a:prstGeom prst="rect">
            <a:avLst/>
          </a:prstGeom>
          <a:noFill/>
        </p:spPr>
        <p:txBody>
          <a:bodyPr wrap="square" lIns="64008" rIns="64008" tIns="36576" bIns="36576">
            <a:spAutoFit/>
          </a:bodyPr>
          <a:lstStyle/>
          <a:p>
            <a:pPr algn="l"/>
            <a:r>
              <a:rPr sz="1200" b="0">
                <a:solidFill>
                  <a:srgbClr val="35363E"/>
                </a:solidFill>
                <a:latin typeface="Aptos"/>
              </a:rPr>
              <a:t>Repeated care experiences shape what children expect from others.</a:t>
            </a:r>
          </a:p>
        </p:txBody>
      </p:sp>
      <p:sp>
        <p:nvSpPr>
          <p:cNvPr id="16" name="TextBox 15"/>
          <p:cNvSpPr txBox="1"/>
          <p:nvPr/>
        </p:nvSpPr>
        <p:spPr>
          <a:xfrm>
            <a:off x="914400" y="3703320"/>
            <a:ext cx="10058400" cy="1920240"/>
          </a:xfrm>
          <a:prstGeom prst="rect">
            <a:avLst/>
          </a:prstGeom>
          <a:noFill/>
        </p:spPr>
        <p:txBody>
          <a:bodyPr wrap="square" rIns="45720">
            <a:spAutoFit/>
          </a:bodyPr>
          <a:lstStyle/>
          <a:p>
            <a:pPr>
              <a:spcAft>
                <a:spcPts val="1300"/>
              </a:spcAft>
              <a:defRPr sz="1800">
                <a:solidFill>
                  <a:srgbClr val="35363E"/>
                </a:solidFill>
                <a:latin typeface="Aptos"/>
              </a:defRPr>
            </a:pPr>
            <a:r>
              <a:t>Attachment is an emotional bond with a familiar caregiver.</a:t>
            </a:r>
          </a:p>
          <a:p>
            <a:pPr>
              <a:spcAft>
                <a:spcPts val="1300"/>
              </a:spcAft>
              <a:defRPr sz="1800">
                <a:solidFill>
                  <a:srgbClr val="35363E"/>
                </a:solidFill>
                <a:latin typeface="Aptos"/>
              </a:defRPr>
            </a:pPr>
            <a:r>
              <a:t>A trusted adult can be a ‘safe haven’ and a ‘secure base’.</a:t>
            </a:r>
          </a:p>
          <a:p>
            <a:pPr>
              <a:spcAft>
                <a:spcPts val="1300"/>
              </a:spcAft>
              <a:defRPr sz="1800">
                <a:solidFill>
                  <a:srgbClr val="35363E"/>
                </a:solidFill>
                <a:latin typeface="Aptos"/>
              </a:defRPr>
            </a:pPr>
            <a:r>
              <a:t>Ainsworth’s research helped describe patterns of attachment behaviour.</a:t>
            </a:r>
          </a:p>
        </p:txBody>
      </p:sp>
      <p:sp>
        <p:nvSpPr>
          <p:cNvPr id="17" name="TextBox 16"/>
          <p:cNvSpPr txBox="1"/>
          <p:nvPr/>
        </p:nvSpPr>
        <p:spPr>
          <a:xfrm>
            <a:off x="914400" y="5989320"/>
            <a:ext cx="10058400" cy="228600"/>
          </a:xfrm>
          <a:prstGeom prst="rect">
            <a:avLst/>
          </a:prstGeom>
          <a:noFill/>
        </p:spPr>
        <p:txBody>
          <a:bodyPr wrap="square" lIns="64008" rIns="64008" tIns="36576" bIns="36576">
            <a:spAutoFit/>
          </a:bodyPr>
          <a:lstStyle/>
          <a:p>
            <a:pPr algn="l"/>
            <a:r>
              <a:rPr sz="1000" b="0">
                <a:solidFill>
                  <a:srgbClr val="6F6F77"/>
                </a:solidFill>
                <a:latin typeface="Aptos"/>
              </a:rPr>
              <a:t>(Bowlby, 1969; 1982; Ainsworth et al., 1978)</a:t>
            </a:r>
          </a:p>
        </p:txBody>
      </p:sp>
    </p:spTree>
  </p:cSld>
  <p:clrMapOvr>
    <a:masterClrMapping/>
  </p:clrMapOvr>
</p:sld>
</file>

<file path=ppt/slides/slide4.xml><?xml version="1.0" encoding="utf-8"?>
<p:sld xmlns:a="http://schemas.openxmlformats.org/drawingml/2006/main" xmlns:p="http://schemas.openxmlformats.org/presentationml/2006/main" xmlns:r="http://schemas.openxmlformats.org/officeDocument/2006/relationships">
  <p:cSld>
    <p:bg>
      <p:bgPr>
        <a:solidFill>
          <a:srgbClr val="FAF7F1"/>
        </a:solidFill>
        <a:effectLst/>
      </p:bgPr>
    </p:bg>
    <p:spTree>
      <p:nvGrpSpPr>
        <p:cNvPr id="1" name=""/>
        <p:cNvGrpSpPr/>
        <p:nvPr/>
      </p:nvGrpSpPr>
      <p:grpSpPr/>
      <p:sp>
        <p:nvSpPr>
          <p:cNvPr id="2" name="Rectangle 1"/>
          <p:cNvSpPr/>
          <p:nvPr/>
        </p:nvSpPr>
        <p:spPr>
          <a:xfrm>
            <a:off x="0" y="0"/>
            <a:ext cx="12191695" cy="100584"/>
          </a:xfrm>
          <a:prstGeom prst="rect">
            <a:avLst/>
          </a:prstGeom>
          <a:solidFill>
            <a:srgbClr val="E27E6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48640" y="6510528"/>
            <a:ext cx="8229600" cy="182880"/>
          </a:xfrm>
          <a:prstGeom prst="rect">
            <a:avLst/>
          </a:prstGeom>
          <a:noFill/>
        </p:spPr>
        <p:txBody>
          <a:bodyPr wrap="square" lIns="64008" rIns="64008" tIns="36576" bIns="36576">
            <a:spAutoFit/>
          </a:bodyPr>
          <a:lstStyle/>
          <a:p>
            <a:pPr algn="l"/>
            <a:r>
              <a:rPr sz="800" b="1">
                <a:solidFill>
                  <a:srgbClr val="6F6F77"/>
                </a:solidFill>
                <a:latin typeface="Aptos"/>
              </a:rPr>
              <a:t>APPLYING THEORY TO PRACTICE</a:t>
            </a:r>
          </a:p>
        </p:txBody>
      </p:sp>
      <p:sp>
        <p:nvSpPr>
          <p:cNvPr id="4" name="TextBox 3"/>
          <p:cNvSpPr txBox="1"/>
          <p:nvPr/>
        </p:nvSpPr>
        <p:spPr>
          <a:xfrm>
            <a:off x="11109960" y="6473952"/>
            <a:ext cx="548640" cy="201168"/>
          </a:xfrm>
          <a:prstGeom prst="rect">
            <a:avLst/>
          </a:prstGeom>
          <a:noFill/>
        </p:spPr>
        <p:txBody>
          <a:bodyPr wrap="square" lIns="64008" rIns="64008" tIns="36576" bIns="36576">
            <a:spAutoFit/>
          </a:bodyPr>
          <a:lstStyle/>
          <a:p>
            <a:pPr algn="r"/>
            <a:r>
              <a:rPr sz="900" b="1">
                <a:solidFill>
                  <a:srgbClr val="6F6F77"/>
                </a:solidFill>
                <a:latin typeface="Aptos"/>
              </a:rPr>
              <a:t>04</a:t>
            </a:r>
          </a:p>
        </p:txBody>
      </p:sp>
      <p:sp>
        <p:nvSpPr>
          <p:cNvPr id="5" name="TextBox 4"/>
          <p:cNvSpPr txBox="1"/>
          <p:nvPr/>
        </p:nvSpPr>
        <p:spPr>
          <a:xfrm>
            <a:off x="685800" y="411480"/>
            <a:ext cx="10789920" cy="594360"/>
          </a:xfrm>
          <a:prstGeom prst="rect">
            <a:avLst/>
          </a:prstGeom>
          <a:noFill/>
        </p:spPr>
        <p:txBody>
          <a:bodyPr wrap="square" lIns="64008" rIns="64008" tIns="36576" bIns="36576">
            <a:spAutoFit/>
          </a:bodyPr>
          <a:lstStyle/>
          <a:p>
            <a:pPr algn="l"/>
            <a:r>
              <a:rPr sz="2700" b="1">
                <a:solidFill>
                  <a:srgbClr val="302A41"/>
                </a:solidFill>
                <a:latin typeface="Aptos"/>
              </a:rPr>
              <a:t>What could be behind Shona’s reactions?</a:t>
            </a:r>
          </a:p>
        </p:txBody>
      </p:sp>
      <p:sp>
        <p:nvSpPr>
          <p:cNvPr id="6" name="TextBox 5"/>
          <p:cNvSpPr txBox="1"/>
          <p:nvPr/>
        </p:nvSpPr>
        <p:spPr>
          <a:xfrm>
            <a:off x="713232" y="1005840"/>
            <a:ext cx="10698480" cy="320040"/>
          </a:xfrm>
          <a:prstGeom prst="rect">
            <a:avLst/>
          </a:prstGeom>
          <a:noFill/>
        </p:spPr>
        <p:txBody>
          <a:bodyPr wrap="square" lIns="64008" rIns="64008" tIns="36576" bIns="36576">
            <a:spAutoFit/>
          </a:bodyPr>
          <a:lstStyle/>
          <a:p>
            <a:pPr algn="l"/>
            <a:r>
              <a:rPr sz="1100" b="1">
                <a:solidFill>
                  <a:srgbClr val="705696"/>
                </a:solidFill>
                <a:latin typeface="Aptos"/>
              </a:rPr>
              <a:t>Several explanations may be possible at the same time</a:t>
            </a:r>
          </a:p>
        </p:txBody>
      </p:sp>
      <p:sp>
        <p:nvSpPr>
          <p:cNvPr id="7" name="TextBox 6"/>
          <p:cNvSpPr txBox="1"/>
          <p:nvPr/>
        </p:nvSpPr>
        <p:spPr>
          <a:xfrm>
            <a:off x="822960" y="1554480"/>
            <a:ext cx="6812280" cy="4389120"/>
          </a:xfrm>
          <a:prstGeom prst="rect">
            <a:avLst/>
          </a:prstGeom>
          <a:noFill/>
        </p:spPr>
        <p:txBody>
          <a:bodyPr wrap="square" rIns="45720">
            <a:spAutoFit/>
          </a:bodyPr>
          <a:lstStyle/>
          <a:p>
            <a:pPr>
              <a:spcAft>
                <a:spcPts val="1300"/>
              </a:spcAft>
              <a:defRPr sz="1900">
                <a:solidFill>
                  <a:srgbClr val="35363E"/>
                </a:solidFill>
                <a:latin typeface="Aptos"/>
              </a:defRPr>
            </a:pPr>
            <a:r>
              <a:t>Nursery is unfamiliar: new people, sounds, routines and expectations.</a:t>
            </a:r>
          </a:p>
          <a:p>
            <a:pPr>
              <a:spcAft>
                <a:spcPts val="1300"/>
              </a:spcAft>
              <a:defRPr sz="1900">
                <a:solidFill>
                  <a:srgbClr val="35363E"/>
                </a:solidFill>
                <a:latin typeface="Aptos"/>
              </a:defRPr>
            </a:pPr>
            <a:r>
              <a:t>When carers leave, Shona may look for reassurance and predictability.</a:t>
            </a:r>
          </a:p>
          <a:p>
            <a:pPr>
              <a:spcAft>
                <a:spcPts val="1300"/>
              </a:spcAft>
              <a:defRPr sz="1900">
                <a:solidFill>
                  <a:srgbClr val="35363E"/>
                </a:solidFill>
                <a:latin typeface="Aptos"/>
              </a:defRPr>
            </a:pPr>
            <a:r>
              <a:t>Limited speech may make it harder to ask for help or explain feelings.</a:t>
            </a:r>
          </a:p>
          <a:p>
            <a:pPr>
              <a:spcAft>
                <a:spcPts val="1300"/>
              </a:spcAft>
              <a:defRPr sz="1900">
                <a:solidFill>
                  <a:srgbClr val="35363E"/>
                </a:solidFill>
                <a:latin typeface="Aptos"/>
              </a:defRPr>
            </a:pPr>
            <a:r>
              <a:t>Group play can feel demanding when children and routines are still unfamiliar.</a:t>
            </a:r>
          </a:p>
        </p:txBody>
      </p:sp>
      <p:sp>
        <p:nvSpPr>
          <p:cNvPr id="8" name="Rounded Rectangle 7"/>
          <p:cNvSpPr/>
          <p:nvPr/>
        </p:nvSpPr>
        <p:spPr>
          <a:xfrm>
            <a:off x="8001000" y="1828800"/>
            <a:ext cx="3291840" cy="2514600"/>
          </a:xfrm>
          <a:prstGeom prst="roundRect">
            <a:avLst/>
          </a:prstGeom>
          <a:solidFill>
            <a:srgbClr val="FFFFFF"/>
          </a:solidFill>
          <a:ln>
            <a:solidFill>
              <a:srgbClr val="E4DEE5"/>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9" name="TextBox 8"/>
          <p:cNvSpPr txBox="1"/>
          <p:nvPr/>
        </p:nvSpPr>
        <p:spPr>
          <a:xfrm>
            <a:off x="8165592" y="1965960"/>
            <a:ext cx="2962656" cy="320040"/>
          </a:xfrm>
          <a:prstGeom prst="rect">
            <a:avLst/>
          </a:prstGeom>
          <a:noFill/>
        </p:spPr>
        <p:txBody>
          <a:bodyPr wrap="square" lIns="64008" rIns="64008" tIns="36576" bIns="36576">
            <a:spAutoFit/>
          </a:bodyPr>
          <a:lstStyle/>
          <a:p>
            <a:pPr algn="l"/>
            <a:r>
              <a:rPr sz="1400" b="1">
                <a:solidFill>
                  <a:srgbClr val="E27E68"/>
                </a:solidFill>
                <a:latin typeface="Aptos"/>
              </a:rPr>
              <a:t>A CAUTIOUS INTERPRETATION</a:t>
            </a:r>
          </a:p>
        </p:txBody>
      </p:sp>
      <p:sp>
        <p:nvSpPr>
          <p:cNvPr id="10" name="TextBox 9"/>
          <p:cNvSpPr txBox="1"/>
          <p:nvPr/>
        </p:nvSpPr>
        <p:spPr>
          <a:xfrm>
            <a:off x="8165592" y="2350008"/>
            <a:ext cx="2962656" cy="1911095"/>
          </a:xfrm>
          <a:prstGeom prst="rect">
            <a:avLst/>
          </a:prstGeom>
          <a:noFill/>
        </p:spPr>
        <p:txBody>
          <a:bodyPr wrap="square" lIns="64008" rIns="64008" tIns="36576" bIns="36576">
            <a:spAutoFit/>
          </a:bodyPr>
          <a:lstStyle/>
          <a:p>
            <a:pPr algn="l"/>
            <a:r>
              <a:rPr sz="1200" b="0">
                <a:solidFill>
                  <a:srgbClr val="35363E"/>
                </a:solidFill>
                <a:latin typeface="Aptos"/>
              </a:rPr>
              <a:t>Separation anxiety does not prove insecure attachment. Observe what happens, when it happens and what helps.</a:t>
            </a:r>
          </a:p>
        </p:txBody>
      </p:sp>
    </p:spTree>
  </p:cSld>
  <p:clrMapOvr>
    <a:masterClrMapping/>
  </p:clrMapOvr>
</p:sld>
</file>

<file path=ppt/slides/slide5.xml><?xml version="1.0" encoding="utf-8"?>
<p:sld xmlns:a="http://schemas.openxmlformats.org/drawingml/2006/main" xmlns:p="http://schemas.openxmlformats.org/presentationml/2006/main" xmlns:r="http://schemas.openxmlformats.org/officeDocument/2006/relationships">
  <p:cSld>
    <p:bg>
      <p:bgPr>
        <a:solidFill>
          <a:srgbClr val="FAF7F1"/>
        </a:solidFill>
        <a:effectLst/>
      </p:bgPr>
    </p:bg>
    <p:spTree>
      <p:nvGrpSpPr>
        <p:cNvPr id="1" name=""/>
        <p:cNvGrpSpPr/>
        <p:nvPr/>
      </p:nvGrpSpPr>
      <p:grpSpPr/>
      <p:sp>
        <p:nvSpPr>
          <p:cNvPr id="2" name="Rectangle 1"/>
          <p:cNvSpPr/>
          <p:nvPr/>
        </p:nvSpPr>
        <p:spPr>
          <a:xfrm>
            <a:off x="0" y="0"/>
            <a:ext cx="12191695" cy="100584"/>
          </a:xfrm>
          <a:prstGeom prst="rect">
            <a:avLst/>
          </a:prstGeom>
          <a:solidFill>
            <a:srgbClr val="E27E6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48640" y="6510528"/>
            <a:ext cx="8229600" cy="182880"/>
          </a:xfrm>
          <a:prstGeom prst="rect">
            <a:avLst/>
          </a:prstGeom>
          <a:noFill/>
        </p:spPr>
        <p:txBody>
          <a:bodyPr wrap="square" lIns="64008" rIns="64008" tIns="36576" bIns="36576">
            <a:spAutoFit/>
          </a:bodyPr>
          <a:lstStyle/>
          <a:p>
            <a:pPr algn="l"/>
            <a:r>
              <a:rPr sz="800" b="1">
                <a:solidFill>
                  <a:srgbClr val="6F6F77"/>
                </a:solidFill>
                <a:latin typeface="Aptos"/>
              </a:rPr>
              <a:t>A SETTLING-IN PLAN</a:t>
            </a:r>
          </a:p>
        </p:txBody>
      </p:sp>
      <p:sp>
        <p:nvSpPr>
          <p:cNvPr id="4" name="TextBox 3"/>
          <p:cNvSpPr txBox="1"/>
          <p:nvPr/>
        </p:nvSpPr>
        <p:spPr>
          <a:xfrm>
            <a:off x="11109960" y="6473952"/>
            <a:ext cx="548640" cy="201168"/>
          </a:xfrm>
          <a:prstGeom prst="rect">
            <a:avLst/>
          </a:prstGeom>
          <a:noFill/>
        </p:spPr>
        <p:txBody>
          <a:bodyPr wrap="square" lIns="64008" rIns="64008" tIns="36576" bIns="36576">
            <a:spAutoFit/>
          </a:bodyPr>
          <a:lstStyle/>
          <a:p>
            <a:pPr algn="r"/>
            <a:r>
              <a:rPr sz="900" b="1">
                <a:solidFill>
                  <a:srgbClr val="6F6F77"/>
                </a:solidFill>
                <a:latin typeface="Aptos"/>
              </a:rPr>
              <a:t>05</a:t>
            </a:r>
          </a:p>
        </p:txBody>
      </p:sp>
      <p:sp>
        <p:nvSpPr>
          <p:cNvPr id="5" name="TextBox 4"/>
          <p:cNvSpPr txBox="1"/>
          <p:nvPr/>
        </p:nvSpPr>
        <p:spPr>
          <a:xfrm>
            <a:off x="685800" y="411480"/>
            <a:ext cx="10789920" cy="594360"/>
          </a:xfrm>
          <a:prstGeom prst="rect">
            <a:avLst/>
          </a:prstGeom>
          <a:noFill/>
        </p:spPr>
        <p:txBody>
          <a:bodyPr wrap="square" lIns="64008" rIns="64008" tIns="36576" bIns="36576">
            <a:spAutoFit/>
          </a:bodyPr>
          <a:lstStyle/>
          <a:p>
            <a:pPr algn="l"/>
            <a:r>
              <a:rPr sz="2700" b="1">
                <a:solidFill>
                  <a:srgbClr val="302A41"/>
                </a:solidFill>
                <a:latin typeface="Aptos"/>
              </a:rPr>
              <a:t>Small changes that can make a difference</a:t>
            </a:r>
          </a:p>
        </p:txBody>
      </p:sp>
      <p:sp>
        <p:nvSpPr>
          <p:cNvPr id="6" name="TextBox 5"/>
          <p:cNvSpPr txBox="1"/>
          <p:nvPr/>
        </p:nvSpPr>
        <p:spPr>
          <a:xfrm>
            <a:off x="713232" y="1005840"/>
            <a:ext cx="10698480" cy="320040"/>
          </a:xfrm>
          <a:prstGeom prst="rect">
            <a:avLst/>
          </a:prstGeom>
          <a:noFill/>
        </p:spPr>
        <p:txBody>
          <a:bodyPr wrap="square" lIns="64008" rIns="64008" tIns="36576" bIns="36576">
            <a:spAutoFit/>
          </a:bodyPr>
          <a:lstStyle/>
          <a:p>
            <a:pPr algn="l"/>
            <a:r>
              <a:rPr sz="1100" b="1">
                <a:solidFill>
                  <a:srgbClr val="705696"/>
                </a:solidFill>
                <a:latin typeface="Aptos"/>
              </a:rPr>
              <a:t>A predictable relationship can be more helpful than lots of instructions</a:t>
            </a:r>
          </a:p>
        </p:txBody>
      </p:sp>
      <p:sp>
        <p:nvSpPr>
          <p:cNvPr id="7" name="Rounded Rectangle 6"/>
          <p:cNvSpPr/>
          <p:nvPr/>
        </p:nvSpPr>
        <p:spPr>
          <a:xfrm>
            <a:off x="731520" y="1508760"/>
            <a:ext cx="3474720" cy="1645920"/>
          </a:xfrm>
          <a:prstGeom prst="roundRect">
            <a:avLst/>
          </a:prstGeom>
          <a:solidFill>
            <a:srgbClr val="FFFFFF"/>
          </a:solidFill>
          <a:ln>
            <a:solidFill>
              <a:srgbClr val="E4DEE5"/>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TextBox 7"/>
          <p:cNvSpPr txBox="1"/>
          <p:nvPr/>
        </p:nvSpPr>
        <p:spPr>
          <a:xfrm>
            <a:off x="896112" y="1645919"/>
            <a:ext cx="3145536" cy="320040"/>
          </a:xfrm>
          <a:prstGeom prst="rect">
            <a:avLst/>
          </a:prstGeom>
          <a:noFill/>
        </p:spPr>
        <p:txBody>
          <a:bodyPr wrap="square" lIns="64008" rIns="64008" tIns="36576" bIns="36576">
            <a:spAutoFit/>
          </a:bodyPr>
          <a:lstStyle/>
          <a:p>
            <a:pPr algn="l"/>
            <a:r>
              <a:rPr sz="1400" b="1">
                <a:solidFill>
                  <a:srgbClr val="705696"/>
                </a:solidFill>
                <a:latin typeface="Aptos"/>
              </a:rPr>
              <a:t>A CONSISTENT KEY PERSON</a:t>
            </a:r>
          </a:p>
        </p:txBody>
      </p:sp>
      <p:sp>
        <p:nvSpPr>
          <p:cNvPr id="9" name="TextBox 8"/>
          <p:cNvSpPr txBox="1"/>
          <p:nvPr/>
        </p:nvSpPr>
        <p:spPr>
          <a:xfrm>
            <a:off x="896112" y="2029967"/>
            <a:ext cx="3145536" cy="1042416"/>
          </a:xfrm>
          <a:prstGeom prst="rect">
            <a:avLst/>
          </a:prstGeom>
          <a:noFill/>
        </p:spPr>
        <p:txBody>
          <a:bodyPr wrap="square" lIns="64008" rIns="64008" tIns="36576" bIns="36576">
            <a:spAutoFit/>
          </a:bodyPr>
          <a:lstStyle/>
          <a:p>
            <a:pPr algn="l"/>
            <a:r>
              <a:rPr sz="1200" b="0">
                <a:solidFill>
                  <a:srgbClr val="35363E"/>
                </a:solidFill>
                <a:latin typeface="Aptos"/>
              </a:rPr>
              <a:t>One main adult learns Shona’s cues and helps her through routines.</a:t>
            </a:r>
          </a:p>
        </p:txBody>
      </p:sp>
      <p:sp>
        <p:nvSpPr>
          <p:cNvPr id="10" name="Rounded Rectangle 9"/>
          <p:cNvSpPr/>
          <p:nvPr/>
        </p:nvSpPr>
        <p:spPr>
          <a:xfrm>
            <a:off x="4389120" y="1508760"/>
            <a:ext cx="3474720" cy="1645920"/>
          </a:xfrm>
          <a:prstGeom prst="roundRect">
            <a:avLst/>
          </a:prstGeom>
          <a:solidFill>
            <a:srgbClr val="FFFFFF"/>
          </a:solidFill>
          <a:ln>
            <a:solidFill>
              <a:srgbClr val="E4DEE5"/>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TextBox 10"/>
          <p:cNvSpPr txBox="1"/>
          <p:nvPr/>
        </p:nvSpPr>
        <p:spPr>
          <a:xfrm>
            <a:off x="4553712" y="1645919"/>
            <a:ext cx="3145536" cy="320040"/>
          </a:xfrm>
          <a:prstGeom prst="rect">
            <a:avLst/>
          </a:prstGeom>
          <a:noFill/>
        </p:spPr>
        <p:txBody>
          <a:bodyPr wrap="square" lIns="64008" rIns="64008" tIns="36576" bIns="36576">
            <a:spAutoFit/>
          </a:bodyPr>
          <a:lstStyle/>
          <a:p>
            <a:pPr algn="l"/>
            <a:r>
              <a:rPr sz="1400" b="1">
                <a:solidFill>
                  <a:srgbClr val="E27E68"/>
                </a:solidFill>
                <a:latin typeface="Aptos"/>
              </a:rPr>
              <a:t>A CLEAR GOODBYE</a:t>
            </a:r>
          </a:p>
        </p:txBody>
      </p:sp>
      <p:sp>
        <p:nvSpPr>
          <p:cNvPr id="12" name="TextBox 11"/>
          <p:cNvSpPr txBox="1"/>
          <p:nvPr/>
        </p:nvSpPr>
        <p:spPr>
          <a:xfrm>
            <a:off x="4553712" y="2029967"/>
            <a:ext cx="3145536" cy="1042416"/>
          </a:xfrm>
          <a:prstGeom prst="rect">
            <a:avLst/>
          </a:prstGeom>
          <a:noFill/>
        </p:spPr>
        <p:txBody>
          <a:bodyPr wrap="square" lIns="64008" rIns="64008" tIns="36576" bIns="36576">
            <a:spAutoFit/>
          </a:bodyPr>
          <a:lstStyle/>
          <a:p>
            <a:pPr algn="l"/>
            <a:r>
              <a:rPr sz="1200" b="0">
                <a:solidFill>
                  <a:srgbClr val="35363E"/>
                </a:solidFill>
                <a:latin typeface="Aptos"/>
              </a:rPr>
              <a:t>Use the same warm, brief goodbye and explain what comes next.</a:t>
            </a:r>
          </a:p>
        </p:txBody>
      </p:sp>
      <p:sp>
        <p:nvSpPr>
          <p:cNvPr id="13" name="Rounded Rectangle 12"/>
          <p:cNvSpPr/>
          <p:nvPr/>
        </p:nvSpPr>
        <p:spPr>
          <a:xfrm>
            <a:off x="8046720" y="1508760"/>
            <a:ext cx="3474720" cy="1645920"/>
          </a:xfrm>
          <a:prstGeom prst="roundRect">
            <a:avLst/>
          </a:prstGeom>
          <a:solidFill>
            <a:srgbClr val="FFFFFF"/>
          </a:solidFill>
          <a:ln>
            <a:solidFill>
              <a:srgbClr val="E4DEE5"/>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4" name="TextBox 13"/>
          <p:cNvSpPr txBox="1"/>
          <p:nvPr/>
        </p:nvSpPr>
        <p:spPr>
          <a:xfrm>
            <a:off x="8211312" y="1645919"/>
            <a:ext cx="3145536" cy="320040"/>
          </a:xfrm>
          <a:prstGeom prst="rect">
            <a:avLst/>
          </a:prstGeom>
          <a:noFill/>
        </p:spPr>
        <p:txBody>
          <a:bodyPr wrap="square" lIns="64008" rIns="64008" tIns="36576" bIns="36576">
            <a:spAutoFit/>
          </a:bodyPr>
          <a:lstStyle/>
          <a:p>
            <a:pPr algn="l"/>
            <a:r>
              <a:rPr sz="1400" b="1">
                <a:solidFill>
                  <a:srgbClr val="705696"/>
                </a:solidFill>
                <a:latin typeface="Aptos"/>
              </a:rPr>
              <a:t>FAMILIAR CUES</a:t>
            </a:r>
          </a:p>
        </p:txBody>
      </p:sp>
      <p:sp>
        <p:nvSpPr>
          <p:cNvPr id="15" name="TextBox 14"/>
          <p:cNvSpPr txBox="1"/>
          <p:nvPr/>
        </p:nvSpPr>
        <p:spPr>
          <a:xfrm>
            <a:off x="8211312" y="2029967"/>
            <a:ext cx="3145536" cy="1042416"/>
          </a:xfrm>
          <a:prstGeom prst="rect">
            <a:avLst/>
          </a:prstGeom>
          <a:noFill/>
        </p:spPr>
        <p:txBody>
          <a:bodyPr wrap="square" lIns="64008" rIns="64008" tIns="36576" bIns="36576">
            <a:spAutoFit/>
          </a:bodyPr>
          <a:lstStyle/>
          <a:p>
            <a:pPr algn="l"/>
            <a:r>
              <a:rPr sz="1200" b="0">
                <a:solidFill>
                  <a:srgbClr val="35363E"/>
                </a:solidFill>
                <a:latin typeface="Aptos"/>
              </a:rPr>
              <a:t>A picture timetable, favourite song or permitted comfort item.</a:t>
            </a:r>
          </a:p>
        </p:txBody>
      </p:sp>
      <p:sp>
        <p:nvSpPr>
          <p:cNvPr id="16" name="TextBox 15"/>
          <p:cNvSpPr txBox="1"/>
          <p:nvPr/>
        </p:nvSpPr>
        <p:spPr>
          <a:xfrm>
            <a:off x="914400" y="3657600"/>
            <a:ext cx="10058400" cy="1965960"/>
          </a:xfrm>
          <a:prstGeom prst="rect">
            <a:avLst/>
          </a:prstGeom>
          <a:noFill/>
        </p:spPr>
        <p:txBody>
          <a:bodyPr wrap="square" rIns="45720">
            <a:spAutoFit/>
          </a:bodyPr>
          <a:lstStyle/>
          <a:p>
            <a:pPr>
              <a:spcAft>
                <a:spcPts val="1300"/>
              </a:spcAft>
              <a:defRPr sz="1800">
                <a:solidFill>
                  <a:srgbClr val="35363E"/>
                </a:solidFill>
                <a:latin typeface="Aptos"/>
              </a:defRPr>
            </a:pPr>
            <a:r>
              <a:t>Ask carers what comforts Shona at home.</a:t>
            </a:r>
          </a:p>
          <a:p>
            <a:pPr>
              <a:spcAft>
                <a:spcPts val="1300"/>
              </a:spcAft>
              <a:defRPr sz="1800">
                <a:solidFill>
                  <a:srgbClr val="35363E"/>
                </a:solidFill>
                <a:latin typeface="Aptos"/>
              </a:defRPr>
            </a:pPr>
            <a:r>
              <a:t>Acknowledge feelings instead of telling her not to cry.</a:t>
            </a:r>
          </a:p>
          <a:p>
            <a:pPr>
              <a:spcAft>
                <a:spcPts val="1300"/>
              </a:spcAft>
              <a:defRPr sz="1800">
                <a:solidFill>
                  <a:srgbClr val="35363E"/>
                </a:solidFill>
                <a:latin typeface="Aptos"/>
              </a:defRPr>
            </a:pPr>
            <a:r>
              <a:t>Offer reassurance, then invite her towards a simple activity.</a:t>
            </a:r>
          </a:p>
        </p:txBody>
      </p:sp>
      <p:sp>
        <p:nvSpPr>
          <p:cNvPr id="17" name="TextBox 16"/>
          <p:cNvSpPr txBox="1"/>
          <p:nvPr/>
        </p:nvSpPr>
        <p:spPr>
          <a:xfrm>
            <a:off x="914400" y="5989320"/>
            <a:ext cx="10058400" cy="228600"/>
          </a:xfrm>
          <a:prstGeom prst="rect">
            <a:avLst/>
          </a:prstGeom>
          <a:noFill/>
        </p:spPr>
        <p:txBody>
          <a:bodyPr wrap="square" lIns="64008" rIns="64008" tIns="36576" bIns="36576">
            <a:spAutoFit/>
          </a:bodyPr>
          <a:lstStyle/>
          <a:p>
            <a:pPr algn="l"/>
            <a:r>
              <a:rPr sz="1000" b="0">
                <a:solidFill>
                  <a:srgbClr val="6F6F77"/>
                </a:solidFill>
                <a:latin typeface="Aptos"/>
              </a:rPr>
              <a:t>(Department for Education, n.d.)</a:t>
            </a:r>
          </a:p>
        </p:txBody>
      </p:sp>
    </p:spTree>
  </p:cSld>
  <p:clrMapOvr>
    <a:masterClrMapping/>
  </p:clrMapOvr>
</p:sld>
</file>

<file path=ppt/slides/slide6.xml><?xml version="1.0" encoding="utf-8"?>
<p:sld xmlns:a="http://schemas.openxmlformats.org/drawingml/2006/main" xmlns:p="http://schemas.openxmlformats.org/presentationml/2006/main" xmlns:r="http://schemas.openxmlformats.org/officeDocument/2006/relationships">
  <p:cSld>
    <p:bg>
      <p:bgPr>
        <a:solidFill>
          <a:srgbClr val="FAF7F1"/>
        </a:solidFill>
        <a:effectLst/>
      </p:bgPr>
    </p:bg>
    <p:spTree>
      <p:nvGrpSpPr>
        <p:cNvPr id="1" name=""/>
        <p:cNvGrpSpPr/>
        <p:nvPr/>
      </p:nvGrpSpPr>
      <p:grpSpPr/>
      <p:sp>
        <p:nvSpPr>
          <p:cNvPr id="2" name="Rectangle 1"/>
          <p:cNvSpPr/>
          <p:nvPr/>
        </p:nvSpPr>
        <p:spPr>
          <a:xfrm>
            <a:off x="0" y="0"/>
            <a:ext cx="12191695" cy="100584"/>
          </a:xfrm>
          <a:prstGeom prst="rect">
            <a:avLst/>
          </a:prstGeom>
          <a:solidFill>
            <a:srgbClr val="E27E6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48640" y="6510528"/>
            <a:ext cx="8229600" cy="182880"/>
          </a:xfrm>
          <a:prstGeom prst="rect">
            <a:avLst/>
          </a:prstGeom>
          <a:noFill/>
        </p:spPr>
        <p:txBody>
          <a:bodyPr wrap="square" lIns="64008" rIns="64008" tIns="36576" bIns="36576">
            <a:spAutoFit/>
          </a:bodyPr>
          <a:lstStyle/>
          <a:p>
            <a:pPr algn="l"/>
            <a:r>
              <a:rPr sz="800" b="1">
                <a:solidFill>
                  <a:srgbClr val="6F6F77"/>
                </a:solidFill>
                <a:latin typeface="Aptos"/>
              </a:rPr>
              <a:t>COMMUNICATION AND RELATIONSHIPS</a:t>
            </a:r>
          </a:p>
        </p:txBody>
      </p:sp>
      <p:sp>
        <p:nvSpPr>
          <p:cNvPr id="4" name="TextBox 3"/>
          <p:cNvSpPr txBox="1"/>
          <p:nvPr/>
        </p:nvSpPr>
        <p:spPr>
          <a:xfrm>
            <a:off x="11109960" y="6473952"/>
            <a:ext cx="548640" cy="201168"/>
          </a:xfrm>
          <a:prstGeom prst="rect">
            <a:avLst/>
          </a:prstGeom>
          <a:noFill/>
        </p:spPr>
        <p:txBody>
          <a:bodyPr wrap="square" lIns="64008" rIns="64008" tIns="36576" bIns="36576">
            <a:spAutoFit/>
          </a:bodyPr>
          <a:lstStyle/>
          <a:p>
            <a:pPr algn="r"/>
            <a:r>
              <a:rPr sz="900" b="1">
                <a:solidFill>
                  <a:srgbClr val="6F6F77"/>
                </a:solidFill>
                <a:latin typeface="Aptos"/>
              </a:rPr>
              <a:t>06</a:t>
            </a:r>
          </a:p>
        </p:txBody>
      </p:sp>
      <p:sp>
        <p:nvSpPr>
          <p:cNvPr id="5" name="TextBox 4"/>
          <p:cNvSpPr txBox="1"/>
          <p:nvPr/>
        </p:nvSpPr>
        <p:spPr>
          <a:xfrm>
            <a:off x="685800" y="411480"/>
            <a:ext cx="10789920" cy="594360"/>
          </a:xfrm>
          <a:prstGeom prst="rect">
            <a:avLst/>
          </a:prstGeom>
          <a:noFill/>
        </p:spPr>
        <p:txBody>
          <a:bodyPr wrap="square" lIns="64008" rIns="64008" tIns="36576" bIns="36576">
            <a:spAutoFit/>
          </a:bodyPr>
          <a:lstStyle/>
          <a:p>
            <a:pPr algn="l"/>
            <a:r>
              <a:rPr sz="2700" b="1">
                <a:solidFill>
                  <a:srgbClr val="302A41"/>
                </a:solidFill>
                <a:latin typeface="Aptos"/>
              </a:rPr>
              <a:t>Help Shona take part without pressure</a:t>
            </a:r>
          </a:p>
        </p:txBody>
      </p:sp>
      <p:sp>
        <p:nvSpPr>
          <p:cNvPr id="6" name="TextBox 5"/>
          <p:cNvSpPr txBox="1"/>
          <p:nvPr/>
        </p:nvSpPr>
        <p:spPr>
          <a:xfrm>
            <a:off x="713232" y="1005840"/>
            <a:ext cx="10698480" cy="320040"/>
          </a:xfrm>
          <a:prstGeom prst="rect">
            <a:avLst/>
          </a:prstGeom>
          <a:noFill/>
        </p:spPr>
        <p:txBody>
          <a:bodyPr wrap="square" lIns="64008" rIns="64008" tIns="36576" bIns="36576">
            <a:spAutoFit/>
          </a:bodyPr>
          <a:lstStyle/>
          <a:p>
            <a:pPr algn="l"/>
            <a:r>
              <a:rPr sz="1100" b="1">
                <a:solidFill>
                  <a:srgbClr val="705696"/>
                </a:solidFill>
                <a:latin typeface="Aptos"/>
              </a:rPr>
              <a:t>Participation can begin before she is ready to speak in a group</a:t>
            </a:r>
          </a:p>
        </p:txBody>
      </p:sp>
      <p:sp>
        <p:nvSpPr>
          <p:cNvPr id="7" name="TextBox 6"/>
          <p:cNvSpPr txBox="1"/>
          <p:nvPr/>
        </p:nvSpPr>
        <p:spPr>
          <a:xfrm>
            <a:off x="822960" y="1417320"/>
            <a:ext cx="6858000" cy="4572000"/>
          </a:xfrm>
          <a:prstGeom prst="rect">
            <a:avLst/>
          </a:prstGeom>
          <a:noFill/>
        </p:spPr>
        <p:txBody>
          <a:bodyPr wrap="square" rIns="45720">
            <a:spAutoFit/>
          </a:bodyPr>
          <a:lstStyle/>
          <a:p>
            <a:pPr>
              <a:spcAft>
                <a:spcPts val="1300"/>
              </a:spcAft>
              <a:defRPr sz="1800">
                <a:solidFill>
                  <a:srgbClr val="35363E"/>
                </a:solidFill>
                <a:latin typeface="Aptos"/>
              </a:defRPr>
            </a:pPr>
            <a:r>
              <a:t>Use simple phrases, gestures, pictures and two-choice questions.</a:t>
            </a:r>
          </a:p>
          <a:p>
            <a:pPr>
              <a:spcAft>
                <a:spcPts val="1300"/>
              </a:spcAft>
              <a:defRPr sz="1800">
                <a:solidFill>
                  <a:srgbClr val="35363E"/>
                </a:solidFill>
                <a:latin typeface="Aptos"/>
              </a:defRPr>
            </a:pPr>
            <a:r>
              <a:t>Wait for her response; accept pointing or other communication.</a:t>
            </a:r>
          </a:p>
          <a:p>
            <a:pPr>
              <a:spcAft>
                <a:spcPts val="1300"/>
              </a:spcAft>
              <a:defRPr sz="1800">
                <a:solidFill>
                  <a:srgbClr val="35363E"/>
                </a:solidFill>
                <a:latin typeface="Aptos"/>
              </a:defRPr>
            </a:pPr>
            <a:r>
              <a:t>Begin with side-by-side play and one calm peer.</a:t>
            </a:r>
          </a:p>
          <a:p>
            <a:pPr>
              <a:spcAft>
                <a:spcPts val="1300"/>
              </a:spcAft>
              <a:defRPr sz="1800">
                <a:solidFill>
                  <a:srgbClr val="35363E"/>
                </a:solidFill>
                <a:latin typeface="Aptos"/>
              </a:defRPr>
            </a:pPr>
            <a:r>
              <a:t>Model turn-taking using blocks, books or a familiar toy.</a:t>
            </a:r>
          </a:p>
          <a:p>
            <a:pPr>
              <a:spcAft>
                <a:spcPts val="1300"/>
              </a:spcAft>
              <a:defRPr sz="1800">
                <a:solidFill>
                  <a:srgbClr val="35363E"/>
                </a:solidFill>
                <a:latin typeface="Aptos"/>
              </a:defRPr>
            </a:pPr>
            <a:r>
              <a:t>Share observations with carers and agree next steps if concerns continue.</a:t>
            </a:r>
          </a:p>
        </p:txBody>
      </p:sp>
      <p:sp>
        <p:nvSpPr>
          <p:cNvPr id="8" name="Rounded Rectangle 7"/>
          <p:cNvSpPr/>
          <p:nvPr/>
        </p:nvSpPr>
        <p:spPr>
          <a:xfrm>
            <a:off x="8046720" y="1828800"/>
            <a:ext cx="3246120" cy="2514600"/>
          </a:xfrm>
          <a:prstGeom prst="roundRect">
            <a:avLst/>
          </a:prstGeom>
          <a:solidFill>
            <a:srgbClr val="FFFFFF"/>
          </a:solidFill>
          <a:ln>
            <a:solidFill>
              <a:srgbClr val="E4DEE5"/>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9" name="TextBox 8"/>
          <p:cNvSpPr txBox="1"/>
          <p:nvPr/>
        </p:nvSpPr>
        <p:spPr>
          <a:xfrm>
            <a:off x="8211312" y="1965960"/>
            <a:ext cx="2916936" cy="320040"/>
          </a:xfrm>
          <a:prstGeom prst="rect">
            <a:avLst/>
          </a:prstGeom>
          <a:noFill/>
        </p:spPr>
        <p:txBody>
          <a:bodyPr wrap="square" lIns="64008" rIns="64008" tIns="36576" bIns="36576">
            <a:spAutoFit/>
          </a:bodyPr>
          <a:lstStyle/>
          <a:p>
            <a:pPr algn="l"/>
            <a:r>
              <a:rPr sz="1400" b="1">
                <a:solidFill>
                  <a:srgbClr val="E27E68"/>
                </a:solidFill>
                <a:latin typeface="Aptos"/>
              </a:rPr>
              <a:t>EXAMPLE</a:t>
            </a:r>
          </a:p>
        </p:txBody>
      </p:sp>
      <p:sp>
        <p:nvSpPr>
          <p:cNvPr id="10" name="TextBox 9"/>
          <p:cNvSpPr txBox="1"/>
          <p:nvPr/>
        </p:nvSpPr>
        <p:spPr>
          <a:xfrm>
            <a:off x="8211312" y="2350008"/>
            <a:ext cx="2916936" cy="1911095"/>
          </a:xfrm>
          <a:prstGeom prst="rect">
            <a:avLst/>
          </a:prstGeom>
          <a:noFill/>
        </p:spPr>
        <p:txBody>
          <a:bodyPr wrap="square" lIns="64008" rIns="64008" tIns="36576" bIns="36576">
            <a:spAutoFit/>
          </a:bodyPr>
          <a:lstStyle/>
          <a:p>
            <a:pPr algn="l"/>
            <a:r>
              <a:rPr sz="1200" b="0">
                <a:solidFill>
                  <a:srgbClr val="35363E"/>
                </a:solidFill>
                <a:latin typeface="Aptos"/>
              </a:rPr>
              <a:t>An adult sits beside Shona and another child building a tower. The adult models “my turn” and “your turn” and lets Shona join in her own time.</a:t>
            </a:r>
          </a:p>
        </p:txBody>
      </p:sp>
    </p:spTree>
  </p:cSld>
  <p:clrMapOvr>
    <a:masterClrMapping/>
  </p:clrMapOvr>
</p:sld>
</file>

<file path=ppt/slides/slide7.xml><?xml version="1.0" encoding="utf-8"?>
<p:sld xmlns:a="http://schemas.openxmlformats.org/drawingml/2006/main" xmlns:p="http://schemas.openxmlformats.org/presentationml/2006/main" xmlns:r="http://schemas.openxmlformats.org/officeDocument/2006/relationships">
  <p:cSld>
    <p:bg>
      <p:bgPr>
        <a:solidFill>
          <a:srgbClr val="FAF7F1"/>
        </a:solidFill>
        <a:effectLst/>
      </p:bgPr>
    </p:bg>
    <p:spTree>
      <p:nvGrpSpPr>
        <p:cNvPr id="1" name=""/>
        <p:cNvGrpSpPr/>
        <p:nvPr/>
      </p:nvGrpSpPr>
      <p:grpSpPr/>
      <p:sp>
        <p:nvSpPr>
          <p:cNvPr id="2" name="Rectangle 1"/>
          <p:cNvSpPr/>
          <p:nvPr/>
        </p:nvSpPr>
        <p:spPr>
          <a:xfrm>
            <a:off x="0" y="0"/>
            <a:ext cx="12191695" cy="100584"/>
          </a:xfrm>
          <a:prstGeom prst="rect">
            <a:avLst/>
          </a:prstGeom>
          <a:solidFill>
            <a:srgbClr val="E27E6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48640" y="6510528"/>
            <a:ext cx="8229600" cy="182880"/>
          </a:xfrm>
          <a:prstGeom prst="rect">
            <a:avLst/>
          </a:prstGeom>
          <a:noFill/>
        </p:spPr>
        <p:txBody>
          <a:bodyPr wrap="square" lIns="64008" rIns="64008" tIns="36576" bIns="36576">
            <a:spAutoFit/>
          </a:bodyPr>
          <a:lstStyle/>
          <a:p>
            <a:pPr algn="l"/>
            <a:r>
              <a:rPr sz="800" b="1">
                <a:solidFill>
                  <a:srgbClr val="6F6F77"/>
                </a:solidFill>
                <a:latin typeface="Aptos"/>
              </a:rPr>
              <a:t>WIDER DEVELOPMENT</a:t>
            </a:r>
          </a:p>
        </p:txBody>
      </p:sp>
      <p:sp>
        <p:nvSpPr>
          <p:cNvPr id="4" name="TextBox 3"/>
          <p:cNvSpPr txBox="1"/>
          <p:nvPr/>
        </p:nvSpPr>
        <p:spPr>
          <a:xfrm>
            <a:off x="11109960" y="6473952"/>
            <a:ext cx="548640" cy="201168"/>
          </a:xfrm>
          <a:prstGeom prst="rect">
            <a:avLst/>
          </a:prstGeom>
          <a:noFill/>
        </p:spPr>
        <p:txBody>
          <a:bodyPr wrap="square" lIns="64008" rIns="64008" tIns="36576" bIns="36576">
            <a:spAutoFit/>
          </a:bodyPr>
          <a:lstStyle/>
          <a:p>
            <a:pPr algn="r"/>
            <a:r>
              <a:rPr sz="900" b="1">
                <a:solidFill>
                  <a:srgbClr val="6F6F77"/>
                </a:solidFill>
                <a:latin typeface="Aptos"/>
              </a:rPr>
              <a:t>07</a:t>
            </a:r>
          </a:p>
        </p:txBody>
      </p:sp>
      <p:sp>
        <p:nvSpPr>
          <p:cNvPr id="5" name="TextBox 4"/>
          <p:cNvSpPr txBox="1"/>
          <p:nvPr/>
        </p:nvSpPr>
        <p:spPr>
          <a:xfrm>
            <a:off x="685800" y="411480"/>
            <a:ext cx="10789920" cy="594360"/>
          </a:xfrm>
          <a:prstGeom prst="rect">
            <a:avLst/>
          </a:prstGeom>
          <a:noFill/>
        </p:spPr>
        <p:txBody>
          <a:bodyPr wrap="square" lIns="64008" rIns="64008" tIns="36576" bIns="36576">
            <a:spAutoFit/>
          </a:bodyPr>
          <a:lstStyle/>
          <a:p>
            <a:pPr algn="l"/>
            <a:r>
              <a:rPr sz="2700" b="1">
                <a:solidFill>
                  <a:srgbClr val="302A41"/>
                </a:solidFill>
                <a:latin typeface="Aptos"/>
              </a:rPr>
              <a:t>Nature and nurture both matter</a:t>
            </a:r>
          </a:p>
        </p:txBody>
      </p:sp>
      <p:sp>
        <p:nvSpPr>
          <p:cNvPr id="6" name="TextBox 5"/>
          <p:cNvSpPr txBox="1"/>
          <p:nvPr/>
        </p:nvSpPr>
        <p:spPr>
          <a:xfrm>
            <a:off x="713232" y="1005840"/>
            <a:ext cx="10698480" cy="320040"/>
          </a:xfrm>
          <a:prstGeom prst="rect">
            <a:avLst/>
          </a:prstGeom>
          <a:noFill/>
        </p:spPr>
        <p:txBody>
          <a:bodyPr wrap="square" lIns="64008" rIns="64008" tIns="36576" bIns="36576">
            <a:spAutoFit/>
          </a:bodyPr>
          <a:lstStyle/>
          <a:p>
            <a:pPr algn="l"/>
            <a:r>
              <a:rPr sz="1100" b="1">
                <a:solidFill>
                  <a:srgbClr val="705696"/>
                </a:solidFill>
                <a:latin typeface="Aptos"/>
              </a:rPr>
              <a:t>Avoid reducing a child’s experience to one cause</a:t>
            </a:r>
          </a:p>
        </p:txBody>
      </p:sp>
      <p:sp>
        <p:nvSpPr>
          <p:cNvPr id="7" name="Rounded Rectangle 6"/>
          <p:cNvSpPr/>
          <p:nvPr/>
        </p:nvSpPr>
        <p:spPr>
          <a:xfrm>
            <a:off x="822960" y="1645920"/>
            <a:ext cx="5074920" cy="2971800"/>
          </a:xfrm>
          <a:prstGeom prst="roundRect">
            <a:avLst/>
          </a:prstGeom>
          <a:solidFill>
            <a:srgbClr val="FFFFFF"/>
          </a:solidFill>
          <a:ln>
            <a:solidFill>
              <a:srgbClr val="E4DEE5"/>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TextBox 7"/>
          <p:cNvSpPr txBox="1"/>
          <p:nvPr/>
        </p:nvSpPr>
        <p:spPr>
          <a:xfrm>
            <a:off x="987552" y="1783080"/>
            <a:ext cx="4745736" cy="320040"/>
          </a:xfrm>
          <a:prstGeom prst="rect">
            <a:avLst/>
          </a:prstGeom>
          <a:noFill/>
        </p:spPr>
        <p:txBody>
          <a:bodyPr wrap="square" lIns="64008" rIns="64008" tIns="36576" bIns="36576">
            <a:spAutoFit/>
          </a:bodyPr>
          <a:lstStyle/>
          <a:p>
            <a:pPr algn="l"/>
            <a:r>
              <a:rPr sz="1400" b="1">
                <a:solidFill>
                  <a:srgbClr val="705696"/>
                </a:solidFill>
                <a:latin typeface="Aptos"/>
              </a:rPr>
              <a:t>NATURE</a:t>
            </a:r>
          </a:p>
        </p:txBody>
      </p:sp>
      <p:sp>
        <p:nvSpPr>
          <p:cNvPr id="9" name="TextBox 8"/>
          <p:cNvSpPr txBox="1"/>
          <p:nvPr/>
        </p:nvSpPr>
        <p:spPr>
          <a:xfrm>
            <a:off x="987552" y="2167128"/>
            <a:ext cx="4745736" cy="2368296"/>
          </a:xfrm>
          <a:prstGeom prst="rect">
            <a:avLst/>
          </a:prstGeom>
          <a:noFill/>
        </p:spPr>
        <p:txBody>
          <a:bodyPr wrap="square" lIns="64008" rIns="64008" tIns="36576" bIns="36576">
            <a:spAutoFit/>
          </a:bodyPr>
          <a:lstStyle/>
          <a:p>
            <a:pPr algn="l"/>
            <a:r>
              <a:rPr sz="1200" b="0">
                <a:solidFill>
                  <a:srgbClr val="35363E"/>
                </a:solidFill>
                <a:latin typeface="Aptos"/>
              </a:rPr>
              <a:t>• Temperament and sensitivity to change
• Individual developmental pace
• Biological or sensory differences</a:t>
            </a:r>
          </a:p>
        </p:txBody>
      </p:sp>
      <p:sp>
        <p:nvSpPr>
          <p:cNvPr id="10" name="Rounded Rectangle 9"/>
          <p:cNvSpPr/>
          <p:nvPr/>
        </p:nvSpPr>
        <p:spPr>
          <a:xfrm>
            <a:off x="6309360" y="1645920"/>
            <a:ext cx="5074920" cy="2971800"/>
          </a:xfrm>
          <a:prstGeom prst="roundRect">
            <a:avLst/>
          </a:prstGeom>
          <a:solidFill>
            <a:srgbClr val="FFFFFF"/>
          </a:solidFill>
          <a:ln>
            <a:solidFill>
              <a:srgbClr val="E4DEE5"/>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TextBox 10"/>
          <p:cNvSpPr txBox="1"/>
          <p:nvPr/>
        </p:nvSpPr>
        <p:spPr>
          <a:xfrm>
            <a:off x="6473952" y="1783080"/>
            <a:ext cx="4745736" cy="320040"/>
          </a:xfrm>
          <a:prstGeom prst="rect">
            <a:avLst/>
          </a:prstGeom>
          <a:noFill/>
        </p:spPr>
        <p:txBody>
          <a:bodyPr wrap="square" lIns="64008" rIns="64008" tIns="36576" bIns="36576">
            <a:spAutoFit/>
          </a:bodyPr>
          <a:lstStyle/>
          <a:p>
            <a:pPr algn="l"/>
            <a:r>
              <a:rPr sz="1400" b="1">
                <a:solidFill>
                  <a:srgbClr val="E27E68"/>
                </a:solidFill>
                <a:latin typeface="Aptos"/>
              </a:rPr>
              <a:t>NURTURE</a:t>
            </a:r>
          </a:p>
        </p:txBody>
      </p:sp>
      <p:sp>
        <p:nvSpPr>
          <p:cNvPr id="12" name="TextBox 11"/>
          <p:cNvSpPr txBox="1"/>
          <p:nvPr/>
        </p:nvSpPr>
        <p:spPr>
          <a:xfrm>
            <a:off x="6473952" y="2167128"/>
            <a:ext cx="4745736" cy="2368296"/>
          </a:xfrm>
          <a:prstGeom prst="rect">
            <a:avLst/>
          </a:prstGeom>
          <a:noFill/>
        </p:spPr>
        <p:txBody>
          <a:bodyPr wrap="square" lIns="64008" rIns="64008" tIns="36576" bIns="36576">
            <a:spAutoFit/>
          </a:bodyPr>
          <a:lstStyle/>
          <a:p>
            <a:pPr algn="l"/>
            <a:r>
              <a:rPr sz="1200" b="0">
                <a:solidFill>
                  <a:srgbClr val="35363E"/>
                </a:solidFill>
                <a:latin typeface="Aptos"/>
              </a:rPr>
              <a:t>• Relationships and responsive care
• Familiar routines and prior experiences
• Language opportunities and nursery environment</a:t>
            </a:r>
          </a:p>
        </p:txBody>
      </p:sp>
      <p:sp>
        <p:nvSpPr>
          <p:cNvPr id="13" name="TextBox 12"/>
          <p:cNvSpPr txBox="1"/>
          <p:nvPr/>
        </p:nvSpPr>
        <p:spPr>
          <a:xfrm>
            <a:off x="1005840" y="5166360"/>
            <a:ext cx="10058400" cy="640080"/>
          </a:xfrm>
          <a:prstGeom prst="rect">
            <a:avLst/>
          </a:prstGeom>
          <a:noFill/>
        </p:spPr>
        <p:txBody>
          <a:bodyPr wrap="square" lIns="64008" rIns="64008" tIns="36576" bIns="36576">
            <a:spAutoFit/>
          </a:bodyPr>
          <a:lstStyle/>
          <a:p>
            <a:pPr algn="ctr"/>
            <a:r>
              <a:rPr sz="1700" b="1">
                <a:solidFill>
                  <a:srgbClr val="302A41"/>
                </a:solidFill>
                <a:latin typeface="Aptos"/>
              </a:rPr>
              <a:t>The influences interact, and the scenario does not tell us which are most important for Shona.</a:t>
            </a:r>
          </a:p>
        </p:txBody>
      </p:sp>
    </p:spTree>
  </p:cSld>
  <p:clrMapOvr>
    <a:masterClrMapping/>
  </p:clrMapOvr>
</p:sld>
</file>

<file path=ppt/slides/slide8.xml><?xml version="1.0" encoding="utf-8"?>
<p:sld xmlns:a="http://schemas.openxmlformats.org/drawingml/2006/main" xmlns:p="http://schemas.openxmlformats.org/presentationml/2006/main" xmlns:r="http://schemas.openxmlformats.org/officeDocument/2006/relationships">
  <p:cSld>
    <p:bg>
      <p:bgPr>
        <a:solidFill>
          <a:srgbClr val="FAF7F1"/>
        </a:solidFill>
        <a:effectLst/>
      </p:bgPr>
    </p:bg>
    <p:spTree>
      <p:nvGrpSpPr>
        <p:cNvPr id="1" name=""/>
        <p:cNvGrpSpPr/>
        <p:nvPr/>
      </p:nvGrpSpPr>
      <p:grpSpPr/>
      <p:sp>
        <p:nvSpPr>
          <p:cNvPr id="2" name="Rectangle 1"/>
          <p:cNvSpPr/>
          <p:nvPr/>
        </p:nvSpPr>
        <p:spPr>
          <a:xfrm>
            <a:off x="0" y="0"/>
            <a:ext cx="12191695" cy="100584"/>
          </a:xfrm>
          <a:prstGeom prst="rect">
            <a:avLst/>
          </a:prstGeom>
          <a:solidFill>
            <a:srgbClr val="E27E6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48640" y="6510528"/>
            <a:ext cx="8229600" cy="182880"/>
          </a:xfrm>
          <a:prstGeom prst="rect">
            <a:avLst/>
          </a:prstGeom>
          <a:noFill/>
        </p:spPr>
        <p:txBody>
          <a:bodyPr wrap="square" lIns="64008" rIns="64008" tIns="36576" bIns="36576">
            <a:spAutoFit/>
          </a:bodyPr>
          <a:lstStyle/>
          <a:p>
            <a:pPr algn="l"/>
            <a:r>
              <a:rPr sz="800" b="1">
                <a:solidFill>
                  <a:srgbClr val="6F6F77"/>
                </a:solidFill>
                <a:latin typeface="Aptos"/>
              </a:rPr>
              <a:t>CRITICAL REFLECTION</a:t>
            </a:r>
          </a:p>
        </p:txBody>
      </p:sp>
      <p:sp>
        <p:nvSpPr>
          <p:cNvPr id="4" name="TextBox 3"/>
          <p:cNvSpPr txBox="1"/>
          <p:nvPr/>
        </p:nvSpPr>
        <p:spPr>
          <a:xfrm>
            <a:off x="11109960" y="6473952"/>
            <a:ext cx="548640" cy="201168"/>
          </a:xfrm>
          <a:prstGeom prst="rect">
            <a:avLst/>
          </a:prstGeom>
          <a:noFill/>
        </p:spPr>
        <p:txBody>
          <a:bodyPr wrap="square" lIns="64008" rIns="64008" tIns="36576" bIns="36576">
            <a:spAutoFit/>
          </a:bodyPr>
          <a:lstStyle/>
          <a:p>
            <a:pPr algn="r"/>
            <a:r>
              <a:rPr sz="900" b="1">
                <a:solidFill>
                  <a:srgbClr val="6F6F77"/>
                </a:solidFill>
                <a:latin typeface="Aptos"/>
              </a:rPr>
              <a:t>08</a:t>
            </a:r>
          </a:p>
        </p:txBody>
      </p:sp>
      <p:sp>
        <p:nvSpPr>
          <p:cNvPr id="5" name="TextBox 4"/>
          <p:cNvSpPr txBox="1"/>
          <p:nvPr/>
        </p:nvSpPr>
        <p:spPr>
          <a:xfrm>
            <a:off x="685800" y="411480"/>
            <a:ext cx="10789920" cy="594360"/>
          </a:xfrm>
          <a:prstGeom prst="rect">
            <a:avLst/>
          </a:prstGeom>
          <a:noFill/>
        </p:spPr>
        <p:txBody>
          <a:bodyPr wrap="square" lIns="64008" rIns="64008" tIns="36576" bIns="36576">
            <a:spAutoFit/>
          </a:bodyPr>
          <a:lstStyle/>
          <a:p>
            <a:pPr algn="l"/>
            <a:r>
              <a:rPr sz="2700" b="1">
                <a:solidFill>
                  <a:srgbClr val="302A41"/>
                </a:solidFill>
                <a:latin typeface="Aptos"/>
              </a:rPr>
              <a:t>What does attachment theory explain well?</a:t>
            </a:r>
          </a:p>
        </p:txBody>
      </p:sp>
      <p:sp>
        <p:nvSpPr>
          <p:cNvPr id="6" name="TextBox 5"/>
          <p:cNvSpPr txBox="1"/>
          <p:nvPr/>
        </p:nvSpPr>
        <p:spPr>
          <a:xfrm>
            <a:off x="713232" y="1005840"/>
            <a:ext cx="10698480" cy="320040"/>
          </a:xfrm>
          <a:prstGeom prst="rect">
            <a:avLst/>
          </a:prstGeom>
          <a:noFill/>
        </p:spPr>
        <p:txBody>
          <a:bodyPr wrap="square" lIns="64008" rIns="64008" tIns="36576" bIns="36576">
            <a:spAutoFit/>
          </a:bodyPr>
          <a:lstStyle/>
          <a:p>
            <a:pPr algn="l"/>
            <a:r>
              <a:rPr sz="1100" b="1">
                <a:solidFill>
                  <a:srgbClr val="705696"/>
                </a:solidFill>
                <a:latin typeface="Aptos"/>
              </a:rPr>
              <a:t>Useful—but it should not be used on its own</a:t>
            </a:r>
          </a:p>
        </p:txBody>
      </p:sp>
      <p:sp>
        <p:nvSpPr>
          <p:cNvPr id="7" name="Rounded Rectangle 6"/>
          <p:cNvSpPr/>
          <p:nvPr/>
        </p:nvSpPr>
        <p:spPr>
          <a:xfrm>
            <a:off x="777240" y="1554480"/>
            <a:ext cx="5212080" cy="3474720"/>
          </a:xfrm>
          <a:prstGeom prst="roundRect">
            <a:avLst/>
          </a:prstGeom>
          <a:solidFill>
            <a:srgbClr val="FFFFFF"/>
          </a:solidFill>
          <a:ln>
            <a:solidFill>
              <a:srgbClr val="E4DEE5"/>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TextBox 7"/>
          <p:cNvSpPr txBox="1"/>
          <p:nvPr/>
        </p:nvSpPr>
        <p:spPr>
          <a:xfrm>
            <a:off x="941832" y="1691639"/>
            <a:ext cx="4882896" cy="320040"/>
          </a:xfrm>
          <a:prstGeom prst="rect">
            <a:avLst/>
          </a:prstGeom>
          <a:noFill/>
        </p:spPr>
        <p:txBody>
          <a:bodyPr wrap="square" lIns="64008" rIns="64008" tIns="36576" bIns="36576">
            <a:spAutoFit/>
          </a:bodyPr>
          <a:lstStyle/>
          <a:p>
            <a:pPr algn="l"/>
            <a:r>
              <a:rPr sz="1400" b="1">
                <a:solidFill>
                  <a:srgbClr val="705696"/>
                </a:solidFill>
                <a:latin typeface="Aptos"/>
              </a:rPr>
              <a:t>WHAT IT OFFERS</a:t>
            </a:r>
          </a:p>
        </p:txBody>
      </p:sp>
      <p:sp>
        <p:nvSpPr>
          <p:cNvPr id="9" name="TextBox 8"/>
          <p:cNvSpPr txBox="1"/>
          <p:nvPr/>
        </p:nvSpPr>
        <p:spPr>
          <a:xfrm>
            <a:off x="941832" y="2075688"/>
            <a:ext cx="4882896" cy="2871215"/>
          </a:xfrm>
          <a:prstGeom prst="rect">
            <a:avLst/>
          </a:prstGeom>
          <a:noFill/>
        </p:spPr>
        <p:txBody>
          <a:bodyPr wrap="square" lIns="64008" rIns="64008" tIns="36576" bIns="36576">
            <a:spAutoFit/>
          </a:bodyPr>
          <a:lstStyle/>
          <a:p>
            <a:pPr algn="l"/>
            <a:r>
              <a:rPr sz="1200" b="0">
                <a:solidFill>
                  <a:srgbClr val="35363E"/>
                </a:solidFill>
                <a:latin typeface="Aptos"/>
              </a:rPr>
              <a:t>• Highlights emotional security
• Encourages sensitive, consistent caregiving
• Helps plan a supportive transition
• Connects trust with exploration</a:t>
            </a:r>
          </a:p>
        </p:txBody>
      </p:sp>
      <p:sp>
        <p:nvSpPr>
          <p:cNvPr id="10" name="Rounded Rectangle 9"/>
          <p:cNvSpPr/>
          <p:nvPr/>
        </p:nvSpPr>
        <p:spPr>
          <a:xfrm>
            <a:off x="6217920" y="1554480"/>
            <a:ext cx="5212080" cy="3474720"/>
          </a:xfrm>
          <a:prstGeom prst="roundRect">
            <a:avLst/>
          </a:prstGeom>
          <a:solidFill>
            <a:srgbClr val="FFFFFF"/>
          </a:solidFill>
          <a:ln>
            <a:solidFill>
              <a:srgbClr val="E4DEE5"/>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TextBox 10"/>
          <p:cNvSpPr txBox="1"/>
          <p:nvPr/>
        </p:nvSpPr>
        <p:spPr>
          <a:xfrm>
            <a:off x="6382512" y="1691639"/>
            <a:ext cx="4882896" cy="320040"/>
          </a:xfrm>
          <a:prstGeom prst="rect">
            <a:avLst/>
          </a:prstGeom>
          <a:noFill/>
        </p:spPr>
        <p:txBody>
          <a:bodyPr wrap="square" lIns="64008" rIns="64008" tIns="36576" bIns="36576">
            <a:spAutoFit/>
          </a:bodyPr>
          <a:lstStyle/>
          <a:p>
            <a:pPr algn="l"/>
            <a:r>
              <a:rPr sz="1400" b="1">
                <a:solidFill>
                  <a:srgbClr val="E27E68"/>
                </a:solidFill>
                <a:latin typeface="Aptos"/>
              </a:rPr>
              <a:t>WHAT IT CAN MISS</a:t>
            </a:r>
          </a:p>
        </p:txBody>
      </p:sp>
      <p:sp>
        <p:nvSpPr>
          <p:cNvPr id="12" name="TextBox 11"/>
          <p:cNvSpPr txBox="1"/>
          <p:nvPr/>
        </p:nvSpPr>
        <p:spPr>
          <a:xfrm>
            <a:off x="6382512" y="2075688"/>
            <a:ext cx="4882896" cy="2871215"/>
          </a:xfrm>
          <a:prstGeom prst="rect">
            <a:avLst/>
          </a:prstGeom>
          <a:noFill/>
        </p:spPr>
        <p:txBody>
          <a:bodyPr wrap="square" lIns="64008" rIns="64008" tIns="36576" bIns="36576">
            <a:spAutoFit/>
          </a:bodyPr>
          <a:lstStyle/>
          <a:p>
            <a:pPr algn="l"/>
            <a:r>
              <a:rPr sz="1200" b="0">
                <a:solidFill>
                  <a:srgbClr val="35363E"/>
                </a:solidFill>
                <a:latin typeface="Aptos"/>
              </a:rPr>
              <a:t>• Communication and development have many influences
• Behaviour cannot diagnose attachment
• Culture and context affect relationships
• Risk of unfairly blaming families</a:t>
            </a:r>
          </a:p>
        </p:txBody>
      </p:sp>
      <p:sp>
        <p:nvSpPr>
          <p:cNvPr id="13" name="TextBox 12"/>
          <p:cNvSpPr txBox="1"/>
          <p:nvPr/>
        </p:nvSpPr>
        <p:spPr>
          <a:xfrm>
            <a:off x="914400" y="5532120"/>
            <a:ext cx="10058400" cy="457200"/>
          </a:xfrm>
          <a:prstGeom prst="rect">
            <a:avLst/>
          </a:prstGeom>
          <a:noFill/>
        </p:spPr>
        <p:txBody>
          <a:bodyPr wrap="square" lIns="64008" rIns="64008" tIns="36576" bIns="36576">
            <a:spAutoFit/>
          </a:bodyPr>
          <a:lstStyle/>
          <a:p>
            <a:pPr algn="ctr"/>
            <a:r>
              <a:rPr sz="1500" b="1">
                <a:solidFill>
                  <a:srgbClr val="302A41"/>
                </a:solidFill>
                <a:latin typeface="Aptos"/>
              </a:rPr>
              <a:t>Best practice combines theory with observation, family partnership and wider developmental knowledge.</a:t>
            </a:r>
          </a:p>
        </p:txBody>
      </p:sp>
    </p:spTree>
  </p:cSld>
  <p:clrMapOvr>
    <a:masterClrMapping/>
  </p:clrMapOvr>
</p:sld>
</file>

<file path=ppt/slides/slide9.xml><?xml version="1.0" encoding="utf-8"?>
<p:sld xmlns:a="http://schemas.openxmlformats.org/drawingml/2006/main" xmlns:p="http://schemas.openxmlformats.org/presentationml/2006/main" xmlns:r="http://schemas.openxmlformats.org/officeDocument/2006/relationships">
  <p:cSld>
    <p:bg>
      <p:bgPr>
        <a:solidFill>
          <a:srgbClr val="302A41"/>
        </a:solidFill>
        <a:effectLst/>
      </p:bgPr>
    </p:bg>
    <p:spTree>
      <p:nvGrpSpPr>
        <p:cNvPr id="1" name=""/>
        <p:cNvGrpSpPr/>
        <p:nvPr/>
      </p:nvGrpSpPr>
      <p:grpSpPr/>
      <p:sp>
        <p:nvSpPr>
          <p:cNvPr id="2" name="Rectangle 1"/>
          <p:cNvSpPr/>
          <p:nvPr/>
        </p:nvSpPr>
        <p:spPr>
          <a:xfrm>
            <a:off x="0" y="0"/>
            <a:ext cx="12191695" cy="100584"/>
          </a:xfrm>
          <a:prstGeom prst="rect">
            <a:avLst/>
          </a:prstGeom>
          <a:solidFill>
            <a:srgbClr val="E27E6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48640" y="6510528"/>
            <a:ext cx="8229600" cy="182880"/>
          </a:xfrm>
          <a:prstGeom prst="rect">
            <a:avLst/>
          </a:prstGeom>
          <a:noFill/>
        </p:spPr>
        <p:txBody>
          <a:bodyPr wrap="square" lIns="64008" rIns="64008" tIns="36576" bIns="36576">
            <a:spAutoFit/>
          </a:bodyPr>
          <a:lstStyle/>
          <a:p>
            <a:pPr algn="l"/>
            <a:r>
              <a:rPr sz="800" b="1">
                <a:solidFill>
                  <a:srgbClr val="D3CFDB"/>
                </a:solidFill>
                <a:latin typeface="Aptos"/>
              </a:rPr>
              <a:t>CONCLUSION</a:t>
            </a:r>
          </a:p>
        </p:txBody>
      </p:sp>
      <p:sp>
        <p:nvSpPr>
          <p:cNvPr id="4" name="TextBox 3"/>
          <p:cNvSpPr txBox="1"/>
          <p:nvPr/>
        </p:nvSpPr>
        <p:spPr>
          <a:xfrm>
            <a:off x="11109960" y="6473952"/>
            <a:ext cx="548640" cy="201168"/>
          </a:xfrm>
          <a:prstGeom prst="rect">
            <a:avLst/>
          </a:prstGeom>
          <a:noFill/>
        </p:spPr>
        <p:txBody>
          <a:bodyPr wrap="square" lIns="64008" rIns="64008" tIns="36576" bIns="36576">
            <a:spAutoFit/>
          </a:bodyPr>
          <a:lstStyle/>
          <a:p>
            <a:pPr algn="r"/>
            <a:r>
              <a:rPr sz="900" b="1">
                <a:solidFill>
                  <a:srgbClr val="D3CFDB"/>
                </a:solidFill>
                <a:latin typeface="Aptos"/>
              </a:rPr>
              <a:t>09</a:t>
            </a:r>
          </a:p>
        </p:txBody>
      </p:sp>
      <p:sp>
        <p:nvSpPr>
          <p:cNvPr id="5" name="TextBox 4"/>
          <p:cNvSpPr txBox="1"/>
          <p:nvPr/>
        </p:nvSpPr>
        <p:spPr>
          <a:xfrm>
            <a:off x="685800" y="411480"/>
            <a:ext cx="10789920" cy="594360"/>
          </a:xfrm>
          <a:prstGeom prst="rect">
            <a:avLst/>
          </a:prstGeom>
          <a:noFill/>
        </p:spPr>
        <p:txBody>
          <a:bodyPr wrap="square" lIns="64008" rIns="64008" tIns="36576" bIns="36576">
            <a:spAutoFit/>
          </a:bodyPr>
          <a:lstStyle/>
          <a:p>
            <a:pPr algn="l"/>
            <a:r>
              <a:rPr sz="2700" b="1">
                <a:solidFill>
                  <a:srgbClr val="FFFFFF"/>
                </a:solidFill>
                <a:latin typeface="Aptos"/>
              </a:rPr>
              <a:t>The main message</a:t>
            </a:r>
          </a:p>
        </p:txBody>
      </p:sp>
      <p:sp>
        <p:nvSpPr>
          <p:cNvPr id="6" name="TextBox 5"/>
          <p:cNvSpPr txBox="1"/>
          <p:nvPr/>
        </p:nvSpPr>
        <p:spPr>
          <a:xfrm>
            <a:off x="713232" y="1005840"/>
            <a:ext cx="10698480" cy="320040"/>
          </a:xfrm>
          <a:prstGeom prst="rect">
            <a:avLst/>
          </a:prstGeom>
          <a:noFill/>
        </p:spPr>
        <p:txBody>
          <a:bodyPr wrap="square" lIns="64008" rIns="64008" tIns="36576" bIns="36576">
            <a:spAutoFit/>
          </a:bodyPr>
          <a:lstStyle/>
          <a:p>
            <a:pPr algn="l"/>
            <a:r>
              <a:rPr sz="1100" b="1">
                <a:solidFill>
                  <a:srgbClr val="DAEDE2"/>
                </a:solidFill>
                <a:latin typeface="Aptos"/>
              </a:rPr>
              <a:t>Shona needs support, not a label</a:t>
            </a:r>
          </a:p>
        </p:txBody>
      </p:sp>
      <p:sp>
        <p:nvSpPr>
          <p:cNvPr id="7" name="TextBox 6"/>
          <p:cNvSpPr txBox="1"/>
          <p:nvPr/>
        </p:nvSpPr>
        <p:spPr>
          <a:xfrm>
            <a:off x="914400" y="1645920"/>
            <a:ext cx="9875520" cy="3474720"/>
          </a:xfrm>
          <a:prstGeom prst="rect">
            <a:avLst/>
          </a:prstGeom>
          <a:noFill/>
        </p:spPr>
        <p:txBody>
          <a:bodyPr wrap="square" rIns="45720">
            <a:spAutoFit/>
          </a:bodyPr>
          <a:lstStyle/>
          <a:p>
            <a:pPr>
              <a:spcAft>
                <a:spcPts val="1300"/>
              </a:spcAft>
              <a:defRPr sz="2200">
                <a:solidFill>
                  <a:srgbClr val="FFFFFF"/>
                </a:solidFill>
                <a:latin typeface="Aptos"/>
              </a:defRPr>
            </a:pPr>
            <a:r>
              <a:t>Build trust through a consistent key person.</a:t>
            </a:r>
          </a:p>
          <a:p>
            <a:pPr>
              <a:spcAft>
                <a:spcPts val="1300"/>
              </a:spcAft>
              <a:defRPr sz="2200">
                <a:solidFill>
                  <a:srgbClr val="FFFFFF"/>
                </a:solidFill>
                <a:latin typeface="Aptos"/>
              </a:defRPr>
            </a:pPr>
            <a:r>
              <a:t>Make daily routines and goodbyes predictable.</a:t>
            </a:r>
          </a:p>
          <a:p>
            <a:pPr>
              <a:spcAft>
                <a:spcPts val="1300"/>
              </a:spcAft>
              <a:defRPr sz="2200">
                <a:solidFill>
                  <a:srgbClr val="FFFFFF"/>
                </a:solidFill>
                <a:latin typeface="Aptos"/>
              </a:defRPr>
            </a:pPr>
            <a:r>
              <a:t>Support communication and play at her pace.</a:t>
            </a:r>
          </a:p>
          <a:p>
            <a:pPr>
              <a:spcAft>
                <a:spcPts val="1300"/>
              </a:spcAft>
              <a:defRPr sz="2200">
                <a:solidFill>
                  <a:srgbClr val="FFFFFF"/>
                </a:solidFill>
                <a:latin typeface="Aptos"/>
              </a:defRPr>
            </a:pPr>
            <a:r>
              <a:t>Work with carers and review progress over time.</a:t>
            </a:r>
          </a:p>
        </p:txBody>
      </p:sp>
      <p:sp>
        <p:nvSpPr>
          <p:cNvPr id="8" name="TextBox 7"/>
          <p:cNvSpPr txBox="1"/>
          <p:nvPr/>
        </p:nvSpPr>
        <p:spPr>
          <a:xfrm>
            <a:off x="914400" y="5303520"/>
            <a:ext cx="9144000" cy="548640"/>
          </a:xfrm>
          <a:prstGeom prst="rect">
            <a:avLst/>
          </a:prstGeom>
          <a:noFill/>
        </p:spPr>
        <p:txBody>
          <a:bodyPr wrap="square" lIns="64008" rIns="64008" tIns="36576" bIns="36576">
            <a:spAutoFit/>
          </a:bodyPr>
          <a:lstStyle/>
          <a:p>
            <a:pPr algn="l"/>
            <a:r>
              <a:rPr sz="2300" b="1">
                <a:solidFill>
                  <a:srgbClr val="E27E68"/>
                </a:solidFill>
                <a:latin typeface="Aptos"/>
              </a:rPr>
              <a:t>Thank you — questions?</a:t>
            </a:r>
          </a:p>
        </p:txBody>
      </p:sp>
    </p:spTree>
  </p:cSld>
  <p:clrMapOvr>
    <a:masterClrMapping/>
  </p:clrMapOvr>
</p:sld>
</file>

<file path=ppt/slides/slide10.xml><?xml version="1.0" encoding="utf-8"?>
<p:sld xmlns:a="http://schemas.openxmlformats.org/drawingml/2006/main" xmlns:p="http://schemas.openxmlformats.org/presentationml/2006/main" xmlns:r="http://schemas.openxmlformats.org/officeDocument/2006/relationships">
  <p:cSld>
    <p:bg>
      <p:bgPr>
        <a:solidFill>
          <a:srgbClr val="FAF7F1"/>
        </a:solidFill>
        <a:effectLst/>
      </p:bgPr>
    </p:bg>
    <p:spTree>
      <p:nvGrpSpPr>
        <p:cNvPr id="1" name=""/>
        <p:cNvGrpSpPr/>
        <p:nvPr/>
      </p:nvGrpSpPr>
      <p:grpSpPr/>
      <p:sp>
        <p:nvSpPr>
          <p:cNvPr id="2" name="Rectangle 1"/>
          <p:cNvSpPr/>
          <p:nvPr/>
        </p:nvSpPr>
        <p:spPr>
          <a:xfrm>
            <a:off x="0" y="0"/>
            <a:ext cx="12191695" cy="100584"/>
          </a:xfrm>
          <a:prstGeom prst="rect">
            <a:avLst/>
          </a:prstGeom>
          <a:solidFill>
            <a:srgbClr val="E27E6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48640" y="6510528"/>
            <a:ext cx="8229600" cy="182880"/>
          </a:xfrm>
          <a:prstGeom prst="rect">
            <a:avLst/>
          </a:prstGeom>
          <a:noFill/>
        </p:spPr>
        <p:txBody>
          <a:bodyPr wrap="square" lIns="64008" rIns="64008" tIns="36576" bIns="36576">
            <a:spAutoFit/>
          </a:bodyPr>
          <a:lstStyle/>
          <a:p>
            <a:pPr algn="l"/>
            <a:r>
              <a:rPr sz="800" b="1">
                <a:solidFill>
                  <a:srgbClr val="6F6F77"/>
                </a:solidFill>
                <a:latin typeface="Aptos"/>
              </a:rPr>
              <a:t>REFERENCES</a:t>
            </a:r>
          </a:p>
        </p:txBody>
      </p:sp>
      <p:sp>
        <p:nvSpPr>
          <p:cNvPr id="4" name="TextBox 3"/>
          <p:cNvSpPr txBox="1"/>
          <p:nvPr/>
        </p:nvSpPr>
        <p:spPr>
          <a:xfrm>
            <a:off x="11109960" y="6473952"/>
            <a:ext cx="548640" cy="201168"/>
          </a:xfrm>
          <a:prstGeom prst="rect">
            <a:avLst/>
          </a:prstGeom>
          <a:noFill/>
        </p:spPr>
        <p:txBody>
          <a:bodyPr wrap="square" lIns="64008" rIns="64008" tIns="36576" bIns="36576">
            <a:spAutoFit/>
          </a:bodyPr>
          <a:lstStyle/>
          <a:p>
            <a:pPr algn="r"/>
            <a:r>
              <a:rPr sz="900" b="1">
                <a:solidFill>
                  <a:srgbClr val="6F6F77"/>
                </a:solidFill>
                <a:latin typeface="Aptos"/>
              </a:rPr>
              <a:t>10</a:t>
            </a:r>
          </a:p>
        </p:txBody>
      </p:sp>
      <p:sp>
        <p:nvSpPr>
          <p:cNvPr id="5" name="TextBox 4"/>
          <p:cNvSpPr txBox="1"/>
          <p:nvPr/>
        </p:nvSpPr>
        <p:spPr>
          <a:xfrm>
            <a:off x="685800" y="411480"/>
            <a:ext cx="10789920" cy="594360"/>
          </a:xfrm>
          <a:prstGeom prst="rect">
            <a:avLst/>
          </a:prstGeom>
          <a:noFill/>
        </p:spPr>
        <p:txBody>
          <a:bodyPr wrap="square" lIns="64008" rIns="64008" tIns="36576" bIns="36576">
            <a:spAutoFit/>
          </a:bodyPr>
          <a:lstStyle/>
          <a:p>
            <a:pPr algn="l"/>
            <a:r>
              <a:rPr sz="2700" b="1">
                <a:solidFill>
                  <a:srgbClr val="302A41"/>
                </a:solidFill>
                <a:latin typeface="Aptos"/>
              </a:rPr>
              <a:t>References</a:t>
            </a:r>
          </a:p>
        </p:txBody>
      </p:sp>
      <p:sp>
        <p:nvSpPr>
          <p:cNvPr id="6" name="TextBox 5"/>
          <p:cNvSpPr txBox="1"/>
          <p:nvPr/>
        </p:nvSpPr>
        <p:spPr>
          <a:xfrm>
            <a:off x="713232" y="1005840"/>
            <a:ext cx="10698480" cy="320040"/>
          </a:xfrm>
          <a:prstGeom prst="rect">
            <a:avLst/>
          </a:prstGeom>
          <a:noFill/>
        </p:spPr>
        <p:txBody>
          <a:bodyPr wrap="square" lIns="64008" rIns="64008" tIns="36576" bIns="36576">
            <a:spAutoFit/>
          </a:bodyPr>
          <a:lstStyle/>
          <a:p>
            <a:pPr algn="l"/>
            <a:r>
              <a:rPr sz="1100" b="1">
                <a:solidFill>
                  <a:srgbClr val="705696"/>
                </a:solidFill>
                <a:latin typeface="Aptos"/>
              </a:rPr>
              <a:t>Harvard style — check source details and course requirements</a:t>
            </a:r>
          </a:p>
        </p:txBody>
      </p:sp>
      <p:sp>
        <p:nvSpPr>
          <p:cNvPr id="7" name="TextBox 6"/>
          <p:cNvSpPr txBox="1"/>
          <p:nvPr/>
        </p:nvSpPr>
        <p:spPr>
          <a:xfrm>
            <a:off x="731520" y="1325880"/>
            <a:ext cx="10789920" cy="5120640"/>
          </a:xfrm>
          <a:prstGeom prst="rect">
            <a:avLst/>
          </a:prstGeom>
          <a:noFill/>
        </p:spPr>
        <p:txBody>
          <a:bodyPr wrap="square" lIns="36576" rIns="36576">
            <a:spAutoFit/>
          </a:bodyPr>
          <a:lstStyle/>
          <a:p>
            <a:pPr>
              <a:spcAft>
                <a:spcPts val="800"/>
              </a:spcAft>
              <a:defRPr sz="1150">
                <a:solidFill>
                  <a:srgbClr val="35363E"/>
                </a:solidFill>
                <a:latin typeface="Aptos"/>
              </a:defRPr>
            </a:pPr>
            <a:r>
              <a:t>Ainsworth, M.D.S., Blehar, M.C., Waters, E. and Wall, S. (1978) Patterns of Attachment: A Psychological Study of the Strange Situation. Hillsdale, NJ: Lawrence Erlbaum Associates.</a:t>
            </a:r>
          </a:p>
          <a:p>
            <a:pPr>
              <a:spcAft>
                <a:spcPts val="800"/>
              </a:spcAft>
              <a:defRPr sz="1150">
                <a:solidFill>
                  <a:srgbClr val="35363E"/>
                </a:solidFill>
                <a:latin typeface="Aptos"/>
              </a:defRPr>
            </a:pPr>
            <a:r>
              <a:t>Bowlby, J. (1969) Attachment and Loss. Vol. 1: Attachment. New York: Basic Books.</a:t>
            </a:r>
          </a:p>
          <a:p>
            <a:pPr>
              <a:spcAft>
                <a:spcPts val="800"/>
              </a:spcAft>
              <a:defRPr sz="1150">
                <a:solidFill>
                  <a:srgbClr val="35363E"/>
                </a:solidFill>
                <a:latin typeface="Aptos"/>
              </a:defRPr>
            </a:pPr>
            <a:r>
              <a:t>Bowlby, J. (1982) ‘Attachment and loss: retrospect and prospect’, American Journal of Orthopsychiatry, 52(4), pp. 664–678. doi:10.1111/j.1939-0025.1982.tb01456.x.</a:t>
            </a:r>
          </a:p>
          <a:p>
            <a:pPr>
              <a:spcAft>
                <a:spcPts val="800"/>
              </a:spcAft>
              <a:defRPr sz="1150">
                <a:solidFill>
                  <a:srgbClr val="35363E"/>
                </a:solidFill>
                <a:latin typeface="Aptos"/>
              </a:defRPr>
            </a:pPr>
            <a:r>
              <a:t>Department for Education (n.d.) ‘Relationships’. Help for early years providers. Available at: https://help-for-early-years-providers.education.gov.uk/areas-of-learning/personal-social-and-emotional-development/relationships</a:t>
            </a:r>
          </a:p>
          <a:p>
            <a:pPr>
              <a:spcAft>
                <a:spcPts val="800"/>
              </a:spcAft>
              <a:defRPr sz="1150">
                <a:solidFill>
                  <a:srgbClr val="35363E"/>
                </a:solidFill>
                <a:latin typeface="Aptos"/>
              </a:defRPr>
            </a:pPr>
            <a:r>
              <a:t>Department for Education (2024) Early years foundation stage statutory framework: group and school-based providers. Available at: https://www.gov.uk/government/publications/early-years-foundation-stage-framework--2</a:t>
            </a:r>
          </a:p>
          <a:p>
            <a:pPr>
              <a:spcAft>
                <a:spcPts val="800"/>
              </a:spcAft>
              <a:defRPr sz="1150">
                <a:solidFill>
                  <a:srgbClr val="35363E"/>
                </a:solidFill>
                <a:latin typeface="Aptos"/>
              </a:defRPr>
            </a:pPr>
            <a:r>
              <a:t>Fearon, R.P. et al. (2010) ‘The significance of insecure attachment and disorganization in the development of children’s externalizing behavior: a meta-analytic study’, Child Development, 81(2), pp. 435–456. doi:10.1111/j.1467-8624.2009.01405.x.</a:t>
            </a:r>
          </a:p>
          <a:p>
            <a:pPr>
              <a:spcAft>
                <a:spcPts val="800"/>
              </a:spcAft>
              <a:defRPr sz="1150">
                <a:solidFill>
                  <a:srgbClr val="35363E"/>
                </a:solidFill>
                <a:latin typeface="Aptos"/>
              </a:defRPr>
            </a:pPr>
            <a:r>
              <a:t>Sroufe, L.A. (2005) ‘Attachment and development: a prospective, longitudinal study from birth to adulthood’, Attachment &amp; Human Development, 7(4), pp. 349–367. doi:10.1080/14616730500365928.</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Macintosh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Manager/>
  <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Steve Canny</cp:lastModifiedBy>
  <cp:revision>1</cp:revision>
  <dcterms:created xsi:type="dcterms:W3CDTF">2013-01-27T09:14:16Z</dcterms:created>
  <dcterms:modified xsi:type="dcterms:W3CDTF">2013-01-27T09:15:58Z</dcterms:modified>
  <cp:category/>
</cp:coreProperties>
</file>