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7" r:id="rId3"/>
    <p:sldId id="258" r:id="rId4"/>
    <p:sldId id="259" r:id="rId5"/>
    <p:sldId id="263" r:id="rId6"/>
    <p:sldId id="260" r:id="rId7"/>
    <p:sldId id="261" r:id="rId8"/>
    <p:sldId id="262"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513" autoAdjust="0"/>
  </p:normalViewPr>
  <p:slideViewPr>
    <p:cSldViewPr snapToGrid="0">
      <p:cViewPr varScale="1">
        <p:scale>
          <a:sx n="78" d="100"/>
          <a:sy n="78" d="100"/>
        </p:scale>
        <p:origin x="198"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FE6DBC-8361-4160-8AD4-DAB71D3FF18D}" type="datetimeFigureOut">
              <a:rPr lang="en-GB" smtClean="0"/>
              <a:t>05/02/2018</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78352E-EBBF-466B-B259-DD2BE2CF5000}" type="slidenum">
              <a:rPr lang="en-GB" smtClean="0"/>
              <a:t>‹#›</a:t>
            </a:fld>
            <a:endParaRPr lang="en-GB"/>
          </a:p>
        </p:txBody>
      </p:sp>
    </p:spTree>
    <p:extLst>
      <p:ext uri="{BB962C8B-B14F-4D97-AF65-F5344CB8AC3E}">
        <p14:creationId xmlns:p14="http://schemas.microsoft.com/office/powerpoint/2010/main" val="663928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t>3</a:t>
            </a:fld>
            <a:endParaRPr lang="en-GB"/>
          </a:p>
        </p:txBody>
      </p:sp>
    </p:spTree>
    <p:extLst>
      <p:ext uri="{BB962C8B-B14F-4D97-AF65-F5344CB8AC3E}">
        <p14:creationId xmlns:p14="http://schemas.microsoft.com/office/powerpoint/2010/main" val="707980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Ethnographic</a:t>
            </a:r>
            <a:r>
              <a:rPr lang="en-GB" baseline="0" dirty="0" smtClean="0"/>
              <a:t> research is the systematic study of a group of people and culture. It happens ‘in situ’. And can take years. The researcher studies cultural phenomena and will represent either in graphic or written form the observations that they have undertaken during that period of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Malinowski lived in the Trobriand Islands, Papua New Guinea for four years. In his book he laid out the basic method for ethnographic observations.</a:t>
            </a:r>
            <a:endParaRPr lang="en-GB" dirty="0" smtClean="0"/>
          </a:p>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t>4</a:t>
            </a:fld>
            <a:endParaRPr lang="en-GB"/>
          </a:p>
        </p:txBody>
      </p:sp>
    </p:spTree>
    <p:extLst>
      <p:ext uri="{BB962C8B-B14F-4D97-AF65-F5344CB8AC3E}">
        <p14:creationId xmlns:p14="http://schemas.microsoft.com/office/powerpoint/2010/main" val="39661998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t>6</a:t>
            </a:fld>
            <a:endParaRPr lang="en-GB"/>
          </a:p>
        </p:txBody>
      </p:sp>
    </p:spTree>
    <p:extLst>
      <p:ext uri="{BB962C8B-B14F-4D97-AF65-F5344CB8AC3E}">
        <p14:creationId xmlns:p14="http://schemas.microsoft.com/office/powerpoint/2010/main" val="4112754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Private and confidential nature of Counselling in particular.</a:t>
            </a:r>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t>7</a:t>
            </a:fld>
            <a:endParaRPr lang="en-GB"/>
          </a:p>
        </p:txBody>
      </p:sp>
    </p:spTree>
    <p:extLst>
      <p:ext uri="{BB962C8B-B14F-4D97-AF65-F5344CB8AC3E}">
        <p14:creationId xmlns:p14="http://schemas.microsoft.com/office/powerpoint/2010/main" val="148347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Adds to our knowledge of therapy,</a:t>
            </a:r>
            <a:r>
              <a:rPr lang="en-GB" baseline="0" dirty="0" smtClean="0"/>
              <a:t> it is in highly vivid detail. Really exploring the events that occur within the different centres.</a:t>
            </a:r>
          </a:p>
          <a:p>
            <a:pPr marL="228600" indent="-228600">
              <a:buAutoNum type="arabicPeriod"/>
            </a:pPr>
            <a:r>
              <a:rPr lang="en-GB" baseline="0" dirty="0" smtClean="0"/>
              <a:t>It explores the language of the centres, the psychological languages, the expert of the clinicians</a:t>
            </a:r>
          </a:p>
          <a:p>
            <a:pPr marL="228600" indent="-228600">
              <a:buAutoNum type="arabicPeriod"/>
            </a:pPr>
            <a:r>
              <a:rPr lang="en-GB" baseline="0" dirty="0" smtClean="0"/>
              <a:t>Effectiveness of the therapy.</a:t>
            </a:r>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t>8</a:t>
            </a:fld>
            <a:endParaRPr lang="en-GB"/>
          </a:p>
        </p:txBody>
      </p:sp>
    </p:spTree>
    <p:extLst>
      <p:ext uri="{BB962C8B-B14F-4D97-AF65-F5344CB8AC3E}">
        <p14:creationId xmlns:p14="http://schemas.microsoft.com/office/powerpoint/2010/main" val="1761660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D78352E-EBBF-466B-B259-DD2BE2CF5000}" type="slidenum">
              <a:rPr lang="en-GB" smtClean="0"/>
              <a:t>10</a:t>
            </a:fld>
            <a:endParaRPr lang="en-GB"/>
          </a:p>
        </p:txBody>
      </p:sp>
    </p:spTree>
    <p:extLst>
      <p:ext uri="{BB962C8B-B14F-4D97-AF65-F5344CB8AC3E}">
        <p14:creationId xmlns:p14="http://schemas.microsoft.com/office/powerpoint/2010/main" val="14707876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3861133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2227190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531972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1966713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1901242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425539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169918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4118356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3286144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3353413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2636994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73439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32262566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802554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21708391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37548506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71F01A-9B74-479E-AA78-287610171D9F}"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D063C-5200-4AD4-8D70-171713DDE218}" type="slidenum">
              <a:rPr lang="en-GB" smtClean="0"/>
              <a:pPr/>
              <a:t>‹#›</a:t>
            </a:fld>
            <a:endParaRPr lang="en-GB"/>
          </a:p>
        </p:txBody>
      </p:sp>
    </p:spTree>
    <p:extLst>
      <p:ext uri="{BB962C8B-B14F-4D97-AF65-F5344CB8AC3E}">
        <p14:creationId xmlns:p14="http://schemas.microsoft.com/office/powerpoint/2010/main" val="2881544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271F01A-9B74-479E-AA78-287610171D9F}" type="datetimeFigureOut">
              <a:rPr lang="en-GB" smtClean="0"/>
              <a:pPr/>
              <a:t>05/02/2018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A2D063C-5200-4AD4-8D70-171713DDE218}" type="slidenum">
              <a:rPr lang="en-GB" smtClean="0"/>
              <a:pPr/>
              <a:t>‹#›</a:t>
            </a:fld>
            <a:endParaRPr lang="en-GB"/>
          </a:p>
        </p:txBody>
      </p:sp>
    </p:spTree>
    <p:extLst>
      <p:ext uri="{BB962C8B-B14F-4D97-AF65-F5344CB8AC3E}">
        <p14:creationId xmlns:p14="http://schemas.microsoft.com/office/powerpoint/2010/main" val="160694453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Design</a:t>
            </a:r>
            <a:endParaRPr lang="en-GB" dirty="0"/>
          </a:p>
        </p:txBody>
      </p:sp>
      <p:sp>
        <p:nvSpPr>
          <p:cNvPr id="3" name="Subtitle 2"/>
          <p:cNvSpPr>
            <a:spLocks noGrp="1"/>
          </p:cNvSpPr>
          <p:nvPr>
            <p:ph type="subTitle" idx="1"/>
          </p:nvPr>
        </p:nvSpPr>
        <p:spPr/>
        <p:txBody>
          <a:bodyPr/>
          <a:lstStyle/>
          <a:p>
            <a:r>
              <a:rPr lang="en-GB" dirty="0" smtClean="0"/>
              <a:t>Participant Observation/ Ethnographic research</a:t>
            </a:r>
            <a:endParaRPr lang="en-GB" dirty="0"/>
          </a:p>
        </p:txBody>
      </p:sp>
    </p:spTree>
    <p:extLst>
      <p:ext uri="{BB962C8B-B14F-4D97-AF65-F5344CB8AC3E}">
        <p14:creationId xmlns:p14="http://schemas.microsoft.com/office/powerpoint/2010/main" val="453589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become familiar with Ethnographic Research</a:t>
            </a:r>
          </a:p>
          <a:p>
            <a:r>
              <a:rPr lang="en-GB" dirty="0" smtClean="0"/>
              <a:t>To understand why it might be useful from a Counselling perspective</a:t>
            </a:r>
          </a:p>
          <a:p>
            <a:r>
              <a:rPr lang="en-GB" dirty="0" smtClean="0"/>
              <a:t>To consider how it might be used in practice.</a:t>
            </a:r>
            <a:endParaRPr lang="en-GB" dirty="0"/>
          </a:p>
        </p:txBody>
      </p:sp>
    </p:spTree>
    <p:extLst>
      <p:ext uri="{BB962C8B-B14F-4D97-AF65-F5344CB8AC3E}">
        <p14:creationId xmlns:p14="http://schemas.microsoft.com/office/powerpoint/2010/main" val="125765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Participant Observation</a:t>
            </a:r>
            <a:endParaRPr lang="en-GB" dirty="0"/>
          </a:p>
        </p:txBody>
      </p:sp>
      <p:sp>
        <p:nvSpPr>
          <p:cNvPr id="3" name="Content Placeholder 2"/>
          <p:cNvSpPr>
            <a:spLocks noGrp="1"/>
          </p:cNvSpPr>
          <p:nvPr>
            <p:ph idx="1"/>
          </p:nvPr>
        </p:nvSpPr>
        <p:spPr/>
        <p:txBody>
          <a:bodyPr/>
          <a:lstStyle/>
          <a:p>
            <a:r>
              <a:rPr lang="en-GB" dirty="0" smtClean="0"/>
              <a:t>Central to ethnographic research.</a:t>
            </a:r>
          </a:p>
          <a:p>
            <a:endParaRPr lang="en-GB" dirty="0" smtClean="0"/>
          </a:p>
          <a:p>
            <a:endParaRPr lang="en-GB" dirty="0"/>
          </a:p>
          <a:p>
            <a:endParaRPr lang="en-GB" dirty="0"/>
          </a:p>
          <a:p>
            <a:r>
              <a:rPr lang="en-GB" dirty="0" smtClean="0"/>
              <a:t>What is ethnographic research?</a:t>
            </a:r>
          </a:p>
          <a:p>
            <a:endParaRPr lang="en-GB" dirty="0"/>
          </a:p>
          <a:p>
            <a:endParaRPr lang="en-GB"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2100" y="2052918"/>
            <a:ext cx="3810000" cy="3810000"/>
          </a:xfrm>
          <a:prstGeom prst="rect">
            <a:avLst/>
          </a:prstGeom>
        </p:spPr>
      </p:pic>
    </p:spTree>
    <p:extLst>
      <p:ext uri="{BB962C8B-B14F-4D97-AF65-F5344CB8AC3E}">
        <p14:creationId xmlns:p14="http://schemas.microsoft.com/office/powerpoint/2010/main" val="1659697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Ethnographic Research</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Study of social interactions, behaviours and observations that occur within groups, cultures, societies.</a:t>
            </a:r>
          </a:p>
          <a:p>
            <a:endParaRPr lang="en-GB" dirty="0"/>
          </a:p>
          <a:p>
            <a:r>
              <a:rPr lang="en-GB" dirty="0" smtClean="0"/>
              <a:t>It has its roots in anthropological studies:</a:t>
            </a:r>
          </a:p>
          <a:p>
            <a:r>
              <a:rPr lang="en-GB" dirty="0" err="1" smtClean="0"/>
              <a:t>Bronislaw</a:t>
            </a:r>
            <a:r>
              <a:rPr lang="en-GB" dirty="0" smtClean="0"/>
              <a:t> Malinowski and Alfred Radcliff-Brown (early 1900s) observed rural and often remote societies, staying with these communities for a considerable amount of time. Studying and interacting with them, then documenting their research.</a:t>
            </a:r>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265231" y="2060575"/>
            <a:ext cx="5919942" cy="3722387"/>
          </a:xfrm>
        </p:spPr>
      </p:pic>
      <p:sp>
        <p:nvSpPr>
          <p:cNvPr id="8" name="TextBox 7"/>
          <p:cNvSpPr txBox="1"/>
          <p:nvPr/>
        </p:nvSpPr>
        <p:spPr>
          <a:xfrm>
            <a:off x="7026532" y="5909978"/>
            <a:ext cx="4552849" cy="646331"/>
          </a:xfrm>
          <a:prstGeom prst="rect">
            <a:avLst/>
          </a:prstGeom>
          <a:noFill/>
        </p:spPr>
        <p:txBody>
          <a:bodyPr wrap="none" rtlCol="0">
            <a:spAutoFit/>
          </a:bodyPr>
          <a:lstStyle/>
          <a:p>
            <a:r>
              <a:rPr lang="en-GB" dirty="0" err="1" smtClean="0"/>
              <a:t>Bronislaw</a:t>
            </a:r>
            <a:r>
              <a:rPr lang="en-GB" dirty="0" smtClean="0"/>
              <a:t> Malinowski (Trobriand Islands)</a:t>
            </a:r>
          </a:p>
          <a:p>
            <a:r>
              <a:rPr lang="en-GB" dirty="0" smtClean="0"/>
              <a:t>Blogs.lse.ac.uk</a:t>
            </a:r>
            <a:endParaRPr lang="en-GB" dirty="0"/>
          </a:p>
        </p:txBody>
      </p:sp>
    </p:spTree>
    <p:extLst>
      <p:ext uri="{BB962C8B-B14F-4D97-AF65-F5344CB8AC3E}">
        <p14:creationId xmlns:p14="http://schemas.microsoft.com/office/powerpoint/2010/main" val="4275667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Observations</a:t>
            </a:r>
            <a:endParaRPr lang="en-GB" dirty="0"/>
          </a:p>
        </p:txBody>
      </p:sp>
      <p:sp>
        <p:nvSpPr>
          <p:cNvPr id="3" name="Content Placeholder 2"/>
          <p:cNvSpPr>
            <a:spLocks noGrp="1"/>
          </p:cNvSpPr>
          <p:nvPr>
            <p:ph idx="1"/>
          </p:nvPr>
        </p:nvSpPr>
        <p:spPr/>
        <p:txBody>
          <a:bodyPr/>
          <a:lstStyle/>
          <a:p>
            <a:r>
              <a:rPr lang="en-GB" dirty="0" smtClean="0"/>
              <a:t>Malinowski completely engaged with the Trobriand Island Community. In this way he was able to watch and engage in personal celebrations, gossip, cooking, mealtimes and so on.</a:t>
            </a:r>
          </a:p>
          <a:p>
            <a:r>
              <a:rPr lang="en-GB" dirty="0" smtClean="0"/>
              <a:t>Alongside the pleasant sides of life, he also observed quarrels, family scenes and the different atmospheres that could occur within a community.</a:t>
            </a:r>
          </a:p>
          <a:p>
            <a:endParaRPr lang="en-GB" dirty="0"/>
          </a:p>
          <a:p>
            <a:r>
              <a:rPr lang="en-GB" dirty="0" smtClean="0"/>
              <a:t>Malinowski argued that direct observations of a community or </a:t>
            </a:r>
            <a:r>
              <a:rPr lang="en-GB" u="sng" dirty="0" smtClean="0"/>
              <a:t>fieldwork</a:t>
            </a:r>
            <a:r>
              <a:rPr lang="en-GB" dirty="0" smtClean="0"/>
              <a:t> could be just as relevant as scientific techniques. Anthropologists could gather data, analyse data and observe results, as much as any physicist or chemist was able to do.</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Malinowski’s three types of data:</a:t>
            </a:r>
            <a:endParaRPr lang="en-GB" dirty="0"/>
          </a:p>
        </p:txBody>
      </p:sp>
      <p:sp>
        <p:nvSpPr>
          <p:cNvPr id="3" name="Content Placeholder 2"/>
          <p:cNvSpPr>
            <a:spLocks noGrp="1"/>
          </p:cNvSpPr>
          <p:nvPr>
            <p:ph idx="1"/>
          </p:nvPr>
        </p:nvSpPr>
        <p:spPr/>
        <p:txBody>
          <a:bodyPr/>
          <a:lstStyle/>
          <a:p>
            <a:r>
              <a:rPr lang="en-GB" dirty="0" smtClean="0"/>
              <a:t>Concrete, background data: this includes the case history, genealogies and so on.</a:t>
            </a:r>
          </a:p>
          <a:p>
            <a:r>
              <a:rPr lang="en-GB" dirty="0" smtClean="0"/>
              <a:t>The ‘</a:t>
            </a:r>
            <a:r>
              <a:rPr lang="en-GB" dirty="0" err="1" smtClean="0"/>
              <a:t>imponderabilia</a:t>
            </a:r>
            <a:r>
              <a:rPr lang="en-GB" dirty="0" smtClean="0"/>
              <a:t> of actual life’: this is the incidental ‘stuff’. Things that people don’t necessarily attach meaning to, but are so common place. </a:t>
            </a:r>
          </a:p>
          <a:p>
            <a:r>
              <a:rPr lang="en-GB" dirty="0" smtClean="0"/>
              <a:t>People’s own stories and myths: collect these in the communities own language and words</a:t>
            </a:r>
            <a:endParaRPr lang="en-GB" dirty="0"/>
          </a:p>
        </p:txBody>
      </p:sp>
    </p:spTree>
    <p:extLst>
      <p:ext uri="{BB962C8B-B14F-4D97-AF65-F5344CB8AC3E}">
        <p14:creationId xmlns:p14="http://schemas.microsoft.com/office/powerpoint/2010/main" val="38761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Participant Observation in Counselling</a:t>
            </a:r>
            <a:endParaRPr lang="en-GB" dirty="0"/>
          </a:p>
        </p:txBody>
      </p:sp>
      <p:sp>
        <p:nvSpPr>
          <p:cNvPr id="3" name="Content Placeholder 2"/>
          <p:cNvSpPr>
            <a:spLocks noGrp="1"/>
          </p:cNvSpPr>
          <p:nvPr>
            <p:ph idx="1"/>
          </p:nvPr>
        </p:nvSpPr>
        <p:spPr/>
        <p:txBody>
          <a:bodyPr/>
          <a:lstStyle/>
          <a:p>
            <a:r>
              <a:rPr lang="en-GB" dirty="0" smtClean="0"/>
              <a:t>Much like Malinowski’s anthropological research, it is possible to do participant observation in Counselling.</a:t>
            </a:r>
          </a:p>
          <a:p>
            <a:endParaRPr lang="en-GB" dirty="0"/>
          </a:p>
          <a:p>
            <a:r>
              <a:rPr lang="en-GB" dirty="0" smtClean="0"/>
              <a:t>There aren’t a great deal of ethnographic studies within Counselling, part of this is due to the ethical issues surrounding </a:t>
            </a:r>
            <a:r>
              <a:rPr lang="en-GB" dirty="0" err="1" smtClean="0"/>
              <a:t>Counselling..any</a:t>
            </a:r>
            <a:r>
              <a:rPr lang="en-GB" dirty="0" smtClean="0"/>
              <a:t> thoughts about what these might be?</a:t>
            </a:r>
          </a:p>
          <a:p>
            <a:endParaRPr lang="en-GB" dirty="0"/>
          </a:p>
          <a:p>
            <a:r>
              <a:rPr lang="en-GB" dirty="0" smtClean="0"/>
              <a:t>The slides that follow </a:t>
            </a:r>
            <a:r>
              <a:rPr lang="en-GB" dirty="0" smtClean="0"/>
              <a:t>highlight a couple of ways in which ethnographic research can occur within Counselling</a:t>
            </a:r>
            <a:endParaRPr lang="en-GB" dirty="0" smtClean="0"/>
          </a:p>
          <a:p>
            <a:endParaRPr lang="en-GB" dirty="0"/>
          </a:p>
        </p:txBody>
      </p:sp>
    </p:spTree>
    <p:extLst>
      <p:ext uri="{BB962C8B-B14F-4D97-AF65-F5344CB8AC3E}">
        <p14:creationId xmlns:p14="http://schemas.microsoft.com/office/powerpoint/2010/main" val="3735572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 of Control: Family Therapy and Domestic Disorder (</a:t>
            </a:r>
            <a:r>
              <a:rPr lang="en-GB" dirty="0" err="1" smtClean="0"/>
              <a:t>Gubrium</a:t>
            </a:r>
            <a:r>
              <a:rPr lang="en-GB" dirty="0" smtClean="0"/>
              <a:t> , 1992)</a:t>
            </a:r>
            <a:endParaRPr lang="en-GB" dirty="0"/>
          </a:p>
        </p:txBody>
      </p:sp>
      <p:sp>
        <p:nvSpPr>
          <p:cNvPr id="3" name="Content Placeholder 2"/>
          <p:cNvSpPr>
            <a:spLocks noGrp="1"/>
          </p:cNvSpPr>
          <p:nvPr>
            <p:ph idx="1"/>
          </p:nvPr>
        </p:nvSpPr>
        <p:spPr/>
        <p:txBody>
          <a:bodyPr/>
          <a:lstStyle/>
          <a:p>
            <a:r>
              <a:rPr lang="en-GB" dirty="0" smtClean="0"/>
              <a:t>This was an ethnographic study of two therapeutic family centres in the USA.</a:t>
            </a:r>
          </a:p>
          <a:p>
            <a:r>
              <a:rPr lang="en-GB" dirty="0" smtClean="0"/>
              <a:t>Exploration of the two family centres, one was publicly funded, providing parenting skill classes, family support and family counselling. The second was a private residential psychiatric clinic.</a:t>
            </a:r>
          </a:p>
          <a:p>
            <a:r>
              <a:rPr lang="en-GB" dirty="0" smtClean="0"/>
              <a:t>Within this study </a:t>
            </a:r>
            <a:r>
              <a:rPr lang="en-GB" dirty="0" err="1" smtClean="0"/>
              <a:t>Jaber</a:t>
            </a:r>
            <a:r>
              <a:rPr lang="en-GB" dirty="0" smtClean="0"/>
              <a:t> </a:t>
            </a:r>
            <a:r>
              <a:rPr lang="en-GB" dirty="0" err="1" smtClean="0"/>
              <a:t>Gubrium</a:t>
            </a:r>
            <a:r>
              <a:rPr lang="en-GB" dirty="0" smtClean="0"/>
              <a:t>, and his student Maude Rittman negotiated access to the two centres and observed and made notes of conversations, behaviours and activities that took place.</a:t>
            </a:r>
          </a:p>
          <a:p>
            <a:endParaRPr lang="en-GB" dirty="0"/>
          </a:p>
          <a:p>
            <a:r>
              <a:rPr lang="en-GB" dirty="0" smtClean="0"/>
              <a:t>Why might this be interesting for Counselling research?</a:t>
            </a:r>
            <a:endParaRPr lang="en-GB" dirty="0"/>
          </a:p>
        </p:txBody>
      </p:sp>
    </p:spTree>
    <p:extLst>
      <p:ext uri="{BB962C8B-B14F-4D97-AF65-F5344CB8AC3E}">
        <p14:creationId xmlns:p14="http://schemas.microsoft.com/office/powerpoint/2010/main" val="3725934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One Foot in Eden: Sociological Study of therapeutic community practice (Bloor, </a:t>
            </a:r>
            <a:r>
              <a:rPr lang="en-GB" sz="3200" dirty="0" err="1" smtClean="0"/>
              <a:t>McKeganey</a:t>
            </a:r>
            <a:r>
              <a:rPr lang="en-GB" sz="3200" dirty="0" smtClean="0"/>
              <a:t> and </a:t>
            </a:r>
            <a:r>
              <a:rPr lang="en-GB" sz="3200" dirty="0" err="1" smtClean="0"/>
              <a:t>Fonkert</a:t>
            </a:r>
            <a:r>
              <a:rPr lang="en-GB" sz="3200" dirty="0" smtClean="0"/>
              <a:t>, 1988)</a:t>
            </a:r>
            <a:endParaRPr lang="en-GB" sz="3200" dirty="0"/>
          </a:p>
        </p:txBody>
      </p:sp>
      <p:sp>
        <p:nvSpPr>
          <p:cNvPr id="3" name="Content Placeholder 2"/>
          <p:cNvSpPr>
            <a:spLocks noGrp="1"/>
          </p:cNvSpPr>
          <p:nvPr>
            <p:ph idx="1"/>
          </p:nvPr>
        </p:nvSpPr>
        <p:spPr/>
        <p:txBody>
          <a:bodyPr/>
          <a:lstStyle/>
          <a:p>
            <a:r>
              <a:rPr lang="en-GB" dirty="0" smtClean="0"/>
              <a:t>Ethnographic study of eight different therapeutic communities in the UK and Holland</a:t>
            </a:r>
          </a:p>
          <a:p>
            <a:r>
              <a:rPr lang="en-GB" dirty="0" smtClean="0"/>
              <a:t>Historical Context is explored</a:t>
            </a:r>
          </a:p>
          <a:p>
            <a:r>
              <a:rPr lang="en-GB" dirty="0" smtClean="0"/>
              <a:t>Events and activities are observed and recorded.</a:t>
            </a:r>
          </a:p>
          <a:p>
            <a:r>
              <a:rPr lang="en-GB" dirty="0" smtClean="0"/>
              <a:t>Highly detailed accounts of the therapeutic practice that occurred within the community and an identification of new members experience and understand the community</a:t>
            </a:r>
          </a:p>
          <a:p>
            <a:endParaRPr lang="en-GB" dirty="0"/>
          </a:p>
          <a:p>
            <a:r>
              <a:rPr lang="en-GB" dirty="0" smtClean="0"/>
              <a:t>Again, why is this useful for us as Counsellors?</a:t>
            </a:r>
            <a:endParaRPr lang="en-GB" dirty="0"/>
          </a:p>
        </p:txBody>
      </p:sp>
    </p:spTree>
    <p:extLst>
      <p:ext uri="{BB962C8B-B14F-4D97-AF65-F5344CB8AC3E}">
        <p14:creationId xmlns:p14="http://schemas.microsoft.com/office/powerpoint/2010/main" val="2140053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Demotivating infant feeding- Counselling encounters in Southern Africa (</a:t>
            </a:r>
            <a:r>
              <a:rPr lang="en-GB" sz="2800" dirty="0" err="1" smtClean="0"/>
              <a:t>Buskens</a:t>
            </a:r>
            <a:r>
              <a:rPr lang="en-GB" sz="2800" dirty="0" smtClean="0"/>
              <a:t> and Jaffe (2008)</a:t>
            </a:r>
            <a:endParaRPr lang="en-GB" sz="2800" dirty="0"/>
          </a:p>
        </p:txBody>
      </p:sp>
      <p:sp>
        <p:nvSpPr>
          <p:cNvPr id="3" name="Content Placeholder 2"/>
          <p:cNvSpPr>
            <a:spLocks noGrp="1"/>
          </p:cNvSpPr>
          <p:nvPr>
            <p:ph idx="1"/>
          </p:nvPr>
        </p:nvSpPr>
        <p:spPr/>
        <p:txBody>
          <a:bodyPr>
            <a:normAutofit/>
          </a:bodyPr>
          <a:lstStyle/>
          <a:p>
            <a:r>
              <a:rPr lang="en-GB" dirty="0" smtClean="0"/>
              <a:t>Ethnographic study exploring the delivery of health counselling within Southern Africa. The challenge for the mothers was if the mother was diagnosed as HIV positive, there was a risk that breastfeeding would transmit the virus to the baby. On the other hand, bottle feeding and formula milk could be less hygienic and could increase the risk of malnutrition.</a:t>
            </a:r>
          </a:p>
          <a:p>
            <a:r>
              <a:rPr lang="en-GB" dirty="0"/>
              <a:t> </a:t>
            </a:r>
            <a:r>
              <a:rPr lang="en-GB" dirty="0" smtClean="0"/>
              <a:t>Mothers were offered counselling from nurses and lay counsellors.</a:t>
            </a:r>
          </a:p>
          <a:p>
            <a:r>
              <a:rPr lang="en-GB" dirty="0" err="1" smtClean="0"/>
              <a:t>Buskens</a:t>
            </a:r>
            <a:r>
              <a:rPr lang="en-GB" dirty="0" smtClean="0"/>
              <a:t> and Jaffe observed the nature  of the counselling, looking at how effective it was and inviting the participants to share their experiences of the counselling service.</a:t>
            </a:r>
          </a:p>
          <a:p>
            <a:r>
              <a:rPr lang="en-GB" dirty="0" smtClean="0"/>
              <a:t>Fieldwork occurred over a seven month period, data was collected through participant observation, Interviews and focus groups.</a:t>
            </a:r>
            <a:endParaRPr lang="en-GB" dirty="0"/>
          </a:p>
        </p:txBody>
      </p:sp>
    </p:spTree>
    <p:extLst>
      <p:ext uri="{BB962C8B-B14F-4D97-AF65-F5344CB8AC3E}">
        <p14:creationId xmlns:p14="http://schemas.microsoft.com/office/powerpoint/2010/main" val="689201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2 (</a:t>
            </a:r>
            <a:r>
              <a:rPr lang="en-GB" dirty="0" err="1" smtClean="0"/>
              <a:t>Buskens</a:t>
            </a:r>
            <a:r>
              <a:rPr lang="en-GB" dirty="0" smtClean="0"/>
              <a:t> and Jaffe)</a:t>
            </a:r>
            <a:endParaRPr lang="en-GB" dirty="0"/>
          </a:p>
        </p:txBody>
      </p:sp>
      <p:sp>
        <p:nvSpPr>
          <p:cNvPr id="3" name="Content Placeholder 2"/>
          <p:cNvSpPr>
            <a:spLocks noGrp="1"/>
          </p:cNvSpPr>
          <p:nvPr>
            <p:ph idx="1"/>
          </p:nvPr>
        </p:nvSpPr>
        <p:spPr/>
        <p:txBody>
          <a:bodyPr/>
          <a:lstStyle/>
          <a:p>
            <a:r>
              <a:rPr lang="en-GB" dirty="0" smtClean="0"/>
              <a:t>Having analysed all of the data, it was found that the clients were highly dissatisfied with the counselling service. They found it intrusive, coercive and unclear.</a:t>
            </a:r>
          </a:p>
          <a:p>
            <a:r>
              <a:rPr lang="en-GB" dirty="0" smtClean="0"/>
              <a:t>The nurse-counsellors voiced a feeling of dissatisfaction and failure at being unable to get their message across to the mothers and that it was a stressful role to engage with.</a:t>
            </a:r>
          </a:p>
          <a:p>
            <a:r>
              <a:rPr lang="en-GB" dirty="0" smtClean="0"/>
              <a:t>The results from the study were shared and recommendations were made for improving the counselling service.</a:t>
            </a:r>
          </a:p>
          <a:p>
            <a:endParaRPr lang="en-GB" dirty="0"/>
          </a:p>
          <a:p>
            <a:r>
              <a:rPr lang="en-GB" dirty="0" smtClean="0"/>
              <a:t>Any thoughts?</a:t>
            </a:r>
            <a:endParaRPr lang="en-GB" dirty="0"/>
          </a:p>
        </p:txBody>
      </p:sp>
    </p:spTree>
    <p:extLst>
      <p:ext uri="{BB962C8B-B14F-4D97-AF65-F5344CB8AC3E}">
        <p14:creationId xmlns:p14="http://schemas.microsoft.com/office/powerpoint/2010/main" val="3363632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Working in small groups (Maximum 4). Consider how you might become an ethnographic researcher in a setting or agency that you might be familiar with.</a:t>
            </a:r>
          </a:p>
          <a:p>
            <a:r>
              <a:rPr lang="en-GB" dirty="0" smtClean="0"/>
              <a:t>What types of data might you collect? How might this be useful? What might it tell you about the culture of </a:t>
            </a:r>
            <a:r>
              <a:rPr lang="en-GB" smtClean="0"/>
              <a:t>the community?</a:t>
            </a:r>
            <a:endParaRPr lang="en-GB" dirty="0" smtClean="0"/>
          </a:p>
          <a:p>
            <a:endParaRPr lang="en-GB" dirty="0"/>
          </a:p>
          <a:p>
            <a:r>
              <a:rPr lang="en-GB" dirty="0" smtClean="0"/>
              <a:t>Bring your ideas back to class next week.</a:t>
            </a:r>
            <a:endParaRPr lang="en-GB" dirty="0"/>
          </a:p>
        </p:txBody>
      </p:sp>
    </p:spTree>
    <p:extLst>
      <p:ext uri="{BB962C8B-B14F-4D97-AF65-F5344CB8AC3E}">
        <p14:creationId xmlns:p14="http://schemas.microsoft.com/office/powerpoint/2010/main" val="14774520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108</TotalTime>
  <Words>962</Words>
  <Application>Microsoft Office PowerPoint</Application>
  <PresentationFormat>Widescreen</PresentationFormat>
  <Paragraphs>76</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Research Design</vt:lpstr>
      <vt:lpstr>Aims</vt:lpstr>
      <vt:lpstr>Participant Observation</vt:lpstr>
      <vt:lpstr>Ethnographic Research</vt:lpstr>
      <vt:lpstr>Observations</vt:lpstr>
      <vt:lpstr>Malinowski’s three types of data:</vt:lpstr>
      <vt:lpstr>Participant Observation in Counselling</vt:lpstr>
      <vt:lpstr>Out of Control: Family Therapy and Domestic Disorder (Gubrium , 1992)</vt:lpstr>
      <vt:lpstr>One Foot in Eden: Sociological Study of therapeutic community practice (Bloor, McKeganey and Fonkert, 1988)</vt:lpstr>
      <vt:lpstr>Demotivating infant feeding- Counselling encounters in Southern Africa (Buskens and Jaffe (2008)</vt:lpstr>
      <vt:lpstr>Part 2 (Buskens and Jaffe)</vt:lpstr>
      <vt:lpstr>Exercise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Therapy Theories</dc:title>
  <dc:creator>Catherine Slade</dc:creator>
  <cp:lastModifiedBy>Catherine Slade</cp:lastModifiedBy>
  <cp:revision>5</cp:revision>
  <dcterms:created xsi:type="dcterms:W3CDTF">2018-01-30T13:00:27Z</dcterms:created>
  <dcterms:modified xsi:type="dcterms:W3CDTF">2018-02-05T12:36:47Z</dcterms:modified>
</cp:coreProperties>
</file>