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62" r:id="rId7"/>
    <p:sldId id="263" r:id="rId8"/>
    <p:sldId id="264"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07198-C70F-4DC3-8009-8FFA05EA6F6C}" v="143" dt="2022-09-29T11:47:00.376"/>
    <p1510:client id="{D06FB077-9AA4-D307-4D7C-B4CB67DA1F84}" v="133" dt="2022-10-07T13:56:10.266"/>
    <p1510:client id="{E7448B5E-92E3-90E6-2322-01073841AFAA}" v="52" dt="2022-10-10T13:45:55.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9478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859443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8474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21390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7492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370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4830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6797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4254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7040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2943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9351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7590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8445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1284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0952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5545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10/10/2022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50941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holar.google.com/scholar_lookup?&amp;title=The%20development%20of%20intelligence%20in%20children&amp;publication_year=1916&amp;author=Binet%2CA." TargetMode="External"/><Relationship Id="rId2" Type="http://schemas.openxmlformats.org/officeDocument/2006/relationships/hyperlink" Target="http://scholar.google.com/scholar_lookup?&amp;title=The%20growth%20of%20intelligence&amp;journal=American%20Psychologist&amp;volume=10&amp;pages=805-18&amp;publication_year=1955&amp;author=Bayley%2CN." TargetMode="External"/><Relationship Id="rId1" Type="http://schemas.openxmlformats.org/officeDocument/2006/relationships/slideLayout" Target="../slideLayouts/slideLayout2.xml"/><Relationship Id="rId5" Type="http://schemas.openxmlformats.org/officeDocument/2006/relationships/hyperlink" Target="http://ehlt.flinders.edu.au/education/DLiT/2000/Piaget/stages.htm" TargetMode="External"/><Relationship Id="rId4" Type="http://schemas.openxmlformats.org/officeDocument/2006/relationships/hyperlink" Target="http://psychology.about.com/od/profilesofmajorthinkers/p/piage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7" name="Group 37">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9" name="Picture 3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0" name="Rectangle 39">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1" name="Picture 4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2" name="Picture 41">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8" name="Straight Connector 43">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9" name="Rectangle 45">
            <a:extLst>
              <a:ext uri="{FF2B5EF4-FFF2-40B4-BE49-F238E27FC236}">
                <a16:creationId xmlns:a16="http://schemas.microsoft.com/office/drawing/2014/main" id="{29369C1F-C4A4-40B4-B6E0-2858C840F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70" name="Picture 47">
            <a:extLst>
              <a:ext uri="{FF2B5EF4-FFF2-40B4-BE49-F238E27FC236}">
                <a16:creationId xmlns:a16="http://schemas.microsoft.com/office/drawing/2014/main" id="{D2C6A0EE-D2D9-448F-B083-7DEEB674BA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1295402" y="982132"/>
            <a:ext cx="9601196" cy="1303867"/>
          </a:xfrm>
        </p:spPr>
        <p:txBody>
          <a:bodyPr vert="horz" lIns="91440" tIns="45720" rIns="91440" bIns="45720" rtlCol="0" anchor="ctr">
            <a:normAutofit/>
          </a:bodyPr>
          <a:lstStyle/>
          <a:p>
            <a:pPr>
              <a:lnSpc>
                <a:spcPct val="90000"/>
              </a:lnSpc>
            </a:pPr>
            <a:r>
              <a:rPr lang="en-US" sz="4100" b="1" dirty="0"/>
              <a:t>Why is psychology important when </a:t>
            </a:r>
            <a:r>
              <a:rPr lang="en-US" sz="4100" b="1"/>
              <a:t>working as family social worker</a:t>
            </a:r>
            <a:endParaRPr lang="en-US" sz="4100"/>
          </a:p>
        </p:txBody>
      </p:sp>
      <p:cxnSp>
        <p:nvCxnSpPr>
          <p:cNvPr id="71" name="Straight Connector 49">
            <a:extLst>
              <a:ext uri="{FF2B5EF4-FFF2-40B4-BE49-F238E27FC236}">
                <a16:creationId xmlns:a16="http://schemas.microsoft.com/office/drawing/2014/main" id="{96DC9B3E-DC68-4FF2-9781-CB1E626F55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p:cNvSpPr>
            <a:spLocks noGrp="1"/>
          </p:cNvSpPr>
          <p:nvPr>
            <p:ph type="subTitle" idx="1"/>
          </p:nvPr>
        </p:nvSpPr>
        <p:spPr>
          <a:xfrm>
            <a:off x="1295401" y="2556932"/>
            <a:ext cx="9601196" cy="3318936"/>
          </a:xfrm>
        </p:spPr>
        <p:txBody>
          <a:bodyPr vert="horz" lIns="91440" tIns="45720" rIns="91440" bIns="45720" rtlCol="0" anchor="t">
            <a:normAutofit/>
          </a:bodyPr>
          <a:lstStyle/>
          <a:p>
            <a:pPr marL="285750" indent="-285750" algn="l">
              <a:buFont typeface="Arial"/>
              <a:buChar char="•"/>
            </a:pPr>
            <a:r>
              <a:rPr lang="en-US">
                <a:solidFill>
                  <a:schemeClr val="tx1">
                    <a:lumMod val="85000"/>
                    <a:lumOff val="15000"/>
                  </a:schemeClr>
                </a:solidFill>
              </a:rPr>
              <a:t>STUDENT NAME: KELVIN GARY ARKAAH {2118811}</a:t>
            </a:r>
            <a:br>
              <a:rPr lang="en-US">
                <a:solidFill>
                  <a:schemeClr val="tx1">
                    <a:lumMod val="85000"/>
                    <a:lumOff val="15000"/>
                  </a:schemeClr>
                </a:solidFill>
              </a:rPr>
            </a:br>
            <a:r>
              <a:rPr lang="en-US">
                <a:solidFill>
                  <a:schemeClr val="tx1">
                    <a:lumMod val="85000"/>
                    <a:lumOff val="15000"/>
                  </a:schemeClr>
                </a:solidFill>
              </a:rPr>
              <a:t>PROGRAMME: CERTIFICATE OF HIGHER EDUCATION SKILLS </a:t>
            </a:r>
          </a:p>
          <a:p>
            <a:pPr marL="285750" indent="-285750" algn="l">
              <a:buFont typeface="Arial"/>
              <a:buChar char="•"/>
            </a:pPr>
            <a:r>
              <a:rPr lang="en-US">
                <a:solidFill>
                  <a:schemeClr val="tx1">
                    <a:lumMod val="85000"/>
                    <a:lumOff val="15000"/>
                  </a:schemeClr>
                </a:solidFill>
              </a:rPr>
              <a:t>MODULE: BMHP4003</a:t>
            </a:r>
          </a:p>
          <a:p>
            <a:pPr marL="285750" indent="-285750" algn="l">
              <a:buFont typeface="Arial"/>
              <a:buChar char="•"/>
            </a:pPr>
            <a:r>
              <a:rPr lang="en-US">
                <a:solidFill>
                  <a:schemeClr val="tx1">
                    <a:lumMod val="85000"/>
                    <a:lumOff val="15000"/>
                  </a:schemeClr>
                </a:solidFill>
              </a:rPr>
              <a:t>LECTURER :Alice Clayton </a:t>
            </a:r>
          </a:p>
          <a:p>
            <a:pPr marL="285750" indent="-285750" algn="l">
              <a:buFont typeface="Arial"/>
              <a:buChar char="•"/>
            </a:pPr>
            <a:r>
              <a:rPr lang="en-US">
                <a:solidFill>
                  <a:schemeClr val="tx1">
                    <a:lumMod val="85000"/>
                    <a:lumOff val="15000"/>
                  </a:schemeClr>
                </a:solidFill>
              </a:rPr>
              <a:t>ASSIGNMENT TITLE: Why is psychology important when working as… </a:t>
            </a:r>
          </a:p>
          <a:p>
            <a:pPr algn="l">
              <a:buFont typeface="Arial"/>
              <a:buChar char="•"/>
            </a:pPr>
            <a:endParaRPr lang="en-US">
              <a:solidFill>
                <a:schemeClr val="tx1">
                  <a:lumMod val="85000"/>
                  <a:lumOff val="1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75918-4BE1-884E-8972-5E0863B9A44D}"/>
              </a:ext>
            </a:extLst>
          </p:cNvPr>
          <p:cNvSpPr>
            <a:spLocks noGrp="1"/>
          </p:cNvSpPr>
          <p:nvPr>
            <p:ph type="title"/>
          </p:nvPr>
        </p:nvSpPr>
        <p:spPr/>
        <p:txBody>
          <a:bodyPr/>
          <a:lstStyle/>
          <a:p>
            <a:r>
              <a:rPr lang="en-GB">
                <a:cs typeface="Calibri Light"/>
              </a:rPr>
              <a:t>INTRODUCTION </a:t>
            </a:r>
            <a:endParaRPr lang="en-GB"/>
          </a:p>
        </p:txBody>
      </p:sp>
      <p:sp>
        <p:nvSpPr>
          <p:cNvPr id="3" name="Content Placeholder 2">
            <a:extLst>
              <a:ext uri="{FF2B5EF4-FFF2-40B4-BE49-F238E27FC236}">
                <a16:creationId xmlns:a16="http://schemas.microsoft.com/office/drawing/2014/main" id="{34610B25-AF0C-1DE3-1511-1518A23D7E61}"/>
              </a:ext>
            </a:extLst>
          </p:cNvPr>
          <p:cNvSpPr>
            <a:spLocks noGrp="1"/>
          </p:cNvSpPr>
          <p:nvPr>
            <p:ph idx="1"/>
          </p:nvPr>
        </p:nvSpPr>
        <p:spPr/>
        <p:txBody>
          <a:bodyPr vert="horz" lIns="91440" tIns="45720" rIns="91440" bIns="45720" rtlCol="0" anchor="t">
            <a:normAutofit/>
          </a:bodyPr>
          <a:lstStyle/>
          <a:p>
            <a:r>
              <a:rPr lang="en-GB">
                <a:ea typeface="+mn-lt"/>
                <a:cs typeface="+mn-lt"/>
              </a:rPr>
              <a:t>Psychologists provide critical mental and behavioural health offerings in primary care; they discover and regulate behaviours to sell the fitness and well-being of individuals across the lifespan.</a:t>
            </a:r>
          </a:p>
          <a:p>
            <a:r>
              <a:rPr lang="en-GB">
                <a:ea typeface="+mn-lt"/>
                <a:cs typeface="+mn-lt"/>
              </a:rPr>
              <a:t>As a family assist worker, you'll offer practical assist and emotional aid to households experiencing short or lengthy-term problems. you will typically be hired by way of nearby authorities' social services departments or charitable businesses</a:t>
            </a:r>
            <a:endParaRPr lang="en-GB">
              <a:cs typeface="Calibri"/>
            </a:endParaRPr>
          </a:p>
        </p:txBody>
      </p:sp>
    </p:spTree>
    <p:extLst>
      <p:ext uri="{BB962C8B-B14F-4D97-AF65-F5344CB8AC3E}">
        <p14:creationId xmlns:p14="http://schemas.microsoft.com/office/powerpoint/2010/main" val="3037928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9A7A5-8418-FF6A-4406-3BED091F27B1}"/>
              </a:ext>
            </a:extLst>
          </p:cNvPr>
          <p:cNvSpPr>
            <a:spLocks noGrp="1"/>
          </p:cNvSpPr>
          <p:nvPr>
            <p:ph type="title"/>
          </p:nvPr>
        </p:nvSpPr>
        <p:spPr/>
        <p:txBody>
          <a:bodyPr/>
          <a:lstStyle/>
          <a:p>
            <a:r>
              <a:rPr lang="en-GB" dirty="0">
                <a:cs typeface="Calibri Light"/>
              </a:rPr>
              <a:t>ABTRACT </a:t>
            </a:r>
            <a:endParaRPr lang="en-GB" dirty="0"/>
          </a:p>
        </p:txBody>
      </p:sp>
      <p:sp>
        <p:nvSpPr>
          <p:cNvPr id="3" name="Content Placeholder 2">
            <a:extLst>
              <a:ext uri="{FF2B5EF4-FFF2-40B4-BE49-F238E27FC236}">
                <a16:creationId xmlns:a16="http://schemas.microsoft.com/office/drawing/2014/main" id="{6B4F9147-9609-DE24-49CD-C5F71CDD8D21}"/>
              </a:ext>
            </a:extLst>
          </p:cNvPr>
          <p:cNvSpPr>
            <a:spLocks noGrp="1"/>
          </p:cNvSpPr>
          <p:nvPr>
            <p:ph idx="1"/>
          </p:nvPr>
        </p:nvSpPr>
        <p:spPr/>
        <p:txBody>
          <a:bodyPr vert="horz" lIns="91440" tIns="45720" rIns="91440" bIns="45720" rtlCol="0" anchor="t">
            <a:normAutofit/>
          </a:bodyPr>
          <a:lstStyle/>
          <a:p>
            <a:r>
              <a:rPr lang="en-GB" dirty="0">
                <a:ea typeface="+mn-lt"/>
                <a:cs typeface="+mn-lt"/>
              </a:rPr>
              <a:t>whilst the field of social work is heavily devoted to the treatment of children and youth with conduct troubles, it has given little attention to the software of Piaget's egocentrism principle to those problems. This paper outlines the idea proposed by Piaget and opinions next empirical validation and clinical packages of his concept. The role of social work in developing extra state-of-the-art programs of Piaget's idea is mentioned.</a:t>
            </a:r>
            <a:endParaRPr lang="en-GB" dirty="0"/>
          </a:p>
        </p:txBody>
      </p:sp>
    </p:spTree>
    <p:extLst>
      <p:ext uri="{BB962C8B-B14F-4D97-AF65-F5344CB8AC3E}">
        <p14:creationId xmlns:p14="http://schemas.microsoft.com/office/powerpoint/2010/main" val="2006771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1CB9-C6AC-3A91-19DB-8407F30F0245}"/>
              </a:ext>
            </a:extLst>
          </p:cNvPr>
          <p:cNvSpPr>
            <a:spLocks noGrp="1"/>
          </p:cNvSpPr>
          <p:nvPr>
            <p:ph type="title"/>
          </p:nvPr>
        </p:nvSpPr>
        <p:spPr/>
        <p:txBody>
          <a:bodyPr/>
          <a:lstStyle/>
          <a:p>
            <a:r>
              <a:rPr lang="en-GB" dirty="0">
                <a:cs typeface="Calibri Light"/>
              </a:rPr>
              <a:t>PIAGET'S APROACH</a:t>
            </a:r>
          </a:p>
        </p:txBody>
      </p:sp>
      <p:sp>
        <p:nvSpPr>
          <p:cNvPr id="3" name="Content Placeholder 2">
            <a:extLst>
              <a:ext uri="{FF2B5EF4-FFF2-40B4-BE49-F238E27FC236}">
                <a16:creationId xmlns:a16="http://schemas.microsoft.com/office/drawing/2014/main" id="{9FA973E3-B161-5063-17EF-B4E2F7101310}"/>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a primary source of thought for the theory becomes  Piaget's observations of his very own three kids. further to this, the opposite kids in Piaget's small research pattern have been all from nicely-educated specialists of high socioeconomic reputation. This studies method resulted in lots complaint of his preliminary works and findings. due to this unrepresentative pattern, it's miles tough to generalize his findings to a larger population</a:t>
            </a:r>
            <a:endParaRPr lang="en-US" dirty="0"/>
          </a:p>
        </p:txBody>
      </p:sp>
    </p:spTree>
    <p:extLst>
      <p:ext uri="{BB962C8B-B14F-4D97-AF65-F5344CB8AC3E}">
        <p14:creationId xmlns:p14="http://schemas.microsoft.com/office/powerpoint/2010/main" val="1366541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46335-8601-3382-4D91-01F39DFD2969}"/>
              </a:ext>
            </a:extLst>
          </p:cNvPr>
          <p:cNvSpPr>
            <a:spLocks noGrp="1"/>
          </p:cNvSpPr>
          <p:nvPr>
            <p:ph type="title"/>
          </p:nvPr>
        </p:nvSpPr>
        <p:spPr/>
        <p:txBody>
          <a:bodyPr/>
          <a:lstStyle/>
          <a:p>
            <a:r>
              <a:rPr lang="en-GB" dirty="0">
                <a:ea typeface="+mj-lt"/>
                <a:cs typeface="+mj-lt"/>
              </a:rPr>
              <a:t>2. Formal Operations</a:t>
            </a:r>
            <a:endParaRPr lang="en-US" dirty="0"/>
          </a:p>
        </p:txBody>
      </p:sp>
      <p:sp>
        <p:nvSpPr>
          <p:cNvPr id="3" name="Content Placeholder 2">
            <a:extLst>
              <a:ext uri="{FF2B5EF4-FFF2-40B4-BE49-F238E27FC236}">
                <a16:creationId xmlns:a16="http://schemas.microsoft.com/office/drawing/2014/main" id="{C67E4AA1-3B8F-F95C-DF27-541533D5A4C6}"/>
              </a:ext>
            </a:extLst>
          </p:cNvPr>
          <p:cNvSpPr>
            <a:spLocks noGrp="1"/>
          </p:cNvSpPr>
          <p:nvPr>
            <p:ph idx="1"/>
          </p:nvPr>
        </p:nvSpPr>
        <p:spPr/>
        <p:txBody>
          <a:bodyPr vert="horz" lIns="91440" tIns="45720" rIns="91440" bIns="45720" rtlCol="0" anchor="t">
            <a:normAutofit/>
          </a:bodyPr>
          <a:lstStyle/>
          <a:p>
            <a:endParaRPr lang="en-GB" dirty="0">
              <a:cs typeface="Calibri" panose="020F0502020204030204"/>
            </a:endParaRPr>
          </a:p>
          <a:p>
            <a:r>
              <a:rPr lang="en-GB" dirty="0">
                <a:ea typeface="+mn-lt"/>
                <a:cs typeface="+mn-lt"/>
              </a:rPr>
              <a:t>studies has disputed Piaget's argument that each kid will routinely move to the subsequent level of development as they mature. some records shows that environmental factors may additionally play a function in the development of formal operations.</a:t>
            </a:r>
          </a:p>
          <a:p>
            <a:r>
              <a:rPr lang="en-GB" dirty="0">
                <a:cs typeface="Calibri" panose="020F0502020204030204"/>
              </a:rPr>
              <a:t>Stages of </a:t>
            </a:r>
            <a:r>
              <a:rPr lang="en-GB" dirty="0" err="1">
                <a:cs typeface="Calibri" panose="020F0502020204030204"/>
              </a:rPr>
              <a:t>piaget's</a:t>
            </a:r>
            <a:r>
              <a:rPr lang="en-GB" dirty="0">
                <a:cs typeface="Calibri" panose="020F0502020204030204"/>
              </a:rPr>
              <a:t> theory which can help family support work is a follows </a:t>
            </a:r>
          </a:p>
        </p:txBody>
      </p:sp>
    </p:spTree>
    <p:extLst>
      <p:ext uri="{BB962C8B-B14F-4D97-AF65-F5344CB8AC3E}">
        <p14:creationId xmlns:p14="http://schemas.microsoft.com/office/powerpoint/2010/main" val="1523379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5F858-28A5-29ED-9555-BF9ED3C6B7B2}"/>
              </a:ext>
            </a:extLst>
          </p:cNvPr>
          <p:cNvSpPr>
            <a:spLocks noGrp="1"/>
          </p:cNvSpPr>
          <p:nvPr>
            <p:ph type="title"/>
          </p:nvPr>
        </p:nvSpPr>
        <p:spPr>
          <a:xfrm>
            <a:off x="1008993" y="575332"/>
            <a:ext cx="10515600" cy="1798528"/>
          </a:xfrm>
        </p:spPr>
        <p:txBody>
          <a:bodyPr/>
          <a:lstStyle/>
          <a:p>
            <a:endParaRPr lang="en-US"/>
          </a:p>
          <a:p>
            <a:endParaRPr lang="en-US"/>
          </a:p>
          <a:p>
            <a:endParaRPr lang="en-GB" dirty="0">
              <a:cs typeface="Calibri Light"/>
            </a:endParaRPr>
          </a:p>
        </p:txBody>
      </p:sp>
      <p:sp>
        <p:nvSpPr>
          <p:cNvPr id="3" name="Content Placeholder 2">
            <a:extLst>
              <a:ext uri="{FF2B5EF4-FFF2-40B4-BE49-F238E27FC236}">
                <a16:creationId xmlns:a16="http://schemas.microsoft.com/office/drawing/2014/main" id="{C847FB07-384D-1165-B24C-792B492009E5}"/>
              </a:ext>
            </a:extLst>
          </p:cNvPr>
          <p:cNvSpPr>
            <a:spLocks noGrp="1"/>
          </p:cNvSpPr>
          <p:nvPr>
            <p:ph idx="1"/>
          </p:nvPr>
        </p:nvSpPr>
        <p:spPr/>
        <p:txBody>
          <a:bodyPr vert="horz" lIns="91440" tIns="45720" rIns="91440" bIns="45720" rtlCol="0" anchor="t">
            <a:normAutofit/>
          </a:bodyPr>
          <a:lstStyle/>
          <a:p>
            <a:r>
              <a:rPr lang="en-GB" dirty="0">
                <a:ea typeface="+mn-lt"/>
                <a:cs typeface="+mn-lt"/>
              </a:rPr>
              <a:t>the first stage is the sensory motor stage, and in the course of this stage the little one specializes in bodily sensations and on getting to know to co-ordinate his frame</a:t>
            </a:r>
          </a:p>
          <a:p>
            <a:r>
              <a:rPr lang="en-GB" dirty="0">
                <a:ea typeface="+mn-lt"/>
                <a:cs typeface="+mn-lt"/>
              </a:rPr>
              <a:t>The infant learns approximately the sector via their senses and via their actions (shifting round and exploring its environment)</a:t>
            </a:r>
            <a:endParaRPr lang="en-GB" dirty="0">
              <a:cs typeface="Calibri"/>
            </a:endParaRPr>
          </a:p>
        </p:txBody>
      </p:sp>
      <p:sp>
        <p:nvSpPr>
          <p:cNvPr id="4" name="TextBox 3">
            <a:extLst>
              <a:ext uri="{FF2B5EF4-FFF2-40B4-BE49-F238E27FC236}">
                <a16:creationId xmlns:a16="http://schemas.microsoft.com/office/drawing/2014/main" id="{2E7E8EDA-A27F-3430-7578-68A2B77A8C33}"/>
              </a:ext>
            </a:extLst>
          </p:cNvPr>
          <p:cNvSpPr txBox="1"/>
          <p:nvPr/>
        </p:nvSpPr>
        <p:spPr>
          <a:xfrm>
            <a:off x="533402" y="428298"/>
            <a:ext cx="62247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The Sensorimotor Stage​</a:t>
            </a:r>
          </a:p>
        </p:txBody>
      </p:sp>
    </p:spTree>
    <p:extLst>
      <p:ext uri="{BB962C8B-B14F-4D97-AF65-F5344CB8AC3E}">
        <p14:creationId xmlns:p14="http://schemas.microsoft.com/office/powerpoint/2010/main" val="2622612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2181-0503-273C-081A-F87E2BCE3B2E}"/>
              </a:ext>
            </a:extLst>
          </p:cNvPr>
          <p:cNvSpPr>
            <a:spLocks noGrp="1"/>
          </p:cNvSpPr>
          <p:nvPr>
            <p:ph type="title"/>
          </p:nvPr>
        </p:nvSpPr>
        <p:spPr/>
        <p:txBody>
          <a:bodyPr/>
          <a:lstStyle/>
          <a:p>
            <a:r>
              <a:rPr lang="en-GB" b="1" dirty="0"/>
              <a:t>The Preoperational Stage</a:t>
            </a:r>
            <a:endParaRPr lang="en-US" dirty="0"/>
          </a:p>
          <a:p>
            <a:endParaRPr lang="en-GB" dirty="0">
              <a:cs typeface="Calibri Light"/>
            </a:endParaRPr>
          </a:p>
        </p:txBody>
      </p:sp>
      <p:sp>
        <p:nvSpPr>
          <p:cNvPr id="3" name="Content Placeholder 2">
            <a:extLst>
              <a:ext uri="{FF2B5EF4-FFF2-40B4-BE49-F238E27FC236}">
                <a16:creationId xmlns:a16="http://schemas.microsoft.com/office/drawing/2014/main" id="{476D8D37-BA93-4330-68EE-00F7BAC04053}"/>
              </a:ext>
            </a:extLst>
          </p:cNvPr>
          <p:cNvSpPr>
            <a:spLocks noGrp="1"/>
          </p:cNvSpPr>
          <p:nvPr>
            <p:ph idx="1"/>
          </p:nvPr>
        </p:nvSpPr>
        <p:spPr/>
        <p:txBody>
          <a:bodyPr vert="horz" lIns="91440" tIns="45720" rIns="91440" bIns="45720" rtlCol="0" anchor="t">
            <a:normAutofit/>
          </a:bodyPr>
          <a:lstStyle/>
          <a:p>
            <a:r>
              <a:rPr lang="en-GB" dirty="0">
                <a:ea typeface="+mn-lt"/>
                <a:cs typeface="+mn-lt"/>
              </a:rPr>
              <a:t>The pre-operational stage is one in every of Piaget's highbrow improvement degrees. It takes region between 2 and seven years. At the start of this stage the child does not use operations, so the wondering is inspired by the way things seem in preference to logical reasoning.</a:t>
            </a:r>
            <a:endParaRPr lang="en-GB" dirty="0"/>
          </a:p>
        </p:txBody>
      </p:sp>
    </p:spTree>
    <p:extLst>
      <p:ext uri="{BB962C8B-B14F-4D97-AF65-F5344CB8AC3E}">
        <p14:creationId xmlns:p14="http://schemas.microsoft.com/office/powerpoint/2010/main" val="290371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9963-8008-3935-2E61-6BEFC5A3918C}"/>
              </a:ext>
            </a:extLst>
          </p:cNvPr>
          <p:cNvSpPr>
            <a:spLocks noGrp="1"/>
          </p:cNvSpPr>
          <p:nvPr>
            <p:ph type="title"/>
          </p:nvPr>
        </p:nvSpPr>
        <p:spPr/>
        <p:txBody>
          <a:bodyPr/>
          <a:lstStyle/>
          <a:p>
            <a:r>
              <a:rPr lang="en-GB" dirty="0">
                <a:cs typeface="Calibri Light"/>
              </a:rPr>
              <a:t>WHY PIGET'S THEORY IS IMPORTANT </a:t>
            </a:r>
            <a:endParaRPr lang="en-GB" dirty="0"/>
          </a:p>
        </p:txBody>
      </p:sp>
      <p:sp>
        <p:nvSpPr>
          <p:cNvPr id="3" name="Content Placeholder 2">
            <a:extLst>
              <a:ext uri="{FF2B5EF4-FFF2-40B4-BE49-F238E27FC236}">
                <a16:creationId xmlns:a16="http://schemas.microsoft.com/office/drawing/2014/main" id="{66973490-97A9-EA43-9BC0-939C3ADF7BE6}"/>
              </a:ext>
            </a:extLst>
          </p:cNvPr>
          <p:cNvSpPr>
            <a:spLocks noGrp="1"/>
          </p:cNvSpPr>
          <p:nvPr>
            <p:ph idx="1"/>
          </p:nvPr>
        </p:nvSpPr>
        <p:spPr/>
        <p:txBody>
          <a:bodyPr vert="horz" lIns="91440" tIns="45720" rIns="91440" bIns="45720" rtlCol="0" anchor="t">
            <a:normAutofit/>
          </a:bodyPr>
          <a:lstStyle/>
          <a:p>
            <a:r>
              <a:rPr lang="en-GB" dirty="0">
                <a:ea typeface="+mn-lt"/>
                <a:cs typeface="+mn-lt"/>
              </a:rPr>
              <a:t>The theories assist social workers higher apprehend complicated human behaviours and social environments, which have an effect on their clients' lives and troubles</a:t>
            </a:r>
            <a:endParaRPr lang="en-GB" dirty="0"/>
          </a:p>
        </p:txBody>
      </p:sp>
    </p:spTree>
    <p:extLst>
      <p:ext uri="{BB962C8B-B14F-4D97-AF65-F5344CB8AC3E}">
        <p14:creationId xmlns:p14="http://schemas.microsoft.com/office/powerpoint/2010/main" val="702362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8942-5570-C6E2-7B02-68FDA3538446}"/>
              </a:ext>
            </a:extLst>
          </p:cNvPr>
          <p:cNvSpPr>
            <a:spLocks noGrp="1"/>
          </p:cNvSpPr>
          <p:nvPr>
            <p:ph type="title"/>
          </p:nvPr>
        </p:nvSpPr>
        <p:spPr/>
        <p:txBody>
          <a:bodyPr/>
          <a:lstStyle/>
          <a:p>
            <a:r>
              <a:rPr lang="en-GB" dirty="0">
                <a:cs typeface="Calibri Light"/>
              </a:rPr>
              <a:t>REFERENCE</a:t>
            </a:r>
          </a:p>
        </p:txBody>
      </p:sp>
      <p:sp>
        <p:nvSpPr>
          <p:cNvPr id="3" name="Content Placeholder 2">
            <a:extLst>
              <a:ext uri="{FF2B5EF4-FFF2-40B4-BE49-F238E27FC236}">
                <a16:creationId xmlns:a16="http://schemas.microsoft.com/office/drawing/2014/main" id="{91DF7A91-B959-3890-1D2D-34ABF5998DE2}"/>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Bayley, N. The growth of </a:t>
            </a:r>
            <a:r>
              <a:rPr lang="en-GB" dirty="0" err="1">
                <a:ea typeface="+mn-lt"/>
                <a:cs typeface="+mn-lt"/>
              </a:rPr>
              <a:t>intelligence.</a:t>
            </a:r>
            <a:r>
              <a:rPr lang="en-GB" i="1" dirty="0" err="1">
                <a:ea typeface="+mn-lt"/>
                <a:cs typeface="+mn-lt"/>
              </a:rPr>
              <a:t>American</a:t>
            </a:r>
            <a:r>
              <a:rPr lang="en-GB" i="1" dirty="0">
                <a:ea typeface="+mn-lt"/>
                <a:cs typeface="+mn-lt"/>
              </a:rPr>
              <a:t> Psychologist</a:t>
            </a:r>
            <a:r>
              <a:rPr lang="en-GB" dirty="0">
                <a:ea typeface="+mn-lt"/>
                <a:cs typeface="+mn-lt"/>
              </a:rPr>
              <a:t>, 1955,</a:t>
            </a:r>
            <a:r>
              <a:rPr lang="en-GB" i="1" dirty="0">
                <a:ea typeface="+mn-lt"/>
                <a:cs typeface="+mn-lt"/>
              </a:rPr>
              <a:t>10</a:t>
            </a:r>
            <a:r>
              <a:rPr lang="en-GB" dirty="0">
                <a:ea typeface="+mn-lt"/>
                <a:cs typeface="+mn-lt"/>
              </a:rPr>
              <a:t>, 805–18.</a:t>
            </a:r>
            <a:endParaRPr lang="en-GB" dirty="0">
              <a:cs typeface="Calibri" panose="020F0502020204030204"/>
            </a:endParaRPr>
          </a:p>
          <a:p>
            <a:r>
              <a:rPr lang="en-GB" dirty="0">
                <a:ea typeface="+mn-lt"/>
                <a:cs typeface="+mn-lt"/>
                <a:hlinkClick r:id="rId2"/>
              </a:rPr>
              <a:t>Google Scholar</a:t>
            </a:r>
            <a:r>
              <a:rPr lang="en-GB" dirty="0">
                <a:ea typeface="+mn-lt"/>
                <a:cs typeface="+mn-lt"/>
              </a:rPr>
              <a:t> </a:t>
            </a:r>
            <a:endParaRPr lang="en-GB" dirty="0"/>
          </a:p>
          <a:p>
            <a:r>
              <a:rPr lang="en-GB" dirty="0">
                <a:ea typeface="+mn-lt"/>
                <a:cs typeface="+mn-lt"/>
              </a:rPr>
              <a:t>Binet, </a:t>
            </a:r>
            <a:r>
              <a:rPr lang="en-GB" dirty="0" err="1">
                <a:ea typeface="+mn-lt"/>
                <a:cs typeface="+mn-lt"/>
              </a:rPr>
              <a:t>A.:</a:t>
            </a:r>
            <a:r>
              <a:rPr lang="en-GB" i="1" dirty="0" err="1">
                <a:ea typeface="+mn-lt"/>
                <a:cs typeface="+mn-lt"/>
              </a:rPr>
              <a:t>The</a:t>
            </a:r>
            <a:r>
              <a:rPr lang="en-GB" i="1" dirty="0">
                <a:ea typeface="+mn-lt"/>
                <a:cs typeface="+mn-lt"/>
              </a:rPr>
              <a:t> development of intelligence in children</a:t>
            </a:r>
            <a:r>
              <a:rPr lang="en-GB" dirty="0">
                <a:ea typeface="+mn-lt"/>
                <a:cs typeface="+mn-lt"/>
              </a:rPr>
              <a:t> (translated by Elizabeth S. Kite). Baltimore: Williams and Wilkins, 1916.</a:t>
            </a:r>
            <a:endParaRPr lang="en-GB" dirty="0"/>
          </a:p>
          <a:p>
            <a:r>
              <a:rPr lang="en-GB" dirty="0">
                <a:ea typeface="+mn-lt"/>
                <a:cs typeface="+mn-lt"/>
                <a:hlinkClick r:id="rId3"/>
              </a:rPr>
              <a:t>Google Scholar</a:t>
            </a:r>
            <a:r>
              <a:rPr lang="en-GB" dirty="0">
                <a:ea typeface="+mn-lt"/>
                <a:cs typeface="+mn-lt"/>
              </a:rPr>
              <a:t> </a:t>
            </a:r>
            <a:endParaRPr lang="en-GB" dirty="0"/>
          </a:p>
          <a:p>
            <a:r>
              <a:rPr lang="en-GB" dirty="0">
                <a:ea typeface="+mn-lt"/>
                <a:cs typeface="+mn-lt"/>
              </a:rPr>
              <a:t>Cameron, N.: Experimental analysis of schizophrenic thinking. In: J. S. </a:t>
            </a:r>
            <a:r>
              <a:rPr lang="en-GB" dirty="0" err="1">
                <a:ea typeface="+mn-lt"/>
                <a:cs typeface="+mn-lt"/>
              </a:rPr>
              <a:t>Kasanin</a:t>
            </a:r>
            <a:endParaRPr lang="en-GB" dirty="0" err="1"/>
          </a:p>
          <a:p>
            <a:r>
              <a:rPr lang="en-GB" dirty="0">
                <a:ea typeface="+mn-lt"/>
                <a:cs typeface="+mn-lt"/>
              </a:rPr>
              <a:t>Cherry, 2014, </a:t>
            </a:r>
            <a:r>
              <a:rPr lang="en-GB" i="1" dirty="0">
                <a:ea typeface="+mn-lt"/>
                <a:cs typeface="+mn-lt"/>
              </a:rPr>
              <a:t>Jean Piaget Biography (1896-1980), </a:t>
            </a:r>
            <a:r>
              <a:rPr lang="en-GB" dirty="0">
                <a:ea typeface="+mn-lt"/>
                <a:cs typeface="+mn-lt"/>
              </a:rPr>
              <a:t>viewed 26/03/14, </a:t>
            </a:r>
            <a:r>
              <a:rPr lang="en-GB" dirty="0">
                <a:ea typeface="+mn-lt"/>
                <a:cs typeface="+mn-lt"/>
                <a:hlinkClick r:id="rId4"/>
              </a:rPr>
              <a:t>http://psychology.about.com/od/profilesofmajorthinkers/p/piaget.htm</a:t>
            </a:r>
            <a:endParaRPr lang="en-GB" dirty="0">
              <a:cs typeface="Calibri"/>
            </a:endParaRPr>
          </a:p>
          <a:p>
            <a:r>
              <a:rPr lang="en-GB" dirty="0">
                <a:ea typeface="+mn-lt"/>
                <a:cs typeface="+mn-lt"/>
              </a:rPr>
              <a:t>Edwards, 2013, </a:t>
            </a:r>
            <a:r>
              <a:rPr lang="en-GB" i="1" dirty="0">
                <a:ea typeface="+mn-lt"/>
                <a:cs typeface="+mn-lt"/>
              </a:rPr>
              <a:t>Piaget's Stages of Cognitive Development</a:t>
            </a:r>
            <a:r>
              <a:rPr lang="en-GB" dirty="0">
                <a:ea typeface="+mn-lt"/>
                <a:cs typeface="+mn-lt"/>
              </a:rPr>
              <a:t>, viewed 26/03/14, </a:t>
            </a:r>
            <a:r>
              <a:rPr lang="en-GB" dirty="0">
                <a:ea typeface="+mn-lt"/>
                <a:cs typeface="+mn-lt"/>
                <a:hlinkClick r:id="rId5"/>
              </a:rPr>
              <a:t>http://ehlt.flinders.edu.au/education/DLiT/2000/Piaget/stages.htm</a:t>
            </a:r>
            <a:endParaRPr lang="en-GB" dirty="0">
              <a:cs typeface="Calibri"/>
            </a:endParaRPr>
          </a:p>
          <a:p>
            <a:endParaRPr lang="en-GB" dirty="0">
              <a:cs typeface="Calibri"/>
            </a:endParaRPr>
          </a:p>
        </p:txBody>
      </p:sp>
    </p:spTree>
    <p:extLst>
      <p:ext uri="{BB962C8B-B14F-4D97-AF65-F5344CB8AC3E}">
        <p14:creationId xmlns:p14="http://schemas.microsoft.com/office/powerpoint/2010/main" val="313284940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Why is psychology important when working as family social worker</vt:lpstr>
      <vt:lpstr>INTRODUCTION </vt:lpstr>
      <vt:lpstr>ABTRACT </vt:lpstr>
      <vt:lpstr>PIAGET'S APROACH</vt:lpstr>
      <vt:lpstr>2. Formal Operations</vt:lpstr>
      <vt:lpstr>  </vt:lpstr>
      <vt:lpstr>The Preoperational Stage </vt:lpstr>
      <vt:lpstr>WHY PIGET'S THEORY IS IMPORTANT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94</cp:revision>
  <dcterms:created xsi:type="dcterms:W3CDTF">2022-09-29T11:06:11Z</dcterms:created>
  <dcterms:modified xsi:type="dcterms:W3CDTF">2022-10-10T13:46:26Z</dcterms:modified>
</cp:coreProperties>
</file>