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Open Sans" panose="020B0606030504020204" pitchFamily="34" charset="0"/>
      <p:regular r:id="rId12"/>
      <p:bold r:id="rId13"/>
      <p:italic r:id="rId14"/>
      <p:boldItalic r:id="rId15"/>
    </p:embeddedFont>
    <p:embeddedFont>
      <p:font typeface="PT Sans Narrow" panose="020B0506020203020204" pitchFamily="34" charset="0"/>
      <p:regular r:id="rId16"/>
      <p:bold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754" y="7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269bb27710c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269bb27710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269bb27710c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269bb27710c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GB" sz="1200" b="1">
                <a:solidFill>
                  <a:schemeClr val="dk1"/>
                </a:solidFill>
                <a:highlight>
                  <a:srgbClr val="FFFFFF"/>
                </a:highlight>
              </a:rPr>
              <a:t>Injuries Caused by Repetitive Motion</a:t>
            </a:r>
            <a:endParaRPr sz="1200" b="1">
              <a:solidFill>
                <a:schemeClr val="dk1"/>
              </a:solidFill>
              <a:highlight>
                <a:srgbClr val="FFFFFF"/>
              </a:highlight>
            </a:endParaRPr>
          </a:p>
          <a:p>
            <a:pPr marL="0" lvl="0" indent="0" algn="just" rtl="0">
              <a:lnSpc>
                <a:spcPct val="200000"/>
              </a:lnSpc>
              <a:spcBef>
                <a:spcPts val="0"/>
              </a:spcBef>
              <a:spcAft>
                <a:spcPts val="0"/>
              </a:spcAft>
              <a:buClr>
                <a:schemeClr val="dk1"/>
              </a:buClr>
              <a:buSzPts val="1100"/>
              <a:buFont typeface="Arial"/>
              <a:buNone/>
            </a:pPr>
            <a:r>
              <a:rPr lang="en-GB" sz="1200">
                <a:solidFill>
                  <a:schemeClr val="dk1"/>
                </a:solidFill>
                <a:highlight>
                  <a:srgbClr val="FFFFFF"/>
                </a:highlight>
              </a:rPr>
              <a:t>Because household duties like cleaning, mopping, and changing beds are so repetitious, this risk is common. Failure to implement adequate safety measures increases the risk of musculoskeletal problems, strains, and sprains among employees. Regular breaks, work rotations, and ergonomic training can help reduce this risk. Providing ergonomic tools and equipment and promoting correct lifting practices may also be helpful. </a:t>
            </a:r>
            <a:endParaRPr sz="1200">
              <a:solidFill>
                <a:schemeClr val="dk1"/>
              </a:solidFill>
              <a:highlight>
                <a:srgbClr val="FFFFFF"/>
              </a:highlight>
            </a:endParaRPr>
          </a:p>
          <a:p>
            <a:pPr marL="0" lvl="0" indent="0" algn="just" rtl="0">
              <a:lnSpc>
                <a:spcPct val="200000"/>
              </a:lnSpc>
              <a:spcBef>
                <a:spcPts val="0"/>
              </a:spcBef>
              <a:spcAft>
                <a:spcPts val="0"/>
              </a:spcAft>
              <a:buClr>
                <a:schemeClr val="dk1"/>
              </a:buClr>
              <a:buSzPts val="1100"/>
              <a:buFont typeface="Arial"/>
              <a:buNone/>
            </a:pPr>
            <a:r>
              <a:rPr lang="en-GB" sz="1200" b="1">
                <a:solidFill>
                  <a:schemeClr val="dk1"/>
                </a:solidFill>
                <a:highlight>
                  <a:srgbClr val="FFFFFF"/>
                </a:highlight>
              </a:rPr>
              <a:t>Chemical Exposure</a:t>
            </a:r>
            <a:endParaRPr sz="1200" b="1">
              <a:solidFill>
                <a:schemeClr val="dk1"/>
              </a:solidFill>
              <a:highlight>
                <a:srgbClr val="FFFFFF"/>
              </a:highlight>
            </a:endParaRPr>
          </a:p>
          <a:p>
            <a:pPr marL="0" lvl="0" indent="0" algn="just" rtl="0">
              <a:lnSpc>
                <a:spcPct val="200000"/>
              </a:lnSpc>
              <a:spcBef>
                <a:spcPts val="0"/>
              </a:spcBef>
              <a:spcAft>
                <a:spcPts val="0"/>
              </a:spcAft>
              <a:buClr>
                <a:schemeClr val="dk1"/>
              </a:buClr>
              <a:buSzPts val="1100"/>
              <a:buFont typeface="Arial"/>
              <a:buNone/>
            </a:pPr>
            <a:r>
              <a:rPr lang="en-GB" sz="1200">
                <a:solidFill>
                  <a:schemeClr val="dk1"/>
                </a:solidFill>
                <a:highlight>
                  <a:srgbClr val="FFFFFF"/>
                </a:highlight>
              </a:rPr>
              <a:t>Allergic reactions and dermatitis may be caused by hazardous chemicals, including disinfectants, concentrated soaps, and detergents. If there is exposure to chemical or biological dangers, skin issues, such as that caused by soap or detergent irritation, might open the door to infection or harm. You must read product labels and use products as directed by the manufacturer in order to be safe around chemicals. When dealing with chemicals, it is important to use protective gear such as goggles and gloves. Another possible risk that may be mitigated by adhering to industry standards is the incorrect handling of chemical waste, whether it be storage or disposal.</a:t>
            </a:r>
            <a:endParaRPr sz="1200">
              <a:solidFill>
                <a:schemeClr val="dk1"/>
              </a:solidFill>
              <a:highlight>
                <a:srgbClr val="FFFFFF"/>
              </a:highlight>
            </a:endParaRPr>
          </a:p>
          <a:p>
            <a:pPr marL="0" lvl="0" indent="0" algn="just" rtl="0">
              <a:lnSpc>
                <a:spcPct val="200000"/>
              </a:lnSpc>
              <a:spcBef>
                <a:spcPts val="0"/>
              </a:spcBef>
              <a:spcAft>
                <a:spcPts val="0"/>
              </a:spcAft>
              <a:buClr>
                <a:schemeClr val="dk1"/>
              </a:buClr>
              <a:buSzPts val="1100"/>
              <a:buFont typeface="Arial"/>
              <a:buNone/>
            </a:pPr>
            <a:r>
              <a:rPr lang="en-GB" sz="1200" b="1">
                <a:solidFill>
                  <a:schemeClr val="dk1"/>
                </a:solidFill>
                <a:highlight>
                  <a:srgbClr val="FFFFFF"/>
                </a:highlight>
              </a:rPr>
              <a:t>Slips and trips</a:t>
            </a:r>
            <a:endParaRPr sz="1200">
              <a:solidFill>
                <a:schemeClr val="dk1"/>
              </a:solidFill>
              <a:highlight>
                <a:srgbClr val="FFFFFF"/>
              </a:highlight>
            </a:endParaRPr>
          </a:p>
          <a:p>
            <a:pPr marL="0" lvl="0" indent="0" algn="just" rtl="0">
              <a:lnSpc>
                <a:spcPct val="200000"/>
              </a:lnSpc>
              <a:spcBef>
                <a:spcPts val="0"/>
              </a:spcBef>
              <a:spcAft>
                <a:spcPts val="0"/>
              </a:spcAft>
              <a:buClr>
                <a:schemeClr val="dk1"/>
              </a:buClr>
              <a:buSzPts val="1100"/>
              <a:buFont typeface="Arial"/>
              <a:buNone/>
            </a:pPr>
            <a:r>
              <a:rPr lang="en-GB" sz="1200">
                <a:solidFill>
                  <a:schemeClr val="dk1"/>
                </a:solidFill>
                <a:highlight>
                  <a:srgbClr val="FFFFFF"/>
                </a:highlight>
              </a:rPr>
              <a:t>The majority of housekeeping accidents are caused by slip, trip and fall risks. Regardless of how neat and tidy the area is, accidents may still happen due to things like damp flooring, misplaced tools, or even dust. You must maintain dry and clean flooring, mark any locations that might be damp or slippy with safety signs, store equipment properly, and repair any rips or loose carpeting to prevent this. Avoiding accident-related expenses, such as missed workdays, compensation claims, and medical expenditures, is much easier if you take some basic precautions.</a:t>
            </a:r>
            <a:endParaRPr sz="1200">
              <a:solidFill>
                <a:schemeClr val="dk1"/>
              </a:solidFill>
              <a:highlight>
                <a:srgbClr val="FFFFFF"/>
              </a:highlight>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269bb27710c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269bb27710c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GB" sz="1200" b="1">
                <a:solidFill>
                  <a:schemeClr val="dk1"/>
                </a:solidFill>
                <a:highlight>
                  <a:srgbClr val="FFFFFF"/>
                </a:highlight>
              </a:rPr>
              <a:t>Health and Safety at Work Act 1974 (HSWA)</a:t>
            </a:r>
            <a:endParaRPr sz="1200" b="1">
              <a:solidFill>
                <a:schemeClr val="dk1"/>
              </a:solidFill>
              <a:highlight>
                <a:srgbClr val="FFFFFF"/>
              </a:highlight>
            </a:endParaRPr>
          </a:p>
          <a:p>
            <a:pPr marL="0" lvl="0" indent="0" algn="just" rtl="0">
              <a:lnSpc>
                <a:spcPct val="200000"/>
              </a:lnSpc>
              <a:spcBef>
                <a:spcPts val="0"/>
              </a:spcBef>
              <a:spcAft>
                <a:spcPts val="0"/>
              </a:spcAft>
              <a:buClr>
                <a:schemeClr val="dk1"/>
              </a:buClr>
              <a:buSzPts val="1100"/>
              <a:buFont typeface="Arial"/>
              <a:buNone/>
            </a:pPr>
            <a:r>
              <a:rPr lang="en-GB" sz="1200">
                <a:solidFill>
                  <a:schemeClr val="dk1"/>
                </a:solidFill>
                <a:highlight>
                  <a:srgbClr val="FFFFFF"/>
                </a:highlight>
              </a:rPr>
              <a:t>The responsibilities of employers with respect to occupational health and safety are laid forth in the Health and Safety at Work Act 1974 (HSWA), a statute of the United Kingdom. Employers are required under the HSWA to ensure the health, safety, and welfare of all of their workers as well as anybody else on their property, including customers, visitors, and employees. The HSWA also lays the groundwork for more specialised health and safety legislation.</a:t>
            </a:r>
            <a:endParaRPr sz="1200">
              <a:solidFill>
                <a:schemeClr val="dk1"/>
              </a:solidFill>
              <a:highlight>
                <a:srgbClr val="FFFFFF"/>
              </a:highlight>
            </a:endParaRPr>
          </a:p>
          <a:p>
            <a:pPr marL="0" lvl="0" indent="0" algn="just" rtl="0">
              <a:lnSpc>
                <a:spcPct val="200000"/>
              </a:lnSpc>
              <a:spcBef>
                <a:spcPts val="0"/>
              </a:spcBef>
              <a:spcAft>
                <a:spcPts val="0"/>
              </a:spcAft>
              <a:buClr>
                <a:schemeClr val="dk1"/>
              </a:buClr>
              <a:buSzPts val="1100"/>
              <a:buFont typeface="Arial"/>
              <a:buNone/>
            </a:pPr>
            <a:r>
              <a:rPr lang="en-GB" sz="1200" b="1">
                <a:solidFill>
                  <a:schemeClr val="dk1"/>
                </a:solidFill>
                <a:highlight>
                  <a:srgbClr val="FFFFFF"/>
                </a:highlight>
              </a:rPr>
              <a:t>Management of Health and Safety at Work Regulations 1999</a:t>
            </a:r>
            <a:endParaRPr sz="1200" b="1">
              <a:solidFill>
                <a:schemeClr val="dk1"/>
              </a:solidFill>
              <a:highlight>
                <a:srgbClr val="FFFFFF"/>
              </a:highlight>
            </a:endParaRPr>
          </a:p>
          <a:p>
            <a:pPr marL="0" lvl="0" indent="0" algn="just" rtl="0">
              <a:lnSpc>
                <a:spcPct val="200000"/>
              </a:lnSpc>
              <a:spcBef>
                <a:spcPts val="0"/>
              </a:spcBef>
              <a:spcAft>
                <a:spcPts val="0"/>
              </a:spcAft>
              <a:buClr>
                <a:schemeClr val="dk1"/>
              </a:buClr>
              <a:buSzPts val="1100"/>
              <a:buFont typeface="Arial"/>
              <a:buNone/>
            </a:pPr>
            <a:r>
              <a:rPr lang="en-GB" sz="1200">
                <a:solidFill>
                  <a:schemeClr val="dk1"/>
                </a:solidFill>
                <a:highlight>
                  <a:srgbClr val="FFFFFF"/>
                </a:highlight>
              </a:rPr>
              <a:t>The MHSWR, or Management of Health and Safety at Work Regulations, 1999, provides the rules that employers must follow while conducting risk assessments. There is some duplication between the MHSWR and CDM's responsibilities, however, dealing with pregnant women and youth requires extra steps to ensure complete compliance with the MHSWR.</a:t>
            </a:r>
            <a:endParaRPr sz="1200">
              <a:solidFill>
                <a:schemeClr val="dk1"/>
              </a:solidFill>
              <a:highlight>
                <a:srgbClr val="FFFFFF"/>
              </a:highlight>
            </a:endParaRPr>
          </a:p>
          <a:p>
            <a:pPr marL="0" lvl="0" indent="0" algn="just" rtl="0">
              <a:lnSpc>
                <a:spcPct val="200000"/>
              </a:lnSpc>
              <a:spcBef>
                <a:spcPts val="0"/>
              </a:spcBef>
              <a:spcAft>
                <a:spcPts val="0"/>
              </a:spcAft>
              <a:buClr>
                <a:schemeClr val="dk1"/>
              </a:buClr>
              <a:buSzPts val="1100"/>
              <a:buFont typeface="Arial"/>
              <a:buNone/>
            </a:pPr>
            <a:r>
              <a:rPr lang="en-GB" sz="1200" b="1">
                <a:solidFill>
                  <a:schemeClr val="dk1"/>
                </a:solidFill>
                <a:highlight>
                  <a:srgbClr val="FFFFFF"/>
                </a:highlight>
              </a:rPr>
              <a:t>Control of Substances Hazardous to Health Regulations 2002 (COSHH)</a:t>
            </a:r>
            <a:endParaRPr sz="1200" b="1">
              <a:solidFill>
                <a:schemeClr val="dk1"/>
              </a:solidFill>
              <a:highlight>
                <a:srgbClr val="FFFFFF"/>
              </a:highlight>
            </a:endParaRPr>
          </a:p>
          <a:p>
            <a:pPr marL="0" lvl="0" indent="0" algn="just" rtl="0">
              <a:lnSpc>
                <a:spcPct val="200000"/>
              </a:lnSpc>
              <a:spcBef>
                <a:spcPts val="0"/>
              </a:spcBef>
              <a:spcAft>
                <a:spcPts val="0"/>
              </a:spcAft>
              <a:buClr>
                <a:schemeClr val="dk1"/>
              </a:buClr>
              <a:buSzPts val="1100"/>
              <a:buFont typeface="Arial"/>
              <a:buNone/>
            </a:pPr>
            <a:r>
              <a:rPr lang="en-GB" sz="1200">
                <a:solidFill>
                  <a:schemeClr val="dk1"/>
                </a:solidFill>
                <a:highlight>
                  <a:srgbClr val="FFFFFF"/>
                </a:highlight>
              </a:rPr>
              <a:t>Occupational health and safety in the workplace is a top priority for employers in the UK, according to the Control of Substances Hazardous to Health (COSHH) Regulations 2002. The substances that are governed by these rules include chemicals, gases, dust, vapours, fumes, infectious agents, and biological agents. They lay forth a plan to reduce exposure to potentially dangerous chemicals in the workplace.</a:t>
            </a:r>
            <a:endParaRPr sz="1200">
              <a:solidFill>
                <a:schemeClr val="dk1"/>
              </a:solidFill>
              <a:highlight>
                <a:srgbClr val="FFFFFF"/>
              </a:highlight>
            </a:endParaRPr>
          </a:p>
          <a:p>
            <a:pPr marL="0" lvl="0" indent="0" algn="just" rtl="0">
              <a:lnSpc>
                <a:spcPct val="200000"/>
              </a:lnSpc>
              <a:spcBef>
                <a:spcPts val="0"/>
              </a:spcBef>
              <a:spcAft>
                <a:spcPts val="0"/>
              </a:spcAft>
              <a:buClr>
                <a:schemeClr val="dk1"/>
              </a:buClr>
              <a:buSzPts val="1100"/>
              <a:buFont typeface="Arial"/>
              <a:buNone/>
            </a:pPr>
            <a:r>
              <a:rPr lang="en-GB" sz="1200" b="1">
                <a:solidFill>
                  <a:schemeClr val="dk1"/>
                </a:solidFill>
                <a:highlight>
                  <a:srgbClr val="FFFFFF"/>
                </a:highlight>
              </a:rPr>
              <a:t>Manual Handling Operations Regulations 1992</a:t>
            </a:r>
            <a:endParaRPr sz="1200" b="1">
              <a:solidFill>
                <a:schemeClr val="dk1"/>
              </a:solidFill>
              <a:highlight>
                <a:srgbClr val="FFFFFF"/>
              </a:highlight>
            </a:endParaRPr>
          </a:p>
          <a:p>
            <a:pPr marL="0" lvl="0" indent="0" algn="just" rtl="0">
              <a:lnSpc>
                <a:spcPct val="200000"/>
              </a:lnSpc>
              <a:spcBef>
                <a:spcPts val="0"/>
              </a:spcBef>
              <a:spcAft>
                <a:spcPts val="0"/>
              </a:spcAft>
              <a:buClr>
                <a:schemeClr val="dk1"/>
              </a:buClr>
              <a:buSzPts val="1100"/>
              <a:buFont typeface="Arial"/>
              <a:buNone/>
            </a:pPr>
            <a:r>
              <a:rPr lang="en-GB" sz="1200">
                <a:solidFill>
                  <a:schemeClr val="dk1"/>
                </a:solidFill>
                <a:highlight>
                  <a:srgbClr val="FFFFFF"/>
                </a:highlight>
              </a:rPr>
              <a:t>In order to ensure the safe handling of cargo and prevent injuries, health and safety legislation known as the Manual Handling Operations Regulations 1992 (MHOR) was put into place. The MHOR underwent revisions in 2002 after its first publication in 1992. The MHOR 1992 ranked the following actions in order of priority to mitigate hazards associated with manual handling: First, to the best of our ability, we must refrain from engaging in any manual handling operations that might cause harm. Second, we must evaluate any manual handling operations that pose an inherent risk and take appropriate measures to mitigate it. Lastly, we must do everything in our power to minimise the likelihood of damage.</a:t>
            </a:r>
            <a:endParaRPr sz="1200">
              <a:solidFill>
                <a:schemeClr val="dk1"/>
              </a:solidFill>
              <a:highlight>
                <a:srgbClr val="FFFFFF"/>
              </a:highlight>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269bb27710c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269bb27710c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GB" sz="1200">
                <a:solidFill>
                  <a:schemeClr val="dk1"/>
                </a:solidFill>
                <a:highlight>
                  <a:srgbClr val="FFFFFF"/>
                </a:highlight>
              </a:rPr>
              <a:t>The first thing we should do is become aware of the risks that might be in our job. In this group are risks like chemical exposure, slipping and falling, and injuries from doing the same thing over and over again. Learn all about your job and be on the lookout for any risks that might be around every turn. Training is important for safe work practices. Make sure you have enough training before you do anything that requires you to move big things or work with chemicals. Help or more training is available if you need to know more about how to do something safely. Make sure you always have on the right PPE (personal safety equipment). Some tools, like gloves, shields, masks, and shoes with non-slip feet, might be needed. Make sure that the PPE you're wearing is of good quality and fits well. Notify us right away if you see any signs of wear and tear or damage, and we will replace it as soon as possible. Keeping everyone on the job safe requires open lines of communication. Notify your manager or supervisor immediately if you come across a danger or see something that might cause injury. Get your voice heard before anything happens. We can prevent potential dangers and near-misses from becoming bigger issues if people report them quickly.</a:t>
            </a:r>
            <a:endParaRPr sz="1200">
              <a:solidFill>
                <a:schemeClr val="dk1"/>
              </a:solidFill>
              <a:highlight>
                <a:srgbClr val="FFFFFF"/>
              </a:highlight>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269bb27710c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269bb27710c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GB" sz="1200">
                <a:solidFill>
                  <a:schemeClr val="dk1"/>
                </a:solidFill>
                <a:highlight>
                  <a:srgbClr val="FFFFFF"/>
                </a:highlight>
              </a:rPr>
              <a:t>Use a vacuum cleaner that has variable settings and accessories designed to clean certain surfaces. Wash the mop and make sure it's in excellent shape. Fill the bucket with water and cleaning solution and make sure it's robust. Clothes made of microfiber are great for cleaning and wiping down surfaces since they absorb dust and germs so well. Cleaning Supplies: Always use surface-specific cleaning solutions and keep them in their original containers with clear labels. When dealing with chemicals, it is important to wear protective gear such as goggles and gloves. In regions with limited ventilation, a mask may be necessary.</a:t>
            </a:r>
            <a:endParaRPr sz="1200">
              <a:solidFill>
                <a:schemeClr val="dk1"/>
              </a:solidFill>
              <a:highlight>
                <a:srgbClr val="FFFFFF"/>
              </a:highlight>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269bb27710c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269bb27710c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GB" sz="1200">
                <a:solidFill>
                  <a:schemeClr val="dk1"/>
                </a:solidFill>
                <a:highlight>
                  <a:srgbClr val="FFFFFF"/>
                </a:highlight>
              </a:rPr>
              <a:t>Use the proper signs to alert people of wet flooring and mop up any spills as soon as possible. To avoid trip risks, keep walkways free of debris and machinery. In places that get a lot of water, including around sinks or showers, put down non-slip mats. Cleaning chemicals should be diluted according to the manufacturer's guidelines. It is important to follow the manufacturer's instructions when combining chemicals to avoid hazardous reactions. Always check for proper ventilation and use protective gear, such as gloves and goggles, while working with chemicals. Always remember to bend at the knees and maintain your back straight while lifting. When cleaning for lengthy periods of time, it is extremely important to take frequent pauses to stretch and relax. To lessen the impact on your muscles and joints, choose vacuum cleaners that are lightweight and mop handles that can be adjusted. Before usage, check all electrical cables and plugs for damage. If needed, replace them. Put extension cords in a safe location where they won't be tripped over or damaged, and don't overload electrical outlets. For safety reasons, you should never place electrical devices near water.</a:t>
            </a:r>
            <a:endParaRPr sz="1200">
              <a:solidFill>
                <a:schemeClr val="dk1"/>
              </a:solidFill>
              <a:highlight>
                <a:srgbClr val="FFFFFF"/>
              </a:highlight>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269bb27710c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269bb27710c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269bb27710c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269bb27710c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cxnSp>
        <p:nvCxnSpPr>
          <p:cNvPr id="10" name="Google Shape;10;p2"/>
          <p:cNvCxnSpPr/>
          <p:nvPr/>
        </p:nvCxnSpPr>
        <p:spPr>
          <a:xfrm>
            <a:off x="7007735" y="3176888"/>
            <a:ext cx="562200" cy="0"/>
          </a:xfrm>
          <a:prstGeom prst="straightConnector1">
            <a:avLst/>
          </a:prstGeom>
          <a:noFill/>
          <a:ln w="76200" cap="flat" cmpd="sng">
            <a:solidFill>
              <a:schemeClr val="lt2"/>
            </a:solidFill>
            <a:prstDash val="solid"/>
            <a:round/>
            <a:headEnd type="none" w="sm" len="sm"/>
            <a:tailEnd type="none" w="sm" len="sm"/>
          </a:ln>
        </p:spPr>
      </p:cxnSp>
      <p:cxnSp>
        <p:nvCxnSpPr>
          <p:cNvPr id="11" name="Google Shape;11;p2"/>
          <p:cNvCxnSpPr/>
          <p:nvPr/>
        </p:nvCxnSpPr>
        <p:spPr>
          <a:xfrm>
            <a:off x="1575035" y="3158252"/>
            <a:ext cx="562200" cy="0"/>
          </a:xfrm>
          <a:prstGeom prst="straightConnector1">
            <a:avLst/>
          </a:prstGeom>
          <a:noFill/>
          <a:ln w="76200" cap="flat" cmpd="sng">
            <a:solidFill>
              <a:schemeClr val="lt2"/>
            </a:solidFill>
            <a:prstDash val="solid"/>
            <a:round/>
            <a:headEnd type="none" w="sm" len="sm"/>
            <a:tailEnd type="none" w="sm" len="sm"/>
          </a:ln>
        </p:spPr>
      </p:cxnSp>
      <p:grpSp>
        <p:nvGrpSpPr>
          <p:cNvPr id="12" name="Google Shape;12;p2"/>
          <p:cNvGrpSpPr/>
          <p:nvPr/>
        </p:nvGrpSpPr>
        <p:grpSpPr>
          <a:xfrm>
            <a:off x="1004144" y="1022025"/>
            <a:ext cx="7136668" cy="1524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4" name="Google Shape;14;p2"/>
            <p:cNvCxnSpPr/>
            <p:nvPr/>
          </p:nvCxnSpPr>
          <p:spPr>
            <a:xfrm rot="10800000">
              <a:off x="1346429" y="1163700"/>
              <a:ext cx="6452100" cy="0"/>
            </a:xfrm>
            <a:prstGeom prst="straightConnector1">
              <a:avLst/>
            </a:prstGeom>
            <a:noFill/>
            <a:ln w="9525" cap="flat" cmpd="sng">
              <a:solidFill>
                <a:schemeClr val="accent3"/>
              </a:solidFill>
              <a:prstDash val="solid"/>
              <a:round/>
              <a:headEnd type="none" w="sm" len="sm"/>
              <a:tailEnd type="none" w="sm" len="sm"/>
            </a:ln>
          </p:spPr>
        </p:cxnSp>
      </p:grpSp>
      <p:grpSp>
        <p:nvGrpSpPr>
          <p:cNvPr id="15" name="Google Shape;15;p2"/>
          <p:cNvGrpSpPr/>
          <p:nvPr/>
        </p:nvGrpSpPr>
        <p:grpSpPr>
          <a:xfrm>
            <a:off x="1004151" y="3969100"/>
            <a:ext cx="7136668" cy="152400"/>
            <a:chOff x="1346435" y="3969088"/>
            <a:chExt cx="6452100" cy="152400"/>
          </a:xfrm>
        </p:grpSpPr>
        <p:cxnSp>
          <p:nvCxnSpPr>
            <p:cNvPr id="16" name="Google Shape;16;p2"/>
            <p:cNvCxnSpPr/>
            <p:nvPr/>
          </p:nvCxnSpPr>
          <p:spPr>
            <a:xfrm>
              <a:off x="1346435" y="4121488"/>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7" name="Google Shape;17;p2"/>
            <p:cNvCxnSpPr/>
            <p:nvPr/>
          </p:nvCxnSpPr>
          <p:spPr>
            <a:xfrm>
              <a:off x="1346435" y="3969088"/>
              <a:ext cx="6452100" cy="0"/>
            </a:xfrm>
            <a:prstGeom prst="straightConnector1">
              <a:avLst/>
            </a:prstGeom>
            <a:noFill/>
            <a:ln w="9525" cap="flat" cmpd="sng">
              <a:solidFill>
                <a:schemeClr val="accent3"/>
              </a:solidFill>
              <a:prstDash val="solid"/>
              <a:round/>
              <a:headEnd type="none" w="sm" len="sm"/>
              <a:tailEnd type="none" w="sm" len="sm"/>
            </a:ln>
          </p:spPr>
        </p:cxnSp>
      </p:grpSp>
      <p:sp>
        <p:nvSpPr>
          <p:cNvPr id="18" name="Google Shape;18;p2"/>
          <p:cNvSpPr txBox="1">
            <a:spLocks noGrp="1"/>
          </p:cNvSpPr>
          <p:nvPr>
            <p:ph type="ctrTitle"/>
          </p:nvPr>
        </p:nvSpPr>
        <p:spPr>
          <a:xfrm>
            <a:off x="1004150" y="1751764"/>
            <a:ext cx="7136700" cy="10224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19" name="Google Shape;19;p2"/>
          <p:cNvSpPr txBox="1">
            <a:spLocks noGrp="1"/>
          </p:cNvSpPr>
          <p:nvPr>
            <p:ph type="subTitle" idx="1"/>
          </p:nvPr>
        </p:nvSpPr>
        <p:spPr>
          <a:xfrm>
            <a:off x="2137225" y="2850039"/>
            <a:ext cx="48705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20" name="Google Shape;20;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1"/>
        <p:cNvGrpSpPr/>
        <p:nvPr/>
      </p:nvGrpSpPr>
      <p:grpSpPr>
        <a:xfrm>
          <a:off x="0" y="0"/>
          <a:ext cx="0" cy="0"/>
          <a:chOff x="0" y="0"/>
          <a:chExt cx="0" cy="0"/>
        </a:xfrm>
      </p:grpSpPr>
      <p:sp>
        <p:nvSpPr>
          <p:cNvPr id="22" name="Google Shape;22;p3"/>
          <p:cNvSpPr/>
          <p:nvPr/>
        </p:nvSpPr>
        <p:spPr>
          <a:xfrm>
            <a:off x="-50" y="2571900"/>
            <a:ext cx="91440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txBox="1">
            <a:spLocks noGrp="1"/>
          </p:cNvSpPr>
          <p:nvPr>
            <p:ph type="title"/>
          </p:nvPr>
        </p:nvSpPr>
        <p:spPr>
          <a:xfrm>
            <a:off x="311700" y="814800"/>
            <a:ext cx="8571300" cy="9420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a:endParaRPr/>
          </a:p>
        </p:txBody>
      </p:sp>
      <p:sp>
        <p:nvSpPr>
          <p:cNvPr id="24" name="Google Shape;24;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5"/>
        <p:cNvGrpSpPr/>
        <p:nvPr/>
      </p:nvGrpSpPr>
      <p:grpSpPr>
        <a:xfrm>
          <a:off x="0" y="0"/>
          <a:ext cx="0" cy="0"/>
          <a:chOff x="0" y="0"/>
          <a:chExt cx="0" cy="0"/>
        </a:xfrm>
      </p:grpSpPr>
      <p:sp>
        <p:nvSpPr>
          <p:cNvPr id="26" name="Google Shape;26;p4"/>
          <p:cNvSpPr/>
          <p:nvPr/>
        </p:nvSpPr>
        <p:spPr>
          <a:xfrm>
            <a:off x="-75" y="5045700"/>
            <a:ext cx="9144000" cy="97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28" name="Google Shape;28;p4"/>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9" name="Google Shape;2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2" name="Google Shape;32;p5"/>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3" name="Google Shape;33;p5"/>
          <p:cNvSpPr txBox="1">
            <a:spLocks noGrp="1"/>
          </p:cNvSpPr>
          <p:nvPr>
            <p:ph type="body" idx="2"/>
          </p:nvPr>
        </p:nvSpPr>
        <p:spPr>
          <a:xfrm>
            <a:off x="4832400" y="1266175"/>
            <a:ext cx="3999900" cy="33027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7" name="Google Shape;3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Google Shape;4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6"/>
        </a:solidFill>
        <a:effectLst/>
      </p:bgPr>
    </p:bg>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490250" y="526350"/>
            <a:ext cx="56136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dk2"/>
              </a:buClr>
              <a:buSzPts val="5400"/>
              <a:buNone/>
              <a:defRPr sz="5400" b="0">
                <a:solidFill>
                  <a:schemeClr val="dk2"/>
                </a:solidFill>
              </a:defRPr>
            </a:lvl1pPr>
            <a:lvl2pPr lvl="1">
              <a:spcBef>
                <a:spcPts val="0"/>
              </a:spcBef>
              <a:spcAft>
                <a:spcPts val="0"/>
              </a:spcAft>
              <a:buClr>
                <a:schemeClr val="dk2"/>
              </a:buClr>
              <a:buSzPts val="5400"/>
              <a:buNone/>
              <a:defRPr sz="5400" b="0">
                <a:solidFill>
                  <a:schemeClr val="dk2"/>
                </a:solidFill>
              </a:defRPr>
            </a:lvl2pPr>
            <a:lvl3pPr lvl="2">
              <a:spcBef>
                <a:spcPts val="0"/>
              </a:spcBef>
              <a:spcAft>
                <a:spcPts val="0"/>
              </a:spcAft>
              <a:buClr>
                <a:schemeClr val="dk2"/>
              </a:buClr>
              <a:buSzPts val="5400"/>
              <a:buNone/>
              <a:defRPr sz="5400" b="0">
                <a:solidFill>
                  <a:schemeClr val="dk2"/>
                </a:solidFill>
              </a:defRPr>
            </a:lvl3pPr>
            <a:lvl4pPr lvl="3">
              <a:spcBef>
                <a:spcPts val="0"/>
              </a:spcBef>
              <a:spcAft>
                <a:spcPts val="0"/>
              </a:spcAft>
              <a:buClr>
                <a:schemeClr val="dk2"/>
              </a:buClr>
              <a:buSzPts val="5400"/>
              <a:buNone/>
              <a:defRPr sz="5400" b="0">
                <a:solidFill>
                  <a:schemeClr val="dk2"/>
                </a:solidFill>
              </a:defRPr>
            </a:lvl4pPr>
            <a:lvl5pPr lvl="4">
              <a:spcBef>
                <a:spcPts val="0"/>
              </a:spcBef>
              <a:spcAft>
                <a:spcPts val="0"/>
              </a:spcAft>
              <a:buClr>
                <a:schemeClr val="dk2"/>
              </a:buClr>
              <a:buSzPts val="5400"/>
              <a:buNone/>
              <a:defRPr sz="5400" b="0">
                <a:solidFill>
                  <a:schemeClr val="dk2"/>
                </a:solidFill>
              </a:defRPr>
            </a:lvl5pPr>
            <a:lvl6pPr lvl="5">
              <a:spcBef>
                <a:spcPts val="0"/>
              </a:spcBef>
              <a:spcAft>
                <a:spcPts val="0"/>
              </a:spcAft>
              <a:buClr>
                <a:schemeClr val="dk2"/>
              </a:buClr>
              <a:buSzPts val="5400"/>
              <a:buNone/>
              <a:defRPr sz="5400" b="0">
                <a:solidFill>
                  <a:schemeClr val="dk2"/>
                </a:solidFill>
              </a:defRPr>
            </a:lvl6pPr>
            <a:lvl7pPr lvl="6">
              <a:spcBef>
                <a:spcPts val="0"/>
              </a:spcBef>
              <a:spcAft>
                <a:spcPts val="0"/>
              </a:spcAft>
              <a:buClr>
                <a:schemeClr val="dk2"/>
              </a:buClr>
              <a:buSzPts val="5400"/>
              <a:buNone/>
              <a:defRPr sz="5400" b="0">
                <a:solidFill>
                  <a:schemeClr val="dk2"/>
                </a:solidFill>
              </a:defRPr>
            </a:lvl7pPr>
            <a:lvl8pPr lvl="7">
              <a:spcBef>
                <a:spcPts val="0"/>
              </a:spcBef>
              <a:spcAft>
                <a:spcPts val="0"/>
              </a:spcAft>
              <a:buClr>
                <a:schemeClr val="dk2"/>
              </a:buClr>
              <a:buSzPts val="5400"/>
              <a:buNone/>
              <a:defRPr sz="5400" b="0">
                <a:solidFill>
                  <a:schemeClr val="dk2"/>
                </a:solidFill>
              </a:defRPr>
            </a:lvl8pPr>
            <a:lvl9pPr lvl="8">
              <a:spcBef>
                <a:spcPts val="0"/>
              </a:spcBef>
              <a:spcAft>
                <a:spcPts val="0"/>
              </a:spcAft>
              <a:buClr>
                <a:schemeClr val="dk2"/>
              </a:buClr>
              <a:buSzPts val="5400"/>
              <a:buNone/>
              <a:defRPr sz="5400" b="0">
                <a:solidFill>
                  <a:schemeClr val="dk2"/>
                </a:solidFill>
              </a:defRPr>
            </a:lvl9pPr>
          </a:lstStyle>
          <a:p>
            <a:endParaRPr/>
          </a:p>
        </p:txBody>
      </p:sp>
      <p:sp>
        <p:nvSpPr>
          <p:cNvPr id="44" name="Google Shape;4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p9"/>
          <p:cNvSpPr/>
          <p:nvPr/>
        </p:nvSpPr>
        <p:spPr>
          <a:xfrm>
            <a:off x="4572000" y="0"/>
            <a:ext cx="4572000" cy="5143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7" name="Google Shape;47;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8" name="Google Shape;48;p9"/>
          <p:cNvSpPr txBox="1">
            <a:spLocks noGrp="1"/>
          </p:cNvSpPr>
          <p:nvPr>
            <p:ph type="title"/>
          </p:nvPr>
        </p:nvSpPr>
        <p:spPr>
          <a:xfrm>
            <a:off x="265500" y="1039675"/>
            <a:ext cx="4045200" cy="16758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9" name="Google Shape;49;p9"/>
          <p:cNvSpPr txBox="1">
            <a:spLocks noGrp="1"/>
          </p:cNvSpPr>
          <p:nvPr>
            <p:ph type="subTitle" idx="1"/>
          </p:nvPr>
        </p:nvSpPr>
        <p:spPr>
          <a:xfrm>
            <a:off x="265500" y="27268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0" name="Google Shape;50;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51" name="Google Shape;51;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Google Shape;53;p10"/>
          <p:cNvSpPr txBox="1">
            <a:spLocks noGrp="1"/>
          </p:cNvSpPr>
          <p:nvPr>
            <p:ph type="body" idx="1"/>
          </p:nvPr>
        </p:nvSpPr>
        <p:spPr>
          <a:xfrm>
            <a:off x="311700" y="4230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a:endParaRPr/>
          </a:p>
        </p:txBody>
      </p:sp>
      <p:sp>
        <p:nvSpPr>
          <p:cNvPr id="54" name="Google Shape;5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5"/>
        <p:cNvGrpSpPr/>
        <p:nvPr/>
      </p:nvGrpSpPr>
      <p:grpSpPr>
        <a:xfrm>
          <a:off x="0" y="0"/>
          <a:ext cx="0" cy="0"/>
          <a:chOff x="0" y="0"/>
          <a:chExt cx="0" cy="0"/>
        </a:xfrm>
      </p:grpSpPr>
      <p:sp>
        <p:nvSpPr>
          <p:cNvPr id="56" name="Google Shape;56;p11"/>
          <p:cNvSpPr/>
          <p:nvPr/>
        </p:nvSpPr>
        <p:spPr>
          <a:xfrm>
            <a:off x="-75"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1"/>
          <p:cNvSpPr txBox="1">
            <a:spLocks noGrp="1"/>
          </p:cNvSpPr>
          <p:nvPr>
            <p:ph type="title" hasCustomPrompt="1"/>
          </p:nvPr>
        </p:nvSpPr>
        <p:spPr>
          <a:xfrm>
            <a:off x="311700" y="1304850"/>
            <a:ext cx="85206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3"/>
              </a:buClr>
              <a:buSzPts val="13000"/>
              <a:buNone/>
              <a:defRPr sz="13000">
                <a:solidFill>
                  <a:schemeClr val="accent3"/>
                </a:solidFill>
              </a:defRPr>
            </a:lvl1pPr>
            <a:lvl2pPr lvl="1" algn="ctr">
              <a:spcBef>
                <a:spcPts val="0"/>
              </a:spcBef>
              <a:spcAft>
                <a:spcPts val="0"/>
              </a:spcAft>
              <a:buClr>
                <a:schemeClr val="accent3"/>
              </a:buClr>
              <a:buSzPts val="13000"/>
              <a:buNone/>
              <a:defRPr sz="13000">
                <a:solidFill>
                  <a:schemeClr val="accent3"/>
                </a:solidFill>
              </a:defRPr>
            </a:lvl2pPr>
            <a:lvl3pPr lvl="2" algn="ctr">
              <a:spcBef>
                <a:spcPts val="0"/>
              </a:spcBef>
              <a:spcAft>
                <a:spcPts val="0"/>
              </a:spcAft>
              <a:buClr>
                <a:schemeClr val="accent3"/>
              </a:buClr>
              <a:buSzPts val="13000"/>
              <a:buNone/>
              <a:defRPr sz="13000">
                <a:solidFill>
                  <a:schemeClr val="accent3"/>
                </a:solidFill>
              </a:defRPr>
            </a:lvl3pPr>
            <a:lvl4pPr lvl="3" algn="ctr">
              <a:spcBef>
                <a:spcPts val="0"/>
              </a:spcBef>
              <a:spcAft>
                <a:spcPts val="0"/>
              </a:spcAft>
              <a:buClr>
                <a:schemeClr val="accent3"/>
              </a:buClr>
              <a:buSzPts val="13000"/>
              <a:buNone/>
              <a:defRPr sz="13000">
                <a:solidFill>
                  <a:schemeClr val="accent3"/>
                </a:solidFill>
              </a:defRPr>
            </a:lvl4pPr>
            <a:lvl5pPr lvl="4" algn="ctr">
              <a:spcBef>
                <a:spcPts val="0"/>
              </a:spcBef>
              <a:spcAft>
                <a:spcPts val="0"/>
              </a:spcAft>
              <a:buClr>
                <a:schemeClr val="accent3"/>
              </a:buClr>
              <a:buSzPts val="13000"/>
              <a:buNone/>
              <a:defRPr sz="13000">
                <a:solidFill>
                  <a:schemeClr val="accent3"/>
                </a:solidFill>
              </a:defRPr>
            </a:lvl5pPr>
            <a:lvl6pPr lvl="5" algn="ctr">
              <a:spcBef>
                <a:spcPts val="0"/>
              </a:spcBef>
              <a:spcAft>
                <a:spcPts val="0"/>
              </a:spcAft>
              <a:buClr>
                <a:schemeClr val="accent3"/>
              </a:buClr>
              <a:buSzPts val="13000"/>
              <a:buNone/>
              <a:defRPr sz="13000">
                <a:solidFill>
                  <a:schemeClr val="accent3"/>
                </a:solidFill>
              </a:defRPr>
            </a:lvl6pPr>
            <a:lvl7pPr lvl="6" algn="ctr">
              <a:spcBef>
                <a:spcPts val="0"/>
              </a:spcBef>
              <a:spcAft>
                <a:spcPts val="0"/>
              </a:spcAft>
              <a:buClr>
                <a:schemeClr val="accent3"/>
              </a:buClr>
              <a:buSzPts val="13000"/>
              <a:buNone/>
              <a:defRPr sz="13000">
                <a:solidFill>
                  <a:schemeClr val="accent3"/>
                </a:solidFill>
              </a:defRPr>
            </a:lvl7pPr>
            <a:lvl8pPr lvl="7" algn="ctr">
              <a:spcBef>
                <a:spcPts val="0"/>
              </a:spcBef>
              <a:spcAft>
                <a:spcPts val="0"/>
              </a:spcAft>
              <a:buClr>
                <a:schemeClr val="accent3"/>
              </a:buClr>
              <a:buSzPts val="13000"/>
              <a:buNone/>
              <a:defRPr sz="13000">
                <a:solidFill>
                  <a:schemeClr val="accent3"/>
                </a:solidFill>
              </a:defRPr>
            </a:lvl8pPr>
            <a:lvl9pPr lvl="8" algn="ctr">
              <a:spcBef>
                <a:spcPts val="0"/>
              </a:spcBef>
              <a:spcAft>
                <a:spcPts val="0"/>
              </a:spcAft>
              <a:buClr>
                <a:schemeClr val="accent3"/>
              </a:buClr>
              <a:buSzPts val="13000"/>
              <a:buNone/>
              <a:defRPr sz="13000">
                <a:solidFill>
                  <a:schemeClr val="accent3"/>
                </a:solidFill>
              </a:defRPr>
            </a:lvl9pPr>
          </a:lstStyle>
          <a:p>
            <a:r>
              <a:t>xx%</a:t>
            </a:r>
          </a:p>
        </p:txBody>
      </p:sp>
      <p:sp>
        <p:nvSpPr>
          <p:cNvPr id="58" name="Google Shape;58;p11"/>
          <p:cNvSpPr txBox="1">
            <a:spLocks noGrp="1"/>
          </p:cNvSpPr>
          <p:nvPr>
            <p:ph type="body" idx="1"/>
          </p:nvPr>
        </p:nvSpPr>
        <p:spPr>
          <a:xfrm>
            <a:off x="311700" y="29956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9" name="Google Shape;5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trop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707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9pPr>
          </a:lstStyle>
          <a:p>
            <a:endParaRPr/>
          </a:p>
        </p:txBody>
      </p:sp>
      <p:sp>
        <p:nvSpPr>
          <p:cNvPr id="7" name="Google Shape;7;p1"/>
          <p:cNvSpPr txBox="1">
            <a:spLocks noGrp="1"/>
          </p:cNvSpPr>
          <p:nvPr>
            <p:ph type="body" idx="1"/>
          </p:nvPr>
        </p:nvSpPr>
        <p:spPr>
          <a:xfrm>
            <a:off x="311700" y="1266325"/>
            <a:ext cx="8520600" cy="33027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marL="914400" lvl="1"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Open Sans"/>
                <a:ea typeface="Open Sans"/>
                <a:cs typeface="Open Sans"/>
                <a:sym typeface="Open Sans"/>
              </a:defRPr>
            </a:lvl1pPr>
            <a:lvl2pPr lvl="1" algn="r">
              <a:buNone/>
              <a:defRPr sz="1000">
                <a:solidFill>
                  <a:schemeClr val="dk2"/>
                </a:solidFill>
                <a:latin typeface="Open Sans"/>
                <a:ea typeface="Open Sans"/>
                <a:cs typeface="Open Sans"/>
                <a:sym typeface="Open Sans"/>
              </a:defRPr>
            </a:lvl2pPr>
            <a:lvl3pPr lvl="2" algn="r">
              <a:buNone/>
              <a:defRPr sz="1000">
                <a:solidFill>
                  <a:schemeClr val="dk2"/>
                </a:solidFill>
                <a:latin typeface="Open Sans"/>
                <a:ea typeface="Open Sans"/>
                <a:cs typeface="Open Sans"/>
                <a:sym typeface="Open Sans"/>
              </a:defRPr>
            </a:lvl3pPr>
            <a:lvl4pPr lvl="3" algn="r">
              <a:buNone/>
              <a:defRPr sz="1000">
                <a:solidFill>
                  <a:schemeClr val="dk2"/>
                </a:solidFill>
                <a:latin typeface="Open Sans"/>
                <a:ea typeface="Open Sans"/>
                <a:cs typeface="Open Sans"/>
                <a:sym typeface="Open Sans"/>
              </a:defRPr>
            </a:lvl4pPr>
            <a:lvl5pPr lvl="4" algn="r">
              <a:buNone/>
              <a:defRPr sz="1000">
                <a:solidFill>
                  <a:schemeClr val="dk2"/>
                </a:solidFill>
                <a:latin typeface="Open Sans"/>
                <a:ea typeface="Open Sans"/>
                <a:cs typeface="Open Sans"/>
                <a:sym typeface="Open Sans"/>
              </a:defRPr>
            </a:lvl5pPr>
            <a:lvl6pPr lvl="5" algn="r">
              <a:buNone/>
              <a:defRPr sz="1000">
                <a:solidFill>
                  <a:schemeClr val="dk2"/>
                </a:solidFill>
                <a:latin typeface="Open Sans"/>
                <a:ea typeface="Open Sans"/>
                <a:cs typeface="Open Sans"/>
                <a:sym typeface="Open Sans"/>
              </a:defRPr>
            </a:lvl6pPr>
            <a:lvl7pPr lvl="6" algn="r">
              <a:buNone/>
              <a:defRPr sz="1000">
                <a:solidFill>
                  <a:schemeClr val="dk2"/>
                </a:solidFill>
                <a:latin typeface="Open Sans"/>
                <a:ea typeface="Open Sans"/>
                <a:cs typeface="Open Sans"/>
                <a:sym typeface="Open Sans"/>
              </a:defRPr>
            </a:lvl7pPr>
            <a:lvl8pPr lvl="7" algn="r">
              <a:buNone/>
              <a:defRPr sz="1000">
                <a:solidFill>
                  <a:schemeClr val="dk2"/>
                </a:solidFill>
                <a:latin typeface="Open Sans"/>
                <a:ea typeface="Open Sans"/>
                <a:cs typeface="Open Sans"/>
                <a:sym typeface="Open Sans"/>
              </a:defRPr>
            </a:lvl8pPr>
            <a:lvl9pPr lvl="8" algn="r">
              <a:buNone/>
              <a:defRPr sz="1000">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3"/>
          <p:cNvSpPr txBox="1">
            <a:spLocks noGrp="1"/>
          </p:cNvSpPr>
          <p:nvPr>
            <p:ph type="ctrTitle"/>
          </p:nvPr>
        </p:nvSpPr>
        <p:spPr>
          <a:xfrm>
            <a:off x="1004150" y="1751764"/>
            <a:ext cx="7136700" cy="1022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SzPts val="990"/>
              <a:buNone/>
            </a:pPr>
            <a:r>
              <a:rPr lang="en-GB" sz="3959"/>
              <a:t>Health and Safety Training at Marriott</a:t>
            </a:r>
            <a:endParaRPr sz="3959" dirty="0"/>
          </a:p>
        </p:txBody>
      </p:sp>
      <p:sp>
        <p:nvSpPr>
          <p:cNvPr id="67" name="Google Shape;67;p13"/>
          <p:cNvSpPr txBox="1">
            <a:spLocks noGrp="1"/>
          </p:cNvSpPr>
          <p:nvPr>
            <p:ph type="subTitle" idx="1"/>
          </p:nvPr>
        </p:nvSpPr>
        <p:spPr>
          <a:xfrm>
            <a:off x="2137225" y="2850039"/>
            <a:ext cx="4870500" cy="792600"/>
          </a:xfrm>
          <a:prstGeom prst="rect">
            <a:avLst/>
          </a:prstGeom>
        </p:spPr>
        <p:txBody>
          <a:bodyPr spcFirstLastPara="1" wrap="square" lIns="91425" tIns="91425" rIns="91425" bIns="91425" anchor="t" anchorCtr="0">
            <a:normAutofit fontScale="92500" lnSpcReduction="10000"/>
          </a:bodyPr>
          <a:lstStyle/>
          <a:p>
            <a:pPr marL="0" lvl="0" indent="0" algn="ctr" rtl="0">
              <a:spcBef>
                <a:spcPts val="0"/>
              </a:spcBef>
              <a:spcAft>
                <a:spcPts val="0"/>
              </a:spcAft>
              <a:buNone/>
            </a:pPr>
            <a:r>
              <a:rPr lang="en-GB" dirty="0"/>
              <a:t>Module:</a:t>
            </a:r>
            <a:r>
              <a:rPr lang="ro-RO" dirty="0"/>
              <a:t> BMIH4006</a:t>
            </a:r>
            <a:endParaRPr dirty="0"/>
          </a:p>
          <a:p>
            <a:pPr marL="0" lvl="0" indent="0" algn="ctr" rtl="0">
              <a:spcBef>
                <a:spcPts val="0"/>
              </a:spcBef>
              <a:spcAft>
                <a:spcPts val="0"/>
              </a:spcAft>
              <a:buNone/>
            </a:pPr>
            <a:r>
              <a:rPr lang="en-GB" dirty="0"/>
              <a:t>Student ID:</a:t>
            </a:r>
            <a:r>
              <a:rPr lang="ro-RO" dirty="0"/>
              <a:t> 2220997</a:t>
            </a:r>
            <a:endParaRPr dirty="0"/>
          </a:p>
        </p:txBody>
      </p:sp>
      <p:pic>
        <p:nvPicPr>
          <p:cNvPr id="68" name="Google Shape;68;p13"/>
          <p:cNvPicPr preferRelativeResize="0"/>
          <p:nvPr/>
        </p:nvPicPr>
        <p:blipFill rotWithShape="1">
          <a:blip r:embed="rId3">
            <a:alphaModFix/>
          </a:blip>
          <a:srcRect l="12198" t="23185" r="13782" b="18806"/>
          <a:stretch/>
        </p:blipFill>
        <p:spPr>
          <a:xfrm>
            <a:off x="7817825" y="0"/>
            <a:ext cx="1326175" cy="780101"/>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p>
            <a:pPr marL="0" lvl="0" indent="0" algn="just" rtl="0">
              <a:lnSpc>
                <a:spcPct val="200000"/>
              </a:lnSpc>
              <a:spcBef>
                <a:spcPts val="0"/>
              </a:spcBef>
              <a:spcAft>
                <a:spcPts val="0"/>
              </a:spcAft>
              <a:buClr>
                <a:schemeClr val="dk1"/>
              </a:buClr>
              <a:buSzPts val="1100"/>
              <a:buFont typeface="Arial"/>
              <a:buNone/>
            </a:pPr>
            <a:r>
              <a:rPr lang="en-GB" sz="1800" b="1">
                <a:highlight>
                  <a:srgbClr val="FFFFFF"/>
                </a:highlight>
              </a:rPr>
              <a:t>Introduction</a:t>
            </a:r>
            <a:endParaRPr sz="1800" b="1"/>
          </a:p>
        </p:txBody>
      </p:sp>
      <p:sp>
        <p:nvSpPr>
          <p:cNvPr id="74" name="Google Shape;74;p14"/>
          <p:cNvSpPr txBox="1">
            <a:spLocks noGrp="1"/>
          </p:cNvSpPr>
          <p:nvPr>
            <p:ph type="body" idx="1"/>
          </p:nvPr>
        </p:nvSpPr>
        <p:spPr>
          <a:xfrm>
            <a:off x="311700" y="1266325"/>
            <a:ext cx="2914200" cy="3302700"/>
          </a:xfrm>
          <a:prstGeom prst="rect">
            <a:avLst/>
          </a:prstGeom>
        </p:spPr>
        <p:txBody>
          <a:bodyPr spcFirstLastPara="1" wrap="square" lIns="91425" tIns="91425" rIns="91425" bIns="91425" anchor="t" anchorCtr="0">
            <a:noAutofit/>
          </a:bodyPr>
          <a:lstStyle/>
          <a:p>
            <a:pPr marL="0" lvl="0" indent="0" algn="just" rtl="0">
              <a:lnSpc>
                <a:spcPct val="200000"/>
              </a:lnSpc>
              <a:spcBef>
                <a:spcPts val="0"/>
              </a:spcBef>
              <a:spcAft>
                <a:spcPts val="0"/>
              </a:spcAft>
              <a:buClr>
                <a:schemeClr val="dk1"/>
              </a:buClr>
              <a:buSzPts val="1100"/>
              <a:buFont typeface="Arial"/>
              <a:buNone/>
            </a:pPr>
            <a:r>
              <a:rPr lang="en-GB" sz="1400">
                <a:solidFill>
                  <a:srgbClr val="000000"/>
                </a:solidFill>
                <a:highlight>
                  <a:srgbClr val="FFFFFF"/>
                </a:highlight>
              </a:rPr>
              <a:t>Hello, everyone! Today we're going to talk about how to take health and safety steps in our cleaning area. Our goal for today is to give you the information and tools you need to keep yourself safe while you do your job.</a:t>
            </a:r>
            <a:endParaRPr sz="2000">
              <a:solidFill>
                <a:srgbClr val="000000"/>
              </a:solidFill>
            </a:endParaRPr>
          </a:p>
        </p:txBody>
      </p:sp>
      <p:pic>
        <p:nvPicPr>
          <p:cNvPr id="75" name="Google Shape;75;p14"/>
          <p:cNvPicPr preferRelativeResize="0"/>
          <p:nvPr/>
        </p:nvPicPr>
        <p:blipFill rotWithShape="1">
          <a:blip r:embed="rId3">
            <a:alphaModFix/>
          </a:blip>
          <a:srcRect l="12198" t="23185" r="13782" b="18806"/>
          <a:stretch/>
        </p:blipFill>
        <p:spPr>
          <a:xfrm>
            <a:off x="7817825" y="0"/>
            <a:ext cx="1326175" cy="780101"/>
          </a:xfrm>
          <a:prstGeom prst="rect">
            <a:avLst/>
          </a:prstGeom>
          <a:noFill/>
          <a:ln>
            <a:noFill/>
          </a:ln>
        </p:spPr>
      </p:pic>
      <p:pic>
        <p:nvPicPr>
          <p:cNvPr id="76" name="Google Shape;76;p14"/>
          <p:cNvPicPr preferRelativeResize="0"/>
          <p:nvPr/>
        </p:nvPicPr>
        <p:blipFill>
          <a:blip r:embed="rId4">
            <a:alphaModFix/>
          </a:blip>
          <a:stretch>
            <a:fillRect/>
          </a:stretch>
        </p:blipFill>
        <p:spPr>
          <a:xfrm>
            <a:off x="3749325" y="1029075"/>
            <a:ext cx="4607844" cy="36862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5"/>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p>
            <a:pPr marL="0" lvl="0" indent="0" algn="just" rtl="0">
              <a:lnSpc>
                <a:spcPct val="200000"/>
              </a:lnSpc>
              <a:spcBef>
                <a:spcPts val="0"/>
              </a:spcBef>
              <a:spcAft>
                <a:spcPts val="0"/>
              </a:spcAft>
              <a:buClr>
                <a:schemeClr val="dk1"/>
              </a:buClr>
              <a:buSzPts val="1100"/>
              <a:buFont typeface="Arial"/>
              <a:buNone/>
            </a:pPr>
            <a:r>
              <a:rPr lang="en-GB" sz="1800" b="1">
                <a:highlight>
                  <a:srgbClr val="FFFFFF"/>
                </a:highlight>
              </a:rPr>
              <a:t>Potential risks in housekeeping and industry best practices</a:t>
            </a:r>
            <a:endParaRPr sz="1800"/>
          </a:p>
        </p:txBody>
      </p:sp>
      <p:sp>
        <p:nvSpPr>
          <p:cNvPr id="82" name="Google Shape;82;p15"/>
          <p:cNvSpPr txBox="1">
            <a:spLocks noGrp="1"/>
          </p:cNvSpPr>
          <p:nvPr>
            <p:ph type="body" idx="1"/>
          </p:nvPr>
        </p:nvSpPr>
        <p:spPr>
          <a:xfrm>
            <a:off x="5325600" y="1668750"/>
            <a:ext cx="3506700" cy="2900400"/>
          </a:xfrm>
          <a:prstGeom prst="rect">
            <a:avLst/>
          </a:prstGeom>
        </p:spPr>
        <p:txBody>
          <a:bodyPr spcFirstLastPara="1" wrap="square" lIns="91425" tIns="91425" rIns="91425" bIns="91425" anchor="t" anchorCtr="0">
            <a:noAutofit/>
          </a:bodyPr>
          <a:lstStyle/>
          <a:p>
            <a:pPr marL="457200" lvl="0" indent="-323850" algn="just" rtl="0">
              <a:lnSpc>
                <a:spcPct val="200000"/>
              </a:lnSpc>
              <a:spcBef>
                <a:spcPts val="0"/>
              </a:spcBef>
              <a:spcAft>
                <a:spcPts val="0"/>
              </a:spcAft>
              <a:buClr>
                <a:srgbClr val="000000"/>
              </a:buClr>
              <a:buSzPts val="1500"/>
              <a:buChar char="●"/>
            </a:pPr>
            <a:r>
              <a:rPr lang="en-GB" sz="1500">
                <a:solidFill>
                  <a:srgbClr val="000000"/>
                </a:solidFill>
              </a:rPr>
              <a:t>Repetitive Motion Injuries</a:t>
            </a:r>
            <a:endParaRPr sz="1500">
              <a:solidFill>
                <a:srgbClr val="000000"/>
              </a:solidFill>
            </a:endParaRPr>
          </a:p>
          <a:p>
            <a:pPr marL="457200" lvl="0" indent="-323850" algn="just" rtl="0">
              <a:lnSpc>
                <a:spcPct val="200000"/>
              </a:lnSpc>
              <a:spcBef>
                <a:spcPts val="0"/>
              </a:spcBef>
              <a:spcAft>
                <a:spcPts val="0"/>
              </a:spcAft>
              <a:buClr>
                <a:srgbClr val="000000"/>
              </a:buClr>
              <a:buSzPts val="1500"/>
              <a:buChar char="●"/>
            </a:pPr>
            <a:r>
              <a:rPr lang="en-GB" sz="1500">
                <a:solidFill>
                  <a:srgbClr val="000000"/>
                </a:solidFill>
              </a:rPr>
              <a:t>Exposure to Chemicals (Shahane and Fernandes, 2021)</a:t>
            </a:r>
            <a:endParaRPr sz="1500">
              <a:solidFill>
                <a:srgbClr val="000000"/>
              </a:solidFill>
            </a:endParaRPr>
          </a:p>
          <a:p>
            <a:pPr marL="457200" lvl="0" indent="-323850" algn="just" rtl="0">
              <a:lnSpc>
                <a:spcPct val="200000"/>
              </a:lnSpc>
              <a:spcBef>
                <a:spcPts val="0"/>
              </a:spcBef>
              <a:spcAft>
                <a:spcPts val="0"/>
              </a:spcAft>
              <a:buClr>
                <a:srgbClr val="000000"/>
              </a:buClr>
              <a:buSzPts val="1500"/>
              <a:buChar char="●"/>
            </a:pPr>
            <a:r>
              <a:rPr lang="en-GB" sz="1500">
                <a:solidFill>
                  <a:srgbClr val="000000"/>
                </a:solidFill>
              </a:rPr>
              <a:t>Slips and trips (Attia </a:t>
            </a:r>
            <a:r>
              <a:rPr lang="en-GB" sz="1500" i="1">
                <a:solidFill>
                  <a:srgbClr val="000000"/>
                </a:solidFill>
              </a:rPr>
              <a:t>et al. </a:t>
            </a:r>
            <a:r>
              <a:rPr lang="en-GB" sz="1500">
                <a:solidFill>
                  <a:srgbClr val="000000"/>
                </a:solidFill>
              </a:rPr>
              <a:t>2022)</a:t>
            </a:r>
            <a:endParaRPr sz="2100">
              <a:solidFill>
                <a:srgbClr val="000000"/>
              </a:solidFill>
            </a:endParaRPr>
          </a:p>
        </p:txBody>
      </p:sp>
      <p:pic>
        <p:nvPicPr>
          <p:cNvPr id="83" name="Google Shape;83;p15"/>
          <p:cNvPicPr preferRelativeResize="0"/>
          <p:nvPr/>
        </p:nvPicPr>
        <p:blipFill rotWithShape="1">
          <a:blip r:embed="rId3">
            <a:alphaModFix/>
          </a:blip>
          <a:srcRect l="12198" t="23185" r="13782" b="18806"/>
          <a:stretch/>
        </p:blipFill>
        <p:spPr>
          <a:xfrm>
            <a:off x="7817825" y="0"/>
            <a:ext cx="1326175" cy="780101"/>
          </a:xfrm>
          <a:prstGeom prst="rect">
            <a:avLst/>
          </a:prstGeom>
          <a:noFill/>
          <a:ln>
            <a:noFill/>
          </a:ln>
        </p:spPr>
      </p:pic>
      <p:pic>
        <p:nvPicPr>
          <p:cNvPr id="84" name="Google Shape;84;p15"/>
          <p:cNvPicPr preferRelativeResize="0"/>
          <p:nvPr/>
        </p:nvPicPr>
        <p:blipFill>
          <a:blip r:embed="rId4">
            <a:alphaModFix/>
          </a:blip>
          <a:stretch>
            <a:fillRect/>
          </a:stretch>
        </p:blipFill>
        <p:spPr>
          <a:xfrm>
            <a:off x="523800" y="1357850"/>
            <a:ext cx="4437525" cy="29583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p>
            <a:pPr marL="0" lvl="0" indent="0" algn="just" rtl="0">
              <a:lnSpc>
                <a:spcPct val="200000"/>
              </a:lnSpc>
              <a:spcBef>
                <a:spcPts val="0"/>
              </a:spcBef>
              <a:spcAft>
                <a:spcPts val="0"/>
              </a:spcAft>
              <a:buClr>
                <a:schemeClr val="dk1"/>
              </a:buClr>
              <a:buSzPts val="1100"/>
              <a:buFont typeface="Arial"/>
              <a:buNone/>
            </a:pPr>
            <a:r>
              <a:rPr lang="en-GB" sz="1800" b="1">
                <a:highlight>
                  <a:srgbClr val="FFFFFF"/>
                </a:highlight>
              </a:rPr>
              <a:t>Regulations</a:t>
            </a:r>
            <a:endParaRPr sz="1800"/>
          </a:p>
        </p:txBody>
      </p:sp>
      <p:sp>
        <p:nvSpPr>
          <p:cNvPr id="90" name="Google Shape;90;p16"/>
          <p:cNvSpPr txBox="1">
            <a:spLocks noGrp="1"/>
          </p:cNvSpPr>
          <p:nvPr>
            <p:ph type="body" idx="1"/>
          </p:nvPr>
        </p:nvSpPr>
        <p:spPr>
          <a:xfrm>
            <a:off x="311700" y="1266325"/>
            <a:ext cx="3688200" cy="3302700"/>
          </a:xfrm>
          <a:prstGeom prst="rect">
            <a:avLst/>
          </a:prstGeom>
        </p:spPr>
        <p:txBody>
          <a:bodyPr spcFirstLastPara="1" wrap="square" lIns="91425" tIns="91425" rIns="91425" bIns="91425" anchor="t" anchorCtr="0">
            <a:normAutofit lnSpcReduction="10000"/>
          </a:bodyPr>
          <a:lstStyle/>
          <a:p>
            <a:pPr marL="457200" lvl="0" indent="-304800" algn="just" rtl="0">
              <a:lnSpc>
                <a:spcPct val="200000"/>
              </a:lnSpc>
              <a:spcBef>
                <a:spcPts val="0"/>
              </a:spcBef>
              <a:spcAft>
                <a:spcPts val="0"/>
              </a:spcAft>
              <a:buClr>
                <a:srgbClr val="000000"/>
              </a:buClr>
              <a:buSzPts val="1200"/>
              <a:buChar char="●"/>
            </a:pPr>
            <a:r>
              <a:rPr lang="en-GB" sz="1200">
                <a:solidFill>
                  <a:srgbClr val="000000"/>
                </a:solidFill>
              </a:rPr>
              <a:t>Health and Safety at Work Act 1974 (HSWA)</a:t>
            </a:r>
            <a:endParaRPr sz="1200">
              <a:solidFill>
                <a:srgbClr val="000000"/>
              </a:solidFill>
            </a:endParaRPr>
          </a:p>
          <a:p>
            <a:pPr marL="457200" lvl="0" indent="-304800" algn="just" rtl="0">
              <a:lnSpc>
                <a:spcPct val="200000"/>
              </a:lnSpc>
              <a:spcBef>
                <a:spcPts val="0"/>
              </a:spcBef>
              <a:spcAft>
                <a:spcPts val="0"/>
              </a:spcAft>
              <a:buClr>
                <a:srgbClr val="000000"/>
              </a:buClr>
              <a:buSzPts val="1200"/>
              <a:buChar char="●"/>
            </a:pPr>
            <a:r>
              <a:rPr lang="en-GB" sz="1200">
                <a:solidFill>
                  <a:srgbClr val="000000"/>
                </a:solidFill>
              </a:rPr>
              <a:t>Management of Health and Safety at Work Regulations 1999 (Setiawan </a:t>
            </a:r>
            <a:r>
              <a:rPr lang="en-GB" sz="1200" i="1">
                <a:solidFill>
                  <a:srgbClr val="000000"/>
                </a:solidFill>
              </a:rPr>
              <a:t>et al. </a:t>
            </a:r>
            <a:r>
              <a:rPr lang="en-GB" sz="1200">
                <a:solidFill>
                  <a:srgbClr val="000000"/>
                </a:solidFill>
              </a:rPr>
              <a:t>2021)</a:t>
            </a:r>
            <a:endParaRPr sz="1200">
              <a:solidFill>
                <a:srgbClr val="000000"/>
              </a:solidFill>
            </a:endParaRPr>
          </a:p>
          <a:p>
            <a:pPr marL="457200" lvl="0" indent="-304800" algn="just" rtl="0">
              <a:lnSpc>
                <a:spcPct val="200000"/>
              </a:lnSpc>
              <a:spcBef>
                <a:spcPts val="0"/>
              </a:spcBef>
              <a:spcAft>
                <a:spcPts val="0"/>
              </a:spcAft>
              <a:buClr>
                <a:srgbClr val="000000"/>
              </a:buClr>
              <a:buSzPts val="1200"/>
              <a:buChar char="●"/>
            </a:pPr>
            <a:r>
              <a:rPr lang="en-GB" sz="1200">
                <a:solidFill>
                  <a:srgbClr val="000000"/>
                </a:solidFill>
              </a:rPr>
              <a:t>Control of Substances Hazardous to Health Regulations 2002 (COSHH) (Tiwari and Trivedi, 2020)</a:t>
            </a:r>
            <a:endParaRPr sz="1200">
              <a:solidFill>
                <a:srgbClr val="000000"/>
              </a:solidFill>
            </a:endParaRPr>
          </a:p>
          <a:p>
            <a:pPr marL="457200" lvl="0" indent="-304800" algn="just" rtl="0">
              <a:lnSpc>
                <a:spcPct val="200000"/>
              </a:lnSpc>
              <a:spcBef>
                <a:spcPts val="0"/>
              </a:spcBef>
              <a:spcAft>
                <a:spcPts val="0"/>
              </a:spcAft>
              <a:buClr>
                <a:srgbClr val="000000"/>
              </a:buClr>
              <a:buSzPts val="1200"/>
              <a:buChar char="●"/>
            </a:pPr>
            <a:r>
              <a:rPr lang="en-GB" sz="1200">
                <a:solidFill>
                  <a:srgbClr val="000000"/>
                </a:solidFill>
              </a:rPr>
              <a:t>Manual Handling Operations Regulations 1992 (Lin </a:t>
            </a:r>
            <a:r>
              <a:rPr lang="en-GB" sz="1200" i="1">
                <a:solidFill>
                  <a:srgbClr val="000000"/>
                </a:solidFill>
              </a:rPr>
              <a:t>et al. </a:t>
            </a:r>
            <a:r>
              <a:rPr lang="en-GB" sz="1200">
                <a:solidFill>
                  <a:srgbClr val="000000"/>
                </a:solidFill>
              </a:rPr>
              <a:t>2021)</a:t>
            </a:r>
            <a:endParaRPr>
              <a:solidFill>
                <a:srgbClr val="000000"/>
              </a:solidFill>
            </a:endParaRPr>
          </a:p>
        </p:txBody>
      </p:sp>
      <p:pic>
        <p:nvPicPr>
          <p:cNvPr id="91" name="Google Shape;91;p16"/>
          <p:cNvPicPr preferRelativeResize="0"/>
          <p:nvPr/>
        </p:nvPicPr>
        <p:blipFill rotWithShape="1">
          <a:blip r:embed="rId3">
            <a:alphaModFix/>
          </a:blip>
          <a:srcRect l="12198" t="23185" r="13782" b="18806"/>
          <a:stretch/>
        </p:blipFill>
        <p:spPr>
          <a:xfrm>
            <a:off x="7817825" y="0"/>
            <a:ext cx="1326175" cy="780101"/>
          </a:xfrm>
          <a:prstGeom prst="rect">
            <a:avLst/>
          </a:prstGeom>
          <a:noFill/>
          <a:ln>
            <a:noFill/>
          </a:ln>
        </p:spPr>
      </p:pic>
      <p:pic>
        <p:nvPicPr>
          <p:cNvPr id="92" name="Google Shape;92;p16"/>
          <p:cNvPicPr preferRelativeResize="0"/>
          <p:nvPr/>
        </p:nvPicPr>
        <p:blipFill rotWithShape="1">
          <a:blip r:embed="rId4">
            <a:alphaModFix/>
          </a:blip>
          <a:srcRect l="13725" r="15708"/>
          <a:stretch/>
        </p:blipFill>
        <p:spPr>
          <a:xfrm>
            <a:off x="4456000" y="1032425"/>
            <a:ext cx="4242051" cy="36375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7"/>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p>
            <a:pPr marL="0" lvl="0" indent="0" algn="just" rtl="0">
              <a:lnSpc>
                <a:spcPct val="200000"/>
              </a:lnSpc>
              <a:spcBef>
                <a:spcPts val="0"/>
              </a:spcBef>
              <a:spcAft>
                <a:spcPts val="0"/>
              </a:spcAft>
              <a:buClr>
                <a:schemeClr val="dk1"/>
              </a:buClr>
              <a:buSzPts val="1100"/>
              <a:buFont typeface="Arial"/>
              <a:buNone/>
            </a:pPr>
            <a:r>
              <a:rPr lang="en-GB" sz="1800" b="1">
                <a:highlight>
                  <a:srgbClr val="FFFFFF"/>
                </a:highlight>
              </a:rPr>
              <a:t>Precautions</a:t>
            </a:r>
            <a:endParaRPr sz="1800"/>
          </a:p>
        </p:txBody>
      </p:sp>
      <p:sp>
        <p:nvSpPr>
          <p:cNvPr id="98" name="Google Shape;98;p17"/>
          <p:cNvSpPr txBox="1">
            <a:spLocks noGrp="1"/>
          </p:cNvSpPr>
          <p:nvPr>
            <p:ph type="body" idx="1"/>
          </p:nvPr>
        </p:nvSpPr>
        <p:spPr>
          <a:xfrm>
            <a:off x="5739200" y="1266325"/>
            <a:ext cx="3093300" cy="3302700"/>
          </a:xfrm>
          <a:prstGeom prst="rect">
            <a:avLst/>
          </a:prstGeom>
        </p:spPr>
        <p:txBody>
          <a:bodyPr spcFirstLastPara="1" wrap="square" lIns="91425" tIns="91425" rIns="91425" bIns="91425" anchor="t" anchorCtr="0">
            <a:normAutofit/>
          </a:bodyPr>
          <a:lstStyle/>
          <a:p>
            <a:pPr marL="457200" lvl="0" indent="-304800" algn="just" rtl="0">
              <a:lnSpc>
                <a:spcPct val="200000"/>
              </a:lnSpc>
              <a:spcBef>
                <a:spcPts val="0"/>
              </a:spcBef>
              <a:spcAft>
                <a:spcPts val="0"/>
              </a:spcAft>
              <a:buClr>
                <a:srgbClr val="000000"/>
              </a:buClr>
              <a:buSzPts val="1200"/>
              <a:buChar char="●"/>
            </a:pPr>
            <a:r>
              <a:rPr lang="en-GB" sz="1200">
                <a:solidFill>
                  <a:srgbClr val="000000"/>
                </a:solidFill>
              </a:rPr>
              <a:t>Understanding Hazards</a:t>
            </a:r>
            <a:endParaRPr sz="1200">
              <a:solidFill>
                <a:srgbClr val="000000"/>
              </a:solidFill>
            </a:endParaRPr>
          </a:p>
          <a:p>
            <a:pPr marL="457200" lvl="0" indent="-304800" algn="just" rtl="0">
              <a:lnSpc>
                <a:spcPct val="200000"/>
              </a:lnSpc>
              <a:spcBef>
                <a:spcPts val="0"/>
              </a:spcBef>
              <a:spcAft>
                <a:spcPts val="0"/>
              </a:spcAft>
              <a:buClr>
                <a:srgbClr val="000000"/>
              </a:buClr>
              <a:buSzPts val="1200"/>
              <a:buChar char="●"/>
            </a:pPr>
            <a:r>
              <a:rPr lang="en-GB" sz="1200">
                <a:solidFill>
                  <a:srgbClr val="000000"/>
                </a:solidFill>
              </a:rPr>
              <a:t>Proper Training (Bhatnagar and Nim, 2019)</a:t>
            </a:r>
            <a:endParaRPr sz="1200">
              <a:solidFill>
                <a:srgbClr val="000000"/>
              </a:solidFill>
            </a:endParaRPr>
          </a:p>
          <a:p>
            <a:pPr marL="457200" lvl="0" indent="-304800" algn="just" rtl="0">
              <a:lnSpc>
                <a:spcPct val="200000"/>
              </a:lnSpc>
              <a:spcBef>
                <a:spcPts val="0"/>
              </a:spcBef>
              <a:spcAft>
                <a:spcPts val="0"/>
              </a:spcAft>
              <a:buClr>
                <a:srgbClr val="000000"/>
              </a:buClr>
              <a:buSzPts val="1200"/>
              <a:buChar char="●"/>
            </a:pPr>
            <a:r>
              <a:rPr lang="en-GB" sz="1200">
                <a:solidFill>
                  <a:srgbClr val="000000"/>
                </a:solidFill>
              </a:rPr>
              <a:t>Personal Protective Equipment (PPE)</a:t>
            </a:r>
            <a:endParaRPr sz="1200">
              <a:solidFill>
                <a:srgbClr val="000000"/>
              </a:solidFill>
            </a:endParaRPr>
          </a:p>
          <a:p>
            <a:pPr marL="457200" lvl="0" indent="-304800" algn="just" rtl="0">
              <a:lnSpc>
                <a:spcPct val="200000"/>
              </a:lnSpc>
              <a:spcBef>
                <a:spcPts val="0"/>
              </a:spcBef>
              <a:spcAft>
                <a:spcPts val="0"/>
              </a:spcAft>
              <a:buClr>
                <a:srgbClr val="000000"/>
              </a:buClr>
              <a:buSzPts val="1200"/>
              <a:buChar char="●"/>
            </a:pPr>
            <a:r>
              <a:rPr lang="en-GB" sz="1200">
                <a:solidFill>
                  <a:srgbClr val="000000"/>
                </a:solidFill>
              </a:rPr>
              <a:t>Communication and Reporting (Wami </a:t>
            </a:r>
            <a:r>
              <a:rPr lang="en-GB" sz="1200" i="1">
                <a:solidFill>
                  <a:srgbClr val="000000"/>
                </a:solidFill>
              </a:rPr>
              <a:t>et al. </a:t>
            </a:r>
            <a:r>
              <a:rPr lang="en-GB" sz="1200">
                <a:solidFill>
                  <a:srgbClr val="000000"/>
                </a:solidFill>
              </a:rPr>
              <a:t>2019)</a:t>
            </a:r>
            <a:endParaRPr sz="1200">
              <a:solidFill>
                <a:srgbClr val="000000"/>
              </a:solidFill>
            </a:endParaRPr>
          </a:p>
          <a:p>
            <a:pPr marL="0" lvl="0" indent="0" algn="l" rtl="0">
              <a:spcBef>
                <a:spcPts val="0"/>
              </a:spcBef>
              <a:spcAft>
                <a:spcPts val="1200"/>
              </a:spcAft>
              <a:buNone/>
            </a:pPr>
            <a:endParaRPr>
              <a:solidFill>
                <a:srgbClr val="000000"/>
              </a:solidFill>
            </a:endParaRPr>
          </a:p>
        </p:txBody>
      </p:sp>
      <p:pic>
        <p:nvPicPr>
          <p:cNvPr id="99" name="Google Shape;99;p17"/>
          <p:cNvPicPr preferRelativeResize="0"/>
          <p:nvPr/>
        </p:nvPicPr>
        <p:blipFill rotWithShape="1">
          <a:blip r:embed="rId3">
            <a:alphaModFix/>
          </a:blip>
          <a:srcRect l="12198" t="23185" r="13782" b="18806"/>
          <a:stretch/>
        </p:blipFill>
        <p:spPr>
          <a:xfrm>
            <a:off x="7817825" y="0"/>
            <a:ext cx="1326175" cy="780101"/>
          </a:xfrm>
          <a:prstGeom prst="rect">
            <a:avLst/>
          </a:prstGeom>
          <a:noFill/>
          <a:ln>
            <a:noFill/>
          </a:ln>
        </p:spPr>
      </p:pic>
      <p:pic>
        <p:nvPicPr>
          <p:cNvPr id="100" name="Google Shape;100;p17"/>
          <p:cNvPicPr preferRelativeResize="0"/>
          <p:nvPr/>
        </p:nvPicPr>
        <p:blipFill>
          <a:blip r:embed="rId4">
            <a:alphaModFix/>
          </a:blip>
          <a:stretch>
            <a:fillRect/>
          </a:stretch>
        </p:blipFill>
        <p:spPr>
          <a:xfrm>
            <a:off x="459950" y="1152425"/>
            <a:ext cx="5024749" cy="31012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8"/>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p>
            <a:pPr marL="0" lvl="0" indent="0" algn="l" rtl="0">
              <a:lnSpc>
                <a:spcPct val="200000"/>
              </a:lnSpc>
              <a:spcBef>
                <a:spcPts val="0"/>
              </a:spcBef>
              <a:spcAft>
                <a:spcPts val="0"/>
              </a:spcAft>
              <a:buClr>
                <a:schemeClr val="dk1"/>
              </a:buClr>
              <a:buSzPts val="1100"/>
              <a:buFont typeface="Arial"/>
              <a:buNone/>
            </a:pPr>
            <a:r>
              <a:rPr lang="en-GB" sz="1800" b="1">
                <a:highlight>
                  <a:srgbClr val="FFFFFF"/>
                </a:highlight>
              </a:rPr>
              <a:t>Necessary equipment</a:t>
            </a:r>
            <a:endParaRPr sz="1800"/>
          </a:p>
        </p:txBody>
      </p:sp>
      <p:sp>
        <p:nvSpPr>
          <p:cNvPr id="106" name="Google Shape;106;p18"/>
          <p:cNvSpPr txBox="1">
            <a:spLocks noGrp="1"/>
          </p:cNvSpPr>
          <p:nvPr>
            <p:ph type="body" idx="1"/>
          </p:nvPr>
        </p:nvSpPr>
        <p:spPr>
          <a:xfrm>
            <a:off x="311700" y="1266325"/>
            <a:ext cx="3210900" cy="3302700"/>
          </a:xfrm>
          <a:prstGeom prst="rect">
            <a:avLst/>
          </a:prstGeom>
        </p:spPr>
        <p:txBody>
          <a:bodyPr spcFirstLastPara="1" wrap="square" lIns="91425" tIns="91425" rIns="91425" bIns="91425" anchor="t" anchorCtr="0">
            <a:normAutofit/>
          </a:bodyPr>
          <a:lstStyle/>
          <a:p>
            <a:pPr marL="457200" lvl="0" indent="-317500" algn="just" rtl="0">
              <a:lnSpc>
                <a:spcPct val="200000"/>
              </a:lnSpc>
              <a:spcBef>
                <a:spcPts val="0"/>
              </a:spcBef>
              <a:spcAft>
                <a:spcPts val="0"/>
              </a:spcAft>
              <a:buClr>
                <a:srgbClr val="000000"/>
              </a:buClr>
              <a:buSzPts val="1400"/>
              <a:buChar char="●"/>
            </a:pPr>
            <a:r>
              <a:rPr lang="en-GB" sz="1400">
                <a:solidFill>
                  <a:srgbClr val="000000"/>
                </a:solidFill>
              </a:rPr>
              <a:t>Vacuum Cleaner</a:t>
            </a:r>
            <a:endParaRPr sz="1400">
              <a:solidFill>
                <a:srgbClr val="000000"/>
              </a:solidFill>
            </a:endParaRPr>
          </a:p>
          <a:p>
            <a:pPr marL="457200" lvl="0" indent="-317500" algn="just" rtl="0">
              <a:lnSpc>
                <a:spcPct val="200000"/>
              </a:lnSpc>
              <a:spcBef>
                <a:spcPts val="0"/>
              </a:spcBef>
              <a:spcAft>
                <a:spcPts val="0"/>
              </a:spcAft>
              <a:buClr>
                <a:srgbClr val="000000"/>
              </a:buClr>
              <a:buSzPts val="1400"/>
              <a:buChar char="●"/>
            </a:pPr>
            <a:r>
              <a:rPr lang="en-GB" sz="1400">
                <a:solidFill>
                  <a:srgbClr val="000000"/>
                </a:solidFill>
              </a:rPr>
              <a:t>Mop and Bucket</a:t>
            </a:r>
            <a:endParaRPr sz="1400">
              <a:solidFill>
                <a:srgbClr val="000000"/>
              </a:solidFill>
            </a:endParaRPr>
          </a:p>
          <a:p>
            <a:pPr marL="457200" lvl="0" indent="-317500" algn="just" rtl="0">
              <a:lnSpc>
                <a:spcPct val="200000"/>
              </a:lnSpc>
              <a:spcBef>
                <a:spcPts val="0"/>
              </a:spcBef>
              <a:spcAft>
                <a:spcPts val="0"/>
              </a:spcAft>
              <a:buClr>
                <a:srgbClr val="000000"/>
              </a:buClr>
              <a:buSzPts val="1400"/>
              <a:buChar char="●"/>
            </a:pPr>
            <a:r>
              <a:rPr lang="en-GB" sz="1400">
                <a:solidFill>
                  <a:srgbClr val="000000"/>
                </a:solidFill>
              </a:rPr>
              <a:t>Microfiber Cloths (Sahoo </a:t>
            </a:r>
            <a:r>
              <a:rPr lang="en-GB" sz="1400" i="1">
                <a:solidFill>
                  <a:srgbClr val="000000"/>
                </a:solidFill>
              </a:rPr>
              <a:t>et al. </a:t>
            </a:r>
            <a:r>
              <a:rPr lang="en-GB" sz="1400">
                <a:solidFill>
                  <a:srgbClr val="000000"/>
                </a:solidFill>
              </a:rPr>
              <a:t>2020)</a:t>
            </a:r>
            <a:endParaRPr sz="1400">
              <a:solidFill>
                <a:srgbClr val="000000"/>
              </a:solidFill>
            </a:endParaRPr>
          </a:p>
          <a:p>
            <a:pPr marL="457200" lvl="0" indent="-317500" algn="just" rtl="0">
              <a:lnSpc>
                <a:spcPct val="200000"/>
              </a:lnSpc>
              <a:spcBef>
                <a:spcPts val="0"/>
              </a:spcBef>
              <a:spcAft>
                <a:spcPts val="0"/>
              </a:spcAft>
              <a:buClr>
                <a:srgbClr val="000000"/>
              </a:buClr>
              <a:buSzPts val="1400"/>
              <a:buChar char="●"/>
            </a:pPr>
            <a:r>
              <a:rPr lang="en-GB" sz="1400">
                <a:solidFill>
                  <a:srgbClr val="000000"/>
                </a:solidFill>
              </a:rPr>
              <a:t>Cleaning Chemicals</a:t>
            </a:r>
            <a:endParaRPr sz="1400">
              <a:solidFill>
                <a:srgbClr val="000000"/>
              </a:solidFill>
            </a:endParaRPr>
          </a:p>
          <a:p>
            <a:pPr marL="457200" lvl="0" indent="-317500" algn="just" rtl="0">
              <a:lnSpc>
                <a:spcPct val="200000"/>
              </a:lnSpc>
              <a:spcBef>
                <a:spcPts val="0"/>
              </a:spcBef>
              <a:spcAft>
                <a:spcPts val="0"/>
              </a:spcAft>
              <a:buClr>
                <a:srgbClr val="000000"/>
              </a:buClr>
              <a:buSzPts val="1400"/>
              <a:buChar char="●"/>
            </a:pPr>
            <a:r>
              <a:rPr lang="en-GB" sz="1400">
                <a:solidFill>
                  <a:srgbClr val="000000"/>
                </a:solidFill>
              </a:rPr>
              <a:t>Personal Protective Equipment (PPE) (Jyoti, 2020)</a:t>
            </a:r>
            <a:endParaRPr sz="2000">
              <a:solidFill>
                <a:srgbClr val="000000"/>
              </a:solidFill>
            </a:endParaRPr>
          </a:p>
        </p:txBody>
      </p:sp>
      <p:pic>
        <p:nvPicPr>
          <p:cNvPr id="107" name="Google Shape;107;p18"/>
          <p:cNvPicPr preferRelativeResize="0"/>
          <p:nvPr/>
        </p:nvPicPr>
        <p:blipFill rotWithShape="1">
          <a:blip r:embed="rId3">
            <a:alphaModFix/>
          </a:blip>
          <a:srcRect l="12198" t="23185" r="13782" b="18806"/>
          <a:stretch/>
        </p:blipFill>
        <p:spPr>
          <a:xfrm>
            <a:off x="7817825" y="0"/>
            <a:ext cx="1326175" cy="780101"/>
          </a:xfrm>
          <a:prstGeom prst="rect">
            <a:avLst/>
          </a:prstGeom>
          <a:noFill/>
          <a:ln>
            <a:noFill/>
          </a:ln>
        </p:spPr>
      </p:pic>
      <p:pic>
        <p:nvPicPr>
          <p:cNvPr id="108" name="Google Shape;108;p18"/>
          <p:cNvPicPr preferRelativeResize="0"/>
          <p:nvPr/>
        </p:nvPicPr>
        <p:blipFill rotWithShape="1">
          <a:blip r:embed="rId4">
            <a:alphaModFix/>
          </a:blip>
          <a:srcRect b="3966"/>
          <a:stretch/>
        </p:blipFill>
        <p:spPr>
          <a:xfrm>
            <a:off x="3950725" y="1071500"/>
            <a:ext cx="4675749" cy="353994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9"/>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p>
            <a:pPr marL="0" lvl="0" indent="0" algn="just" rtl="0">
              <a:lnSpc>
                <a:spcPct val="200000"/>
              </a:lnSpc>
              <a:spcBef>
                <a:spcPts val="0"/>
              </a:spcBef>
              <a:spcAft>
                <a:spcPts val="0"/>
              </a:spcAft>
              <a:buClr>
                <a:schemeClr val="dk1"/>
              </a:buClr>
              <a:buSzPts val="1100"/>
              <a:buFont typeface="Arial"/>
              <a:buNone/>
            </a:pPr>
            <a:r>
              <a:rPr lang="en-GB" sz="1800" b="1">
                <a:highlight>
                  <a:srgbClr val="FFFFFF"/>
                </a:highlight>
              </a:rPr>
              <a:t>Hazard precaution</a:t>
            </a:r>
            <a:endParaRPr sz="1800"/>
          </a:p>
        </p:txBody>
      </p:sp>
      <p:sp>
        <p:nvSpPr>
          <p:cNvPr id="114" name="Google Shape;114;p19"/>
          <p:cNvSpPr txBox="1">
            <a:spLocks noGrp="1"/>
          </p:cNvSpPr>
          <p:nvPr>
            <p:ph type="body" idx="1"/>
          </p:nvPr>
        </p:nvSpPr>
        <p:spPr>
          <a:xfrm>
            <a:off x="6248250" y="1668750"/>
            <a:ext cx="2583900" cy="2900100"/>
          </a:xfrm>
          <a:prstGeom prst="rect">
            <a:avLst/>
          </a:prstGeom>
        </p:spPr>
        <p:txBody>
          <a:bodyPr spcFirstLastPara="1" wrap="square" lIns="91425" tIns="91425" rIns="91425" bIns="91425" anchor="t" anchorCtr="0">
            <a:normAutofit fontScale="92500"/>
          </a:bodyPr>
          <a:lstStyle/>
          <a:p>
            <a:pPr marL="457200" lvl="0" indent="-322580" algn="just" rtl="0">
              <a:lnSpc>
                <a:spcPct val="200000"/>
              </a:lnSpc>
              <a:spcBef>
                <a:spcPts val="0"/>
              </a:spcBef>
              <a:spcAft>
                <a:spcPts val="0"/>
              </a:spcAft>
              <a:buClr>
                <a:srgbClr val="000000"/>
              </a:buClr>
              <a:buSzPct val="100000"/>
              <a:buChar char="●"/>
            </a:pPr>
            <a:r>
              <a:rPr lang="en-GB" sz="1600">
                <a:solidFill>
                  <a:srgbClr val="000000"/>
                </a:solidFill>
              </a:rPr>
              <a:t>Slip and Trip Hazards</a:t>
            </a:r>
            <a:endParaRPr sz="1600">
              <a:solidFill>
                <a:srgbClr val="000000"/>
              </a:solidFill>
            </a:endParaRPr>
          </a:p>
          <a:p>
            <a:pPr marL="457200" lvl="0" indent="-322580" algn="just" rtl="0">
              <a:lnSpc>
                <a:spcPct val="200000"/>
              </a:lnSpc>
              <a:spcBef>
                <a:spcPts val="0"/>
              </a:spcBef>
              <a:spcAft>
                <a:spcPts val="0"/>
              </a:spcAft>
              <a:buClr>
                <a:srgbClr val="000000"/>
              </a:buClr>
              <a:buSzPct val="100000"/>
              <a:buChar char="●"/>
            </a:pPr>
            <a:r>
              <a:rPr lang="en-GB" sz="1600">
                <a:solidFill>
                  <a:srgbClr val="000000"/>
                </a:solidFill>
              </a:rPr>
              <a:t>Chemical Exposure</a:t>
            </a:r>
            <a:endParaRPr sz="1600">
              <a:solidFill>
                <a:srgbClr val="000000"/>
              </a:solidFill>
            </a:endParaRPr>
          </a:p>
          <a:p>
            <a:pPr marL="457200" lvl="0" indent="-322580" algn="just" rtl="0">
              <a:lnSpc>
                <a:spcPct val="200000"/>
              </a:lnSpc>
              <a:spcBef>
                <a:spcPts val="0"/>
              </a:spcBef>
              <a:spcAft>
                <a:spcPts val="0"/>
              </a:spcAft>
              <a:buClr>
                <a:srgbClr val="000000"/>
              </a:buClr>
              <a:buSzPct val="100000"/>
              <a:buChar char="●"/>
            </a:pPr>
            <a:r>
              <a:rPr lang="en-GB" sz="1600">
                <a:solidFill>
                  <a:srgbClr val="000000"/>
                </a:solidFill>
              </a:rPr>
              <a:t>Repetitive Motion Injuries</a:t>
            </a:r>
            <a:endParaRPr sz="1600">
              <a:solidFill>
                <a:srgbClr val="000000"/>
              </a:solidFill>
            </a:endParaRPr>
          </a:p>
          <a:p>
            <a:pPr marL="457200" lvl="0" indent="-322580" algn="just" rtl="0">
              <a:lnSpc>
                <a:spcPct val="200000"/>
              </a:lnSpc>
              <a:spcBef>
                <a:spcPts val="0"/>
              </a:spcBef>
              <a:spcAft>
                <a:spcPts val="0"/>
              </a:spcAft>
              <a:buClr>
                <a:srgbClr val="000000"/>
              </a:buClr>
              <a:buSzPct val="100000"/>
              <a:buChar char="●"/>
            </a:pPr>
            <a:r>
              <a:rPr lang="en-GB" sz="1600">
                <a:solidFill>
                  <a:srgbClr val="000000"/>
                </a:solidFill>
              </a:rPr>
              <a:t>Electrical Hazards (Sheshareddy, 2023)</a:t>
            </a:r>
            <a:endParaRPr sz="2200">
              <a:solidFill>
                <a:srgbClr val="000000"/>
              </a:solidFill>
            </a:endParaRPr>
          </a:p>
        </p:txBody>
      </p:sp>
      <p:pic>
        <p:nvPicPr>
          <p:cNvPr id="115" name="Google Shape;115;p19"/>
          <p:cNvPicPr preferRelativeResize="0"/>
          <p:nvPr/>
        </p:nvPicPr>
        <p:blipFill rotWithShape="1">
          <a:blip r:embed="rId3">
            <a:alphaModFix/>
          </a:blip>
          <a:srcRect l="12198" t="23185" r="13782" b="18806"/>
          <a:stretch/>
        </p:blipFill>
        <p:spPr>
          <a:xfrm>
            <a:off x="7817825" y="0"/>
            <a:ext cx="1326175" cy="780101"/>
          </a:xfrm>
          <a:prstGeom prst="rect">
            <a:avLst/>
          </a:prstGeom>
          <a:noFill/>
          <a:ln>
            <a:noFill/>
          </a:ln>
        </p:spPr>
      </p:pic>
      <p:pic>
        <p:nvPicPr>
          <p:cNvPr id="116" name="Google Shape;116;p19"/>
          <p:cNvPicPr preferRelativeResize="0"/>
          <p:nvPr/>
        </p:nvPicPr>
        <p:blipFill>
          <a:blip r:embed="rId4">
            <a:alphaModFix/>
          </a:blip>
          <a:stretch>
            <a:fillRect/>
          </a:stretch>
        </p:blipFill>
        <p:spPr>
          <a:xfrm>
            <a:off x="311700" y="1540250"/>
            <a:ext cx="5402601" cy="29750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0"/>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p>
            <a:pPr marL="0" lvl="0" indent="0" algn="just" rtl="0">
              <a:lnSpc>
                <a:spcPct val="200000"/>
              </a:lnSpc>
              <a:spcBef>
                <a:spcPts val="0"/>
              </a:spcBef>
              <a:spcAft>
                <a:spcPts val="0"/>
              </a:spcAft>
              <a:buClr>
                <a:schemeClr val="dk1"/>
              </a:buClr>
              <a:buSzPts val="1100"/>
              <a:buFont typeface="Arial"/>
              <a:buNone/>
            </a:pPr>
            <a:r>
              <a:rPr lang="en-GB" sz="1800" b="1">
                <a:highlight>
                  <a:srgbClr val="FFFFFF"/>
                </a:highlight>
              </a:rPr>
              <a:t>Conclusion</a:t>
            </a:r>
            <a:endParaRPr sz="1800"/>
          </a:p>
        </p:txBody>
      </p:sp>
      <p:sp>
        <p:nvSpPr>
          <p:cNvPr id="122" name="Google Shape;122;p20"/>
          <p:cNvSpPr txBox="1">
            <a:spLocks noGrp="1"/>
          </p:cNvSpPr>
          <p:nvPr>
            <p:ph type="body" idx="1"/>
          </p:nvPr>
        </p:nvSpPr>
        <p:spPr>
          <a:xfrm>
            <a:off x="311700" y="1266325"/>
            <a:ext cx="3688200" cy="3302700"/>
          </a:xfrm>
          <a:prstGeom prst="rect">
            <a:avLst/>
          </a:prstGeom>
        </p:spPr>
        <p:txBody>
          <a:bodyPr spcFirstLastPara="1" wrap="square" lIns="91425" tIns="91425" rIns="91425" bIns="91425" anchor="t" anchorCtr="0">
            <a:normAutofit lnSpcReduction="10000"/>
          </a:bodyPr>
          <a:lstStyle/>
          <a:p>
            <a:pPr marL="0" lvl="0" indent="0" algn="just" rtl="0">
              <a:lnSpc>
                <a:spcPct val="200000"/>
              </a:lnSpc>
              <a:spcBef>
                <a:spcPts val="0"/>
              </a:spcBef>
              <a:spcAft>
                <a:spcPts val="0"/>
              </a:spcAft>
              <a:buClr>
                <a:schemeClr val="dk1"/>
              </a:buClr>
              <a:buSzPts val="1100"/>
              <a:buFont typeface="Arial"/>
              <a:buNone/>
            </a:pPr>
            <a:r>
              <a:rPr lang="en-GB" sz="1200">
                <a:solidFill>
                  <a:srgbClr val="000000"/>
                </a:solidFill>
                <a:highlight>
                  <a:srgbClr val="FFFFFF"/>
                </a:highlight>
              </a:rPr>
              <a:t>We can make sure that cleaning the room is safe and effective by using the right tools and following these steps to reduce the risks. Remember that safety is everyone's job, so let's keep working together to make the workplace safe for everyone. Do not be afraid to ask for help or have questions. Thanks for paying attention today!</a:t>
            </a:r>
            <a:endParaRPr sz="1200">
              <a:solidFill>
                <a:srgbClr val="000000"/>
              </a:solidFill>
              <a:highlight>
                <a:srgbClr val="FFFFFF"/>
              </a:highlight>
            </a:endParaRPr>
          </a:p>
          <a:p>
            <a:pPr marL="0" lvl="0" indent="0" algn="l" rtl="0">
              <a:spcBef>
                <a:spcPts val="0"/>
              </a:spcBef>
              <a:spcAft>
                <a:spcPts val="1200"/>
              </a:spcAft>
              <a:buNone/>
            </a:pPr>
            <a:endParaRPr>
              <a:solidFill>
                <a:srgbClr val="000000"/>
              </a:solidFill>
            </a:endParaRPr>
          </a:p>
        </p:txBody>
      </p:sp>
      <p:pic>
        <p:nvPicPr>
          <p:cNvPr id="123" name="Google Shape;123;p20"/>
          <p:cNvPicPr preferRelativeResize="0"/>
          <p:nvPr/>
        </p:nvPicPr>
        <p:blipFill rotWithShape="1">
          <a:blip r:embed="rId3">
            <a:alphaModFix/>
          </a:blip>
          <a:srcRect l="12198" t="23185" r="13782" b="18806"/>
          <a:stretch/>
        </p:blipFill>
        <p:spPr>
          <a:xfrm>
            <a:off x="7817825" y="0"/>
            <a:ext cx="1326175" cy="780101"/>
          </a:xfrm>
          <a:prstGeom prst="rect">
            <a:avLst/>
          </a:prstGeom>
          <a:noFill/>
          <a:ln>
            <a:noFill/>
          </a:ln>
        </p:spPr>
      </p:pic>
      <p:pic>
        <p:nvPicPr>
          <p:cNvPr id="124" name="Google Shape;124;p20"/>
          <p:cNvPicPr preferRelativeResize="0"/>
          <p:nvPr/>
        </p:nvPicPr>
        <p:blipFill>
          <a:blip r:embed="rId4">
            <a:alphaModFix/>
          </a:blip>
          <a:stretch>
            <a:fillRect/>
          </a:stretch>
        </p:blipFill>
        <p:spPr>
          <a:xfrm>
            <a:off x="4862900" y="978200"/>
            <a:ext cx="3442981" cy="36862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1"/>
          <p:cNvSpPr txBox="1">
            <a:spLocks noGrp="1"/>
          </p:cNvSpPr>
          <p:nvPr>
            <p:ph type="title"/>
          </p:nvPr>
        </p:nvSpPr>
        <p:spPr>
          <a:xfrm>
            <a:off x="311700" y="445025"/>
            <a:ext cx="8520600" cy="481200"/>
          </a:xfrm>
          <a:prstGeom prst="rect">
            <a:avLst/>
          </a:prstGeom>
        </p:spPr>
        <p:txBody>
          <a:bodyPr spcFirstLastPara="1" wrap="square" lIns="91425" tIns="91425" rIns="91425" bIns="91425" anchor="t" anchorCtr="0">
            <a:normAutofit/>
          </a:bodyPr>
          <a:lstStyle/>
          <a:p>
            <a:pPr marL="0" lvl="0" indent="0" algn="just" rtl="0">
              <a:lnSpc>
                <a:spcPct val="200000"/>
              </a:lnSpc>
              <a:spcBef>
                <a:spcPts val="0"/>
              </a:spcBef>
              <a:spcAft>
                <a:spcPts val="0"/>
              </a:spcAft>
              <a:buClr>
                <a:schemeClr val="dk1"/>
              </a:buClr>
              <a:buSzPts val="1100"/>
              <a:buFont typeface="Arial"/>
              <a:buNone/>
            </a:pPr>
            <a:r>
              <a:rPr lang="en-GB" sz="1800" b="1">
                <a:highlight>
                  <a:srgbClr val="FFFFFF"/>
                </a:highlight>
              </a:rPr>
              <a:t>References </a:t>
            </a:r>
            <a:endParaRPr sz="1800"/>
          </a:p>
        </p:txBody>
      </p:sp>
      <p:sp>
        <p:nvSpPr>
          <p:cNvPr id="130" name="Google Shape;130;p21"/>
          <p:cNvSpPr txBox="1">
            <a:spLocks noGrp="1"/>
          </p:cNvSpPr>
          <p:nvPr>
            <p:ph type="body" idx="1"/>
          </p:nvPr>
        </p:nvSpPr>
        <p:spPr>
          <a:xfrm>
            <a:off x="266950" y="1043025"/>
            <a:ext cx="8696100" cy="3525900"/>
          </a:xfrm>
          <a:prstGeom prst="rect">
            <a:avLst/>
          </a:prstGeom>
        </p:spPr>
        <p:txBody>
          <a:bodyPr spcFirstLastPara="1" wrap="square" lIns="91425" tIns="91425" rIns="91425" bIns="91425" anchor="t" anchorCtr="0">
            <a:noAutofit/>
          </a:bodyPr>
          <a:lstStyle/>
          <a:p>
            <a:pPr marL="0" lvl="0" indent="0" algn="just" rtl="0">
              <a:lnSpc>
                <a:spcPct val="90000"/>
              </a:lnSpc>
              <a:spcBef>
                <a:spcPts val="0"/>
              </a:spcBef>
              <a:spcAft>
                <a:spcPts val="0"/>
              </a:spcAft>
              <a:buClr>
                <a:schemeClr val="dk1"/>
              </a:buClr>
              <a:buSzPts val="935"/>
              <a:buFont typeface="Arial"/>
              <a:buNone/>
            </a:pPr>
            <a:r>
              <a:rPr lang="en-GB" sz="1120">
                <a:solidFill>
                  <a:srgbClr val="000000"/>
                </a:solidFill>
                <a:highlight>
                  <a:srgbClr val="FFFFFF"/>
                </a:highlight>
              </a:rPr>
              <a:t>Attia, N.M., Ali, S.A. and Ahmed, F.M., 2022. Occupational health hazards among housekeeping workers at Zagazig University Hospitals. Chin J Ind Hyg Occup Dis, 40(13), pp.229-239.</a:t>
            </a:r>
            <a:endParaRPr sz="1120">
              <a:solidFill>
                <a:srgbClr val="000000"/>
              </a:solidFill>
              <a:highlight>
                <a:srgbClr val="FFFFFF"/>
              </a:highlight>
            </a:endParaRPr>
          </a:p>
          <a:p>
            <a:pPr marL="0" lvl="0" indent="0" algn="just" rtl="0">
              <a:lnSpc>
                <a:spcPct val="90000"/>
              </a:lnSpc>
              <a:spcBef>
                <a:spcPts val="0"/>
              </a:spcBef>
              <a:spcAft>
                <a:spcPts val="0"/>
              </a:spcAft>
              <a:buClr>
                <a:schemeClr val="dk1"/>
              </a:buClr>
              <a:buSzPts val="935"/>
              <a:buFont typeface="Arial"/>
              <a:buNone/>
            </a:pPr>
            <a:r>
              <a:rPr lang="en-GB" sz="1120">
                <a:solidFill>
                  <a:srgbClr val="000000"/>
                </a:solidFill>
                <a:highlight>
                  <a:srgbClr val="FFFFFF"/>
                </a:highlight>
              </a:rPr>
              <a:t>Lin, N., Rosemberg, M.A., Li, W., Meza‐Wilson, E., Godwin, C. and Batterman, S., 2021. Occupational exposure and health risks of volatile organic compounds of hotel housekeepers: Field measurements of exposure and health risks. </a:t>
            </a:r>
            <a:r>
              <a:rPr lang="en-GB" sz="1120" i="1">
                <a:solidFill>
                  <a:srgbClr val="000000"/>
                </a:solidFill>
                <a:highlight>
                  <a:srgbClr val="FFFFFF"/>
                </a:highlight>
              </a:rPr>
              <a:t>Indoor Air</a:t>
            </a:r>
            <a:r>
              <a:rPr lang="en-GB" sz="1120">
                <a:solidFill>
                  <a:srgbClr val="000000"/>
                </a:solidFill>
                <a:highlight>
                  <a:srgbClr val="FFFFFF"/>
                </a:highlight>
              </a:rPr>
              <a:t>, </a:t>
            </a:r>
            <a:r>
              <a:rPr lang="en-GB" sz="1120" i="1">
                <a:solidFill>
                  <a:srgbClr val="000000"/>
                </a:solidFill>
                <a:highlight>
                  <a:srgbClr val="FFFFFF"/>
                </a:highlight>
              </a:rPr>
              <a:t>31</a:t>
            </a:r>
            <a:r>
              <a:rPr lang="en-GB" sz="1120">
                <a:solidFill>
                  <a:srgbClr val="000000"/>
                </a:solidFill>
                <a:highlight>
                  <a:srgbClr val="FFFFFF"/>
                </a:highlight>
              </a:rPr>
              <a:t>(1), pp.26-39.</a:t>
            </a:r>
            <a:endParaRPr sz="1120">
              <a:solidFill>
                <a:srgbClr val="000000"/>
              </a:solidFill>
              <a:highlight>
                <a:srgbClr val="FFFFFF"/>
              </a:highlight>
            </a:endParaRPr>
          </a:p>
          <a:p>
            <a:pPr marL="0" lvl="0" indent="0" algn="just" rtl="0">
              <a:lnSpc>
                <a:spcPct val="90000"/>
              </a:lnSpc>
              <a:spcBef>
                <a:spcPts val="0"/>
              </a:spcBef>
              <a:spcAft>
                <a:spcPts val="0"/>
              </a:spcAft>
              <a:buClr>
                <a:schemeClr val="dk1"/>
              </a:buClr>
              <a:buSzPts val="935"/>
              <a:buFont typeface="Arial"/>
              <a:buNone/>
            </a:pPr>
            <a:r>
              <a:rPr lang="en-GB" sz="1120">
                <a:solidFill>
                  <a:srgbClr val="000000"/>
                </a:solidFill>
                <a:highlight>
                  <a:srgbClr val="FFFFFF"/>
                </a:highlight>
              </a:rPr>
              <a:t>Wami, S.D., Dessie, A. and Chercos, D.H., 2019. The impact of work-related risk factors on the development of neck and upper limb pain among low wage hotel housekeepers in Gondar town, Northwest Ethiopia: institution-based cross-sectional study. </a:t>
            </a:r>
            <a:r>
              <a:rPr lang="en-GB" sz="1120" i="1">
                <a:solidFill>
                  <a:srgbClr val="000000"/>
                </a:solidFill>
                <a:highlight>
                  <a:srgbClr val="FFFFFF"/>
                </a:highlight>
              </a:rPr>
              <a:t>Environmental health and preventive medicine</a:t>
            </a:r>
            <a:r>
              <a:rPr lang="en-GB" sz="1120">
                <a:solidFill>
                  <a:srgbClr val="000000"/>
                </a:solidFill>
                <a:highlight>
                  <a:srgbClr val="FFFFFF"/>
                </a:highlight>
              </a:rPr>
              <a:t>, </a:t>
            </a:r>
            <a:r>
              <a:rPr lang="en-GB" sz="1120" i="1">
                <a:solidFill>
                  <a:srgbClr val="000000"/>
                </a:solidFill>
                <a:highlight>
                  <a:srgbClr val="FFFFFF"/>
                </a:highlight>
              </a:rPr>
              <a:t>24</a:t>
            </a:r>
            <a:r>
              <a:rPr lang="en-GB" sz="1120">
                <a:solidFill>
                  <a:srgbClr val="000000"/>
                </a:solidFill>
                <a:highlight>
                  <a:srgbClr val="FFFFFF"/>
                </a:highlight>
              </a:rPr>
              <a:t>, pp.1-10.</a:t>
            </a:r>
            <a:endParaRPr sz="1120">
              <a:solidFill>
                <a:srgbClr val="000000"/>
              </a:solidFill>
              <a:highlight>
                <a:srgbClr val="FFFFFF"/>
              </a:highlight>
            </a:endParaRPr>
          </a:p>
          <a:p>
            <a:pPr marL="0" lvl="0" indent="0" algn="just" rtl="0">
              <a:lnSpc>
                <a:spcPct val="90000"/>
              </a:lnSpc>
              <a:spcBef>
                <a:spcPts val="0"/>
              </a:spcBef>
              <a:spcAft>
                <a:spcPts val="0"/>
              </a:spcAft>
              <a:buClr>
                <a:schemeClr val="dk1"/>
              </a:buClr>
              <a:buSzPts val="935"/>
              <a:buFont typeface="Arial"/>
              <a:buNone/>
            </a:pPr>
            <a:r>
              <a:rPr lang="en-GB" sz="1120">
                <a:solidFill>
                  <a:srgbClr val="000000"/>
                </a:solidFill>
                <a:highlight>
                  <a:srgbClr val="FFFFFF"/>
                </a:highlight>
              </a:rPr>
              <a:t>Jyoti, M.K., 2020. A pre-experimental study to assess the effectiveness of structured teaching program on knowledge regarding occupational health hazards among the housekeeping staff in selected hospitals of Panipat. </a:t>
            </a:r>
            <a:r>
              <a:rPr lang="en-GB" sz="1120" i="1">
                <a:solidFill>
                  <a:srgbClr val="000000"/>
                </a:solidFill>
                <a:highlight>
                  <a:srgbClr val="FFFFFF"/>
                </a:highlight>
              </a:rPr>
              <a:t>International Journal of Nursing Education</a:t>
            </a:r>
            <a:r>
              <a:rPr lang="en-GB" sz="1120">
                <a:solidFill>
                  <a:srgbClr val="000000"/>
                </a:solidFill>
                <a:highlight>
                  <a:srgbClr val="FFFFFF"/>
                </a:highlight>
              </a:rPr>
              <a:t>, </a:t>
            </a:r>
            <a:r>
              <a:rPr lang="en-GB" sz="1120" i="1">
                <a:solidFill>
                  <a:srgbClr val="000000"/>
                </a:solidFill>
                <a:highlight>
                  <a:srgbClr val="FFFFFF"/>
                </a:highlight>
              </a:rPr>
              <a:t>12</a:t>
            </a:r>
            <a:r>
              <a:rPr lang="en-GB" sz="1120">
                <a:solidFill>
                  <a:srgbClr val="000000"/>
                </a:solidFill>
                <a:highlight>
                  <a:srgbClr val="FFFFFF"/>
                </a:highlight>
              </a:rPr>
              <a:t>(1), pp.21-25.</a:t>
            </a:r>
            <a:endParaRPr sz="1120">
              <a:solidFill>
                <a:srgbClr val="000000"/>
              </a:solidFill>
              <a:highlight>
                <a:srgbClr val="FFFFFF"/>
              </a:highlight>
            </a:endParaRPr>
          </a:p>
          <a:p>
            <a:pPr marL="0" lvl="0" indent="0" algn="just" rtl="0">
              <a:lnSpc>
                <a:spcPct val="90000"/>
              </a:lnSpc>
              <a:spcBef>
                <a:spcPts val="0"/>
              </a:spcBef>
              <a:spcAft>
                <a:spcPts val="0"/>
              </a:spcAft>
              <a:buClr>
                <a:schemeClr val="dk1"/>
              </a:buClr>
              <a:buSzPts val="935"/>
              <a:buFont typeface="Arial"/>
              <a:buNone/>
            </a:pPr>
            <a:r>
              <a:rPr lang="en-GB" sz="1120">
                <a:solidFill>
                  <a:srgbClr val="000000"/>
                </a:solidFill>
                <a:highlight>
                  <a:srgbClr val="FFFFFF"/>
                </a:highlight>
              </a:rPr>
              <a:t>Sheshareddy, K., 2023. A 6S Implementation and Impact Assessment in the Housekeeping and Linen Department of Tertiary Care Hospital. </a:t>
            </a:r>
            <a:r>
              <a:rPr lang="en-GB" sz="1120" i="1">
                <a:solidFill>
                  <a:srgbClr val="000000"/>
                </a:solidFill>
                <a:highlight>
                  <a:srgbClr val="FFFFFF"/>
                </a:highlight>
              </a:rPr>
              <a:t>International Journal of Business Studies</a:t>
            </a:r>
            <a:r>
              <a:rPr lang="en-GB" sz="1120">
                <a:solidFill>
                  <a:srgbClr val="000000"/>
                </a:solidFill>
                <a:highlight>
                  <a:srgbClr val="FFFFFF"/>
                </a:highlight>
              </a:rPr>
              <a:t>, </a:t>
            </a:r>
            <a:r>
              <a:rPr lang="en-GB" sz="1120" i="1">
                <a:solidFill>
                  <a:srgbClr val="000000"/>
                </a:solidFill>
                <a:highlight>
                  <a:srgbClr val="FFFFFF"/>
                </a:highlight>
              </a:rPr>
              <a:t>7</a:t>
            </a:r>
            <a:r>
              <a:rPr lang="en-GB" sz="1120">
                <a:solidFill>
                  <a:srgbClr val="000000"/>
                </a:solidFill>
                <a:highlight>
                  <a:srgbClr val="FFFFFF"/>
                </a:highlight>
              </a:rPr>
              <a:t>(2), pp.1-8.</a:t>
            </a:r>
            <a:endParaRPr sz="1120">
              <a:solidFill>
                <a:srgbClr val="000000"/>
              </a:solidFill>
              <a:highlight>
                <a:srgbClr val="FFFFFF"/>
              </a:highlight>
            </a:endParaRPr>
          </a:p>
          <a:p>
            <a:pPr marL="0" lvl="0" indent="0" algn="just" rtl="0">
              <a:lnSpc>
                <a:spcPct val="90000"/>
              </a:lnSpc>
              <a:spcBef>
                <a:spcPts val="0"/>
              </a:spcBef>
              <a:spcAft>
                <a:spcPts val="0"/>
              </a:spcAft>
              <a:buClr>
                <a:schemeClr val="dk1"/>
              </a:buClr>
              <a:buSzPts val="935"/>
              <a:buFont typeface="Arial"/>
              <a:buNone/>
            </a:pPr>
            <a:r>
              <a:rPr lang="en-GB" sz="1120">
                <a:solidFill>
                  <a:srgbClr val="000000"/>
                </a:solidFill>
                <a:highlight>
                  <a:srgbClr val="FFFFFF"/>
                </a:highlight>
              </a:rPr>
              <a:t>Sahoo, S., Singh, G., Bhogal, R.P., Mehra, A., Aggarwal, A.K., Goel, K., Dutta, U., Bhalla, A., Lakshmi, P.V.M., Puri10, G.D. and Grover11, S., 2020. Psychosocial issues among the “faceless corona warriors”-the hospital housekeeping staff and sanitary workers on COVID-19 duty: an exploratory survey from a tertiary health care center from North India. </a:t>
            </a:r>
            <a:r>
              <a:rPr lang="en-GB" sz="1120" i="1">
                <a:solidFill>
                  <a:srgbClr val="000000"/>
                </a:solidFill>
                <a:highlight>
                  <a:srgbClr val="FFFFFF"/>
                </a:highlight>
              </a:rPr>
              <a:t>J Postgrad Med Educ Res</a:t>
            </a:r>
            <a:r>
              <a:rPr lang="en-GB" sz="1120">
                <a:solidFill>
                  <a:srgbClr val="000000"/>
                </a:solidFill>
                <a:highlight>
                  <a:srgbClr val="FFFFFF"/>
                </a:highlight>
              </a:rPr>
              <a:t>, </a:t>
            </a:r>
            <a:r>
              <a:rPr lang="en-GB" sz="1120" i="1">
                <a:solidFill>
                  <a:srgbClr val="000000"/>
                </a:solidFill>
                <a:highlight>
                  <a:srgbClr val="FFFFFF"/>
                </a:highlight>
              </a:rPr>
              <a:t>54</a:t>
            </a:r>
            <a:r>
              <a:rPr lang="en-GB" sz="1120">
                <a:solidFill>
                  <a:srgbClr val="000000"/>
                </a:solidFill>
                <a:highlight>
                  <a:srgbClr val="FFFFFF"/>
                </a:highlight>
              </a:rPr>
              <a:t>, pp.94-9.</a:t>
            </a:r>
            <a:endParaRPr sz="1120">
              <a:solidFill>
                <a:srgbClr val="000000"/>
              </a:solidFill>
              <a:highlight>
                <a:srgbClr val="FFFFFF"/>
              </a:highlight>
            </a:endParaRPr>
          </a:p>
          <a:p>
            <a:pPr marL="0" lvl="0" indent="0" algn="just" rtl="0">
              <a:lnSpc>
                <a:spcPct val="90000"/>
              </a:lnSpc>
              <a:spcBef>
                <a:spcPts val="0"/>
              </a:spcBef>
              <a:spcAft>
                <a:spcPts val="0"/>
              </a:spcAft>
              <a:buClr>
                <a:schemeClr val="dk1"/>
              </a:buClr>
              <a:buSzPts val="935"/>
              <a:buFont typeface="Arial"/>
              <a:buNone/>
            </a:pPr>
            <a:r>
              <a:rPr lang="en-GB" sz="1120">
                <a:solidFill>
                  <a:srgbClr val="000000"/>
                </a:solidFill>
                <a:highlight>
                  <a:srgbClr val="FFFFFF"/>
                </a:highlight>
              </a:rPr>
              <a:t>Bhatnagar, E. and Nim, D., 2019. Impact of housekeeping services and practices on customer satisfaction and repeat business. </a:t>
            </a:r>
            <a:r>
              <a:rPr lang="en-GB" sz="1120" i="1">
                <a:solidFill>
                  <a:srgbClr val="000000"/>
                </a:solidFill>
                <a:highlight>
                  <a:srgbClr val="FFFFFF"/>
                </a:highlight>
              </a:rPr>
              <a:t>Prabandhan: Indian Journal of Management</a:t>
            </a:r>
            <a:r>
              <a:rPr lang="en-GB" sz="1120">
                <a:solidFill>
                  <a:srgbClr val="000000"/>
                </a:solidFill>
                <a:highlight>
                  <a:srgbClr val="FFFFFF"/>
                </a:highlight>
              </a:rPr>
              <a:t>, </a:t>
            </a:r>
            <a:r>
              <a:rPr lang="en-GB" sz="1120" i="1">
                <a:solidFill>
                  <a:srgbClr val="000000"/>
                </a:solidFill>
                <a:highlight>
                  <a:srgbClr val="FFFFFF"/>
                </a:highlight>
              </a:rPr>
              <a:t>12</a:t>
            </a:r>
            <a:r>
              <a:rPr lang="en-GB" sz="1120">
                <a:solidFill>
                  <a:srgbClr val="000000"/>
                </a:solidFill>
                <a:highlight>
                  <a:srgbClr val="FFFFFF"/>
                </a:highlight>
              </a:rPr>
              <a:t>(8), pp.46-57.</a:t>
            </a:r>
            <a:endParaRPr sz="1120">
              <a:solidFill>
                <a:srgbClr val="000000"/>
              </a:solidFill>
              <a:highlight>
                <a:srgbClr val="FFFFFF"/>
              </a:highlight>
            </a:endParaRPr>
          </a:p>
          <a:p>
            <a:pPr marL="0" lvl="0" indent="0" algn="just" rtl="0">
              <a:lnSpc>
                <a:spcPct val="90000"/>
              </a:lnSpc>
              <a:spcBef>
                <a:spcPts val="0"/>
              </a:spcBef>
              <a:spcAft>
                <a:spcPts val="0"/>
              </a:spcAft>
              <a:buClr>
                <a:schemeClr val="dk1"/>
              </a:buClr>
              <a:buSzPts val="935"/>
              <a:buFont typeface="Arial"/>
              <a:buNone/>
            </a:pPr>
            <a:r>
              <a:rPr lang="en-GB" sz="1120">
                <a:solidFill>
                  <a:srgbClr val="000000"/>
                </a:solidFill>
                <a:highlight>
                  <a:srgbClr val="FFFFFF"/>
                </a:highlight>
              </a:rPr>
              <a:t>Setiawan, I.G.M., Triyuni, N.N., Budarma, I.K. and Antara, D.M.S., 2021. The Implementation of Green Housekeeping Management at The St. Regis Bali Resort. </a:t>
            </a:r>
            <a:r>
              <a:rPr lang="en-GB" sz="1120" i="1">
                <a:solidFill>
                  <a:srgbClr val="000000"/>
                </a:solidFill>
                <a:highlight>
                  <a:srgbClr val="FFFFFF"/>
                </a:highlight>
              </a:rPr>
              <a:t>International Journal of Green Tourism Research and Applications</a:t>
            </a:r>
            <a:r>
              <a:rPr lang="en-GB" sz="1120">
                <a:solidFill>
                  <a:srgbClr val="000000"/>
                </a:solidFill>
                <a:highlight>
                  <a:srgbClr val="FFFFFF"/>
                </a:highlight>
              </a:rPr>
              <a:t>, </a:t>
            </a:r>
            <a:r>
              <a:rPr lang="en-GB" sz="1120" i="1">
                <a:solidFill>
                  <a:srgbClr val="000000"/>
                </a:solidFill>
                <a:highlight>
                  <a:srgbClr val="FFFFFF"/>
                </a:highlight>
              </a:rPr>
              <a:t>3</a:t>
            </a:r>
            <a:r>
              <a:rPr lang="en-GB" sz="1120">
                <a:solidFill>
                  <a:srgbClr val="000000"/>
                </a:solidFill>
                <a:highlight>
                  <a:srgbClr val="FFFFFF"/>
                </a:highlight>
              </a:rPr>
              <a:t>(2), pp.69-76.</a:t>
            </a:r>
            <a:endParaRPr sz="1120">
              <a:solidFill>
                <a:srgbClr val="000000"/>
              </a:solidFill>
              <a:highlight>
                <a:srgbClr val="FFFFFF"/>
              </a:highlight>
            </a:endParaRPr>
          </a:p>
          <a:p>
            <a:pPr marL="0" lvl="0" indent="0" algn="just" rtl="0">
              <a:lnSpc>
                <a:spcPct val="90000"/>
              </a:lnSpc>
              <a:spcBef>
                <a:spcPts val="0"/>
              </a:spcBef>
              <a:spcAft>
                <a:spcPts val="0"/>
              </a:spcAft>
              <a:buClr>
                <a:schemeClr val="dk1"/>
              </a:buClr>
              <a:buSzPts val="935"/>
              <a:buFont typeface="Arial"/>
              <a:buNone/>
            </a:pPr>
            <a:r>
              <a:rPr lang="en-GB" sz="1120">
                <a:solidFill>
                  <a:srgbClr val="000000"/>
                </a:solidFill>
                <a:highlight>
                  <a:srgbClr val="FFFFFF"/>
                </a:highlight>
              </a:rPr>
              <a:t>Shahane, R. and Fernandes, M., 2021. To Study the Training Program Implemented by the Housekeeping Department for Onboarding Staff in a Post Pandemic World and its Impact on Employee Motivation. </a:t>
            </a:r>
            <a:r>
              <a:rPr lang="en-GB" sz="1120" i="1">
                <a:solidFill>
                  <a:srgbClr val="000000"/>
                </a:solidFill>
                <a:highlight>
                  <a:srgbClr val="FFFFFF"/>
                </a:highlight>
              </a:rPr>
              <a:t>Atithya: A Journal of Hospitality</a:t>
            </a:r>
            <a:r>
              <a:rPr lang="en-GB" sz="1120">
                <a:solidFill>
                  <a:srgbClr val="000000"/>
                </a:solidFill>
                <a:highlight>
                  <a:srgbClr val="FFFFFF"/>
                </a:highlight>
              </a:rPr>
              <a:t>.</a:t>
            </a:r>
            <a:endParaRPr sz="1120">
              <a:solidFill>
                <a:srgbClr val="000000"/>
              </a:solidFill>
              <a:highlight>
                <a:srgbClr val="FFFFFF"/>
              </a:highlight>
            </a:endParaRPr>
          </a:p>
          <a:p>
            <a:pPr marL="0" lvl="0" indent="0" algn="just" rtl="0">
              <a:lnSpc>
                <a:spcPct val="90000"/>
              </a:lnSpc>
              <a:spcBef>
                <a:spcPts val="0"/>
              </a:spcBef>
              <a:spcAft>
                <a:spcPts val="0"/>
              </a:spcAft>
              <a:buSzPts val="935"/>
              <a:buNone/>
            </a:pPr>
            <a:r>
              <a:rPr lang="en-GB" sz="1120">
                <a:solidFill>
                  <a:srgbClr val="000000"/>
                </a:solidFill>
                <a:highlight>
                  <a:srgbClr val="FFFFFF"/>
                </a:highlight>
              </a:rPr>
              <a:t>Tiwari, D. and Trivedi, A., 2020. Awareness of Ergonomics in Housekeeping Employees of Hotels. </a:t>
            </a:r>
            <a:r>
              <a:rPr lang="en-GB" sz="1120" i="1">
                <a:solidFill>
                  <a:srgbClr val="000000"/>
                </a:solidFill>
                <a:highlight>
                  <a:srgbClr val="FFFFFF"/>
                </a:highlight>
              </a:rPr>
              <a:t>FUTURE TRENDS IN HOSPITALITY INDUSTRY</a:t>
            </a:r>
            <a:r>
              <a:rPr lang="en-GB" sz="1120">
                <a:solidFill>
                  <a:srgbClr val="000000"/>
                </a:solidFill>
                <a:highlight>
                  <a:srgbClr val="FFFFFF"/>
                </a:highlight>
              </a:rPr>
              <a:t>, p.237.</a:t>
            </a:r>
            <a:endParaRPr sz="1629">
              <a:solidFill>
                <a:srgbClr val="000000"/>
              </a:solidFill>
            </a:endParaRPr>
          </a:p>
        </p:txBody>
      </p:sp>
      <p:pic>
        <p:nvPicPr>
          <p:cNvPr id="131" name="Google Shape;131;p21"/>
          <p:cNvPicPr preferRelativeResize="0"/>
          <p:nvPr/>
        </p:nvPicPr>
        <p:blipFill rotWithShape="1">
          <a:blip r:embed="rId3">
            <a:alphaModFix/>
          </a:blip>
          <a:srcRect l="12198" t="23185" r="13782" b="18806"/>
          <a:stretch/>
        </p:blipFill>
        <p:spPr>
          <a:xfrm>
            <a:off x="7817825" y="0"/>
            <a:ext cx="1326175" cy="780101"/>
          </a:xfrm>
          <a:prstGeom prst="rect">
            <a:avLst/>
          </a:prstGeom>
          <a:noFill/>
          <a:ln>
            <a:noFill/>
          </a:ln>
        </p:spPr>
      </p:pic>
    </p:spTree>
  </p:cSld>
  <p:clrMapOvr>
    <a:masterClrMapping/>
  </p:clrMapOvr>
</p:sld>
</file>

<file path=ppt/theme/theme1.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CE93D8"/>
      </a:accent2>
      <a:accent3>
        <a:srgbClr val="4DB6AC"/>
      </a:accent3>
      <a:accent4>
        <a:srgbClr val="FF9800"/>
      </a:accent4>
      <a:accent5>
        <a:srgbClr val="009668"/>
      </a:accent5>
      <a:accent6>
        <a:srgbClr val="EEFF41"/>
      </a:accent6>
      <a:hlink>
        <a:srgbClr val="009668"/>
      </a:hlink>
      <a:folHlink>
        <a:srgbClr val="00966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2061</Words>
  <PresentationFormat>On-screen Show (16:9)</PresentationFormat>
  <Paragraphs>60</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PT Sans Narrow</vt:lpstr>
      <vt:lpstr>Open Sans</vt:lpstr>
      <vt:lpstr>Arial</vt:lpstr>
      <vt:lpstr>Tropic</vt:lpstr>
      <vt:lpstr>Health and Safety Training at Marriott</vt:lpstr>
      <vt:lpstr>Introduction</vt:lpstr>
      <vt:lpstr>Potential risks in housekeeping and industry best practices</vt:lpstr>
      <vt:lpstr>Regulations</vt:lpstr>
      <vt:lpstr>Precautions</vt:lpstr>
      <vt:lpstr>Necessary equipment</vt:lpstr>
      <vt:lpstr>Hazard precaution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2024-02-22T13:24:25Z</dcterms:modified>
</cp:coreProperties>
</file>