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22" autoAdjust="0"/>
    <p:restoredTop sz="94660"/>
  </p:normalViewPr>
  <p:slideViewPr>
    <p:cSldViewPr snapToGrid="0">
      <p:cViewPr varScale="1">
        <p:scale>
          <a:sx n="94" d="100"/>
          <a:sy n="94" d="100"/>
        </p:scale>
        <p:origin x="8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BEB6D7-2EF1-45E2-ABF5-13F4F7148EFE}" type="datetimeFigureOut">
              <a:rPr lang="en-GB" smtClean="0"/>
              <a:t>17/05/2022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6D0FBA-E9FD-4ADE-878D-22FBFDAE537B}" type="slidenum">
              <a:rPr lang="en-GB" smtClean="0"/>
              <a:t>‹#›</a:t>
            </a:fld>
            <a:endParaRPr lang="en-GB"/>
          </a:p>
        </p:txBody>
      </p:sp>
    </p:spTree>
    <p:extLst>
      <p:ext uri="{BB962C8B-B14F-4D97-AF65-F5344CB8AC3E}">
        <p14:creationId xmlns:p14="http://schemas.microsoft.com/office/powerpoint/2010/main" val="419461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diagram depicts the flow: strategy originates from stakeholders, whose wishes are processed</a:t>
            </a:r>
          </a:p>
          <a:p>
            <a:r>
              <a:rPr lang="en-GB" dirty="0"/>
              <a:t>through governance and social responsibility screens before finally being put into action.</a:t>
            </a:r>
          </a:p>
          <a:p>
            <a:endParaRPr lang="en-GB" dirty="0"/>
          </a:p>
          <a:p>
            <a:r>
              <a:rPr lang="en-GB" dirty="0"/>
              <a:t>Strategic decisions are influenced by the expectations of stakeholders. Stakeholders are those who have some kind of stake in the future of the business. More formally, stakeholders are those individuals or groups that depend on an organisation to fulfil their own goals and on whom, in turn, the organisation depends.</a:t>
            </a:r>
          </a:p>
        </p:txBody>
      </p:sp>
      <p:sp>
        <p:nvSpPr>
          <p:cNvPr id="4" name="Slide Number Placeholder 3"/>
          <p:cNvSpPr>
            <a:spLocks noGrp="1"/>
          </p:cNvSpPr>
          <p:nvPr>
            <p:ph type="sldNum" sz="quarter" idx="5"/>
          </p:nvPr>
        </p:nvSpPr>
        <p:spPr/>
        <p:txBody>
          <a:bodyPr/>
          <a:lstStyle/>
          <a:p>
            <a:fld id="{6F6D0FBA-E9FD-4ADE-878D-22FBFDAE537B}" type="slidenum">
              <a:rPr lang="en-GB" smtClean="0"/>
              <a:t>2</a:t>
            </a:fld>
            <a:endParaRPr lang="en-GB"/>
          </a:p>
        </p:txBody>
      </p:sp>
    </p:spTree>
    <p:extLst>
      <p:ext uri="{BB962C8B-B14F-4D97-AF65-F5344CB8AC3E}">
        <p14:creationId xmlns:p14="http://schemas.microsoft.com/office/powerpoint/2010/main" val="40960175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Freeman identified five stakeholder groups: -</a:t>
            </a:r>
          </a:p>
          <a:p>
            <a:r>
              <a:rPr lang="en-GB" dirty="0"/>
              <a:t>• Economic stakeholders, including suppliers, customers, distributors, banks and owners (shareholders).</a:t>
            </a:r>
          </a:p>
          <a:p>
            <a:r>
              <a:rPr lang="en-GB" dirty="0"/>
              <a:t>• Social/political stakeholders, such as policy-makers, local councils, regulators and government agencies that may influence the strategy directly or via the context in which strategy is developed.</a:t>
            </a:r>
          </a:p>
          <a:p>
            <a:r>
              <a:rPr lang="en-GB" dirty="0"/>
              <a:t>• Technological stakeholders, such as key adopters, standards agencies and ecosystem members supplying complementary products or services (e.g. applications for particular</a:t>
            </a:r>
          </a:p>
          <a:p>
            <a:r>
              <a:rPr lang="en-GB" dirty="0"/>
              <a:t>mobile phones).</a:t>
            </a:r>
          </a:p>
          <a:p>
            <a:r>
              <a:rPr lang="en-GB" dirty="0"/>
              <a:t>• Community and society stakeholders, who are affected by what an organisation does: for</a:t>
            </a:r>
          </a:p>
          <a:p>
            <a:r>
              <a:rPr lang="en-GB" dirty="0"/>
              <a:t>example, those who live close to a factory or, indeed, groups in the wider society. These stakeholders typically lack the formal powers of social/political stakeholders such as local councils, but may form activist groups to influence the organisation.</a:t>
            </a:r>
          </a:p>
          <a:p>
            <a:r>
              <a:rPr lang="en-GB" dirty="0"/>
              <a:t>• Internal stakeholders, who may be specialised departments, local offices and factories or employees at different levels in the hierarchy.</a:t>
            </a:r>
          </a:p>
          <a:p>
            <a:endParaRPr lang="en-GB" dirty="0"/>
          </a:p>
          <a:p>
            <a:r>
              <a:rPr lang="en-GB" dirty="0"/>
              <a:t>But there could be more?</a:t>
            </a:r>
          </a:p>
          <a:p>
            <a:r>
              <a:rPr lang="en-GB" dirty="0"/>
              <a:t>Recall the Macro environment and the "MEGA", from a sustainability/ climate change perspective, and the natural ecosystems</a:t>
            </a:r>
          </a:p>
        </p:txBody>
      </p:sp>
      <p:sp>
        <p:nvSpPr>
          <p:cNvPr id="4" name="Slide Number Placeholder 3"/>
          <p:cNvSpPr>
            <a:spLocks noGrp="1"/>
          </p:cNvSpPr>
          <p:nvPr>
            <p:ph type="sldNum" sz="quarter" idx="5"/>
          </p:nvPr>
        </p:nvSpPr>
        <p:spPr/>
        <p:txBody>
          <a:bodyPr/>
          <a:lstStyle/>
          <a:p>
            <a:fld id="{6F6D0FBA-E9FD-4ADE-878D-22FBFDAE537B}" type="slidenum">
              <a:rPr lang="en-GB" smtClean="0"/>
              <a:t>3</a:t>
            </a:fld>
            <a:endParaRPr lang="en-GB"/>
          </a:p>
        </p:txBody>
      </p:sp>
    </p:spTree>
    <p:extLst>
      <p:ext uri="{BB962C8B-B14F-4D97-AF65-F5344CB8AC3E}">
        <p14:creationId xmlns:p14="http://schemas.microsoft.com/office/powerpoint/2010/main" val="25207760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From a climate change/ ecological perspective, what stakeholders can be added?</a:t>
            </a:r>
          </a:p>
        </p:txBody>
      </p:sp>
      <p:sp>
        <p:nvSpPr>
          <p:cNvPr id="4" name="Slide Number Placeholder 3"/>
          <p:cNvSpPr>
            <a:spLocks noGrp="1"/>
          </p:cNvSpPr>
          <p:nvPr>
            <p:ph type="sldNum" sz="quarter" idx="5"/>
          </p:nvPr>
        </p:nvSpPr>
        <p:spPr/>
        <p:txBody>
          <a:bodyPr/>
          <a:lstStyle/>
          <a:p>
            <a:fld id="{6F6D0FBA-E9FD-4ADE-878D-22FBFDAE537B}" type="slidenum">
              <a:rPr lang="en-GB" smtClean="0"/>
              <a:t>4</a:t>
            </a:fld>
            <a:endParaRPr lang="en-GB"/>
          </a:p>
        </p:txBody>
      </p:sp>
    </p:spTree>
    <p:extLst>
      <p:ext uri="{BB962C8B-B14F-4D97-AF65-F5344CB8AC3E}">
        <p14:creationId xmlns:p14="http://schemas.microsoft.com/office/powerpoint/2010/main" val="18171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stakeholder concept, and its sensitivity to different wants, helps to understand the organisational politics of strategic decision-making. Taking stakeholder expectations and influence into account is an important aspect of strategic choice</a:t>
            </a:r>
          </a:p>
        </p:txBody>
      </p:sp>
      <p:sp>
        <p:nvSpPr>
          <p:cNvPr id="4" name="Slide Number Placeholder 3"/>
          <p:cNvSpPr>
            <a:spLocks noGrp="1"/>
          </p:cNvSpPr>
          <p:nvPr>
            <p:ph type="sldNum" sz="quarter" idx="5"/>
          </p:nvPr>
        </p:nvSpPr>
        <p:spPr/>
        <p:txBody>
          <a:bodyPr/>
          <a:lstStyle/>
          <a:p>
            <a:fld id="{6F6D0FBA-E9FD-4ADE-878D-22FBFDAE537B}" type="slidenum">
              <a:rPr lang="en-GB" smtClean="0"/>
              <a:t>5</a:t>
            </a:fld>
            <a:endParaRPr lang="en-GB"/>
          </a:p>
        </p:txBody>
      </p:sp>
    </p:spTree>
    <p:extLst>
      <p:ext uri="{BB962C8B-B14F-4D97-AF65-F5344CB8AC3E}">
        <p14:creationId xmlns:p14="http://schemas.microsoft.com/office/powerpoint/2010/main" val="21429069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Given that there are often so many stakeholders, it is useful to categorise them according to their likely influence on strategic decisions. Stakeholder mapping identifies stakeholder</a:t>
            </a:r>
          </a:p>
          <a:p>
            <a:r>
              <a:rPr lang="en-GB" dirty="0"/>
              <a:t>power and attention in order to understand strategic priorities</a:t>
            </a:r>
          </a:p>
        </p:txBody>
      </p:sp>
      <p:sp>
        <p:nvSpPr>
          <p:cNvPr id="4" name="Slide Number Placeholder 3"/>
          <p:cNvSpPr>
            <a:spLocks noGrp="1"/>
          </p:cNvSpPr>
          <p:nvPr>
            <p:ph type="sldNum" sz="quarter" idx="5"/>
          </p:nvPr>
        </p:nvSpPr>
        <p:spPr/>
        <p:txBody>
          <a:bodyPr/>
          <a:lstStyle/>
          <a:p>
            <a:fld id="{6F6D0FBA-E9FD-4ADE-878D-22FBFDAE537B}" type="slidenum">
              <a:rPr lang="en-GB" smtClean="0"/>
              <a:t>6</a:t>
            </a:fld>
            <a:endParaRPr lang="en-GB"/>
          </a:p>
        </p:txBody>
      </p:sp>
    </p:spTree>
    <p:extLst>
      <p:ext uri="{BB962C8B-B14F-4D97-AF65-F5344CB8AC3E}">
        <p14:creationId xmlns:p14="http://schemas.microsoft.com/office/powerpoint/2010/main" val="30999445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Building coalitions of supportive stakeholders is therefore crucial to strategy.</a:t>
            </a:r>
          </a:p>
          <a:p>
            <a:r>
              <a:rPr lang="en-GB" dirty="0"/>
              <a:t>It is therefore important to understand the power different stakeholders have and their likely attention to issues. These two dimensions form the basis of the power/attention matrix</a:t>
            </a:r>
          </a:p>
        </p:txBody>
      </p:sp>
      <p:sp>
        <p:nvSpPr>
          <p:cNvPr id="4" name="Slide Number Placeholder 3"/>
          <p:cNvSpPr>
            <a:spLocks noGrp="1"/>
          </p:cNvSpPr>
          <p:nvPr>
            <p:ph type="sldNum" sz="quarter" idx="5"/>
          </p:nvPr>
        </p:nvSpPr>
        <p:spPr/>
        <p:txBody>
          <a:bodyPr/>
          <a:lstStyle/>
          <a:p>
            <a:fld id="{6F6D0FBA-E9FD-4ADE-878D-22FBFDAE537B}" type="slidenum">
              <a:rPr lang="en-GB" smtClean="0"/>
              <a:t>7</a:t>
            </a:fld>
            <a:endParaRPr lang="en-GB"/>
          </a:p>
        </p:txBody>
      </p:sp>
    </p:spTree>
    <p:extLst>
      <p:ext uri="{BB962C8B-B14F-4D97-AF65-F5344CB8AC3E}">
        <p14:creationId xmlns:p14="http://schemas.microsoft.com/office/powerpoint/2010/main" val="40103118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within organisations, we have to be aware of the management/ ownership of the organisation - what is their scale? intent? their vision, mission, values...?</a:t>
            </a:r>
          </a:p>
        </p:txBody>
      </p:sp>
      <p:sp>
        <p:nvSpPr>
          <p:cNvPr id="4" name="Slide Number Placeholder 3"/>
          <p:cNvSpPr>
            <a:spLocks noGrp="1"/>
          </p:cNvSpPr>
          <p:nvPr>
            <p:ph type="sldNum" sz="quarter" idx="5"/>
          </p:nvPr>
        </p:nvSpPr>
        <p:spPr/>
        <p:txBody>
          <a:bodyPr/>
          <a:lstStyle/>
          <a:p>
            <a:fld id="{6F6D0FBA-E9FD-4ADE-878D-22FBFDAE537B}" type="slidenum">
              <a:rPr lang="en-GB" smtClean="0"/>
              <a:t>8</a:t>
            </a:fld>
            <a:endParaRPr lang="en-GB"/>
          </a:p>
        </p:txBody>
      </p:sp>
    </p:spTree>
    <p:extLst>
      <p:ext uri="{BB962C8B-B14F-4D97-AF65-F5344CB8AC3E}">
        <p14:creationId xmlns:p14="http://schemas.microsoft.com/office/powerpoint/2010/main" val="39436966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Corporate governance is concerned with the structures and systems of control by which managers are held accountable to those</a:t>
            </a:r>
          </a:p>
          <a:p>
            <a:r>
              <a:rPr lang="en-GB" dirty="0"/>
              <a:t>who have a legitimate stake in an organisation</a:t>
            </a:r>
          </a:p>
        </p:txBody>
      </p:sp>
      <p:sp>
        <p:nvSpPr>
          <p:cNvPr id="4" name="Slide Number Placeholder 3"/>
          <p:cNvSpPr>
            <a:spLocks noGrp="1"/>
          </p:cNvSpPr>
          <p:nvPr>
            <p:ph type="sldNum" sz="quarter" idx="5"/>
          </p:nvPr>
        </p:nvSpPr>
        <p:spPr/>
        <p:txBody>
          <a:bodyPr/>
          <a:lstStyle/>
          <a:p>
            <a:fld id="{6F6D0FBA-E9FD-4ADE-878D-22FBFDAE537B}" type="slidenum">
              <a:rPr lang="en-GB" smtClean="0"/>
              <a:t>10</a:t>
            </a:fld>
            <a:endParaRPr lang="en-GB"/>
          </a:p>
        </p:txBody>
      </p:sp>
    </p:spTree>
    <p:extLst>
      <p:ext uri="{BB962C8B-B14F-4D97-AF65-F5344CB8AC3E}">
        <p14:creationId xmlns:p14="http://schemas.microsoft.com/office/powerpoint/2010/main" val="36828430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governance chain shows the roles and relationships of different groups involved in the governance of an organisation. In a small family business, the governance chain is simple: there are family shareholders, a board with some family members and there are managers,</a:t>
            </a:r>
          </a:p>
          <a:p>
            <a:r>
              <a:rPr lang="en-GB" dirty="0"/>
              <a:t>some of whom may be family too. Here there are just three layers in the chain. However,</a:t>
            </a:r>
          </a:p>
          <a:p>
            <a:r>
              <a:rPr lang="en-GB" dirty="0"/>
              <a:t>large publicly-quoted corporations have more extended governance chains, potentially diluting accountability for strategy.</a:t>
            </a:r>
          </a:p>
          <a:p>
            <a:endParaRPr lang="en-GB" dirty="0"/>
          </a:p>
          <a:p>
            <a:r>
              <a:rPr lang="en-GB" dirty="0"/>
              <a:t>Within the larger organisations there can be problems within the interactions of the different layers. These problems can be </a:t>
            </a:r>
            <a:r>
              <a:rPr lang="en-GB" dirty="0" err="1"/>
              <a:t>catogorised</a:t>
            </a:r>
            <a:r>
              <a:rPr lang="en-GB" dirty="0"/>
              <a:t> as: -</a:t>
            </a:r>
          </a:p>
          <a:p>
            <a:endParaRPr lang="en-GB" dirty="0"/>
          </a:p>
          <a:p>
            <a:r>
              <a:rPr lang="en-GB" dirty="0"/>
              <a:t>Knowledge Imbalances</a:t>
            </a:r>
          </a:p>
          <a:p>
            <a:endParaRPr lang="en-GB" dirty="0"/>
          </a:p>
          <a:p>
            <a:r>
              <a:rPr lang="en-GB" dirty="0"/>
              <a:t>Monitoring limits</a:t>
            </a:r>
          </a:p>
          <a:p>
            <a:endParaRPr lang="en-GB" dirty="0"/>
          </a:p>
          <a:p>
            <a:r>
              <a:rPr lang="en-GB" dirty="0"/>
              <a:t>Mis-aligned incentives</a:t>
            </a:r>
          </a:p>
        </p:txBody>
      </p:sp>
      <p:sp>
        <p:nvSpPr>
          <p:cNvPr id="4" name="Slide Number Placeholder 3"/>
          <p:cNvSpPr>
            <a:spLocks noGrp="1"/>
          </p:cNvSpPr>
          <p:nvPr>
            <p:ph type="sldNum" sz="quarter" idx="5"/>
          </p:nvPr>
        </p:nvSpPr>
        <p:spPr/>
        <p:txBody>
          <a:bodyPr/>
          <a:lstStyle/>
          <a:p>
            <a:fld id="{6F6D0FBA-E9FD-4ADE-878D-22FBFDAE537B}" type="slidenum">
              <a:rPr lang="en-GB" smtClean="0"/>
              <a:t>11</a:t>
            </a:fld>
            <a:endParaRPr lang="en-GB"/>
          </a:p>
        </p:txBody>
      </p:sp>
    </p:spTree>
    <p:extLst>
      <p:ext uri="{BB962C8B-B14F-4D97-AF65-F5344CB8AC3E}">
        <p14:creationId xmlns:p14="http://schemas.microsoft.com/office/powerpoint/2010/main" val="9089129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question asked is, should organisations go beyond being of benefit to primary stakeholders?</a:t>
            </a:r>
          </a:p>
          <a:p>
            <a:endParaRPr lang="en-GB" dirty="0"/>
          </a:p>
          <a:p>
            <a:r>
              <a:rPr lang="en-GB" dirty="0"/>
              <a:t>We know that sustainability is becoming an essential, but to what extent?</a:t>
            </a:r>
          </a:p>
          <a:p>
            <a:endParaRPr lang="en-GB" dirty="0"/>
          </a:p>
          <a:p>
            <a:r>
              <a:rPr lang="en-GB" dirty="0"/>
              <a:t>There are generally 4 approaches:</a:t>
            </a:r>
          </a:p>
        </p:txBody>
      </p:sp>
      <p:sp>
        <p:nvSpPr>
          <p:cNvPr id="4" name="Slide Number Placeholder 3"/>
          <p:cNvSpPr>
            <a:spLocks noGrp="1"/>
          </p:cNvSpPr>
          <p:nvPr>
            <p:ph type="sldNum" sz="quarter" idx="5"/>
          </p:nvPr>
        </p:nvSpPr>
        <p:spPr/>
        <p:txBody>
          <a:bodyPr/>
          <a:lstStyle/>
          <a:p>
            <a:fld id="{6F6D0FBA-E9FD-4ADE-878D-22FBFDAE537B}" type="slidenum">
              <a:rPr lang="en-GB" smtClean="0"/>
              <a:t>12</a:t>
            </a:fld>
            <a:endParaRPr lang="en-GB"/>
          </a:p>
        </p:txBody>
      </p:sp>
    </p:spTree>
    <p:extLst>
      <p:ext uri="{BB962C8B-B14F-4D97-AF65-F5344CB8AC3E}">
        <p14:creationId xmlns:p14="http://schemas.microsoft.com/office/powerpoint/2010/main" val="13597396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laissez-faire view (literally ‘let do’ in French) represents an extreme stance. In this view,</a:t>
            </a:r>
          </a:p>
          <a:p>
            <a:r>
              <a:rPr lang="en-GB" dirty="0"/>
              <a:t>organisations should be let alone to get on with things on their own account. Proponents</a:t>
            </a:r>
          </a:p>
          <a:p>
            <a:r>
              <a:rPr lang="en-GB" dirty="0"/>
              <a:t>argue that the only responsibility of business is to make a profit and provide for the interests of shareholders. It is for government to protect society through legislation and regulation; organisations need do no more than meet these minimum obligations. Expecting companies to exercise social duties beyond this only confuses decision making, introduces</a:t>
            </a:r>
          </a:p>
          <a:p>
            <a:r>
              <a:rPr lang="en-GB" dirty="0"/>
              <a:t>additional costs and undermines the accountability of managers to their shareholders. This laissez-faire stance may be taken by executives who</a:t>
            </a:r>
          </a:p>
          <a:p>
            <a:r>
              <a:rPr lang="en-GB" dirty="0"/>
              <a:t>are persuaded of it ideologically or by smaller businesses that do not have the resources</a:t>
            </a:r>
          </a:p>
          <a:p>
            <a:r>
              <a:rPr lang="en-GB" dirty="0"/>
              <a:t>to do other than minimally comply with regulations.</a:t>
            </a:r>
          </a:p>
          <a:p>
            <a:r>
              <a:rPr lang="en-GB" dirty="0"/>
              <a:t>• Enlightened self-interest is guided by recognition of the potential long-term financial benefit to the shareholder of well-managed relationships with other stakeholders. Here the justification for social responsibility is that it makes good business sense. For most organisations a good reputation in the eyes of customers and suppliers is important to long-term</a:t>
            </a:r>
          </a:p>
          <a:p>
            <a:r>
              <a:rPr lang="en-GB" dirty="0"/>
              <a:t>financial success. </a:t>
            </a:r>
          </a:p>
        </p:txBody>
      </p:sp>
      <p:sp>
        <p:nvSpPr>
          <p:cNvPr id="4" name="Slide Number Placeholder 3"/>
          <p:cNvSpPr>
            <a:spLocks noGrp="1"/>
          </p:cNvSpPr>
          <p:nvPr>
            <p:ph type="sldNum" sz="quarter" idx="5"/>
          </p:nvPr>
        </p:nvSpPr>
        <p:spPr/>
        <p:txBody>
          <a:bodyPr/>
          <a:lstStyle/>
          <a:p>
            <a:fld id="{6F6D0FBA-E9FD-4ADE-878D-22FBFDAE537B}" type="slidenum">
              <a:rPr lang="en-GB" smtClean="0"/>
              <a:t>13</a:t>
            </a:fld>
            <a:endParaRPr lang="en-GB"/>
          </a:p>
        </p:txBody>
      </p:sp>
    </p:spTree>
    <p:extLst>
      <p:ext uri="{BB962C8B-B14F-4D97-AF65-F5344CB8AC3E}">
        <p14:creationId xmlns:p14="http://schemas.microsoft.com/office/powerpoint/2010/main" val="24035771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Forum for stakeholder interaction explicitly incorporates multiple stakeholder interests</a:t>
            </a:r>
          </a:p>
          <a:p>
            <a:r>
              <a:rPr lang="en-GB" dirty="0"/>
              <a:t>and expectations rather than just shareholders as influences on organisational purposes and strategies. Here the argument is that the performance of an organisation should be</a:t>
            </a:r>
          </a:p>
          <a:p>
            <a:r>
              <a:rPr lang="en-GB" dirty="0"/>
              <a:t>measured in a more pluralistic way than just through the financial bottom line. Such organisations adopt the principle of sustainability in strategy, one that ensures a better quality of life by attending to all three dimensions of environmental protection, social responsibility and</a:t>
            </a:r>
          </a:p>
          <a:p>
            <a:r>
              <a:rPr lang="en-GB" dirty="0"/>
              <a:t>economic welfare. Performance here is measured and rewarded in terms of the triple bottom</a:t>
            </a:r>
          </a:p>
          <a:p>
            <a:r>
              <a:rPr lang="en-GB" dirty="0"/>
              <a:t>line – social and environmental benefits as well as profits (see Section 12.2.1). Companies in</a:t>
            </a:r>
          </a:p>
          <a:p>
            <a:r>
              <a:rPr lang="en-GB" dirty="0"/>
              <a:t>this category might retain uneconomic units to preserve jobs, avoid manufacturing or selling</a:t>
            </a:r>
          </a:p>
          <a:p>
            <a:r>
              <a:rPr lang="en-GB" dirty="0"/>
              <a:t>‘anti-social’ products and be prepared to bear reductions in profitability for the social good. Sustainability will typically have board-level champions in these kinds of organisations.</a:t>
            </a:r>
          </a:p>
          <a:p>
            <a:r>
              <a:rPr lang="en-GB" dirty="0"/>
              <a:t>• Shapers of society regard financial considerations as of secondary importance or a constraint. These are visionary organisations seeking to change society and social norms. Public-sector organisations and charities are typically committed to this kind of stance. There are also social entrepreneurs who found new organisations that earn revenues but pursue a specific social purpose. For example, </a:t>
            </a:r>
            <a:r>
              <a:rPr lang="en-GB" dirty="0" err="1"/>
              <a:t>Traidcraft</a:t>
            </a:r>
            <a:r>
              <a:rPr lang="en-GB" dirty="0"/>
              <a:t> UK is a public limited company with a chain of retail shops that fights world poverty by promoting ‘fair trade’. For shapers of society, the social</a:t>
            </a:r>
          </a:p>
          <a:p>
            <a:r>
              <a:rPr lang="en-GB" dirty="0"/>
              <a:t>role is the raison d’être of the business, not profits. Financial viability is important only as</a:t>
            </a:r>
          </a:p>
          <a:p>
            <a:r>
              <a:rPr lang="en-GB" dirty="0"/>
              <a:t>providing the means for continuing the social mission</a:t>
            </a:r>
          </a:p>
        </p:txBody>
      </p:sp>
      <p:sp>
        <p:nvSpPr>
          <p:cNvPr id="4" name="Slide Number Placeholder 3"/>
          <p:cNvSpPr>
            <a:spLocks noGrp="1"/>
          </p:cNvSpPr>
          <p:nvPr>
            <p:ph type="sldNum" sz="quarter" idx="5"/>
          </p:nvPr>
        </p:nvSpPr>
        <p:spPr/>
        <p:txBody>
          <a:bodyPr/>
          <a:lstStyle/>
          <a:p>
            <a:fld id="{6F6D0FBA-E9FD-4ADE-878D-22FBFDAE537B}" type="slidenum">
              <a:rPr lang="en-GB" smtClean="0"/>
              <a:t>14</a:t>
            </a:fld>
            <a:endParaRPr lang="en-GB"/>
          </a:p>
        </p:txBody>
      </p:sp>
    </p:spTree>
    <p:extLst>
      <p:ext uri="{BB962C8B-B14F-4D97-AF65-F5344CB8AC3E}">
        <p14:creationId xmlns:p14="http://schemas.microsoft.com/office/powerpoint/2010/main" val="31551874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4907B-CBE9-49A7-B0AE-996C85C43D0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D540EE8-4701-46F3-8D5F-4188EA92DCC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F7A1BE8-3922-4ED9-85C0-EA378738933F}"/>
              </a:ext>
            </a:extLst>
          </p:cNvPr>
          <p:cNvSpPr>
            <a:spLocks noGrp="1"/>
          </p:cNvSpPr>
          <p:nvPr>
            <p:ph type="dt" sz="half" idx="10"/>
          </p:nvPr>
        </p:nvSpPr>
        <p:spPr/>
        <p:txBody>
          <a:bodyPr/>
          <a:lstStyle/>
          <a:p>
            <a:fld id="{2D0A3021-7AF4-41EF-A74D-402A338A10AE}" type="datetimeFigureOut">
              <a:rPr lang="en-GB" smtClean="0"/>
              <a:t>17/05/2022</a:t>
            </a:fld>
            <a:endParaRPr lang="en-GB"/>
          </a:p>
        </p:txBody>
      </p:sp>
      <p:sp>
        <p:nvSpPr>
          <p:cNvPr id="5" name="Footer Placeholder 4">
            <a:extLst>
              <a:ext uri="{FF2B5EF4-FFF2-40B4-BE49-F238E27FC236}">
                <a16:creationId xmlns:a16="http://schemas.microsoft.com/office/drawing/2014/main" id="{D8A76C20-0FD5-45A6-9316-3BB5CB7F5B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66B0DC-B34C-4801-93F2-7894916D4C4D}"/>
              </a:ext>
            </a:extLst>
          </p:cNvPr>
          <p:cNvSpPr>
            <a:spLocks noGrp="1"/>
          </p:cNvSpPr>
          <p:nvPr>
            <p:ph type="sldNum" sz="quarter" idx="12"/>
          </p:nvPr>
        </p:nvSpPr>
        <p:spPr/>
        <p:txBody>
          <a:bodyPr/>
          <a:lstStyle/>
          <a:p>
            <a:fld id="{6C5D1D7D-745C-4CB6-8084-60D61A28EE2F}" type="slidenum">
              <a:rPr lang="en-GB" smtClean="0"/>
              <a:t>‹#›</a:t>
            </a:fld>
            <a:endParaRPr lang="en-GB"/>
          </a:p>
        </p:txBody>
      </p:sp>
    </p:spTree>
    <p:extLst>
      <p:ext uri="{BB962C8B-B14F-4D97-AF65-F5344CB8AC3E}">
        <p14:creationId xmlns:p14="http://schemas.microsoft.com/office/powerpoint/2010/main" val="3967936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144E7-346D-49F4-871F-BD7EDE53647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261A772-26D8-4DFB-A7BC-7D9C7EB58CD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2AEB60-37F1-452E-BB10-104FA9F3AA84}"/>
              </a:ext>
            </a:extLst>
          </p:cNvPr>
          <p:cNvSpPr>
            <a:spLocks noGrp="1"/>
          </p:cNvSpPr>
          <p:nvPr>
            <p:ph type="dt" sz="half" idx="10"/>
          </p:nvPr>
        </p:nvSpPr>
        <p:spPr/>
        <p:txBody>
          <a:bodyPr/>
          <a:lstStyle/>
          <a:p>
            <a:fld id="{2D0A3021-7AF4-41EF-A74D-402A338A10AE}" type="datetimeFigureOut">
              <a:rPr lang="en-GB" smtClean="0"/>
              <a:t>17/05/2022</a:t>
            </a:fld>
            <a:endParaRPr lang="en-GB"/>
          </a:p>
        </p:txBody>
      </p:sp>
      <p:sp>
        <p:nvSpPr>
          <p:cNvPr id="5" name="Footer Placeholder 4">
            <a:extLst>
              <a:ext uri="{FF2B5EF4-FFF2-40B4-BE49-F238E27FC236}">
                <a16:creationId xmlns:a16="http://schemas.microsoft.com/office/drawing/2014/main" id="{BBE2D806-4D71-4F3B-9A6E-7514AB3504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9A8A6F-3FCD-421A-9BCA-B15C5D3F44C7}"/>
              </a:ext>
            </a:extLst>
          </p:cNvPr>
          <p:cNvSpPr>
            <a:spLocks noGrp="1"/>
          </p:cNvSpPr>
          <p:nvPr>
            <p:ph type="sldNum" sz="quarter" idx="12"/>
          </p:nvPr>
        </p:nvSpPr>
        <p:spPr/>
        <p:txBody>
          <a:bodyPr/>
          <a:lstStyle/>
          <a:p>
            <a:fld id="{6C5D1D7D-745C-4CB6-8084-60D61A28EE2F}" type="slidenum">
              <a:rPr lang="en-GB" smtClean="0"/>
              <a:t>‹#›</a:t>
            </a:fld>
            <a:endParaRPr lang="en-GB"/>
          </a:p>
        </p:txBody>
      </p:sp>
    </p:spTree>
    <p:extLst>
      <p:ext uri="{BB962C8B-B14F-4D97-AF65-F5344CB8AC3E}">
        <p14:creationId xmlns:p14="http://schemas.microsoft.com/office/powerpoint/2010/main" val="33769682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6F0DC-1799-4AAE-A604-96B8B066D7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66722A0-22E9-4092-907A-8AECAB8FF0D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EEA4ABF-980A-430C-828F-CF8151A66458}"/>
              </a:ext>
            </a:extLst>
          </p:cNvPr>
          <p:cNvSpPr>
            <a:spLocks noGrp="1"/>
          </p:cNvSpPr>
          <p:nvPr>
            <p:ph type="dt" sz="half" idx="10"/>
          </p:nvPr>
        </p:nvSpPr>
        <p:spPr/>
        <p:txBody>
          <a:bodyPr/>
          <a:lstStyle/>
          <a:p>
            <a:fld id="{2D0A3021-7AF4-41EF-A74D-402A338A10AE}" type="datetimeFigureOut">
              <a:rPr lang="en-GB" smtClean="0"/>
              <a:t>17/05/2022</a:t>
            </a:fld>
            <a:endParaRPr lang="en-GB"/>
          </a:p>
        </p:txBody>
      </p:sp>
      <p:sp>
        <p:nvSpPr>
          <p:cNvPr id="5" name="Footer Placeholder 4">
            <a:extLst>
              <a:ext uri="{FF2B5EF4-FFF2-40B4-BE49-F238E27FC236}">
                <a16:creationId xmlns:a16="http://schemas.microsoft.com/office/drawing/2014/main" id="{408B121A-DFCD-4498-A5E8-4806148117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C1B1EA-4F91-4C96-B387-7F2652E99A02}"/>
              </a:ext>
            </a:extLst>
          </p:cNvPr>
          <p:cNvSpPr>
            <a:spLocks noGrp="1"/>
          </p:cNvSpPr>
          <p:nvPr>
            <p:ph type="sldNum" sz="quarter" idx="12"/>
          </p:nvPr>
        </p:nvSpPr>
        <p:spPr/>
        <p:txBody>
          <a:bodyPr/>
          <a:lstStyle/>
          <a:p>
            <a:fld id="{6C5D1D7D-745C-4CB6-8084-60D61A28EE2F}" type="slidenum">
              <a:rPr lang="en-GB" smtClean="0"/>
              <a:t>‹#›</a:t>
            </a:fld>
            <a:endParaRPr lang="en-GB"/>
          </a:p>
        </p:txBody>
      </p:sp>
    </p:spTree>
    <p:extLst>
      <p:ext uri="{BB962C8B-B14F-4D97-AF65-F5344CB8AC3E}">
        <p14:creationId xmlns:p14="http://schemas.microsoft.com/office/powerpoint/2010/main" val="6454194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CE282-B3B4-4E4E-94CE-F5D8904DF3A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F638DE3-F359-4CBE-8881-EBE5F15940B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2AED1BE-D1D2-43E5-AA87-6E8740B1AB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3C92726-D2C8-41E5-A391-9E388E592CA4}"/>
              </a:ext>
            </a:extLst>
          </p:cNvPr>
          <p:cNvSpPr>
            <a:spLocks noGrp="1"/>
          </p:cNvSpPr>
          <p:nvPr>
            <p:ph type="dt" sz="half" idx="10"/>
          </p:nvPr>
        </p:nvSpPr>
        <p:spPr/>
        <p:txBody>
          <a:bodyPr/>
          <a:lstStyle/>
          <a:p>
            <a:fld id="{2D0A3021-7AF4-41EF-A74D-402A338A10AE}" type="datetimeFigureOut">
              <a:rPr lang="en-GB" smtClean="0"/>
              <a:t>17/05/2022</a:t>
            </a:fld>
            <a:endParaRPr lang="en-GB"/>
          </a:p>
        </p:txBody>
      </p:sp>
      <p:sp>
        <p:nvSpPr>
          <p:cNvPr id="6" name="Footer Placeholder 5">
            <a:extLst>
              <a:ext uri="{FF2B5EF4-FFF2-40B4-BE49-F238E27FC236}">
                <a16:creationId xmlns:a16="http://schemas.microsoft.com/office/drawing/2014/main" id="{0F52D606-60D1-4E2F-AA31-F39E60874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AFAC386-D592-4B25-AC72-BBDA3124BA8A}"/>
              </a:ext>
            </a:extLst>
          </p:cNvPr>
          <p:cNvSpPr>
            <a:spLocks noGrp="1"/>
          </p:cNvSpPr>
          <p:nvPr>
            <p:ph type="sldNum" sz="quarter" idx="12"/>
          </p:nvPr>
        </p:nvSpPr>
        <p:spPr/>
        <p:txBody>
          <a:bodyPr/>
          <a:lstStyle/>
          <a:p>
            <a:fld id="{6C5D1D7D-745C-4CB6-8084-60D61A28EE2F}" type="slidenum">
              <a:rPr lang="en-GB" smtClean="0"/>
              <a:t>‹#›</a:t>
            </a:fld>
            <a:endParaRPr lang="en-GB"/>
          </a:p>
        </p:txBody>
      </p:sp>
    </p:spTree>
    <p:extLst>
      <p:ext uri="{BB962C8B-B14F-4D97-AF65-F5344CB8AC3E}">
        <p14:creationId xmlns:p14="http://schemas.microsoft.com/office/powerpoint/2010/main" val="575364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06B159-B91C-4AE3-A12F-E797F2D4227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71DDB4B-E27E-48E3-8122-D01DDA278A6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D862872-3B44-44D9-B2C4-77482852D8A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23A6009-1089-4683-AB75-FF9D896385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D033B3D-E881-4D81-AB44-D6FDABB147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1E9D856-F7FB-442D-B124-090A1FEEBE6A}"/>
              </a:ext>
            </a:extLst>
          </p:cNvPr>
          <p:cNvSpPr>
            <a:spLocks noGrp="1"/>
          </p:cNvSpPr>
          <p:nvPr>
            <p:ph type="dt" sz="half" idx="10"/>
          </p:nvPr>
        </p:nvSpPr>
        <p:spPr/>
        <p:txBody>
          <a:bodyPr/>
          <a:lstStyle/>
          <a:p>
            <a:fld id="{2D0A3021-7AF4-41EF-A74D-402A338A10AE}" type="datetimeFigureOut">
              <a:rPr lang="en-GB" smtClean="0"/>
              <a:t>17/05/2022</a:t>
            </a:fld>
            <a:endParaRPr lang="en-GB"/>
          </a:p>
        </p:txBody>
      </p:sp>
      <p:sp>
        <p:nvSpPr>
          <p:cNvPr id="8" name="Footer Placeholder 7">
            <a:extLst>
              <a:ext uri="{FF2B5EF4-FFF2-40B4-BE49-F238E27FC236}">
                <a16:creationId xmlns:a16="http://schemas.microsoft.com/office/drawing/2014/main" id="{A7E4F723-A4CA-4F04-9DE2-1BCAAE7771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45ED47F-282E-43E9-A9DD-70DBA741F496}"/>
              </a:ext>
            </a:extLst>
          </p:cNvPr>
          <p:cNvSpPr>
            <a:spLocks noGrp="1"/>
          </p:cNvSpPr>
          <p:nvPr>
            <p:ph type="sldNum" sz="quarter" idx="12"/>
          </p:nvPr>
        </p:nvSpPr>
        <p:spPr/>
        <p:txBody>
          <a:bodyPr/>
          <a:lstStyle/>
          <a:p>
            <a:fld id="{6C5D1D7D-745C-4CB6-8084-60D61A28EE2F}" type="slidenum">
              <a:rPr lang="en-GB" smtClean="0"/>
              <a:t>‹#›</a:t>
            </a:fld>
            <a:endParaRPr lang="en-GB"/>
          </a:p>
        </p:txBody>
      </p:sp>
    </p:spTree>
    <p:extLst>
      <p:ext uri="{BB962C8B-B14F-4D97-AF65-F5344CB8AC3E}">
        <p14:creationId xmlns:p14="http://schemas.microsoft.com/office/powerpoint/2010/main" val="16711812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C379B-DC5C-4AA0-ADF9-1D2A16B7734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1448F3A-1772-4B6F-8DA8-194D25458E51}"/>
              </a:ext>
            </a:extLst>
          </p:cNvPr>
          <p:cNvSpPr>
            <a:spLocks noGrp="1"/>
          </p:cNvSpPr>
          <p:nvPr>
            <p:ph type="dt" sz="half" idx="10"/>
          </p:nvPr>
        </p:nvSpPr>
        <p:spPr/>
        <p:txBody>
          <a:bodyPr/>
          <a:lstStyle/>
          <a:p>
            <a:fld id="{2D0A3021-7AF4-41EF-A74D-402A338A10AE}" type="datetimeFigureOut">
              <a:rPr lang="en-GB" smtClean="0"/>
              <a:t>17/05/2022</a:t>
            </a:fld>
            <a:endParaRPr lang="en-GB"/>
          </a:p>
        </p:txBody>
      </p:sp>
      <p:sp>
        <p:nvSpPr>
          <p:cNvPr id="4" name="Footer Placeholder 3">
            <a:extLst>
              <a:ext uri="{FF2B5EF4-FFF2-40B4-BE49-F238E27FC236}">
                <a16:creationId xmlns:a16="http://schemas.microsoft.com/office/drawing/2014/main" id="{EEDABA2E-9F47-4327-B265-06F8407C5D9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3920C39-66DD-4D63-9531-4E001CF3DC5F}"/>
              </a:ext>
            </a:extLst>
          </p:cNvPr>
          <p:cNvSpPr>
            <a:spLocks noGrp="1"/>
          </p:cNvSpPr>
          <p:nvPr>
            <p:ph type="sldNum" sz="quarter" idx="12"/>
          </p:nvPr>
        </p:nvSpPr>
        <p:spPr/>
        <p:txBody>
          <a:bodyPr/>
          <a:lstStyle/>
          <a:p>
            <a:fld id="{6C5D1D7D-745C-4CB6-8084-60D61A28EE2F}" type="slidenum">
              <a:rPr lang="en-GB" smtClean="0"/>
              <a:t>‹#›</a:t>
            </a:fld>
            <a:endParaRPr lang="en-GB"/>
          </a:p>
        </p:txBody>
      </p:sp>
    </p:spTree>
    <p:extLst>
      <p:ext uri="{BB962C8B-B14F-4D97-AF65-F5344CB8AC3E}">
        <p14:creationId xmlns:p14="http://schemas.microsoft.com/office/powerpoint/2010/main" val="13919616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D12D909-66B9-4474-9336-377562A04072}"/>
              </a:ext>
            </a:extLst>
          </p:cNvPr>
          <p:cNvSpPr>
            <a:spLocks noGrp="1"/>
          </p:cNvSpPr>
          <p:nvPr>
            <p:ph type="dt" sz="half" idx="10"/>
          </p:nvPr>
        </p:nvSpPr>
        <p:spPr/>
        <p:txBody>
          <a:bodyPr/>
          <a:lstStyle/>
          <a:p>
            <a:fld id="{2D0A3021-7AF4-41EF-A74D-402A338A10AE}" type="datetimeFigureOut">
              <a:rPr lang="en-GB" smtClean="0"/>
              <a:t>17/05/2022</a:t>
            </a:fld>
            <a:endParaRPr lang="en-GB"/>
          </a:p>
        </p:txBody>
      </p:sp>
      <p:sp>
        <p:nvSpPr>
          <p:cNvPr id="3" name="Footer Placeholder 2">
            <a:extLst>
              <a:ext uri="{FF2B5EF4-FFF2-40B4-BE49-F238E27FC236}">
                <a16:creationId xmlns:a16="http://schemas.microsoft.com/office/drawing/2014/main" id="{D0C64692-251B-4C84-9253-A99227CC48A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E1CC5B7-316F-46C7-9A5A-B9F28969DB21}"/>
              </a:ext>
            </a:extLst>
          </p:cNvPr>
          <p:cNvSpPr>
            <a:spLocks noGrp="1"/>
          </p:cNvSpPr>
          <p:nvPr>
            <p:ph type="sldNum" sz="quarter" idx="12"/>
          </p:nvPr>
        </p:nvSpPr>
        <p:spPr/>
        <p:txBody>
          <a:bodyPr/>
          <a:lstStyle/>
          <a:p>
            <a:fld id="{6C5D1D7D-745C-4CB6-8084-60D61A28EE2F}" type="slidenum">
              <a:rPr lang="en-GB" smtClean="0"/>
              <a:t>‹#›</a:t>
            </a:fld>
            <a:endParaRPr lang="en-GB"/>
          </a:p>
        </p:txBody>
      </p:sp>
    </p:spTree>
    <p:extLst>
      <p:ext uri="{BB962C8B-B14F-4D97-AF65-F5344CB8AC3E}">
        <p14:creationId xmlns:p14="http://schemas.microsoft.com/office/powerpoint/2010/main" val="33803122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0B084-53DA-4010-86C2-A5548A2029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BCC07B8-19C1-43BB-9573-08895B35D24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00D0594-2280-488B-98EC-19EFCC6772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91E7F3-F636-4F46-A833-BEBADFAF115B}"/>
              </a:ext>
            </a:extLst>
          </p:cNvPr>
          <p:cNvSpPr>
            <a:spLocks noGrp="1"/>
          </p:cNvSpPr>
          <p:nvPr>
            <p:ph type="dt" sz="half" idx="10"/>
          </p:nvPr>
        </p:nvSpPr>
        <p:spPr/>
        <p:txBody>
          <a:bodyPr/>
          <a:lstStyle/>
          <a:p>
            <a:fld id="{2D0A3021-7AF4-41EF-A74D-402A338A10AE}" type="datetimeFigureOut">
              <a:rPr lang="en-GB" smtClean="0"/>
              <a:t>17/05/2022</a:t>
            </a:fld>
            <a:endParaRPr lang="en-GB"/>
          </a:p>
        </p:txBody>
      </p:sp>
      <p:sp>
        <p:nvSpPr>
          <p:cNvPr id="6" name="Footer Placeholder 5">
            <a:extLst>
              <a:ext uri="{FF2B5EF4-FFF2-40B4-BE49-F238E27FC236}">
                <a16:creationId xmlns:a16="http://schemas.microsoft.com/office/drawing/2014/main" id="{A4EE468C-8125-4852-B6C2-E3B31D9533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6D8188C-0A61-45B7-8579-CED9425676C4}"/>
              </a:ext>
            </a:extLst>
          </p:cNvPr>
          <p:cNvSpPr>
            <a:spLocks noGrp="1"/>
          </p:cNvSpPr>
          <p:nvPr>
            <p:ph type="sldNum" sz="quarter" idx="12"/>
          </p:nvPr>
        </p:nvSpPr>
        <p:spPr/>
        <p:txBody>
          <a:bodyPr/>
          <a:lstStyle/>
          <a:p>
            <a:fld id="{6C5D1D7D-745C-4CB6-8084-60D61A28EE2F}" type="slidenum">
              <a:rPr lang="en-GB" smtClean="0"/>
              <a:t>‹#›</a:t>
            </a:fld>
            <a:endParaRPr lang="en-GB"/>
          </a:p>
        </p:txBody>
      </p:sp>
    </p:spTree>
    <p:extLst>
      <p:ext uri="{BB962C8B-B14F-4D97-AF65-F5344CB8AC3E}">
        <p14:creationId xmlns:p14="http://schemas.microsoft.com/office/powerpoint/2010/main" val="265189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0DAC6-DB3B-47C1-8F19-874B6C732E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26F99EC-3660-485E-8B25-7C086A4EF4B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BEBE10B-52D6-4FB7-84B2-0C4D57DECD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803ED0-35BB-45DF-9FD2-189147517509}"/>
              </a:ext>
            </a:extLst>
          </p:cNvPr>
          <p:cNvSpPr>
            <a:spLocks noGrp="1"/>
          </p:cNvSpPr>
          <p:nvPr>
            <p:ph type="dt" sz="half" idx="10"/>
          </p:nvPr>
        </p:nvSpPr>
        <p:spPr/>
        <p:txBody>
          <a:bodyPr/>
          <a:lstStyle/>
          <a:p>
            <a:fld id="{2D0A3021-7AF4-41EF-A74D-402A338A10AE}" type="datetimeFigureOut">
              <a:rPr lang="en-GB" smtClean="0"/>
              <a:t>17/05/2022</a:t>
            </a:fld>
            <a:endParaRPr lang="en-GB"/>
          </a:p>
        </p:txBody>
      </p:sp>
      <p:sp>
        <p:nvSpPr>
          <p:cNvPr id="6" name="Footer Placeholder 5">
            <a:extLst>
              <a:ext uri="{FF2B5EF4-FFF2-40B4-BE49-F238E27FC236}">
                <a16:creationId xmlns:a16="http://schemas.microsoft.com/office/drawing/2014/main" id="{CD92CCCC-1A21-440B-8460-B1DF8D43218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BCD770-E64B-434C-AF37-0C3DAAC375FB}"/>
              </a:ext>
            </a:extLst>
          </p:cNvPr>
          <p:cNvSpPr>
            <a:spLocks noGrp="1"/>
          </p:cNvSpPr>
          <p:nvPr>
            <p:ph type="sldNum" sz="quarter" idx="12"/>
          </p:nvPr>
        </p:nvSpPr>
        <p:spPr/>
        <p:txBody>
          <a:bodyPr/>
          <a:lstStyle/>
          <a:p>
            <a:fld id="{6C5D1D7D-745C-4CB6-8084-60D61A28EE2F}" type="slidenum">
              <a:rPr lang="en-GB" smtClean="0"/>
              <a:t>‹#›</a:t>
            </a:fld>
            <a:endParaRPr lang="en-GB"/>
          </a:p>
        </p:txBody>
      </p:sp>
    </p:spTree>
    <p:extLst>
      <p:ext uri="{BB962C8B-B14F-4D97-AF65-F5344CB8AC3E}">
        <p14:creationId xmlns:p14="http://schemas.microsoft.com/office/powerpoint/2010/main" val="1026649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94EAF-0E65-446E-87CC-AD00FFF3B50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6887A0C-99C1-4129-84F9-9CCAE16AC9E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2D45FE-C265-4DE0-B589-31CB558C0163}"/>
              </a:ext>
            </a:extLst>
          </p:cNvPr>
          <p:cNvSpPr>
            <a:spLocks noGrp="1"/>
          </p:cNvSpPr>
          <p:nvPr>
            <p:ph type="dt" sz="half" idx="10"/>
          </p:nvPr>
        </p:nvSpPr>
        <p:spPr/>
        <p:txBody>
          <a:bodyPr/>
          <a:lstStyle/>
          <a:p>
            <a:fld id="{2D0A3021-7AF4-41EF-A74D-402A338A10AE}" type="datetimeFigureOut">
              <a:rPr lang="en-GB" smtClean="0"/>
              <a:t>17/05/2022</a:t>
            </a:fld>
            <a:endParaRPr lang="en-GB"/>
          </a:p>
        </p:txBody>
      </p:sp>
      <p:sp>
        <p:nvSpPr>
          <p:cNvPr id="5" name="Footer Placeholder 4">
            <a:extLst>
              <a:ext uri="{FF2B5EF4-FFF2-40B4-BE49-F238E27FC236}">
                <a16:creationId xmlns:a16="http://schemas.microsoft.com/office/drawing/2014/main" id="{61D867AD-0061-42B7-97A4-6B7515D9FA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B084E6-D363-4329-AB41-2440CFDF472E}"/>
              </a:ext>
            </a:extLst>
          </p:cNvPr>
          <p:cNvSpPr>
            <a:spLocks noGrp="1"/>
          </p:cNvSpPr>
          <p:nvPr>
            <p:ph type="sldNum" sz="quarter" idx="12"/>
          </p:nvPr>
        </p:nvSpPr>
        <p:spPr/>
        <p:txBody>
          <a:bodyPr/>
          <a:lstStyle/>
          <a:p>
            <a:fld id="{6C5D1D7D-745C-4CB6-8084-60D61A28EE2F}" type="slidenum">
              <a:rPr lang="en-GB" smtClean="0"/>
              <a:t>‹#›</a:t>
            </a:fld>
            <a:endParaRPr lang="en-GB"/>
          </a:p>
        </p:txBody>
      </p:sp>
    </p:spTree>
    <p:extLst>
      <p:ext uri="{BB962C8B-B14F-4D97-AF65-F5344CB8AC3E}">
        <p14:creationId xmlns:p14="http://schemas.microsoft.com/office/powerpoint/2010/main" val="40278859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62A9EA-8A09-43DB-9575-4E31FCA0F41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DA5DF31-03A7-44C5-A018-D433D47AEEB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7E9AF8-D33C-4DB7-9ABD-6099DF38216B}"/>
              </a:ext>
            </a:extLst>
          </p:cNvPr>
          <p:cNvSpPr>
            <a:spLocks noGrp="1"/>
          </p:cNvSpPr>
          <p:nvPr>
            <p:ph type="dt" sz="half" idx="10"/>
          </p:nvPr>
        </p:nvSpPr>
        <p:spPr/>
        <p:txBody>
          <a:bodyPr/>
          <a:lstStyle/>
          <a:p>
            <a:fld id="{2D0A3021-7AF4-41EF-A74D-402A338A10AE}" type="datetimeFigureOut">
              <a:rPr lang="en-GB" smtClean="0"/>
              <a:t>17/05/2022</a:t>
            </a:fld>
            <a:endParaRPr lang="en-GB"/>
          </a:p>
        </p:txBody>
      </p:sp>
      <p:sp>
        <p:nvSpPr>
          <p:cNvPr id="5" name="Footer Placeholder 4">
            <a:extLst>
              <a:ext uri="{FF2B5EF4-FFF2-40B4-BE49-F238E27FC236}">
                <a16:creationId xmlns:a16="http://schemas.microsoft.com/office/drawing/2014/main" id="{54727129-B275-40C1-98D1-4AA8C0AFB1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0638FB-6794-4497-94F0-57400939E7BD}"/>
              </a:ext>
            </a:extLst>
          </p:cNvPr>
          <p:cNvSpPr>
            <a:spLocks noGrp="1"/>
          </p:cNvSpPr>
          <p:nvPr>
            <p:ph type="sldNum" sz="quarter" idx="12"/>
          </p:nvPr>
        </p:nvSpPr>
        <p:spPr/>
        <p:txBody>
          <a:bodyPr/>
          <a:lstStyle/>
          <a:p>
            <a:fld id="{6C5D1D7D-745C-4CB6-8084-60D61A28EE2F}" type="slidenum">
              <a:rPr lang="en-GB" smtClean="0"/>
              <a:t>‹#›</a:t>
            </a:fld>
            <a:endParaRPr lang="en-GB"/>
          </a:p>
        </p:txBody>
      </p:sp>
    </p:spTree>
    <p:extLst>
      <p:ext uri="{BB962C8B-B14F-4D97-AF65-F5344CB8AC3E}">
        <p14:creationId xmlns:p14="http://schemas.microsoft.com/office/powerpoint/2010/main" val="10345459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9BCC5F-0B6F-4DF4-8870-F901F7BF2FC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BB6592D-C11E-4FF7-9AA3-6948661D4FA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DEDA65-D990-4EE2-96D1-883F5AF9E79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0A3021-7AF4-41EF-A74D-402A338A10AE}" type="datetimeFigureOut">
              <a:rPr lang="en-GB" smtClean="0"/>
              <a:t>17/05/2022</a:t>
            </a:fld>
            <a:endParaRPr lang="en-GB"/>
          </a:p>
        </p:txBody>
      </p:sp>
      <p:sp>
        <p:nvSpPr>
          <p:cNvPr id="5" name="Footer Placeholder 4">
            <a:extLst>
              <a:ext uri="{FF2B5EF4-FFF2-40B4-BE49-F238E27FC236}">
                <a16:creationId xmlns:a16="http://schemas.microsoft.com/office/drawing/2014/main" id="{FC028FED-BC48-4742-A275-94C92B63DC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85BA901-1B23-47B6-B55C-5FF1227B2F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5D1D7D-745C-4CB6-8084-60D61A28EE2F}" type="slidenum">
              <a:rPr lang="en-GB" smtClean="0"/>
              <a:t>‹#›</a:t>
            </a:fld>
            <a:endParaRPr lang="en-GB"/>
          </a:p>
        </p:txBody>
      </p:sp>
    </p:spTree>
    <p:extLst>
      <p:ext uri="{BB962C8B-B14F-4D97-AF65-F5344CB8AC3E}">
        <p14:creationId xmlns:p14="http://schemas.microsoft.com/office/powerpoint/2010/main" val="33610867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8BF57-5048-489E-BF72-D8C63D27A335}"/>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CC4EEA2-970C-441E-B31C-CE00AA81730A}"/>
              </a:ext>
            </a:extLst>
          </p:cNvPr>
          <p:cNvSpPr>
            <a:spLocks noGrp="1"/>
          </p:cNvSpPr>
          <p:nvPr>
            <p:ph type="subTitle" idx="1"/>
          </p:nvPr>
        </p:nvSpPr>
        <p:spPr/>
        <p:txBody>
          <a:bodyPr/>
          <a:lstStyle/>
          <a:p>
            <a:endParaRPr lang="en-GB"/>
          </a:p>
        </p:txBody>
      </p:sp>
      <p:pic>
        <p:nvPicPr>
          <p:cNvPr id="5" name="Picture 4" descr="A picture containing graphical user interface&#10;&#10;Description automatically generated">
            <a:extLst>
              <a:ext uri="{FF2B5EF4-FFF2-40B4-BE49-F238E27FC236}">
                <a16:creationId xmlns:a16="http://schemas.microsoft.com/office/drawing/2014/main" id="{A3ACC1D1-F394-4171-B2BA-9A9416048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359215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descr="Diagram&#10;&#10;Description automatically generated">
            <a:extLst>
              <a:ext uri="{FF2B5EF4-FFF2-40B4-BE49-F238E27FC236}">
                <a16:creationId xmlns:a16="http://schemas.microsoft.com/office/drawing/2014/main" id="{5717B918-AA2F-415F-813B-85BFC72D4B36}"/>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t="19"/>
          <a:stretch/>
        </p:blipFill>
        <p:spPr>
          <a:xfrm>
            <a:off x="20" y="1282"/>
            <a:ext cx="12191980" cy="6856718"/>
          </a:xfrm>
          <a:prstGeom prst="rect">
            <a:avLst/>
          </a:prstGeom>
        </p:spPr>
      </p:pic>
    </p:spTree>
    <p:extLst>
      <p:ext uri="{BB962C8B-B14F-4D97-AF65-F5344CB8AC3E}">
        <p14:creationId xmlns:p14="http://schemas.microsoft.com/office/powerpoint/2010/main" val="34201233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8BF57-5048-489E-BF72-D8C63D27A335}"/>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CC4EEA2-970C-441E-B31C-CE00AA81730A}"/>
              </a:ext>
            </a:extLst>
          </p:cNvPr>
          <p:cNvSpPr>
            <a:spLocks noGrp="1"/>
          </p:cNvSpPr>
          <p:nvPr>
            <p:ph type="subTitle" idx="1"/>
          </p:nvPr>
        </p:nvSpPr>
        <p:spPr/>
        <p:txBody>
          <a:bodyPr/>
          <a:lstStyle/>
          <a:p>
            <a:endParaRPr lang="en-GB"/>
          </a:p>
        </p:txBody>
      </p:sp>
      <p:pic>
        <p:nvPicPr>
          <p:cNvPr id="5" name="Picture 4" descr="A picture containing text&#10;&#10;Description automatically generated">
            <a:extLst>
              <a:ext uri="{FF2B5EF4-FFF2-40B4-BE49-F238E27FC236}">
                <a16:creationId xmlns:a16="http://schemas.microsoft.com/office/drawing/2014/main" id="{26FF3FBD-02D6-4DA1-BB44-EBBAFD7A3E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74801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descr="Diagram&#10;&#10;Description automatically generated">
            <a:extLst>
              <a:ext uri="{FF2B5EF4-FFF2-40B4-BE49-F238E27FC236}">
                <a16:creationId xmlns:a16="http://schemas.microsoft.com/office/drawing/2014/main" id="{54E0B2D2-5587-4ED5-87B8-E29B4D4013B2}"/>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b="19"/>
          <a:stretch/>
        </p:blipFill>
        <p:spPr>
          <a:xfrm>
            <a:off x="20" y="1282"/>
            <a:ext cx="12191980" cy="6856718"/>
          </a:xfrm>
          <a:prstGeom prst="rect">
            <a:avLst/>
          </a:prstGeom>
        </p:spPr>
      </p:pic>
    </p:spTree>
    <p:extLst>
      <p:ext uri="{BB962C8B-B14F-4D97-AF65-F5344CB8AC3E}">
        <p14:creationId xmlns:p14="http://schemas.microsoft.com/office/powerpoint/2010/main" val="28980927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8BF57-5048-489E-BF72-D8C63D27A335}"/>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CC4EEA2-970C-441E-B31C-CE00AA81730A}"/>
              </a:ext>
            </a:extLst>
          </p:cNvPr>
          <p:cNvSpPr>
            <a:spLocks noGrp="1"/>
          </p:cNvSpPr>
          <p:nvPr>
            <p:ph type="subTitle" idx="1"/>
          </p:nvPr>
        </p:nvSpPr>
        <p:spPr/>
        <p:txBody>
          <a:bodyPr/>
          <a:lstStyle/>
          <a:p>
            <a:endParaRPr lang="en-GB"/>
          </a:p>
        </p:txBody>
      </p:sp>
      <p:pic>
        <p:nvPicPr>
          <p:cNvPr id="5" name="Picture 4" descr="Graphical user interface, text&#10;&#10;Description automatically generated">
            <a:extLst>
              <a:ext uri="{FF2B5EF4-FFF2-40B4-BE49-F238E27FC236}">
                <a16:creationId xmlns:a16="http://schemas.microsoft.com/office/drawing/2014/main" id="{8B8CF8F4-B2F4-473E-816C-AA274E2317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903553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a:extLst>
              <a:ext uri="{FF2B5EF4-FFF2-40B4-BE49-F238E27FC236}">
                <a16:creationId xmlns:a16="http://schemas.microsoft.com/office/drawing/2014/main" id="{B61020E3-DB67-4DF6-8FDC-6E9D8AC61791}"/>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b="19"/>
          <a:stretch/>
        </p:blipFill>
        <p:spPr>
          <a:xfrm>
            <a:off x="20" y="1282"/>
            <a:ext cx="12191980" cy="6856718"/>
          </a:xfrm>
          <a:prstGeom prst="rect">
            <a:avLst/>
          </a:prstGeom>
        </p:spPr>
      </p:pic>
    </p:spTree>
    <p:extLst>
      <p:ext uri="{BB962C8B-B14F-4D97-AF65-F5344CB8AC3E}">
        <p14:creationId xmlns:p14="http://schemas.microsoft.com/office/powerpoint/2010/main" val="7655304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8BF57-5048-489E-BF72-D8C63D27A335}"/>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CC4EEA2-970C-441E-B31C-CE00AA81730A}"/>
              </a:ext>
            </a:extLst>
          </p:cNvPr>
          <p:cNvSpPr>
            <a:spLocks noGrp="1"/>
          </p:cNvSpPr>
          <p:nvPr>
            <p:ph type="subTitle" idx="1"/>
          </p:nvPr>
        </p:nvSpPr>
        <p:spPr/>
        <p:txBody>
          <a:bodyPr/>
          <a:lstStyle/>
          <a:p>
            <a:endParaRPr lang="en-GB"/>
          </a:p>
        </p:txBody>
      </p:sp>
      <p:pic>
        <p:nvPicPr>
          <p:cNvPr id="5" name="Picture 4" descr="Graphical user interface&#10;&#10;Description automatically generated">
            <a:extLst>
              <a:ext uri="{FF2B5EF4-FFF2-40B4-BE49-F238E27FC236}">
                <a16:creationId xmlns:a16="http://schemas.microsoft.com/office/drawing/2014/main" id="{B7AA8B4E-940C-498A-BF2C-C87EB03CFD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335580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descr="Graphical user interface&#10;&#10;Description automatically generated">
            <a:extLst>
              <a:ext uri="{FF2B5EF4-FFF2-40B4-BE49-F238E27FC236}">
                <a16:creationId xmlns:a16="http://schemas.microsoft.com/office/drawing/2014/main" id="{44A178BF-F29D-47AB-9712-100EA20BF145}"/>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t="19"/>
          <a:stretch/>
        </p:blipFill>
        <p:spPr>
          <a:xfrm>
            <a:off x="20" y="1282"/>
            <a:ext cx="12191980" cy="6856718"/>
          </a:xfrm>
          <a:prstGeom prst="rect">
            <a:avLst/>
          </a:prstGeom>
        </p:spPr>
      </p:pic>
    </p:spTree>
    <p:extLst>
      <p:ext uri="{BB962C8B-B14F-4D97-AF65-F5344CB8AC3E}">
        <p14:creationId xmlns:p14="http://schemas.microsoft.com/office/powerpoint/2010/main" val="32995738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8BF57-5048-489E-BF72-D8C63D27A335}"/>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CC4EEA2-970C-441E-B31C-CE00AA81730A}"/>
              </a:ext>
            </a:extLst>
          </p:cNvPr>
          <p:cNvSpPr>
            <a:spLocks noGrp="1"/>
          </p:cNvSpPr>
          <p:nvPr>
            <p:ph type="subTitle" idx="1"/>
          </p:nvPr>
        </p:nvSpPr>
        <p:spPr/>
        <p:txBody>
          <a:bodyPr/>
          <a:lstStyle/>
          <a:p>
            <a:endParaRPr lang="en-GB"/>
          </a:p>
        </p:txBody>
      </p:sp>
      <p:pic>
        <p:nvPicPr>
          <p:cNvPr id="5" name="Picture 4" descr="Diagram&#10;&#10;Description automatically generated">
            <a:extLst>
              <a:ext uri="{FF2B5EF4-FFF2-40B4-BE49-F238E27FC236}">
                <a16:creationId xmlns:a16="http://schemas.microsoft.com/office/drawing/2014/main" id="{D183D909-EB76-408F-B7D0-4AC46DF678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430059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descr="Graphical user interface&#10;&#10;Description automatically generated with medium confidence">
            <a:extLst>
              <a:ext uri="{FF2B5EF4-FFF2-40B4-BE49-F238E27FC236}">
                <a16:creationId xmlns:a16="http://schemas.microsoft.com/office/drawing/2014/main" id="{FF68BDA7-4069-418A-86CB-3AD84FF71921}"/>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b="19"/>
          <a:stretch/>
        </p:blipFill>
        <p:spPr>
          <a:xfrm>
            <a:off x="20" y="1282"/>
            <a:ext cx="12191980" cy="6856718"/>
          </a:xfrm>
          <a:prstGeom prst="rect">
            <a:avLst/>
          </a:prstGeom>
        </p:spPr>
      </p:pic>
    </p:spTree>
    <p:extLst>
      <p:ext uri="{BB962C8B-B14F-4D97-AF65-F5344CB8AC3E}">
        <p14:creationId xmlns:p14="http://schemas.microsoft.com/office/powerpoint/2010/main" val="32095572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8BF57-5048-489E-BF72-D8C63D27A335}"/>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CC4EEA2-970C-441E-B31C-CE00AA81730A}"/>
              </a:ext>
            </a:extLst>
          </p:cNvPr>
          <p:cNvSpPr>
            <a:spLocks noGrp="1"/>
          </p:cNvSpPr>
          <p:nvPr>
            <p:ph type="subTitle" idx="1"/>
          </p:nvPr>
        </p:nvSpPr>
        <p:spPr/>
        <p:txBody>
          <a:bodyPr/>
          <a:lstStyle/>
          <a:p>
            <a:endParaRPr lang="en-GB"/>
          </a:p>
        </p:txBody>
      </p:sp>
      <p:pic>
        <p:nvPicPr>
          <p:cNvPr id="5" name="Picture 4" descr="Text&#10;&#10;Description automatically generated">
            <a:extLst>
              <a:ext uri="{FF2B5EF4-FFF2-40B4-BE49-F238E27FC236}">
                <a16:creationId xmlns:a16="http://schemas.microsoft.com/office/drawing/2014/main" id="{CEA0B835-55B6-49A2-B414-916B945E26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632869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descr="A picture containing text&#10;&#10;Description automatically generated">
            <a:extLst>
              <a:ext uri="{FF2B5EF4-FFF2-40B4-BE49-F238E27FC236}">
                <a16:creationId xmlns:a16="http://schemas.microsoft.com/office/drawing/2014/main" id="{23356174-BD0E-4B22-9C36-427967A58092}"/>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b="19"/>
          <a:stretch/>
        </p:blipFill>
        <p:spPr>
          <a:xfrm>
            <a:off x="20" y="1282"/>
            <a:ext cx="12191980" cy="6856718"/>
          </a:xfrm>
          <a:prstGeom prst="rect">
            <a:avLst/>
          </a:prstGeom>
        </p:spPr>
      </p:pic>
    </p:spTree>
    <p:extLst>
      <p:ext uri="{BB962C8B-B14F-4D97-AF65-F5344CB8AC3E}">
        <p14:creationId xmlns:p14="http://schemas.microsoft.com/office/powerpoint/2010/main" val="39994192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able&#10;&#10;Description automatically generated">
            <a:extLst>
              <a:ext uri="{FF2B5EF4-FFF2-40B4-BE49-F238E27FC236}">
                <a16:creationId xmlns:a16="http://schemas.microsoft.com/office/drawing/2014/main" id="{5CB509C8-4CF4-45F8-A2EC-306F8E7476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788703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able&#10;&#10;Description automatically generated">
            <a:extLst>
              <a:ext uri="{FF2B5EF4-FFF2-40B4-BE49-F238E27FC236}">
                <a16:creationId xmlns:a16="http://schemas.microsoft.com/office/drawing/2014/main" id="{977CBA4E-FD2C-46A0-ACAA-AE108C8CE3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023466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1098</Words>
  <Application>Microsoft Office PowerPoint</Application>
  <PresentationFormat>Widescreen</PresentationFormat>
  <Paragraphs>70</Paragraphs>
  <Slides>14</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Christian Felices</dc:creator>
  <cp:lastModifiedBy>Christian Felices</cp:lastModifiedBy>
  <cp:revision>1</cp:revision>
  <dcterms:created xsi:type="dcterms:W3CDTF">2022-05-17T18:52:47Z</dcterms:created>
  <dcterms:modified xsi:type="dcterms:W3CDTF">2022-05-17T19:01:28Z</dcterms:modified>
</cp:coreProperties>
</file>