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  <p:sldMasterId id="2147483788" r:id="rId2"/>
  </p:sldMasterIdLst>
  <p:notesMasterIdLst>
    <p:notesMasterId r:id="rId9"/>
  </p:notesMasterIdLst>
  <p:handoutMasterIdLst>
    <p:handoutMasterId r:id="rId10"/>
  </p:handoutMasterIdLst>
  <p:sldIdLst>
    <p:sldId id="363" r:id="rId3"/>
    <p:sldId id="455" r:id="rId4"/>
    <p:sldId id="459" r:id="rId5"/>
    <p:sldId id="419" r:id="rId6"/>
    <p:sldId id="454" r:id="rId7"/>
    <p:sldId id="370" r:id="rId8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89326" autoAdjust="0"/>
  </p:normalViewPr>
  <p:slideViewPr>
    <p:cSldViewPr>
      <p:cViewPr varScale="1">
        <p:scale>
          <a:sx n="102" d="100"/>
          <a:sy n="102" d="100"/>
        </p:scale>
        <p:origin x="774" y="9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4</a:t>
            </a:fld>
            <a:endParaRPr kumimoji="0"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09/02/2023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09/02/2023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09/02/2023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09/02/2023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09/02/2023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09/02/2023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09/02/2023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09/02/2023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09/02/2023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09/02/2023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09/02/2023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D436A5-BB8A-7944-8191-71CA30D7B9A6}" type="datetime1">
              <a:rPr lang="en-GB"/>
              <a:pPr/>
              <a:t>09/02/2023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3017680-0078-EE4E-9DAB-2328C00D9A31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6019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E8F4DB4-367E-1D45-A1A3-E1BA67443780}" type="datetime1">
              <a:rPr lang="en-GB"/>
              <a:pPr/>
              <a:t>09/02/2023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180A669-A84B-9048-BBB3-881B586256AA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6448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2F92B4-FC43-0C4B-B24E-AF6327663F0E}" type="datetime1">
              <a:rPr lang="en-GB"/>
              <a:pPr/>
              <a:t>09/02/2023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AA3524E-7162-5746-A69A-B3C3A2FBACE7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4073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84800" cy="3916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3916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32AA655-301C-3346-AF02-122610A17B89}" type="datetime1">
              <a:rPr lang="en-GB"/>
              <a:pPr/>
              <a:t>09/02/2023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3FCA98F-F56F-7241-A2EB-28F0E623FE2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7463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E0D9511-75B3-C64F-AC76-8BF0008BF042}" type="datetime1">
              <a:rPr lang="en-GB"/>
              <a:pPr/>
              <a:t>09/02/2023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0AFD3B7-0A8A-7141-9169-AE07378C97F2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8467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C15D679-D016-3B4B-B11F-E7BF26301F77}" type="datetime1">
              <a:rPr lang="en-GB"/>
              <a:pPr/>
              <a:t>09/02/2023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E1F94B2-C8B0-0341-9AEF-11B9E9152E40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68370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E83D40F-E050-4B47-8759-C238A9BB2545}" type="datetime1">
              <a:rPr lang="en-GB"/>
              <a:pPr/>
              <a:t>09/02/2023</a:t>
            </a:fld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8FF5033-A546-5C4C-871F-669D40A8A67E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26934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B4764F2-A0CA-AD4B-BA3F-406ED277133B}" type="datetime1">
              <a:rPr lang="en-GB"/>
              <a:pPr/>
              <a:t>09/02/2023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7A49217-7B52-A347-B627-D86D89246FAE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88017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9E4CB8F-B42F-864E-9559-27F1F797D84A}" type="datetime1">
              <a:rPr lang="en-GB"/>
              <a:pPr/>
              <a:t>09/02/2023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2961B2F-3C0E-F542-ADBB-D922073D5FCF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84759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C040554-5D5A-6149-8A49-1EC611954DBB}" type="datetime1">
              <a:rPr lang="en-GB"/>
              <a:pPr/>
              <a:t>09/02/2023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00751E4-E83E-A84B-9D11-8787A1C3FAAC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83607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19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19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664AAAF-ED16-EB4F-AA57-556B1B609C81}" type="datetime1">
              <a:rPr lang="en-GB"/>
              <a:pPr/>
              <a:t>09/02/2023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6E19F40-A8C9-1C40-AC27-F652A97F865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8818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09/02/2023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909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000">
                <a:solidFill>
                  <a:srgbClr val="898989"/>
                </a:solidFill>
                <a:latin typeface="+mn-lt"/>
                <a:cs typeface="Arial" charset="0"/>
              </a:defRPr>
            </a:lvl1pPr>
          </a:lstStyle>
          <a:p>
            <a:fld id="{1271E91F-2F44-6043-89EC-12DD3E8C7AA3}" type="datetime1">
              <a:rPr lang="en-GB"/>
              <a:pPr/>
              <a:t>09/02/2023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+mn-lt"/>
                <a:cs typeface="Arial" charset="0"/>
              </a:defRPr>
            </a:lvl1pPr>
          </a:lstStyle>
          <a:p>
            <a:fld id="{21572C12-BA55-5E42-9996-87A9517C47B7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6395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BMSW5103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055440" y="4293096"/>
            <a:ext cx="10297144" cy="165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2</a:t>
            </a: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Marketing Theories Part 1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Understanding and Engaging in the</a:t>
            </a:r>
          </a:p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Customer Experience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B2596-EB07-4720-871E-87ADC4D6BB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Marketing Environment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EA16765-A918-4DB4-8ECD-56C4B3CF1C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71564" y="1600200"/>
            <a:ext cx="4048871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830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1754F-3803-4D65-B0FB-0F6E9CE92E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SOSTAC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C403AE0-C507-47AD-95E7-1A1C924AA0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24314" y="1600201"/>
            <a:ext cx="6343371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033458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b="1" dirty="0"/>
              <a:t>Marketing Mix 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 lnSpcReduction="10000"/>
          </a:bodyPr>
          <a:lstStyle/>
          <a:p>
            <a:r>
              <a:rPr lang="en-US" dirty="0"/>
              <a:t>7P’s</a:t>
            </a:r>
          </a:p>
          <a:p>
            <a:r>
              <a:rPr lang="en-US" dirty="0"/>
              <a:t>Product</a:t>
            </a:r>
          </a:p>
          <a:p>
            <a:r>
              <a:rPr lang="en-US" dirty="0"/>
              <a:t>Place</a:t>
            </a:r>
          </a:p>
          <a:p>
            <a:r>
              <a:rPr lang="en-US" dirty="0"/>
              <a:t>Price</a:t>
            </a:r>
          </a:p>
          <a:p>
            <a:r>
              <a:rPr lang="en-US" dirty="0"/>
              <a:t>Promotion</a:t>
            </a:r>
          </a:p>
          <a:p>
            <a:r>
              <a:rPr lang="en-US" dirty="0"/>
              <a:t>People</a:t>
            </a:r>
          </a:p>
          <a:p>
            <a:r>
              <a:rPr lang="en-US" dirty="0"/>
              <a:t>Process</a:t>
            </a:r>
          </a:p>
          <a:p>
            <a:r>
              <a:rPr lang="en-US" dirty="0"/>
              <a:t>Physical Evidence </a:t>
            </a:r>
          </a:p>
          <a:p>
            <a:pPr marL="0" indent="0" eaLnBrk="1" hangingPunct="1">
              <a:buNone/>
              <a:defRPr/>
            </a:pPr>
            <a:endParaRPr lang="en-GB" altLang="en-US" dirty="0"/>
          </a:p>
        </p:txBody>
      </p:sp>
      <p:pic>
        <p:nvPicPr>
          <p:cNvPr id="2052" name="Picture 4" descr="The Marketing Mix 7 Ps of Marketing">
            <a:extLst>
              <a:ext uri="{FF2B5EF4-FFF2-40B4-BE49-F238E27FC236}">
                <a16:creationId xmlns:a16="http://schemas.microsoft.com/office/drawing/2014/main" id="{4B6893BD-DEBD-4051-93A5-65FAFE12AB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95480" y="1600201"/>
            <a:ext cx="3989040" cy="398904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F779D-5C61-42A1-A98E-E87B3A7F59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Porters 5 Forces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7AB09FE-8B36-4CCD-9DAC-049CFB7DB0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23792" y="1600200"/>
            <a:ext cx="4752528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03204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Sources: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731404" y="1628800"/>
            <a:ext cx="10729191" cy="32043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 err="1"/>
              <a:t>Peelen</a:t>
            </a:r>
            <a:r>
              <a:rPr lang="en-GB" sz="2400" dirty="0"/>
              <a:t>, E. &amp; Beltman, R., 2013. Customer Relationship Management. 2 ed. Harlow: Pearson Education Limited.</a:t>
            </a:r>
          </a:p>
          <a:p>
            <a:r>
              <a:rPr lang="en-GB" sz="2400" dirty="0"/>
              <a:t>Buttle, F. &amp; </a:t>
            </a:r>
            <a:r>
              <a:rPr lang="en-GB" sz="2400" dirty="0" err="1"/>
              <a:t>Maklan</a:t>
            </a:r>
            <a:r>
              <a:rPr lang="en-GB" sz="2400" dirty="0"/>
              <a:t>, S., 2015. Customer Relationship Management: Concepts and Technologies. 3 ed. Abingdon, Oxon: Routledge.</a:t>
            </a:r>
          </a:p>
          <a:p>
            <a:r>
              <a:rPr lang="en-GB" sz="2400" dirty="0"/>
              <a:t>Payne, A. &amp; Frow, P., 2013. Strategic Customer Management: Integrating Relationship Marketing and CRM. Cambridge: Cambridge University Press.</a:t>
            </a:r>
          </a:p>
          <a:p>
            <a:r>
              <a:rPr lang="en-GB" sz="2400" dirty="0" err="1"/>
              <a:t>Kalbach</a:t>
            </a:r>
            <a:r>
              <a:rPr lang="en-GB" sz="2400" dirty="0"/>
              <a:t>, J., 2018. Customer journey maps. 1st Ed. O'Reilly Media.</a:t>
            </a:r>
          </a:p>
          <a:p>
            <a:endParaRPr lang="en-GB" sz="1700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4912788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ＭＳ Ｐゴシック"/>
        <a:cs typeface=""/>
      </a:majorFont>
      <a:minorFont>
        <a:latin typeface="Myriad Pro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3004</TotalTime>
  <Words>132</Words>
  <Application>Microsoft Office PowerPoint</Application>
  <PresentationFormat>Widescreen</PresentationFormat>
  <Paragraphs>26</Paragraphs>
  <Slides>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Aharoni</vt:lpstr>
      <vt:lpstr>Arial</vt:lpstr>
      <vt:lpstr>Myriad Pro</vt:lpstr>
      <vt:lpstr>Verdana</vt:lpstr>
      <vt:lpstr>20140311PresentationUWTSDTemplate</vt:lpstr>
      <vt:lpstr>1_20140311PresentationUWTSDTemplate</vt:lpstr>
      <vt:lpstr>BMSW5103</vt:lpstr>
      <vt:lpstr>The Marketing Environment </vt:lpstr>
      <vt:lpstr>SOSTAC</vt:lpstr>
      <vt:lpstr>Marketing Mix </vt:lpstr>
      <vt:lpstr>Porters 5 Forces </vt:lpstr>
      <vt:lpstr>Sources: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Nishi Ramsurrun</cp:lastModifiedBy>
  <cp:revision>257</cp:revision>
  <cp:lastPrinted>2018-07-09T15:27:01Z</cp:lastPrinted>
  <dcterms:created xsi:type="dcterms:W3CDTF">2002-10-07T19:43:58Z</dcterms:created>
  <dcterms:modified xsi:type="dcterms:W3CDTF">2023-02-09T12:30:01Z</dcterms:modified>
</cp:coreProperties>
</file>