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477" r:id="rId2"/>
    <p:sldId id="472" r:id="rId3"/>
    <p:sldId id="396" r:id="rId4"/>
    <p:sldId id="298" r:id="rId5"/>
    <p:sldId id="269" r:id="rId6"/>
    <p:sldId id="260" r:id="rId7"/>
    <p:sldId id="470" r:id="rId8"/>
    <p:sldId id="261" r:id="rId9"/>
    <p:sldId id="262" r:id="rId10"/>
    <p:sldId id="263" r:id="rId11"/>
    <p:sldId id="475" r:id="rId12"/>
    <p:sldId id="473" r:id="rId13"/>
    <p:sldId id="474" r:id="rId14"/>
    <p:sldId id="264" r:id="rId15"/>
    <p:sldId id="265" r:id="rId16"/>
    <p:sldId id="266" r:id="rId17"/>
    <p:sldId id="268" r:id="rId18"/>
    <p:sldId id="270" r:id="rId19"/>
    <p:sldId id="271" r:id="rId20"/>
    <p:sldId id="272" r:id="rId21"/>
    <p:sldId id="275" r:id="rId22"/>
    <p:sldId id="47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79DB29-87B2-43D3-9A79-BDD1C5497555}" v="19" dt="2023-09-19T12:41:44.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F979DB29-87B2-43D3-9A79-BDD1C5497555}"/>
    <pc:docChg chg="undo custSel addSld delSld modSld">
      <pc:chgData name="Deborah Jenkins" userId="3cd02ba5-e528-4585-978d-4fde2b47730a" providerId="ADAL" clId="{F979DB29-87B2-43D3-9A79-BDD1C5497555}" dt="2023-09-19T12:42:21.613" v="219" actId="113"/>
      <pc:docMkLst>
        <pc:docMk/>
      </pc:docMkLst>
      <pc:sldChg chg="modSp del">
        <pc:chgData name="Deborah Jenkins" userId="3cd02ba5-e528-4585-978d-4fde2b47730a" providerId="ADAL" clId="{F979DB29-87B2-43D3-9A79-BDD1C5497555}" dt="2023-09-19T12:35:36.728" v="111" actId="47"/>
        <pc:sldMkLst>
          <pc:docMk/>
          <pc:sldMk cId="2526251298" sldId="256"/>
        </pc:sldMkLst>
        <pc:spChg chg="mod">
          <ac:chgData name="Deborah Jenkins" userId="3cd02ba5-e528-4585-978d-4fde2b47730a" providerId="ADAL" clId="{F979DB29-87B2-43D3-9A79-BDD1C5497555}" dt="2023-09-19T12:34:44.572" v="106"/>
          <ac:spMkLst>
            <pc:docMk/>
            <pc:sldMk cId="2526251298" sldId="256"/>
            <ac:spMk id="2" creationId="{6CF9C1F9-A307-E137-AC2E-DD249106CDF1}"/>
          </ac:spMkLst>
        </pc:spChg>
        <pc:spChg chg="mod">
          <ac:chgData name="Deborah Jenkins" userId="3cd02ba5-e528-4585-978d-4fde2b47730a" providerId="ADAL" clId="{F979DB29-87B2-43D3-9A79-BDD1C5497555}" dt="2023-09-19T12:34:44.572" v="106"/>
          <ac:spMkLst>
            <pc:docMk/>
            <pc:sldMk cId="2526251298" sldId="256"/>
            <ac:spMk id="3" creationId="{3D133F7F-DCD8-31AF-DAFA-F0C8AE1C9E22}"/>
          </ac:spMkLst>
        </pc:spChg>
      </pc:sldChg>
      <pc:sldChg chg="modSp mod">
        <pc:chgData name="Deborah Jenkins" userId="3cd02ba5-e528-4585-978d-4fde2b47730a" providerId="ADAL" clId="{F979DB29-87B2-43D3-9A79-BDD1C5497555}" dt="2023-09-19T12:36:28.728" v="143" actId="14100"/>
        <pc:sldMkLst>
          <pc:docMk/>
          <pc:sldMk cId="3306885855" sldId="260"/>
        </pc:sldMkLst>
        <pc:spChg chg="mod">
          <ac:chgData name="Deborah Jenkins" userId="3cd02ba5-e528-4585-978d-4fde2b47730a" providerId="ADAL" clId="{F979DB29-87B2-43D3-9A79-BDD1C5497555}" dt="2023-09-19T12:36:24.873" v="141" actId="1076"/>
          <ac:spMkLst>
            <pc:docMk/>
            <pc:sldMk cId="3306885855" sldId="260"/>
            <ac:spMk id="3" creationId="{23143A33-94D7-26B0-FE7E-80F587C35B76}"/>
          </ac:spMkLst>
        </pc:spChg>
        <pc:picChg chg="mod">
          <ac:chgData name="Deborah Jenkins" userId="3cd02ba5-e528-4585-978d-4fde2b47730a" providerId="ADAL" clId="{F979DB29-87B2-43D3-9A79-BDD1C5497555}" dt="2023-09-19T12:36:28.728" v="143" actId="14100"/>
          <ac:picMkLst>
            <pc:docMk/>
            <pc:sldMk cId="3306885855" sldId="260"/>
            <ac:picMk id="4" creationId="{04F38988-118D-E0F8-FD5F-18193F816FCE}"/>
          </ac:picMkLst>
        </pc:picChg>
      </pc:sldChg>
      <pc:sldChg chg="modSp mod">
        <pc:chgData name="Deborah Jenkins" userId="3cd02ba5-e528-4585-978d-4fde2b47730a" providerId="ADAL" clId="{F979DB29-87B2-43D3-9A79-BDD1C5497555}" dt="2023-09-19T12:36:39.909" v="147" actId="14100"/>
        <pc:sldMkLst>
          <pc:docMk/>
          <pc:sldMk cId="236164807" sldId="261"/>
        </pc:sldMkLst>
        <pc:graphicFrameChg chg="mod">
          <ac:chgData name="Deborah Jenkins" userId="3cd02ba5-e528-4585-978d-4fde2b47730a" providerId="ADAL" clId="{F979DB29-87B2-43D3-9A79-BDD1C5497555}" dt="2023-09-19T12:36:39.909" v="147" actId="14100"/>
          <ac:graphicFrameMkLst>
            <pc:docMk/>
            <pc:sldMk cId="236164807" sldId="261"/>
            <ac:graphicFrameMk id="5" creationId="{3366146D-44D8-1D9D-3420-B11EEB86545E}"/>
          </ac:graphicFrameMkLst>
        </pc:graphicFrameChg>
      </pc:sldChg>
      <pc:sldChg chg="modSp mod">
        <pc:chgData name="Deborah Jenkins" userId="3cd02ba5-e528-4585-978d-4fde2b47730a" providerId="ADAL" clId="{F979DB29-87B2-43D3-9A79-BDD1C5497555}" dt="2023-09-19T12:36:56.872" v="151" actId="14100"/>
        <pc:sldMkLst>
          <pc:docMk/>
          <pc:sldMk cId="436225719" sldId="262"/>
        </pc:sldMkLst>
        <pc:spChg chg="mod">
          <ac:chgData name="Deborah Jenkins" userId="3cd02ba5-e528-4585-978d-4fde2b47730a" providerId="ADAL" clId="{F979DB29-87B2-43D3-9A79-BDD1C5497555}" dt="2023-09-19T12:36:50.449" v="149" actId="14100"/>
          <ac:spMkLst>
            <pc:docMk/>
            <pc:sldMk cId="436225719" sldId="262"/>
            <ac:spMk id="2" creationId="{AD0E13F4-5589-5A54-0672-52B75A84B08A}"/>
          </ac:spMkLst>
        </pc:spChg>
        <pc:spChg chg="mod">
          <ac:chgData name="Deborah Jenkins" userId="3cd02ba5-e528-4585-978d-4fde2b47730a" providerId="ADAL" clId="{F979DB29-87B2-43D3-9A79-BDD1C5497555}" dt="2023-09-19T12:36:56.872" v="151" actId="14100"/>
          <ac:spMkLst>
            <pc:docMk/>
            <pc:sldMk cId="436225719" sldId="262"/>
            <ac:spMk id="3" creationId="{243A28EE-6074-02B9-C56D-6D9279F7DC15}"/>
          </ac:spMkLst>
        </pc:spChg>
      </pc:sldChg>
      <pc:sldChg chg="addSp delSp mod">
        <pc:chgData name="Deborah Jenkins" userId="3cd02ba5-e528-4585-978d-4fde2b47730a" providerId="ADAL" clId="{F979DB29-87B2-43D3-9A79-BDD1C5497555}" dt="2023-09-12T14:21:17.909" v="2" actId="22"/>
        <pc:sldMkLst>
          <pc:docMk/>
          <pc:sldMk cId="354013999" sldId="263"/>
        </pc:sldMkLst>
        <pc:spChg chg="add del">
          <ac:chgData name="Deborah Jenkins" userId="3cd02ba5-e528-4585-978d-4fde2b47730a" providerId="ADAL" clId="{F979DB29-87B2-43D3-9A79-BDD1C5497555}" dt="2023-09-12T14:21:17.909" v="2" actId="22"/>
          <ac:spMkLst>
            <pc:docMk/>
            <pc:sldMk cId="354013999" sldId="263"/>
            <ac:spMk id="6" creationId="{47F447D7-7276-3CAE-E182-43C2FBFB7508}"/>
          </ac:spMkLst>
        </pc:spChg>
      </pc:sldChg>
      <pc:sldChg chg="modSp mod">
        <pc:chgData name="Deborah Jenkins" userId="3cd02ba5-e528-4585-978d-4fde2b47730a" providerId="ADAL" clId="{F979DB29-87B2-43D3-9A79-BDD1C5497555}" dt="2023-09-19T12:37:57.775" v="174" actId="1076"/>
        <pc:sldMkLst>
          <pc:docMk/>
          <pc:sldMk cId="3465650747" sldId="264"/>
        </pc:sldMkLst>
        <pc:spChg chg="mod">
          <ac:chgData name="Deborah Jenkins" userId="3cd02ba5-e528-4585-978d-4fde2b47730a" providerId="ADAL" clId="{F979DB29-87B2-43D3-9A79-BDD1C5497555}" dt="2023-09-19T12:37:56.584" v="173" actId="1076"/>
          <ac:spMkLst>
            <pc:docMk/>
            <pc:sldMk cId="3465650747" sldId="264"/>
            <ac:spMk id="3" creationId="{07B45CE8-E2AE-DB59-CC34-908DEB8C3BB7}"/>
          </ac:spMkLst>
        </pc:spChg>
        <pc:picChg chg="mod">
          <ac:chgData name="Deborah Jenkins" userId="3cd02ba5-e528-4585-978d-4fde2b47730a" providerId="ADAL" clId="{F979DB29-87B2-43D3-9A79-BDD1C5497555}" dt="2023-09-19T12:37:57.775" v="174" actId="1076"/>
          <ac:picMkLst>
            <pc:docMk/>
            <pc:sldMk cId="3465650747" sldId="264"/>
            <ac:picMk id="5" creationId="{0F127331-9958-94FC-007F-816EBED0E9C5}"/>
          </ac:picMkLst>
        </pc:picChg>
      </pc:sldChg>
      <pc:sldChg chg="modSp mod">
        <pc:chgData name="Deborah Jenkins" userId="3cd02ba5-e528-4585-978d-4fde2b47730a" providerId="ADAL" clId="{F979DB29-87B2-43D3-9A79-BDD1C5497555}" dt="2023-09-19T12:38:18.771" v="180" actId="404"/>
        <pc:sldMkLst>
          <pc:docMk/>
          <pc:sldMk cId="1610854203" sldId="265"/>
        </pc:sldMkLst>
        <pc:spChg chg="mod">
          <ac:chgData name="Deborah Jenkins" userId="3cd02ba5-e528-4585-978d-4fde2b47730a" providerId="ADAL" clId="{F979DB29-87B2-43D3-9A79-BDD1C5497555}" dt="2023-09-19T12:38:18.771" v="180" actId="404"/>
          <ac:spMkLst>
            <pc:docMk/>
            <pc:sldMk cId="1610854203" sldId="265"/>
            <ac:spMk id="2" creationId="{35CC8D5B-48DB-FBB5-5BC9-1D73F59852AB}"/>
          </ac:spMkLst>
        </pc:spChg>
        <pc:spChg chg="mod">
          <ac:chgData name="Deborah Jenkins" userId="3cd02ba5-e528-4585-978d-4fde2b47730a" providerId="ADAL" clId="{F979DB29-87B2-43D3-9A79-BDD1C5497555}" dt="2023-09-19T12:38:10.280" v="176" actId="404"/>
          <ac:spMkLst>
            <pc:docMk/>
            <pc:sldMk cId="1610854203" sldId="265"/>
            <ac:spMk id="3" creationId="{4E08F211-1B11-6023-69C2-4E23B31DF837}"/>
          </ac:spMkLst>
        </pc:spChg>
        <pc:picChg chg="mod">
          <ac:chgData name="Deborah Jenkins" userId="3cd02ba5-e528-4585-978d-4fde2b47730a" providerId="ADAL" clId="{F979DB29-87B2-43D3-9A79-BDD1C5497555}" dt="2023-09-19T12:38:14.477" v="178" actId="14100"/>
          <ac:picMkLst>
            <pc:docMk/>
            <pc:sldMk cId="1610854203" sldId="265"/>
            <ac:picMk id="5" creationId="{817783BB-96A1-1324-7ACF-EE6CA59620A5}"/>
          </ac:picMkLst>
        </pc:picChg>
      </pc:sldChg>
      <pc:sldChg chg="modSp mod">
        <pc:chgData name="Deborah Jenkins" userId="3cd02ba5-e528-4585-978d-4fde2b47730a" providerId="ADAL" clId="{F979DB29-87B2-43D3-9A79-BDD1C5497555}" dt="2023-09-19T12:38:30.607" v="185" actId="1076"/>
        <pc:sldMkLst>
          <pc:docMk/>
          <pc:sldMk cId="151264318" sldId="266"/>
        </pc:sldMkLst>
        <pc:spChg chg="mod">
          <ac:chgData name="Deborah Jenkins" userId="3cd02ba5-e528-4585-978d-4fde2b47730a" providerId="ADAL" clId="{F979DB29-87B2-43D3-9A79-BDD1C5497555}" dt="2023-09-19T12:38:28.547" v="184" actId="27636"/>
          <ac:spMkLst>
            <pc:docMk/>
            <pc:sldMk cId="151264318" sldId="266"/>
            <ac:spMk id="2" creationId="{480B219C-36A0-DF0B-F0A6-DEAB38B76599}"/>
          </ac:spMkLst>
        </pc:spChg>
        <pc:spChg chg="mod">
          <ac:chgData name="Deborah Jenkins" userId="3cd02ba5-e528-4585-978d-4fde2b47730a" providerId="ADAL" clId="{F979DB29-87B2-43D3-9A79-BDD1C5497555}" dt="2023-09-19T12:38:30.607" v="185" actId="1076"/>
          <ac:spMkLst>
            <pc:docMk/>
            <pc:sldMk cId="151264318" sldId="266"/>
            <ac:spMk id="3" creationId="{E3221E68-5D68-E4B4-DE5F-B10958F23C2E}"/>
          </ac:spMkLst>
        </pc:spChg>
      </pc:sldChg>
      <pc:sldChg chg="modSp mod">
        <pc:chgData name="Deborah Jenkins" userId="3cd02ba5-e528-4585-978d-4fde2b47730a" providerId="ADAL" clId="{F979DB29-87B2-43D3-9A79-BDD1C5497555}" dt="2023-09-19T12:38:37.137" v="187" actId="1076"/>
        <pc:sldMkLst>
          <pc:docMk/>
          <pc:sldMk cId="2318984328" sldId="268"/>
        </pc:sldMkLst>
        <pc:spChg chg="mod">
          <ac:chgData name="Deborah Jenkins" userId="3cd02ba5-e528-4585-978d-4fde2b47730a" providerId="ADAL" clId="{F979DB29-87B2-43D3-9A79-BDD1C5497555}" dt="2023-09-19T12:38:36.118" v="186" actId="1076"/>
          <ac:spMkLst>
            <pc:docMk/>
            <pc:sldMk cId="2318984328" sldId="268"/>
            <ac:spMk id="3" creationId="{5C599F7B-19D1-657D-4275-7475C4E006EF}"/>
          </ac:spMkLst>
        </pc:spChg>
        <pc:picChg chg="mod">
          <ac:chgData name="Deborah Jenkins" userId="3cd02ba5-e528-4585-978d-4fde2b47730a" providerId="ADAL" clId="{F979DB29-87B2-43D3-9A79-BDD1C5497555}" dt="2023-09-19T12:38:37.137" v="187" actId="1076"/>
          <ac:picMkLst>
            <pc:docMk/>
            <pc:sldMk cId="2318984328" sldId="268"/>
            <ac:picMk id="4" creationId="{D26893D4-BC56-2C20-1D44-FA83F16A6B66}"/>
          </ac:picMkLst>
        </pc:picChg>
      </pc:sldChg>
      <pc:sldChg chg="modSp mod">
        <pc:chgData name="Deborah Jenkins" userId="3cd02ba5-e528-4585-978d-4fde2b47730a" providerId="ADAL" clId="{F979DB29-87B2-43D3-9A79-BDD1C5497555}" dt="2023-09-19T12:36:20.777" v="140" actId="14100"/>
        <pc:sldMkLst>
          <pc:docMk/>
          <pc:sldMk cId="919599943" sldId="269"/>
        </pc:sldMkLst>
        <pc:spChg chg="mod">
          <ac:chgData name="Deborah Jenkins" userId="3cd02ba5-e528-4585-978d-4fde2b47730a" providerId="ADAL" clId="{F979DB29-87B2-43D3-9A79-BDD1C5497555}" dt="2023-09-19T12:36:20.777" v="140" actId="14100"/>
          <ac:spMkLst>
            <pc:docMk/>
            <pc:sldMk cId="919599943" sldId="269"/>
            <ac:spMk id="2" creationId="{F2707E0E-F9B3-BABE-3815-0DE9329227F6}"/>
          </ac:spMkLst>
        </pc:spChg>
        <pc:spChg chg="mod">
          <ac:chgData name="Deborah Jenkins" userId="3cd02ba5-e528-4585-978d-4fde2b47730a" providerId="ADAL" clId="{F979DB29-87B2-43D3-9A79-BDD1C5497555}" dt="2023-09-19T12:36:14.590" v="139" actId="1076"/>
          <ac:spMkLst>
            <pc:docMk/>
            <pc:sldMk cId="919599943" sldId="269"/>
            <ac:spMk id="3" creationId="{8AD05302-E066-BEBC-B7AB-D55004E27B9E}"/>
          </ac:spMkLst>
        </pc:spChg>
        <pc:picChg chg="mod">
          <ac:chgData name="Deborah Jenkins" userId="3cd02ba5-e528-4585-978d-4fde2b47730a" providerId="ADAL" clId="{F979DB29-87B2-43D3-9A79-BDD1C5497555}" dt="2023-09-19T12:36:12.452" v="138" actId="1076"/>
          <ac:picMkLst>
            <pc:docMk/>
            <pc:sldMk cId="919599943" sldId="269"/>
            <ac:picMk id="4" creationId="{2BE19717-A0FE-2D4E-9846-502AA2704B33}"/>
          </ac:picMkLst>
        </pc:picChg>
      </pc:sldChg>
      <pc:sldChg chg="modSp mod">
        <pc:chgData name="Deborah Jenkins" userId="3cd02ba5-e528-4585-978d-4fde2b47730a" providerId="ADAL" clId="{F979DB29-87B2-43D3-9A79-BDD1C5497555}" dt="2023-09-19T12:39:13.165" v="188" actId="14100"/>
        <pc:sldMkLst>
          <pc:docMk/>
          <pc:sldMk cId="3032696963" sldId="270"/>
        </pc:sldMkLst>
        <pc:graphicFrameChg chg="mod">
          <ac:chgData name="Deborah Jenkins" userId="3cd02ba5-e528-4585-978d-4fde2b47730a" providerId="ADAL" clId="{F979DB29-87B2-43D3-9A79-BDD1C5497555}" dt="2023-09-19T12:39:13.165" v="188" actId="14100"/>
          <ac:graphicFrameMkLst>
            <pc:docMk/>
            <pc:sldMk cId="3032696963" sldId="270"/>
            <ac:graphicFrameMk id="5" creationId="{A11323CC-073A-B7F6-4C30-68B8987CB56E}"/>
          </ac:graphicFrameMkLst>
        </pc:graphicFrameChg>
      </pc:sldChg>
      <pc:sldChg chg="modSp mod">
        <pc:chgData name="Deborah Jenkins" userId="3cd02ba5-e528-4585-978d-4fde2b47730a" providerId="ADAL" clId="{F979DB29-87B2-43D3-9A79-BDD1C5497555}" dt="2023-09-19T12:40:16.343" v="201" actId="404"/>
        <pc:sldMkLst>
          <pc:docMk/>
          <pc:sldMk cId="2712014368" sldId="271"/>
        </pc:sldMkLst>
        <pc:spChg chg="mod">
          <ac:chgData name="Deborah Jenkins" userId="3cd02ba5-e528-4585-978d-4fde2b47730a" providerId="ADAL" clId="{F979DB29-87B2-43D3-9A79-BDD1C5497555}" dt="2023-09-19T12:40:16.343" v="201" actId="404"/>
          <ac:spMkLst>
            <pc:docMk/>
            <pc:sldMk cId="2712014368" sldId="271"/>
            <ac:spMk id="2" creationId="{556BA812-E795-599E-D62D-07B1662C4D3D}"/>
          </ac:spMkLst>
        </pc:spChg>
        <pc:spChg chg="mod">
          <ac:chgData name="Deborah Jenkins" userId="3cd02ba5-e528-4585-978d-4fde2b47730a" providerId="ADAL" clId="{F979DB29-87B2-43D3-9A79-BDD1C5497555}" dt="2023-09-19T12:40:06.221" v="200" actId="33524"/>
          <ac:spMkLst>
            <pc:docMk/>
            <pc:sldMk cId="2712014368" sldId="271"/>
            <ac:spMk id="3" creationId="{42BCB0B4-ADA2-FEB0-0738-029BE90556CD}"/>
          </ac:spMkLst>
        </pc:spChg>
      </pc:sldChg>
      <pc:sldChg chg="modSp mod modAnim">
        <pc:chgData name="Deborah Jenkins" userId="3cd02ba5-e528-4585-978d-4fde2b47730a" providerId="ADAL" clId="{F979DB29-87B2-43D3-9A79-BDD1C5497555}" dt="2023-09-19T12:41:46.164" v="215" actId="14100"/>
        <pc:sldMkLst>
          <pc:docMk/>
          <pc:sldMk cId="3662961869" sldId="272"/>
        </pc:sldMkLst>
        <pc:spChg chg="mod">
          <ac:chgData name="Deborah Jenkins" userId="3cd02ba5-e528-4585-978d-4fde2b47730a" providerId="ADAL" clId="{F979DB29-87B2-43D3-9A79-BDD1C5497555}" dt="2023-09-19T12:40:55.662" v="206" actId="404"/>
          <ac:spMkLst>
            <pc:docMk/>
            <pc:sldMk cId="3662961869" sldId="272"/>
            <ac:spMk id="2" creationId="{6BD90599-4E1B-AD5C-74E1-5CB4832325B8}"/>
          </ac:spMkLst>
        </pc:spChg>
        <pc:spChg chg="mod">
          <ac:chgData name="Deborah Jenkins" userId="3cd02ba5-e528-4585-978d-4fde2b47730a" providerId="ADAL" clId="{F979DB29-87B2-43D3-9A79-BDD1C5497555}" dt="2023-09-19T12:41:46.164" v="215" actId="14100"/>
          <ac:spMkLst>
            <pc:docMk/>
            <pc:sldMk cId="3662961869" sldId="272"/>
            <ac:spMk id="3" creationId="{C54B844E-7160-563F-8333-F8E695CAAE9A}"/>
          </ac:spMkLst>
        </pc:spChg>
      </pc:sldChg>
      <pc:sldChg chg="modSp mod">
        <pc:chgData name="Deborah Jenkins" userId="3cd02ba5-e528-4585-978d-4fde2b47730a" providerId="ADAL" clId="{F979DB29-87B2-43D3-9A79-BDD1C5497555}" dt="2023-09-19T12:42:21.613" v="219" actId="113"/>
        <pc:sldMkLst>
          <pc:docMk/>
          <pc:sldMk cId="3667153082" sldId="275"/>
        </pc:sldMkLst>
        <pc:spChg chg="mod">
          <ac:chgData name="Deborah Jenkins" userId="3cd02ba5-e528-4585-978d-4fde2b47730a" providerId="ADAL" clId="{F979DB29-87B2-43D3-9A79-BDD1C5497555}" dt="2023-09-19T12:42:21.613" v="219" actId="113"/>
          <ac:spMkLst>
            <pc:docMk/>
            <pc:sldMk cId="3667153082" sldId="275"/>
            <ac:spMk id="2" creationId="{4D2CA10D-43B2-7E8E-19DE-4ED3F21A9C0B}"/>
          </ac:spMkLst>
        </pc:spChg>
        <pc:spChg chg="mod">
          <ac:chgData name="Deborah Jenkins" userId="3cd02ba5-e528-4585-978d-4fde2b47730a" providerId="ADAL" clId="{F979DB29-87B2-43D3-9A79-BDD1C5497555}" dt="2023-09-19T12:42:18.120" v="218" actId="14100"/>
          <ac:spMkLst>
            <pc:docMk/>
            <pc:sldMk cId="3667153082" sldId="275"/>
            <ac:spMk id="3" creationId="{715F62DE-3553-49FE-00F4-297C163397D5}"/>
          </ac:spMkLst>
        </pc:spChg>
      </pc:sldChg>
      <pc:sldChg chg="modSp mod">
        <pc:chgData name="Deborah Jenkins" userId="3cd02ba5-e528-4585-978d-4fde2b47730a" providerId="ADAL" clId="{F979DB29-87B2-43D3-9A79-BDD1C5497555}" dt="2023-09-19T12:36:09.002" v="137" actId="1076"/>
        <pc:sldMkLst>
          <pc:docMk/>
          <pc:sldMk cId="4179851701" sldId="298"/>
        </pc:sldMkLst>
        <pc:picChg chg="mod">
          <ac:chgData name="Deborah Jenkins" userId="3cd02ba5-e528-4585-978d-4fde2b47730a" providerId="ADAL" clId="{F979DB29-87B2-43D3-9A79-BDD1C5497555}" dt="2023-09-19T12:36:09.002" v="137" actId="1076"/>
          <ac:picMkLst>
            <pc:docMk/>
            <pc:sldMk cId="4179851701" sldId="298"/>
            <ac:picMk id="6" creationId="{2051A99C-545F-425A-B4BA-A6B7744F9719}"/>
          </ac:picMkLst>
        </pc:picChg>
      </pc:sldChg>
      <pc:sldChg chg="modSp mod">
        <pc:chgData name="Deborah Jenkins" userId="3cd02ba5-e528-4585-978d-4fde2b47730a" providerId="ADAL" clId="{F979DB29-87B2-43D3-9A79-BDD1C5497555}" dt="2023-09-19T12:36:34.403" v="146" actId="27636"/>
        <pc:sldMkLst>
          <pc:docMk/>
          <pc:sldMk cId="2353255455" sldId="470"/>
        </pc:sldMkLst>
        <pc:spChg chg="mod">
          <ac:chgData name="Deborah Jenkins" userId="3cd02ba5-e528-4585-978d-4fde2b47730a" providerId="ADAL" clId="{F979DB29-87B2-43D3-9A79-BDD1C5497555}" dt="2023-09-19T12:36:34.403" v="146" actId="27636"/>
          <ac:spMkLst>
            <pc:docMk/>
            <pc:sldMk cId="2353255455" sldId="470"/>
            <ac:spMk id="2" creationId="{15BF2409-1E61-6233-6D7A-1EE68008A1F8}"/>
          </ac:spMkLst>
        </pc:spChg>
        <pc:picChg chg="mod">
          <ac:chgData name="Deborah Jenkins" userId="3cd02ba5-e528-4585-978d-4fde2b47730a" providerId="ADAL" clId="{F979DB29-87B2-43D3-9A79-BDD1C5497555}" dt="2023-09-19T12:36:31.799" v="144" actId="1076"/>
          <ac:picMkLst>
            <pc:docMk/>
            <pc:sldMk cId="2353255455" sldId="470"/>
            <ac:picMk id="4" creationId="{5189A3BD-6382-1646-D632-265339C287BD}"/>
          </ac:picMkLst>
        </pc:picChg>
      </pc:sldChg>
      <pc:sldChg chg="modSp mod">
        <pc:chgData name="Deborah Jenkins" userId="3cd02ba5-e528-4585-978d-4fde2b47730a" providerId="ADAL" clId="{F979DB29-87B2-43D3-9A79-BDD1C5497555}" dt="2023-09-19T12:34:44.572" v="106"/>
        <pc:sldMkLst>
          <pc:docMk/>
          <pc:sldMk cId="4035363946" sldId="472"/>
        </pc:sldMkLst>
        <pc:spChg chg="mod">
          <ac:chgData name="Deborah Jenkins" userId="3cd02ba5-e528-4585-978d-4fde2b47730a" providerId="ADAL" clId="{F979DB29-87B2-43D3-9A79-BDD1C5497555}" dt="2023-09-19T12:34:44.572" v="106"/>
          <ac:spMkLst>
            <pc:docMk/>
            <pc:sldMk cId="4035363946" sldId="472"/>
            <ac:spMk id="2" creationId="{C0B77E05-383B-9119-D207-95B66943F09F}"/>
          </ac:spMkLst>
        </pc:spChg>
        <pc:spChg chg="mod">
          <ac:chgData name="Deborah Jenkins" userId="3cd02ba5-e528-4585-978d-4fde2b47730a" providerId="ADAL" clId="{F979DB29-87B2-43D3-9A79-BDD1C5497555}" dt="2023-09-19T12:34:44.572" v="106"/>
          <ac:spMkLst>
            <pc:docMk/>
            <pc:sldMk cId="4035363946" sldId="472"/>
            <ac:spMk id="3" creationId="{09499BE4-C306-2561-DB98-9AF7075F0BDC}"/>
          </ac:spMkLst>
        </pc:spChg>
      </pc:sldChg>
      <pc:sldChg chg="modSp mod">
        <pc:chgData name="Deborah Jenkins" userId="3cd02ba5-e528-4585-978d-4fde2b47730a" providerId="ADAL" clId="{F979DB29-87B2-43D3-9A79-BDD1C5497555}" dt="2023-09-19T12:37:41.162" v="167" actId="1076"/>
        <pc:sldMkLst>
          <pc:docMk/>
          <pc:sldMk cId="2529184389" sldId="473"/>
        </pc:sldMkLst>
        <pc:spChg chg="mod">
          <ac:chgData name="Deborah Jenkins" userId="3cd02ba5-e528-4585-978d-4fde2b47730a" providerId="ADAL" clId="{F979DB29-87B2-43D3-9A79-BDD1C5497555}" dt="2023-09-19T12:37:37.312" v="165" actId="14100"/>
          <ac:spMkLst>
            <pc:docMk/>
            <pc:sldMk cId="2529184389" sldId="473"/>
            <ac:spMk id="2" creationId="{5AE367D7-112B-1FEF-B933-E06CF0ACB934}"/>
          </ac:spMkLst>
        </pc:spChg>
        <pc:spChg chg="mod">
          <ac:chgData name="Deborah Jenkins" userId="3cd02ba5-e528-4585-978d-4fde2b47730a" providerId="ADAL" clId="{F979DB29-87B2-43D3-9A79-BDD1C5497555}" dt="2023-09-19T12:37:39.851" v="166" actId="1076"/>
          <ac:spMkLst>
            <pc:docMk/>
            <pc:sldMk cId="2529184389" sldId="473"/>
            <ac:spMk id="3" creationId="{5A354BDE-E637-F4C1-7732-09AFE72E50A7}"/>
          </ac:spMkLst>
        </pc:spChg>
        <pc:picChg chg="mod">
          <ac:chgData name="Deborah Jenkins" userId="3cd02ba5-e528-4585-978d-4fde2b47730a" providerId="ADAL" clId="{F979DB29-87B2-43D3-9A79-BDD1C5497555}" dt="2023-09-19T12:37:41.162" v="167" actId="1076"/>
          <ac:picMkLst>
            <pc:docMk/>
            <pc:sldMk cId="2529184389" sldId="473"/>
            <ac:picMk id="4" creationId="{6646B7DE-0033-D405-B342-F4C6E740BD27}"/>
          </ac:picMkLst>
        </pc:picChg>
      </pc:sldChg>
      <pc:sldChg chg="modSp mod">
        <pc:chgData name="Deborah Jenkins" userId="3cd02ba5-e528-4585-978d-4fde2b47730a" providerId="ADAL" clId="{F979DB29-87B2-43D3-9A79-BDD1C5497555}" dt="2023-09-19T12:37:52.056" v="172" actId="1076"/>
        <pc:sldMkLst>
          <pc:docMk/>
          <pc:sldMk cId="3038716091" sldId="474"/>
        </pc:sldMkLst>
        <pc:spChg chg="mod">
          <ac:chgData name="Deborah Jenkins" userId="3cd02ba5-e528-4585-978d-4fde2b47730a" providerId="ADAL" clId="{F979DB29-87B2-43D3-9A79-BDD1C5497555}" dt="2023-09-19T12:37:48.944" v="170" actId="14100"/>
          <ac:spMkLst>
            <pc:docMk/>
            <pc:sldMk cId="3038716091" sldId="474"/>
            <ac:spMk id="2" creationId="{BFCDA2F3-0FA4-19B3-F8FC-00115C2FD270}"/>
          </ac:spMkLst>
        </pc:spChg>
        <pc:spChg chg="mod">
          <ac:chgData name="Deborah Jenkins" userId="3cd02ba5-e528-4585-978d-4fde2b47730a" providerId="ADAL" clId="{F979DB29-87B2-43D3-9A79-BDD1C5497555}" dt="2023-09-19T12:37:51.019" v="171" actId="1076"/>
          <ac:spMkLst>
            <pc:docMk/>
            <pc:sldMk cId="3038716091" sldId="474"/>
            <ac:spMk id="3" creationId="{8B5CD97D-2DE5-E1F0-9BD5-65DDDEB6AE83}"/>
          </ac:spMkLst>
        </pc:spChg>
        <pc:picChg chg="mod">
          <ac:chgData name="Deborah Jenkins" userId="3cd02ba5-e528-4585-978d-4fde2b47730a" providerId="ADAL" clId="{F979DB29-87B2-43D3-9A79-BDD1C5497555}" dt="2023-09-19T12:37:52.056" v="172" actId="1076"/>
          <ac:picMkLst>
            <pc:docMk/>
            <pc:sldMk cId="3038716091" sldId="474"/>
            <ac:picMk id="4" creationId="{31FFCF53-2B95-9E00-4B54-CA65005F19E1}"/>
          </ac:picMkLst>
        </pc:picChg>
      </pc:sldChg>
      <pc:sldChg chg="addSp modSp new mod">
        <pc:chgData name="Deborah Jenkins" userId="3cd02ba5-e528-4585-978d-4fde2b47730a" providerId="ADAL" clId="{F979DB29-87B2-43D3-9A79-BDD1C5497555}" dt="2023-09-19T12:37:23.368" v="162" actId="20577"/>
        <pc:sldMkLst>
          <pc:docMk/>
          <pc:sldMk cId="3129751903" sldId="475"/>
        </pc:sldMkLst>
        <pc:spChg chg="mod">
          <ac:chgData name="Deborah Jenkins" userId="3cd02ba5-e528-4585-978d-4fde2b47730a" providerId="ADAL" clId="{F979DB29-87B2-43D3-9A79-BDD1C5497555}" dt="2023-09-19T12:37:08.371" v="154" actId="27636"/>
          <ac:spMkLst>
            <pc:docMk/>
            <pc:sldMk cId="3129751903" sldId="475"/>
            <ac:spMk id="2" creationId="{F2583710-2B57-EBD5-DA38-1A9A52A7DD20}"/>
          </ac:spMkLst>
        </pc:spChg>
        <pc:spChg chg="mod">
          <ac:chgData name="Deborah Jenkins" userId="3cd02ba5-e528-4585-978d-4fde2b47730a" providerId="ADAL" clId="{F979DB29-87B2-43D3-9A79-BDD1C5497555}" dt="2023-09-19T12:37:23.368" v="162" actId="20577"/>
          <ac:spMkLst>
            <pc:docMk/>
            <pc:sldMk cId="3129751903" sldId="475"/>
            <ac:spMk id="3" creationId="{4E47A781-6095-D97D-F266-F8E6CC4703AF}"/>
          </ac:spMkLst>
        </pc:spChg>
        <pc:picChg chg="add mod">
          <ac:chgData name="Deborah Jenkins" userId="3cd02ba5-e528-4585-978d-4fde2b47730a" providerId="ADAL" clId="{F979DB29-87B2-43D3-9A79-BDD1C5497555}" dt="2023-09-12T14:24:54.080" v="105" actId="1076"/>
          <ac:picMkLst>
            <pc:docMk/>
            <pc:sldMk cId="3129751903" sldId="475"/>
            <ac:picMk id="4" creationId="{E98176A0-F33E-B899-A106-883206DD7D58}"/>
          </ac:picMkLst>
        </pc:picChg>
      </pc:sldChg>
      <pc:sldChg chg="add del setBg">
        <pc:chgData name="Deborah Jenkins" userId="3cd02ba5-e528-4585-978d-4fde2b47730a" providerId="ADAL" clId="{F979DB29-87B2-43D3-9A79-BDD1C5497555}" dt="2023-09-19T12:35:34.140" v="110" actId="47"/>
        <pc:sldMkLst>
          <pc:docMk/>
          <pc:sldMk cId="931301183" sldId="476"/>
        </pc:sldMkLst>
      </pc:sldChg>
      <pc:sldChg chg="modSp add mod">
        <pc:chgData name="Deborah Jenkins" userId="3cd02ba5-e528-4585-978d-4fde2b47730a" providerId="ADAL" clId="{F979DB29-87B2-43D3-9A79-BDD1C5497555}" dt="2023-09-19T12:36:01.900" v="136" actId="20577"/>
        <pc:sldMkLst>
          <pc:docMk/>
          <pc:sldMk cId="726949327" sldId="477"/>
        </pc:sldMkLst>
        <pc:spChg chg="mod">
          <ac:chgData name="Deborah Jenkins" userId="3cd02ba5-e528-4585-978d-4fde2b47730a" providerId="ADAL" clId="{F979DB29-87B2-43D3-9A79-BDD1C5497555}" dt="2023-09-19T12:35:48.103" v="126" actId="6549"/>
          <ac:spMkLst>
            <pc:docMk/>
            <pc:sldMk cId="726949327" sldId="477"/>
            <ac:spMk id="4" creationId="{F87B34D3-CF74-F251-B88E-14F79E250091}"/>
          </ac:spMkLst>
        </pc:spChg>
        <pc:spChg chg="mod">
          <ac:chgData name="Deborah Jenkins" userId="3cd02ba5-e528-4585-978d-4fde2b47730a" providerId="ADAL" clId="{F979DB29-87B2-43D3-9A79-BDD1C5497555}" dt="2023-09-19T12:35:57.057" v="130" actId="20577"/>
          <ac:spMkLst>
            <pc:docMk/>
            <pc:sldMk cId="726949327" sldId="477"/>
            <ac:spMk id="5" creationId="{066E66B9-5E97-9ABB-EF4B-9D37D0CF9BE5}"/>
          </ac:spMkLst>
        </pc:spChg>
        <pc:spChg chg="mod">
          <ac:chgData name="Deborah Jenkins" userId="3cd02ba5-e528-4585-978d-4fde2b47730a" providerId="ADAL" clId="{F979DB29-87B2-43D3-9A79-BDD1C5497555}" dt="2023-09-19T12:36:01.900" v="136" actId="20577"/>
          <ac:spMkLst>
            <pc:docMk/>
            <pc:sldMk cId="726949327" sldId="477"/>
            <ac:spMk id="6" creationId="{2DDBD4A8-0007-5EFA-628C-3A9FCA50BB6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34EAF9-9F12-4937-91E1-E6D3A2ABF83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68607B3-9B4C-4CE7-9FC6-A3E03E4DC276}">
      <dgm:prSet custT="1"/>
      <dgm:spPr/>
      <dgm:t>
        <a:bodyPr/>
        <a:lstStyle/>
        <a:p>
          <a:r>
            <a:rPr lang="en-GB" sz="2000" dirty="0"/>
            <a:t>Freud Theory – Self Gratification - Inner Drives - Demand (ID) - - Reaching Goals = SELF GRATIFICATION.</a:t>
          </a:r>
          <a:endParaRPr lang="en-US" sz="2000" dirty="0"/>
        </a:p>
      </dgm:t>
    </dgm:pt>
    <dgm:pt modelId="{818F1AD9-A849-4208-ACF0-02E098EB64F9}" type="parTrans" cxnId="{38C65785-F278-4FF2-BA8E-DB4A77CBE0BA}">
      <dgm:prSet/>
      <dgm:spPr/>
      <dgm:t>
        <a:bodyPr/>
        <a:lstStyle/>
        <a:p>
          <a:endParaRPr lang="en-US"/>
        </a:p>
      </dgm:t>
    </dgm:pt>
    <dgm:pt modelId="{1AD86261-DF1A-4987-BE35-DA29B6EE7E8C}" type="sibTrans" cxnId="{38C65785-F278-4FF2-BA8E-DB4A77CBE0BA}">
      <dgm:prSet/>
      <dgm:spPr/>
      <dgm:t>
        <a:bodyPr/>
        <a:lstStyle/>
        <a:p>
          <a:endParaRPr lang="en-US"/>
        </a:p>
      </dgm:t>
    </dgm:pt>
    <dgm:pt modelId="{EF5F1A78-1CA9-4CD5-81DB-04771D936C56}">
      <dgm:prSet custT="1"/>
      <dgm:spPr/>
      <dgm:t>
        <a:bodyPr/>
        <a:lstStyle/>
        <a:p>
          <a:r>
            <a:rPr lang="en-GB" sz="2000" dirty="0"/>
            <a:t>Receive At any cost- Impact on purchasing? / Consumerism?</a:t>
          </a:r>
          <a:endParaRPr lang="en-US" sz="2000" dirty="0"/>
        </a:p>
      </dgm:t>
    </dgm:pt>
    <dgm:pt modelId="{858CB57A-24D0-4883-82F6-C1DD14DE37A9}" type="parTrans" cxnId="{5F65798B-E312-4F9C-AA2C-65A3E4F1F7CC}">
      <dgm:prSet/>
      <dgm:spPr/>
      <dgm:t>
        <a:bodyPr/>
        <a:lstStyle/>
        <a:p>
          <a:endParaRPr lang="en-US"/>
        </a:p>
      </dgm:t>
    </dgm:pt>
    <dgm:pt modelId="{2E83B61B-1C6C-4326-A35C-23F7ECF4A40E}" type="sibTrans" cxnId="{5F65798B-E312-4F9C-AA2C-65A3E4F1F7CC}">
      <dgm:prSet/>
      <dgm:spPr/>
      <dgm:t>
        <a:bodyPr/>
        <a:lstStyle/>
        <a:p>
          <a:endParaRPr lang="en-US"/>
        </a:p>
      </dgm:t>
    </dgm:pt>
    <dgm:pt modelId="{561C30BB-73DF-45DA-8AA8-73B59C753C0F}">
      <dgm:prSet custT="1"/>
      <dgm:spPr/>
      <dgm:t>
        <a:bodyPr/>
        <a:lstStyle/>
        <a:p>
          <a:r>
            <a:rPr lang="en-GB" sz="2000" dirty="0"/>
            <a:t>Tourism - Leisure Industry Influences…… (Instantaneous satisfaction - - immediate products – Amazon. Social Media Hits. Risk Taking –Gambling….. Media Campaigns to arouse the consumer….! LEADS TO DRIVE in demand.</a:t>
          </a:r>
          <a:endParaRPr lang="en-US" sz="2000" dirty="0"/>
        </a:p>
      </dgm:t>
    </dgm:pt>
    <dgm:pt modelId="{F5751876-0B66-4EDB-A241-1A1CDDCF6044}" type="parTrans" cxnId="{1A3276BE-AA79-4C39-91A3-52921433EBD4}">
      <dgm:prSet/>
      <dgm:spPr/>
      <dgm:t>
        <a:bodyPr/>
        <a:lstStyle/>
        <a:p>
          <a:endParaRPr lang="en-US"/>
        </a:p>
      </dgm:t>
    </dgm:pt>
    <dgm:pt modelId="{83B70A86-C8EE-4DA7-A639-9C0B18F01D63}" type="sibTrans" cxnId="{1A3276BE-AA79-4C39-91A3-52921433EBD4}">
      <dgm:prSet/>
      <dgm:spPr/>
      <dgm:t>
        <a:bodyPr/>
        <a:lstStyle/>
        <a:p>
          <a:endParaRPr lang="en-US"/>
        </a:p>
      </dgm:t>
    </dgm:pt>
    <dgm:pt modelId="{C47BEDEE-2016-4588-84BD-9F506AA4199E}">
      <dgm:prSet custT="1"/>
      <dgm:spPr/>
      <dgm:t>
        <a:bodyPr/>
        <a:lstStyle/>
        <a:p>
          <a:r>
            <a:rPr lang="en-GB" sz="1800" dirty="0"/>
            <a:t>CAVEAT – </a:t>
          </a:r>
          <a:r>
            <a:rPr lang="en-GB" sz="1800" b="1" dirty="0"/>
            <a:t>Negative Impact </a:t>
          </a:r>
          <a:r>
            <a:rPr lang="en-GB" sz="1800" dirty="0"/>
            <a:t>on Consumer - - - Never satisfied / Overindulging / Exceeding Spend……</a:t>
          </a:r>
          <a:endParaRPr lang="en-US" sz="1800" dirty="0"/>
        </a:p>
      </dgm:t>
    </dgm:pt>
    <dgm:pt modelId="{E566F117-0587-4F2B-9FDA-7BBE37ABFA8E}" type="parTrans" cxnId="{818AB6D3-D00E-40D5-ABFA-31EEA4B08ACC}">
      <dgm:prSet/>
      <dgm:spPr/>
      <dgm:t>
        <a:bodyPr/>
        <a:lstStyle/>
        <a:p>
          <a:endParaRPr lang="en-US"/>
        </a:p>
      </dgm:t>
    </dgm:pt>
    <dgm:pt modelId="{458E63BC-8DBB-4AC1-8D49-60EC31FA5483}" type="sibTrans" cxnId="{818AB6D3-D00E-40D5-ABFA-31EEA4B08ACC}">
      <dgm:prSet/>
      <dgm:spPr/>
      <dgm:t>
        <a:bodyPr/>
        <a:lstStyle/>
        <a:p>
          <a:endParaRPr lang="en-US"/>
        </a:p>
      </dgm:t>
    </dgm:pt>
    <dgm:pt modelId="{C6ADD2A4-4BDE-4336-B183-F01B54B6CA47}" type="pres">
      <dgm:prSet presAssocID="{2534EAF9-9F12-4937-91E1-E6D3A2ABF838}" presName="linear" presStyleCnt="0">
        <dgm:presLayoutVars>
          <dgm:animLvl val="lvl"/>
          <dgm:resizeHandles val="exact"/>
        </dgm:presLayoutVars>
      </dgm:prSet>
      <dgm:spPr/>
    </dgm:pt>
    <dgm:pt modelId="{4219564A-0877-4C1F-8C50-F3DA896BC498}" type="pres">
      <dgm:prSet presAssocID="{D68607B3-9B4C-4CE7-9FC6-A3E03E4DC276}" presName="parentText" presStyleLbl="node1" presStyleIdx="0" presStyleCnt="4">
        <dgm:presLayoutVars>
          <dgm:chMax val="0"/>
          <dgm:bulletEnabled val="1"/>
        </dgm:presLayoutVars>
      </dgm:prSet>
      <dgm:spPr/>
    </dgm:pt>
    <dgm:pt modelId="{5FFDCD2E-C3BA-4812-92F2-4E3A6C152E93}" type="pres">
      <dgm:prSet presAssocID="{1AD86261-DF1A-4987-BE35-DA29B6EE7E8C}" presName="spacer" presStyleCnt="0"/>
      <dgm:spPr/>
    </dgm:pt>
    <dgm:pt modelId="{7446BB4F-9E8A-4EFF-9E28-11027B74D07F}" type="pres">
      <dgm:prSet presAssocID="{EF5F1A78-1CA9-4CD5-81DB-04771D936C56}" presName="parentText" presStyleLbl="node1" presStyleIdx="1" presStyleCnt="4">
        <dgm:presLayoutVars>
          <dgm:chMax val="0"/>
          <dgm:bulletEnabled val="1"/>
        </dgm:presLayoutVars>
      </dgm:prSet>
      <dgm:spPr/>
    </dgm:pt>
    <dgm:pt modelId="{D67CBCFD-6864-4E86-8030-E646AD2929A3}" type="pres">
      <dgm:prSet presAssocID="{2E83B61B-1C6C-4326-A35C-23F7ECF4A40E}" presName="spacer" presStyleCnt="0"/>
      <dgm:spPr/>
    </dgm:pt>
    <dgm:pt modelId="{C43F7534-3C80-46EF-8793-5C11E4417F8A}" type="pres">
      <dgm:prSet presAssocID="{561C30BB-73DF-45DA-8AA8-73B59C753C0F}" presName="parentText" presStyleLbl="node1" presStyleIdx="2" presStyleCnt="4">
        <dgm:presLayoutVars>
          <dgm:chMax val="0"/>
          <dgm:bulletEnabled val="1"/>
        </dgm:presLayoutVars>
      </dgm:prSet>
      <dgm:spPr/>
    </dgm:pt>
    <dgm:pt modelId="{38D024B1-55F1-456A-AFAA-B2BFD45E33A0}" type="pres">
      <dgm:prSet presAssocID="{83B70A86-C8EE-4DA7-A639-9C0B18F01D63}" presName="spacer" presStyleCnt="0"/>
      <dgm:spPr/>
    </dgm:pt>
    <dgm:pt modelId="{7CB47CF9-5AC2-45BB-AA04-060E280B7558}" type="pres">
      <dgm:prSet presAssocID="{C47BEDEE-2016-4588-84BD-9F506AA4199E}" presName="parentText" presStyleLbl="node1" presStyleIdx="3" presStyleCnt="4">
        <dgm:presLayoutVars>
          <dgm:chMax val="0"/>
          <dgm:bulletEnabled val="1"/>
        </dgm:presLayoutVars>
      </dgm:prSet>
      <dgm:spPr/>
    </dgm:pt>
  </dgm:ptLst>
  <dgm:cxnLst>
    <dgm:cxn modelId="{B173A506-FD04-41CD-8368-C24607C02967}" type="presOf" srcId="{C47BEDEE-2016-4588-84BD-9F506AA4199E}" destId="{7CB47CF9-5AC2-45BB-AA04-060E280B7558}" srcOrd="0" destOrd="0" presId="urn:microsoft.com/office/officeart/2005/8/layout/vList2"/>
    <dgm:cxn modelId="{EEA7953D-1FFF-47A3-8112-7EF9052C6702}" type="presOf" srcId="{D68607B3-9B4C-4CE7-9FC6-A3E03E4DC276}" destId="{4219564A-0877-4C1F-8C50-F3DA896BC498}" srcOrd="0" destOrd="0" presId="urn:microsoft.com/office/officeart/2005/8/layout/vList2"/>
    <dgm:cxn modelId="{38C65785-F278-4FF2-BA8E-DB4A77CBE0BA}" srcId="{2534EAF9-9F12-4937-91E1-E6D3A2ABF838}" destId="{D68607B3-9B4C-4CE7-9FC6-A3E03E4DC276}" srcOrd="0" destOrd="0" parTransId="{818F1AD9-A849-4208-ACF0-02E098EB64F9}" sibTransId="{1AD86261-DF1A-4987-BE35-DA29B6EE7E8C}"/>
    <dgm:cxn modelId="{5F65798B-E312-4F9C-AA2C-65A3E4F1F7CC}" srcId="{2534EAF9-9F12-4937-91E1-E6D3A2ABF838}" destId="{EF5F1A78-1CA9-4CD5-81DB-04771D936C56}" srcOrd="1" destOrd="0" parTransId="{858CB57A-24D0-4883-82F6-C1DD14DE37A9}" sibTransId="{2E83B61B-1C6C-4326-A35C-23F7ECF4A40E}"/>
    <dgm:cxn modelId="{6C8AAFB4-15B2-4F19-9333-55D5868EC7CC}" type="presOf" srcId="{2534EAF9-9F12-4937-91E1-E6D3A2ABF838}" destId="{C6ADD2A4-4BDE-4336-B183-F01B54B6CA47}" srcOrd="0" destOrd="0" presId="urn:microsoft.com/office/officeart/2005/8/layout/vList2"/>
    <dgm:cxn modelId="{1A3276BE-AA79-4C39-91A3-52921433EBD4}" srcId="{2534EAF9-9F12-4937-91E1-E6D3A2ABF838}" destId="{561C30BB-73DF-45DA-8AA8-73B59C753C0F}" srcOrd="2" destOrd="0" parTransId="{F5751876-0B66-4EDB-A241-1A1CDDCF6044}" sibTransId="{83B70A86-C8EE-4DA7-A639-9C0B18F01D63}"/>
    <dgm:cxn modelId="{818AB6D3-D00E-40D5-ABFA-31EEA4B08ACC}" srcId="{2534EAF9-9F12-4937-91E1-E6D3A2ABF838}" destId="{C47BEDEE-2016-4588-84BD-9F506AA4199E}" srcOrd="3" destOrd="0" parTransId="{E566F117-0587-4F2B-9FDA-7BBE37ABFA8E}" sibTransId="{458E63BC-8DBB-4AC1-8D49-60EC31FA5483}"/>
    <dgm:cxn modelId="{29D6E9EF-18D9-4FAE-A6A4-6EDACDFB045D}" type="presOf" srcId="{561C30BB-73DF-45DA-8AA8-73B59C753C0F}" destId="{C43F7534-3C80-46EF-8793-5C11E4417F8A}" srcOrd="0" destOrd="0" presId="urn:microsoft.com/office/officeart/2005/8/layout/vList2"/>
    <dgm:cxn modelId="{562BFBFE-E2E4-487D-92A4-2D8BFD13CEE7}" type="presOf" srcId="{EF5F1A78-1CA9-4CD5-81DB-04771D936C56}" destId="{7446BB4F-9E8A-4EFF-9E28-11027B74D07F}" srcOrd="0" destOrd="0" presId="urn:microsoft.com/office/officeart/2005/8/layout/vList2"/>
    <dgm:cxn modelId="{5B3179D9-39FE-43D2-A05F-D5E73A77BB7C}" type="presParOf" srcId="{C6ADD2A4-4BDE-4336-B183-F01B54B6CA47}" destId="{4219564A-0877-4C1F-8C50-F3DA896BC498}" srcOrd="0" destOrd="0" presId="urn:microsoft.com/office/officeart/2005/8/layout/vList2"/>
    <dgm:cxn modelId="{D503388B-F0D1-450A-B2BE-4E00FFF75B79}" type="presParOf" srcId="{C6ADD2A4-4BDE-4336-B183-F01B54B6CA47}" destId="{5FFDCD2E-C3BA-4812-92F2-4E3A6C152E93}" srcOrd="1" destOrd="0" presId="urn:microsoft.com/office/officeart/2005/8/layout/vList2"/>
    <dgm:cxn modelId="{DB5DCFE9-CC76-460D-BE39-2316F469F572}" type="presParOf" srcId="{C6ADD2A4-4BDE-4336-B183-F01B54B6CA47}" destId="{7446BB4F-9E8A-4EFF-9E28-11027B74D07F}" srcOrd="2" destOrd="0" presId="urn:microsoft.com/office/officeart/2005/8/layout/vList2"/>
    <dgm:cxn modelId="{3081B6AD-0A93-480B-A4C2-F10D3FDD9087}" type="presParOf" srcId="{C6ADD2A4-4BDE-4336-B183-F01B54B6CA47}" destId="{D67CBCFD-6864-4E86-8030-E646AD2929A3}" srcOrd="3" destOrd="0" presId="urn:microsoft.com/office/officeart/2005/8/layout/vList2"/>
    <dgm:cxn modelId="{0B69719F-94C2-405C-BCFC-7668E99F8E1D}" type="presParOf" srcId="{C6ADD2A4-4BDE-4336-B183-F01B54B6CA47}" destId="{C43F7534-3C80-46EF-8793-5C11E4417F8A}" srcOrd="4" destOrd="0" presId="urn:microsoft.com/office/officeart/2005/8/layout/vList2"/>
    <dgm:cxn modelId="{AA9EFE08-ECCD-4A0B-A4B1-344AEEF32394}" type="presParOf" srcId="{C6ADD2A4-4BDE-4336-B183-F01B54B6CA47}" destId="{38D024B1-55F1-456A-AFAA-B2BFD45E33A0}" srcOrd="5" destOrd="0" presId="urn:microsoft.com/office/officeart/2005/8/layout/vList2"/>
    <dgm:cxn modelId="{E2652A89-4C1F-421F-ADB7-71D117A3460C}" type="presParOf" srcId="{C6ADD2A4-4BDE-4336-B183-F01B54B6CA47}" destId="{7CB47CF9-5AC2-45BB-AA04-060E280B75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061163-1AB0-4D08-A202-00E3538301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860A2D-12B2-439E-851C-88B8A600B000}">
      <dgm:prSet/>
      <dgm:spPr/>
      <dgm:t>
        <a:bodyPr/>
        <a:lstStyle/>
        <a:p>
          <a:r>
            <a:rPr lang="en-GB" dirty="0"/>
            <a:t>Are many and various and exist as responses to the desire to </a:t>
          </a:r>
          <a:r>
            <a:rPr lang="en-GB" b="1" dirty="0"/>
            <a:t>satisfy needs and preferences.</a:t>
          </a:r>
          <a:endParaRPr lang="en-US" b="1" dirty="0"/>
        </a:p>
      </dgm:t>
    </dgm:pt>
    <dgm:pt modelId="{27C1C74D-D1CD-42EA-B4AD-0126996057C7}" type="parTrans" cxnId="{02F51204-E832-4C55-9A33-A4A33E8DF18B}">
      <dgm:prSet/>
      <dgm:spPr/>
      <dgm:t>
        <a:bodyPr/>
        <a:lstStyle/>
        <a:p>
          <a:endParaRPr lang="en-US"/>
        </a:p>
      </dgm:t>
    </dgm:pt>
    <dgm:pt modelId="{6AB80C8A-B47B-4129-85ED-EDF7B4EE694C}" type="sibTrans" cxnId="{02F51204-E832-4C55-9A33-A4A33E8DF18B}">
      <dgm:prSet/>
      <dgm:spPr/>
      <dgm:t>
        <a:bodyPr/>
        <a:lstStyle/>
        <a:p>
          <a:endParaRPr lang="en-US"/>
        </a:p>
      </dgm:t>
    </dgm:pt>
    <dgm:pt modelId="{649F78E3-3279-4B1F-B407-C6DE50BFFDF1}">
      <dgm:prSet/>
      <dgm:spPr/>
      <dgm:t>
        <a:bodyPr/>
        <a:lstStyle/>
        <a:p>
          <a:r>
            <a:rPr lang="en-GB" dirty="0"/>
            <a:t>They include the desire for new ‘more extravagant’ experiences such as; luxury holidays, attractions, shows and events.</a:t>
          </a:r>
          <a:endParaRPr lang="en-US" dirty="0"/>
        </a:p>
      </dgm:t>
    </dgm:pt>
    <dgm:pt modelId="{EFC7108C-F1B9-43A0-AF0F-6556F32CC045}" type="parTrans" cxnId="{36240E17-09E8-4483-9AB7-B1A821CA50DA}">
      <dgm:prSet/>
      <dgm:spPr/>
      <dgm:t>
        <a:bodyPr/>
        <a:lstStyle/>
        <a:p>
          <a:endParaRPr lang="en-US"/>
        </a:p>
      </dgm:t>
    </dgm:pt>
    <dgm:pt modelId="{790280F7-E17C-434D-AECE-A4BF15FF415C}" type="sibTrans" cxnId="{36240E17-09E8-4483-9AB7-B1A821CA50DA}">
      <dgm:prSet/>
      <dgm:spPr/>
      <dgm:t>
        <a:bodyPr/>
        <a:lstStyle/>
        <a:p>
          <a:endParaRPr lang="en-US"/>
        </a:p>
      </dgm:t>
    </dgm:pt>
    <dgm:pt modelId="{CD4E7D37-4C8C-4580-A23D-89B52DB5A0DE}">
      <dgm:prSet/>
      <dgm:spPr/>
      <dgm:t>
        <a:bodyPr/>
        <a:lstStyle/>
        <a:p>
          <a:r>
            <a:rPr lang="en-GB"/>
            <a:t>Experiences are added benefits to motivating decision to take part or to buy.</a:t>
          </a:r>
          <a:endParaRPr lang="en-US"/>
        </a:p>
      </dgm:t>
    </dgm:pt>
    <dgm:pt modelId="{B4A4A266-E056-4961-800D-1454BE9F2943}" type="parTrans" cxnId="{658EC73A-4332-41A0-AD80-AF1860E90B14}">
      <dgm:prSet/>
      <dgm:spPr/>
      <dgm:t>
        <a:bodyPr/>
        <a:lstStyle/>
        <a:p>
          <a:endParaRPr lang="en-US"/>
        </a:p>
      </dgm:t>
    </dgm:pt>
    <dgm:pt modelId="{0F170FFF-0B81-4F6C-951A-B9FAF1B37168}" type="sibTrans" cxnId="{658EC73A-4332-41A0-AD80-AF1860E90B14}">
      <dgm:prSet/>
      <dgm:spPr/>
      <dgm:t>
        <a:bodyPr/>
        <a:lstStyle/>
        <a:p>
          <a:endParaRPr lang="en-US"/>
        </a:p>
      </dgm:t>
    </dgm:pt>
    <dgm:pt modelId="{3EEFA52B-25BB-439F-9A95-47FB6C796A1C}" type="pres">
      <dgm:prSet presAssocID="{D1061163-1AB0-4D08-A202-00E35383015E}" presName="linear" presStyleCnt="0">
        <dgm:presLayoutVars>
          <dgm:animLvl val="lvl"/>
          <dgm:resizeHandles val="exact"/>
        </dgm:presLayoutVars>
      </dgm:prSet>
      <dgm:spPr/>
    </dgm:pt>
    <dgm:pt modelId="{7D1A2471-BA92-45A6-A573-613B63375E6F}" type="pres">
      <dgm:prSet presAssocID="{F3860A2D-12B2-439E-851C-88B8A600B000}" presName="parentText" presStyleLbl="node1" presStyleIdx="0" presStyleCnt="3">
        <dgm:presLayoutVars>
          <dgm:chMax val="0"/>
          <dgm:bulletEnabled val="1"/>
        </dgm:presLayoutVars>
      </dgm:prSet>
      <dgm:spPr/>
    </dgm:pt>
    <dgm:pt modelId="{A7DDE82A-2047-49E4-A69D-2AE70C4AEE58}" type="pres">
      <dgm:prSet presAssocID="{6AB80C8A-B47B-4129-85ED-EDF7B4EE694C}" presName="spacer" presStyleCnt="0"/>
      <dgm:spPr/>
    </dgm:pt>
    <dgm:pt modelId="{0A81C654-EDEE-4106-9C9A-0CD1A9D9A51B}" type="pres">
      <dgm:prSet presAssocID="{649F78E3-3279-4B1F-B407-C6DE50BFFDF1}" presName="parentText" presStyleLbl="node1" presStyleIdx="1" presStyleCnt="3">
        <dgm:presLayoutVars>
          <dgm:chMax val="0"/>
          <dgm:bulletEnabled val="1"/>
        </dgm:presLayoutVars>
      </dgm:prSet>
      <dgm:spPr/>
    </dgm:pt>
    <dgm:pt modelId="{62DA4DA1-B27A-4D06-A812-0AB7B41210C0}" type="pres">
      <dgm:prSet presAssocID="{790280F7-E17C-434D-AECE-A4BF15FF415C}" presName="spacer" presStyleCnt="0"/>
      <dgm:spPr/>
    </dgm:pt>
    <dgm:pt modelId="{2E59F8AE-AE68-427A-9A75-CF96895B7069}" type="pres">
      <dgm:prSet presAssocID="{CD4E7D37-4C8C-4580-A23D-89B52DB5A0DE}" presName="parentText" presStyleLbl="node1" presStyleIdx="2" presStyleCnt="3">
        <dgm:presLayoutVars>
          <dgm:chMax val="0"/>
          <dgm:bulletEnabled val="1"/>
        </dgm:presLayoutVars>
      </dgm:prSet>
      <dgm:spPr/>
    </dgm:pt>
  </dgm:ptLst>
  <dgm:cxnLst>
    <dgm:cxn modelId="{02F51204-E832-4C55-9A33-A4A33E8DF18B}" srcId="{D1061163-1AB0-4D08-A202-00E35383015E}" destId="{F3860A2D-12B2-439E-851C-88B8A600B000}" srcOrd="0" destOrd="0" parTransId="{27C1C74D-D1CD-42EA-B4AD-0126996057C7}" sibTransId="{6AB80C8A-B47B-4129-85ED-EDF7B4EE694C}"/>
    <dgm:cxn modelId="{36240E17-09E8-4483-9AB7-B1A821CA50DA}" srcId="{D1061163-1AB0-4D08-A202-00E35383015E}" destId="{649F78E3-3279-4B1F-B407-C6DE50BFFDF1}" srcOrd="1" destOrd="0" parTransId="{EFC7108C-F1B9-43A0-AF0F-6556F32CC045}" sibTransId="{790280F7-E17C-434D-AECE-A4BF15FF415C}"/>
    <dgm:cxn modelId="{658EC73A-4332-41A0-AD80-AF1860E90B14}" srcId="{D1061163-1AB0-4D08-A202-00E35383015E}" destId="{CD4E7D37-4C8C-4580-A23D-89B52DB5A0DE}" srcOrd="2" destOrd="0" parTransId="{B4A4A266-E056-4961-800D-1454BE9F2943}" sibTransId="{0F170FFF-0B81-4F6C-951A-B9FAF1B37168}"/>
    <dgm:cxn modelId="{EF202760-015F-4C80-AFD5-41851CD54986}" type="presOf" srcId="{D1061163-1AB0-4D08-A202-00E35383015E}" destId="{3EEFA52B-25BB-439F-9A95-47FB6C796A1C}" srcOrd="0" destOrd="0" presId="urn:microsoft.com/office/officeart/2005/8/layout/vList2"/>
    <dgm:cxn modelId="{00BA0D6F-0E23-4BF2-AB51-4FB8E5DB4FE0}" type="presOf" srcId="{CD4E7D37-4C8C-4580-A23D-89B52DB5A0DE}" destId="{2E59F8AE-AE68-427A-9A75-CF96895B7069}" srcOrd="0" destOrd="0" presId="urn:microsoft.com/office/officeart/2005/8/layout/vList2"/>
    <dgm:cxn modelId="{D124EFC6-40D5-4964-8597-D127D8B9C904}" type="presOf" srcId="{F3860A2D-12B2-439E-851C-88B8A600B000}" destId="{7D1A2471-BA92-45A6-A573-613B63375E6F}" srcOrd="0" destOrd="0" presId="urn:microsoft.com/office/officeart/2005/8/layout/vList2"/>
    <dgm:cxn modelId="{610B54D6-2785-4F23-9ED1-AB4ADDD83518}" type="presOf" srcId="{649F78E3-3279-4B1F-B407-C6DE50BFFDF1}" destId="{0A81C654-EDEE-4106-9C9A-0CD1A9D9A51B}" srcOrd="0" destOrd="0" presId="urn:microsoft.com/office/officeart/2005/8/layout/vList2"/>
    <dgm:cxn modelId="{9F38A6F3-DED2-49A8-9781-CB57D2237C5F}" type="presParOf" srcId="{3EEFA52B-25BB-439F-9A95-47FB6C796A1C}" destId="{7D1A2471-BA92-45A6-A573-613B63375E6F}" srcOrd="0" destOrd="0" presId="urn:microsoft.com/office/officeart/2005/8/layout/vList2"/>
    <dgm:cxn modelId="{680DC53F-470F-44A1-96F4-EB2070DF10EB}" type="presParOf" srcId="{3EEFA52B-25BB-439F-9A95-47FB6C796A1C}" destId="{A7DDE82A-2047-49E4-A69D-2AE70C4AEE58}" srcOrd="1" destOrd="0" presId="urn:microsoft.com/office/officeart/2005/8/layout/vList2"/>
    <dgm:cxn modelId="{C0FD090B-BBC2-40AC-B034-007958625059}" type="presParOf" srcId="{3EEFA52B-25BB-439F-9A95-47FB6C796A1C}" destId="{0A81C654-EDEE-4106-9C9A-0CD1A9D9A51B}" srcOrd="2" destOrd="0" presId="urn:microsoft.com/office/officeart/2005/8/layout/vList2"/>
    <dgm:cxn modelId="{F25A58A3-423A-4211-A143-14CD752E6CB3}" type="presParOf" srcId="{3EEFA52B-25BB-439F-9A95-47FB6C796A1C}" destId="{62DA4DA1-B27A-4D06-A812-0AB7B41210C0}" srcOrd="3" destOrd="0" presId="urn:microsoft.com/office/officeart/2005/8/layout/vList2"/>
    <dgm:cxn modelId="{CAAF95AC-9A93-40A2-A2E5-E49F544E7A5E}" type="presParOf" srcId="{3EEFA52B-25BB-439F-9A95-47FB6C796A1C}" destId="{2E59F8AE-AE68-427A-9A75-CF96895B70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9564A-0877-4C1F-8C50-F3DA896BC498}">
      <dsp:nvSpPr>
        <dsp:cNvPr id="0" name=""/>
        <dsp:cNvSpPr/>
      </dsp:nvSpPr>
      <dsp:spPr>
        <a:xfrm>
          <a:off x="0" y="2401"/>
          <a:ext cx="6654338" cy="13645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Freud Theory – Self Gratification - Inner Drives - Demand (ID) - - Reaching Goals = SELF GRATIFICATION.</a:t>
          </a:r>
          <a:endParaRPr lang="en-US" sz="2000" kern="1200" dirty="0"/>
        </a:p>
      </dsp:txBody>
      <dsp:txXfrm>
        <a:off x="66613" y="69014"/>
        <a:ext cx="6521112" cy="1231346"/>
      </dsp:txXfrm>
    </dsp:sp>
    <dsp:sp modelId="{7446BB4F-9E8A-4EFF-9E28-11027B74D07F}">
      <dsp:nvSpPr>
        <dsp:cNvPr id="0" name=""/>
        <dsp:cNvSpPr/>
      </dsp:nvSpPr>
      <dsp:spPr>
        <a:xfrm>
          <a:off x="0" y="1380839"/>
          <a:ext cx="6654338" cy="136457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Receive At any cost- Impact on purchasing? / Consumerism?</a:t>
          </a:r>
          <a:endParaRPr lang="en-US" sz="2000" kern="1200" dirty="0"/>
        </a:p>
      </dsp:txBody>
      <dsp:txXfrm>
        <a:off x="66613" y="1447452"/>
        <a:ext cx="6521112" cy="1231346"/>
      </dsp:txXfrm>
    </dsp:sp>
    <dsp:sp modelId="{C43F7534-3C80-46EF-8793-5C11E4417F8A}">
      <dsp:nvSpPr>
        <dsp:cNvPr id="0" name=""/>
        <dsp:cNvSpPr/>
      </dsp:nvSpPr>
      <dsp:spPr>
        <a:xfrm>
          <a:off x="0" y="2759277"/>
          <a:ext cx="6654338" cy="136457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Tourism - Leisure Industry Influences…… (Instantaneous satisfaction - - immediate products – Amazon. Social Media Hits. Risk Taking –Gambling….. Media Campaigns to arouse the consumer….! LEADS TO DRIVE in demand.</a:t>
          </a:r>
          <a:endParaRPr lang="en-US" sz="2000" kern="1200" dirty="0"/>
        </a:p>
      </dsp:txBody>
      <dsp:txXfrm>
        <a:off x="66613" y="2825890"/>
        <a:ext cx="6521112" cy="1231346"/>
      </dsp:txXfrm>
    </dsp:sp>
    <dsp:sp modelId="{7CB47CF9-5AC2-45BB-AA04-060E280B7558}">
      <dsp:nvSpPr>
        <dsp:cNvPr id="0" name=""/>
        <dsp:cNvSpPr/>
      </dsp:nvSpPr>
      <dsp:spPr>
        <a:xfrm>
          <a:off x="0" y="4137715"/>
          <a:ext cx="6654338" cy="136457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CAVEAT – </a:t>
          </a:r>
          <a:r>
            <a:rPr lang="en-GB" sz="1800" b="1" kern="1200" dirty="0"/>
            <a:t>Negative Impact </a:t>
          </a:r>
          <a:r>
            <a:rPr lang="en-GB" sz="1800" kern="1200" dirty="0"/>
            <a:t>on Consumer - - - Never satisfied / Overindulging / Exceeding Spend……</a:t>
          </a:r>
          <a:endParaRPr lang="en-US" sz="1800" kern="1200" dirty="0"/>
        </a:p>
      </dsp:txBody>
      <dsp:txXfrm>
        <a:off x="66613" y="4204328"/>
        <a:ext cx="6521112" cy="1231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A2471-BA92-45A6-A573-613B63375E6F}">
      <dsp:nvSpPr>
        <dsp:cNvPr id="0" name=""/>
        <dsp:cNvSpPr/>
      </dsp:nvSpPr>
      <dsp:spPr>
        <a:xfrm>
          <a:off x="0" y="74146"/>
          <a:ext cx="7559504"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Are many and various and exist as responses to the desire to </a:t>
          </a:r>
          <a:r>
            <a:rPr lang="en-GB" sz="3100" b="1" kern="1200" dirty="0"/>
            <a:t>satisfy needs and preferences.</a:t>
          </a:r>
          <a:endParaRPr lang="en-US" sz="3100" b="1" kern="1200" dirty="0"/>
        </a:p>
      </dsp:txBody>
      <dsp:txXfrm>
        <a:off x="83216" y="157362"/>
        <a:ext cx="7393072" cy="1538258"/>
      </dsp:txXfrm>
    </dsp:sp>
    <dsp:sp modelId="{0A81C654-EDEE-4106-9C9A-0CD1A9D9A51B}">
      <dsp:nvSpPr>
        <dsp:cNvPr id="0" name=""/>
        <dsp:cNvSpPr/>
      </dsp:nvSpPr>
      <dsp:spPr>
        <a:xfrm>
          <a:off x="0" y="1868116"/>
          <a:ext cx="7559504"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They include the desire for new ‘more extravagant’ experiences such as; luxury holidays, attractions, shows and events.</a:t>
          </a:r>
          <a:endParaRPr lang="en-US" sz="3100" kern="1200" dirty="0"/>
        </a:p>
      </dsp:txBody>
      <dsp:txXfrm>
        <a:off x="83216" y="1951332"/>
        <a:ext cx="7393072" cy="1538258"/>
      </dsp:txXfrm>
    </dsp:sp>
    <dsp:sp modelId="{2E59F8AE-AE68-427A-9A75-CF96895B7069}">
      <dsp:nvSpPr>
        <dsp:cNvPr id="0" name=""/>
        <dsp:cNvSpPr/>
      </dsp:nvSpPr>
      <dsp:spPr>
        <a:xfrm>
          <a:off x="0" y="3662086"/>
          <a:ext cx="7559504"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Experiences are added benefits to motivating decision to take part or to buy.</a:t>
          </a:r>
          <a:endParaRPr lang="en-US" sz="3100" kern="1200"/>
        </a:p>
      </dsp:txBody>
      <dsp:txXfrm>
        <a:off x="83216" y="3745302"/>
        <a:ext cx="7393072"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E5FB7-234F-4871-852B-1A06746A206B}"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34DFD-4D34-4EC9-90EF-D794F767E66A}" type="slidenum">
              <a:rPr lang="en-GB" smtClean="0"/>
              <a:t>‹#›</a:t>
            </a:fld>
            <a:endParaRPr lang="en-GB"/>
          </a:p>
        </p:txBody>
      </p:sp>
    </p:spTree>
    <p:extLst>
      <p:ext uri="{BB962C8B-B14F-4D97-AF65-F5344CB8AC3E}">
        <p14:creationId xmlns:p14="http://schemas.microsoft.com/office/powerpoint/2010/main" val="593180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 students give you the 5 thigs that they need and 5 things they want when they go on holiday – I also ask them to tell me when they go on holiday with their children or with just a partner or on their own – do these things change?</a:t>
            </a:r>
          </a:p>
        </p:txBody>
      </p:sp>
      <p:sp>
        <p:nvSpPr>
          <p:cNvPr id="4" name="Slide Number Placeholder 3"/>
          <p:cNvSpPr>
            <a:spLocks noGrp="1"/>
          </p:cNvSpPr>
          <p:nvPr>
            <p:ph type="sldNum" sz="quarter" idx="5"/>
          </p:nvPr>
        </p:nvSpPr>
        <p:spPr/>
        <p:txBody>
          <a:bodyPr/>
          <a:lstStyle/>
          <a:p>
            <a:fld id="{A1C2E240-D2A4-47B1-940E-ED8E1B6C224A}" type="slidenum">
              <a:rPr lang="en-GB" smtClean="0"/>
              <a:t>3</a:t>
            </a:fld>
            <a:endParaRPr lang="en-GB"/>
          </a:p>
        </p:txBody>
      </p:sp>
    </p:spTree>
    <p:extLst>
      <p:ext uri="{BB962C8B-B14F-4D97-AF65-F5344CB8AC3E}">
        <p14:creationId xmlns:p14="http://schemas.microsoft.com/office/powerpoint/2010/main" val="785793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you remember last week we understood needs are basic needs and a want is </a:t>
            </a:r>
            <a:r>
              <a:rPr lang="en-GB"/>
              <a:t>the desire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77848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659865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479348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512146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4075898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63757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638158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661643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4114570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602113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916863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DD0E570-3EA5-4EBD-A381-1D15B8F6BBB8}" type="datetimeFigureOut">
              <a:rPr lang="en-GB" smtClean="0"/>
              <a:t>19/09/2023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641939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0E570-3EA5-4EBD-A381-1D15B8F6BBB8}" type="datetimeFigureOut">
              <a:rPr lang="en-GB" smtClean="0"/>
              <a:t>19/09/2023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FD8E5E-678F-4C4D-80F3-225DC8AD4B8A}" type="slidenum">
              <a:rPr lang="en-GB" smtClean="0"/>
              <a:t>‹#›</a:t>
            </a:fld>
            <a:endParaRPr lang="en-GB"/>
          </a:p>
        </p:txBody>
      </p:sp>
    </p:spTree>
    <p:extLst>
      <p:ext uri="{BB962C8B-B14F-4D97-AF65-F5344CB8AC3E}">
        <p14:creationId xmlns:p14="http://schemas.microsoft.com/office/powerpoint/2010/main" val="12661915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michael-hudson.com/2016/08/presidential-wanna-bees/" TargetMode="External"/><Relationship Id="rId5" Type="http://schemas.openxmlformats.org/officeDocument/2006/relationships/image" Target="../media/image4.jpg"/><Relationship Id="rId4" Type="http://schemas.openxmlformats.org/officeDocument/2006/relationships/hyperlink" Target="https://etmooc.org/hub/tag/animated-gi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Ferrari"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L0PKWTta7lU?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able2learn.com/products/pecs-leisure.html"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bluediamondgallery.com/handwriting/e/experience.html"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fr/%C3%A9change-d-id%C3%A9es-d%C3%A9bat-discussion-222789/"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3951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BMTP4018 </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1646605"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251895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3</a:t>
            </a:r>
          </a:p>
        </p:txBody>
      </p:sp>
    </p:spTree>
    <p:extLst>
      <p:ext uri="{BB962C8B-B14F-4D97-AF65-F5344CB8AC3E}">
        <p14:creationId xmlns:p14="http://schemas.microsoft.com/office/powerpoint/2010/main" val="72694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7E05-383B-9119-D207-95B66943F09F}"/>
              </a:ext>
            </a:extLst>
          </p:cNvPr>
          <p:cNvSpPr>
            <a:spLocks noGrp="1"/>
          </p:cNvSpPr>
          <p:nvPr>
            <p:ph type="title"/>
          </p:nvPr>
        </p:nvSpPr>
        <p:spPr/>
        <p:txBody>
          <a:bodyPr/>
          <a:lstStyle/>
          <a:p>
            <a:r>
              <a:rPr lang="en-GB" dirty="0"/>
              <a:t>This week </a:t>
            </a:r>
          </a:p>
        </p:txBody>
      </p:sp>
      <p:sp>
        <p:nvSpPr>
          <p:cNvPr id="3" name="Content Placeholder 2">
            <a:extLst>
              <a:ext uri="{FF2B5EF4-FFF2-40B4-BE49-F238E27FC236}">
                <a16:creationId xmlns:a16="http://schemas.microsoft.com/office/drawing/2014/main" id="{09499BE4-C306-2561-DB98-9AF7075F0BDC}"/>
              </a:ext>
            </a:extLst>
          </p:cNvPr>
          <p:cNvSpPr>
            <a:spLocks noGrp="1"/>
          </p:cNvSpPr>
          <p:nvPr>
            <p:ph idx="1"/>
          </p:nvPr>
        </p:nvSpPr>
        <p:spPr/>
        <p:txBody>
          <a:bodyPr/>
          <a:lstStyle/>
          <a:p>
            <a:pPr marL="342900" lvl="0" indent="-342900">
              <a:lnSpc>
                <a:spcPct val="115000"/>
              </a:lnSpc>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Motivation, demand, and leisure activities of tourism customers behaviours</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Psychological theories and explanatory frameworks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 Maslow’s Needs Hierarchy, tourism, events and leisure motives, TILLMAN; McClelland Theory, Freud.</a:t>
            </a:r>
            <a:endParaRPr lang="en-GB" sz="1800" dirty="0">
              <a:effectLst/>
              <a:latin typeface="Times New Roman" panose="02020603050405020304" pitchFamily="18" charset="0"/>
              <a:ea typeface="Times New Roman" panose="02020603050405020304" pitchFamily="18" charset="0"/>
            </a:endParaRPr>
          </a:p>
          <a:p>
            <a:r>
              <a:rPr lang="en-US" sz="1800" kern="0" dirty="0">
                <a:effectLst/>
                <a:latin typeface="Arial" panose="020B0604020202020204" pitchFamily="34" charset="0"/>
                <a:ea typeface="Times New Roman" panose="02020603050405020304" pitchFamily="18" charset="0"/>
                <a:cs typeface="Times New Roman" panose="02020603050405020304" pitchFamily="18" charset="0"/>
              </a:rPr>
              <a:t>Introduction to </a:t>
            </a:r>
            <a:r>
              <a:rPr lang="en-US" sz="1800" kern="0" dirty="0" err="1">
                <a:effectLst/>
                <a:latin typeface="Arial" panose="020B0604020202020204" pitchFamily="34" charset="0"/>
                <a:ea typeface="Times New Roman" panose="02020603050405020304" pitchFamily="18" charset="0"/>
                <a:cs typeface="Times New Roman" panose="02020603050405020304" pitchFamily="18" charset="0"/>
              </a:rPr>
              <a:t>Doxey’s</a:t>
            </a:r>
            <a:r>
              <a:rPr lang="en-US" sz="18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1800" kern="0" dirty="0" err="1">
                <a:effectLst/>
                <a:latin typeface="Arial" panose="020B0604020202020204" pitchFamily="34" charset="0"/>
                <a:ea typeface="Times New Roman" panose="02020603050405020304" pitchFamily="18" charset="0"/>
                <a:cs typeface="Times New Roman" panose="02020603050405020304" pitchFamily="18" charset="0"/>
              </a:rPr>
              <a:t>Irridex</a:t>
            </a:r>
            <a:r>
              <a:rPr lang="en-US" sz="1800" kern="0" dirty="0">
                <a:effectLst/>
                <a:latin typeface="Arial" panose="020B0604020202020204" pitchFamily="34" charset="0"/>
                <a:ea typeface="Times New Roman" panose="02020603050405020304" pitchFamily="18" charset="0"/>
                <a:cs typeface="Times New Roman" panose="02020603050405020304" pitchFamily="18" charset="0"/>
              </a:rPr>
              <a:t>, Butler’s TALC model, </a:t>
            </a:r>
            <a:endParaRPr lang="en-GB" dirty="0"/>
          </a:p>
        </p:txBody>
      </p:sp>
    </p:spTree>
    <p:extLst>
      <p:ext uri="{BB962C8B-B14F-4D97-AF65-F5344CB8AC3E}">
        <p14:creationId xmlns:p14="http://schemas.microsoft.com/office/powerpoint/2010/main" val="4035363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9433203-F35D-472F-9ACC-A657CEC9CB8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99689" y="345088"/>
            <a:ext cx="3577037" cy="3493201"/>
          </a:xfrm>
          <a:prstGeom prst="ellipse">
            <a:avLst/>
          </a:prstGeom>
          <a:ln>
            <a:noFill/>
          </a:ln>
          <a:effectLst>
            <a:softEdge rad="112500"/>
          </a:effectLst>
        </p:spPr>
      </p:pic>
      <p:pic>
        <p:nvPicPr>
          <p:cNvPr id="5" name="Picture 4">
            <a:extLst>
              <a:ext uri="{FF2B5EF4-FFF2-40B4-BE49-F238E27FC236}">
                <a16:creationId xmlns:a16="http://schemas.microsoft.com/office/drawing/2014/main" id="{35263909-6A53-4832-A19C-690F2BA7E22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97138" y="3448533"/>
            <a:ext cx="2627784" cy="1753224"/>
          </a:xfrm>
          <a:prstGeom prst="rect">
            <a:avLst/>
          </a:prstGeom>
        </p:spPr>
      </p:pic>
      <p:sp>
        <p:nvSpPr>
          <p:cNvPr id="2" name="Title 1"/>
          <p:cNvSpPr>
            <a:spLocks noGrp="1"/>
          </p:cNvSpPr>
          <p:nvPr>
            <p:ph type="title"/>
          </p:nvPr>
        </p:nvSpPr>
        <p:spPr>
          <a:xfrm>
            <a:off x="1847528" y="340117"/>
            <a:ext cx="8229600" cy="634082"/>
          </a:xfrm>
        </p:spPr>
        <p:txBody>
          <a:bodyPr>
            <a:normAutofit fontScale="90000"/>
          </a:bodyPr>
          <a:lstStyle/>
          <a:p>
            <a:pPr algn="l"/>
            <a:r>
              <a:rPr lang="en-GB" sz="3600" dirty="0">
                <a:latin typeface="Myriad Pro heading"/>
              </a:rPr>
              <a:t>How do we know what services to provide? </a:t>
            </a:r>
          </a:p>
        </p:txBody>
      </p:sp>
      <p:sp>
        <p:nvSpPr>
          <p:cNvPr id="3" name="Content Placeholder 2"/>
          <p:cNvSpPr>
            <a:spLocks noGrp="1"/>
          </p:cNvSpPr>
          <p:nvPr>
            <p:ph idx="1"/>
          </p:nvPr>
        </p:nvSpPr>
        <p:spPr>
          <a:xfrm>
            <a:off x="1981200" y="1451842"/>
            <a:ext cx="5616624" cy="3993383"/>
          </a:xfrm>
        </p:spPr>
        <p:txBody>
          <a:bodyPr>
            <a:normAutofit fontScale="92500" lnSpcReduction="10000"/>
          </a:bodyPr>
          <a:lstStyle/>
          <a:p>
            <a:pPr marL="0" indent="0">
              <a:buNone/>
            </a:pPr>
            <a:r>
              <a:rPr lang="en-GB" sz="3300" dirty="0">
                <a:latin typeface="Myriad Pro (Body)"/>
                <a:cs typeface="Arial" panose="020B0604020202020204" pitchFamily="34" charset="0"/>
              </a:rPr>
              <a:t>By knowing THE CUSTOMERS</a:t>
            </a:r>
          </a:p>
          <a:p>
            <a:pPr marL="0" indent="0" algn="ctr">
              <a:buNone/>
            </a:pPr>
            <a:r>
              <a:rPr lang="en-GB" sz="3300" dirty="0">
                <a:latin typeface="Myriad Pro (Body)"/>
                <a:cs typeface="Arial" panose="020B0604020202020204" pitchFamily="34" charset="0"/>
              </a:rPr>
              <a:t>Needs and Wants ….</a:t>
            </a:r>
          </a:p>
          <a:p>
            <a:endParaRPr lang="en-GB" sz="3300" dirty="0">
              <a:latin typeface="Myriad Pro (Body)"/>
              <a:cs typeface="Arial" panose="020B0604020202020204" pitchFamily="34" charset="0"/>
            </a:endParaRPr>
          </a:p>
          <a:p>
            <a:r>
              <a:rPr lang="en-GB" sz="3300" dirty="0">
                <a:latin typeface="Myriad Pro (Body)"/>
                <a:cs typeface="Arial" panose="020B0604020202020204" pitchFamily="34" charset="0"/>
              </a:rPr>
              <a:t>Think about this when you go on holiday:</a:t>
            </a:r>
          </a:p>
          <a:p>
            <a:pPr algn="ctr"/>
            <a:r>
              <a:rPr lang="en-GB" sz="3300" dirty="0">
                <a:latin typeface="Myriad Pro (Body)"/>
                <a:cs typeface="Arial" panose="020B0604020202020204" pitchFamily="34" charset="0"/>
              </a:rPr>
              <a:t>5 things you NEED </a:t>
            </a:r>
          </a:p>
          <a:p>
            <a:pPr algn="ctr"/>
            <a:r>
              <a:rPr lang="en-GB" sz="3300" dirty="0">
                <a:latin typeface="Myriad Pro (Body)"/>
                <a:cs typeface="Arial" panose="020B0604020202020204" pitchFamily="34" charset="0"/>
              </a:rPr>
              <a:t>and </a:t>
            </a:r>
          </a:p>
          <a:p>
            <a:pPr algn="ctr"/>
            <a:r>
              <a:rPr lang="en-GB" sz="3300" dirty="0">
                <a:latin typeface="Myriad Pro (Body)"/>
                <a:cs typeface="Arial" panose="020B0604020202020204" pitchFamily="34" charset="0"/>
              </a:rPr>
              <a:t>5 Things you WANT </a:t>
            </a:r>
          </a:p>
        </p:txBody>
      </p:sp>
    </p:spTree>
    <p:extLst>
      <p:ext uri="{BB962C8B-B14F-4D97-AF65-F5344CB8AC3E}">
        <p14:creationId xmlns:p14="http://schemas.microsoft.com/office/powerpoint/2010/main" val="73243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2D134-0EAC-5DD0-C3BA-8FB4A8CBE7C1}"/>
              </a:ext>
            </a:extLst>
          </p:cNvPr>
          <p:cNvSpPr>
            <a:spLocks noGrp="1"/>
          </p:cNvSpPr>
          <p:nvPr>
            <p:ph type="title"/>
          </p:nvPr>
        </p:nvSpPr>
        <p:spPr>
          <a:xfrm>
            <a:off x="1137034" y="609597"/>
            <a:ext cx="9392421" cy="1330841"/>
          </a:xfrm>
        </p:spPr>
        <p:txBody>
          <a:bodyPr>
            <a:normAutofit/>
          </a:bodyPr>
          <a:lstStyle/>
          <a:p>
            <a:r>
              <a:rPr lang="en-GB"/>
              <a:t>What is the difference between a Need and a Want?</a:t>
            </a:r>
          </a:p>
        </p:txBody>
      </p:sp>
      <p:sp>
        <p:nvSpPr>
          <p:cNvPr id="4" name="Content Placeholder 3">
            <a:extLst>
              <a:ext uri="{FF2B5EF4-FFF2-40B4-BE49-F238E27FC236}">
                <a16:creationId xmlns:a16="http://schemas.microsoft.com/office/drawing/2014/main" id="{9AD906E6-B8C6-4DCF-B091-2503894F7A3A}"/>
              </a:ext>
            </a:extLst>
          </p:cNvPr>
          <p:cNvSpPr>
            <a:spLocks noGrp="1"/>
          </p:cNvSpPr>
          <p:nvPr>
            <p:ph idx="1"/>
          </p:nvPr>
        </p:nvSpPr>
        <p:spPr>
          <a:xfrm>
            <a:off x="1137034" y="2198362"/>
            <a:ext cx="4958966" cy="3917773"/>
          </a:xfrm>
        </p:spPr>
        <p:txBody>
          <a:bodyPr>
            <a:normAutofit/>
          </a:bodyPr>
          <a:lstStyle/>
          <a:p>
            <a:br>
              <a:rPr lang="en-GB" sz="2000">
                <a:latin typeface="Myriad Pro (Body)"/>
              </a:rPr>
            </a:br>
            <a:r>
              <a:rPr lang="en-GB" sz="2000">
                <a:latin typeface="Myriad Pro (Body)"/>
              </a:rPr>
              <a:t>A </a:t>
            </a:r>
            <a:r>
              <a:rPr lang="en-GB" sz="2000" b="1">
                <a:latin typeface="Myriad Pro (Body)"/>
              </a:rPr>
              <a:t>need</a:t>
            </a:r>
            <a:r>
              <a:rPr lang="en-GB" sz="2000">
                <a:latin typeface="Myriad Pro (Body)"/>
              </a:rPr>
              <a:t> is something needed to </a:t>
            </a:r>
            <a:r>
              <a:rPr lang="en-GB" sz="2000" b="1">
                <a:latin typeface="Myriad Pro (Body)"/>
              </a:rPr>
              <a:t>survive </a:t>
            </a:r>
            <a:r>
              <a:rPr lang="en-GB" sz="2000">
                <a:latin typeface="Myriad Pro (Body)"/>
              </a:rPr>
              <a:t>while a …. Basic needs</a:t>
            </a:r>
            <a:br>
              <a:rPr lang="en-GB" sz="2000">
                <a:latin typeface="Myriad Pro (Body)"/>
              </a:rPr>
            </a:br>
            <a:br>
              <a:rPr lang="en-GB" sz="2000">
                <a:latin typeface="Myriad Pro (Body)"/>
              </a:rPr>
            </a:br>
            <a:r>
              <a:rPr lang="en-GB" sz="2000">
                <a:latin typeface="Myriad Pro (Body)"/>
              </a:rPr>
              <a:t>A </a:t>
            </a:r>
            <a:r>
              <a:rPr lang="en-GB" sz="2000" b="1">
                <a:latin typeface="Myriad Pro (Body)"/>
              </a:rPr>
              <a:t>want </a:t>
            </a:r>
            <a:r>
              <a:rPr lang="en-GB" sz="2000">
                <a:latin typeface="Myriad Pro (Body)"/>
              </a:rPr>
              <a:t>is something that people </a:t>
            </a:r>
            <a:r>
              <a:rPr lang="en-GB" sz="2000" b="1">
                <a:latin typeface="Myriad Pro (Body)"/>
              </a:rPr>
              <a:t>desire</a:t>
            </a:r>
            <a:r>
              <a:rPr lang="en-GB" sz="2000">
                <a:latin typeface="Myriad Pro (Body)"/>
              </a:rPr>
              <a:t> to have that they may not be able to obtained.</a:t>
            </a:r>
          </a:p>
          <a:p>
            <a:r>
              <a:rPr lang="en-GB" sz="2000" b="1">
                <a:latin typeface="Myriad Pro (Body)"/>
              </a:rPr>
              <a:t>“Asked For”’</a:t>
            </a:r>
            <a:r>
              <a:rPr lang="en-GB" sz="2000">
                <a:latin typeface="Myriad Pro (Body)"/>
              </a:rPr>
              <a:t> Needs: Some needs are very easy to identify, especially when someone asks for something. </a:t>
            </a:r>
          </a:p>
          <a:p>
            <a:endParaRPr lang="en-GB" sz="2000">
              <a:latin typeface="Myriad Pro (Body)"/>
            </a:endParaRPr>
          </a:p>
        </p:txBody>
      </p:sp>
      <p:pic>
        <p:nvPicPr>
          <p:cNvPr id="6" name="Picture 5">
            <a:extLst>
              <a:ext uri="{FF2B5EF4-FFF2-40B4-BE49-F238E27FC236}">
                <a16:creationId xmlns:a16="http://schemas.microsoft.com/office/drawing/2014/main" id="{2051A99C-545F-425A-B4BA-A6B7744F97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9287" y="1551042"/>
            <a:ext cx="2347446" cy="3755915"/>
          </a:xfrm>
          <a:prstGeom prst="rect">
            <a:avLst/>
          </a:prstGeom>
        </p:spPr>
      </p:pic>
    </p:spTree>
    <p:extLst>
      <p:ext uri="{BB962C8B-B14F-4D97-AF65-F5344CB8AC3E}">
        <p14:creationId xmlns:p14="http://schemas.microsoft.com/office/powerpoint/2010/main" val="41798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7E0E-F9B3-BABE-3815-0DE9329227F6}"/>
              </a:ext>
            </a:extLst>
          </p:cNvPr>
          <p:cNvSpPr>
            <a:spLocks noGrp="1"/>
          </p:cNvSpPr>
          <p:nvPr>
            <p:ph type="title"/>
          </p:nvPr>
        </p:nvSpPr>
        <p:spPr>
          <a:xfrm>
            <a:off x="333471" y="202101"/>
            <a:ext cx="9392421" cy="626612"/>
          </a:xfrm>
        </p:spPr>
        <p:txBody>
          <a:bodyPr>
            <a:normAutofit/>
          </a:bodyPr>
          <a:lstStyle/>
          <a:p>
            <a:r>
              <a:rPr lang="en-GB" sz="3600" dirty="0"/>
              <a:t>Needs Wants Demand</a:t>
            </a:r>
          </a:p>
        </p:txBody>
      </p:sp>
      <p:sp>
        <p:nvSpPr>
          <p:cNvPr id="3" name="Content Placeholder 2">
            <a:extLst>
              <a:ext uri="{FF2B5EF4-FFF2-40B4-BE49-F238E27FC236}">
                <a16:creationId xmlns:a16="http://schemas.microsoft.com/office/drawing/2014/main" id="{8AD05302-E066-BEBC-B7AB-D55004E27B9E}"/>
              </a:ext>
            </a:extLst>
          </p:cNvPr>
          <p:cNvSpPr>
            <a:spLocks noGrp="1"/>
          </p:cNvSpPr>
          <p:nvPr>
            <p:ph idx="1"/>
          </p:nvPr>
        </p:nvSpPr>
        <p:spPr>
          <a:xfrm>
            <a:off x="333471" y="1298438"/>
            <a:ext cx="4958966" cy="4730850"/>
          </a:xfrm>
        </p:spPr>
        <p:txBody>
          <a:bodyPr>
            <a:noAutofit/>
          </a:bodyPr>
          <a:lstStyle/>
          <a:p>
            <a:pPr>
              <a:lnSpc>
                <a:spcPct val="100000"/>
              </a:lnSpc>
            </a:pPr>
            <a:r>
              <a:rPr lang="en-GB" sz="2400" dirty="0"/>
              <a:t>Needs -  Are deficiencies which relate to fundamental human requirements.</a:t>
            </a:r>
          </a:p>
          <a:p>
            <a:pPr>
              <a:lnSpc>
                <a:spcPct val="100000"/>
              </a:lnSpc>
            </a:pPr>
            <a:r>
              <a:rPr lang="en-GB" sz="2400" dirty="0"/>
              <a:t>Arguably leisure and tourism are most relevant to health and self-development needs – (essential needs)</a:t>
            </a:r>
          </a:p>
          <a:p>
            <a:pPr>
              <a:lnSpc>
                <a:spcPct val="100000"/>
              </a:lnSpc>
            </a:pPr>
            <a:r>
              <a:rPr lang="en-GB" sz="2400" dirty="0"/>
              <a:t>Rest , Recovery, Rejuvenation, Restore, Recreate . . . Mix of Active and Passive Descriptors from Leisure and Tourism Activities.</a:t>
            </a:r>
          </a:p>
        </p:txBody>
      </p:sp>
      <p:pic>
        <p:nvPicPr>
          <p:cNvPr id="4" name="Picture 3">
            <a:extLst>
              <a:ext uri="{FF2B5EF4-FFF2-40B4-BE49-F238E27FC236}">
                <a16:creationId xmlns:a16="http://schemas.microsoft.com/office/drawing/2014/main" id="{2BE19717-A0FE-2D4E-9846-502AA2704B33}"/>
              </a:ext>
            </a:extLst>
          </p:cNvPr>
          <p:cNvPicPr>
            <a:picLocks noChangeAspect="1"/>
          </p:cNvPicPr>
          <p:nvPr/>
        </p:nvPicPr>
        <p:blipFill>
          <a:blip r:embed="rId2"/>
          <a:stretch>
            <a:fillRect/>
          </a:stretch>
        </p:blipFill>
        <p:spPr>
          <a:xfrm>
            <a:off x="6408077" y="713217"/>
            <a:ext cx="5284354" cy="4464441"/>
          </a:xfrm>
          <a:prstGeom prst="rect">
            <a:avLst/>
          </a:prstGeom>
        </p:spPr>
      </p:pic>
    </p:spTree>
    <p:extLst>
      <p:ext uri="{BB962C8B-B14F-4D97-AF65-F5344CB8AC3E}">
        <p14:creationId xmlns:p14="http://schemas.microsoft.com/office/powerpoint/2010/main" val="91959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631F-5221-A3E5-9A5F-C6D3D4216BBB}"/>
              </a:ext>
            </a:extLst>
          </p:cNvPr>
          <p:cNvSpPr>
            <a:spLocks noGrp="1"/>
          </p:cNvSpPr>
          <p:nvPr>
            <p:ph type="title"/>
          </p:nvPr>
        </p:nvSpPr>
        <p:spPr>
          <a:xfrm>
            <a:off x="484214" y="123575"/>
            <a:ext cx="3505495" cy="1622321"/>
          </a:xfrm>
        </p:spPr>
        <p:txBody>
          <a:bodyPr>
            <a:normAutofit/>
          </a:bodyPr>
          <a:lstStyle/>
          <a:p>
            <a:r>
              <a:rPr lang="en-GB" sz="3700" b="1" dirty="0"/>
              <a:t>MASLOW THEORY:</a:t>
            </a:r>
            <a:br>
              <a:rPr lang="en-GB" sz="3700" b="1" dirty="0"/>
            </a:br>
            <a:endParaRPr lang="en-GB" sz="3700" b="1" dirty="0"/>
          </a:p>
        </p:txBody>
      </p:sp>
      <p:sp>
        <p:nvSpPr>
          <p:cNvPr id="3" name="Content Placeholder 2">
            <a:extLst>
              <a:ext uri="{FF2B5EF4-FFF2-40B4-BE49-F238E27FC236}">
                <a16:creationId xmlns:a16="http://schemas.microsoft.com/office/drawing/2014/main" id="{23143A33-94D7-26B0-FE7E-80F587C35B76}"/>
              </a:ext>
            </a:extLst>
          </p:cNvPr>
          <p:cNvSpPr>
            <a:spLocks noGrp="1"/>
          </p:cNvSpPr>
          <p:nvPr>
            <p:ph idx="1"/>
          </p:nvPr>
        </p:nvSpPr>
        <p:spPr>
          <a:xfrm>
            <a:off x="573430" y="1442144"/>
            <a:ext cx="3505494" cy="4311892"/>
          </a:xfrm>
        </p:spPr>
        <p:txBody>
          <a:bodyPr>
            <a:normAutofit/>
          </a:bodyPr>
          <a:lstStyle/>
          <a:p>
            <a:r>
              <a:rPr lang="en-GB" sz="3200" dirty="0"/>
              <a:t>Physical Motivators</a:t>
            </a:r>
          </a:p>
          <a:p>
            <a:r>
              <a:rPr lang="en-GB" sz="3200" dirty="0"/>
              <a:t>Interpersonal Motivators</a:t>
            </a:r>
          </a:p>
          <a:p>
            <a:r>
              <a:rPr lang="en-GB" sz="3200" dirty="0"/>
              <a:t>Cultural Motivators</a:t>
            </a:r>
          </a:p>
          <a:p>
            <a:r>
              <a:rPr lang="en-GB" sz="3200" dirty="0"/>
              <a:t>Status / Prestige Motivators</a:t>
            </a:r>
          </a:p>
        </p:txBody>
      </p:sp>
      <p:pic>
        <p:nvPicPr>
          <p:cNvPr id="4" name="Picture 3">
            <a:extLst>
              <a:ext uri="{FF2B5EF4-FFF2-40B4-BE49-F238E27FC236}">
                <a16:creationId xmlns:a16="http://schemas.microsoft.com/office/drawing/2014/main" id="{04F38988-118D-E0F8-FD5F-18193F816FCE}"/>
              </a:ext>
            </a:extLst>
          </p:cNvPr>
          <p:cNvPicPr>
            <a:picLocks noChangeAspect="1"/>
          </p:cNvPicPr>
          <p:nvPr/>
        </p:nvPicPr>
        <p:blipFill>
          <a:blip r:embed="rId2"/>
          <a:stretch>
            <a:fillRect/>
          </a:stretch>
        </p:blipFill>
        <p:spPr>
          <a:xfrm>
            <a:off x="4644880" y="-19829"/>
            <a:ext cx="7547120" cy="5875345"/>
          </a:xfrm>
          <a:prstGeom prst="rect">
            <a:avLst/>
          </a:prstGeom>
          <a:effectLst/>
        </p:spPr>
      </p:pic>
    </p:spTree>
    <p:extLst>
      <p:ext uri="{BB962C8B-B14F-4D97-AF65-F5344CB8AC3E}">
        <p14:creationId xmlns:p14="http://schemas.microsoft.com/office/powerpoint/2010/main" val="3306885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2409-1E61-6233-6D7A-1EE68008A1F8}"/>
              </a:ext>
            </a:extLst>
          </p:cNvPr>
          <p:cNvSpPr>
            <a:spLocks noGrp="1"/>
          </p:cNvSpPr>
          <p:nvPr>
            <p:ph type="title"/>
          </p:nvPr>
        </p:nvSpPr>
        <p:spPr>
          <a:xfrm>
            <a:off x="838200" y="365125"/>
            <a:ext cx="10515600" cy="599609"/>
          </a:xfrm>
        </p:spPr>
        <p:txBody>
          <a:bodyPr>
            <a:normAutofit fontScale="90000"/>
          </a:bodyPr>
          <a:lstStyle/>
          <a:p>
            <a:r>
              <a:rPr lang="en-GB" dirty="0"/>
              <a:t>Why Maslow's Hierarchy Of Needs Matters</a:t>
            </a:r>
          </a:p>
        </p:txBody>
      </p:sp>
      <p:pic>
        <p:nvPicPr>
          <p:cNvPr id="4" name="Online Media 3" title="Why Maslow's Hierarchy Of Needs Matters">
            <a:hlinkClick r:id="" action="ppaction://media"/>
            <a:extLst>
              <a:ext uri="{FF2B5EF4-FFF2-40B4-BE49-F238E27FC236}">
                <a16:creationId xmlns:a16="http://schemas.microsoft.com/office/drawing/2014/main" id="{5189A3BD-6382-1646-D632-265339C287BD}"/>
              </a:ext>
            </a:extLst>
          </p:cNvPr>
          <p:cNvPicPr>
            <a:picLocks noGrp="1" noRot="1" noChangeAspect="1"/>
          </p:cNvPicPr>
          <p:nvPr>
            <p:ph idx="1"/>
            <a:videoFile r:link="rId1"/>
          </p:nvPr>
        </p:nvPicPr>
        <p:blipFill>
          <a:blip r:embed="rId3"/>
          <a:stretch>
            <a:fillRect/>
          </a:stretch>
        </p:blipFill>
        <p:spPr>
          <a:xfrm>
            <a:off x="1164366" y="1180808"/>
            <a:ext cx="8589962" cy="4832350"/>
          </a:xfrm>
          <a:prstGeom prst="rect">
            <a:avLst/>
          </a:prstGeom>
        </p:spPr>
      </p:pic>
    </p:spTree>
    <p:extLst>
      <p:ext uri="{BB962C8B-B14F-4D97-AF65-F5344CB8AC3E}">
        <p14:creationId xmlns:p14="http://schemas.microsoft.com/office/powerpoint/2010/main" val="235325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FDB4-52FD-D097-8407-E935E059DC6A}"/>
              </a:ext>
            </a:extLst>
          </p:cNvPr>
          <p:cNvSpPr>
            <a:spLocks noGrp="1"/>
          </p:cNvSpPr>
          <p:nvPr>
            <p:ph type="title"/>
          </p:nvPr>
        </p:nvSpPr>
        <p:spPr>
          <a:xfrm>
            <a:off x="642469" y="676656"/>
            <a:ext cx="3808268" cy="5504688"/>
          </a:xfrm>
        </p:spPr>
        <p:txBody>
          <a:bodyPr>
            <a:normAutofit/>
          </a:bodyPr>
          <a:lstStyle/>
          <a:p>
            <a:r>
              <a:rPr lang="en-GB" sz="4700" dirty="0"/>
              <a:t>SIGMUND FREUD.</a:t>
            </a:r>
            <a:br>
              <a:rPr lang="en-GB" sz="4700" dirty="0"/>
            </a:br>
            <a:r>
              <a:rPr lang="en-GB" sz="4700" dirty="0"/>
              <a:t>Freud’s Psychoanalytic Theory</a:t>
            </a:r>
          </a:p>
        </p:txBody>
      </p:sp>
      <p:graphicFrame>
        <p:nvGraphicFramePr>
          <p:cNvPr id="5" name="Content Placeholder 2">
            <a:extLst>
              <a:ext uri="{FF2B5EF4-FFF2-40B4-BE49-F238E27FC236}">
                <a16:creationId xmlns:a16="http://schemas.microsoft.com/office/drawing/2014/main" id="{3366146D-44D8-1D9D-3420-B11EEB86545E}"/>
              </a:ext>
            </a:extLst>
          </p:cNvPr>
          <p:cNvGraphicFramePr>
            <a:graphicFrameLocks noGrp="1"/>
          </p:cNvGraphicFramePr>
          <p:nvPr>
            <p:ph idx="1"/>
            <p:extLst>
              <p:ext uri="{D42A27DB-BD31-4B8C-83A1-F6EECF244321}">
                <p14:modId xmlns:p14="http://schemas.microsoft.com/office/powerpoint/2010/main" val="2508422078"/>
              </p:ext>
            </p:extLst>
          </p:nvPr>
        </p:nvGraphicFramePr>
        <p:xfrm>
          <a:off x="5475316" y="443345"/>
          <a:ext cx="6654338" cy="5504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164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13F4-5589-5A54-0672-52B75A84B08A}"/>
              </a:ext>
            </a:extLst>
          </p:cNvPr>
          <p:cNvSpPr>
            <a:spLocks noGrp="1"/>
          </p:cNvSpPr>
          <p:nvPr>
            <p:ph type="title"/>
          </p:nvPr>
        </p:nvSpPr>
        <p:spPr>
          <a:xfrm>
            <a:off x="180434" y="95539"/>
            <a:ext cx="10834311" cy="1109978"/>
          </a:xfrm>
        </p:spPr>
        <p:txBody>
          <a:bodyPr anchor="b">
            <a:normAutofit/>
          </a:bodyPr>
          <a:lstStyle/>
          <a:p>
            <a:r>
              <a:rPr lang="en-GB" sz="3600" dirty="0"/>
              <a:t>THEORIES AND LINK TO TOURISM INDUSTRY</a:t>
            </a:r>
            <a:br>
              <a:rPr lang="en-GB" sz="3600" dirty="0"/>
            </a:br>
            <a:endParaRPr lang="en-GB" sz="3600" dirty="0"/>
          </a:p>
        </p:txBody>
      </p:sp>
      <p:sp>
        <p:nvSpPr>
          <p:cNvPr id="3" name="Content Placeholder 2">
            <a:extLst>
              <a:ext uri="{FF2B5EF4-FFF2-40B4-BE49-F238E27FC236}">
                <a16:creationId xmlns:a16="http://schemas.microsoft.com/office/drawing/2014/main" id="{243A28EE-6074-02B9-C56D-6D9279F7DC15}"/>
              </a:ext>
            </a:extLst>
          </p:cNvPr>
          <p:cNvSpPr>
            <a:spLocks noGrp="1"/>
          </p:cNvSpPr>
          <p:nvPr>
            <p:ph idx="1"/>
          </p:nvPr>
        </p:nvSpPr>
        <p:spPr>
          <a:xfrm>
            <a:off x="71376" y="853178"/>
            <a:ext cx="8191779" cy="5271484"/>
          </a:xfrm>
        </p:spPr>
        <p:txBody>
          <a:bodyPr anchor="t">
            <a:normAutofit/>
          </a:bodyPr>
          <a:lstStyle/>
          <a:p>
            <a:pPr>
              <a:lnSpc>
                <a:spcPct val="100000"/>
              </a:lnSpc>
            </a:pPr>
            <a:r>
              <a:rPr lang="en-GB" sz="1800" dirty="0"/>
              <a:t>Freud believed that events in our childhood have a great influence on </a:t>
            </a:r>
            <a:r>
              <a:rPr lang="en-GB" sz="1800" b="1" dirty="0"/>
              <a:t>our behaviour </a:t>
            </a:r>
            <a:r>
              <a:rPr lang="en-GB" sz="1800" dirty="0"/>
              <a:t>as an adult lives, shaping our </a:t>
            </a:r>
            <a:r>
              <a:rPr lang="en-GB" sz="1800" b="1" dirty="0"/>
              <a:t>personality and our needs</a:t>
            </a:r>
            <a:r>
              <a:rPr lang="en-GB" sz="1800" dirty="0"/>
              <a:t>.</a:t>
            </a:r>
          </a:p>
          <a:p>
            <a:pPr>
              <a:lnSpc>
                <a:spcPct val="100000"/>
              </a:lnSpc>
            </a:pPr>
            <a:r>
              <a:rPr lang="en-GB" sz="1800" dirty="0"/>
              <a:t>Why is it important to understand ‘Need Based’?</a:t>
            </a:r>
          </a:p>
          <a:p>
            <a:pPr>
              <a:lnSpc>
                <a:spcPct val="100000"/>
              </a:lnSpc>
            </a:pPr>
            <a:r>
              <a:rPr lang="en-GB" sz="1800" dirty="0"/>
              <a:t>Theories - like Maslow and Freud, when considering the Leisure and Tourism Industries? </a:t>
            </a:r>
          </a:p>
          <a:p>
            <a:pPr>
              <a:lnSpc>
                <a:spcPct val="100000"/>
              </a:lnSpc>
            </a:pPr>
            <a:r>
              <a:rPr lang="en-GB" sz="1800" dirty="0"/>
              <a:t>Decision-making and behaviour processes as well as future connection, matters of choice and emotional connection of the consumer.</a:t>
            </a:r>
          </a:p>
          <a:p>
            <a:pPr>
              <a:lnSpc>
                <a:spcPct val="100000"/>
              </a:lnSpc>
            </a:pPr>
            <a:r>
              <a:rPr lang="en-GB" sz="1800" dirty="0"/>
              <a:t>Modern tourist behaviour is far more complicated than tourism consumer behaviour of the past, partly due to the </a:t>
            </a:r>
            <a:r>
              <a:rPr lang="en-GB" sz="1800" b="1" dirty="0"/>
              <a:t>variety of possibilities available to individuals.</a:t>
            </a:r>
          </a:p>
          <a:p>
            <a:pPr>
              <a:lnSpc>
                <a:spcPct val="100000"/>
              </a:lnSpc>
            </a:pPr>
            <a:r>
              <a:rPr lang="en-GB" sz="1800" b="1" dirty="0"/>
              <a:t>Satisfaction</a:t>
            </a:r>
            <a:r>
              <a:rPr lang="en-GB" sz="1800" dirty="0"/>
              <a:t> that arises from tourist experiences.</a:t>
            </a:r>
          </a:p>
          <a:p>
            <a:pPr>
              <a:lnSpc>
                <a:spcPct val="100000"/>
              </a:lnSpc>
            </a:pPr>
            <a:r>
              <a:rPr lang="en-GB" sz="1800" b="1" dirty="0"/>
              <a:t>Distance </a:t>
            </a:r>
            <a:r>
              <a:rPr lang="en-GB" sz="1800" dirty="0"/>
              <a:t>has an important bearing on many forms of behaviour. At the individual level, distance is important in determining how the space around an individual is partitioned into intimate, personal, social-consultative, and public space, no matter where that individual is (Hall, 1959; Sommer, 1969). </a:t>
            </a:r>
          </a:p>
        </p:txBody>
      </p:sp>
      <p:pic>
        <p:nvPicPr>
          <p:cNvPr id="4" name="Picture 3">
            <a:extLst>
              <a:ext uri="{FF2B5EF4-FFF2-40B4-BE49-F238E27FC236}">
                <a16:creationId xmlns:a16="http://schemas.microsoft.com/office/drawing/2014/main" id="{A62674D2-E844-A8C3-38A8-3D082C272BCD}"/>
              </a:ext>
            </a:extLst>
          </p:cNvPr>
          <p:cNvPicPr>
            <a:picLocks noChangeAspect="1"/>
          </p:cNvPicPr>
          <p:nvPr/>
        </p:nvPicPr>
        <p:blipFill>
          <a:blip r:embed="rId2"/>
          <a:stretch>
            <a:fillRect/>
          </a:stretch>
        </p:blipFill>
        <p:spPr>
          <a:xfrm>
            <a:off x="8134669" y="1666593"/>
            <a:ext cx="3772278" cy="2829208"/>
          </a:xfrm>
          <a:prstGeom prst="rect">
            <a:avLst/>
          </a:prstGeom>
        </p:spPr>
      </p:pic>
    </p:spTree>
    <p:extLst>
      <p:ext uri="{BB962C8B-B14F-4D97-AF65-F5344CB8AC3E}">
        <p14:creationId xmlns:p14="http://schemas.microsoft.com/office/powerpoint/2010/main" val="4362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530A-766F-BA59-A181-492C233EE539}"/>
              </a:ext>
            </a:extLst>
          </p:cNvPr>
          <p:cNvSpPr>
            <a:spLocks noGrp="1"/>
          </p:cNvSpPr>
          <p:nvPr>
            <p:ph type="title"/>
          </p:nvPr>
        </p:nvSpPr>
        <p:spPr>
          <a:xfrm>
            <a:off x="125016" y="95538"/>
            <a:ext cx="7017002" cy="978189"/>
          </a:xfrm>
        </p:spPr>
        <p:txBody>
          <a:bodyPr anchor="b">
            <a:normAutofit/>
          </a:bodyPr>
          <a:lstStyle/>
          <a:p>
            <a:r>
              <a:rPr lang="en-GB" sz="3600" dirty="0"/>
              <a:t>Importance of studying Need Theory </a:t>
            </a:r>
          </a:p>
        </p:txBody>
      </p:sp>
      <p:sp>
        <p:nvSpPr>
          <p:cNvPr id="3" name="Content Placeholder 2">
            <a:extLst>
              <a:ext uri="{FF2B5EF4-FFF2-40B4-BE49-F238E27FC236}">
                <a16:creationId xmlns:a16="http://schemas.microsoft.com/office/drawing/2014/main" id="{3DCE6610-2020-1DC2-BDAF-8F14F9425B39}"/>
              </a:ext>
            </a:extLst>
          </p:cNvPr>
          <p:cNvSpPr>
            <a:spLocks noGrp="1"/>
          </p:cNvSpPr>
          <p:nvPr>
            <p:ph idx="1"/>
          </p:nvPr>
        </p:nvSpPr>
        <p:spPr>
          <a:xfrm>
            <a:off x="235851" y="1247699"/>
            <a:ext cx="7453422" cy="5277792"/>
          </a:xfrm>
        </p:spPr>
        <p:txBody>
          <a:bodyPr anchor="t">
            <a:normAutofit/>
          </a:bodyPr>
          <a:lstStyle/>
          <a:p>
            <a:pPr>
              <a:lnSpc>
                <a:spcPct val="100000"/>
              </a:lnSpc>
            </a:pPr>
            <a:r>
              <a:rPr lang="en-GB" sz="2400" dirty="0"/>
              <a:t>Travellers' motivations are critical to understand to predict future Travel Patterns.</a:t>
            </a:r>
          </a:p>
          <a:p>
            <a:pPr>
              <a:lnSpc>
                <a:spcPct val="100000"/>
              </a:lnSpc>
            </a:pPr>
            <a:r>
              <a:rPr lang="en-GB" sz="2400" dirty="0"/>
              <a:t>Need Theories are vital as they can be used to explain Travel Behaviours.</a:t>
            </a:r>
          </a:p>
          <a:p>
            <a:pPr>
              <a:lnSpc>
                <a:spcPct val="100000"/>
              </a:lnSpc>
            </a:pPr>
            <a:r>
              <a:rPr lang="en-GB" sz="2400" dirty="0"/>
              <a:t>Meeting ‘Consumer Needs / Wants’ is important for the Leisure + Tourism Industry as it leads to consumer satisfaction, which in turn, leads to future market impact - - e.g. ‘Word of Mouth Sales’ / Repeat Customers / Maintaining Customer Loyalty…..</a:t>
            </a:r>
          </a:p>
        </p:txBody>
      </p:sp>
      <p:pic>
        <p:nvPicPr>
          <p:cNvPr id="4" name="Picture 3">
            <a:extLst>
              <a:ext uri="{FF2B5EF4-FFF2-40B4-BE49-F238E27FC236}">
                <a16:creationId xmlns:a16="http://schemas.microsoft.com/office/drawing/2014/main" id="{E9359E4A-8DCB-E246-0DCD-2B7971CCF026}"/>
              </a:ext>
            </a:extLst>
          </p:cNvPr>
          <p:cNvPicPr>
            <a:picLocks noChangeAspect="1"/>
          </p:cNvPicPr>
          <p:nvPr/>
        </p:nvPicPr>
        <p:blipFill>
          <a:blip r:embed="rId2"/>
          <a:stretch>
            <a:fillRect/>
          </a:stretch>
        </p:blipFill>
        <p:spPr>
          <a:xfrm>
            <a:off x="7820684" y="1865751"/>
            <a:ext cx="4024192" cy="2756542"/>
          </a:xfrm>
          <a:prstGeom prst="rect">
            <a:avLst/>
          </a:prstGeom>
        </p:spPr>
      </p:pic>
    </p:spTree>
    <p:extLst>
      <p:ext uri="{BB962C8B-B14F-4D97-AF65-F5344CB8AC3E}">
        <p14:creationId xmlns:p14="http://schemas.microsoft.com/office/powerpoint/2010/main" val="35401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710-2B57-EBD5-DA38-1A9A52A7DD20}"/>
              </a:ext>
            </a:extLst>
          </p:cNvPr>
          <p:cNvSpPr>
            <a:spLocks noGrp="1"/>
          </p:cNvSpPr>
          <p:nvPr>
            <p:ph type="title"/>
          </p:nvPr>
        </p:nvSpPr>
        <p:spPr>
          <a:xfrm>
            <a:off x="838200" y="365125"/>
            <a:ext cx="10515600" cy="616387"/>
          </a:xfrm>
        </p:spPr>
        <p:txBody>
          <a:bodyPr>
            <a:normAutofit fontScale="90000"/>
          </a:bodyPr>
          <a:lstStyle/>
          <a:p>
            <a:r>
              <a:rPr lang="en-GB" sz="4000" dirty="0"/>
              <a:t>McClelland Theory</a:t>
            </a:r>
          </a:p>
        </p:txBody>
      </p:sp>
      <p:sp>
        <p:nvSpPr>
          <p:cNvPr id="3" name="Content Placeholder 2">
            <a:extLst>
              <a:ext uri="{FF2B5EF4-FFF2-40B4-BE49-F238E27FC236}">
                <a16:creationId xmlns:a16="http://schemas.microsoft.com/office/drawing/2014/main" id="{4E47A781-6095-D97D-F266-F8E6CC4703AF}"/>
              </a:ext>
            </a:extLst>
          </p:cNvPr>
          <p:cNvSpPr>
            <a:spLocks noGrp="1"/>
          </p:cNvSpPr>
          <p:nvPr>
            <p:ph idx="1"/>
          </p:nvPr>
        </p:nvSpPr>
        <p:spPr>
          <a:xfrm>
            <a:off x="538924" y="1103879"/>
            <a:ext cx="9182878" cy="4739780"/>
          </a:xfrm>
        </p:spPr>
        <p:txBody>
          <a:bodyPr>
            <a:normAutofit fontScale="77500" lnSpcReduction="20000"/>
          </a:bodyPr>
          <a:lstStyle/>
          <a:p>
            <a:pPr>
              <a:lnSpc>
                <a:spcPct val="120000"/>
              </a:lnSpc>
            </a:pPr>
            <a:r>
              <a:rPr lang="en-GB" dirty="0"/>
              <a:t>Everyone is driven by one of three needs — achievement, affiliation or power. Different people are motivated by different drivers, so understanding what specifically motivates a person to complete a task can vastly improve the likelihood that they'll complete the assignment and do it well.</a:t>
            </a:r>
          </a:p>
          <a:p>
            <a:pPr>
              <a:lnSpc>
                <a:spcPct val="120000"/>
              </a:lnSpc>
            </a:pPr>
            <a:r>
              <a:rPr lang="en-GB" dirty="0"/>
              <a:t>So, consider this from a tourism POV.</a:t>
            </a:r>
          </a:p>
          <a:p>
            <a:pPr>
              <a:lnSpc>
                <a:spcPct val="120000"/>
              </a:lnSpc>
            </a:pPr>
            <a:r>
              <a:rPr lang="en-GB" dirty="0"/>
              <a:t>The strengths of the McClelland's acquired needs theory is that it provides a clear picture for the organization and the managers to know which type of job are suitable for the employees and which types of people that can make the organizations more successful</a:t>
            </a:r>
          </a:p>
          <a:p>
            <a:pPr>
              <a:lnSpc>
                <a:spcPct val="120000"/>
              </a:lnSpc>
            </a:pPr>
            <a:r>
              <a:rPr lang="en-GB" b="0" i="0" dirty="0">
                <a:solidFill>
                  <a:srgbClr val="040C28"/>
                </a:solidFill>
                <a:effectLst/>
                <a:latin typeface="Google Sans"/>
              </a:rPr>
              <a:t>Difference between Maslow and McClelland's theory is often used in a managerial context while Maslow's hierarchy is used in a more general context</a:t>
            </a:r>
            <a:r>
              <a:rPr lang="en-GB" b="0" i="0" dirty="0">
                <a:solidFill>
                  <a:srgbClr val="4D5156"/>
                </a:solidFill>
                <a:effectLst/>
                <a:latin typeface="Google Sans"/>
              </a:rPr>
              <a:t>.</a:t>
            </a:r>
            <a:endParaRPr lang="en-GB" dirty="0"/>
          </a:p>
        </p:txBody>
      </p:sp>
      <p:pic>
        <p:nvPicPr>
          <p:cNvPr id="4" name="Picture 3">
            <a:extLst>
              <a:ext uri="{FF2B5EF4-FFF2-40B4-BE49-F238E27FC236}">
                <a16:creationId xmlns:a16="http://schemas.microsoft.com/office/drawing/2014/main" id="{E98176A0-F33E-B899-A106-883206DD7D58}"/>
              </a:ext>
            </a:extLst>
          </p:cNvPr>
          <p:cNvPicPr>
            <a:picLocks noChangeAspect="1"/>
          </p:cNvPicPr>
          <p:nvPr/>
        </p:nvPicPr>
        <p:blipFill>
          <a:blip r:embed="rId2"/>
          <a:stretch>
            <a:fillRect/>
          </a:stretch>
        </p:blipFill>
        <p:spPr>
          <a:xfrm>
            <a:off x="9422526" y="195845"/>
            <a:ext cx="2685498" cy="1816068"/>
          </a:xfrm>
          <a:prstGeom prst="rect">
            <a:avLst/>
          </a:prstGeom>
        </p:spPr>
      </p:pic>
    </p:spTree>
    <p:extLst>
      <p:ext uri="{BB962C8B-B14F-4D97-AF65-F5344CB8AC3E}">
        <p14:creationId xmlns:p14="http://schemas.microsoft.com/office/powerpoint/2010/main" val="3129751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367D7-112B-1FEF-B933-E06CF0ACB934}"/>
              </a:ext>
            </a:extLst>
          </p:cNvPr>
          <p:cNvSpPr>
            <a:spLocks noGrp="1"/>
          </p:cNvSpPr>
          <p:nvPr>
            <p:ph type="title"/>
          </p:nvPr>
        </p:nvSpPr>
        <p:spPr>
          <a:xfrm>
            <a:off x="838200" y="365126"/>
            <a:ext cx="10515600" cy="641554"/>
          </a:xfrm>
        </p:spPr>
        <p:txBody>
          <a:bodyPr>
            <a:normAutofit/>
          </a:bodyPr>
          <a:lstStyle/>
          <a:p>
            <a:r>
              <a:rPr lang="en-GB" sz="3600" dirty="0" err="1"/>
              <a:t>Doxeys</a:t>
            </a:r>
            <a:r>
              <a:rPr lang="en-GB" sz="3600" dirty="0"/>
              <a:t> </a:t>
            </a:r>
            <a:r>
              <a:rPr lang="en-GB" sz="3600" dirty="0" err="1"/>
              <a:t>Irridex</a:t>
            </a:r>
            <a:r>
              <a:rPr lang="en-GB" sz="3600" dirty="0"/>
              <a:t> model of tourism (1975)</a:t>
            </a:r>
          </a:p>
        </p:txBody>
      </p:sp>
      <p:sp>
        <p:nvSpPr>
          <p:cNvPr id="3" name="Content Placeholder 2">
            <a:extLst>
              <a:ext uri="{FF2B5EF4-FFF2-40B4-BE49-F238E27FC236}">
                <a16:creationId xmlns:a16="http://schemas.microsoft.com/office/drawing/2014/main" id="{5A354BDE-E637-F4C1-7732-09AFE72E50A7}"/>
              </a:ext>
            </a:extLst>
          </p:cNvPr>
          <p:cNvSpPr>
            <a:spLocks noGrp="1"/>
          </p:cNvSpPr>
          <p:nvPr>
            <p:ph idx="1"/>
          </p:nvPr>
        </p:nvSpPr>
        <p:spPr>
          <a:xfrm>
            <a:off x="376805" y="1088231"/>
            <a:ext cx="10515600" cy="4351338"/>
          </a:xfrm>
        </p:spPr>
        <p:txBody>
          <a:bodyPr/>
          <a:lstStyle/>
          <a:p>
            <a:r>
              <a:rPr lang="en-GB" b="0" i="0" dirty="0">
                <a:solidFill>
                  <a:srgbClr val="202124"/>
                </a:solidFill>
                <a:effectLst/>
                <a:latin typeface="Google Sans"/>
              </a:rPr>
              <a:t>The development of the attitudes of the local people towards tourism and tourists from positive to negative is perceived by the local people as enthusiasm, indifference, annoyance, and hostility</a:t>
            </a:r>
            <a:endParaRPr lang="en-GB" dirty="0"/>
          </a:p>
        </p:txBody>
      </p:sp>
      <p:pic>
        <p:nvPicPr>
          <p:cNvPr id="4" name="Picture 3">
            <a:extLst>
              <a:ext uri="{FF2B5EF4-FFF2-40B4-BE49-F238E27FC236}">
                <a16:creationId xmlns:a16="http://schemas.microsoft.com/office/drawing/2014/main" id="{6646B7DE-0033-D405-B342-F4C6E740BD27}"/>
              </a:ext>
            </a:extLst>
          </p:cNvPr>
          <p:cNvPicPr>
            <a:picLocks noChangeAspect="1"/>
          </p:cNvPicPr>
          <p:nvPr/>
        </p:nvPicPr>
        <p:blipFill>
          <a:blip r:embed="rId2"/>
          <a:stretch>
            <a:fillRect/>
          </a:stretch>
        </p:blipFill>
        <p:spPr>
          <a:xfrm>
            <a:off x="4715897" y="2335077"/>
            <a:ext cx="3434692" cy="3434692"/>
          </a:xfrm>
          <a:prstGeom prst="rect">
            <a:avLst/>
          </a:prstGeom>
        </p:spPr>
      </p:pic>
    </p:spTree>
    <p:extLst>
      <p:ext uri="{BB962C8B-B14F-4D97-AF65-F5344CB8AC3E}">
        <p14:creationId xmlns:p14="http://schemas.microsoft.com/office/powerpoint/2010/main" val="2529184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A2F3-0FA4-19B3-F8FC-00115C2FD270}"/>
              </a:ext>
            </a:extLst>
          </p:cNvPr>
          <p:cNvSpPr>
            <a:spLocks noGrp="1"/>
          </p:cNvSpPr>
          <p:nvPr>
            <p:ph type="title"/>
          </p:nvPr>
        </p:nvSpPr>
        <p:spPr>
          <a:xfrm>
            <a:off x="838200" y="365126"/>
            <a:ext cx="10515600" cy="759000"/>
          </a:xfrm>
        </p:spPr>
        <p:txBody>
          <a:bodyPr>
            <a:normAutofit/>
          </a:bodyPr>
          <a:lstStyle/>
          <a:p>
            <a:r>
              <a:rPr lang="en-GB" sz="3600" dirty="0"/>
              <a:t>Butler's Tourism Area Life Cycle Model (TALC)</a:t>
            </a:r>
          </a:p>
        </p:txBody>
      </p:sp>
      <p:sp>
        <p:nvSpPr>
          <p:cNvPr id="3" name="Content Placeholder 2">
            <a:extLst>
              <a:ext uri="{FF2B5EF4-FFF2-40B4-BE49-F238E27FC236}">
                <a16:creationId xmlns:a16="http://schemas.microsoft.com/office/drawing/2014/main" id="{8B5CD97D-2DE5-E1F0-9BD5-65DDDEB6AE83}"/>
              </a:ext>
            </a:extLst>
          </p:cNvPr>
          <p:cNvSpPr>
            <a:spLocks noGrp="1"/>
          </p:cNvSpPr>
          <p:nvPr>
            <p:ph idx="1"/>
          </p:nvPr>
        </p:nvSpPr>
        <p:spPr>
          <a:xfrm>
            <a:off x="578141" y="1124126"/>
            <a:ext cx="10515600" cy="4351338"/>
          </a:xfrm>
        </p:spPr>
        <p:txBody>
          <a:bodyPr/>
          <a:lstStyle/>
          <a:p>
            <a:r>
              <a:rPr lang="en-GB" dirty="0"/>
              <a:t>useful tool to understand the stages that a tourist attraction goes through in its life. </a:t>
            </a:r>
          </a:p>
          <a:p>
            <a:r>
              <a:rPr lang="en-GB" dirty="0"/>
              <a:t>It helps tourism planners and developers examine how tourist resorts can change over time in response to the changing demands of the tourist industry.</a:t>
            </a:r>
          </a:p>
        </p:txBody>
      </p:sp>
      <p:pic>
        <p:nvPicPr>
          <p:cNvPr id="4" name="Picture 3">
            <a:extLst>
              <a:ext uri="{FF2B5EF4-FFF2-40B4-BE49-F238E27FC236}">
                <a16:creationId xmlns:a16="http://schemas.microsoft.com/office/drawing/2014/main" id="{31FFCF53-2B95-9E00-4B54-CA65005F19E1}"/>
              </a:ext>
            </a:extLst>
          </p:cNvPr>
          <p:cNvPicPr>
            <a:picLocks noChangeAspect="1"/>
          </p:cNvPicPr>
          <p:nvPr/>
        </p:nvPicPr>
        <p:blipFill>
          <a:blip r:embed="rId2"/>
          <a:stretch>
            <a:fillRect/>
          </a:stretch>
        </p:blipFill>
        <p:spPr>
          <a:xfrm>
            <a:off x="5151977" y="3092887"/>
            <a:ext cx="3028950" cy="2552700"/>
          </a:xfrm>
          <a:prstGeom prst="rect">
            <a:avLst/>
          </a:prstGeom>
        </p:spPr>
      </p:pic>
    </p:spTree>
    <p:extLst>
      <p:ext uri="{BB962C8B-B14F-4D97-AF65-F5344CB8AC3E}">
        <p14:creationId xmlns:p14="http://schemas.microsoft.com/office/powerpoint/2010/main" val="3038716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19AD-471E-F9FD-B2EE-5AF3344887D0}"/>
              </a:ext>
            </a:extLst>
          </p:cNvPr>
          <p:cNvSpPr>
            <a:spLocks noGrp="1"/>
          </p:cNvSpPr>
          <p:nvPr>
            <p:ph type="title"/>
          </p:nvPr>
        </p:nvSpPr>
        <p:spPr>
          <a:xfrm>
            <a:off x="375034" y="90052"/>
            <a:ext cx="9392421" cy="526476"/>
          </a:xfrm>
        </p:spPr>
        <p:txBody>
          <a:bodyPr>
            <a:normAutofit fontScale="90000"/>
          </a:bodyPr>
          <a:lstStyle/>
          <a:p>
            <a:r>
              <a:rPr lang="en-GB" sz="3600" b="1" dirty="0"/>
              <a:t>Leisure activities</a:t>
            </a:r>
          </a:p>
        </p:txBody>
      </p:sp>
      <p:sp>
        <p:nvSpPr>
          <p:cNvPr id="3" name="Content Placeholder 2">
            <a:extLst>
              <a:ext uri="{FF2B5EF4-FFF2-40B4-BE49-F238E27FC236}">
                <a16:creationId xmlns:a16="http://schemas.microsoft.com/office/drawing/2014/main" id="{07B45CE8-E2AE-DB59-CC34-908DEB8C3BB7}"/>
              </a:ext>
            </a:extLst>
          </p:cNvPr>
          <p:cNvSpPr>
            <a:spLocks noGrp="1"/>
          </p:cNvSpPr>
          <p:nvPr>
            <p:ph idx="1"/>
          </p:nvPr>
        </p:nvSpPr>
        <p:spPr>
          <a:xfrm>
            <a:off x="260238" y="821995"/>
            <a:ext cx="7190509" cy="4883080"/>
          </a:xfrm>
        </p:spPr>
        <p:txBody>
          <a:bodyPr>
            <a:normAutofit fontScale="92500" lnSpcReduction="10000"/>
          </a:bodyPr>
          <a:lstStyle/>
          <a:p>
            <a:pPr>
              <a:lnSpc>
                <a:spcPct val="100000"/>
              </a:lnSpc>
            </a:pPr>
            <a:r>
              <a:rPr lang="en-GB" sz="2400" dirty="0"/>
              <a:t>Major factor influencing leisure activities is the </a:t>
            </a:r>
            <a:r>
              <a:rPr lang="en-GB" sz="2400" b="1" dirty="0"/>
              <a:t>personal factor </a:t>
            </a:r>
            <a:r>
              <a:rPr lang="en-GB" sz="2400" dirty="0"/>
              <a:t>determines greatly the way they perceived, understand and used.</a:t>
            </a:r>
          </a:p>
          <a:p>
            <a:pPr>
              <a:lnSpc>
                <a:spcPct val="100000"/>
              </a:lnSpc>
            </a:pPr>
            <a:r>
              <a:rPr lang="en-GB" sz="2400" dirty="0" err="1"/>
              <a:t>Torkildsen</a:t>
            </a:r>
            <a:r>
              <a:rPr lang="en-GB" sz="2400" dirty="0"/>
              <a:t> (2005) grouped the factors affecting participation in leisure activities </a:t>
            </a:r>
            <a:r>
              <a:rPr lang="en-GB" sz="2400" b="1" dirty="0"/>
              <a:t>under three headings</a:t>
            </a:r>
            <a:r>
              <a:rPr lang="en-GB" sz="2400" dirty="0"/>
              <a:t>: </a:t>
            </a:r>
          </a:p>
          <a:p>
            <a:pPr>
              <a:lnSpc>
                <a:spcPct val="100000"/>
              </a:lnSpc>
            </a:pPr>
            <a:r>
              <a:rPr lang="en-GB" sz="2400" b="1" dirty="0"/>
              <a:t>Individual factors</a:t>
            </a:r>
            <a:r>
              <a:rPr lang="en-GB" sz="2400" dirty="0"/>
              <a:t>: the stage of an individual’s life, his or her interests, attitudes, abilities, upbringing and personality the circumstances and situations in which individuals find themselves</a:t>
            </a:r>
          </a:p>
          <a:p>
            <a:pPr>
              <a:lnSpc>
                <a:spcPct val="100000"/>
              </a:lnSpc>
            </a:pPr>
            <a:r>
              <a:rPr lang="en-GB" sz="2400" b="1" dirty="0"/>
              <a:t>Social setting </a:t>
            </a:r>
            <a:r>
              <a:rPr lang="en-GB" sz="2400" dirty="0"/>
              <a:t>of which they are a part, the </a:t>
            </a:r>
            <a:r>
              <a:rPr lang="en-GB" sz="2400" b="1" dirty="0"/>
              <a:t>time</a:t>
            </a:r>
            <a:r>
              <a:rPr lang="en-GB" sz="2400" dirty="0"/>
              <a:t> at their disposal, their job and their </a:t>
            </a:r>
            <a:r>
              <a:rPr lang="en-GB" sz="2400" b="1" dirty="0"/>
              <a:t>income </a:t>
            </a:r>
            <a:r>
              <a:rPr lang="en-GB" sz="2400" dirty="0"/>
              <a:t>opportunities</a:t>
            </a:r>
          </a:p>
          <a:p>
            <a:pPr>
              <a:lnSpc>
                <a:spcPct val="100000"/>
              </a:lnSpc>
            </a:pPr>
            <a:r>
              <a:rPr lang="en-GB" sz="2400" b="1" dirty="0"/>
              <a:t>Support services </a:t>
            </a:r>
            <a:r>
              <a:rPr lang="en-GB" sz="2400" dirty="0"/>
              <a:t>available to the individual: resources, facilities, programmes and activities; their quality and attractiveness; and their management.</a:t>
            </a:r>
          </a:p>
          <a:p>
            <a:endParaRPr lang="en-GB" sz="1600" dirty="0"/>
          </a:p>
        </p:txBody>
      </p:sp>
      <p:pic>
        <p:nvPicPr>
          <p:cNvPr id="5" name="Picture 4" descr="A picture containing diagram&#10;&#10;Description automatically generated">
            <a:extLst>
              <a:ext uri="{FF2B5EF4-FFF2-40B4-BE49-F238E27FC236}">
                <a16:creationId xmlns:a16="http://schemas.microsoft.com/office/drawing/2014/main" id="{0F127331-9958-94FC-007F-816EBED0E9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52621" y="616528"/>
            <a:ext cx="3429668" cy="4475685"/>
          </a:xfrm>
          <a:prstGeom prst="rect">
            <a:avLst/>
          </a:prstGeom>
        </p:spPr>
      </p:pic>
    </p:spTree>
    <p:extLst>
      <p:ext uri="{BB962C8B-B14F-4D97-AF65-F5344CB8AC3E}">
        <p14:creationId xmlns:p14="http://schemas.microsoft.com/office/powerpoint/2010/main" val="3465650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8D5B-48DB-FBB5-5BC9-1D73F59852AB}"/>
              </a:ext>
            </a:extLst>
          </p:cNvPr>
          <p:cNvSpPr>
            <a:spLocks noGrp="1"/>
          </p:cNvSpPr>
          <p:nvPr>
            <p:ph type="title"/>
          </p:nvPr>
        </p:nvSpPr>
        <p:spPr>
          <a:xfrm>
            <a:off x="35117" y="-2"/>
            <a:ext cx="9392421" cy="1330841"/>
          </a:xfrm>
        </p:spPr>
        <p:txBody>
          <a:bodyPr>
            <a:normAutofit/>
          </a:bodyPr>
          <a:lstStyle/>
          <a:p>
            <a:r>
              <a:rPr lang="en-GB" sz="3600" b="1" dirty="0"/>
              <a:t>Task </a:t>
            </a:r>
          </a:p>
        </p:txBody>
      </p:sp>
      <p:sp>
        <p:nvSpPr>
          <p:cNvPr id="3" name="Content Placeholder 2">
            <a:extLst>
              <a:ext uri="{FF2B5EF4-FFF2-40B4-BE49-F238E27FC236}">
                <a16:creationId xmlns:a16="http://schemas.microsoft.com/office/drawing/2014/main" id="{4E08F211-1B11-6023-69C2-4E23B31DF837}"/>
              </a:ext>
            </a:extLst>
          </p:cNvPr>
          <p:cNvSpPr>
            <a:spLocks noGrp="1"/>
          </p:cNvSpPr>
          <p:nvPr>
            <p:ph idx="1"/>
          </p:nvPr>
        </p:nvSpPr>
        <p:spPr>
          <a:xfrm>
            <a:off x="35117" y="1060201"/>
            <a:ext cx="12192000" cy="5797800"/>
          </a:xfrm>
        </p:spPr>
        <p:txBody>
          <a:bodyPr>
            <a:noAutofit/>
          </a:bodyPr>
          <a:lstStyle/>
          <a:p>
            <a:r>
              <a:rPr lang="en-GB" sz="1800" dirty="0"/>
              <a:t>TILLMAN’s </a:t>
            </a:r>
            <a:r>
              <a:rPr lang="en-GB" sz="1800" b="1" dirty="0"/>
              <a:t>10 identified needs </a:t>
            </a:r>
            <a:r>
              <a:rPr lang="en-GB" sz="1800" dirty="0"/>
              <a:t>that may determine societal leisure needs (Tillman 1974)</a:t>
            </a:r>
          </a:p>
          <a:p>
            <a:r>
              <a:rPr lang="en-GB" sz="1800" dirty="0"/>
              <a:t>Can you provide a range of Leisure / Tourism based LEISURE activities which would provide specific examples for Tillman’s 10 point ‘Need’ theory?</a:t>
            </a:r>
          </a:p>
          <a:p>
            <a:pPr marL="0" indent="0">
              <a:buNone/>
            </a:pPr>
            <a:r>
              <a:rPr lang="en-GB" sz="1800" dirty="0"/>
              <a:t>i) New Experience</a:t>
            </a:r>
          </a:p>
          <a:p>
            <a:pPr marL="0" indent="0">
              <a:buNone/>
            </a:pPr>
            <a:r>
              <a:rPr lang="en-GB" sz="1800" dirty="0"/>
              <a:t>ii) Relaxation</a:t>
            </a:r>
          </a:p>
          <a:p>
            <a:pPr marL="0" indent="0">
              <a:buNone/>
            </a:pPr>
            <a:r>
              <a:rPr lang="en-GB" sz="1800" dirty="0"/>
              <a:t>iii) Recognition / Identity</a:t>
            </a:r>
          </a:p>
          <a:p>
            <a:pPr marL="0" indent="0">
              <a:buNone/>
            </a:pPr>
            <a:r>
              <a:rPr lang="en-GB" sz="1800" dirty="0"/>
              <a:t>iv) Security</a:t>
            </a:r>
          </a:p>
          <a:p>
            <a:pPr marL="0" indent="0">
              <a:buNone/>
            </a:pPr>
            <a:r>
              <a:rPr lang="en-GB" sz="1800" dirty="0"/>
              <a:t>v) Dominance</a:t>
            </a:r>
          </a:p>
          <a:p>
            <a:pPr marL="0" indent="0">
              <a:buNone/>
            </a:pPr>
            <a:r>
              <a:rPr lang="en-GB" sz="1800" dirty="0"/>
              <a:t>vi) Social Interaction</a:t>
            </a:r>
          </a:p>
          <a:p>
            <a:pPr marL="0" indent="0">
              <a:buNone/>
            </a:pPr>
            <a:r>
              <a:rPr lang="en-GB" sz="1800" dirty="0"/>
              <a:t>vii) Mental Activity</a:t>
            </a:r>
          </a:p>
          <a:p>
            <a:pPr marL="0" indent="0">
              <a:buNone/>
            </a:pPr>
            <a:r>
              <a:rPr lang="en-GB" sz="1800" dirty="0"/>
              <a:t>viii)Creativity</a:t>
            </a:r>
          </a:p>
          <a:p>
            <a:pPr marL="0" indent="0">
              <a:buNone/>
            </a:pPr>
            <a:r>
              <a:rPr lang="en-GB" sz="1800" dirty="0"/>
              <a:t>ix) Service to Others</a:t>
            </a:r>
          </a:p>
          <a:p>
            <a:pPr marL="0" indent="0">
              <a:buNone/>
            </a:pPr>
            <a:r>
              <a:rPr lang="en-GB" sz="1800" dirty="0"/>
              <a:t>x) Physical Activity</a:t>
            </a:r>
            <a:endParaRPr lang="en-GB" sz="2200" dirty="0"/>
          </a:p>
        </p:txBody>
      </p:sp>
      <p:pic>
        <p:nvPicPr>
          <p:cNvPr id="5" name="Picture 4" descr="Text, whiteboard&#10;&#10;Description automatically generated">
            <a:extLst>
              <a:ext uri="{FF2B5EF4-FFF2-40B4-BE49-F238E27FC236}">
                <a16:creationId xmlns:a16="http://schemas.microsoft.com/office/drawing/2014/main" id="{817783BB-96A1-1324-7ACF-EE6CA59620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89962" y="2807329"/>
            <a:ext cx="3949282" cy="2636145"/>
          </a:xfrm>
          <a:prstGeom prst="rect">
            <a:avLst/>
          </a:prstGeom>
        </p:spPr>
      </p:pic>
    </p:spTree>
    <p:extLst>
      <p:ext uri="{BB962C8B-B14F-4D97-AF65-F5344CB8AC3E}">
        <p14:creationId xmlns:p14="http://schemas.microsoft.com/office/powerpoint/2010/main" val="16108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219C-36A0-DF0B-F0A6-DEAB38B76599}"/>
              </a:ext>
            </a:extLst>
          </p:cNvPr>
          <p:cNvSpPr>
            <a:spLocks noGrp="1"/>
          </p:cNvSpPr>
          <p:nvPr>
            <p:ph type="title"/>
          </p:nvPr>
        </p:nvSpPr>
        <p:spPr>
          <a:xfrm>
            <a:off x="838200" y="365126"/>
            <a:ext cx="10515600" cy="315912"/>
          </a:xfrm>
        </p:spPr>
        <p:txBody>
          <a:bodyPr>
            <a:normAutofit fontScale="90000"/>
          </a:bodyPr>
          <a:lstStyle/>
          <a:p>
            <a:r>
              <a:rPr lang="en-GB" sz="3600" dirty="0"/>
              <a:t>Tillman Exercise:</a:t>
            </a:r>
          </a:p>
        </p:txBody>
      </p:sp>
      <p:sp>
        <p:nvSpPr>
          <p:cNvPr id="3" name="Content Placeholder 2">
            <a:extLst>
              <a:ext uri="{FF2B5EF4-FFF2-40B4-BE49-F238E27FC236}">
                <a16:creationId xmlns:a16="http://schemas.microsoft.com/office/drawing/2014/main" id="{E3221E68-5D68-E4B4-DE5F-B10958F23C2E}"/>
              </a:ext>
            </a:extLst>
          </p:cNvPr>
          <p:cNvSpPr>
            <a:spLocks noGrp="1"/>
          </p:cNvSpPr>
          <p:nvPr>
            <p:ph idx="1"/>
          </p:nvPr>
        </p:nvSpPr>
        <p:spPr>
          <a:xfrm>
            <a:off x="485863" y="1079005"/>
            <a:ext cx="10515600" cy="4351338"/>
          </a:xfrm>
        </p:spPr>
        <p:txBody>
          <a:bodyPr>
            <a:normAutofit fontScale="85000" lnSpcReduction="20000"/>
          </a:bodyPr>
          <a:lstStyle/>
          <a:p>
            <a:r>
              <a:rPr lang="en-GB" dirty="0"/>
              <a:t>New Experience - - - - Adventure Activities / Extreme Sports.</a:t>
            </a:r>
          </a:p>
          <a:p>
            <a:r>
              <a:rPr lang="en-GB" dirty="0"/>
              <a:t>ii) Relaxation - - - - Escape / Fantasy .......</a:t>
            </a:r>
          </a:p>
          <a:p>
            <a:r>
              <a:rPr lang="en-GB" dirty="0"/>
              <a:t>iii) Recognition / Identity - - - - Team Sports (Captain /Coach )/ Travel Guide / Events MC .......</a:t>
            </a:r>
          </a:p>
          <a:p>
            <a:r>
              <a:rPr lang="en-GB" dirty="0"/>
              <a:t>iv) Security - - - - Team Player / Peer Involvement.</a:t>
            </a:r>
          </a:p>
          <a:p>
            <a:r>
              <a:rPr lang="en-GB" dirty="0"/>
              <a:t>v) Dominance - - - - To Direct + Control Others (Sport?)</a:t>
            </a:r>
          </a:p>
          <a:p>
            <a:r>
              <a:rPr lang="en-GB" dirty="0"/>
              <a:t>vi) Social Interaction - - - - Relationships to others from LETS Activities.</a:t>
            </a:r>
          </a:p>
          <a:p>
            <a:r>
              <a:rPr lang="en-GB" dirty="0"/>
              <a:t>vii) Mental Activity - - - - To perceive and Understand Others / Participate in Sports + Cultural Activities .....</a:t>
            </a:r>
          </a:p>
          <a:p>
            <a:r>
              <a:rPr lang="en-GB" dirty="0"/>
              <a:t>viii) Creativity - - - - Arts and Culture / Sporting Challenges – Sporting Skills .....</a:t>
            </a:r>
          </a:p>
          <a:p>
            <a:r>
              <a:rPr lang="en-GB" dirty="0"/>
              <a:t>ix) Service to Others - - - - The ‘Need to be Needed’ – Hospitality Industry .....</a:t>
            </a:r>
          </a:p>
          <a:p>
            <a:r>
              <a:rPr lang="en-GB" dirty="0"/>
              <a:t>x)Physical Activity----Fitness/Sports</a:t>
            </a:r>
          </a:p>
        </p:txBody>
      </p:sp>
    </p:spTree>
    <p:extLst>
      <p:ext uri="{BB962C8B-B14F-4D97-AF65-F5344CB8AC3E}">
        <p14:creationId xmlns:p14="http://schemas.microsoft.com/office/powerpoint/2010/main" val="151264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7DAD-9512-CE2B-938E-47BA9D46E9F2}"/>
              </a:ext>
            </a:extLst>
          </p:cNvPr>
          <p:cNvSpPr>
            <a:spLocks noGrp="1"/>
          </p:cNvSpPr>
          <p:nvPr>
            <p:ph type="title"/>
          </p:nvPr>
        </p:nvSpPr>
        <p:spPr>
          <a:xfrm>
            <a:off x="685413" y="188809"/>
            <a:ext cx="9392421" cy="1330841"/>
          </a:xfrm>
        </p:spPr>
        <p:txBody>
          <a:bodyPr>
            <a:normAutofit/>
          </a:bodyPr>
          <a:lstStyle/>
          <a:p>
            <a:r>
              <a:rPr lang="en-GB" sz="3600" dirty="0"/>
              <a:t>Motivation and need theory</a:t>
            </a:r>
          </a:p>
        </p:txBody>
      </p:sp>
      <p:sp>
        <p:nvSpPr>
          <p:cNvPr id="3" name="Content Placeholder 2">
            <a:extLst>
              <a:ext uri="{FF2B5EF4-FFF2-40B4-BE49-F238E27FC236}">
                <a16:creationId xmlns:a16="http://schemas.microsoft.com/office/drawing/2014/main" id="{5C599F7B-19D1-657D-4275-7475C4E006EF}"/>
              </a:ext>
            </a:extLst>
          </p:cNvPr>
          <p:cNvSpPr>
            <a:spLocks noGrp="1"/>
          </p:cNvSpPr>
          <p:nvPr>
            <p:ph idx="1"/>
          </p:nvPr>
        </p:nvSpPr>
        <p:spPr>
          <a:xfrm>
            <a:off x="574972" y="1470113"/>
            <a:ext cx="4958966" cy="3917773"/>
          </a:xfrm>
        </p:spPr>
        <p:txBody>
          <a:bodyPr>
            <a:normAutofit lnSpcReduction="10000"/>
          </a:bodyPr>
          <a:lstStyle/>
          <a:p>
            <a:pPr marL="0" indent="0">
              <a:buNone/>
            </a:pPr>
            <a:endParaRPr lang="en-GB" sz="2000" dirty="0"/>
          </a:p>
          <a:p>
            <a:pPr>
              <a:lnSpc>
                <a:spcPct val="150000"/>
              </a:lnSpc>
            </a:pPr>
            <a:r>
              <a:rPr lang="en-GB" sz="2400" dirty="0"/>
              <a:t>Needs and Demands are often confused.</a:t>
            </a:r>
          </a:p>
          <a:p>
            <a:pPr>
              <a:lnSpc>
                <a:spcPct val="150000"/>
              </a:lnSpc>
            </a:pPr>
            <a:r>
              <a:rPr lang="en-GB" sz="2400" dirty="0"/>
              <a:t>Need is fundamental - Demand is generated by Need .</a:t>
            </a:r>
          </a:p>
          <a:p>
            <a:pPr>
              <a:lnSpc>
                <a:spcPct val="150000"/>
              </a:lnSpc>
            </a:pPr>
            <a:r>
              <a:rPr lang="en-GB" sz="2400" dirty="0"/>
              <a:t>Need can be ‘WOOLLY’ / Demand is ‘MEASURABLE’ </a:t>
            </a:r>
          </a:p>
        </p:txBody>
      </p:sp>
      <p:pic>
        <p:nvPicPr>
          <p:cNvPr id="4" name="Picture 3">
            <a:extLst>
              <a:ext uri="{FF2B5EF4-FFF2-40B4-BE49-F238E27FC236}">
                <a16:creationId xmlns:a16="http://schemas.microsoft.com/office/drawing/2014/main" id="{D26893D4-BC56-2C20-1D44-FA83F16A6B66}"/>
              </a:ext>
            </a:extLst>
          </p:cNvPr>
          <p:cNvPicPr>
            <a:picLocks noChangeAspect="1"/>
          </p:cNvPicPr>
          <p:nvPr/>
        </p:nvPicPr>
        <p:blipFill>
          <a:blip r:embed="rId2"/>
          <a:stretch>
            <a:fillRect/>
          </a:stretch>
        </p:blipFill>
        <p:spPr>
          <a:xfrm>
            <a:off x="6658064" y="1878753"/>
            <a:ext cx="4788505" cy="3509133"/>
          </a:xfrm>
          <a:prstGeom prst="rect">
            <a:avLst/>
          </a:prstGeom>
        </p:spPr>
      </p:pic>
    </p:spTree>
    <p:extLst>
      <p:ext uri="{BB962C8B-B14F-4D97-AF65-F5344CB8AC3E}">
        <p14:creationId xmlns:p14="http://schemas.microsoft.com/office/powerpoint/2010/main" val="23189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4954-224B-716D-6E4A-8D8342D8589E}"/>
              </a:ext>
            </a:extLst>
          </p:cNvPr>
          <p:cNvSpPr>
            <a:spLocks noGrp="1"/>
          </p:cNvSpPr>
          <p:nvPr>
            <p:ph type="title"/>
          </p:nvPr>
        </p:nvSpPr>
        <p:spPr>
          <a:xfrm>
            <a:off x="63925" y="1504541"/>
            <a:ext cx="2769330" cy="2788920"/>
          </a:xfrm>
        </p:spPr>
        <p:txBody>
          <a:bodyPr anchor="ctr">
            <a:normAutofit/>
          </a:bodyPr>
          <a:lstStyle/>
          <a:p>
            <a:r>
              <a:rPr lang="en-GB" sz="4000" dirty="0"/>
              <a:t>Leisure / Tourism WANTS</a:t>
            </a:r>
          </a:p>
        </p:txBody>
      </p:sp>
      <p:graphicFrame>
        <p:nvGraphicFramePr>
          <p:cNvPr id="5" name="Content Placeholder 2">
            <a:extLst>
              <a:ext uri="{FF2B5EF4-FFF2-40B4-BE49-F238E27FC236}">
                <a16:creationId xmlns:a16="http://schemas.microsoft.com/office/drawing/2014/main" id="{A11323CC-073A-B7F6-4C30-68B8987CB56E}"/>
              </a:ext>
            </a:extLst>
          </p:cNvPr>
          <p:cNvGraphicFramePr>
            <a:graphicFrameLocks noGrp="1"/>
          </p:cNvGraphicFramePr>
          <p:nvPr>
            <p:ph idx="1"/>
            <p:extLst>
              <p:ext uri="{D42A27DB-BD31-4B8C-83A1-F6EECF244321}">
                <p14:modId xmlns:p14="http://schemas.microsoft.com/office/powerpoint/2010/main" val="1219718681"/>
              </p:ext>
            </p:extLst>
          </p:nvPr>
        </p:nvGraphicFramePr>
        <p:xfrm>
          <a:off x="3794296" y="288758"/>
          <a:ext cx="7559504" cy="5440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2696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A812-E795-599E-D62D-07B1662C4D3D}"/>
              </a:ext>
            </a:extLst>
          </p:cNvPr>
          <p:cNvSpPr>
            <a:spLocks noGrp="1"/>
          </p:cNvSpPr>
          <p:nvPr>
            <p:ph type="title"/>
          </p:nvPr>
        </p:nvSpPr>
        <p:spPr>
          <a:xfrm>
            <a:off x="466722" y="586855"/>
            <a:ext cx="1865417" cy="3387497"/>
          </a:xfrm>
        </p:spPr>
        <p:txBody>
          <a:bodyPr anchor="b">
            <a:normAutofit/>
          </a:bodyPr>
          <a:lstStyle/>
          <a:p>
            <a:r>
              <a:rPr lang="en-GB" sz="3200" dirty="0"/>
              <a:t>Leisure / Tourism </a:t>
            </a:r>
            <a:r>
              <a:rPr lang="en-GB" sz="2800" dirty="0"/>
              <a:t>DEMANDS</a:t>
            </a:r>
            <a:endParaRPr lang="en-GB" sz="3200" dirty="0"/>
          </a:p>
        </p:txBody>
      </p:sp>
      <p:sp>
        <p:nvSpPr>
          <p:cNvPr id="3" name="Content Placeholder 2">
            <a:extLst>
              <a:ext uri="{FF2B5EF4-FFF2-40B4-BE49-F238E27FC236}">
                <a16:creationId xmlns:a16="http://schemas.microsoft.com/office/drawing/2014/main" id="{42BCB0B4-ADA2-FEB0-0738-029BE90556CD}"/>
              </a:ext>
            </a:extLst>
          </p:cNvPr>
          <p:cNvSpPr>
            <a:spLocks noGrp="1"/>
          </p:cNvSpPr>
          <p:nvPr>
            <p:ph idx="1"/>
          </p:nvPr>
        </p:nvSpPr>
        <p:spPr>
          <a:xfrm>
            <a:off x="2332139" y="109057"/>
            <a:ext cx="9817883" cy="5774071"/>
          </a:xfrm>
        </p:spPr>
        <p:txBody>
          <a:bodyPr anchor="ctr">
            <a:noAutofit/>
          </a:bodyPr>
          <a:lstStyle/>
          <a:p>
            <a:r>
              <a:rPr lang="en-GB" sz="1600" dirty="0"/>
              <a:t>Are simple wants interpreted </a:t>
            </a:r>
            <a:r>
              <a:rPr lang="en-GB" sz="1600" b="1" dirty="0"/>
              <a:t>as actual, revealed demands </a:t>
            </a:r>
            <a:r>
              <a:rPr lang="en-GB" sz="1600" dirty="0"/>
              <a:t>i.e., leisure activities and expenditures that have been realized e.g., living in privileged societies, we take much for granted / expect too much – such as global travel, cultural experiences….</a:t>
            </a:r>
          </a:p>
          <a:p>
            <a:r>
              <a:rPr lang="en-GB" sz="1600" b="1" dirty="0"/>
              <a:t>But WANTS / DEMANDS </a:t>
            </a:r>
            <a:r>
              <a:rPr lang="en-GB" sz="1600" dirty="0"/>
              <a:t>may not be realised, e.g. simply because of lack of sufficient Funding / Times / Resources.</a:t>
            </a:r>
          </a:p>
          <a:p>
            <a:r>
              <a:rPr lang="en-GB" sz="1600" b="1" dirty="0"/>
              <a:t>The demand side for tourism sectors </a:t>
            </a:r>
            <a:r>
              <a:rPr lang="en-GB" sz="1600" dirty="0"/>
              <a:t>defined as tourists and tourism markets that make use of tourism products and/or services. Tourists' behaviour, motivation, preferences, and demographics are </a:t>
            </a:r>
            <a:r>
              <a:rPr lang="en-GB" sz="1600" b="1" dirty="0"/>
              <a:t>factors</a:t>
            </a:r>
            <a:r>
              <a:rPr lang="en-GB" sz="1600" dirty="0"/>
              <a:t> that </a:t>
            </a:r>
            <a:r>
              <a:rPr lang="en-GB" sz="1600" b="1" dirty="0"/>
              <a:t>influence the demand for tourism</a:t>
            </a:r>
            <a:r>
              <a:rPr lang="en-GB" sz="1600" dirty="0"/>
              <a:t>.</a:t>
            </a:r>
          </a:p>
          <a:p>
            <a:r>
              <a:rPr lang="en-GB" sz="1600" dirty="0"/>
              <a:t>Tourism demand </a:t>
            </a:r>
            <a:r>
              <a:rPr lang="en-GB" sz="1600" b="1" dirty="0"/>
              <a:t>refers to </a:t>
            </a:r>
            <a:r>
              <a:rPr lang="en-GB" sz="1600" dirty="0"/>
              <a:t>the total number of people who travel or wish to travel and use tourist facilities and services at places away from their places of work or residence (Cooper et al. 1993).</a:t>
            </a:r>
          </a:p>
          <a:p>
            <a:r>
              <a:rPr lang="en-GB" sz="1600" b="1" dirty="0"/>
              <a:t>Factors affecting </a:t>
            </a:r>
            <a:r>
              <a:rPr lang="en-GB" sz="1600" dirty="0"/>
              <a:t>tourism demand can be divided into </a:t>
            </a:r>
            <a:r>
              <a:rPr lang="en-GB" sz="1600" b="1" dirty="0"/>
              <a:t>two categories:</a:t>
            </a:r>
          </a:p>
          <a:p>
            <a:pPr algn="ctr"/>
            <a:r>
              <a:rPr lang="en-GB" sz="1600" dirty="0"/>
              <a:t> </a:t>
            </a:r>
            <a:r>
              <a:rPr lang="en-GB" sz="1600" b="1" dirty="0"/>
              <a:t>price factors </a:t>
            </a:r>
            <a:r>
              <a:rPr lang="en-GB" sz="1600" dirty="0"/>
              <a:t>and </a:t>
            </a:r>
            <a:r>
              <a:rPr lang="en-GB" sz="1600" b="1" dirty="0"/>
              <a:t>non-price factors</a:t>
            </a:r>
          </a:p>
          <a:p>
            <a:r>
              <a:rPr lang="en-GB" sz="1600" b="1" dirty="0"/>
              <a:t>Flight prices </a:t>
            </a:r>
            <a:r>
              <a:rPr lang="en-GB" sz="1600" dirty="0"/>
              <a:t>change often, and the price tourists pay depends on </a:t>
            </a:r>
            <a:r>
              <a:rPr lang="en-GB" sz="1600" u="sng" dirty="0"/>
              <a:t>the day they fly, when they book</a:t>
            </a:r>
            <a:r>
              <a:rPr lang="en-GB" sz="1600" dirty="0"/>
              <a:t>, and the number of available seats in airlines. Flights prices also depend on tourist destinations. </a:t>
            </a:r>
            <a:r>
              <a:rPr lang="en-GB" sz="1600" b="1" dirty="0"/>
              <a:t>Exchange rates </a:t>
            </a:r>
            <a:r>
              <a:rPr lang="en-GB" sz="1600" dirty="0"/>
              <a:t>also impact on tourism demand. It is very evident from the recent developments in the UK. Inbound tourism is booming in the UK due to weak pound.</a:t>
            </a:r>
          </a:p>
          <a:p>
            <a:r>
              <a:rPr lang="en-GB" sz="1600" dirty="0"/>
              <a:t>There are several </a:t>
            </a:r>
            <a:r>
              <a:rPr lang="en-GB" sz="1600" b="1" dirty="0"/>
              <a:t>non-price factors </a:t>
            </a:r>
            <a:r>
              <a:rPr lang="en-GB" sz="1600" dirty="0"/>
              <a:t>that can affect tourism demand. For example, </a:t>
            </a:r>
            <a:r>
              <a:rPr lang="en-GB" sz="1600" b="1" dirty="0"/>
              <a:t>destination image</a:t>
            </a:r>
            <a:r>
              <a:rPr lang="en-GB" sz="1600" dirty="0"/>
              <a:t> is an important factor. </a:t>
            </a:r>
            <a:r>
              <a:rPr lang="en-GB" sz="1600" b="1" dirty="0"/>
              <a:t>UK is positioned as one of the best countries </a:t>
            </a:r>
            <a:r>
              <a:rPr lang="en-GB" sz="1600" dirty="0"/>
              <a:t>with a historically significant attractions and world heritage sites. </a:t>
            </a:r>
          </a:p>
          <a:p>
            <a:r>
              <a:rPr lang="en-GB" sz="1600" b="1" dirty="0"/>
              <a:t>Weather conditions </a:t>
            </a:r>
            <a:r>
              <a:rPr lang="en-GB" sz="1600" dirty="0"/>
              <a:t>also play an important role in tourism demand.</a:t>
            </a:r>
          </a:p>
        </p:txBody>
      </p:sp>
    </p:spTree>
    <p:extLst>
      <p:ext uri="{BB962C8B-B14F-4D97-AF65-F5344CB8AC3E}">
        <p14:creationId xmlns:p14="http://schemas.microsoft.com/office/powerpoint/2010/main" val="271201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0599-4E1B-AD5C-74E1-5CB4832325B8}"/>
              </a:ext>
            </a:extLst>
          </p:cNvPr>
          <p:cNvSpPr>
            <a:spLocks noGrp="1"/>
          </p:cNvSpPr>
          <p:nvPr>
            <p:ph type="title"/>
          </p:nvPr>
        </p:nvSpPr>
        <p:spPr>
          <a:xfrm>
            <a:off x="559000" y="620411"/>
            <a:ext cx="1571804" cy="3387497"/>
          </a:xfrm>
        </p:spPr>
        <p:txBody>
          <a:bodyPr anchor="b">
            <a:normAutofit/>
          </a:bodyPr>
          <a:lstStyle/>
          <a:p>
            <a:r>
              <a:rPr lang="en-GB" sz="3200" dirty="0"/>
              <a:t>Future Demand – </a:t>
            </a:r>
            <a:r>
              <a:rPr lang="en-GB" sz="2800" dirty="0"/>
              <a:t>NEED - WANTS</a:t>
            </a:r>
            <a:endParaRPr lang="en-GB" sz="3200" dirty="0"/>
          </a:p>
        </p:txBody>
      </p:sp>
      <p:sp>
        <p:nvSpPr>
          <p:cNvPr id="3" name="Content Placeholder 2">
            <a:extLst>
              <a:ext uri="{FF2B5EF4-FFF2-40B4-BE49-F238E27FC236}">
                <a16:creationId xmlns:a16="http://schemas.microsoft.com/office/drawing/2014/main" id="{C54B844E-7160-563F-8333-F8E695CAAE9A}"/>
              </a:ext>
            </a:extLst>
          </p:cNvPr>
          <p:cNvSpPr>
            <a:spLocks noGrp="1"/>
          </p:cNvSpPr>
          <p:nvPr>
            <p:ph idx="1"/>
          </p:nvPr>
        </p:nvSpPr>
        <p:spPr>
          <a:xfrm>
            <a:off x="3136519" y="117072"/>
            <a:ext cx="8496481" cy="5617584"/>
          </a:xfrm>
        </p:spPr>
        <p:txBody>
          <a:bodyPr anchor="ctr">
            <a:noAutofit/>
          </a:bodyPr>
          <a:lstStyle/>
          <a:p>
            <a:r>
              <a:rPr lang="en-GB" sz="2000" dirty="0"/>
              <a:t>What are your thoughts as to  future Leisure / Tourism NEEDS??</a:t>
            </a:r>
          </a:p>
          <a:p>
            <a:r>
              <a:rPr lang="en-GB" sz="2000" dirty="0"/>
              <a:t>What does the Future ‘Leisure / Tourism Industry need to be considerate of?</a:t>
            </a:r>
          </a:p>
          <a:p>
            <a:r>
              <a:rPr lang="en-GB" sz="2000" b="1" dirty="0"/>
              <a:t>Economic impact of tourism: </a:t>
            </a:r>
            <a:r>
              <a:rPr lang="en-GB" sz="2000" dirty="0"/>
              <a:t>Tourism has greatly contributed to the economies of countries. For instance, it contributed £127.4bn to the UK economy in 2015 (VisitBritain, 2017). Approximately 3 million people are engaged in the tourism industry in the UK.</a:t>
            </a:r>
          </a:p>
          <a:p>
            <a:r>
              <a:rPr lang="en-GB" sz="2000" b="1" dirty="0"/>
              <a:t>Social impact of tourism</a:t>
            </a:r>
            <a:r>
              <a:rPr lang="en-GB" sz="2000" dirty="0"/>
              <a:t>: </a:t>
            </a:r>
            <a:r>
              <a:rPr lang="en-GB" sz="2000" b="0" i="0" dirty="0">
                <a:effectLst/>
              </a:rPr>
              <a:t>Tourism impact on the socio-cultural environment of a country. As tourists visit different countries, contact with the local people. Tourists and hosts have an opportunity to know each other’s cultures and leads to understanding of diversity.</a:t>
            </a:r>
          </a:p>
          <a:p>
            <a:r>
              <a:rPr lang="en-GB" sz="2000" b="1" dirty="0"/>
              <a:t>Environmental impact of tourism</a:t>
            </a:r>
            <a:r>
              <a:rPr lang="en-GB" sz="2000" dirty="0"/>
              <a:t>: While tourism brings about a lot of </a:t>
            </a:r>
            <a:r>
              <a:rPr lang="en-GB" sz="2000" b="1" dirty="0"/>
              <a:t>socio-economic benefits</a:t>
            </a:r>
            <a:r>
              <a:rPr lang="en-GB" sz="2000" dirty="0"/>
              <a:t>, some </a:t>
            </a:r>
            <a:r>
              <a:rPr lang="en-GB" sz="2000" b="1" dirty="0"/>
              <a:t>negative impacts on environment </a:t>
            </a:r>
            <a:r>
              <a:rPr lang="en-GB" sz="2000" dirty="0"/>
              <a:t>like waste, deforestation, and environmental damage are some of the challenges. </a:t>
            </a:r>
          </a:p>
          <a:p>
            <a:r>
              <a:rPr lang="en-GB" sz="2000" dirty="0"/>
              <a:t>Positively as tourism industry grows, both public and private sector organisations </a:t>
            </a:r>
            <a:r>
              <a:rPr lang="en-GB" sz="2000" b="1" dirty="0"/>
              <a:t>start focusing </a:t>
            </a:r>
            <a:r>
              <a:rPr lang="en-GB" sz="2000" dirty="0"/>
              <a:t>on conservation and preservation of the environment. Enhancing the idea of </a:t>
            </a:r>
            <a:r>
              <a:rPr lang="en-GB" sz="2000" b="1" dirty="0"/>
              <a:t>sustainable tourism development </a:t>
            </a:r>
            <a:r>
              <a:rPr lang="en-GB" sz="2000" dirty="0"/>
              <a:t>practices.</a:t>
            </a:r>
          </a:p>
        </p:txBody>
      </p:sp>
    </p:spTree>
    <p:extLst>
      <p:ext uri="{BB962C8B-B14F-4D97-AF65-F5344CB8AC3E}">
        <p14:creationId xmlns:p14="http://schemas.microsoft.com/office/powerpoint/2010/main" val="366296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A10D-43B2-7E8E-19DE-4ED3F21A9C0B}"/>
              </a:ext>
            </a:extLst>
          </p:cNvPr>
          <p:cNvSpPr>
            <a:spLocks noGrp="1"/>
          </p:cNvSpPr>
          <p:nvPr>
            <p:ph type="title"/>
          </p:nvPr>
        </p:nvSpPr>
        <p:spPr>
          <a:xfrm>
            <a:off x="143923" y="0"/>
            <a:ext cx="10515600" cy="538324"/>
          </a:xfrm>
        </p:spPr>
        <p:txBody>
          <a:bodyPr>
            <a:normAutofit fontScale="90000"/>
          </a:bodyPr>
          <a:lstStyle/>
          <a:p>
            <a:r>
              <a:rPr lang="en-GB" dirty="0"/>
              <a:t>“</a:t>
            </a:r>
            <a:r>
              <a:rPr lang="en-GB" sz="3200" b="1" dirty="0"/>
              <a:t>Tourism and Participation</a:t>
            </a:r>
            <a:r>
              <a:rPr lang="en-GB" dirty="0"/>
              <a:t>”</a:t>
            </a:r>
          </a:p>
        </p:txBody>
      </p:sp>
      <p:sp>
        <p:nvSpPr>
          <p:cNvPr id="3" name="Content Placeholder 2">
            <a:extLst>
              <a:ext uri="{FF2B5EF4-FFF2-40B4-BE49-F238E27FC236}">
                <a16:creationId xmlns:a16="http://schemas.microsoft.com/office/drawing/2014/main" id="{715F62DE-3553-49FE-00F4-297C163397D5}"/>
              </a:ext>
            </a:extLst>
          </p:cNvPr>
          <p:cNvSpPr>
            <a:spLocks noGrp="1"/>
          </p:cNvSpPr>
          <p:nvPr>
            <p:ph idx="1"/>
          </p:nvPr>
        </p:nvSpPr>
        <p:spPr>
          <a:xfrm>
            <a:off x="143924" y="723854"/>
            <a:ext cx="12048076" cy="5815364"/>
          </a:xfrm>
        </p:spPr>
        <p:txBody>
          <a:bodyPr>
            <a:normAutofit fontScale="40000" lnSpcReduction="20000"/>
          </a:bodyPr>
          <a:lstStyle/>
          <a:p>
            <a:endParaRPr lang="en-GB" dirty="0"/>
          </a:p>
          <a:p>
            <a:pPr marL="0" indent="0">
              <a:buNone/>
            </a:pPr>
            <a:r>
              <a:rPr lang="en-GB" sz="5000" b="1" dirty="0"/>
              <a:t>In pairs discuss and consider </a:t>
            </a:r>
            <a:r>
              <a:rPr lang="en-GB" sz="5000" dirty="0"/>
              <a:t>:</a:t>
            </a:r>
          </a:p>
          <a:p>
            <a:r>
              <a:rPr lang="en-GB" sz="5000" dirty="0"/>
              <a:t>what factors influence rates of participation  in tourism events and leisure activities.</a:t>
            </a:r>
          </a:p>
          <a:p>
            <a:r>
              <a:rPr lang="en-GB" sz="5000" dirty="0"/>
              <a:t>e.g., Travel / Participation in Cultural Exchanges / Events…. ?</a:t>
            </a:r>
          </a:p>
          <a:p>
            <a:r>
              <a:rPr lang="en-GB" sz="5000" dirty="0"/>
              <a:t>Consider them under the categories of:</a:t>
            </a:r>
          </a:p>
          <a:p>
            <a:pPr algn="ctr"/>
            <a:r>
              <a:rPr lang="en-GB" sz="5000" dirty="0"/>
              <a:t> Personal</a:t>
            </a:r>
          </a:p>
          <a:p>
            <a:pPr algn="ctr"/>
            <a:r>
              <a:rPr lang="en-GB" sz="5000" dirty="0"/>
              <a:t>Social – Circumstantial</a:t>
            </a:r>
          </a:p>
          <a:p>
            <a:pPr algn="ctr"/>
            <a:r>
              <a:rPr lang="en-GB" sz="5000" dirty="0"/>
              <a:t>Opportunity Factors.</a:t>
            </a:r>
          </a:p>
          <a:p>
            <a:r>
              <a:rPr lang="en-GB" sz="5000" b="1" dirty="0"/>
              <a:t>Historical and Modern Contexts of Tourism :</a:t>
            </a:r>
          </a:p>
          <a:p>
            <a:pPr marL="0" indent="0" algn="ctr">
              <a:buNone/>
            </a:pPr>
            <a:r>
              <a:rPr lang="en-GB" sz="5000" dirty="0"/>
              <a:t>1)What factors influence our Tourism participation levels?</a:t>
            </a:r>
          </a:p>
          <a:p>
            <a:pPr algn="ctr"/>
            <a:endParaRPr lang="en-GB" sz="5000" dirty="0"/>
          </a:p>
          <a:p>
            <a:pPr marL="0" indent="0" algn="ctr">
              <a:buNone/>
            </a:pPr>
            <a:r>
              <a:rPr lang="en-GB" sz="5000" dirty="0"/>
              <a:t>2)How would you describe our needs and wants from a Tourism perspective within the 21st Century.</a:t>
            </a:r>
          </a:p>
          <a:p>
            <a:pPr algn="ctr"/>
            <a:endParaRPr lang="en-GB" sz="5000" dirty="0"/>
          </a:p>
          <a:p>
            <a:pPr marL="0" indent="0" algn="ctr">
              <a:buNone/>
            </a:pPr>
            <a:r>
              <a:rPr lang="en-GB" sz="5000" dirty="0"/>
              <a:t>3)Consider whether our Tourism needs and wants have changed / altered over the years (Historical  - Modern Day)</a:t>
            </a:r>
          </a:p>
          <a:p>
            <a:pPr marL="0" indent="0" algn="ctr">
              <a:buNone/>
            </a:pPr>
            <a:r>
              <a:rPr lang="en-GB" sz="5000" dirty="0"/>
              <a:t>4) Consider the market segments within these changes or alterations.</a:t>
            </a:r>
          </a:p>
        </p:txBody>
      </p:sp>
    </p:spTree>
    <p:extLst>
      <p:ext uri="{BB962C8B-B14F-4D97-AF65-F5344CB8AC3E}">
        <p14:creationId xmlns:p14="http://schemas.microsoft.com/office/powerpoint/2010/main" val="3667153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hape&#10;&#10;Description automatically generated">
            <a:extLst>
              <a:ext uri="{FF2B5EF4-FFF2-40B4-BE49-F238E27FC236}">
                <a16:creationId xmlns:a16="http://schemas.microsoft.com/office/drawing/2014/main" id="{0C6319C9-524F-7B1A-0664-778B4022D0C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15" b="10695"/>
          <a:stretch/>
        </p:blipFill>
        <p:spPr>
          <a:xfrm>
            <a:off x="20" y="1282"/>
            <a:ext cx="12191980" cy="6856718"/>
          </a:xfrm>
          <a:prstGeom prst="rect">
            <a:avLst/>
          </a:prstGeom>
        </p:spPr>
      </p:pic>
    </p:spTree>
    <p:extLst>
      <p:ext uri="{BB962C8B-B14F-4D97-AF65-F5344CB8AC3E}">
        <p14:creationId xmlns:p14="http://schemas.microsoft.com/office/powerpoint/2010/main" val="3358938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1908</Words>
  <Application>Microsoft Office PowerPoint</Application>
  <PresentationFormat>Widescreen</PresentationFormat>
  <Paragraphs>131</Paragraphs>
  <Slides>22</Slides>
  <Notes>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Google Sans</vt:lpstr>
      <vt:lpstr>Myriad Pro (Body)</vt:lpstr>
      <vt:lpstr>Myriad Pro heading</vt:lpstr>
      <vt:lpstr>Arial</vt:lpstr>
      <vt:lpstr>Calibri</vt:lpstr>
      <vt:lpstr>Calibri Light</vt:lpstr>
      <vt:lpstr>Symbol</vt:lpstr>
      <vt:lpstr>Times New Roman</vt:lpstr>
      <vt:lpstr>Office Theme</vt:lpstr>
      <vt:lpstr>PowerPoint Presentation</vt:lpstr>
      <vt:lpstr>This week </vt:lpstr>
      <vt:lpstr>How do we know what services to provide? </vt:lpstr>
      <vt:lpstr>What is the difference between a Need and a Want?</vt:lpstr>
      <vt:lpstr>Needs Wants Demand</vt:lpstr>
      <vt:lpstr>MASLOW THEORY: </vt:lpstr>
      <vt:lpstr>Why Maslow's Hierarchy Of Needs Matters</vt:lpstr>
      <vt:lpstr>SIGMUND FREUD. Freud’s Psychoanalytic Theory</vt:lpstr>
      <vt:lpstr>THEORIES AND LINK TO TOURISM INDUSTRY </vt:lpstr>
      <vt:lpstr>Importance of studying Need Theory </vt:lpstr>
      <vt:lpstr>McClelland Theory</vt:lpstr>
      <vt:lpstr>Doxeys Irridex model of tourism (1975)</vt:lpstr>
      <vt:lpstr>Butler's Tourism Area Life Cycle Model (TALC)</vt:lpstr>
      <vt:lpstr>Leisure activities</vt:lpstr>
      <vt:lpstr>Task </vt:lpstr>
      <vt:lpstr>Tillman Exercise:</vt:lpstr>
      <vt:lpstr>Motivation and need theory</vt:lpstr>
      <vt:lpstr>Leisure / Tourism WANTS</vt:lpstr>
      <vt:lpstr>Leisure / Tourism DEMANDS</vt:lpstr>
      <vt:lpstr>Future Demand – NEED - WANTS</vt:lpstr>
      <vt:lpstr>“Tourism and Participation”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1</cp:revision>
  <dcterms:created xsi:type="dcterms:W3CDTF">2023-09-12T13:48:33Z</dcterms:created>
  <dcterms:modified xsi:type="dcterms:W3CDTF">2023-09-19T12:42:27Z</dcterms:modified>
</cp:coreProperties>
</file>