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6.xml" ContentType="application/vnd.openxmlformats-officedocument.theme+xml"/>
  <Override PartName="/ppt/slideLayouts/slideLayout6.xml" ContentType="application/vnd.openxmlformats-officedocument.presentationml.slideLayout+xml"/>
  <Override PartName="/ppt/theme/theme7.xml" ContentType="application/vnd.openxmlformats-officedocument.theme+xml"/>
  <Override PartName="/ppt/slideLayouts/slideLayout7.xml" ContentType="application/vnd.openxmlformats-officedocument.presentationml.slideLayout+xml"/>
  <Override PartName="/ppt/theme/theme8.xml" ContentType="application/vnd.openxmlformats-officedocument.theme+xml"/>
  <Override PartName="/ppt/slideLayouts/slideLayout8.xml" ContentType="application/vnd.openxmlformats-officedocument.presentationml.slideLayout+xml"/>
  <Override PartName="/ppt/theme/theme9.xml" ContentType="application/vnd.openxmlformats-officedocument.theme+xml"/>
  <Override PartName="/ppt/slideLayouts/slideLayout9.xml" ContentType="application/vnd.openxmlformats-officedocument.presentationml.slideLayout+xml"/>
  <Override PartName="/ppt/theme/theme10.xml" ContentType="application/vnd.openxmlformats-officedocument.theme+xml"/>
  <Override PartName="/ppt/slideLayouts/slideLayout10.xml" ContentType="application/vnd.openxmlformats-officedocument.presentationml.slideLayout+xml"/>
  <Override PartName="/ppt/theme/theme11.xml" ContentType="application/vnd.openxmlformats-officedocument.theme+xml"/>
  <Override PartName="/ppt/slideLayouts/slideLayout11.xml" ContentType="application/vnd.openxmlformats-officedocument.presentationml.slideLayout+xml"/>
  <Override PartName="/ppt/theme/theme12.xml" ContentType="application/vnd.openxmlformats-officedocument.theme+xml"/>
  <Override PartName="/ppt/slideLayouts/slideLayout12.xml" ContentType="application/vnd.openxmlformats-officedocument.presentationml.slideLayout+xml"/>
  <Override PartName="/ppt/theme/theme13.xml" ContentType="application/vnd.openxmlformats-officedocument.theme+xml"/>
  <Override PartName="/ppt/slideLayouts/slideLayout13.xml" ContentType="application/vnd.openxmlformats-officedocument.presentationml.slideLayout+xml"/>
  <Override PartName="/ppt/theme/theme14.xml" ContentType="application/vnd.openxmlformats-officedocument.theme+xml"/>
  <Override PartName="/ppt/slideLayouts/slideLayout14.xml" ContentType="application/vnd.openxmlformats-officedocument.presentationml.slideLayout+xml"/>
  <Override PartName="/ppt/theme/theme15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6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7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18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752" r:id="rId11"/>
    <p:sldMasterId id="2147483754" r:id="rId12"/>
    <p:sldMasterId id="2147483756" r:id="rId13"/>
    <p:sldMasterId id="2147483758" r:id="rId14"/>
    <p:sldMasterId id="2147483760" r:id="rId15"/>
    <p:sldMasterId id="2147483762" r:id="rId16"/>
    <p:sldMasterId id="2147483764" r:id="rId17"/>
    <p:sldMasterId id="2147483766" r:id="rId18"/>
    <p:sldMasterId id="2147483680" r:id="rId19"/>
    <p:sldMasterId id="2147483724" r:id="rId20"/>
    <p:sldMasterId id="2147483712" r:id="rId21"/>
    <p:sldMasterId id="2147483740" r:id="rId22"/>
  </p:sldMasterIdLst>
  <p:notesMasterIdLst>
    <p:notesMasterId r:id="rId43"/>
  </p:notesMasterIdLst>
  <p:sldIdLst>
    <p:sldId id="256" r:id="rId23"/>
    <p:sldId id="257" r:id="rId24"/>
    <p:sldId id="274" r:id="rId25"/>
    <p:sldId id="279" r:id="rId26"/>
    <p:sldId id="275" r:id="rId27"/>
    <p:sldId id="258" r:id="rId28"/>
    <p:sldId id="259" r:id="rId29"/>
    <p:sldId id="276" r:id="rId30"/>
    <p:sldId id="278" r:id="rId31"/>
    <p:sldId id="287" r:id="rId32"/>
    <p:sldId id="284" r:id="rId33"/>
    <p:sldId id="270" r:id="rId34"/>
    <p:sldId id="285" r:id="rId35"/>
    <p:sldId id="264" r:id="rId36"/>
    <p:sldId id="283" r:id="rId37"/>
    <p:sldId id="286" r:id="rId38"/>
    <p:sldId id="269" r:id="rId39"/>
    <p:sldId id="273" r:id="rId40"/>
    <p:sldId id="272" r:id="rId41"/>
    <p:sldId id="363" r:id="rId4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4DE80A-11BA-46BE-9E70-C9B8EC9AAACF}" v="382" dt="2024-07-17T07:51:16.077"/>
    <p1510:client id="{77D50523-82EE-FA43-D6E6-D2118AEDB07F}" v="7" dt="2024-07-17T13:47:03.3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4.xml"/><Relationship Id="rId39" Type="http://schemas.openxmlformats.org/officeDocument/2006/relationships/slide" Target="slides/slide17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openxmlformats.org/officeDocument/2006/relationships/slide" Target="slides/slide20.xml"/><Relationship Id="rId47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7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slide" Target="slides/slide18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49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9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notesMaster" Target="notesMasters/notesMaster1.xml"/><Relationship Id="rId48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46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9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744DE80A-11BA-46BE-9E70-C9B8EC9AAACF}"/>
    <pc:docChg chg="custSel addSld delSld modSld">
      <pc:chgData name="Stephanie Bradley" userId="bb573b86-6a01-430f-ba3c-43c2b2970490" providerId="ADAL" clId="{744DE80A-11BA-46BE-9E70-C9B8EC9AAACF}" dt="2024-07-17T07:55:15.599" v="1070" actId="2696"/>
      <pc:docMkLst>
        <pc:docMk/>
      </pc:docMkLst>
      <pc:sldChg chg="modSp mod">
        <pc:chgData name="Stephanie Bradley" userId="bb573b86-6a01-430f-ba3c-43c2b2970490" providerId="ADAL" clId="{744DE80A-11BA-46BE-9E70-C9B8EC9AAACF}" dt="2024-07-17T07:28:19.610" v="533" actId="20577"/>
        <pc:sldMkLst>
          <pc:docMk/>
          <pc:sldMk cId="436309056" sldId="257"/>
        </pc:sldMkLst>
        <pc:spChg chg="mod">
          <ac:chgData name="Stephanie Bradley" userId="bb573b86-6a01-430f-ba3c-43c2b2970490" providerId="ADAL" clId="{744DE80A-11BA-46BE-9E70-C9B8EC9AAACF}" dt="2024-07-17T07:28:19.610" v="533" actId="20577"/>
          <ac:spMkLst>
            <pc:docMk/>
            <pc:sldMk cId="436309056" sldId="257"/>
            <ac:spMk id="2" creationId="{542EE76C-41F4-4A96-7D20-B4E0A78D38AB}"/>
          </ac:spMkLst>
        </pc:spChg>
      </pc:sldChg>
      <pc:sldChg chg="modSp modAnim">
        <pc:chgData name="Stephanie Bradley" userId="bb573b86-6a01-430f-ba3c-43c2b2970490" providerId="ADAL" clId="{744DE80A-11BA-46BE-9E70-C9B8EC9AAACF}" dt="2024-07-17T07:32:44.118" v="576" actId="20577"/>
        <pc:sldMkLst>
          <pc:docMk/>
          <pc:sldMk cId="3513370764" sldId="264"/>
        </pc:sldMkLst>
        <pc:spChg chg="mod">
          <ac:chgData name="Stephanie Bradley" userId="bb573b86-6a01-430f-ba3c-43c2b2970490" providerId="ADAL" clId="{744DE80A-11BA-46BE-9E70-C9B8EC9AAACF}" dt="2024-07-17T07:32:44.118" v="576" actId="20577"/>
          <ac:spMkLst>
            <pc:docMk/>
            <pc:sldMk cId="3513370764" sldId="264"/>
            <ac:spMk id="5" creationId="{05EF1A7E-C455-B86A-DE02-B0AC3C865D0C}"/>
          </ac:spMkLst>
        </pc:spChg>
      </pc:sldChg>
      <pc:sldChg chg="del">
        <pc:chgData name="Stephanie Bradley" userId="bb573b86-6a01-430f-ba3c-43c2b2970490" providerId="ADAL" clId="{744DE80A-11BA-46BE-9E70-C9B8EC9AAACF}" dt="2024-07-17T07:01:07.309" v="0" actId="2696"/>
        <pc:sldMkLst>
          <pc:docMk/>
          <pc:sldMk cId="1738271695" sldId="265"/>
        </pc:sldMkLst>
      </pc:sldChg>
      <pc:sldChg chg="modSp mod modAnim">
        <pc:chgData name="Stephanie Bradley" userId="bb573b86-6a01-430f-ba3c-43c2b2970490" providerId="ADAL" clId="{744DE80A-11BA-46BE-9E70-C9B8EC9AAACF}" dt="2024-07-17T07:15:21.574" v="446" actId="14100"/>
        <pc:sldMkLst>
          <pc:docMk/>
          <pc:sldMk cId="1038847033" sldId="269"/>
        </pc:sldMkLst>
        <pc:spChg chg="mod">
          <ac:chgData name="Stephanie Bradley" userId="bb573b86-6a01-430f-ba3c-43c2b2970490" providerId="ADAL" clId="{744DE80A-11BA-46BE-9E70-C9B8EC9AAACF}" dt="2024-07-17T07:15:21.574" v="446" actId="14100"/>
          <ac:spMkLst>
            <pc:docMk/>
            <pc:sldMk cId="1038847033" sldId="269"/>
            <ac:spMk id="3" creationId="{C677ED5D-2B83-A4E5-4641-6C65EB075AC3}"/>
          </ac:spMkLst>
        </pc:spChg>
      </pc:sldChg>
      <pc:sldChg chg="modSp mod">
        <pc:chgData name="Stephanie Bradley" userId="bb573b86-6a01-430f-ba3c-43c2b2970490" providerId="ADAL" clId="{744DE80A-11BA-46BE-9E70-C9B8EC9AAACF}" dt="2024-07-17T07:31:12.002" v="539" actId="114"/>
        <pc:sldMkLst>
          <pc:docMk/>
          <pc:sldMk cId="4210195346" sldId="270"/>
        </pc:sldMkLst>
        <pc:spChg chg="mod">
          <ac:chgData name="Stephanie Bradley" userId="bb573b86-6a01-430f-ba3c-43c2b2970490" providerId="ADAL" clId="{744DE80A-11BA-46BE-9E70-C9B8EC9AAACF}" dt="2024-07-17T07:31:12.002" v="539" actId="114"/>
          <ac:spMkLst>
            <pc:docMk/>
            <pc:sldMk cId="4210195346" sldId="270"/>
            <ac:spMk id="3" creationId="{F3FAE6B5-CE37-CF4B-AA59-B3CEF576B0F1}"/>
          </ac:spMkLst>
        </pc:spChg>
      </pc:sldChg>
      <pc:sldChg chg="addSp modSp mod">
        <pc:chgData name="Stephanie Bradley" userId="bb573b86-6a01-430f-ba3c-43c2b2970490" providerId="ADAL" clId="{744DE80A-11BA-46BE-9E70-C9B8EC9AAACF}" dt="2024-07-17T07:27:29.821" v="501" actId="20577"/>
        <pc:sldMkLst>
          <pc:docMk/>
          <pc:sldMk cId="2148249113" sldId="272"/>
        </pc:sldMkLst>
        <pc:spChg chg="mod">
          <ac:chgData name="Stephanie Bradley" userId="bb573b86-6a01-430f-ba3c-43c2b2970490" providerId="ADAL" clId="{744DE80A-11BA-46BE-9E70-C9B8EC9AAACF}" dt="2024-07-17T07:26:38.275" v="447" actId="20577"/>
          <ac:spMkLst>
            <pc:docMk/>
            <pc:sldMk cId="2148249113" sldId="272"/>
            <ac:spMk id="3" creationId="{FAE213F4-F44E-145B-4462-B474FBAA9655}"/>
          </ac:spMkLst>
        </pc:spChg>
        <pc:spChg chg="add mod">
          <ac:chgData name="Stephanie Bradley" userId="bb573b86-6a01-430f-ba3c-43c2b2970490" providerId="ADAL" clId="{744DE80A-11BA-46BE-9E70-C9B8EC9AAACF}" dt="2024-07-17T07:27:29.821" v="501" actId="20577"/>
          <ac:spMkLst>
            <pc:docMk/>
            <pc:sldMk cId="2148249113" sldId="272"/>
            <ac:spMk id="4" creationId="{22F62ABB-995B-8F18-053C-310B9FFCC912}"/>
          </ac:spMkLst>
        </pc:spChg>
      </pc:sldChg>
      <pc:sldChg chg="modSp">
        <pc:chgData name="Stephanie Bradley" userId="bb573b86-6a01-430f-ba3c-43c2b2970490" providerId="ADAL" clId="{744DE80A-11BA-46BE-9E70-C9B8EC9AAACF}" dt="2024-07-17T07:02:06.203" v="6" actId="20577"/>
        <pc:sldMkLst>
          <pc:docMk/>
          <pc:sldMk cId="285212335" sldId="276"/>
        </pc:sldMkLst>
        <pc:spChg chg="mod">
          <ac:chgData name="Stephanie Bradley" userId="bb573b86-6a01-430f-ba3c-43c2b2970490" providerId="ADAL" clId="{744DE80A-11BA-46BE-9E70-C9B8EC9AAACF}" dt="2024-07-17T07:02:06.203" v="6" actId="20577"/>
          <ac:spMkLst>
            <pc:docMk/>
            <pc:sldMk cId="285212335" sldId="276"/>
            <ac:spMk id="3" creationId="{B53A23AB-621F-7634-C5A2-E1136C9C9680}"/>
          </ac:spMkLst>
        </pc:spChg>
      </pc:sldChg>
      <pc:sldChg chg="modSp mod modAnim">
        <pc:chgData name="Stephanie Bradley" userId="bb573b86-6a01-430f-ba3c-43c2b2970490" providerId="ADAL" clId="{744DE80A-11BA-46BE-9E70-C9B8EC9AAACF}" dt="2024-07-17T07:05:07.195" v="262" actId="21"/>
        <pc:sldMkLst>
          <pc:docMk/>
          <pc:sldMk cId="3725114267" sldId="278"/>
        </pc:sldMkLst>
        <pc:spChg chg="mod">
          <ac:chgData name="Stephanie Bradley" userId="bb573b86-6a01-430f-ba3c-43c2b2970490" providerId="ADAL" clId="{744DE80A-11BA-46BE-9E70-C9B8EC9AAACF}" dt="2024-07-17T07:05:07.195" v="262" actId="21"/>
          <ac:spMkLst>
            <pc:docMk/>
            <pc:sldMk cId="3725114267" sldId="278"/>
            <ac:spMk id="3" creationId="{3A812F57-482C-BB3C-C395-11B0CE64A9C5}"/>
          </ac:spMkLst>
        </pc:spChg>
      </pc:sldChg>
      <pc:sldChg chg="modAnim">
        <pc:chgData name="Stephanie Bradley" userId="bb573b86-6a01-430f-ba3c-43c2b2970490" providerId="ADAL" clId="{744DE80A-11BA-46BE-9E70-C9B8EC9AAACF}" dt="2024-07-17T07:29:22.414" v="538"/>
        <pc:sldMkLst>
          <pc:docMk/>
          <pc:sldMk cId="1709339523" sldId="279"/>
        </pc:sldMkLst>
      </pc:sldChg>
      <pc:sldChg chg="modSp">
        <pc:chgData name="Stephanie Bradley" userId="bb573b86-6a01-430f-ba3c-43c2b2970490" providerId="ADAL" clId="{744DE80A-11BA-46BE-9E70-C9B8EC9AAACF}" dt="2024-07-17T07:31:54.667" v="540" actId="114"/>
        <pc:sldMkLst>
          <pc:docMk/>
          <pc:sldMk cId="185256362" sldId="285"/>
        </pc:sldMkLst>
        <pc:spChg chg="mod">
          <ac:chgData name="Stephanie Bradley" userId="bb573b86-6a01-430f-ba3c-43c2b2970490" providerId="ADAL" clId="{744DE80A-11BA-46BE-9E70-C9B8EC9AAACF}" dt="2024-07-17T07:31:54.667" v="540" actId="114"/>
          <ac:spMkLst>
            <pc:docMk/>
            <pc:sldMk cId="185256362" sldId="285"/>
            <ac:spMk id="3" creationId="{F3FAE6B5-CE37-CF4B-AA59-B3CEF576B0F1}"/>
          </ac:spMkLst>
        </pc:spChg>
      </pc:sldChg>
      <pc:sldChg chg="modSp new mod modAnim">
        <pc:chgData name="Stephanie Bradley" userId="bb573b86-6a01-430f-ba3c-43c2b2970490" providerId="ADAL" clId="{744DE80A-11BA-46BE-9E70-C9B8EC9AAACF}" dt="2024-07-17T07:07:14.676" v="440" actId="20577"/>
        <pc:sldMkLst>
          <pc:docMk/>
          <pc:sldMk cId="2629757127" sldId="287"/>
        </pc:sldMkLst>
        <pc:spChg chg="mod">
          <ac:chgData name="Stephanie Bradley" userId="bb573b86-6a01-430f-ba3c-43c2b2970490" providerId="ADAL" clId="{744DE80A-11BA-46BE-9E70-C9B8EC9AAACF}" dt="2024-07-17T07:05:58.452" v="361" actId="207"/>
          <ac:spMkLst>
            <pc:docMk/>
            <pc:sldMk cId="2629757127" sldId="287"/>
            <ac:spMk id="2" creationId="{DD915ACF-56A8-8041-95B1-B169C5766F14}"/>
          </ac:spMkLst>
        </pc:spChg>
        <pc:spChg chg="mod">
          <ac:chgData name="Stephanie Bradley" userId="bb573b86-6a01-430f-ba3c-43c2b2970490" providerId="ADAL" clId="{744DE80A-11BA-46BE-9E70-C9B8EC9AAACF}" dt="2024-07-17T07:07:14.676" v="440" actId="20577"/>
          <ac:spMkLst>
            <pc:docMk/>
            <pc:sldMk cId="2629757127" sldId="287"/>
            <ac:spMk id="3" creationId="{664EDBFE-F6C6-4D8C-B851-150DB356487C}"/>
          </ac:spMkLst>
        </pc:spChg>
      </pc:sldChg>
      <pc:sldChg chg="modSp mod">
        <pc:chgData name="Stephanie Bradley" userId="bb573b86-6a01-430f-ba3c-43c2b2970490" providerId="ADAL" clId="{744DE80A-11BA-46BE-9E70-C9B8EC9AAACF}" dt="2024-07-17T07:54:18.263" v="1068" actId="20577"/>
        <pc:sldMkLst>
          <pc:docMk/>
          <pc:sldMk cId="3157037279" sldId="363"/>
        </pc:sldMkLst>
        <pc:spChg chg="mod">
          <ac:chgData name="Stephanie Bradley" userId="bb573b86-6a01-430f-ba3c-43c2b2970490" providerId="ADAL" clId="{744DE80A-11BA-46BE-9E70-C9B8EC9AAACF}" dt="2024-07-17T07:54:18.263" v="1068" actId="20577"/>
          <ac:spMkLst>
            <pc:docMk/>
            <pc:sldMk cId="3157037279" sldId="363"/>
            <ac:spMk id="2" creationId="{D8531EFF-FAAD-BAD3-AB17-CDD73A189FED}"/>
          </ac:spMkLst>
        </pc:spChg>
        <pc:spChg chg="mod">
          <ac:chgData name="Stephanie Bradley" userId="bb573b86-6a01-430f-ba3c-43c2b2970490" providerId="ADAL" clId="{744DE80A-11BA-46BE-9E70-C9B8EC9AAACF}" dt="2024-07-17T07:54:15.112" v="1066" actId="14100"/>
          <ac:spMkLst>
            <pc:docMk/>
            <pc:sldMk cId="3157037279" sldId="363"/>
            <ac:spMk id="3" creationId="{38C8DB2A-723E-EFC0-5D15-F65AD848475D}"/>
          </ac:spMkLst>
        </pc:spChg>
      </pc:sldChg>
      <pc:sldChg chg="del">
        <pc:chgData name="Stephanie Bradley" userId="bb573b86-6a01-430f-ba3c-43c2b2970490" providerId="ADAL" clId="{744DE80A-11BA-46BE-9E70-C9B8EC9AAACF}" dt="2024-07-17T07:55:15.599" v="1070" actId="2696"/>
        <pc:sldMkLst>
          <pc:docMk/>
          <pc:sldMk cId="2346434818" sldId="364"/>
        </pc:sldMkLst>
      </pc:sldChg>
      <pc:sldChg chg="del">
        <pc:chgData name="Stephanie Bradley" userId="bb573b86-6a01-430f-ba3c-43c2b2970490" providerId="ADAL" clId="{744DE80A-11BA-46BE-9E70-C9B8EC9AAACF}" dt="2024-07-17T07:54:32.394" v="1069" actId="2696"/>
        <pc:sldMkLst>
          <pc:docMk/>
          <pc:sldMk cId="2484697037" sldId="365"/>
        </pc:sldMkLst>
      </pc:sldChg>
    </pc:docChg>
  </pc:docChgLst>
  <pc:docChgLst>
    <pc:chgData name="Stephanie Bradley" userId="S::s.bradley@uwtsd.ac.uk::bb573b86-6a01-430f-ba3c-43c2b2970490" providerId="AD" clId="Web-{77D50523-82EE-FA43-D6E6-D2118AEDB07F}"/>
    <pc:docChg chg="modSld">
      <pc:chgData name="Stephanie Bradley" userId="S::s.bradley@uwtsd.ac.uk::bb573b86-6a01-430f-ba3c-43c2b2970490" providerId="AD" clId="Web-{77D50523-82EE-FA43-D6E6-D2118AEDB07F}" dt="2024-07-17T13:47:03.310" v="6" actId="20577"/>
      <pc:docMkLst>
        <pc:docMk/>
      </pc:docMkLst>
      <pc:sldChg chg="modSp">
        <pc:chgData name="Stephanie Bradley" userId="S::s.bradley@uwtsd.ac.uk::bb573b86-6a01-430f-ba3c-43c2b2970490" providerId="AD" clId="Web-{77D50523-82EE-FA43-D6E6-D2118AEDB07F}" dt="2024-07-17T13:47:03.310" v="6" actId="20577"/>
        <pc:sldMkLst>
          <pc:docMk/>
          <pc:sldMk cId="185256362" sldId="285"/>
        </pc:sldMkLst>
        <pc:spChg chg="mod">
          <ac:chgData name="Stephanie Bradley" userId="S::s.bradley@uwtsd.ac.uk::bb573b86-6a01-430f-ba3c-43c2b2970490" providerId="AD" clId="Web-{77D50523-82EE-FA43-D6E6-D2118AEDB07F}" dt="2024-07-17T13:47:03.310" v="6" actId="20577"/>
          <ac:spMkLst>
            <pc:docMk/>
            <pc:sldMk cId="185256362" sldId="285"/>
            <ac:spMk id="3" creationId="{F3FAE6B5-CE37-CF4B-AA59-B3CEF576B0F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Write in chat or speak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41147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Ask </a:t>
            </a:r>
            <a:r>
              <a:rPr lang="en-GB" err="1"/>
              <a:t>Ss</a:t>
            </a:r>
            <a:r>
              <a:rPr lang="en-GB"/>
              <a:t> to go into 6 break out rooms – 5 mins limit. Find out as much as you can about your partner. Each partner introduces their partner to me – class votes for best intro (correct, polite, friendly, interesting info, exciting/funny/unusual fact). 25mins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067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5392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686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26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777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5035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2427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4264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0210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223513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3.xml"/></Relationships>
</file>

<file path=ppt/slideMasters/_rels/slideMaster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6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9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0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1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2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3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4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5" Type="http://schemas.openxmlformats.org/officeDocument/2006/relationships/image" Target="../media/image17.png"/><Relationship Id="rId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image" Target="../media/image18.png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5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3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background&#10;&#10;Description automatically generated with low confidence">
            <a:extLst>
              <a:ext uri="{FF2B5EF4-FFF2-40B4-BE49-F238E27FC236}">
                <a16:creationId xmlns:a16="http://schemas.microsoft.com/office/drawing/2014/main" id="{EA17DCD5-2337-493E-15B5-B3D914EFD69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cloud, house, sky&#10;&#10;Description automatically generated">
            <a:extLst>
              <a:ext uri="{FF2B5EF4-FFF2-40B4-BE49-F238E27FC236}">
                <a16:creationId xmlns:a16="http://schemas.microsoft.com/office/drawing/2014/main" id="{7D3A0B8D-8F1B-BBD7-763E-306A19184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841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cloud, grass, text&#10;&#10;Description automatically generated">
            <a:extLst>
              <a:ext uri="{FF2B5EF4-FFF2-40B4-BE49-F238E27FC236}">
                <a16:creationId xmlns:a16="http://schemas.microsoft.com/office/drawing/2014/main" id="{FD64A1D8-C4BB-C68E-DD4E-12E4B52E6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636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cloud&#10;&#10;Description automatically generated">
            <a:extLst>
              <a:ext uri="{FF2B5EF4-FFF2-40B4-BE49-F238E27FC236}">
                <a16:creationId xmlns:a16="http://schemas.microsoft.com/office/drawing/2014/main" id="{B6E7C2A9-67AF-B453-A32C-8398FDC3064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5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C565704-B489-D021-F781-93D2D4B3EEF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63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8C16B6D9-FB9C-49F3-2582-C99E877F12B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7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text, screenshot, building&#10;&#10;Description automatically generated">
            <a:extLst>
              <a:ext uri="{FF2B5EF4-FFF2-40B4-BE49-F238E27FC236}">
                <a16:creationId xmlns:a16="http://schemas.microsoft.com/office/drawing/2014/main" id="{42885A91-394F-610C-FB99-7E0485978FE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82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80BB21EE-854B-4A5D-4B38-92F4066580F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903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ky, tree, plant&#10;&#10;Description automatically generated">
            <a:extLst>
              <a:ext uri="{FF2B5EF4-FFF2-40B4-BE49-F238E27FC236}">
                <a16:creationId xmlns:a16="http://schemas.microsoft.com/office/drawing/2014/main" id="{A6CE6DCC-5EFF-0C9E-9F78-1881B15D324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52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A6A14B7B-8C7E-6FAF-1CC1-93662CD7B4C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5C687F51-381C-2C10-F251-1D289F36334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journals.uchicago.edu/doi/abs/10.1086/704656?journalCode=wes" TargetMode="External"/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departments/library-and-learning-resources" TargetMode="External"/><Relationship Id="rId2" Type="http://schemas.openxmlformats.org/officeDocument/2006/relationships/hyperlink" Target="https://padlet.com/transitiontales/journal-references-eqpy2vkom3cplsuf" TargetMode="External"/><Relationship Id="rId1" Type="http://schemas.openxmlformats.org/officeDocument/2006/relationships/slideLayout" Target="../slideLayouts/slideLayout16.xml"/><Relationship Id="rId4" Type="http://schemas.openxmlformats.org/officeDocument/2006/relationships/hyperlink" Target="https://intranet.uwtsd.ac.uk/departments/library-and-learning-resources/academic-and-infoskills/refworks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ahoot.it/" TargetMode="External"/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.sharepoint.com/:b:/r/teams/PreSessional2024_GRP/Shared%20Documents/General/Reference%20Books/Harvard-eng_v.1.2.pdf?csf=1&amp;web=1&amp;e=jzHu4A" TargetMode="External"/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EE76C-41F4-4A96-7D20-B4E0A78D3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/>
            </a:br>
            <a:br>
              <a:rPr lang="en-GB" b="1"/>
            </a:br>
            <a:r>
              <a:rPr lang="en-GB" sz="3600" b="1"/>
              <a:t>Pre-Sessional </a:t>
            </a:r>
            <a:br>
              <a:rPr lang="en-GB" sz="3600" b="1"/>
            </a:br>
            <a:r>
              <a:rPr lang="en-GB" sz="3600" b="1"/>
              <a:t>Writing Skills</a:t>
            </a:r>
            <a:br>
              <a:rPr lang="en-GB" sz="3600" b="1"/>
            </a:br>
            <a:br>
              <a:rPr lang="en-GB"/>
            </a:br>
            <a:r>
              <a:rPr lang="en-GB"/>
              <a:t>with Stephanie Bradley, Dip. Ed., Dip TEFLA, MA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17</a:t>
            </a:r>
            <a:r>
              <a:rPr lang="en-GB" baseline="30000"/>
              <a:t>th</a:t>
            </a:r>
            <a:r>
              <a:rPr lang="en-GB"/>
              <a:t> July 2024</a:t>
            </a:r>
          </a:p>
        </p:txBody>
      </p:sp>
    </p:spTree>
    <p:extLst>
      <p:ext uri="{BB962C8B-B14F-4D97-AF65-F5344CB8AC3E}">
        <p14:creationId xmlns:p14="http://schemas.microsoft.com/office/powerpoint/2010/main" val="436309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ED7AA-853C-22EB-4DFD-02C80A142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/>
            </a:br>
            <a:r>
              <a:rPr lang="en-GB"/>
              <a:t>10 PSE</a:t>
            </a:r>
            <a:br>
              <a:rPr lang="en-GB"/>
            </a:br>
            <a:br>
              <a:rPr lang="en-GB"/>
            </a:br>
            <a:r>
              <a:rPr lang="en-GB" b="1"/>
              <a:t>WEEK Two</a:t>
            </a:r>
            <a:br>
              <a:rPr lang="en-GB" b="1"/>
            </a:br>
            <a:br>
              <a:rPr lang="en-GB" b="1"/>
            </a:br>
            <a:r>
              <a:rPr lang="en-GB" b="1"/>
              <a:t>An Introduction to Academic Writing Skills</a:t>
            </a:r>
            <a:br>
              <a:rPr lang="en-GB" b="1"/>
            </a:br>
            <a:br>
              <a:rPr lang="en-GB" b="1"/>
            </a:br>
            <a:r>
              <a:rPr lang="en-GB" b="1"/>
              <a:t>- </a:t>
            </a:r>
            <a:r>
              <a:rPr lang="en-GB"/>
              <a:t>Plagiarism</a:t>
            </a:r>
            <a:br>
              <a:rPr lang="en-GB"/>
            </a:br>
            <a:r>
              <a:rPr lang="en-GB"/>
              <a:t>- Referencing</a:t>
            </a:r>
          </a:p>
        </p:txBody>
      </p:sp>
    </p:spTree>
    <p:extLst>
      <p:ext uri="{BB962C8B-B14F-4D97-AF65-F5344CB8AC3E}">
        <p14:creationId xmlns:p14="http://schemas.microsoft.com/office/powerpoint/2010/main" val="2258446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82486-FD08-293D-4C67-4ED231CA58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C4641-5D7B-E8D1-58C0-AC98F8DD60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Today we will:</a:t>
            </a:r>
          </a:p>
          <a:p>
            <a:r>
              <a:rPr lang="en-GB"/>
              <a:t>1. Understand key terms related to Academic Writing.</a:t>
            </a:r>
          </a:p>
          <a:p>
            <a:r>
              <a:rPr lang="en-GB"/>
              <a:t>2. Understand what constitutes Academic Misconduct.</a:t>
            </a:r>
          </a:p>
          <a:p>
            <a:r>
              <a:rPr lang="en-GB"/>
              <a:t>3. Understand how to use sources correctly.</a:t>
            </a:r>
          </a:p>
          <a:p>
            <a:r>
              <a:rPr lang="en-GB"/>
              <a:t>4. Practise finding and using an academic reference.</a:t>
            </a:r>
          </a:p>
          <a:p>
            <a:r>
              <a:rPr lang="en-GB"/>
              <a:t>5. Practice making a Harvard reference list.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339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CB032-67E8-E17B-6ABF-FDDC8AF623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Academic Writing – Key Terms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1433B-7781-C3E7-80D6-9300B31EC7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27355"/>
            <a:ext cx="7886700" cy="4849608"/>
          </a:xfrm>
        </p:spPr>
        <p:txBody>
          <a:bodyPr/>
          <a:lstStyle/>
          <a:p>
            <a:r>
              <a:rPr lang="en-GB"/>
              <a:t>Plagiarism</a:t>
            </a:r>
          </a:p>
          <a:p>
            <a:r>
              <a:rPr lang="en-GB"/>
              <a:t>Sources</a:t>
            </a:r>
          </a:p>
          <a:p>
            <a:r>
              <a:rPr lang="en-GB"/>
              <a:t>References</a:t>
            </a:r>
          </a:p>
          <a:p>
            <a:r>
              <a:rPr lang="en-GB"/>
              <a:t>Paraphrasing</a:t>
            </a:r>
          </a:p>
          <a:p>
            <a:r>
              <a:rPr lang="en-GB"/>
              <a:t>Quoting</a:t>
            </a:r>
          </a:p>
          <a:p>
            <a:r>
              <a:rPr lang="en-GB"/>
              <a:t>Citing</a:t>
            </a:r>
          </a:p>
          <a:p>
            <a:r>
              <a:rPr lang="en-GB"/>
              <a:t>Reference List v Bibliography</a:t>
            </a:r>
          </a:p>
          <a:p>
            <a:r>
              <a:rPr lang="en-GB"/>
              <a:t>Harvard Referencing System </a:t>
            </a:r>
          </a:p>
        </p:txBody>
      </p:sp>
    </p:spTree>
    <p:extLst>
      <p:ext uri="{BB962C8B-B14F-4D97-AF65-F5344CB8AC3E}">
        <p14:creationId xmlns:p14="http://schemas.microsoft.com/office/powerpoint/2010/main" val="3507348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F4A10-6E9D-5F5C-3756-B3CE9868F8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Plagiarism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35D67C-81FC-69A8-7CB0-32BD15E83A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74840"/>
            <a:ext cx="7886700" cy="7718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/>
              <a:t>Find a definition</a:t>
            </a:r>
          </a:p>
          <a:p>
            <a:pPr>
              <a:buFont typeface="Wingdings" panose="05000000000000000000" pitchFamily="2" charset="2"/>
              <a:buChar char="§"/>
            </a:pPr>
            <a:endParaRPr lang="en-GB"/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Plagiarism is an example of academic misconduct in the western world and in all English-speaking countries.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An award such as a Master’s degree or PhD can be removed from you if you are found to have plagiarised.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Plagiarism is the act of using other people’s words without referencing the original author.</a:t>
            </a:r>
          </a:p>
        </p:txBody>
      </p:sp>
    </p:spTree>
    <p:extLst>
      <p:ext uri="{BB962C8B-B14F-4D97-AF65-F5344CB8AC3E}">
        <p14:creationId xmlns:p14="http://schemas.microsoft.com/office/powerpoint/2010/main" val="3458112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BF8C7E-F078-DA93-6986-0B2702410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Sources and 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519E29-E98B-187D-A52E-377641D49F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83110"/>
            <a:ext cx="7886700" cy="4893853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Sources:</a:t>
            </a:r>
          </a:p>
          <a:p>
            <a:r>
              <a:rPr lang="en-GB"/>
              <a:t>All the texts/videos/podcasts you find to help you to find information to include in your paper.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References:</a:t>
            </a:r>
          </a:p>
          <a:p>
            <a:r>
              <a:rPr lang="en-GB"/>
              <a:t>Sources you decide to refer to in your paper. </a:t>
            </a:r>
          </a:p>
          <a:p>
            <a:endParaRPr lang="en-GB"/>
          </a:p>
          <a:p>
            <a:pPr marL="0" indent="0">
              <a:buNone/>
            </a:pPr>
            <a:r>
              <a:rPr lang="en-GB" sz="2400"/>
              <a:t>Sources must be referenced – i.e. they must all be listed in your bibliography. References must be acknowledged in your paper and listed in your Reference List.</a:t>
            </a:r>
          </a:p>
        </p:txBody>
      </p:sp>
    </p:spTree>
    <p:extLst>
      <p:ext uri="{BB962C8B-B14F-4D97-AF65-F5344CB8AC3E}">
        <p14:creationId xmlns:p14="http://schemas.microsoft.com/office/powerpoint/2010/main" val="3096365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80709-B20E-38BF-F6BE-B82D76DCC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Find a Source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3A23AB-621F-7634-C5A2-E1136C9C96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L&amp;S book Unit 2 page 26 &amp; 29</a:t>
            </a:r>
          </a:p>
          <a:p>
            <a:r>
              <a:rPr lang="en-GB"/>
              <a:t>Dieter Rams</a:t>
            </a:r>
          </a:p>
          <a:p>
            <a:endParaRPr lang="en-GB"/>
          </a:p>
          <a:p>
            <a:r>
              <a:rPr lang="en-GB"/>
              <a:t>L&amp;S book Unit 2 page 29 </a:t>
            </a:r>
          </a:p>
          <a:p>
            <a:r>
              <a:rPr lang="en-GB"/>
              <a:t>Don Norman</a:t>
            </a:r>
          </a:p>
          <a:p>
            <a:endParaRPr lang="en-GB"/>
          </a:p>
          <a:p>
            <a:r>
              <a:rPr lang="en-GB"/>
              <a:t>R&amp;W book page 42</a:t>
            </a:r>
          </a:p>
          <a:p>
            <a:r>
              <a:rPr lang="en-GB"/>
              <a:t>Find a source you could use in this essay</a:t>
            </a:r>
          </a:p>
        </p:txBody>
      </p:sp>
    </p:spTree>
    <p:extLst>
      <p:ext uri="{BB962C8B-B14F-4D97-AF65-F5344CB8AC3E}">
        <p14:creationId xmlns:p14="http://schemas.microsoft.com/office/powerpoint/2010/main" val="285212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D2C33-DBFA-6F48-80EC-7DBF7C0E2E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Choosing a 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812F57-482C-BB3C-C395-11B0CE64A9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97280"/>
            <a:ext cx="7886700" cy="5079683"/>
          </a:xfrm>
        </p:spPr>
        <p:txBody>
          <a:bodyPr/>
          <a:lstStyle/>
          <a:p>
            <a:r>
              <a:rPr lang="en-GB"/>
              <a:t>1) Write down the title of the article/book, its author, the publisher and the date. If it is an e-resource, also copy the link so you can find it again easily – and so could anyone else. </a:t>
            </a:r>
          </a:p>
          <a:p>
            <a:r>
              <a:rPr lang="en-GB"/>
              <a:t>Check for KEY WORDS</a:t>
            </a:r>
          </a:p>
          <a:p>
            <a:r>
              <a:rPr lang="en-GB"/>
              <a:t>2) Check the contents page (for a book)</a:t>
            </a:r>
          </a:p>
          <a:p>
            <a:r>
              <a:rPr lang="en-GB"/>
              <a:t>3) Check the Index (for a book)</a:t>
            </a:r>
          </a:p>
          <a:p>
            <a:r>
              <a:rPr lang="en-GB"/>
              <a:t>4) Check the Bibliography (book or article)</a:t>
            </a:r>
          </a:p>
          <a:p>
            <a:r>
              <a:rPr lang="en-GB"/>
              <a:t>5) Check the abstract, introduction &amp;/or conclusion (for an article)</a:t>
            </a:r>
          </a:p>
        </p:txBody>
      </p:sp>
    </p:spTree>
    <p:extLst>
      <p:ext uri="{BB962C8B-B14F-4D97-AF65-F5344CB8AC3E}">
        <p14:creationId xmlns:p14="http://schemas.microsoft.com/office/powerpoint/2010/main" val="3725114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15ACF-56A8-8041-95B1-B169C5766F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Find something you could cite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4EDBFE-F6C6-4D8C-B851-150DB35648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1) Choose a useful sentence or paragraph that supports something you might write in your essay.</a:t>
            </a:r>
          </a:p>
          <a:p>
            <a:pPr marL="0" indent="0">
              <a:buNone/>
            </a:pPr>
            <a:r>
              <a:rPr lang="en-GB"/>
              <a:t>2) Make a note of the text and the reference – i.e. the author, date, and page number.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NB</a:t>
            </a:r>
          </a:p>
          <a:p>
            <a:pPr marL="0" indent="0">
              <a:buNone/>
            </a:pPr>
            <a:r>
              <a:rPr lang="en-GB"/>
              <a:t>To cite (something/someone) [Verb]</a:t>
            </a:r>
          </a:p>
          <a:p>
            <a:pPr marL="0" indent="0">
              <a:buNone/>
            </a:pPr>
            <a:r>
              <a:rPr lang="en-GB"/>
              <a:t>A citation [Noun]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757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EA4A6C-5C1A-BF59-E438-2F55F73F90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Citing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5D541C-0D9E-E425-F66F-C270B75D0D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47887"/>
            <a:ext cx="7886700" cy="4929076"/>
          </a:xfrm>
        </p:spPr>
        <p:txBody>
          <a:bodyPr/>
          <a:lstStyle/>
          <a:p>
            <a:r>
              <a:rPr lang="en-GB"/>
              <a:t>You must </a:t>
            </a:r>
            <a:r>
              <a:rPr lang="en-GB" b="1">
                <a:solidFill>
                  <a:srgbClr val="002060"/>
                </a:solidFill>
              </a:rPr>
              <a:t>always</a:t>
            </a:r>
            <a:r>
              <a:rPr lang="en-GB"/>
              <a:t> say where you got your information from. This is called </a:t>
            </a:r>
            <a:r>
              <a:rPr lang="en-GB" b="1">
                <a:solidFill>
                  <a:srgbClr val="002060"/>
                </a:solidFill>
              </a:rPr>
              <a:t>citing</a:t>
            </a:r>
            <a:r>
              <a:rPr lang="en-GB"/>
              <a:t>. </a:t>
            </a:r>
          </a:p>
          <a:p>
            <a:r>
              <a:rPr lang="en-GB"/>
              <a:t>There are NO exceptions to this rule.</a:t>
            </a:r>
          </a:p>
          <a:p>
            <a:r>
              <a:rPr lang="en-GB"/>
              <a:t>To cite you must:</a:t>
            </a:r>
          </a:p>
          <a:p>
            <a:r>
              <a:rPr lang="en-GB"/>
              <a:t>Either put ‘…’ </a:t>
            </a:r>
            <a:r>
              <a:rPr lang="en-GB" b="1">
                <a:solidFill>
                  <a:srgbClr val="002060"/>
                </a:solidFill>
              </a:rPr>
              <a:t>quotation marks </a:t>
            </a:r>
            <a:r>
              <a:rPr lang="en-GB"/>
              <a:t>around the text followed by (Author, date, page)</a:t>
            </a:r>
          </a:p>
          <a:p>
            <a:r>
              <a:rPr lang="en-GB"/>
              <a:t>Or </a:t>
            </a:r>
            <a:r>
              <a:rPr lang="en-GB" b="1">
                <a:solidFill>
                  <a:srgbClr val="002060"/>
                </a:solidFill>
              </a:rPr>
              <a:t>paraphrase</a:t>
            </a:r>
            <a:r>
              <a:rPr lang="en-GB"/>
              <a:t> the words and add a reporting verb such as: </a:t>
            </a:r>
            <a:r>
              <a:rPr lang="en-GB">
                <a:solidFill>
                  <a:srgbClr val="002060"/>
                </a:solidFill>
              </a:rPr>
              <a:t>suggested, reported, believed, found, explained</a:t>
            </a:r>
            <a:r>
              <a:rPr lang="en-GB"/>
              <a:t> etc. The author’s last name and date of their work must be included.</a:t>
            </a:r>
          </a:p>
        </p:txBody>
      </p:sp>
    </p:spTree>
    <p:extLst>
      <p:ext uri="{BB962C8B-B14F-4D97-AF65-F5344CB8AC3E}">
        <p14:creationId xmlns:p14="http://schemas.microsoft.com/office/powerpoint/2010/main" val="2023834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2923C-D301-2A4A-B4F8-EEF6E4C75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Quoting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FAE6B5-CE37-CF4B-AA59-B3CEF576B0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30767"/>
            <a:ext cx="7886700" cy="4746196"/>
          </a:xfrm>
        </p:spPr>
        <p:txBody>
          <a:bodyPr/>
          <a:lstStyle/>
          <a:p>
            <a:pPr marL="0" indent="0">
              <a:buNone/>
            </a:pPr>
            <a:r>
              <a:rPr lang="en-GB">
                <a:solidFill>
                  <a:srgbClr val="002060"/>
                </a:solidFill>
              </a:rPr>
              <a:t>Museums and galleries around the world</a:t>
            </a:r>
          </a:p>
          <a:p>
            <a:pPr marL="0" indent="0">
              <a:buNone/>
            </a:pPr>
            <a:r>
              <a:rPr lang="en-GB">
                <a:solidFill>
                  <a:srgbClr val="002060"/>
                </a:solidFill>
              </a:rPr>
              <a:t>collect his work, sponsor exhibitions of his career,</a:t>
            </a:r>
          </a:p>
          <a:p>
            <a:pPr marL="0" indent="0">
              <a:buNone/>
            </a:pPr>
            <a:r>
              <a:rPr lang="en-GB">
                <a:solidFill>
                  <a:srgbClr val="002060"/>
                </a:solidFill>
              </a:rPr>
              <a:t>and feature his designs in shows on broader design</a:t>
            </a:r>
          </a:p>
          <a:p>
            <a:pPr marL="0" indent="0">
              <a:buNone/>
            </a:pPr>
            <a:r>
              <a:rPr lang="en-GB">
                <a:solidFill>
                  <a:srgbClr val="002060"/>
                </a:solidFill>
              </a:rPr>
              <a:t>themes.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This text came from:</a:t>
            </a:r>
          </a:p>
          <a:p>
            <a:pPr marL="0" indent="0">
              <a:buNone/>
            </a:pPr>
            <a:r>
              <a:rPr lang="en-GB" sz="2000"/>
              <a:t>Isenstadt, S. (2019) ‘Dieter Rams: Principled Design: Philadelphia Museum of Art NOVEMBER 18, 2018–APRIL 14, 2019’, West 86th: </a:t>
            </a:r>
            <a:r>
              <a:rPr lang="en-GB" sz="2000" i="1"/>
              <a:t>A Journal of Decorative Arts, Design History &amp; Material Culture</a:t>
            </a:r>
            <a:r>
              <a:rPr lang="en-GB" sz="2000"/>
              <a:t>, 26(1), pp. 157–159. doi:10.1086/704656  . </a:t>
            </a:r>
          </a:p>
          <a:p>
            <a:pPr marL="0" indent="0">
              <a:buNone/>
            </a:pP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101953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2923C-D301-2A4A-B4F8-EEF6E4C75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Quoting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FAE6B5-CE37-CF4B-AA59-B3CEF576B0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05840"/>
            <a:ext cx="7886700" cy="5171124"/>
          </a:xfrm>
        </p:spPr>
        <p:txBody>
          <a:bodyPr lIns="91440" tIns="45720" rIns="91440" bIns="45720" anchor="t"/>
          <a:lstStyle/>
          <a:p>
            <a:pPr marL="0" indent="0">
              <a:buNone/>
            </a:pPr>
            <a:r>
              <a:rPr lang="en-GB"/>
              <a:t>‘Museums and galleries around the world</a:t>
            </a:r>
          </a:p>
          <a:p>
            <a:pPr marL="0" indent="0">
              <a:buNone/>
            </a:pPr>
            <a:r>
              <a:rPr lang="en-GB"/>
              <a:t>collect [Ram’s] work, sponsor exhibitions of his career, and feature his designs in shows on broader design themes.’ (Isenstadt, 2019)</a:t>
            </a:r>
            <a:endParaRPr lang="en-GB">
              <a:cs typeface="Calibri"/>
            </a:endParaRPr>
          </a:p>
          <a:p>
            <a:pPr marL="0" indent="0">
              <a:buNone/>
            </a:pPr>
            <a:r>
              <a:rPr lang="en-GB">
                <a:solidFill>
                  <a:srgbClr val="FF0000"/>
                </a:solidFill>
              </a:rPr>
              <a:t>‘</a:t>
            </a:r>
            <a:r>
              <a:rPr lang="en-GB"/>
              <a:t>Museums and galleries around the world</a:t>
            </a:r>
          </a:p>
          <a:p>
            <a:pPr marL="0" indent="0">
              <a:buNone/>
            </a:pPr>
            <a:r>
              <a:rPr lang="en-GB"/>
              <a:t>collect </a:t>
            </a:r>
            <a:r>
              <a:rPr lang="en-GB">
                <a:solidFill>
                  <a:srgbClr val="FF0000"/>
                </a:solidFill>
              </a:rPr>
              <a:t>[Ram’s]</a:t>
            </a:r>
            <a:r>
              <a:rPr lang="en-GB"/>
              <a:t> work, sponsor exhibitions of his career, and feature his designs in shows on broader design themes.</a:t>
            </a:r>
            <a:r>
              <a:rPr lang="en-GB">
                <a:solidFill>
                  <a:srgbClr val="FF0000"/>
                </a:solidFill>
              </a:rPr>
              <a:t>’ Isenstadt (2019)</a:t>
            </a:r>
          </a:p>
          <a:p>
            <a:pPr marL="0" indent="0">
              <a:buNone/>
            </a:pPr>
            <a:r>
              <a:rPr lang="en-GB" sz="1800"/>
              <a:t>Isenstadt, S. (2019) ‘Dieter Rams: Principled Design: Philadelphia Museum of Art NOVEMBER 18, 2018–APRIL 14, 2019’, West 86th: </a:t>
            </a:r>
            <a:r>
              <a:rPr lang="en-GB" sz="1800" i="1"/>
              <a:t>A Journal of Decorative Arts, Design History &amp; Material Culture</a:t>
            </a:r>
            <a:r>
              <a:rPr lang="en-GB" sz="1800"/>
              <a:t>, 26(1), pp. 157–159. doi:10.1086/704656. Available at: </a:t>
            </a:r>
            <a:r>
              <a:rPr lang="en-GB" sz="1800">
                <a:hlinkClick r:id="rId2"/>
              </a:rPr>
              <a:t>https://www.journals.uchicago.edu/doi/abs/10.1086/704656?journalCode=wes</a:t>
            </a:r>
            <a:r>
              <a:rPr lang="en-GB" sz="18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5256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B9273-2AE8-81EA-58B4-553A5052C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Paraphrasing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5EF1A7E-C455-B86A-DE02-B0AC3C865D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54250"/>
            <a:ext cx="7886700" cy="5122714"/>
          </a:xfrm>
        </p:spPr>
        <p:txBody>
          <a:bodyPr/>
          <a:lstStyle/>
          <a:p>
            <a:pPr marL="0" indent="0">
              <a:buNone/>
            </a:pPr>
            <a:r>
              <a:rPr lang="en-GB" sz="3200"/>
              <a:t>is the art of rewriting someone’s words using different words of your own.</a:t>
            </a:r>
          </a:p>
          <a:p>
            <a:pPr marL="0" indent="0">
              <a:buNone/>
            </a:pPr>
            <a:r>
              <a:rPr lang="en-GB" sz="3200"/>
              <a:t>You could, for example, change:</a:t>
            </a:r>
          </a:p>
          <a:p>
            <a:r>
              <a:rPr lang="en-GB"/>
              <a:t>The sentence structure</a:t>
            </a:r>
          </a:p>
          <a:p>
            <a:r>
              <a:rPr lang="en-GB"/>
              <a:t>The nouns, adjectives and verbs for synonyms</a:t>
            </a:r>
          </a:p>
          <a:p>
            <a:pPr marL="0" indent="0">
              <a:buNone/>
            </a:pPr>
            <a:r>
              <a:rPr lang="en-GB"/>
              <a:t>or</a:t>
            </a:r>
          </a:p>
          <a:p>
            <a:r>
              <a:rPr lang="en-GB"/>
              <a:t>Find a shorter way to say the same thing.</a:t>
            </a:r>
          </a:p>
          <a:p>
            <a:r>
              <a:rPr lang="en-GB"/>
              <a:t>You must put the author and publication date* either before or after your paraphrase to show that it is not your idea.  *(Smith, 2022)</a:t>
            </a:r>
          </a:p>
        </p:txBody>
      </p:sp>
    </p:spTree>
    <p:extLst>
      <p:ext uri="{BB962C8B-B14F-4D97-AF65-F5344CB8AC3E}">
        <p14:creationId xmlns:p14="http://schemas.microsoft.com/office/powerpoint/2010/main" val="3513370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B6C7B-C6FA-EE47-BE0F-C354C92A8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Paraphrasing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F60619-E3FB-884D-B0D7-640AA2CF9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96296"/>
            <a:ext cx="7886700" cy="4880667"/>
          </a:xfrm>
          <a:ln w="12700">
            <a:solidFill>
              <a:schemeClr val="tx1"/>
            </a:solidFill>
          </a:ln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8600" b="1"/>
              <a:t>Paraphrase the quotation:</a:t>
            </a:r>
            <a:r>
              <a:rPr lang="en-GB" sz="8600" b="1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endParaRPr lang="en-GB" sz="8600"/>
          </a:p>
          <a:p>
            <a:pPr marL="0" indent="0">
              <a:buNone/>
            </a:pPr>
            <a:r>
              <a:rPr lang="en-GB" sz="8600"/>
              <a:t>Museums and galleries around the world</a:t>
            </a:r>
          </a:p>
          <a:p>
            <a:pPr marL="0" indent="0">
              <a:buNone/>
            </a:pPr>
            <a:r>
              <a:rPr lang="en-GB" sz="8600"/>
              <a:t>collect his work, sponsor exhibitions of his career,</a:t>
            </a:r>
          </a:p>
          <a:p>
            <a:pPr marL="0" indent="0">
              <a:buNone/>
            </a:pPr>
            <a:r>
              <a:rPr lang="en-GB" sz="8600"/>
              <a:t>and feature his designs in shows on broader design</a:t>
            </a:r>
          </a:p>
          <a:p>
            <a:pPr marL="0" indent="0">
              <a:buNone/>
            </a:pPr>
            <a:r>
              <a:rPr lang="en-GB" sz="8600"/>
              <a:t>themes.</a:t>
            </a:r>
          </a:p>
          <a:p>
            <a:pPr marL="0" indent="0">
              <a:buNone/>
            </a:pPr>
            <a:endParaRPr lang="en-GB" sz="8600"/>
          </a:p>
          <a:p>
            <a:pPr marL="0" indent="0">
              <a:buNone/>
            </a:pPr>
            <a:endParaRPr lang="en-GB" sz="8600"/>
          </a:p>
          <a:p>
            <a:pPr marL="0" indent="0">
              <a:buNone/>
            </a:pPr>
            <a:r>
              <a:rPr lang="en-GB" sz="8600"/>
              <a:t>Ram’s work is exhibited worldwide (Isenstadt, 2019)</a:t>
            </a:r>
          </a:p>
          <a:p>
            <a:pPr marL="0" indent="0">
              <a:buNone/>
            </a:pPr>
            <a:r>
              <a:rPr lang="en-GB" sz="8600"/>
              <a:t>According to Isenstadt (2019) Ram’s work is exhibited worldwide.</a:t>
            </a:r>
          </a:p>
          <a:p>
            <a:pPr marL="0" indent="0">
              <a:buNone/>
            </a:pPr>
            <a:r>
              <a:rPr lang="en-GB" sz="8600"/>
              <a:t>Ram’s work is exhibited around the world explained Isenstadt in an article accompanying a design show in 2019.</a:t>
            </a:r>
          </a:p>
          <a:p>
            <a:pPr marL="0" indent="0">
              <a:buNone/>
            </a:pPr>
            <a:endParaRPr lang="en-GB" b="1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b="1">
                <a:solidFill>
                  <a:srgbClr val="00B050"/>
                </a:solidFill>
              </a:rPr>
              <a:t>                                             </a:t>
            </a:r>
            <a:endParaRPr lang="en-GB"/>
          </a:p>
          <a:p>
            <a:pPr marL="0" indent="0">
              <a:buNone/>
            </a:pPr>
            <a:r>
              <a:rPr lang="en-GB" b="1">
                <a:solidFill>
                  <a:srgbClr val="FFC000"/>
                </a:solidFill>
              </a:rPr>
              <a:t>                          </a:t>
            </a:r>
          </a:p>
          <a:p>
            <a:pPr marL="0" indent="0">
              <a:buNone/>
            </a:pPr>
            <a:endParaRPr lang="en-GB" b="1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en-GB" b="1">
                <a:solidFill>
                  <a:srgbClr val="00B050"/>
                </a:solidFill>
              </a:rPr>
              <a:t>     </a:t>
            </a:r>
          </a:p>
          <a:p>
            <a:pPr marL="0" indent="0" algn="ctr">
              <a:buNone/>
            </a:pPr>
            <a:r>
              <a:rPr lang="en-GB" b="1">
                <a:solidFill>
                  <a:srgbClr val="FF0000"/>
                </a:solidFill>
              </a:rPr>
              <a:t>               </a:t>
            </a:r>
          </a:p>
          <a:p>
            <a:pPr marL="0" indent="0" algn="r">
              <a:buNone/>
            </a:pPr>
            <a:endParaRPr lang="en-GB" b="1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9674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15225-5BBE-C82E-A839-FCD8668333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Reference Lists and Bibliographies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071F50-AE6D-865C-90DA-5D8B6D2704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264025"/>
            <a:ext cx="3868737" cy="511176"/>
          </a:xfrm>
        </p:spPr>
        <p:txBody>
          <a:bodyPr/>
          <a:lstStyle/>
          <a:p>
            <a:r>
              <a:rPr lang="en-GB"/>
              <a:t>Reference Lists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39773E-C285-2ED5-9D4F-0DEDCA1BAB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1855694"/>
            <a:ext cx="3868737" cy="4333969"/>
          </a:xfrm>
        </p:spPr>
        <p:txBody>
          <a:bodyPr/>
          <a:lstStyle/>
          <a:p>
            <a:r>
              <a:rPr lang="en-GB"/>
              <a:t>Appear at the end of a paper.</a:t>
            </a:r>
          </a:p>
          <a:p>
            <a:r>
              <a:rPr lang="en-GB"/>
              <a:t>They list every source that has been mentioned in the paper.</a:t>
            </a:r>
          </a:p>
          <a:p>
            <a:r>
              <a:rPr lang="en-GB"/>
              <a:t>The list is alphabetical using the author’s family name.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5F8873-5FDA-F8C8-3D75-D86445CB08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179513"/>
            <a:ext cx="3887788" cy="511176"/>
          </a:xfrm>
        </p:spPr>
        <p:txBody>
          <a:bodyPr/>
          <a:lstStyle/>
          <a:p>
            <a:r>
              <a:rPr lang="en-GB"/>
              <a:t>Bibliographies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C7320B-5BAC-7580-D007-F2C3D058916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775202"/>
            <a:ext cx="3887788" cy="4414462"/>
          </a:xfrm>
        </p:spPr>
        <p:txBody>
          <a:bodyPr/>
          <a:lstStyle/>
          <a:p>
            <a:r>
              <a:rPr lang="en-GB"/>
              <a:t>Appear at the very end of a paper.</a:t>
            </a:r>
          </a:p>
          <a:p>
            <a:r>
              <a:rPr lang="en-GB"/>
              <a:t>They list every source that the writer has read, even if the source does not appear in the paper.</a:t>
            </a:r>
          </a:p>
          <a:p>
            <a:r>
              <a:rPr lang="en-GB"/>
              <a:t>The list is alphabetical using the author’s family name.</a:t>
            </a:r>
          </a:p>
        </p:txBody>
      </p:sp>
    </p:spTree>
    <p:extLst>
      <p:ext uri="{BB962C8B-B14F-4D97-AF65-F5344CB8AC3E}">
        <p14:creationId xmlns:p14="http://schemas.microsoft.com/office/powerpoint/2010/main" val="1201192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97DA6-156B-A657-4B58-0DDCE19BDC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Practise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77ED5D-2B83-A4E5-4641-6C65EB075A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20238"/>
            <a:ext cx="7886700" cy="4756725"/>
          </a:xfrm>
        </p:spPr>
        <p:txBody>
          <a:bodyPr/>
          <a:lstStyle/>
          <a:p>
            <a:pPr marL="0" indent="0">
              <a:buNone/>
            </a:pPr>
            <a:endParaRPr lang="en-GB"/>
          </a:p>
          <a:p>
            <a:r>
              <a:rPr lang="en-GB"/>
              <a:t>Put the reference list in order:</a:t>
            </a:r>
          </a:p>
          <a:p>
            <a:r>
              <a:rPr lang="en-GB">
                <a:hlinkClick r:id="rId2"/>
              </a:rPr>
              <a:t>https://padlet.com/transitiontales/journal-references-eqpy2vkom3cplsuf</a:t>
            </a:r>
            <a:r>
              <a:rPr lang="en-GB"/>
              <a:t> </a:t>
            </a:r>
          </a:p>
          <a:p>
            <a:endParaRPr lang="en-GB"/>
          </a:p>
          <a:p>
            <a:r>
              <a:rPr lang="en-GB"/>
              <a:t>Use </a:t>
            </a:r>
            <a:r>
              <a:rPr lang="en-GB" err="1"/>
              <a:t>Refworks</a:t>
            </a:r>
            <a:r>
              <a:rPr lang="en-GB"/>
              <a:t> to help you to make a Reference List:</a:t>
            </a:r>
          </a:p>
          <a:p>
            <a:r>
              <a:rPr lang="en-US">
                <a:hlinkClick r:id="rId3"/>
              </a:rPr>
              <a:t>Library and Learning Resources | UWTSD Intranet</a:t>
            </a:r>
            <a:r>
              <a:rPr lang="en-US"/>
              <a:t> </a:t>
            </a:r>
          </a:p>
          <a:p>
            <a:r>
              <a:rPr lang="en-GB">
                <a:hlinkClick r:id="rId4"/>
              </a:rPr>
              <a:t>RefWorks | UWTSD Intranet</a:t>
            </a:r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847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5B688-B1E8-B0DF-D841-ED88449E6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6FFCE5-88C6-149D-E4C3-91179E8DC0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Play Kahoot! to see what you remember</a:t>
            </a:r>
          </a:p>
          <a:p>
            <a:endParaRPr lang="en-GB"/>
          </a:p>
          <a:p>
            <a:r>
              <a:rPr lang="en-GB">
                <a:hlinkClick r:id="rId2"/>
              </a:rPr>
              <a:t>www.kahoot.it</a:t>
            </a:r>
            <a:endParaRPr lang="en-GB"/>
          </a:p>
          <a:p>
            <a:r>
              <a:rPr lang="en-GB"/>
              <a:t>PIN</a:t>
            </a:r>
          </a:p>
        </p:txBody>
      </p:sp>
    </p:spTree>
    <p:extLst>
      <p:ext uri="{BB962C8B-B14F-4D97-AF65-F5344CB8AC3E}">
        <p14:creationId xmlns:p14="http://schemas.microsoft.com/office/powerpoint/2010/main" val="40424699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F0F0F1-141C-F190-3A0F-8096A5C21D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213F4-F44E-145B-4462-B474FBAA96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70386"/>
            <a:ext cx="7886700" cy="5106577"/>
          </a:xfrm>
        </p:spPr>
        <p:txBody>
          <a:bodyPr/>
          <a:lstStyle/>
          <a:p>
            <a:r>
              <a:rPr lang="en-GB"/>
              <a:t>Plagiarism is academic misconduct.</a:t>
            </a:r>
          </a:p>
          <a:p>
            <a:r>
              <a:rPr lang="en-GB"/>
              <a:t>You must reference your sources in-text.</a:t>
            </a:r>
          </a:p>
          <a:p>
            <a:r>
              <a:rPr lang="en-GB"/>
              <a:t>Sources must be added to your Reference List.</a:t>
            </a:r>
          </a:p>
          <a:p>
            <a:r>
              <a:rPr lang="en-GB"/>
              <a:t>Your reference list should follow the Harvard system of referencing.</a:t>
            </a:r>
          </a:p>
          <a:p>
            <a:r>
              <a:rPr lang="en-GB"/>
              <a:t>You can use RefWorks for free from the university library to help you to create your Reference Lists.</a:t>
            </a:r>
          </a:p>
          <a:p>
            <a:r>
              <a:rPr lang="en-GB"/>
              <a:t>Download a copy of the Harvard Referencing System Guide here: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2F62ABB-995B-8F18-053C-310B9FFCC9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5586127"/>
            <a:ext cx="9144000" cy="111722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>
                <a:latin typeface="Arial" panose="020B0604020202020204" pitchFamily="34" charset="0"/>
                <a:hlinkClick r:id="rId2"/>
              </a:rPr>
              <a:t>              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Harvard-eng_v.1.2.pdf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82491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31EFF-FAAD-BAD3-AB17-CDD73A189F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Self-Study -</a:t>
            </a:r>
            <a:br>
              <a:rPr lang="en-GB" b="1">
                <a:solidFill>
                  <a:schemeClr val="accent1"/>
                </a:solidFill>
              </a:rPr>
            </a:br>
            <a:r>
              <a:rPr lang="en-GB" b="1">
                <a:solidFill>
                  <a:schemeClr val="accent1"/>
                </a:solidFill>
              </a:rPr>
              <a:t>Refine your Referencing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8DB2A-723E-EFC0-5D15-F65AD84847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90687"/>
            <a:ext cx="7886700" cy="4486275"/>
          </a:xfrm>
        </p:spPr>
        <p:txBody>
          <a:bodyPr/>
          <a:lstStyle/>
          <a:p>
            <a:r>
              <a:rPr lang="en-GB"/>
              <a:t>Return to your homework from Week 1.</a:t>
            </a:r>
          </a:p>
          <a:p>
            <a:pPr marL="0" indent="0">
              <a:buNone/>
            </a:pPr>
            <a:r>
              <a:rPr lang="en-GB"/>
              <a:t>Check that you have referenced the article you read correctly.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Look at the sources you found in today’s session. </a:t>
            </a:r>
          </a:p>
          <a:p>
            <a:pPr marL="0" indent="0">
              <a:buNone/>
            </a:pPr>
            <a:r>
              <a:rPr lang="en-GB"/>
              <a:t>Read the article/s (abstract/introduction/conclusion) and select a sentence to paraphrase, and one to quote.  </a:t>
            </a:r>
          </a:p>
          <a:p>
            <a:pPr marL="0" indent="0">
              <a:buNone/>
            </a:pPr>
            <a:r>
              <a:rPr lang="en-GB"/>
              <a:t>Make sure you have referenced the article correctly.</a:t>
            </a:r>
          </a:p>
        </p:txBody>
      </p:sp>
    </p:spTree>
    <p:extLst>
      <p:ext uri="{BB962C8B-B14F-4D97-AF65-F5344CB8AC3E}">
        <p14:creationId xmlns:p14="http://schemas.microsoft.com/office/powerpoint/2010/main" val="3157037279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1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2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3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4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5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6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7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8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5" ma:contentTypeDescription="Create a new document." ma:contentTypeScope="" ma:versionID="f22164921e69ada7df33b474d3dcac3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e2230e2f827e95bf01ad4d49bcae7e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BB19A8E-FFDD-4962-83DB-375666F083D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8CB21A0-8CF4-435C-9D93-2C7E1309F06A}">
  <ds:schemaRefs>
    <ds:schemaRef ds:uri="211f9404-bca0-4bcf-9c1d-965ccb6f8d2d"/>
    <ds:schemaRef ds:uri="303dbf9b-b85b-46a0-94f1-894078c07ecd"/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6A1B967D-DC7F-4C05-B411-2B4022817C7F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On-screen Show (4:3)</PresentationFormat>
  <Slides>20</Slides>
  <Notes>2</Notes>
  <HiddenSlides>0</HiddenSlides>
  <ScaleCrop>false</ScaleCrop>
  <HeadingPairs>
    <vt:vector size="4" baseType="variant">
      <vt:variant>
        <vt:lpstr>Theme</vt:lpstr>
      </vt:variant>
      <vt:variant>
        <vt:i4>19</vt:i4>
      </vt:variant>
      <vt:variant>
        <vt:lpstr>Slide Titles</vt:lpstr>
      </vt:variant>
      <vt:variant>
        <vt:i4>20</vt:i4>
      </vt:variant>
    </vt:vector>
  </HeadingPairs>
  <TitlesOfParts>
    <vt:vector size="39" baseType="lpstr"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1_Sub Title 3</vt:lpstr>
      <vt:lpstr>2_Sub Title 3</vt:lpstr>
      <vt:lpstr>3_Sub Title 3</vt:lpstr>
      <vt:lpstr>4_Sub Title 3</vt:lpstr>
      <vt:lpstr>5_Sub Title 3</vt:lpstr>
      <vt:lpstr>6_Sub Title 3</vt:lpstr>
      <vt:lpstr>7_Sub Title 3</vt:lpstr>
      <vt:lpstr>8_Sub Title 3</vt:lpstr>
      <vt:lpstr>Text 1</vt:lpstr>
      <vt:lpstr>Text 4</vt:lpstr>
      <vt:lpstr>Text Break / Info Slide 1</vt:lpstr>
      <vt:lpstr>UWTSD Logo Only_Image Bkgrnd</vt:lpstr>
      <vt:lpstr>PowerPoint Presentation</vt:lpstr>
      <vt:lpstr>  Pre-Sessional  Writing Skills  with Stephanie Bradley, Dip. Ed., Dip TEFLA, MA   17th July 2024</vt:lpstr>
      <vt:lpstr> 10 PSE  WEEK Two  An Introduction to Academic Writing Skills  - Plagiarism - Referencing</vt:lpstr>
      <vt:lpstr>Aims</vt:lpstr>
      <vt:lpstr>Academic Writing – Key Terms</vt:lpstr>
      <vt:lpstr>Plagiarism</vt:lpstr>
      <vt:lpstr>Sources and References </vt:lpstr>
      <vt:lpstr>Find a Source</vt:lpstr>
      <vt:lpstr>Choosing a Reference</vt:lpstr>
      <vt:lpstr>Find something you could cite</vt:lpstr>
      <vt:lpstr>Citing </vt:lpstr>
      <vt:lpstr>Quoting</vt:lpstr>
      <vt:lpstr>Quoting</vt:lpstr>
      <vt:lpstr>Paraphrasing</vt:lpstr>
      <vt:lpstr>Paraphrasing Practice</vt:lpstr>
      <vt:lpstr>Reference Lists and Bibliographies</vt:lpstr>
      <vt:lpstr>Practise</vt:lpstr>
      <vt:lpstr>Review</vt:lpstr>
      <vt:lpstr>Summary</vt:lpstr>
      <vt:lpstr>Self-Study - Refine your Referencing Skills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revision>1</cp:revision>
  <dcterms:created xsi:type="dcterms:W3CDTF">2021-03-10T12:10:47Z</dcterms:created>
  <dcterms:modified xsi:type="dcterms:W3CDTF">2024-07-17T13:47:18Z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