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9"/>
  </p:notesMasterIdLst>
  <p:sldIdLst>
    <p:sldId id="268" r:id="rId5"/>
    <p:sldId id="269" r:id="rId6"/>
    <p:sldId id="270" r:id="rId7"/>
    <p:sldId id="271" r:id="rId8"/>
    <p:sldId id="272" r:id="rId9"/>
    <p:sldId id="273" r:id="rId10"/>
    <p:sldId id="274" r:id="rId11"/>
    <p:sldId id="276" r:id="rId12"/>
    <p:sldId id="275" r:id="rId13"/>
    <p:sldId id="277" r:id="rId14"/>
    <p:sldId id="278" r:id="rId15"/>
    <p:sldId id="279" r:id="rId16"/>
    <p:sldId id="280" r:id="rId17"/>
    <p:sldId id="28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5267" autoAdjust="0"/>
  </p:normalViewPr>
  <p:slideViewPr>
    <p:cSldViewPr snapToGrid="0">
      <p:cViewPr varScale="1">
        <p:scale>
          <a:sx n="58" d="100"/>
          <a:sy n="58" d="100"/>
        </p:scale>
        <p:origin x="114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3" Type="http://schemas.openxmlformats.org/officeDocument/2006/relationships/customXml" Target="../customXml/item3.xml" /><Relationship Id="rId21" Type="http://schemas.openxmlformats.org/officeDocument/2006/relationships/viewProps" Target="viewProp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tableStyles" Target="tableStyles.xml" /><Relationship Id="rId10" Type="http://schemas.openxmlformats.org/officeDocument/2006/relationships/slide" Target="slides/slide6.xml" /><Relationship Id="rId19" Type="http://schemas.openxmlformats.org/officeDocument/2006/relationships/notesMaster" Target="notesMasters/notesMaster1.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A0048B-8703-4093-B3EF-72A181F917CF}" type="datetimeFigureOut">
              <a:rPr lang="en-PK" smtClean="0"/>
              <a:t>02/09/2023</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59810C-F459-4EA0-8082-C32A430BF8C3}" type="slidenum">
              <a:rPr lang="en-PK" smtClean="0"/>
              <a:t>‹#›</a:t>
            </a:fld>
            <a:endParaRPr lang="en-PK"/>
          </a:p>
        </p:txBody>
      </p:sp>
    </p:spTree>
    <p:extLst>
      <p:ext uri="{BB962C8B-B14F-4D97-AF65-F5344CB8AC3E}">
        <p14:creationId xmlns:p14="http://schemas.microsoft.com/office/powerpoint/2010/main" val="3890446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Double Tree is an American hotel chain which is managed by Hilton Worldwide. Compared to the other Hilton brands, Double Tree is the fastest growing in terms of the number of properties owned. According to the statistics of 2019, the brand has acquired a total of 587 properties in around 47 countries across the globe. Double Tree competes within the full-service category along with the sister chain of Hilton Hotels and Resorts. The brand initiated its services in 1969 with its first hotel in Arizona.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For Doubletree, 1995 marked the start of growth through acquisitions. In that year, the corporation established its first joint venture with a foreign company, Grupo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Propulsa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from Mexico. Doubletree transformed sites in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Mazatlan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Ixtapa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to open its first hotels outside the United States. In 1995, the business also started a relationship with Jack DeBoer, the inventor of extended-stay lodging and the man behind Residence Inns, to launch Candlewood Hotels. The affordable extended-stay hotels gave Doubletree a boost in overall revenue and a foothold in a rapidly growing and in-demand area of the hotel business. In addition to this, the brand acquired Renaissance hotels in 1997 for $890 million, with this Double Tree established the brand’s presence in Asia and further expanded its international growth.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0759810C-F459-4EA0-8082-C32A430BF8C3}" type="slidenum">
              <a:rPr lang="en-PK" smtClean="0"/>
              <a:t>2</a:t>
            </a:fld>
            <a:endParaRPr lang="en-PK"/>
          </a:p>
        </p:txBody>
      </p:sp>
    </p:spTree>
    <p:extLst>
      <p:ext uri="{BB962C8B-B14F-4D97-AF65-F5344CB8AC3E}">
        <p14:creationId xmlns:p14="http://schemas.microsoft.com/office/powerpoint/2010/main" val="14460716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Double Tree focuses on making sure that they should be present in a popular  location among the target audience. Double Tree targets customer segments that represent middle and senior-aged professionals and have a high level of income that belongs to the upper social class. People who pursue a luxury lifestyle are the target audience for the hotel chain; accordingly, the brand charges premium prices (room rates from $54 per night) for its products and services. With that, the brand adopts a differentiation strategy for developing strong relations with the target audience, which eventually is helpful in retaining the customers more effectively.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0759810C-F459-4EA0-8082-C32A430BF8C3}" type="slidenum">
              <a:rPr lang="en-PK" smtClean="0"/>
              <a:t>3</a:t>
            </a:fld>
            <a:endParaRPr lang="en-PK"/>
          </a:p>
        </p:txBody>
      </p:sp>
    </p:spTree>
    <p:extLst>
      <p:ext uri="{BB962C8B-B14F-4D97-AF65-F5344CB8AC3E}">
        <p14:creationId xmlns:p14="http://schemas.microsoft.com/office/powerpoint/2010/main" val="3352937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CARE Culture is "a commitment to comprehensive service quality that equates to a passionate brand personality,". The CARE Culture inspires the employees to ensure rewarding experiences for the guests by focusing on providing a high-quality experience and special comforts. In addition to this, there is a CARE committee of employees as well that is created from the different departments; the primary responsibility is to make sure that the entire team should create a pleasant experience for the guests.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brand focuses on warmth from the time guests check in to their rooms; Double Tree strives to provide first-class services, achieving guest satisfaction through empowered and well-trained staff. The symbol of the high-quality standards and friendly service, which the brand is even famous for, is the warm chocolate chip cookie which is given to the guests as they arrive. This is helpful in making an experience for the guests where they should feel right at home.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0759810C-F459-4EA0-8082-C32A430BF8C3}" type="slidenum">
              <a:rPr lang="en-PK" smtClean="0"/>
              <a:t>4</a:t>
            </a:fld>
            <a:endParaRPr lang="en-PK"/>
          </a:p>
        </p:txBody>
      </p:sp>
    </p:spTree>
    <p:extLst>
      <p:ext uri="{BB962C8B-B14F-4D97-AF65-F5344CB8AC3E}">
        <p14:creationId xmlns:p14="http://schemas.microsoft.com/office/powerpoint/2010/main" val="327480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Moreover, many of the Double Tree locations feature more extensive fitness centres that provide different gym facilities and equipment, such as spin bikes, free weights and machines. The brand is even pushing its concepts by incorporating a gym directly into the hotel room, which is referred to as "Five Feet to Fitness”. At some selected Double Trees, the in-room concept is available, where guests can utilise 11 pieces of accessories and equipment in their room.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0759810C-F459-4EA0-8082-C32A430BF8C3}" type="slidenum">
              <a:rPr lang="en-PK" smtClean="0"/>
              <a:t>5</a:t>
            </a:fld>
            <a:endParaRPr lang="en-PK"/>
          </a:p>
        </p:txBody>
      </p:sp>
    </p:spTree>
    <p:extLst>
      <p:ext uri="{BB962C8B-B14F-4D97-AF65-F5344CB8AC3E}">
        <p14:creationId xmlns:p14="http://schemas.microsoft.com/office/powerpoint/2010/main" val="39200249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For business and leisure travellers, Double Tree offers more than just a grab-and-go breakfast. The brand offers Hilton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Honors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Gold or Diamond status, and guests can receive complimentary breakfast. The Gold status can be earned through frequent stays at Hilton or by having specific credit cards such as The Platinum Card from American Express and Hilton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Honors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American Express Card. With that, guests can also earn top-tier Diamond status. This can be achieved by having Hilton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Honors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American Express Aspire Card. These cards provide various facilities for the guests as on Surpass card, guests can have a fifth night free on award stays of 5 nights or more.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59810C-F459-4EA0-8082-C32A430BF8C3}" type="slidenum">
              <a:rPr lang="en-PK" smtClean="0"/>
              <a:t>6</a:t>
            </a:fld>
            <a:endParaRPr lang="en-PK"/>
          </a:p>
        </p:txBody>
      </p:sp>
    </p:spTree>
    <p:extLst>
      <p:ext uri="{BB962C8B-B14F-4D97-AF65-F5344CB8AC3E}">
        <p14:creationId xmlns:p14="http://schemas.microsoft.com/office/powerpoint/2010/main" val="9744292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Every room at Double Tree comes complete with the Sweet Dreams Sleep experience, with that guests have access to complimentary tea products and coffee. Moreover, the bath and shower products are provided BY Crabtree &amp; Evelyn.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59810C-F459-4EA0-8082-C32A430BF8C3}" type="slidenum">
              <a:rPr lang="en-PK" smtClean="0"/>
              <a:t>7</a:t>
            </a:fld>
            <a:endParaRPr lang="en-PK"/>
          </a:p>
        </p:txBody>
      </p:sp>
    </p:spTree>
    <p:extLst>
      <p:ext uri="{BB962C8B-B14F-4D97-AF65-F5344CB8AC3E}">
        <p14:creationId xmlns:p14="http://schemas.microsoft.com/office/powerpoint/2010/main" val="26608205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Some of the other facilities provided by the hotel chain include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59810C-F459-4EA0-8082-C32A430BF8C3}" type="slidenum">
              <a:rPr lang="en-PK" smtClean="0"/>
              <a:t>8</a:t>
            </a:fld>
            <a:endParaRPr lang="en-PK"/>
          </a:p>
        </p:txBody>
      </p:sp>
    </p:spTree>
    <p:extLst>
      <p:ext uri="{BB962C8B-B14F-4D97-AF65-F5344CB8AC3E}">
        <p14:creationId xmlns:p14="http://schemas.microsoft.com/office/powerpoint/2010/main" val="412454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Guest services are defined as the assistance and advice provided to the people who make reservations at the hotel; this is basically the way the hotel and its management respond in case anything goes wrong. Guests' services refer to the amenities and help provided to the guests by the employees of the hotel. The primary objective of efficient guest services is to assist the guests with the check-in and check-out process, along with this providing hotel services information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Moreno-</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Perdigon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Guzman-Perez and Mesa 2021)</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With that focuses on accommodating the guests during their stay in a courteous and friendly manner. In the context of the hotel industry, providing high-quality guest services is considered important because it is helpful in enhancing the relationship with the customers. Along with this, it is also helpful in building a strong and positive image of the brand within the market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Merli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Moreover, satisfied customers will most like to come back and be loyal to the hotel. In addition to this, top-notch guest services would be helpful in building trust with the customers, which eventually leads to strengthening the overall credibility within the market.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0759810C-F459-4EA0-8082-C32A430BF8C3}" type="slidenum">
              <a:rPr lang="en-PK" smtClean="0"/>
              <a:t>9</a:t>
            </a:fld>
            <a:endParaRPr lang="en-PK"/>
          </a:p>
        </p:txBody>
      </p:sp>
    </p:spTree>
    <p:extLst>
      <p:ext uri="{BB962C8B-B14F-4D97-AF65-F5344CB8AC3E}">
        <p14:creationId xmlns:p14="http://schemas.microsoft.com/office/powerpoint/2010/main" val="34820520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key to ensuring customer satisfaction is gaining an understanding of the relationship between the guest's experience and expectations. Moreover, fulfilling or exceeding the guest's expectations will lead to positive reviews and repeat business. In addition to this, gaining an understanding of the guest's expectations is also helpful for the hoteliers in developing their marketing messages. With this, hospitality is considered important within the hotel industry because it is helpful in deepening the present relationships with the customers and, with that attracting potential customers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Baek</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Choe and Ok, 2020)</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In addition to this, providing excellent guest services is considered a major objective within the hotel industry. In order to do so, it is necessary that the brands should have adequate knowledge related to the changing need and demands of the target market. This can be achieved by gathering feedback form existing customers; along with this, depth market research would also be helpful in gathering adequate information related to customer expectations.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0759810C-F459-4EA0-8082-C32A430BF8C3}" type="slidenum">
              <a:rPr lang="en-PK" smtClean="0"/>
              <a:t>10</a:t>
            </a:fld>
            <a:endParaRPr lang="en-PK"/>
          </a:p>
        </p:txBody>
      </p:sp>
    </p:spTree>
    <p:extLst>
      <p:ext uri="{BB962C8B-B14F-4D97-AF65-F5344CB8AC3E}">
        <p14:creationId xmlns:p14="http://schemas.microsoft.com/office/powerpoint/2010/main" val="18021541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With the overall analysis, it has been concluded that Double Tree Hilton focuses on providing high-quality guest services to the customers. In order to do so, different facilities are provided, which is helpful in enhancing the overall customer experience. The brand focuses on accomplishing the guests expectations, which is helpful in gaining an edge in the market.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0759810C-F459-4EA0-8082-C32A430BF8C3}" type="slidenum">
              <a:rPr lang="en-PK" smtClean="0"/>
              <a:t>11</a:t>
            </a:fld>
            <a:endParaRPr lang="en-PK"/>
          </a:p>
        </p:txBody>
      </p:sp>
    </p:spTree>
    <p:extLst>
      <p:ext uri="{BB962C8B-B14F-4D97-AF65-F5344CB8AC3E}">
        <p14:creationId xmlns:p14="http://schemas.microsoft.com/office/powerpoint/2010/main" val="2797249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2/9/2023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225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2/9/2023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52010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2/9/2023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70401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2/9/2023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2231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2/9/2023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16775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2/9/2023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42260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2/9/2023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40723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2/9/2023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411850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2/9/2023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4398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10"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2/9/2023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90708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slideLayout" Target="../slideLayouts/slideLayout1.xml" /><Relationship Id="rId1" Type="http://schemas.openxmlformats.org/officeDocument/2006/relationships/themeOverride" Target="../theme/themeOverride1.xml"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435573" y="3230276"/>
            <a:ext cx="6253317" cy="1180130"/>
          </a:xfrm>
        </p:spPr>
        <p:txBody>
          <a:bodyPr>
            <a:normAutofit/>
          </a:bodyPr>
          <a:lstStyle/>
          <a:p>
            <a:pPr algn="ctr"/>
            <a:r>
              <a:rPr lang="en-US" sz="6000" dirty="0"/>
              <a:t>DOUBLE TREE</a:t>
            </a:r>
          </a:p>
        </p:txBody>
      </p:sp>
      <p:sp>
        <p:nvSpPr>
          <p:cNvPr id="3" name="Subtitle 2">
            <a:extLst>
              <a:ext uri="{FF2B5EF4-FFF2-40B4-BE49-F238E27FC236}">
                <a16:creationId xmlns:a16="http://schemas.microsoft.com/office/drawing/2014/main" id="{37FC2D8F-56D2-4ADF-B439-0E09E7C37894}"/>
              </a:ext>
            </a:extLst>
          </p:cNvPr>
          <p:cNvSpPr>
            <a:spLocks noGrp="1"/>
          </p:cNvSpPr>
          <p:nvPr>
            <p:ph type="subTitle" idx="1"/>
          </p:nvPr>
        </p:nvSpPr>
        <p:spPr>
          <a:xfrm>
            <a:off x="632899" y="4672739"/>
            <a:ext cx="6269347" cy="1021498"/>
          </a:xfrm>
        </p:spPr>
        <p:txBody>
          <a:bodyPr>
            <a:normAutofit fontScale="92500"/>
          </a:bodyPr>
          <a:lstStyle/>
          <a:p>
            <a:pPr algn="ct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Module: Hospitality and Guest Services</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Module code: BMIH4003</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29" name="Straight Connector 28">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308AC96E-AA33-4309-B51D-072F59E6EC0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7556686" y="1"/>
            <a:ext cx="4635315" cy="6857999"/>
          </a:xfrm>
          <a:prstGeom prst="rect">
            <a:avLst/>
          </a:prstGeom>
        </p:spPr>
      </p:pic>
      <p:sp>
        <p:nvSpPr>
          <p:cNvPr id="4" name="Subtitle 2">
            <a:extLst>
              <a:ext uri="{FF2B5EF4-FFF2-40B4-BE49-F238E27FC236}">
                <a16:creationId xmlns:a16="http://schemas.microsoft.com/office/drawing/2014/main" id="{B6D33366-1105-AE61-DA2F-D7140495018B}"/>
              </a:ext>
            </a:extLst>
          </p:cNvPr>
          <p:cNvSpPr txBox="1">
            <a:spLocks/>
          </p:cNvSpPr>
          <p:nvPr/>
        </p:nvSpPr>
        <p:spPr>
          <a:xfrm>
            <a:off x="302867" y="6218903"/>
            <a:ext cx="6269347" cy="574314"/>
          </a:xfrm>
          <a:prstGeom prst="rect">
            <a:avLst/>
          </a:prstGeom>
        </p:spPr>
        <p:txBody>
          <a:bodyPr vert="horz" lIns="91440" tIns="45720" rIns="91440" bIns="45720" rtlCol="0">
            <a:normAutofit fontScale="77500" lnSpcReduction="20000"/>
          </a:bodyPr>
          <a:lstStyle>
            <a:lvl1pPr marL="0" indent="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None/>
              <a:defRPr sz="2400" kern="1200" cap="all" spc="200" baseline="0">
                <a:solidFill>
                  <a:schemeClr val="tx1"/>
                </a:solidFill>
                <a:latin typeface="+mn-lt"/>
                <a:ea typeface="+mn-ea"/>
                <a:cs typeface="+mn-cs"/>
              </a:defRPr>
            </a:lvl1pPr>
            <a:lvl2pPr marL="457200" indent="0" algn="ctr" defTabSz="914400" rtl="0" eaLnBrk="1" latinLnBrk="0" hangingPunct="1">
              <a:lnSpc>
                <a:spcPct val="100000"/>
              </a:lnSpc>
              <a:spcBef>
                <a:spcPts val="200"/>
              </a:spcBef>
              <a:spcAft>
                <a:spcPts val="400"/>
              </a:spcAft>
              <a:buClrTx/>
              <a:buFont typeface="Calibri" pitchFamily="34" charset="0"/>
              <a:buNone/>
              <a:defRPr sz="2400" kern="1200">
                <a:solidFill>
                  <a:schemeClr val="tx1">
                    <a:lumMod val="75000"/>
                    <a:lumOff val="25000"/>
                  </a:schemeClr>
                </a:solidFill>
                <a:latin typeface="+mn-lt"/>
                <a:ea typeface="+mn-ea"/>
                <a:cs typeface="+mn-cs"/>
              </a:defRPr>
            </a:lvl2pPr>
            <a:lvl3pPr marL="914400" indent="0" algn="ctr" defTabSz="914400" rtl="0" eaLnBrk="1" latinLnBrk="0" hangingPunct="1">
              <a:lnSpc>
                <a:spcPct val="100000"/>
              </a:lnSpc>
              <a:spcBef>
                <a:spcPts val="200"/>
              </a:spcBef>
              <a:spcAft>
                <a:spcPts val="400"/>
              </a:spcAft>
              <a:buClrTx/>
              <a:buFont typeface="Calibri" pitchFamily="34" charset="0"/>
              <a:buNone/>
              <a:defRPr sz="2400" kern="1200">
                <a:solidFill>
                  <a:schemeClr val="tx1">
                    <a:lumMod val="75000"/>
                    <a:lumOff val="25000"/>
                  </a:schemeClr>
                </a:solidFill>
                <a:latin typeface="+mn-lt"/>
                <a:ea typeface="+mn-ea"/>
                <a:cs typeface="+mn-cs"/>
              </a:defRPr>
            </a:lvl3pPr>
            <a:lvl4pPr marL="1371600" indent="0" algn="ctr" defTabSz="914400" rtl="0" eaLnBrk="1" latinLnBrk="0" hangingPunct="1">
              <a:lnSpc>
                <a:spcPct val="100000"/>
              </a:lnSpc>
              <a:spcBef>
                <a:spcPts val="200"/>
              </a:spcBef>
              <a:spcAft>
                <a:spcPts val="400"/>
              </a:spcAft>
              <a:buClrTx/>
              <a:buFont typeface="Calibri" pitchFamily="34" charset="0"/>
              <a:buNone/>
              <a:defRPr sz="2000" kern="1200">
                <a:solidFill>
                  <a:schemeClr val="tx1">
                    <a:lumMod val="75000"/>
                    <a:lumOff val="25000"/>
                  </a:schemeClr>
                </a:solidFill>
                <a:latin typeface="+mn-lt"/>
                <a:ea typeface="+mn-ea"/>
                <a:cs typeface="+mn-cs"/>
              </a:defRPr>
            </a:lvl4pPr>
            <a:lvl5pPr marL="1828800" indent="0" algn="ctr" defTabSz="914400" rtl="0" eaLnBrk="1" latinLnBrk="0" hangingPunct="1">
              <a:lnSpc>
                <a:spcPct val="100000"/>
              </a:lnSpc>
              <a:spcBef>
                <a:spcPts val="200"/>
              </a:spcBef>
              <a:spcAft>
                <a:spcPts val="400"/>
              </a:spcAft>
              <a:buClrTx/>
              <a:buFont typeface="Calibri" pitchFamily="34" charset="0"/>
              <a:buNone/>
              <a:defRPr sz="2000" kern="1200">
                <a:solidFill>
                  <a:schemeClr val="tx1">
                    <a:lumMod val="75000"/>
                    <a:lumOff val="25000"/>
                  </a:schemeClr>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9pPr>
          </a:lstStyle>
          <a:p>
            <a:pPr>
              <a:lnSpc>
                <a:spcPct val="107000"/>
              </a:lnSpc>
              <a:spcAft>
                <a:spcPts val="800"/>
              </a:spcAft>
            </a:pPr>
            <a:r>
              <a:rPr lang="en-US" sz="1050" b="1" dirty="0">
                <a:latin typeface="Times New Roman" panose="02020603050405020304" pitchFamily="18" charset="0"/>
                <a:ea typeface="Calibri" panose="020F0502020204030204" pitchFamily="34" charset="0"/>
                <a:cs typeface="Times New Roman" panose="02020603050405020304" pitchFamily="18" charset="0"/>
              </a:rPr>
              <a:t>Student name:</a:t>
            </a:r>
          </a:p>
          <a:p>
            <a:pPr>
              <a:lnSpc>
                <a:spcPct val="107000"/>
              </a:lnSpc>
              <a:spcAft>
                <a:spcPts val="800"/>
              </a:spcAft>
            </a:pPr>
            <a:r>
              <a:rPr lang="en-US" sz="1050" b="1" dirty="0">
                <a:latin typeface="Times New Roman" panose="02020603050405020304" pitchFamily="18" charset="0"/>
                <a:ea typeface="Calibri" panose="020F0502020204030204" pitchFamily="34" charset="0"/>
                <a:cs typeface="Times New Roman" panose="02020603050405020304" pitchFamily="18" charset="0"/>
              </a:rPr>
              <a:t>Student id: </a:t>
            </a:r>
            <a:endParaRPr lang="en-PK" sz="105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1026" name="Picture 2" descr="Doubletree Logo PNG Vectors Free Download">
            <a:extLst>
              <a:ext uri="{FF2B5EF4-FFF2-40B4-BE49-F238E27FC236}">
                <a16:creationId xmlns:a16="http://schemas.microsoft.com/office/drawing/2014/main" id="{DCCCB213-057B-41A0-3B2B-2CF2B12928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3481" y="676785"/>
            <a:ext cx="2857500" cy="20288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58521-2016-B67F-6B2C-C769C8A889AB}"/>
              </a:ext>
            </a:extLst>
          </p:cNvPr>
          <p:cNvSpPr>
            <a:spLocks noGrp="1"/>
          </p:cNvSpPr>
          <p:nvPr>
            <p:ph type="title"/>
          </p:nvPr>
        </p:nvSpPr>
        <p:spPr/>
        <p:txBody>
          <a:bodyPr/>
          <a:lstStyle/>
          <a:p>
            <a:r>
              <a:rPr lang="en-US" dirty="0"/>
              <a:t>INTRODUCTION</a:t>
            </a:r>
            <a:endParaRPr lang="en-PK" dirty="0"/>
          </a:p>
        </p:txBody>
      </p:sp>
      <p:sp>
        <p:nvSpPr>
          <p:cNvPr id="3" name="Content Placeholder 2">
            <a:extLst>
              <a:ext uri="{FF2B5EF4-FFF2-40B4-BE49-F238E27FC236}">
                <a16:creationId xmlns:a16="http://schemas.microsoft.com/office/drawing/2014/main" id="{B5FA5671-321B-4820-E360-56B0C6B847FE}"/>
              </a:ext>
            </a:extLst>
          </p:cNvPr>
          <p:cNvSpPr>
            <a:spLocks noGrp="1"/>
          </p:cNvSpPr>
          <p:nvPr>
            <p:ph idx="1"/>
          </p:nvPr>
        </p:nvSpPr>
        <p:spPr>
          <a:xfrm>
            <a:off x="626226" y="2219037"/>
            <a:ext cx="6702829" cy="3760891"/>
          </a:xfrm>
        </p:spPr>
        <p:txBody>
          <a:bodyPr>
            <a:noAutofit/>
          </a:bodyPr>
          <a:lstStyle/>
          <a:p>
            <a:pPr marL="342900" lvl="0" indent="-342900" algn="just">
              <a:lnSpc>
                <a:spcPct val="107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Double Tree is a renowned hotel chain managed by Hilton Worldwide. </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brand competes in the full-service category.</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brand's growth is major because of international acquisitions and joint ventures. </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For Doubletree, 1995 marked the start of growth through acquisitions.</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first joint venture was done with Grupo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Propulsa</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from Mexico (Double Tree 2023). </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PK" sz="2000" dirty="0"/>
          </a:p>
        </p:txBody>
      </p:sp>
      <p:pic>
        <p:nvPicPr>
          <p:cNvPr id="2050" name="Picture 2" descr="DoubleTree Reid Park in Tucson, Arizona Hotel">
            <a:extLst>
              <a:ext uri="{FF2B5EF4-FFF2-40B4-BE49-F238E27FC236}">
                <a16:creationId xmlns:a16="http://schemas.microsoft.com/office/drawing/2014/main" id="{68D96176-657E-48B1-F368-EF7C79FF27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2975462"/>
            <a:ext cx="4211781" cy="224803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915655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413E6-C571-78A0-3C05-3E2E155F50BA}"/>
              </a:ext>
            </a:extLst>
          </p:cNvPr>
          <p:cNvSpPr>
            <a:spLocks noGrp="1"/>
          </p:cNvSpPr>
          <p:nvPr>
            <p:ph type="title"/>
          </p:nvPr>
        </p:nvSpPr>
        <p:spPr/>
        <p:txBody>
          <a:bodyPr/>
          <a:lstStyle/>
          <a:p>
            <a:r>
              <a:rPr lang="en-US" dirty="0"/>
              <a:t>MAIN CONSUMERS</a:t>
            </a:r>
            <a:endParaRPr lang="en-PK" dirty="0"/>
          </a:p>
        </p:txBody>
      </p:sp>
      <p:sp>
        <p:nvSpPr>
          <p:cNvPr id="3" name="Content Placeholder 2">
            <a:extLst>
              <a:ext uri="{FF2B5EF4-FFF2-40B4-BE49-F238E27FC236}">
                <a16:creationId xmlns:a16="http://schemas.microsoft.com/office/drawing/2014/main" id="{00C76516-6D8F-27EE-1B6B-A91DE1790572}"/>
              </a:ext>
            </a:extLst>
          </p:cNvPr>
          <p:cNvSpPr>
            <a:spLocks noGrp="1"/>
          </p:cNvSpPr>
          <p:nvPr>
            <p:ph idx="1"/>
          </p:nvPr>
        </p:nvSpPr>
        <p:spPr>
          <a:xfrm>
            <a:off x="1097280" y="2108201"/>
            <a:ext cx="5469775" cy="3760891"/>
          </a:xfrm>
        </p:spPr>
        <p:txBody>
          <a:bodyPr>
            <a:noAutofit/>
          </a:bodyPr>
          <a:lstStyle/>
          <a:p>
            <a:pPr marL="342900" lvl="0" indent="-342900" algn="just">
              <a:lnSpc>
                <a:spcPct val="150000"/>
              </a:lnSpc>
              <a:buFont typeface="Calibri" panose="020F050202020403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Corporate employees and professionals are the main target market.</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Individuals who pursue a luxury lifestyle are the target audience for the hotel chain (</a:t>
            </a:r>
            <a:r>
              <a:rPr lang="en-GB" sz="2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Couch 2019)</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Premium prices are charged (room rates from $54 per night) (Double Tree 2023). </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endParaRPr lang="en-PK" sz="2000" dirty="0"/>
          </a:p>
        </p:txBody>
      </p:sp>
      <p:pic>
        <p:nvPicPr>
          <p:cNvPr id="3074" name="Picture 2" descr="Barony | Business | DoubleTree by Hilton Manchester">
            <a:extLst>
              <a:ext uri="{FF2B5EF4-FFF2-40B4-BE49-F238E27FC236}">
                <a16:creationId xmlns:a16="http://schemas.microsoft.com/office/drawing/2014/main" id="{117FDB12-369C-F09B-F4E4-430356101E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3919" y="2261062"/>
            <a:ext cx="4800600" cy="32004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9051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9B9AE-ED4A-CE95-CD59-1ECF87840F11}"/>
              </a:ext>
            </a:extLst>
          </p:cNvPr>
          <p:cNvSpPr>
            <a:spLocks noGrp="1"/>
          </p:cNvSpPr>
          <p:nvPr>
            <p:ph type="title"/>
          </p:nvPr>
        </p:nvSpPr>
        <p:spPr/>
        <p:txBody>
          <a:bodyPr>
            <a:normAutofit/>
          </a:bodyPr>
          <a:lstStyle/>
          <a:p>
            <a:pPr algn="ctr"/>
            <a:r>
              <a:rPr lang="en-US" sz="4000" dirty="0"/>
              <a:t>NATURE, SCOPE, GUEST SERVICES &amp; FACILITIES </a:t>
            </a:r>
            <a:endParaRPr lang="en-PK" sz="4000" dirty="0"/>
          </a:p>
        </p:txBody>
      </p:sp>
      <p:sp>
        <p:nvSpPr>
          <p:cNvPr id="3" name="Content Placeholder 2">
            <a:extLst>
              <a:ext uri="{FF2B5EF4-FFF2-40B4-BE49-F238E27FC236}">
                <a16:creationId xmlns:a16="http://schemas.microsoft.com/office/drawing/2014/main" id="{8E73D387-2470-E4D1-3CB7-CEB83F72B8A2}"/>
              </a:ext>
            </a:extLst>
          </p:cNvPr>
          <p:cNvSpPr>
            <a:spLocks noGrp="1"/>
          </p:cNvSpPr>
          <p:nvPr>
            <p:ph idx="1"/>
          </p:nvPr>
        </p:nvSpPr>
        <p:spPr>
          <a:xfrm>
            <a:off x="914399" y="1976573"/>
            <a:ext cx="6317673" cy="3760891"/>
          </a:xfrm>
        </p:spPr>
        <p:txBody>
          <a:bodyPr>
            <a:noAutofit/>
          </a:bodyPr>
          <a:lstStyle/>
          <a:p>
            <a:pPr marL="0" indent="0" algn="just">
              <a:buNone/>
            </a:pPr>
            <a:r>
              <a:rPr lang="en-US" sz="2000" b="1" kern="0" dirty="0">
                <a:solidFill>
                  <a:schemeClr val="tx1">
                    <a:lumMod val="95000"/>
                    <a:lumOff val="5000"/>
                  </a:schemeClr>
                </a:solidFill>
                <a:latin typeface="Bookman Old Style" panose="02050604050505020204" pitchFamily="18" charset="0"/>
                <a:ea typeface="Times New Roman" panose="02020603050405020304" pitchFamily="18" charset="0"/>
                <a:cs typeface="Times New Roman" panose="02020603050405020304" pitchFamily="18" charset="0"/>
              </a:rPr>
              <a:t>CARE CULTURE</a:t>
            </a:r>
          </a:p>
          <a:p>
            <a:pPr marL="342900" lvl="0" indent="-342900" algn="just">
              <a:lnSpc>
                <a:spcPct val="107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Double Tree strives to provide first-class services, achieving guest satisfaction through empowered and well-trained staff.</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brand works with the concept of CARE culture.</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This is a  commitment to provide comprehensive service quality to the guests.</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The warm chocolate chip cookie is one of the symbols for the high quality and friendly services of the brand (</a:t>
            </a:r>
            <a:r>
              <a:rPr lang="en-GB" sz="2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Au 2023)</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PK"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0F7E947-F83F-B051-9C91-5CE48AD392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550058" y="2593398"/>
            <a:ext cx="4204773" cy="252724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181378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9B9AE-ED4A-CE95-CD59-1ECF87840F11}"/>
              </a:ext>
            </a:extLst>
          </p:cNvPr>
          <p:cNvSpPr>
            <a:spLocks noGrp="1"/>
          </p:cNvSpPr>
          <p:nvPr>
            <p:ph type="title"/>
          </p:nvPr>
        </p:nvSpPr>
        <p:spPr/>
        <p:txBody>
          <a:bodyPr>
            <a:normAutofit/>
          </a:bodyPr>
          <a:lstStyle/>
          <a:p>
            <a:pPr algn="ctr"/>
            <a:r>
              <a:rPr lang="en-US" sz="4000" dirty="0"/>
              <a:t>NATURE, SCOPE, GUEST SERVICES &amp; FACILITIES </a:t>
            </a:r>
            <a:endParaRPr lang="en-PK" sz="4000" dirty="0"/>
          </a:p>
        </p:txBody>
      </p:sp>
      <p:sp>
        <p:nvSpPr>
          <p:cNvPr id="3" name="Content Placeholder 2">
            <a:extLst>
              <a:ext uri="{FF2B5EF4-FFF2-40B4-BE49-F238E27FC236}">
                <a16:creationId xmlns:a16="http://schemas.microsoft.com/office/drawing/2014/main" id="{8E73D387-2470-E4D1-3CB7-CEB83F72B8A2}"/>
              </a:ext>
            </a:extLst>
          </p:cNvPr>
          <p:cNvSpPr>
            <a:spLocks noGrp="1"/>
          </p:cNvSpPr>
          <p:nvPr>
            <p:ph idx="1"/>
          </p:nvPr>
        </p:nvSpPr>
        <p:spPr>
          <a:xfrm>
            <a:off x="914399" y="1976573"/>
            <a:ext cx="6317673" cy="3760891"/>
          </a:xfrm>
        </p:spPr>
        <p:txBody>
          <a:bodyPr>
            <a:noAutofit/>
          </a:bodyPr>
          <a:lstStyle/>
          <a:p>
            <a:pPr marL="0" indent="0" algn="just">
              <a:lnSpc>
                <a:spcPct val="150000"/>
              </a:lnSpc>
              <a:buNone/>
            </a:pPr>
            <a:r>
              <a:rPr lang="en-US" sz="2000" b="1" kern="0" dirty="0">
                <a:solidFill>
                  <a:schemeClr val="tx1">
                    <a:lumMod val="95000"/>
                    <a:lumOff val="5000"/>
                  </a:schemeClr>
                </a:solidFill>
                <a:latin typeface="Bookman Old Style" panose="02050604050505020204" pitchFamily="18" charset="0"/>
                <a:ea typeface="Times New Roman" panose="02020603050405020304" pitchFamily="18" charset="0"/>
                <a:cs typeface="Times New Roman" panose="02020603050405020304" pitchFamily="18" charset="0"/>
              </a:rPr>
              <a:t>FIVE FEET TO FITNESS</a:t>
            </a:r>
          </a:p>
          <a:p>
            <a:pPr marL="342900" lvl="0" indent="-342900" algn="just">
              <a:lnSpc>
                <a:spcPct val="150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Double Tree offers extensive fitness centres facilities</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Five feet to Fitness is one of the initiatives taken by the company.</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At some selected Double Tree locations, the in-room gym concept is available (Hilton 2023). </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endParaRPr lang="en-PK"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4098" name="Picture 2" descr="No Excuses: Introducing Five Feet to Fitness™ | DA MAN Magazine">
            <a:extLst>
              <a:ext uri="{FF2B5EF4-FFF2-40B4-BE49-F238E27FC236}">
                <a16:creationId xmlns:a16="http://schemas.microsoft.com/office/drawing/2014/main" id="{F3D4A103-2152-587B-5266-C1ECFED6CE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6187" y="2354585"/>
            <a:ext cx="4501733" cy="300486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5716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9B9AE-ED4A-CE95-CD59-1ECF87840F11}"/>
              </a:ext>
            </a:extLst>
          </p:cNvPr>
          <p:cNvSpPr>
            <a:spLocks noGrp="1"/>
          </p:cNvSpPr>
          <p:nvPr>
            <p:ph type="title"/>
          </p:nvPr>
        </p:nvSpPr>
        <p:spPr/>
        <p:txBody>
          <a:bodyPr>
            <a:normAutofit/>
          </a:bodyPr>
          <a:lstStyle/>
          <a:p>
            <a:pPr algn="ctr"/>
            <a:r>
              <a:rPr lang="en-US" sz="4000" dirty="0"/>
              <a:t>NATURE, SCOPE, GUEST SERVICES &amp; FACILITIES </a:t>
            </a:r>
            <a:endParaRPr lang="en-PK" sz="4000" dirty="0"/>
          </a:p>
        </p:txBody>
      </p:sp>
      <p:sp>
        <p:nvSpPr>
          <p:cNvPr id="3" name="Content Placeholder 2">
            <a:extLst>
              <a:ext uri="{FF2B5EF4-FFF2-40B4-BE49-F238E27FC236}">
                <a16:creationId xmlns:a16="http://schemas.microsoft.com/office/drawing/2014/main" id="{8E73D387-2470-E4D1-3CB7-CEB83F72B8A2}"/>
              </a:ext>
            </a:extLst>
          </p:cNvPr>
          <p:cNvSpPr>
            <a:spLocks noGrp="1"/>
          </p:cNvSpPr>
          <p:nvPr>
            <p:ph idx="1"/>
          </p:nvPr>
        </p:nvSpPr>
        <p:spPr>
          <a:xfrm>
            <a:off x="914399" y="1976573"/>
            <a:ext cx="6317673" cy="3760891"/>
          </a:xfrm>
        </p:spPr>
        <p:txBody>
          <a:bodyPr>
            <a:noAutofit/>
          </a:bodyPr>
          <a:lstStyle/>
          <a:p>
            <a:pPr marL="0" indent="0" algn="just">
              <a:lnSpc>
                <a:spcPct val="150000"/>
              </a:lnSpc>
              <a:buNone/>
            </a:pPr>
            <a:r>
              <a:rPr lang="en-US" sz="2000" b="1" kern="0" dirty="0">
                <a:solidFill>
                  <a:schemeClr val="tx1">
                    <a:lumMod val="95000"/>
                    <a:lumOff val="5000"/>
                  </a:schemeClr>
                </a:solidFill>
                <a:latin typeface="Bookman Old Style" panose="02050604050505020204" pitchFamily="18" charset="0"/>
                <a:ea typeface="Times New Roman" panose="02020603050405020304" pitchFamily="18" charset="0"/>
                <a:cs typeface="Times New Roman" panose="02020603050405020304" pitchFamily="18" charset="0"/>
              </a:rPr>
              <a:t>WAKE-UP TO DOUBLE TREE BREAKFAST</a:t>
            </a:r>
          </a:p>
          <a:p>
            <a:pPr marL="342900" lvl="0" indent="-342900" algn="just">
              <a:lnSpc>
                <a:spcPct val="150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Guests with Hilton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Honors</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Gold or Diamond status receive complimentary breakfast (Trip advisor 2023). </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Gold status can be earned through frequent stays at Hilton</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With Surpass card, guests can have a fifth night free on award stays of 5 nights or more. </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endParaRPr lang="en-PK"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5122" name="Picture 2" descr="Wake Up by DoubleTree Breakfast - Picture of DoubleTree by Hilton Hotel &amp;  Suites Victoria, Vancouver Island - Tripadvisor">
            <a:extLst>
              <a:ext uri="{FF2B5EF4-FFF2-40B4-BE49-F238E27FC236}">
                <a16:creationId xmlns:a16="http://schemas.microsoft.com/office/drawing/2014/main" id="{82471633-31F8-70C8-D8D1-094BDB7596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7435" y="2693324"/>
            <a:ext cx="4270028" cy="284927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7180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9B9AE-ED4A-CE95-CD59-1ECF87840F11}"/>
              </a:ext>
            </a:extLst>
          </p:cNvPr>
          <p:cNvSpPr>
            <a:spLocks noGrp="1"/>
          </p:cNvSpPr>
          <p:nvPr>
            <p:ph type="title"/>
          </p:nvPr>
        </p:nvSpPr>
        <p:spPr/>
        <p:txBody>
          <a:bodyPr>
            <a:normAutofit/>
          </a:bodyPr>
          <a:lstStyle/>
          <a:p>
            <a:pPr algn="ctr"/>
            <a:r>
              <a:rPr lang="en-US" sz="4000" dirty="0"/>
              <a:t>NATURE, SCOPE, GUEST SERVICES &amp; FACILITIES </a:t>
            </a:r>
            <a:endParaRPr lang="en-PK" sz="4000" dirty="0"/>
          </a:p>
        </p:txBody>
      </p:sp>
      <p:sp>
        <p:nvSpPr>
          <p:cNvPr id="3" name="Content Placeholder 2">
            <a:extLst>
              <a:ext uri="{FF2B5EF4-FFF2-40B4-BE49-F238E27FC236}">
                <a16:creationId xmlns:a16="http://schemas.microsoft.com/office/drawing/2014/main" id="{8E73D387-2470-E4D1-3CB7-CEB83F72B8A2}"/>
              </a:ext>
            </a:extLst>
          </p:cNvPr>
          <p:cNvSpPr>
            <a:spLocks noGrp="1"/>
          </p:cNvSpPr>
          <p:nvPr>
            <p:ph idx="1"/>
          </p:nvPr>
        </p:nvSpPr>
        <p:spPr>
          <a:xfrm>
            <a:off x="914399" y="1976573"/>
            <a:ext cx="10607041" cy="3760891"/>
          </a:xfrm>
        </p:spPr>
        <p:txBody>
          <a:bodyPr>
            <a:noAutofit/>
          </a:bodyPr>
          <a:lstStyle/>
          <a:p>
            <a:pPr marL="0" indent="0" algn="just">
              <a:lnSpc>
                <a:spcPct val="150000"/>
              </a:lnSpc>
              <a:buNone/>
            </a:pPr>
            <a:r>
              <a:rPr lang="en-US" sz="2200" b="1" kern="0" dirty="0">
                <a:solidFill>
                  <a:schemeClr val="tx1">
                    <a:lumMod val="95000"/>
                    <a:lumOff val="5000"/>
                  </a:schemeClr>
                </a:solidFill>
                <a:latin typeface="Bookman Old Style" panose="02050604050505020204" pitchFamily="18" charset="0"/>
                <a:ea typeface="Times New Roman" panose="02020603050405020304" pitchFamily="18" charset="0"/>
                <a:cs typeface="Times New Roman" panose="02020603050405020304" pitchFamily="18" charset="0"/>
              </a:rPr>
              <a:t>COMFORTABLE ROOM </a:t>
            </a:r>
          </a:p>
          <a:p>
            <a:pPr marL="342900" lvl="0" indent="-342900" algn="just">
              <a:lnSpc>
                <a:spcPct val="107000"/>
              </a:lnSpc>
              <a:buFont typeface="Calibri" panose="020F0502020204030204" pitchFamily="34" charset="0"/>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The brand focuses on providing high-quality standards of services to guests.</a:t>
            </a:r>
            <a:endParaRPr lang="en-PK"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Calibri" panose="020F0502020204030204" pitchFamily="34" charset="0"/>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Guests have access to complimentary tea products and coffee. </a:t>
            </a:r>
          </a:p>
          <a:p>
            <a:pPr marL="342900" lvl="0" indent="-342900" algn="just">
              <a:lnSpc>
                <a:spcPct val="107000"/>
              </a:lnSpc>
              <a:spcAft>
                <a:spcPts val="800"/>
              </a:spcAft>
              <a:buFont typeface="Calibri" panose="020F0502020204030204" pitchFamily="34" charset="0"/>
              <a:buChar char="-"/>
            </a:pPr>
            <a:endParaRPr lang="en-PK"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endParaRPr lang="en-PK" sz="22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6146" name="Picture 2" descr="DoubleTree by Hilton Hotel Melaka Rooms: Pictures &amp; Reviews - Tripadvisor">
            <a:extLst>
              <a:ext uri="{FF2B5EF4-FFF2-40B4-BE49-F238E27FC236}">
                <a16:creationId xmlns:a16="http://schemas.microsoft.com/office/drawing/2014/main" id="{4116E6BA-5E97-1F29-415D-89F1190AE4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0222" y="3623887"/>
            <a:ext cx="4015393" cy="267884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2511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9B9AE-ED4A-CE95-CD59-1ECF87840F11}"/>
              </a:ext>
            </a:extLst>
          </p:cNvPr>
          <p:cNvSpPr>
            <a:spLocks noGrp="1"/>
          </p:cNvSpPr>
          <p:nvPr>
            <p:ph type="title"/>
          </p:nvPr>
        </p:nvSpPr>
        <p:spPr/>
        <p:txBody>
          <a:bodyPr>
            <a:normAutofit/>
          </a:bodyPr>
          <a:lstStyle/>
          <a:p>
            <a:pPr algn="ctr"/>
            <a:r>
              <a:rPr lang="en-US" sz="4000" dirty="0"/>
              <a:t>NATURE, SCOPE, GUEST SERVICES &amp; FACILITIES </a:t>
            </a:r>
            <a:endParaRPr lang="en-PK" sz="4000" dirty="0"/>
          </a:p>
        </p:txBody>
      </p:sp>
      <p:sp>
        <p:nvSpPr>
          <p:cNvPr id="3" name="Content Placeholder 2">
            <a:extLst>
              <a:ext uri="{FF2B5EF4-FFF2-40B4-BE49-F238E27FC236}">
                <a16:creationId xmlns:a16="http://schemas.microsoft.com/office/drawing/2014/main" id="{8E73D387-2470-E4D1-3CB7-CEB83F72B8A2}"/>
              </a:ext>
            </a:extLst>
          </p:cNvPr>
          <p:cNvSpPr>
            <a:spLocks noGrp="1"/>
          </p:cNvSpPr>
          <p:nvPr>
            <p:ph idx="1"/>
          </p:nvPr>
        </p:nvSpPr>
        <p:spPr>
          <a:xfrm>
            <a:off x="1097280" y="1993197"/>
            <a:ext cx="4039986" cy="3760891"/>
          </a:xfrm>
        </p:spPr>
        <p:txBody>
          <a:bodyPr>
            <a:noAutofit/>
          </a:bodyPr>
          <a:lstStyle/>
          <a:p>
            <a:pPr marL="342900" lvl="0" indent="-342900" algn="just">
              <a:lnSpc>
                <a:spcPct val="107000"/>
              </a:lnSpc>
              <a:buFont typeface="Calibri" panose="020F0502020204030204" pitchFamily="34" charset="0"/>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Resort experiences</a:t>
            </a:r>
            <a:endParaRPr lang="en-PK"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Calibri" panose="020F0502020204030204" pitchFamily="34" charset="0"/>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Golf gateways</a:t>
            </a:r>
            <a:endParaRPr lang="en-PK"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Calibri" panose="020F0502020204030204" pitchFamily="34" charset="0"/>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Electric vehicle charging</a:t>
            </a:r>
            <a:endParaRPr lang="en-PK"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endParaRPr lang="en-PK" sz="22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F4F9EA9C-DEA6-7274-A5BA-317D049C87EB}"/>
              </a:ext>
            </a:extLst>
          </p:cNvPr>
          <p:cNvPicPr>
            <a:picLocks noChangeAspect="1"/>
          </p:cNvPicPr>
          <p:nvPr/>
        </p:nvPicPr>
        <p:blipFill>
          <a:blip r:embed="rId3"/>
          <a:stretch>
            <a:fillRect/>
          </a:stretch>
        </p:blipFill>
        <p:spPr>
          <a:xfrm>
            <a:off x="465512" y="3805828"/>
            <a:ext cx="11574087" cy="2765569"/>
          </a:xfrm>
          <a:prstGeom prst="rect">
            <a:avLst/>
          </a:prstGeom>
        </p:spPr>
      </p:pic>
      <p:sp>
        <p:nvSpPr>
          <p:cNvPr id="6" name="Content Placeholder 2">
            <a:extLst>
              <a:ext uri="{FF2B5EF4-FFF2-40B4-BE49-F238E27FC236}">
                <a16:creationId xmlns:a16="http://schemas.microsoft.com/office/drawing/2014/main" id="{0298B287-E45F-7DEE-FD1E-DC46BB03E6B5}"/>
              </a:ext>
            </a:extLst>
          </p:cNvPr>
          <p:cNvSpPr txBox="1">
            <a:spLocks/>
          </p:cNvSpPr>
          <p:nvPr/>
        </p:nvSpPr>
        <p:spPr>
          <a:xfrm>
            <a:off x="7351221" y="1993198"/>
            <a:ext cx="4039986" cy="3760891"/>
          </a:xfrm>
          <a:prstGeom prst="rect">
            <a:avLst/>
          </a:prstGeom>
        </p:spPr>
        <p:txBody>
          <a:bodyPr vert="horz" lIns="0" tIns="45720" rIns="0" bIns="45720" rtlCol="0">
            <a:no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342900" indent="-342900" algn="just">
              <a:lnSpc>
                <a:spcPct val="107000"/>
              </a:lnSpc>
              <a:buFont typeface="Calibri" panose="020F0502020204030204" pitchFamily="34" charset="0"/>
              <a:buChar char="-"/>
            </a:pPr>
            <a:r>
              <a:rPr lang="en-GB" sz="2200" dirty="0">
                <a:latin typeface="Times New Roman" panose="02020603050405020304" pitchFamily="18" charset="0"/>
                <a:ea typeface="Calibri" panose="020F0502020204030204" pitchFamily="34" charset="0"/>
                <a:cs typeface="Times New Roman" panose="02020603050405020304" pitchFamily="18" charset="0"/>
              </a:rPr>
              <a:t>Restaurants and bars</a:t>
            </a:r>
            <a:endParaRPr lang="en-PK" sz="2200" dirty="0">
              <a:latin typeface="Calibri" panose="020F0502020204030204" pitchFamily="34" charset="0"/>
              <a:ea typeface="Calibri" panose="020F0502020204030204" pitchFamily="34" charset="0"/>
              <a:cs typeface="Times New Roman" panose="02020603050405020304" pitchFamily="18" charset="0"/>
            </a:endParaRPr>
          </a:p>
          <a:p>
            <a:pPr marL="342900" indent="-342900" algn="just">
              <a:lnSpc>
                <a:spcPct val="107000"/>
              </a:lnSpc>
              <a:buFont typeface="Calibri" panose="020F0502020204030204" pitchFamily="34" charset="0"/>
              <a:buChar char="-"/>
            </a:pPr>
            <a:r>
              <a:rPr lang="en-GB" sz="2200" dirty="0">
                <a:latin typeface="Times New Roman" panose="02020603050405020304" pitchFamily="18" charset="0"/>
                <a:ea typeface="Calibri" panose="020F0502020204030204" pitchFamily="34" charset="0"/>
                <a:cs typeface="Times New Roman" panose="02020603050405020304" pitchFamily="18" charset="0"/>
              </a:rPr>
              <a:t>Spa</a:t>
            </a:r>
            <a:endParaRPr lang="en-PK" sz="2200" dirty="0">
              <a:latin typeface="Calibri" panose="020F0502020204030204" pitchFamily="34" charset="0"/>
              <a:ea typeface="Calibri" panose="020F0502020204030204" pitchFamily="34" charset="0"/>
              <a:cs typeface="Times New Roman" panose="02020603050405020304" pitchFamily="18" charset="0"/>
            </a:endParaRPr>
          </a:p>
          <a:p>
            <a:pPr marL="342900" indent="-342900" algn="just">
              <a:lnSpc>
                <a:spcPct val="107000"/>
              </a:lnSpc>
              <a:spcAft>
                <a:spcPts val="800"/>
              </a:spcAft>
              <a:buFont typeface="Calibri" panose="020F0502020204030204" pitchFamily="34" charset="0"/>
              <a:buChar char="-"/>
            </a:pPr>
            <a:r>
              <a:rPr lang="en-GB" sz="2200" dirty="0">
                <a:latin typeface="Times New Roman" panose="02020603050405020304" pitchFamily="18" charset="0"/>
                <a:ea typeface="Calibri" panose="020F0502020204030204" pitchFamily="34" charset="0"/>
                <a:cs typeface="Times New Roman" panose="02020603050405020304" pitchFamily="18" charset="0"/>
              </a:rPr>
              <a:t>Space for special events</a:t>
            </a:r>
            <a:endParaRPr lang="en-PK" sz="2200" dirty="0">
              <a:latin typeface="Calibri" panose="020F0502020204030204" pitchFamily="34" charset="0"/>
              <a:ea typeface="Calibri" panose="020F0502020204030204" pitchFamily="34" charset="0"/>
              <a:cs typeface="Times New Roman" panose="02020603050405020304" pitchFamily="18" charset="0"/>
            </a:endParaRPr>
          </a:p>
          <a:p>
            <a:pPr marL="342900" indent="-342900" algn="just">
              <a:lnSpc>
                <a:spcPct val="107000"/>
              </a:lnSpc>
              <a:spcAft>
                <a:spcPts val="800"/>
              </a:spcAft>
              <a:buFont typeface="Calibri" panose="020F0502020204030204" pitchFamily="34" charset="0"/>
              <a:buChar char="-"/>
            </a:pPr>
            <a:endParaRPr lang="en-PK" sz="2200" dirty="0">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Font typeface="Calibri" panose="020F0502020204030204" pitchFamily="34" charset="0"/>
              <a:buNone/>
            </a:pPr>
            <a:endParaRPr lang="en-PK" sz="2200" b="1" kern="0" dirty="0">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90114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6985B-41CA-FB78-C47F-A7AEAAB8D849}"/>
              </a:ext>
            </a:extLst>
          </p:cNvPr>
          <p:cNvSpPr>
            <a:spLocks noGrp="1"/>
          </p:cNvSpPr>
          <p:nvPr>
            <p:ph type="title"/>
          </p:nvPr>
        </p:nvSpPr>
        <p:spPr/>
        <p:txBody>
          <a:bodyPr>
            <a:normAutofit/>
          </a:bodyPr>
          <a:lstStyle/>
          <a:p>
            <a:pPr algn="ctr"/>
            <a:r>
              <a:rPr lang="en-US" sz="4000" dirty="0"/>
              <a:t>ROLES AND FUNCTIONS OF GUESTS SERVICES </a:t>
            </a:r>
            <a:endParaRPr lang="en-PK" sz="4000" dirty="0"/>
          </a:p>
        </p:txBody>
      </p:sp>
      <p:sp>
        <p:nvSpPr>
          <p:cNvPr id="3" name="Content Placeholder 2">
            <a:extLst>
              <a:ext uri="{FF2B5EF4-FFF2-40B4-BE49-F238E27FC236}">
                <a16:creationId xmlns:a16="http://schemas.microsoft.com/office/drawing/2014/main" id="{4C47E3DA-0718-47B0-69FE-31AD6F79484A}"/>
              </a:ext>
            </a:extLst>
          </p:cNvPr>
          <p:cNvSpPr>
            <a:spLocks noGrp="1"/>
          </p:cNvSpPr>
          <p:nvPr>
            <p:ph idx="1"/>
          </p:nvPr>
        </p:nvSpPr>
        <p:spPr/>
        <p:txBody>
          <a:bodyPr>
            <a:normAutofit/>
          </a:bodyPr>
          <a:lstStyle/>
          <a:p>
            <a:pPr marL="342900" lvl="0" indent="-342900" algn="just">
              <a:lnSpc>
                <a:spcPct val="150000"/>
              </a:lnSpc>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Guest services are defined as the assistance and advice provided to the people by the hotel staff.</a:t>
            </a:r>
            <a:endParaRPr lang="en-PK"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The primary objective of efficient guests services is to assist the guests with check-ins and check out process (</a:t>
            </a:r>
            <a:r>
              <a:rPr lang="en-GB" sz="2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Baek</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Choe and Ok 2020)</a:t>
            </a:r>
            <a:endParaRPr lang="en-PK"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Accommodating the guests during their stay in a courteous and friendly manner</a:t>
            </a:r>
            <a:endParaRPr lang="en-PK"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sz="2800" dirty="0"/>
          </a:p>
        </p:txBody>
      </p:sp>
    </p:spTree>
    <p:extLst>
      <p:ext uri="{BB962C8B-B14F-4D97-AF65-F5344CB8AC3E}">
        <p14:creationId xmlns:p14="http://schemas.microsoft.com/office/powerpoint/2010/main" val="1082423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3291E-7F8F-3A40-C0C0-EE0C28F1B430}"/>
              </a:ext>
            </a:extLst>
          </p:cNvPr>
          <p:cNvSpPr>
            <a:spLocks noGrp="1"/>
          </p:cNvSpPr>
          <p:nvPr>
            <p:ph type="title"/>
          </p:nvPr>
        </p:nvSpPr>
        <p:spPr/>
        <p:txBody>
          <a:bodyPr/>
          <a:lstStyle/>
          <a:p>
            <a:r>
              <a:rPr lang="en-US" dirty="0"/>
              <a:t>IMPORTANCE OF HOSPITALITY </a:t>
            </a:r>
            <a:endParaRPr lang="en-PK" dirty="0"/>
          </a:p>
        </p:txBody>
      </p:sp>
      <p:sp>
        <p:nvSpPr>
          <p:cNvPr id="3" name="Content Placeholder 2">
            <a:extLst>
              <a:ext uri="{FF2B5EF4-FFF2-40B4-BE49-F238E27FC236}">
                <a16:creationId xmlns:a16="http://schemas.microsoft.com/office/drawing/2014/main" id="{7FAD6457-7189-188E-7324-7BA20822E100}"/>
              </a:ext>
            </a:extLst>
          </p:cNvPr>
          <p:cNvSpPr>
            <a:spLocks noGrp="1"/>
          </p:cNvSpPr>
          <p:nvPr>
            <p:ph idx="1"/>
          </p:nvPr>
        </p:nvSpPr>
        <p:spPr>
          <a:xfrm>
            <a:off x="581891" y="2108200"/>
            <a:ext cx="7431578" cy="3760891"/>
          </a:xfrm>
        </p:spPr>
        <p:txBody>
          <a:bodyPr>
            <a:noAutofit/>
          </a:bodyPr>
          <a:lstStyle/>
          <a:p>
            <a:pPr marL="342900" lvl="0" indent="-342900" algn="just">
              <a:lnSpc>
                <a:spcPct val="150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Within the hotel industry, providing high-quality service is considered imminent.</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It is necessary that focus should be given to fulfilling the guest's expectations.</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Adequate market research is considered important for understanding guest expectations. </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Calibri" panose="020F050202020403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Gathering feedback from existing customers can also be helpful in gathering adequate information (</a:t>
            </a:r>
            <a:r>
              <a:rPr lang="en-GB" sz="2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Solnet</a:t>
            </a:r>
            <a:r>
              <a:rPr lang="en-GB" sz="2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 </a:t>
            </a:r>
            <a:r>
              <a:rPr lang="en-GB" sz="2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2019)</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PK"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endParaRPr lang="en-PK" sz="2000" dirty="0"/>
          </a:p>
        </p:txBody>
      </p:sp>
      <p:pic>
        <p:nvPicPr>
          <p:cNvPr id="7170" name="Picture 2" descr="Review: DoubleTree by Hilton Hotel Bratislava">
            <a:extLst>
              <a:ext uri="{FF2B5EF4-FFF2-40B4-BE49-F238E27FC236}">
                <a16:creationId xmlns:a16="http://schemas.microsoft.com/office/drawing/2014/main" id="{D0552B07-AEE4-F601-F981-C79FD3DF38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2726" y="3054309"/>
            <a:ext cx="3496887" cy="183586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7920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9FC27-F8AA-6D45-5568-43403EA78106}"/>
              </a:ext>
            </a:extLst>
          </p:cNvPr>
          <p:cNvSpPr>
            <a:spLocks noGrp="1"/>
          </p:cNvSpPr>
          <p:nvPr>
            <p:ph type="title"/>
          </p:nvPr>
        </p:nvSpPr>
        <p:spPr/>
        <p:txBody>
          <a:bodyPr/>
          <a:lstStyle/>
          <a:p>
            <a:r>
              <a:rPr lang="en-US" dirty="0"/>
              <a:t>CONCLUSION</a:t>
            </a:r>
            <a:endParaRPr lang="en-PK" dirty="0"/>
          </a:p>
        </p:txBody>
      </p:sp>
      <p:sp>
        <p:nvSpPr>
          <p:cNvPr id="3" name="Content Placeholder 2">
            <a:extLst>
              <a:ext uri="{FF2B5EF4-FFF2-40B4-BE49-F238E27FC236}">
                <a16:creationId xmlns:a16="http://schemas.microsoft.com/office/drawing/2014/main" id="{64381FEF-18B8-947D-1DAC-A894F31FDEE3}"/>
              </a:ext>
            </a:extLst>
          </p:cNvPr>
          <p:cNvSpPr>
            <a:spLocks noGrp="1"/>
          </p:cNvSpPr>
          <p:nvPr>
            <p:ph idx="1"/>
          </p:nvPr>
        </p:nvSpPr>
        <p:spPr/>
        <p:txBody>
          <a:bodyPr>
            <a:normAutofit/>
          </a:bodyPr>
          <a:lstStyle/>
          <a:p>
            <a:pPr marL="342900" lvl="0" indent="-342900" algn="just">
              <a:lnSpc>
                <a:spcPct val="200000"/>
              </a:lnSpc>
              <a:buFont typeface="Calibri" panose="020F0502020204030204" pitchFamily="34" charset="0"/>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Providing high-quality guest services is important for the success of hotels.</a:t>
            </a:r>
            <a:endParaRPr lang="en-PK"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buFont typeface="Calibri" panose="020F0502020204030204" pitchFamily="34" charset="0"/>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Double Tree emphasises on high-quality standard services.</a:t>
            </a:r>
            <a:endParaRPr lang="en-PK"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00000"/>
              </a:lnSpc>
              <a:spcAft>
                <a:spcPts val="800"/>
              </a:spcAft>
              <a:buFont typeface="Calibri" panose="020F0502020204030204" pitchFamily="34" charset="0"/>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Fulfilling customers' expectations lead to gaining a competitive edge. </a:t>
            </a:r>
            <a:endParaRPr lang="en-PK" sz="2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pPr>
            <a:endParaRPr lang="en-PK" sz="2200" dirty="0"/>
          </a:p>
        </p:txBody>
      </p:sp>
    </p:spTree>
    <p:extLst>
      <p:ext uri="{BB962C8B-B14F-4D97-AF65-F5344CB8AC3E}">
        <p14:creationId xmlns:p14="http://schemas.microsoft.com/office/powerpoint/2010/main" val="14444878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C60F9-603C-B4BA-23DA-C3F02B1CF060}"/>
              </a:ext>
            </a:extLst>
          </p:cNvPr>
          <p:cNvSpPr>
            <a:spLocks noGrp="1"/>
          </p:cNvSpPr>
          <p:nvPr>
            <p:ph type="title"/>
          </p:nvPr>
        </p:nvSpPr>
        <p:spPr>
          <a:xfrm>
            <a:off x="1496290" y="2830297"/>
            <a:ext cx="10058400" cy="1450757"/>
          </a:xfrm>
        </p:spPr>
        <p:txBody>
          <a:bodyPr>
            <a:normAutofit/>
          </a:bodyPr>
          <a:lstStyle/>
          <a:p>
            <a:pPr algn="ctr"/>
            <a:r>
              <a:rPr lang="en-US" sz="6600" b="1" dirty="0"/>
              <a:t>THANK YOU</a:t>
            </a:r>
            <a:endParaRPr lang="en-PK" sz="6600" b="1" dirty="0"/>
          </a:p>
        </p:txBody>
      </p:sp>
    </p:spTree>
    <p:extLst>
      <p:ext uri="{BB962C8B-B14F-4D97-AF65-F5344CB8AC3E}">
        <p14:creationId xmlns:p14="http://schemas.microsoft.com/office/powerpoint/2010/main" val="3871065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80055-CB14-9B07-74BC-F91DDC0ABB59}"/>
              </a:ext>
            </a:extLst>
          </p:cNvPr>
          <p:cNvSpPr>
            <a:spLocks noGrp="1"/>
          </p:cNvSpPr>
          <p:nvPr>
            <p:ph type="title"/>
          </p:nvPr>
        </p:nvSpPr>
        <p:spPr/>
        <p:txBody>
          <a:bodyPr/>
          <a:lstStyle/>
          <a:p>
            <a:r>
              <a:rPr lang="en-US" dirty="0"/>
              <a:t>REFERENCES</a:t>
            </a:r>
            <a:endParaRPr lang="en-PK" dirty="0"/>
          </a:p>
        </p:txBody>
      </p:sp>
      <p:sp>
        <p:nvSpPr>
          <p:cNvPr id="3" name="Content Placeholder 2">
            <a:extLst>
              <a:ext uri="{FF2B5EF4-FFF2-40B4-BE49-F238E27FC236}">
                <a16:creationId xmlns:a16="http://schemas.microsoft.com/office/drawing/2014/main" id="{64259332-5EB9-CE6C-6DCC-0CC24B290BCD}"/>
              </a:ext>
            </a:extLst>
          </p:cNvPr>
          <p:cNvSpPr>
            <a:spLocks noGrp="1"/>
          </p:cNvSpPr>
          <p:nvPr>
            <p:ph idx="1"/>
          </p:nvPr>
        </p:nvSpPr>
        <p:spPr/>
        <p:txBody>
          <a:bodyPr>
            <a:normAutofit fontScale="85000" lnSpcReduction="10000"/>
          </a:bodyPr>
          <a:lstStyle/>
          <a:p>
            <a:pPr marL="457200" indent="-457200" algn="just">
              <a:lnSpc>
                <a:spcPct val="107000"/>
              </a:lnSpc>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Au.S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2023. DoubleTree by Hilton Hotels: 10 Most Popular Locations and 15 Best Redemptions [2023 Guide].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[Online]. Available at &lt; https://upgradedpoints.com/travel/hotels/doubletree-guide/&gt;. [Accessed on 23 Jan. 2023].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07000"/>
              </a:lnSpc>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Baek</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Choe, Y. and Ok, C.M., 2020. Determinants of hotel guests’ service experiences: an examination of differences between lifestyle and traditional hotels.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Hospitality Marketing &amp; Management</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29</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pp.88-105.</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07000"/>
              </a:lnSpc>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Baek</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Choe, Y. and Ok, C.M., 2020. Determinants of hotel guests’ service experiences: an examination of differences between lifestyle and traditional hotels.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Hospitality Marketing &amp; Management</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29</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pp.88-105.</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07000"/>
              </a:lnSpc>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Couch, L., 2019. American Society of Parasitologists Ninety-Fourth Annual Business Meeting 14 July 2019 the Doubletree By Hilton− Mayo Clinic Area.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Parasitology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105</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(6), pp.994-996.</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Double Tree 2023. About us. [Online]. Available at &lt; https://www.hilton.com/en/doubletree/ &gt;. [Accessed on 23 Jan. 2023].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Tree>
    <p:extLst>
      <p:ext uri="{BB962C8B-B14F-4D97-AF65-F5344CB8AC3E}">
        <p14:creationId xmlns:p14="http://schemas.microsoft.com/office/powerpoint/2010/main" val="25586827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80055-CB14-9B07-74BC-F91DDC0ABB59}"/>
              </a:ext>
            </a:extLst>
          </p:cNvPr>
          <p:cNvSpPr>
            <a:spLocks noGrp="1"/>
          </p:cNvSpPr>
          <p:nvPr>
            <p:ph type="title"/>
          </p:nvPr>
        </p:nvSpPr>
        <p:spPr/>
        <p:txBody>
          <a:bodyPr/>
          <a:lstStyle/>
          <a:p>
            <a:r>
              <a:rPr lang="en-US" dirty="0"/>
              <a:t>REFERENCES</a:t>
            </a:r>
            <a:endParaRPr lang="en-PK" dirty="0"/>
          </a:p>
        </p:txBody>
      </p:sp>
      <p:sp>
        <p:nvSpPr>
          <p:cNvPr id="3" name="Content Placeholder 2">
            <a:extLst>
              <a:ext uri="{FF2B5EF4-FFF2-40B4-BE49-F238E27FC236}">
                <a16:creationId xmlns:a16="http://schemas.microsoft.com/office/drawing/2014/main" id="{64259332-5EB9-CE6C-6DCC-0CC24B290BCD}"/>
              </a:ext>
            </a:extLst>
          </p:cNvPr>
          <p:cNvSpPr>
            <a:spLocks noGrp="1"/>
          </p:cNvSpPr>
          <p:nvPr>
            <p:ph idx="1"/>
          </p:nvPr>
        </p:nvSpPr>
        <p:spPr/>
        <p:txBody>
          <a:bodyPr>
            <a:normAutofit fontScale="85000" lnSpcReduction="10000"/>
          </a:bodyPr>
          <a:lstStyle/>
          <a:p>
            <a:pPr marL="457200" indent="-457200"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Hilton. 2023. Five Feet to Fitness. [Online]. Available at &lt; https://www.hilton.com/en/p/five-feet-to-fitness/&gt;. [Accessed on 23 Jan. 2023].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07000"/>
              </a:lnSpc>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Merli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Preziosi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Acampora</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and Ali, F., 2019. Why should hotels go green? Insights from guests' experience in green hotels.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81</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pp.169-179.</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07000"/>
              </a:lnSpc>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Moreno-</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Perdigon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M.C., Guzman-Perez, B. and Mesa, T.R., 2021. Guest satisfaction in independent and affiliated chain hotels.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94</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p.102812.</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07000"/>
              </a:lnSpc>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Solnet</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Subramony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Ford, R.C.,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Golubovskaya</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Kang, H.J.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Hancer</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2019. Leveraging human touch in service interactions: lessons from hospitality.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Service Management</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30</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pp.392-409.</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Trip advisor. 2023. Photo: Wake Up DoubleTree Breakfast is the perfect start! [Online]. Available at &lt; https://www.tripadvisor.com/LocationPhotoDirectLink-g60893-d110865-i105891550-DoubleTree_by_Hilton_Hotel_Richmond_Midlothian-Richmond_Virginia.html&gt;. [Accessed on 23 Jan. 2023].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Tree>
    <p:extLst>
      <p:ext uri="{BB962C8B-B14F-4D97-AF65-F5344CB8AC3E}">
        <p14:creationId xmlns:p14="http://schemas.microsoft.com/office/powerpoint/2010/main" val="3616317992"/>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Override1.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F5B1FD9-3BB6-4DA9-A089-3B68C2323D4F}">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638A3B04-B0F3-4C12-A722-52B5CF6D9723}">
  <ds:schemaRefs>
    <ds:schemaRef ds:uri="http://schemas.microsoft.com/sharepoint/v3/contenttype/forms"/>
  </ds:schemaRefs>
</ds:datastoreItem>
</file>

<file path=customXml/itemProps3.xml><?xml version="1.0" encoding="utf-8"?>
<ds:datastoreItem xmlns:ds="http://schemas.openxmlformats.org/officeDocument/2006/customXml" ds:itemID="{1747A963-53E0-44AF-AF13-963FE676C682}">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emplate>{11A5A4FB-939B-471F-AB81-586A0EBB540A}tf33845126_win32</Template>
  <TotalTime>21</TotalTime>
  <Words>2200</Words>
  <Application>Microsoft Office PowerPoint</Application>
  <PresentationFormat>Ecran lat</PresentationFormat>
  <Paragraphs>90</Paragraphs>
  <Slides>14</Slides>
  <Notes>10</Notes>
  <HiddenSlides>0</HiddenSlides>
  <MMClips>0</MMClips>
  <ScaleCrop>false</ScaleCrop>
  <HeadingPairs>
    <vt:vector size="4" baseType="variant">
      <vt:variant>
        <vt:lpstr>Temă</vt:lpstr>
      </vt:variant>
      <vt:variant>
        <vt:i4>1</vt:i4>
      </vt:variant>
      <vt:variant>
        <vt:lpstr>Titluri diapozitive</vt:lpstr>
      </vt:variant>
      <vt:variant>
        <vt:i4>14</vt:i4>
      </vt:variant>
    </vt:vector>
  </HeadingPairs>
  <TitlesOfParts>
    <vt:vector size="15" baseType="lpstr">
      <vt:lpstr>1_RetrospectVTI</vt:lpstr>
      <vt:lpstr>DOUBLE TREE</vt:lpstr>
      <vt:lpstr>INTRODUCTION</vt:lpstr>
      <vt:lpstr>MAIN CONSUMERS</vt:lpstr>
      <vt:lpstr>NATURE, SCOPE, GUEST SERVICES &amp; FACILITIES </vt:lpstr>
      <vt:lpstr>NATURE, SCOPE, GUEST SERVICES &amp; FACILITIES </vt:lpstr>
      <vt:lpstr>NATURE, SCOPE, GUEST SERVICES &amp; FACILITIES </vt:lpstr>
      <vt:lpstr>NATURE, SCOPE, GUEST SERVICES &amp; FACILITIES </vt:lpstr>
      <vt:lpstr>NATURE, SCOPE, GUEST SERVICES &amp; FACILITIES </vt:lpstr>
      <vt:lpstr>ROLES AND FUNCTIONS OF GUESTS SERVICES </vt:lpstr>
      <vt:lpstr>IMPORTANCE OF HOSPITALITY </vt:lpstr>
      <vt:lpstr>CONCLUSION</vt:lpstr>
      <vt:lpstr>THANK YOU</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DOUBLE TREE</dc:title>
  <dc:creator>lenovo</dc:creator>
  <cp:lastModifiedBy>mecic florin</cp:lastModifiedBy>
  <cp:revision>11</cp:revision>
  <dcterms:created xsi:type="dcterms:W3CDTF">2023-02-02T22:51:45Z</dcterms:created>
  <dcterms:modified xsi:type="dcterms:W3CDTF">2023-02-09T09:42:26Z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