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8" r:id="rId11"/>
    <p:sldId id="266" r:id="rId12"/>
    <p:sldId id="269" r:id="rId13"/>
    <p:sldId id="267" r:id="rId14"/>
    <p:sldId id="265" r:id="rId15"/>
  </p:sldIdLst>
  <p:sldSz cx="18288000" cy="10287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88869" autoAdjust="0"/>
  </p:normalViewPr>
  <p:slideViewPr>
    <p:cSldViewPr>
      <p:cViewPr varScale="1">
        <p:scale>
          <a:sx n="57" d="100"/>
          <a:sy n="57" d="100"/>
        </p:scale>
        <p:origin x="523" y="-4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exandra Benghiac" userId="4e5e1b98e2be28c0" providerId="LiveId" clId="{50F54C68-37BA-4F31-AE13-7C3C7BA3E5A5}"/>
    <pc:docChg chg="modSld">
      <pc:chgData name="Alexandra Benghiac" userId="4e5e1b98e2be28c0" providerId="LiveId" clId="{50F54C68-37BA-4F31-AE13-7C3C7BA3E5A5}" dt="2026-03-09T09:06:30.939" v="134" actId="20577"/>
      <pc:docMkLst>
        <pc:docMk/>
      </pc:docMkLst>
      <pc:sldChg chg="modSp mod">
        <pc:chgData name="Alexandra Benghiac" userId="4e5e1b98e2be28c0" providerId="LiveId" clId="{50F54C68-37BA-4F31-AE13-7C3C7BA3E5A5}" dt="2026-03-09T09:06:30.939" v="134" actId="20577"/>
        <pc:sldMkLst>
          <pc:docMk/>
          <pc:sldMk cId="0" sldId="256"/>
        </pc:sldMkLst>
        <pc:spChg chg="mod">
          <ac:chgData name="Alexandra Benghiac" userId="4e5e1b98e2be28c0" providerId="LiveId" clId="{50F54C68-37BA-4F31-AE13-7C3C7BA3E5A5}" dt="2026-03-09T09:04:26.641" v="19" actId="1076"/>
          <ac:spMkLst>
            <pc:docMk/>
            <pc:sldMk cId="0" sldId="256"/>
            <ac:spMk id="2" creationId="{00000000-0000-0000-0000-000000000000}"/>
          </ac:spMkLst>
        </pc:spChg>
        <pc:spChg chg="mod">
          <ac:chgData name="Alexandra Benghiac" userId="4e5e1b98e2be28c0" providerId="LiveId" clId="{50F54C68-37BA-4F31-AE13-7C3C7BA3E5A5}" dt="2026-03-09T09:06:30.939" v="134" actId="20577"/>
          <ac:spMkLst>
            <pc:docMk/>
            <pc:sldMk cId="0" sldId="256"/>
            <ac:spMk id="29"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4EC8194-99B3-4E64-812F-E7CF7DEB7992}" type="datetimeFigureOut">
              <a:rPr lang="en-IN" smtClean="0"/>
              <a:pPr/>
              <a:t>09-03-2026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9AFB0A3-F812-4C76-A48C-0CE449D94E7D}" type="slidenum">
              <a:rPr lang="en-IN" smtClean="0"/>
              <a:pPr/>
              <a:t>‹#›</a:t>
            </a:fld>
            <a:endParaRPr lang="en-IN"/>
          </a:p>
        </p:txBody>
      </p:sp>
    </p:spTree>
    <p:extLst>
      <p:ext uri="{BB962C8B-B14F-4D97-AF65-F5344CB8AC3E}">
        <p14:creationId xmlns:p14="http://schemas.microsoft.com/office/powerpoint/2010/main" val="257637103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200" kern="1200" dirty="0">
                <a:solidFill>
                  <a:schemeClr val="tx1"/>
                </a:solidFill>
                <a:effectLst/>
                <a:latin typeface="Arial" panose="020B0604020202020204" pitchFamily="34" charset="0"/>
                <a:ea typeface="+mn-ea"/>
                <a:cs typeface="Arial" panose="020B0604020202020204" pitchFamily="34" charset="0"/>
              </a:rPr>
              <a:t>The presentation analyses the business proposition, 12-month marketing plan and a detailed action plan of the venture. Sustainable business concept and the way of using the business idea cost-effectively make the business different (</a:t>
            </a:r>
            <a:r>
              <a:rPr lang="en-GB" sz="1200" kern="1200" dirty="0" err="1">
                <a:solidFill>
                  <a:schemeClr val="tx1"/>
                </a:solidFill>
                <a:effectLst/>
                <a:latin typeface="Arial" panose="020B0604020202020204" pitchFamily="34" charset="0"/>
                <a:ea typeface="+mn-ea"/>
                <a:cs typeface="Arial" panose="020B0604020202020204" pitchFamily="34" charset="0"/>
              </a:rPr>
              <a:t>Agu</a:t>
            </a:r>
            <a:r>
              <a:rPr lang="en-GB" sz="1200" kern="1200" dirty="0">
                <a:solidFill>
                  <a:schemeClr val="tx1"/>
                </a:solidFill>
                <a:effectLst/>
                <a:latin typeface="Arial" panose="020B0604020202020204" pitchFamily="34" charset="0"/>
                <a:ea typeface="+mn-ea"/>
                <a:cs typeface="Arial" panose="020B0604020202020204" pitchFamily="34" charset="0"/>
              </a:rPr>
              <a:t> </a:t>
            </a:r>
            <a:r>
              <a:rPr lang="en-GB" sz="1200" i="1" kern="1200" dirty="0">
                <a:solidFill>
                  <a:schemeClr val="tx1"/>
                </a:solidFill>
                <a:effectLst/>
                <a:latin typeface="Arial" panose="020B0604020202020204" pitchFamily="34" charset="0"/>
                <a:ea typeface="+mn-ea"/>
                <a:cs typeface="Arial" panose="020B0604020202020204" pitchFamily="34" charset="0"/>
              </a:rPr>
              <a:t>et al. </a:t>
            </a:r>
            <a:r>
              <a:rPr lang="en-GB" sz="1200" kern="1200" dirty="0">
                <a:solidFill>
                  <a:schemeClr val="tx1"/>
                </a:solidFill>
                <a:effectLst/>
                <a:latin typeface="Arial" panose="020B0604020202020204" pitchFamily="34" charset="0"/>
                <a:ea typeface="+mn-ea"/>
                <a:cs typeface="Arial" panose="020B0604020202020204" pitchFamily="34" charset="0"/>
              </a:rPr>
              <a:t>2024). Since an Angel Investor would like to invest £100k in the development and expansion of the business, it is necessary to make an appropriate 12- month marketing strategy, branding and a detailed action plan for the venture.</a:t>
            </a:r>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49AFB0A3-F812-4C76-A48C-0CE449D94E7D}" type="slidenum">
              <a:rPr lang="en-IN" smtClean="0"/>
              <a:pPr/>
              <a:t>2</a:t>
            </a:fld>
            <a:endParaRPr lang="en-IN"/>
          </a:p>
        </p:txBody>
      </p:sp>
    </p:spTree>
    <p:extLst>
      <p:ext uri="{BB962C8B-B14F-4D97-AF65-F5344CB8AC3E}">
        <p14:creationId xmlns:p14="http://schemas.microsoft.com/office/powerpoint/2010/main" val="19905351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Arial" pitchFamily="34" charset="0"/>
                <a:ea typeface="+mn-ea"/>
                <a:cs typeface="Arial" pitchFamily="34" charset="0"/>
              </a:rPr>
              <a:t>The business will offer several coffee-based drinks and other beverages, along with snack items. The main focus will be on community development and promoting sustainability through the recycling and reusing of business products. The main USP of the business will be the </a:t>
            </a:r>
            <a:r>
              <a:rPr lang="en-GB" sz="1200" kern="1200" dirty="0" err="1">
                <a:solidFill>
                  <a:schemeClr val="tx1"/>
                </a:solidFill>
                <a:effectLst/>
                <a:latin typeface="Arial" pitchFamily="34" charset="0"/>
                <a:ea typeface="+mn-ea"/>
                <a:cs typeface="Arial" pitchFamily="34" charset="0"/>
              </a:rPr>
              <a:t>Instagram</a:t>
            </a:r>
            <a:r>
              <a:rPr lang="en-GB" sz="1200" kern="1200" dirty="0">
                <a:solidFill>
                  <a:schemeClr val="tx1"/>
                </a:solidFill>
                <a:effectLst/>
                <a:latin typeface="Arial" pitchFamily="34" charset="0"/>
                <a:ea typeface="+mn-ea"/>
                <a:cs typeface="Arial" pitchFamily="34" charset="0"/>
              </a:rPr>
              <a:t>-friendly vibe, along with a cost-effective approach with a vast array of innovative products. Moreover, ethical sourcing and zero-waste operational activities can make this business more unique than others (</a:t>
            </a:r>
            <a:r>
              <a:rPr lang="en-GB" sz="1200" kern="1200" dirty="0" err="1">
                <a:solidFill>
                  <a:schemeClr val="tx1"/>
                </a:solidFill>
                <a:effectLst/>
                <a:latin typeface="Arial" pitchFamily="34" charset="0"/>
                <a:ea typeface="+mn-ea"/>
                <a:cs typeface="Arial" pitchFamily="34" charset="0"/>
              </a:rPr>
              <a:t>Cerciello</a:t>
            </a:r>
            <a:r>
              <a:rPr lang="en-GB" sz="1200" kern="1200" dirty="0">
                <a:solidFill>
                  <a:schemeClr val="tx1"/>
                </a:solidFill>
                <a:effectLst/>
                <a:latin typeface="Arial" pitchFamily="34" charset="0"/>
                <a:ea typeface="+mn-ea"/>
                <a:cs typeface="Arial" pitchFamily="34" charset="0"/>
              </a:rPr>
              <a:t> </a:t>
            </a:r>
            <a:r>
              <a:rPr lang="en-GB" sz="1200" i="1" kern="1200" dirty="0">
                <a:solidFill>
                  <a:schemeClr val="tx1"/>
                </a:solidFill>
                <a:effectLst/>
                <a:latin typeface="Arial" pitchFamily="34" charset="0"/>
                <a:ea typeface="+mn-ea"/>
                <a:cs typeface="Arial" pitchFamily="34" charset="0"/>
              </a:rPr>
              <a:t>et al. </a:t>
            </a:r>
            <a:r>
              <a:rPr lang="en-GB" sz="1200" kern="1200" dirty="0">
                <a:solidFill>
                  <a:schemeClr val="tx1"/>
                </a:solidFill>
                <a:effectLst/>
                <a:latin typeface="Arial" pitchFamily="34" charset="0"/>
                <a:ea typeface="+mn-ea"/>
                <a:cs typeface="Arial" pitchFamily="34" charset="0"/>
              </a:rPr>
              <a:t>2023). </a:t>
            </a:r>
            <a:endParaRPr lang="en-IN" sz="1200" kern="1200" dirty="0">
              <a:solidFill>
                <a:schemeClr val="tx1"/>
              </a:solidFill>
              <a:effectLst/>
              <a:latin typeface="Arial" pitchFamily="34" charset="0"/>
              <a:ea typeface="+mn-ea"/>
              <a:cs typeface="Arial" pitchFamily="34" charset="0"/>
            </a:endParaRPr>
          </a:p>
          <a:p>
            <a:endParaRPr lang="en-IN" dirty="0">
              <a:latin typeface="Arial" pitchFamily="34" charset="0"/>
              <a:cs typeface="Arial" pitchFamily="34" charset="0"/>
            </a:endParaRPr>
          </a:p>
        </p:txBody>
      </p:sp>
      <p:sp>
        <p:nvSpPr>
          <p:cNvPr id="4" name="Slide Number Placeholder 3"/>
          <p:cNvSpPr>
            <a:spLocks noGrp="1"/>
          </p:cNvSpPr>
          <p:nvPr>
            <p:ph type="sldNum" sz="quarter" idx="10"/>
          </p:nvPr>
        </p:nvSpPr>
        <p:spPr/>
        <p:txBody>
          <a:bodyPr/>
          <a:lstStyle/>
          <a:p>
            <a:fld id="{49AFB0A3-F812-4C76-A48C-0CE449D94E7D}" type="slidenum">
              <a:rPr lang="en-IN" smtClean="0"/>
              <a:pPr/>
              <a:t>3</a:t>
            </a:fld>
            <a:endParaRPr lang="en-IN"/>
          </a:p>
        </p:txBody>
      </p:sp>
    </p:spTree>
    <p:extLst>
      <p:ext uri="{BB962C8B-B14F-4D97-AF65-F5344CB8AC3E}">
        <p14:creationId xmlns:p14="http://schemas.microsoft.com/office/powerpoint/2010/main" val="205270036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Arial" pitchFamily="34" charset="0"/>
                <a:ea typeface="+mn-ea"/>
                <a:cs typeface="Arial" pitchFamily="34" charset="0"/>
              </a:rPr>
              <a:t>The business will follow a sole trader legal structure to avoid structural complications in business because the decision-making process is fast and the hassle is quite slow (</a:t>
            </a:r>
            <a:r>
              <a:rPr lang="en-GB" sz="1200" kern="1200" dirty="0" err="1">
                <a:solidFill>
                  <a:schemeClr val="tx1"/>
                </a:solidFill>
                <a:latin typeface="Arial" pitchFamily="34" charset="0"/>
                <a:ea typeface="+mn-ea"/>
                <a:cs typeface="Arial" pitchFamily="34" charset="0"/>
              </a:rPr>
              <a:t>Kopczuk</a:t>
            </a:r>
            <a:r>
              <a:rPr lang="en-GB" sz="1200" kern="1200" dirty="0">
                <a:solidFill>
                  <a:schemeClr val="tx1"/>
                </a:solidFill>
                <a:latin typeface="Arial" pitchFamily="34" charset="0"/>
                <a:ea typeface="+mn-ea"/>
                <a:cs typeface="Arial" pitchFamily="34" charset="0"/>
              </a:rPr>
              <a:t> and </a:t>
            </a:r>
            <a:r>
              <a:rPr lang="en-GB" sz="1200" kern="1200" dirty="0" err="1">
                <a:solidFill>
                  <a:schemeClr val="tx1"/>
                </a:solidFill>
                <a:latin typeface="Arial" pitchFamily="34" charset="0"/>
                <a:ea typeface="+mn-ea"/>
                <a:cs typeface="Arial" pitchFamily="34" charset="0"/>
              </a:rPr>
              <a:t>Zwick</a:t>
            </a:r>
            <a:r>
              <a:rPr lang="en-GB" sz="1200" kern="1200" dirty="0">
                <a:solidFill>
                  <a:schemeClr val="tx1"/>
                </a:solidFill>
                <a:latin typeface="Arial" pitchFamily="34" charset="0"/>
                <a:ea typeface="+mn-ea"/>
                <a:cs typeface="Arial" pitchFamily="34" charset="0"/>
              </a:rPr>
              <a:t>, 2020). The HRM department will hire employees through online job portals, by focusing on an ethical recruitment process. The proposed location will be Green Park, London, which can be a highly profitable area due to its smart transportation access. </a:t>
            </a:r>
            <a:endParaRPr lang="en-US" sz="1200" kern="1200" dirty="0">
              <a:solidFill>
                <a:schemeClr val="tx1"/>
              </a:solidFill>
              <a:latin typeface="Arial" pitchFamily="34" charset="0"/>
              <a:ea typeface="+mn-ea"/>
              <a:cs typeface="Arial" pitchFamily="34" charset="0"/>
            </a:endParaRPr>
          </a:p>
          <a:p>
            <a:pPr algn="just"/>
            <a:endParaRPr lang="en-US" dirty="0">
              <a:latin typeface="Arial" pitchFamily="34" charset="0"/>
              <a:cs typeface="Arial" pitchFamily="34" charset="0"/>
            </a:endParaRPr>
          </a:p>
        </p:txBody>
      </p:sp>
      <p:sp>
        <p:nvSpPr>
          <p:cNvPr id="4" name="Slide Number Placeholder 3"/>
          <p:cNvSpPr>
            <a:spLocks noGrp="1"/>
          </p:cNvSpPr>
          <p:nvPr>
            <p:ph type="sldNum" sz="quarter" idx="10"/>
          </p:nvPr>
        </p:nvSpPr>
        <p:spPr/>
        <p:txBody>
          <a:bodyPr/>
          <a:lstStyle/>
          <a:p>
            <a:fld id="{49AFB0A3-F812-4C76-A48C-0CE449D94E7D}" type="slidenum">
              <a:rPr lang="en-IN" smtClean="0"/>
              <a:pPr/>
              <a:t>4</a:t>
            </a:fld>
            <a:endParaRPr lang="en-IN"/>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Arial" pitchFamily="34" charset="0"/>
                <a:ea typeface="+mn-ea"/>
                <a:cs typeface="Arial" pitchFamily="34" charset="0"/>
              </a:rPr>
              <a:t>The financial plan of the organisation shows the emphasis on bank loans for this particular venture, along with keeping some personal savings. The diversified product ranges, along with cost-effective pricing, are some of the positive sides of the business. Poor supply chain disruption and lack of proper supply chain management can be highly dreadful for the brand (Morgan </a:t>
            </a:r>
            <a:r>
              <a:rPr lang="en-GB" sz="1200" i="1" kern="1200" dirty="0">
                <a:solidFill>
                  <a:schemeClr val="tx1"/>
                </a:solidFill>
                <a:latin typeface="Arial" pitchFamily="34" charset="0"/>
                <a:ea typeface="+mn-ea"/>
                <a:cs typeface="Arial" pitchFamily="34" charset="0"/>
              </a:rPr>
              <a:t>et al. </a:t>
            </a:r>
            <a:r>
              <a:rPr lang="en-GB" sz="1200" kern="1200" dirty="0">
                <a:solidFill>
                  <a:schemeClr val="tx1"/>
                </a:solidFill>
                <a:latin typeface="Arial" pitchFamily="34" charset="0"/>
                <a:ea typeface="+mn-ea"/>
                <a:cs typeface="Arial" pitchFamily="34" charset="0"/>
              </a:rPr>
              <a:t>2023). </a:t>
            </a:r>
            <a:endParaRPr lang="en-US" sz="1200" kern="1200" dirty="0">
              <a:solidFill>
                <a:schemeClr val="tx1"/>
              </a:solidFill>
              <a:latin typeface="Arial" pitchFamily="34" charset="0"/>
              <a:ea typeface="+mn-ea"/>
              <a:cs typeface="Arial" pitchFamily="34" charset="0"/>
            </a:endParaRPr>
          </a:p>
          <a:p>
            <a:pPr algn="just"/>
            <a:endParaRPr lang="en-US" dirty="0">
              <a:latin typeface="Arial" pitchFamily="34" charset="0"/>
              <a:cs typeface="Arial" pitchFamily="34" charset="0"/>
            </a:endParaRPr>
          </a:p>
        </p:txBody>
      </p:sp>
      <p:sp>
        <p:nvSpPr>
          <p:cNvPr id="4" name="Slide Number Placeholder 3"/>
          <p:cNvSpPr>
            <a:spLocks noGrp="1"/>
          </p:cNvSpPr>
          <p:nvPr>
            <p:ph type="sldNum" sz="quarter" idx="10"/>
          </p:nvPr>
        </p:nvSpPr>
        <p:spPr/>
        <p:txBody>
          <a:bodyPr/>
          <a:lstStyle/>
          <a:p>
            <a:fld id="{49AFB0A3-F812-4C76-A48C-0CE449D94E7D}" type="slidenum">
              <a:rPr lang="en-IN" smtClean="0"/>
              <a:pPr/>
              <a:t>5</a:t>
            </a:fld>
            <a:endParaRPr lang="en-IN"/>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Arial" pitchFamily="34" charset="0"/>
                <a:ea typeface="+mn-ea"/>
                <a:cs typeface="Arial" pitchFamily="34" charset="0"/>
              </a:rPr>
              <a:t>Both primary and secondary types of data analysis will be conducted to analyse the market trends. The digital marketing techniques can be highly useful for the organisation to acquire more customers in the future (Olson </a:t>
            </a:r>
            <a:r>
              <a:rPr lang="en-GB" sz="1200" i="1" kern="1200" dirty="0">
                <a:solidFill>
                  <a:schemeClr val="tx1"/>
                </a:solidFill>
                <a:latin typeface="Arial" pitchFamily="34" charset="0"/>
                <a:ea typeface="+mn-ea"/>
                <a:cs typeface="Arial" pitchFamily="34" charset="0"/>
              </a:rPr>
              <a:t>et al. </a:t>
            </a:r>
            <a:r>
              <a:rPr lang="en-GB" sz="1200" kern="1200" dirty="0">
                <a:solidFill>
                  <a:schemeClr val="tx1"/>
                </a:solidFill>
                <a:latin typeface="Arial" pitchFamily="34" charset="0"/>
                <a:ea typeface="+mn-ea"/>
                <a:cs typeface="Arial" pitchFamily="34" charset="0"/>
              </a:rPr>
              <a:t>2021). The venture will prioritise both online and offline campaigns. </a:t>
            </a:r>
            <a:endParaRPr lang="en-US" sz="1200" kern="1200" dirty="0">
              <a:solidFill>
                <a:schemeClr val="tx1"/>
              </a:solidFill>
              <a:latin typeface="Arial" pitchFamily="34" charset="0"/>
              <a:ea typeface="+mn-ea"/>
              <a:cs typeface="Arial" pitchFamily="34" charset="0"/>
            </a:endParaRPr>
          </a:p>
          <a:p>
            <a:pPr algn="just"/>
            <a:endParaRPr lang="en-US" dirty="0">
              <a:latin typeface="Arial" pitchFamily="34" charset="0"/>
              <a:cs typeface="Arial" pitchFamily="34" charset="0"/>
            </a:endParaRPr>
          </a:p>
        </p:txBody>
      </p:sp>
      <p:sp>
        <p:nvSpPr>
          <p:cNvPr id="4" name="Slide Number Placeholder 3"/>
          <p:cNvSpPr>
            <a:spLocks noGrp="1"/>
          </p:cNvSpPr>
          <p:nvPr>
            <p:ph type="sldNum" sz="quarter" idx="10"/>
          </p:nvPr>
        </p:nvSpPr>
        <p:spPr/>
        <p:txBody>
          <a:bodyPr/>
          <a:lstStyle/>
          <a:p>
            <a:fld id="{49AFB0A3-F812-4C76-A48C-0CE449D94E7D}" type="slidenum">
              <a:rPr lang="en-IN" smtClean="0"/>
              <a:pPr/>
              <a:t>6</a:t>
            </a:fld>
            <a:endParaRPr lang="en-IN"/>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Arial" pitchFamily="34" charset="0"/>
                <a:ea typeface="+mn-ea"/>
                <a:cs typeface="Arial" pitchFamily="34" charset="0"/>
              </a:rPr>
              <a:t>The first two quarters of the marketing strategy and branding will include product launch campaigns and influencer marketing campaigns to influence the thoughts and opinions of customers (</a:t>
            </a:r>
            <a:r>
              <a:rPr lang="en-GB" sz="1200" kern="1200" dirty="0" err="1">
                <a:solidFill>
                  <a:schemeClr val="tx1"/>
                </a:solidFill>
                <a:latin typeface="Arial" pitchFamily="34" charset="0"/>
                <a:ea typeface="+mn-ea"/>
                <a:cs typeface="Arial" pitchFamily="34" charset="0"/>
              </a:rPr>
              <a:t>Mitreva</a:t>
            </a:r>
            <a:r>
              <a:rPr lang="en-GB" sz="1200" kern="1200" dirty="0">
                <a:solidFill>
                  <a:schemeClr val="tx1"/>
                </a:solidFill>
                <a:latin typeface="Arial" pitchFamily="34" charset="0"/>
                <a:ea typeface="+mn-ea"/>
                <a:cs typeface="Arial" pitchFamily="34" charset="0"/>
              </a:rPr>
              <a:t> </a:t>
            </a:r>
            <a:r>
              <a:rPr lang="en-GB" sz="1200" i="1" kern="1200" dirty="0">
                <a:solidFill>
                  <a:schemeClr val="tx1"/>
                </a:solidFill>
                <a:latin typeface="Arial" pitchFamily="34" charset="0"/>
                <a:ea typeface="+mn-ea"/>
                <a:cs typeface="Arial" pitchFamily="34" charset="0"/>
              </a:rPr>
              <a:t>et al. </a:t>
            </a:r>
            <a:r>
              <a:rPr lang="en-GB" sz="1200" kern="1200" dirty="0">
                <a:solidFill>
                  <a:schemeClr val="tx1"/>
                </a:solidFill>
                <a:latin typeface="Arial" pitchFamily="34" charset="0"/>
                <a:ea typeface="+mn-ea"/>
                <a:cs typeface="Arial" pitchFamily="34" charset="0"/>
              </a:rPr>
              <a:t>2022). This 12-month marketing strategy and branding of the proposed business evaluates the KPIs, marketing strategies, and types of content and business commercial direction of the business from January to December. </a:t>
            </a:r>
            <a:endParaRPr lang="en-US" sz="1200" kern="1200" dirty="0">
              <a:solidFill>
                <a:schemeClr val="tx1"/>
              </a:solidFill>
              <a:latin typeface="Arial" pitchFamily="34" charset="0"/>
              <a:ea typeface="+mn-ea"/>
              <a:cs typeface="Arial" pitchFamily="34" charset="0"/>
            </a:endParaRPr>
          </a:p>
          <a:p>
            <a:pPr algn="just"/>
            <a:endParaRPr lang="en-US" dirty="0">
              <a:latin typeface="Arial" pitchFamily="34" charset="0"/>
              <a:cs typeface="Arial" pitchFamily="34" charset="0"/>
            </a:endParaRPr>
          </a:p>
        </p:txBody>
      </p:sp>
      <p:sp>
        <p:nvSpPr>
          <p:cNvPr id="4" name="Slide Number Placeholder 3"/>
          <p:cNvSpPr>
            <a:spLocks noGrp="1"/>
          </p:cNvSpPr>
          <p:nvPr>
            <p:ph type="sldNum" sz="quarter" idx="10"/>
          </p:nvPr>
        </p:nvSpPr>
        <p:spPr/>
        <p:txBody>
          <a:bodyPr/>
          <a:lstStyle/>
          <a:p>
            <a:fld id="{49AFB0A3-F812-4C76-A48C-0CE449D94E7D}" type="slidenum">
              <a:rPr lang="en-IN" smtClean="0"/>
              <a:pPr/>
              <a:t>7</a:t>
            </a:fld>
            <a:endParaRPr lang="en-IN"/>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Arial" pitchFamily="34" charset="0"/>
                <a:ea typeface="+mn-ea"/>
                <a:cs typeface="Arial" pitchFamily="34" charset="0"/>
              </a:rPr>
              <a:t>Marketing strategy and branding enhance the image of a brand, along with increasing the venture’s awareness in the market (</a:t>
            </a:r>
            <a:r>
              <a:rPr lang="en-GB" sz="1200" kern="1200" dirty="0" err="1">
                <a:solidFill>
                  <a:schemeClr val="tx1"/>
                </a:solidFill>
                <a:latin typeface="Arial" pitchFamily="34" charset="0"/>
                <a:ea typeface="+mn-ea"/>
                <a:cs typeface="Arial" pitchFamily="34" charset="0"/>
              </a:rPr>
              <a:t>Zhygalkevych</a:t>
            </a:r>
            <a:r>
              <a:rPr lang="en-GB" sz="1200" kern="1200" dirty="0">
                <a:solidFill>
                  <a:schemeClr val="tx1"/>
                </a:solidFill>
                <a:latin typeface="Arial" pitchFamily="34" charset="0"/>
                <a:ea typeface="+mn-ea"/>
                <a:cs typeface="Arial" pitchFamily="34" charset="0"/>
              </a:rPr>
              <a:t> </a:t>
            </a:r>
            <a:r>
              <a:rPr lang="en-GB" sz="1200" i="1" kern="1200" dirty="0">
                <a:solidFill>
                  <a:schemeClr val="tx1"/>
                </a:solidFill>
                <a:latin typeface="Arial" pitchFamily="34" charset="0"/>
                <a:ea typeface="+mn-ea"/>
                <a:cs typeface="Arial" pitchFamily="34" charset="0"/>
              </a:rPr>
              <a:t>et al. </a:t>
            </a:r>
            <a:r>
              <a:rPr lang="en-GB" sz="1200" kern="1200" dirty="0">
                <a:solidFill>
                  <a:schemeClr val="tx1"/>
                </a:solidFill>
                <a:latin typeface="Arial" pitchFamily="34" charset="0"/>
                <a:ea typeface="+mn-ea"/>
                <a:cs typeface="Arial" pitchFamily="34" charset="0"/>
              </a:rPr>
              <a:t>2022). In the last two quarters of this campaign, the main focus will be on the SEO campaign and the digital marketing campaign to help in measuring customer acquisition cost and digital marketing ROI.  </a:t>
            </a:r>
            <a:endParaRPr lang="en-US" sz="1200" kern="1200" dirty="0">
              <a:solidFill>
                <a:schemeClr val="tx1"/>
              </a:solidFill>
              <a:latin typeface="Arial" pitchFamily="34" charset="0"/>
              <a:ea typeface="+mn-ea"/>
              <a:cs typeface="Arial" pitchFamily="34" charset="0"/>
            </a:endParaRPr>
          </a:p>
          <a:p>
            <a:pPr algn="just"/>
            <a:endParaRPr lang="en-US" dirty="0">
              <a:latin typeface="Arial" pitchFamily="34" charset="0"/>
              <a:cs typeface="Arial" pitchFamily="34" charset="0"/>
            </a:endParaRPr>
          </a:p>
        </p:txBody>
      </p:sp>
      <p:sp>
        <p:nvSpPr>
          <p:cNvPr id="4" name="Slide Number Placeholder 3"/>
          <p:cNvSpPr>
            <a:spLocks noGrp="1"/>
          </p:cNvSpPr>
          <p:nvPr>
            <p:ph type="sldNum" sz="quarter" idx="10"/>
          </p:nvPr>
        </p:nvSpPr>
        <p:spPr/>
        <p:txBody>
          <a:bodyPr/>
          <a:lstStyle/>
          <a:p>
            <a:fld id="{49AFB0A3-F812-4C76-A48C-0CE449D94E7D}" type="slidenum">
              <a:rPr lang="en-IN" smtClean="0"/>
              <a:pPr/>
              <a:t>8</a:t>
            </a:fld>
            <a:endParaRPr lang="en-IN"/>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Arial" pitchFamily="34" charset="0"/>
                <a:ea typeface="+mn-ea"/>
                <a:cs typeface="Arial" pitchFamily="34" charset="0"/>
              </a:rPr>
              <a:t>Designing an efficient action plan is highly important for a new venture to analyse the expense areas based on which the overall financial budget of the brand can be estimated (</a:t>
            </a:r>
            <a:r>
              <a:rPr lang="en-GB" sz="1200" kern="1200" dirty="0" err="1">
                <a:solidFill>
                  <a:schemeClr val="tx1"/>
                </a:solidFill>
                <a:latin typeface="Arial" pitchFamily="34" charset="0"/>
                <a:ea typeface="+mn-ea"/>
                <a:cs typeface="Arial" pitchFamily="34" charset="0"/>
              </a:rPr>
              <a:t>Solfa</a:t>
            </a:r>
            <a:r>
              <a:rPr lang="en-GB" sz="1200" kern="1200" dirty="0">
                <a:solidFill>
                  <a:schemeClr val="tx1"/>
                </a:solidFill>
                <a:latin typeface="Arial" pitchFamily="34" charset="0"/>
                <a:ea typeface="+mn-ea"/>
                <a:cs typeface="Arial" pitchFamily="34" charset="0"/>
              </a:rPr>
              <a:t> </a:t>
            </a:r>
            <a:r>
              <a:rPr lang="en-GB" sz="1200" i="1" kern="1200" dirty="0">
                <a:solidFill>
                  <a:schemeClr val="tx1"/>
                </a:solidFill>
                <a:latin typeface="Arial" pitchFamily="34" charset="0"/>
                <a:ea typeface="+mn-ea"/>
                <a:cs typeface="Arial" pitchFamily="34" charset="0"/>
              </a:rPr>
              <a:t>et al. </a:t>
            </a:r>
            <a:r>
              <a:rPr lang="en-GB" sz="1200" kern="1200" dirty="0">
                <a:solidFill>
                  <a:schemeClr val="tx1"/>
                </a:solidFill>
                <a:latin typeface="Arial" pitchFamily="34" charset="0"/>
                <a:ea typeface="+mn-ea"/>
                <a:cs typeface="Arial" pitchFamily="34" charset="0"/>
              </a:rPr>
              <a:t>2023). The action plan of the business is divided into four quarters, segregating all the expense areas properly to provide a clear picture of the financial forecast of the brand based on the cash flow estimation of the brand. </a:t>
            </a:r>
            <a:endParaRPr lang="en-US" sz="1200" kern="1200" dirty="0">
              <a:solidFill>
                <a:schemeClr val="tx1"/>
              </a:solidFill>
              <a:latin typeface="Arial" pitchFamily="34" charset="0"/>
              <a:ea typeface="+mn-ea"/>
              <a:cs typeface="Arial" pitchFamily="34" charset="0"/>
            </a:endParaRPr>
          </a:p>
          <a:p>
            <a:pPr algn="just"/>
            <a:endParaRPr lang="en-US" dirty="0">
              <a:latin typeface="Arial" pitchFamily="34" charset="0"/>
              <a:cs typeface="Arial" pitchFamily="34" charset="0"/>
            </a:endParaRPr>
          </a:p>
        </p:txBody>
      </p:sp>
      <p:sp>
        <p:nvSpPr>
          <p:cNvPr id="4" name="Slide Number Placeholder 3"/>
          <p:cNvSpPr>
            <a:spLocks noGrp="1"/>
          </p:cNvSpPr>
          <p:nvPr>
            <p:ph type="sldNum" sz="quarter" idx="10"/>
          </p:nvPr>
        </p:nvSpPr>
        <p:spPr/>
        <p:txBody>
          <a:bodyPr/>
          <a:lstStyle/>
          <a:p>
            <a:fld id="{49AFB0A3-F812-4C76-A48C-0CE449D94E7D}" type="slidenum">
              <a:rPr lang="en-IN" smtClean="0"/>
              <a:pPr/>
              <a:t>9</a:t>
            </a:fld>
            <a:endParaRPr lang="en-IN"/>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Arial" pitchFamily="34" charset="0"/>
                <a:ea typeface="+mn-ea"/>
                <a:cs typeface="Arial" pitchFamily="34" charset="0"/>
              </a:rPr>
              <a:t>Segregating costs in all the areas of a business is the main priority while designing a financial action plan for a business (</a:t>
            </a:r>
            <a:r>
              <a:rPr lang="en-GB" sz="1200" kern="1200" dirty="0" err="1">
                <a:solidFill>
                  <a:schemeClr val="tx1"/>
                </a:solidFill>
                <a:latin typeface="Arial" pitchFamily="34" charset="0"/>
                <a:ea typeface="+mn-ea"/>
                <a:cs typeface="Arial" pitchFamily="34" charset="0"/>
              </a:rPr>
              <a:t>Hofacker</a:t>
            </a:r>
            <a:r>
              <a:rPr lang="en-GB" sz="1200" kern="1200" dirty="0">
                <a:solidFill>
                  <a:schemeClr val="tx1"/>
                </a:solidFill>
                <a:latin typeface="Arial" pitchFamily="34" charset="0"/>
                <a:ea typeface="+mn-ea"/>
                <a:cs typeface="Arial" pitchFamily="34" charset="0"/>
              </a:rPr>
              <a:t> </a:t>
            </a:r>
            <a:r>
              <a:rPr lang="en-GB" sz="1200" i="1" kern="1200" dirty="0">
                <a:solidFill>
                  <a:schemeClr val="tx1"/>
                </a:solidFill>
                <a:latin typeface="Arial" pitchFamily="34" charset="0"/>
                <a:ea typeface="+mn-ea"/>
                <a:cs typeface="Arial" pitchFamily="34" charset="0"/>
              </a:rPr>
              <a:t>et al. </a:t>
            </a:r>
            <a:r>
              <a:rPr lang="en-GB" sz="1200" kern="1200" dirty="0">
                <a:solidFill>
                  <a:schemeClr val="tx1"/>
                </a:solidFill>
                <a:latin typeface="Arial" pitchFamily="34" charset="0"/>
                <a:ea typeface="+mn-ea"/>
                <a:cs typeface="Arial" pitchFamily="34" charset="0"/>
              </a:rPr>
              <a:t>2020). The third and fourth quarters of the business plan contain the minimal expenses of the business, by portraying an overall estimate of £100k. </a:t>
            </a:r>
            <a:endParaRPr lang="en-US" sz="1200" kern="1200" dirty="0">
              <a:solidFill>
                <a:schemeClr val="tx1"/>
              </a:solidFill>
              <a:latin typeface="Arial" pitchFamily="34" charset="0"/>
              <a:ea typeface="+mn-ea"/>
              <a:cs typeface="Arial" pitchFamily="34" charset="0"/>
            </a:endParaRPr>
          </a:p>
          <a:p>
            <a:pPr algn="just"/>
            <a:endParaRPr lang="en-US" dirty="0">
              <a:latin typeface="Arial" pitchFamily="34" charset="0"/>
              <a:cs typeface="Arial" pitchFamily="34" charset="0"/>
            </a:endParaRPr>
          </a:p>
        </p:txBody>
      </p:sp>
      <p:sp>
        <p:nvSpPr>
          <p:cNvPr id="4" name="Slide Number Placeholder 3"/>
          <p:cNvSpPr>
            <a:spLocks noGrp="1"/>
          </p:cNvSpPr>
          <p:nvPr>
            <p:ph type="sldNum" sz="quarter" idx="10"/>
          </p:nvPr>
        </p:nvSpPr>
        <p:spPr/>
        <p:txBody>
          <a:bodyPr/>
          <a:lstStyle/>
          <a:p>
            <a:fld id="{49AFB0A3-F812-4C76-A48C-0CE449D94E7D}" type="slidenum">
              <a:rPr lang="en-IN" smtClean="0"/>
              <a:pPr/>
              <a:t>10</a:t>
            </a:fld>
            <a:endParaRPr lang="en-IN"/>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Arial" pitchFamily="34" charset="0"/>
                <a:ea typeface="+mn-ea"/>
                <a:cs typeface="Arial" pitchFamily="34" charset="0"/>
              </a:rPr>
              <a:t>This business plan has a strong potential to grow in the market as its focus on the sustainability initiatives along with community enhancement and social-media worthy ambience. The appropriate marketing strategy and financial aspects of the brand have made the business a highly capable one to give strong competition to the existing organisations. </a:t>
            </a:r>
            <a:endParaRPr lang="en-US" sz="1200" kern="1200" dirty="0">
              <a:solidFill>
                <a:schemeClr val="tx1"/>
              </a:solidFill>
              <a:latin typeface="Arial" pitchFamily="34" charset="0"/>
              <a:ea typeface="+mn-ea"/>
              <a:cs typeface="Arial" pitchFamily="34" charset="0"/>
            </a:endParaRPr>
          </a:p>
          <a:p>
            <a:pPr algn="just"/>
            <a:endParaRPr lang="en-US" dirty="0">
              <a:latin typeface="Arial" pitchFamily="34" charset="0"/>
              <a:cs typeface="Arial" pitchFamily="34" charset="0"/>
            </a:endParaRPr>
          </a:p>
        </p:txBody>
      </p:sp>
      <p:sp>
        <p:nvSpPr>
          <p:cNvPr id="4" name="Slide Number Placeholder 3"/>
          <p:cNvSpPr>
            <a:spLocks noGrp="1"/>
          </p:cNvSpPr>
          <p:nvPr>
            <p:ph type="sldNum" sz="quarter" idx="10"/>
          </p:nvPr>
        </p:nvSpPr>
        <p:spPr/>
        <p:txBody>
          <a:bodyPr/>
          <a:lstStyle/>
          <a:p>
            <a:fld id="{49AFB0A3-F812-4C76-A48C-0CE449D94E7D}" type="slidenum">
              <a:rPr lang="en-IN" smtClean="0"/>
              <a:pPr/>
              <a:t>11</a:t>
            </a:fld>
            <a:endParaRPr lang="en-IN"/>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3/9/2026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3/9/2026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3/9/2026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3/9/2026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3/9/2026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3/9/2026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7.xml"/><Relationship Id="rId5" Type="http://schemas.openxmlformats.org/officeDocument/2006/relationships/image" Target="../media/image4.sv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8.jpeg"/><Relationship Id="rId5" Type="http://schemas.openxmlformats.org/officeDocument/2006/relationships/image" Target="../media/image7.png"/><Relationship Id="rId4" Type="http://schemas.openxmlformats.org/officeDocument/2006/relationships/image" Target="../media/image6.jpeg"/></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jpeg"/></Relationships>
</file>

<file path=ppt/slides/_rels/slide4.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jpeg"/><Relationship Id="rId7" Type="http://schemas.openxmlformats.org/officeDocument/2006/relationships/image" Target="../media/image15.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png"/></Relationships>
</file>

<file path=ppt/slides/_rels/slide5.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5.jpeg"/><Relationship Id="rId7" Type="http://schemas.openxmlformats.org/officeDocument/2006/relationships/image" Target="../media/image15.pn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19.jpeg"/><Relationship Id="rId5" Type="http://schemas.openxmlformats.org/officeDocument/2006/relationships/image" Target="../media/image18.svg"/><Relationship Id="rId4" Type="http://schemas.openxmlformats.org/officeDocument/2006/relationships/image" Target="../media/image17.png"/></Relationships>
</file>

<file path=ppt/slides/_rels/slide6.xml.rels><?xml version="1.0" encoding="UTF-8" standalone="yes"?>
<Relationships xmlns="http://schemas.openxmlformats.org/package/2006/relationships"><Relationship Id="rId8" Type="http://schemas.openxmlformats.org/officeDocument/2006/relationships/image" Target="../media/image24.png"/><Relationship Id="rId3" Type="http://schemas.openxmlformats.org/officeDocument/2006/relationships/image" Target="../media/image1.jpeg"/><Relationship Id="rId7" Type="http://schemas.openxmlformats.org/officeDocument/2006/relationships/image" Target="../media/image23.jpe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jpeg"/></Relationships>
</file>

<file path=ppt/slides/_rels/slide7.xml.rels><?xml version="1.0" encoding="UTF-8" standalone="yes"?>
<Relationships xmlns="http://schemas.openxmlformats.org/package/2006/relationships"><Relationship Id="rId3" Type="http://schemas.openxmlformats.org/officeDocument/2006/relationships/image" Target="../media/image1.jpeg"/><Relationship Id="rId7" Type="http://schemas.openxmlformats.org/officeDocument/2006/relationships/image" Target="../media/image26.jpe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25.jpeg"/></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7.xml"/><Relationship Id="rId1" Type="http://schemas.openxmlformats.org/officeDocument/2006/relationships/slideLayout" Target="../slideLayouts/slideLayout7.xml"/><Relationship Id="rId5" Type="http://schemas.openxmlformats.org/officeDocument/2006/relationships/image" Target="../media/image28.svg"/><Relationship Id="rId4" Type="http://schemas.openxmlformats.org/officeDocument/2006/relationships/image" Target="../media/image27.png"/></Relationships>
</file>

<file path=ppt/slides/_rels/slide9.xml.rels><?xml version="1.0" encoding="UTF-8" standalone="yes"?>
<Relationships xmlns="http://schemas.openxmlformats.org/package/2006/relationships"><Relationship Id="rId3" Type="http://schemas.openxmlformats.org/officeDocument/2006/relationships/image" Target="../media/image1.jpeg"/><Relationship Id="rId7" Type="http://schemas.openxmlformats.org/officeDocument/2006/relationships/image" Target="../media/image30.pn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29.jpeg"/></Relationships>
</file>

<file path=ppt/slides/_rels/slide10.xml.rels><?xml version="1.0" encoding="UTF-8" standalone="yes"?>
<Relationships xmlns="http://schemas.openxmlformats.org/package/2006/relationships"><Relationship Id="rId8" Type="http://schemas.openxmlformats.org/officeDocument/2006/relationships/image" Target="../media/image33.svg"/><Relationship Id="rId3" Type="http://schemas.openxmlformats.org/officeDocument/2006/relationships/image" Target="../media/image1.jpeg"/><Relationship Id="rId7" Type="http://schemas.openxmlformats.org/officeDocument/2006/relationships/image" Target="../media/image32.pn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31.png"/><Relationship Id="rId5" Type="http://schemas.openxmlformats.org/officeDocument/2006/relationships/image" Target="../media/image11.svg"/><Relationship Id="rId4" Type="http://schemas.openxmlformats.org/officeDocument/2006/relationships/image" Target="../media/image10.png"/><Relationship Id="rId9" Type="http://schemas.openxmlformats.org/officeDocument/2006/relationships/image" Target="../media/image34.jpeg"/></Relationships>
</file>

<file path=ppt/slides/_rels/slide11.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5.jpeg"/><Relationship Id="rId7" Type="http://schemas.openxmlformats.org/officeDocument/2006/relationships/image" Target="../media/image15.png"/><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35.jpeg"/><Relationship Id="rId5" Type="http://schemas.openxmlformats.org/officeDocument/2006/relationships/image" Target="../media/image28.svg"/><Relationship Id="rId4" Type="http://schemas.openxmlformats.org/officeDocument/2006/relationships/image" Target="../media/image27.png"/></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jpeg"/><Relationship Id="rId1" Type="http://schemas.openxmlformats.org/officeDocument/2006/relationships/slideLayout" Target="../slideLayouts/slideLayout7.xml"/><Relationship Id="rId5" Type="http://schemas.openxmlformats.org/officeDocument/2006/relationships/image" Target="../media/image36.jpeg"/><Relationship Id="rId4" Type="http://schemas.openxmlformats.org/officeDocument/2006/relationships/image" Target="../media/image14.svg"/></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jpeg"/><Relationship Id="rId1" Type="http://schemas.openxmlformats.org/officeDocument/2006/relationships/slideLayout" Target="../slideLayouts/slideLayout7.xml"/><Relationship Id="rId4" Type="http://schemas.openxmlformats.org/officeDocument/2006/relationships/image" Target="../media/image14.svg"/></Relationships>
</file>

<file path=ppt/slides/_rels/slide14.xml.rels><?xml version="1.0" encoding="UTF-8" standalone="yes"?>
<Relationships xmlns="http://schemas.openxmlformats.org/package/2006/relationships"><Relationship Id="rId8" Type="http://schemas.openxmlformats.org/officeDocument/2006/relationships/image" Target="../media/image40.svg"/><Relationship Id="rId3" Type="http://schemas.openxmlformats.org/officeDocument/2006/relationships/image" Target="../media/image37.png"/><Relationship Id="rId7" Type="http://schemas.openxmlformats.org/officeDocument/2006/relationships/image" Target="../media/image39.png"/><Relationship Id="rId12" Type="http://schemas.openxmlformats.org/officeDocument/2006/relationships/image" Target="../media/image44.pn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33.svg"/><Relationship Id="rId11" Type="http://schemas.openxmlformats.org/officeDocument/2006/relationships/image" Target="../media/image43.png"/><Relationship Id="rId5" Type="http://schemas.openxmlformats.org/officeDocument/2006/relationships/image" Target="../media/image32.png"/><Relationship Id="rId10" Type="http://schemas.openxmlformats.org/officeDocument/2006/relationships/image" Target="../media/image42.svg"/><Relationship Id="rId4" Type="http://schemas.openxmlformats.org/officeDocument/2006/relationships/image" Target="../media/image38.svg"/><Relationship Id="rId9" Type="http://schemas.openxmlformats.org/officeDocument/2006/relationships/image" Target="../media/image4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583160" y="-90836"/>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9333" b="-9333"/>
            </a:stretch>
          </a:blipFill>
        </p:spPr>
        <p:txBody>
          <a:bodyPr/>
          <a:lstStyle/>
          <a:p>
            <a:endParaRPr lang="en-GB"/>
          </a:p>
        </p:txBody>
      </p:sp>
      <p:grpSp>
        <p:nvGrpSpPr>
          <p:cNvPr id="3" name="Group 3"/>
          <p:cNvGrpSpPr/>
          <p:nvPr/>
        </p:nvGrpSpPr>
        <p:grpSpPr>
          <a:xfrm>
            <a:off x="3130120" y="-1026123"/>
            <a:ext cx="6013880" cy="6013880"/>
            <a:chOff x="0" y="0"/>
            <a:chExt cx="8018507" cy="8018507"/>
          </a:xfrm>
        </p:grpSpPr>
        <p:grpSp>
          <p:nvGrpSpPr>
            <p:cNvPr id="4" name="Group 4"/>
            <p:cNvGrpSpPr/>
            <p:nvPr/>
          </p:nvGrpSpPr>
          <p:grpSpPr>
            <a:xfrm>
              <a:off x="0" y="0"/>
              <a:ext cx="8018507" cy="8018507"/>
              <a:chOff x="0" y="0"/>
              <a:chExt cx="812800" cy="812800"/>
            </a:xfrm>
          </p:grpSpPr>
          <p:sp>
            <p:nvSpPr>
              <p:cNvPr id="5" name="Freeform 5"/>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A06145"/>
              </a:solidFill>
            </p:spPr>
            <p:txBody>
              <a:bodyPr/>
              <a:lstStyle/>
              <a:p>
                <a:endParaRPr lang="en-GB"/>
              </a:p>
            </p:txBody>
          </p:sp>
          <p:sp>
            <p:nvSpPr>
              <p:cNvPr id="6" name="TextBox 6"/>
              <p:cNvSpPr txBox="1"/>
              <p:nvPr/>
            </p:nvSpPr>
            <p:spPr>
              <a:xfrm>
                <a:off x="76200" y="19050"/>
                <a:ext cx="660400" cy="717550"/>
              </a:xfrm>
              <a:prstGeom prst="rect">
                <a:avLst/>
              </a:prstGeom>
            </p:spPr>
            <p:txBody>
              <a:bodyPr lIns="50800" tIns="50800" rIns="50800" bIns="50800" rtlCol="0" anchor="ctr"/>
              <a:lstStyle/>
              <a:p>
                <a:pPr algn="ctr">
                  <a:lnSpc>
                    <a:spcPts val="2799"/>
                  </a:lnSpc>
                </a:pPr>
                <a:endParaRPr>
                  <a:latin typeface="Arial" panose="020B0604020202020204" pitchFamily="34" charset="0"/>
                  <a:cs typeface="Arial" panose="020B0604020202020204" pitchFamily="34" charset="0"/>
                </a:endParaRPr>
              </a:p>
            </p:txBody>
          </p:sp>
        </p:grpSp>
        <p:grpSp>
          <p:nvGrpSpPr>
            <p:cNvPr id="7" name="Group 7"/>
            <p:cNvGrpSpPr/>
            <p:nvPr/>
          </p:nvGrpSpPr>
          <p:grpSpPr>
            <a:xfrm>
              <a:off x="1173844" y="1173844"/>
              <a:ext cx="5670819" cy="5670819"/>
              <a:chOff x="0" y="0"/>
              <a:chExt cx="812800" cy="812800"/>
            </a:xfrm>
          </p:grpSpPr>
          <p:sp>
            <p:nvSpPr>
              <p:cNvPr id="8" name="Freeform 8"/>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DDD3CB"/>
              </a:solidFill>
            </p:spPr>
            <p:txBody>
              <a:bodyPr/>
              <a:lstStyle/>
              <a:p>
                <a:endParaRPr lang="en-GB"/>
              </a:p>
            </p:txBody>
          </p:sp>
          <p:sp>
            <p:nvSpPr>
              <p:cNvPr id="9" name="TextBox 9"/>
              <p:cNvSpPr txBox="1"/>
              <p:nvPr/>
            </p:nvSpPr>
            <p:spPr>
              <a:xfrm>
                <a:off x="76200" y="19050"/>
                <a:ext cx="660400" cy="717550"/>
              </a:xfrm>
              <a:prstGeom prst="rect">
                <a:avLst/>
              </a:prstGeom>
            </p:spPr>
            <p:txBody>
              <a:bodyPr lIns="50800" tIns="50800" rIns="50800" bIns="50800" rtlCol="0" anchor="ctr"/>
              <a:lstStyle/>
              <a:p>
                <a:pPr algn="ctr">
                  <a:lnSpc>
                    <a:spcPts val="2799"/>
                  </a:lnSpc>
                </a:pPr>
                <a:endParaRPr>
                  <a:latin typeface="Arial" panose="020B0604020202020204" pitchFamily="34" charset="0"/>
                  <a:cs typeface="Arial" panose="020B0604020202020204" pitchFamily="34" charset="0"/>
                </a:endParaRPr>
              </a:p>
            </p:txBody>
          </p:sp>
        </p:grpSp>
      </p:grpSp>
      <p:grpSp>
        <p:nvGrpSpPr>
          <p:cNvPr id="10" name="Group 10"/>
          <p:cNvGrpSpPr/>
          <p:nvPr/>
        </p:nvGrpSpPr>
        <p:grpSpPr>
          <a:xfrm>
            <a:off x="0" y="-1478008"/>
            <a:ext cx="7905750" cy="12681915"/>
            <a:chOff x="0" y="0"/>
            <a:chExt cx="3958512" cy="6350000"/>
          </a:xfrm>
        </p:grpSpPr>
        <p:sp>
          <p:nvSpPr>
            <p:cNvPr id="11" name="Freeform 11"/>
            <p:cNvSpPr/>
            <p:nvPr/>
          </p:nvSpPr>
          <p:spPr>
            <a:xfrm>
              <a:off x="0" y="0"/>
              <a:ext cx="3958512" cy="6350000"/>
            </a:xfrm>
            <a:custGeom>
              <a:avLst/>
              <a:gdLst/>
              <a:ahLst/>
              <a:cxnLst/>
              <a:rect l="l" t="t" r="r" b="b"/>
              <a:pathLst>
                <a:path w="3958512" h="6350000">
                  <a:moveTo>
                    <a:pt x="3958512" y="3175000"/>
                  </a:moveTo>
                  <a:cubicBezTo>
                    <a:pt x="3958512" y="4928502"/>
                    <a:pt x="2186223" y="6350000"/>
                    <a:pt x="0" y="6350000"/>
                  </a:cubicBezTo>
                  <a:lnTo>
                    <a:pt x="0" y="0"/>
                  </a:lnTo>
                  <a:cubicBezTo>
                    <a:pt x="2186223" y="0"/>
                    <a:pt x="3958512" y="1421498"/>
                    <a:pt x="3958512" y="3175000"/>
                  </a:cubicBezTo>
                  <a:close/>
                </a:path>
              </a:pathLst>
            </a:custGeom>
            <a:blipFill>
              <a:blip r:embed="rId3"/>
              <a:stretch>
                <a:fillRect l="-50034" r="-90736"/>
              </a:stretch>
            </a:blipFill>
          </p:spPr>
          <p:txBody>
            <a:bodyPr/>
            <a:lstStyle/>
            <a:p>
              <a:endParaRPr lang="en-GB"/>
            </a:p>
          </p:txBody>
        </p:sp>
      </p:grpSp>
      <p:sp>
        <p:nvSpPr>
          <p:cNvPr id="12" name="Freeform 12"/>
          <p:cNvSpPr/>
          <p:nvPr/>
        </p:nvSpPr>
        <p:spPr>
          <a:xfrm>
            <a:off x="14677986" y="5234336"/>
            <a:ext cx="3123465" cy="5052664"/>
          </a:xfrm>
          <a:custGeom>
            <a:avLst/>
            <a:gdLst/>
            <a:ahLst/>
            <a:cxnLst/>
            <a:rect l="l" t="t" r="r" b="b"/>
            <a:pathLst>
              <a:path w="3123465" h="5052664">
                <a:moveTo>
                  <a:pt x="0" y="0"/>
                </a:moveTo>
                <a:lnTo>
                  <a:pt x="3123465" y="0"/>
                </a:lnTo>
                <a:lnTo>
                  <a:pt x="3123465" y="5052664"/>
                </a:lnTo>
                <a:lnTo>
                  <a:pt x="0" y="5052664"/>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grpSp>
        <p:nvGrpSpPr>
          <p:cNvPr id="13" name="Group 13"/>
          <p:cNvGrpSpPr/>
          <p:nvPr/>
        </p:nvGrpSpPr>
        <p:grpSpPr>
          <a:xfrm>
            <a:off x="13381915" y="-2193554"/>
            <a:ext cx="6013880" cy="6013880"/>
            <a:chOff x="0" y="0"/>
            <a:chExt cx="8018507" cy="8018507"/>
          </a:xfrm>
        </p:grpSpPr>
        <p:grpSp>
          <p:nvGrpSpPr>
            <p:cNvPr id="14" name="Group 14"/>
            <p:cNvGrpSpPr/>
            <p:nvPr/>
          </p:nvGrpSpPr>
          <p:grpSpPr>
            <a:xfrm>
              <a:off x="0" y="0"/>
              <a:ext cx="8018507" cy="8018507"/>
              <a:chOff x="0" y="0"/>
              <a:chExt cx="812800" cy="812800"/>
            </a:xfrm>
          </p:grpSpPr>
          <p:sp>
            <p:nvSpPr>
              <p:cNvPr id="15" name="Freeform 15"/>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A06145"/>
              </a:solidFill>
            </p:spPr>
            <p:txBody>
              <a:bodyPr/>
              <a:lstStyle/>
              <a:p>
                <a:endParaRPr lang="en-GB"/>
              </a:p>
            </p:txBody>
          </p:sp>
          <p:sp>
            <p:nvSpPr>
              <p:cNvPr id="16" name="TextBox 16"/>
              <p:cNvSpPr txBox="1"/>
              <p:nvPr/>
            </p:nvSpPr>
            <p:spPr>
              <a:xfrm>
                <a:off x="76200" y="19050"/>
                <a:ext cx="660400" cy="717550"/>
              </a:xfrm>
              <a:prstGeom prst="rect">
                <a:avLst/>
              </a:prstGeom>
            </p:spPr>
            <p:txBody>
              <a:bodyPr lIns="50800" tIns="50800" rIns="50800" bIns="50800" rtlCol="0" anchor="ctr"/>
              <a:lstStyle/>
              <a:p>
                <a:pPr algn="ctr">
                  <a:lnSpc>
                    <a:spcPts val="2799"/>
                  </a:lnSpc>
                </a:pPr>
                <a:endParaRPr>
                  <a:latin typeface="Arial" panose="020B0604020202020204" pitchFamily="34" charset="0"/>
                  <a:cs typeface="Arial" panose="020B0604020202020204" pitchFamily="34" charset="0"/>
                </a:endParaRPr>
              </a:p>
            </p:txBody>
          </p:sp>
        </p:grpSp>
        <p:grpSp>
          <p:nvGrpSpPr>
            <p:cNvPr id="17" name="Group 17"/>
            <p:cNvGrpSpPr/>
            <p:nvPr/>
          </p:nvGrpSpPr>
          <p:grpSpPr>
            <a:xfrm>
              <a:off x="1173844" y="1173844"/>
              <a:ext cx="5670819" cy="5670819"/>
              <a:chOff x="0" y="0"/>
              <a:chExt cx="812800" cy="812800"/>
            </a:xfrm>
          </p:grpSpPr>
          <p:sp>
            <p:nvSpPr>
              <p:cNvPr id="18" name="Freeform 18"/>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DDD3CB"/>
              </a:solidFill>
            </p:spPr>
            <p:txBody>
              <a:bodyPr/>
              <a:lstStyle/>
              <a:p>
                <a:endParaRPr lang="en-GB"/>
              </a:p>
            </p:txBody>
          </p:sp>
          <p:sp>
            <p:nvSpPr>
              <p:cNvPr id="19" name="TextBox 19"/>
              <p:cNvSpPr txBox="1"/>
              <p:nvPr/>
            </p:nvSpPr>
            <p:spPr>
              <a:xfrm>
                <a:off x="76200" y="19050"/>
                <a:ext cx="660400" cy="717550"/>
              </a:xfrm>
              <a:prstGeom prst="rect">
                <a:avLst/>
              </a:prstGeom>
            </p:spPr>
            <p:txBody>
              <a:bodyPr lIns="50800" tIns="50800" rIns="50800" bIns="50800" rtlCol="0" anchor="ctr"/>
              <a:lstStyle/>
              <a:p>
                <a:pPr algn="ctr">
                  <a:lnSpc>
                    <a:spcPts val="2799"/>
                  </a:lnSpc>
                </a:pPr>
                <a:endParaRPr>
                  <a:latin typeface="Arial" panose="020B0604020202020204" pitchFamily="34" charset="0"/>
                  <a:cs typeface="Arial" panose="020B0604020202020204" pitchFamily="34" charset="0"/>
                </a:endParaRPr>
              </a:p>
            </p:txBody>
          </p:sp>
        </p:grpSp>
      </p:grpSp>
      <p:grpSp>
        <p:nvGrpSpPr>
          <p:cNvPr id="20" name="Group 20"/>
          <p:cNvGrpSpPr/>
          <p:nvPr/>
        </p:nvGrpSpPr>
        <p:grpSpPr>
          <a:xfrm>
            <a:off x="5895506" y="8531646"/>
            <a:ext cx="3248494" cy="3248494"/>
            <a:chOff x="0" y="0"/>
            <a:chExt cx="4331325" cy="4331325"/>
          </a:xfrm>
        </p:grpSpPr>
        <p:grpSp>
          <p:nvGrpSpPr>
            <p:cNvPr id="21" name="Group 21"/>
            <p:cNvGrpSpPr/>
            <p:nvPr/>
          </p:nvGrpSpPr>
          <p:grpSpPr>
            <a:xfrm>
              <a:off x="0" y="0"/>
              <a:ext cx="4331325" cy="4331325"/>
              <a:chOff x="0" y="0"/>
              <a:chExt cx="812800" cy="812800"/>
            </a:xfrm>
          </p:grpSpPr>
          <p:sp>
            <p:nvSpPr>
              <p:cNvPr id="22" name="Freeform 2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A06145"/>
              </a:solidFill>
            </p:spPr>
            <p:txBody>
              <a:bodyPr/>
              <a:lstStyle/>
              <a:p>
                <a:endParaRPr lang="en-GB"/>
              </a:p>
            </p:txBody>
          </p:sp>
          <p:sp>
            <p:nvSpPr>
              <p:cNvPr id="23" name="TextBox 23"/>
              <p:cNvSpPr txBox="1"/>
              <p:nvPr/>
            </p:nvSpPr>
            <p:spPr>
              <a:xfrm>
                <a:off x="76200" y="19050"/>
                <a:ext cx="660400" cy="717550"/>
              </a:xfrm>
              <a:prstGeom prst="rect">
                <a:avLst/>
              </a:prstGeom>
            </p:spPr>
            <p:txBody>
              <a:bodyPr lIns="50800" tIns="50800" rIns="50800" bIns="50800" rtlCol="0" anchor="ctr"/>
              <a:lstStyle/>
              <a:p>
                <a:pPr algn="ctr">
                  <a:lnSpc>
                    <a:spcPts val="2799"/>
                  </a:lnSpc>
                </a:pPr>
                <a:endParaRPr>
                  <a:latin typeface="Arial" panose="020B0604020202020204" pitchFamily="34" charset="0"/>
                  <a:cs typeface="Arial" panose="020B0604020202020204" pitchFamily="34" charset="0"/>
                </a:endParaRPr>
              </a:p>
            </p:txBody>
          </p:sp>
        </p:grpSp>
        <p:grpSp>
          <p:nvGrpSpPr>
            <p:cNvPr id="24" name="Group 24"/>
            <p:cNvGrpSpPr/>
            <p:nvPr/>
          </p:nvGrpSpPr>
          <p:grpSpPr>
            <a:xfrm>
              <a:off x="634071" y="634071"/>
              <a:ext cx="3063184" cy="3063184"/>
              <a:chOff x="0" y="0"/>
              <a:chExt cx="812800" cy="812800"/>
            </a:xfrm>
          </p:grpSpPr>
          <p:sp>
            <p:nvSpPr>
              <p:cNvPr id="25" name="Freeform 25"/>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DDD3CB"/>
              </a:solidFill>
            </p:spPr>
            <p:txBody>
              <a:bodyPr/>
              <a:lstStyle/>
              <a:p>
                <a:endParaRPr lang="en-GB"/>
              </a:p>
            </p:txBody>
          </p:sp>
          <p:sp>
            <p:nvSpPr>
              <p:cNvPr id="26" name="TextBox 26"/>
              <p:cNvSpPr txBox="1"/>
              <p:nvPr/>
            </p:nvSpPr>
            <p:spPr>
              <a:xfrm>
                <a:off x="76200" y="19050"/>
                <a:ext cx="660400" cy="717550"/>
              </a:xfrm>
              <a:prstGeom prst="rect">
                <a:avLst/>
              </a:prstGeom>
            </p:spPr>
            <p:txBody>
              <a:bodyPr lIns="50800" tIns="50800" rIns="50800" bIns="50800" rtlCol="0" anchor="ctr"/>
              <a:lstStyle/>
              <a:p>
                <a:pPr algn="ctr">
                  <a:lnSpc>
                    <a:spcPts val="2799"/>
                  </a:lnSpc>
                </a:pPr>
                <a:endParaRPr>
                  <a:latin typeface="Arial" panose="020B0604020202020204" pitchFamily="34" charset="0"/>
                  <a:cs typeface="Arial" panose="020B0604020202020204" pitchFamily="34" charset="0"/>
                </a:endParaRPr>
              </a:p>
            </p:txBody>
          </p:sp>
        </p:grpSp>
      </p:grpSp>
      <p:sp>
        <p:nvSpPr>
          <p:cNvPr id="28" name="TextBox 28"/>
          <p:cNvSpPr txBox="1"/>
          <p:nvPr/>
        </p:nvSpPr>
        <p:spPr>
          <a:xfrm>
            <a:off x="8854992" y="1218652"/>
            <a:ext cx="8583831" cy="3847207"/>
          </a:xfrm>
          <a:prstGeom prst="rect">
            <a:avLst/>
          </a:prstGeom>
        </p:spPr>
        <p:txBody>
          <a:bodyPr wrap="square" lIns="0" tIns="0" rIns="0" bIns="0" rtlCol="0" anchor="t">
            <a:spAutoFit/>
          </a:bodyPr>
          <a:lstStyle/>
          <a:p>
            <a:pPr algn="ctr">
              <a:lnSpc>
                <a:spcPts val="7500"/>
              </a:lnSpc>
            </a:pPr>
            <a:r>
              <a:rPr lang="en-GB" sz="40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Managing Enterprise (BMSW4011)</a:t>
            </a:r>
          </a:p>
          <a:p>
            <a:pPr algn="ctr">
              <a:lnSpc>
                <a:spcPts val="7500"/>
              </a:lnSpc>
            </a:pPr>
            <a:r>
              <a:rPr lang="en-GB" sz="40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Certificate in Higher Education – Skills for the Workplace</a:t>
            </a:r>
          </a:p>
          <a:p>
            <a:pPr algn="ctr">
              <a:lnSpc>
                <a:spcPts val="7500"/>
              </a:lnSpc>
            </a:pPr>
            <a:r>
              <a:rPr lang="en-GB" sz="40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Task 2- Presentation</a:t>
            </a:r>
            <a:endParaRPr lang="en-US" sz="4000" b="1" dirty="0">
              <a:effectLst>
                <a:outerShdw blurRad="38100" dist="38100" dir="2700000" algn="tl">
                  <a:srgbClr val="000000">
                    <a:alpha val="43137"/>
                  </a:srgbClr>
                </a:outerShdw>
              </a:effectLst>
              <a:latin typeface="Arial" panose="020B0604020202020204" pitchFamily="34" charset="0"/>
              <a:ea typeface="Heading Now 61-68 Bold"/>
              <a:cs typeface="Arial" panose="020B0604020202020204" pitchFamily="34" charset="0"/>
              <a:sym typeface="Heading Now 61-68 Bold"/>
            </a:endParaRPr>
          </a:p>
        </p:txBody>
      </p:sp>
      <p:sp>
        <p:nvSpPr>
          <p:cNvPr id="29" name="TextBox 29"/>
          <p:cNvSpPr txBox="1"/>
          <p:nvPr/>
        </p:nvSpPr>
        <p:spPr>
          <a:xfrm>
            <a:off x="8121130" y="7600219"/>
            <a:ext cx="5729003" cy="2505494"/>
          </a:xfrm>
          <a:prstGeom prst="rect">
            <a:avLst/>
          </a:prstGeom>
          <a:ln w="57150">
            <a:solidFill>
              <a:schemeClr val="tx1"/>
            </a:solidFill>
          </a:ln>
        </p:spPr>
        <p:txBody>
          <a:bodyPr lIns="0" tIns="0" rIns="0" bIns="0" rtlCol="0" anchor="t">
            <a:spAutoFit/>
          </a:bodyPr>
          <a:lstStyle/>
          <a:p>
            <a:pPr>
              <a:lnSpc>
                <a:spcPct val="150000"/>
              </a:lnSpc>
            </a:pPr>
            <a:r>
              <a:rPr lang="en-GB" sz="28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Student Name: Elena Alexandra</a:t>
            </a:r>
          </a:p>
          <a:p>
            <a:pPr>
              <a:lnSpc>
                <a:spcPct val="150000"/>
              </a:lnSpc>
            </a:pPr>
            <a:r>
              <a:rPr lang="en-GB" sz="28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                           Benghiac            </a:t>
            </a:r>
            <a:endParaRPr lang="en-IN" sz="28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a:lnSpc>
                <a:spcPct val="150000"/>
              </a:lnSpc>
            </a:pPr>
            <a:r>
              <a:rPr lang="en-GB" sz="28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Student ID:       1812479</a:t>
            </a:r>
            <a:endParaRPr lang="en-IN" sz="28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a:lnSpc>
                <a:spcPct val="150000"/>
              </a:lnSpc>
            </a:pPr>
            <a:r>
              <a:rPr lang="en-GB" sz="28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Date of Submission: 09.03.2026</a:t>
            </a:r>
            <a:endParaRPr lang="en-US" sz="2700" b="1" dirty="0">
              <a:effectLst>
                <a:outerShdw blurRad="38100" dist="38100" dir="2700000" algn="tl">
                  <a:srgbClr val="000000">
                    <a:alpha val="43137"/>
                  </a:srgbClr>
                </a:outerShdw>
              </a:effectLst>
              <a:latin typeface="Arial" panose="020B0604020202020204" pitchFamily="34" charset="0"/>
              <a:ea typeface="Poppins"/>
              <a:cs typeface="Arial" panose="020B0604020202020204" pitchFamily="34" charset="0"/>
              <a:sym typeface="Poppins"/>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151" b="-9151"/>
            </a:stretch>
          </a:blipFill>
        </p:spPr>
        <p:txBody>
          <a:bodyPr/>
          <a:lstStyle/>
          <a:p>
            <a:endParaRPr lang="en-GB"/>
          </a:p>
        </p:txBody>
      </p:sp>
      <p:grpSp>
        <p:nvGrpSpPr>
          <p:cNvPr id="3" name="Group 3"/>
          <p:cNvGrpSpPr/>
          <p:nvPr/>
        </p:nvGrpSpPr>
        <p:grpSpPr>
          <a:xfrm>
            <a:off x="13644594" y="1000096"/>
            <a:ext cx="4210206" cy="7369603"/>
            <a:chOff x="0" y="0"/>
            <a:chExt cx="639687" cy="1119717"/>
          </a:xfrm>
        </p:grpSpPr>
        <p:sp>
          <p:nvSpPr>
            <p:cNvPr id="4" name="Freeform 4"/>
            <p:cNvSpPr/>
            <p:nvPr/>
          </p:nvSpPr>
          <p:spPr>
            <a:xfrm>
              <a:off x="0" y="0"/>
              <a:ext cx="639687" cy="1119717"/>
            </a:xfrm>
            <a:custGeom>
              <a:avLst/>
              <a:gdLst/>
              <a:ahLst/>
              <a:cxnLst/>
              <a:rect l="l" t="t" r="r" b="b"/>
              <a:pathLst>
                <a:path w="639687" h="1119717">
                  <a:moveTo>
                    <a:pt x="95620" y="0"/>
                  </a:moveTo>
                  <a:lnTo>
                    <a:pt x="544067" y="0"/>
                  </a:lnTo>
                  <a:cubicBezTo>
                    <a:pt x="569427" y="0"/>
                    <a:pt x="593749" y="10074"/>
                    <a:pt x="611681" y="28006"/>
                  </a:cubicBezTo>
                  <a:cubicBezTo>
                    <a:pt x="629613" y="45939"/>
                    <a:pt x="639687" y="70260"/>
                    <a:pt x="639687" y="95620"/>
                  </a:cubicBezTo>
                  <a:lnTo>
                    <a:pt x="639687" y="1024097"/>
                  </a:lnTo>
                  <a:cubicBezTo>
                    <a:pt x="639687" y="1076907"/>
                    <a:pt x="596877" y="1119717"/>
                    <a:pt x="544067" y="1119717"/>
                  </a:cubicBezTo>
                  <a:lnTo>
                    <a:pt x="95620" y="1119717"/>
                  </a:lnTo>
                  <a:cubicBezTo>
                    <a:pt x="42811" y="1119717"/>
                    <a:pt x="0" y="1076907"/>
                    <a:pt x="0" y="1024097"/>
                  </a:cubicBezTo>
                  <a:lnTo>
                    <a:pt x="0" y="95620"/>
                  </a:lnTo>
                  <a:cubicBezTo>
                    <a:pt x="0" y="42811"/>
                    <a:pt x="42811" y="0"/>
                    <a:pt x="95620" y="0"/>
                  </a:cubicBezTo>
                  <a:close/>
                </a:path>
              </a:pathLst>
            </a:custGeom>
            <a:blipFill>
              <a:blip r:embed="rId4"/>
              <a:stretch>
                <a:fillRect l="-45553" r="-116191"/>
              </a:stretch>
            </a:blipFill>
          </p:spPr>
          <p:txBody>
            <a:bodyPr/>
            <a:lstStyle/>
            <a:p>
              <a:endParaRPr lang="en-GB"/>
            </a:p>
          </p:txBody>
        </p:sp>
      </p:grpSp>
      <p:grpSp>
        <p:nvGrpSpPr>
          <p:cNvPr id="13" name="Group 13"/>
          <p:cNvGrpSpPr/>
          <p:nvPr/>
        </p:nvGrpSpPr>
        <p:grpSpPr>
          <a:xfrm>
            <a:off x="-1500720" y="-3006940"/>
            <a:ext cx="6013880" cy="6013880"/>
            <a:chOff x="0" y="0"/>
            <a:chExt cx="8018507" cy="8018507"/>
          </a:xfrm>
        </p:grpSpPr>
        <p:grpSp>
          <p:nvGrpSpPr>
            <p:cNvPr id="14" name="Group 14"/>
            <p:cNvGrpSpPr/>
            <p:nvPr/>
          </p:nvGrpSpPr>
          <p:grpSpPr>
            <a:xfrm>
              <a:off x="0" y="0"/>
              <a:ext cx="8018507" cy="8018507"/>
              <a:chOff x="0" y="0"/>
              <a:chExt cx="812800" cy="812800"/>
            </a:xfrm>
          </p:grpSpPr>
          <p:sp>
            <p:nvSpPr>
              <p:cNvPr id="15" name="Freeform 15"/>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A06145"/>
              </a:solidFill>
            </p:spPr>
            <p:txBody>
              <a:bodyPr/>
              <a:lstStyle/>
              <a:p>
                <a:endParaRPr lang="en-GB"/>
              </a:p>
            </p:txBody>
          </p:sp>
          <p:sp>
            <p:nvSpPr>
              <p:cNvPr id="16" name="TextBox 16"/>
              <p:cNvSpPr txBox="1"/>
              <p:nvPr/>
            </p:nvSpPr>
            <p:spPr>
              <a:xfrm>
                <a:off x="76200" y="19050"/>
                <a:ext cx="660400" cy="717550"/>
              </a:xfrm>
              <a:prstGeom prst="rect">
                <a:avLst/>
              </a:prstGeom>
            </p:spPr>
            <p:txBody>
              <a:bodyPr lIns="50800" tIns="50800" rIns="50800" bIns="50800" rtlCol="0" anchor="ctr"/>
              <a:lstStyle/>
              <a:p>
                <a:pPr algn="ctr">
                  <a:lnSpc>
                    <a:spcPts val="2799"/>
                  </a:lnSpc>
                </a:pPr>
                <a:endParaRPr>
                  <a:latin typeface="Arial" panose="020B0604020202020204" pitchFamily="34" charset="0"/>
                  <a:cs typeface="Arial" panose="020B0604020202020204" pitchFamily="34" charset="0"/>
                </a:endParaRPr>
              </a:p>
            </p:txBody>
          </p:sp>
        </p:grpSp>
        <p:grpSp>
          <p:nvGrpSpPr>
            <p:cNvPr id="17" name="Group 17"/>
            <p:cNvGrpSpPr/>
            <p:nvPr/>
          </p:nvGrpSpPr>
          <p:grpSpPr>
            <a:xfrm>
              <a:off x="1173844" y="1173844"/>
              <a:ext cx="5670819" cy="5670819"/>
              <a:chOff x="0" y="0"/>
              <a:chExt cx="812800" cy="812800"/>
            </a:xfrm>
          </p:grpSpPr>
          <p:sp>
            <p:nvSpPr>
              <p:cNvPr id="18" name="Freeform 18"/>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51200"/>
              </a:solidFill>
            </p:spPr>
            <p:txBody>
              <a:bodyPr/>
              <a:lstStyle/>
              <a:p>
                <a:endParaRPr lang="en-GB"/>
              </a:p>
            </p:txBody>
          </p:sp>
          <p:sp>
            <p:nvSpPr>
              <p:cNvPr id="19" name="TextBox 19"/>
              <p:cNvSpPr txBox="1"/>
              <p:nvPr/>
            </p:nvSpPr>
            <p:spPr>
              <a:xfrm>
                <a:off x="76200" y="19050"/>
                <a:ext cx="660400" cy="717550"/>
              </a:xfrm>
              <a:prstGeom prst="rect">
                <a:avLst/>
              </a:prstGeom>
            </p:spPr>
            <p:txBody>
              <a:bodyPr lIns="50800" tIns="50800" rIns="50800" bIns="50800" rtlCol="0" anchor="ctr"/>
              <a:lstStyle/>
              <a:p>
                <a:pPr algn="ctr">
                  <a:lnSpc>
                    <a:spcPts val="2799"/>
                  </a:lnSpc>
                </a:pPr>
                <a:endParaRPr>
                  <a:latin typeface="Arial" panose="020B0604020202020204" pitchFamily="34" charset="0"/>
                  <a:cs typeface="Arial" panose="020B0604020202020204" pitchFamily="34" charset="0"/>
                </a:endParaRPr>
              </a:p>
            </p:txBody>
          </p:sp>
        </p:grpSp>
      </p:grpSp>
      <p:sp>
        <p:nvSpPr>
          <p:cNvPr id="27" name="TextBox 27"/>
          <p:cNvSpPr txBox="1"/>
          <p:nvPr/>
        </p:nvSpPr>
        <p:spPr>
          <a:xfrm>
            <a:off x="7143736" y="571468"/>
            <a:ext cx="5406511" cy="794128"/>
          </a:xfrm>
          <a:prstGeom prst="rect">
            <a:avLst/>
          </a:prstGeom>
          <a:gradFill>
            <a:gsLst>
              <a:gs pos="0">
                <a:srgbClr val="D6B19C"/>
              </a:gs>
              <a:gs pos="30000">
                <a:srgbClr val="D49E6C"/>
              </a:gs>
              <a:gs pos="70000">
                <a:srgbClr val="A65528"/>
              </a:gs>
              <a:gs pos="100000">
                <a:srgbClr val="663012"/>
              </a:gs>
            </a:gsLst>
            <a:lin ang="5400000" scaled="0"/>
          </a:gradFill>
        </p:spPr>
        <p:txBody>
          <a:bodyPr wrap="square" lIns="0" tIns="0" rIns="0" bIns="0" rtlCol="0" anchor="t">
            <a:spAutoFit/>
          </a:bodyPr>
          <a:lstStyle/>
          <a:p>
            <a:pPr algn="ctr">
              <a:lnSpc>
                <a:spcPts val="6800"/>
              </a:lnSpc>
            </a:pPr>
            <a:r>
              <a:rPr lang="en-US" sz="4800" b="1" dirty="0">
                <a:effectLst>
                  <a:outerShdw blurRad="38100" dist="38100" dir="2700000" algn="tl">
                    <a:srgbClr val="000000">
                      <a:alpha val="43137"/>
                    </a:srgbClr>
                  </a:outerShdw>
                </a:effectLst>
                <a:latin typeface="Arial" panose="020B0604020202020204" pitchFamily="34" charset="0"/>
                <a:ea typeface="Heading Now 61-68 Bold"/>
                <a:cs typeface="Arial" panose="020B0604020202020204" pitchFamily="34" charset="0"/>
                <a:sym typeface="Heading Now 61-68 Bold"/>
              </a:rPr>
              <a:t>Introduction</a:t>
            </a:r>
          </a:p>
        </p:txBody>
      </p:sp>
      <p:sp>
        <p:nvSpPr>
          <p:cNvPr id="28" name="TextBox 28"/>
          <p:cNvSpPr txBox="1"/>
          <p:nvPr/>
        </p:nvSpPr>
        <p:spPr>
          <a:xfrm>
            <a:off x="6572232" y="2357418"/>
            <a:ext cx="6572296" cy="3323987"/>
          </a:xfrm>
          <a:prstGeom prst="rect">
            <a:avLst/>
          </a:prstGeom>
          <a:solidFill>
            <a:schemeClr val="bg2"/>
          </a:solidFill>
          <a:ln w="57150">
            <a:solidFill>
              <a:schemeClr val="bg1"/>
            </a:solidFill>
          </a:ln>
        </p:spPr>
        <p:txBody>
          <a:bodyPr wrap="square" lIns="0" tIns="0" rIns="0" bIns="0" rtlCol="0" anchor="t">
            <a:spAutoFit/>
          </a:bodyPr>
          <a:lstStyle/>
          <a:p>
            <a:pPr marL="342900" lvl="0" indent="-342900" algn="just">
              <a:lnSpc>
                <a:spcPct val="150000"/>
              </a:lnSpc>
              <a:buFont typeface="Arial" panose="020B0604020202020204" pitchFamily="34" charset="0"/>
              <a:buChar char="•"/>
            </a:pPr>
            <a:r>
              <a:rPr lang="en-GB" sz="2400" dirty="0" err="1">
                <a:latin typeface="Arial" panose="020B0604020202020204" pitchFamily="34" charset="0"/>
                <a:cs typeface="Arial" panose="020B0604020202020204" pitchFamily="34" charset="0"/>
              </a:rPr>
              <a:t>Brewtopia</a:t>
            </a:r>
            <a:r>
              <a:rPr lang="en-GB" sz="2400" dirty="0">
                <a:latin typeface="Arial" panose="020B0604020202020204" pitchFamily="34" charset="0"/>
                <a:cs typeface="Arial" panose="020B0604020202020204" pitchFamily="34" charset="0"/>
              </a:rPr>
              <a:t> is planning to launch a cafe based on sustainability initiatives in Green Park, London, UK. </a:t>
            </a:r>
            <a:endParaRPr lang="en-IN" sz="2400" dirty="0">
              <a:latin typeface="Arial" panose="020B0604020202020204" pitchFamily="34" charset="0"/>
              <a:cs typeface="Arial" panose="020B0604020202020204" pitchFamily="34" charset="0"/>
            </a:endParaRPr>
          </a:p>
          <a:p>
            <a:pPr marL="342900" indent="-342900" algn="just">
              <a:lnSpc>
                <a:spcPct val="150000"/>
              </a:lnSpc>
              <a:buFont typeface="Arial" panose="020B0604020202020204" pitchFamily="34" charset="0"/>
              <a:buChar char="•"/>
            </a:pPr>
            <a:r>
              <a:rPr lang="en-GB" sz="2400" dirty="0">
                <a:latin typeface="Arial" panose="020B0604020202020204" pitchFamily="34" charset="0"/>
                <a:cs typeface="Arial" panose="020B0604020202020204" pitchFamily="34" charset="0"/>
              </a:rPr>
              <a:t>Sustainable businesses enhance the quality of service while increasing the lifespan of the business (</a:t>
            </a:r>
            <a:r>
              <a:rPr lang="en-GB" sz="2400" dirty="0" err="1">
                <a:latin typeface="Arial" panose="020B0604020202020204" pitchFamily="34" charset="0"/>
                <a:cs typeface="Arial" panose="020B0604020202020204" pitchFamily="34" charset="0"/>
              </a:rPr>
              <a:t>Agu</a:t>
            </a:r>
            <a:r>
              <a:rPr lang="en-GB" sz="2400" dirty="0">
                <a:latin typeface="Arial" panose="020B0604020202020204" pitchFamily="34" charset="0"/>
                <a:cs typeface="Arial" panose="020B0604020202020204" pitchFamily="34" charset="0"/>
              </a:rPr>
              <a:t> </a:t>
            </a:r>
            <a:r>
              <a:rPr lang="en-GB" sz="2400" i="1" dirty="0">
                <a:latin typeface="Arial" panose="020B0604020202020204" pitchFamily="34" charset="0"/>
                <a:cs typeface="Arial" panose="020B0604020202020204" pitchFamily="34" charset="0"/>
              </a:rPr>
              <a:t>et al. </a:t>
            </a:r>
            <a:r>
              <a:rPr lang="en-GB" sz="2400" dirty="0">
                <a:latin typeface="Arial" panose="020B0604020202020204" pitchFamily="34" charset="0"/>
                <a:cs typeface="Arial" panose="020B0604020202020204" pitchFamily="34" charset="0"/>
              </a:rPr>
              <a:t>2024).</a:t>
            </a:r>
            <a:endParaRPr lang="en-US" sz="2400" dirty="0">
              <a:solidFill>
                <a:srgbClr val="FEDBC1"/>
              </a:solidFill>
              <a:latin typeface="Arial" panose="020B0604020202020204" pitchFamily="34" charset="0"/>
              <a:ea typeface="Poppins"/>
              <a:cs typeface="Arial" panose="020B0604020202020204" pitchFamily="34" charset="0"/>
              <a:sym typeface="Poppins"/>
            </a:endParaRPr>
          </a:p>
        </p:txBody>
      </p:sp>
      <p:sp>
        <p:nvSpPr>
          <p:cNvPr id="14338" name="AutoShape 2" descr="data:image/png;base64,iVBORw0KGgoAAAANSUhEUgAAAgAAAAIACAYAAAD0eNT6AAAQAElEQVR4Aez997NtyXXfCX5X5j7XPG/LvPKFMkA5FAACVQBIkKAnQYoSKUrUtLoVrR6ZVrdMTMTML/1Dz/wLEzHzm2J6YiZmFIr5baRRy0Wr1aOWSIqidyBMoYDy7lU9f+/Zmf355j773H3Ou/eZMiSoxq7zPStz5cqVK1euNHvv826le06drFPcd+ZUnWJa5vS9J4/VVRwhv4f7Th6qxgOnDtcpHjpztBoPnzlcjUfvOFanePzuE/UTd52oT9x5rOHJu49X4+lzJ6rxzD0nq/HJcyer8al7TlXj0/edqsZn7j9dp/i+B85U47MPnq37wWV7uKN+6v4767P3310/+eC9Dc88dG99+sF76jMP3F2fvv+O+jT6nn7gVH32wdP10w+frd/32D31+x69r37f4w/Wz378ofr5Jx6qX3zi4foDTzxYf/CJ++uXjSfvrT/yxLmGH3v63trw1P31x8BPfvLBavzUMw9W46c/+VAd8DHox+pXnl3Fz3764Wp85dOPVONnPvNoneLnPvd4NX72c5+oxp95/uN1wGPQx+rPkv/Kc5+oP/HZT9Qf+cwn6g996uP1+z/58frcU4/XT33i0frEIw/VRx96sD784EP1/vvvr+fuvb/ede999e5776n33ntvvf/ec/Whc3fVR++9qz7xwLn6yYfvqZ/+2Ln63GP3189//MH6pScfqT/41KP1R9H5E596sn7lc0/Xn33umSV+7gufrFP8ue//VDV+/kvPVuMXfvBTdYpf/KHP1Cn+wpe/rxp/8YefqzfCL/3IF+qA56HP17/0o58f8GPP1b8E/vKPfaHeCP/Jj3yxGq7ndv7Clz+HHZ+tv/DlzzT8/A99qq5gYb/78Od+4JPV+LNffKYehJ//wrPV+LOf/2Sd4ueef6Yaf+65Z6vhtPFnnnuqGj/7/BPV4/fTn/t4/anve7z+5Gcea/ipzzxSjZ/89Meq8dOf+lgd8VPPPlSNFmeL9BhXP/upR6rxFeJqCsfYQfgKOn7mmQfqV56+f4mffva+OuKnPnlv/emn76k/+eS5A/HTlH2Y+Nkn765TfOWpu6vx00/fXX/yqbvqTzx9V/3xJ+9c4kefurMa5hu21/gZ5udXnrqHuvfUfe2jX5YbZf7MM/fVAfdA76k/9+y9DX8WHxyEn3sGOfBnnjpXf+ZpA389dV/98Sfuqz/88XvrDzx6T/3cQ3fVTz14V33qvjvr4+dO10fuPlM/dtfp+tDdp+v9d5+q9991pt5356l67s6TK7jz7PF69syxeub08Xr65NF6gnX6+Imj9eSx4/XsCWRPn673nz2NrrP1E/ecqc/ed6Z+jvXsSw+drD/y8Kn6U4+erj/92Kn3gTPU2YP1GD+Bvil+7LHT1fjRR0/VKX7kkdN1xA9jxw8/fKZ++aHT9QcfPl1/4IET9fvvP1m/cN+J+nnW+efvPVmN5+450ajT5htfYP1veOBk/cIB+Dx6nrv/RP3cfccnOEl6wGfvPVE/c++p+mn0f4r0J88dZ685Xp+5+xh70LG2Hz1518n6xJ0n6ifuON7w8bPHqvHomSP1EdIPnTleH2As7qfcuBe6h5P1XsZvinPkjXvO3VGNe8/d3dbaB+67p+6HB++9u07x0H3n6gjzH7rnjuoYMRwn995xst5z9kTDOWw7d+pYnSLpe9eKB0opMvq+yHC6lF6lNyq8SlqAPPy+oainXq11Rdf3Mn+6PRARSimtIZPfQ05ZI5aymTo3QU6JetcjwTdyGsoS+kdk0jklpbyHnNKKnkR+D1mJOkZEUoDkPgG9jyulUKSklPMSUzURlIOckw5Ccv0PEzlhyx5ySsopqYs9miYynctARChrsDci9N16pQMMS2tLTazlXW4oChoMCJ+oe2myi495xiL7PfKnxgPD/lTanuW096DKGLc9a7EnVfYlw53KKbX5kZNp0jK+EpPbsJAREYoImTdCXBHB9/WfiBjkoQlEDPmIgY41XGaM+YiQJ6i4IpBNAxJpI4L8BOYZEUnRsFoecXt5ml1+7KRa6mJzh7K5zw0cOmeCcSbQnHkyR2ZMFxLD4WAYBOsYFUYcbMv1MmN/Buo+ThGxqmusPy60EfuXj3LfLTRi1c6IIZ8YyykiBn7EB6SJ+sZSz+DfIXb2SyNvWeo4Lruu02w2m8D5Tl2XB8xIL7CU65C/CTp07odRx1g2Q7fRQQes6u7W9Yx2TWjOWYb1pMlmuG86sSjcADP80WX6DhJyM/rZZXwAcoLv/BqyyxYYZT8qOqMdI2PnkmJXxt4Rs5RlZHhdZA4L+CcZifQA920/5JSUU1IQr0bKWSlnRSTFTZBowwjHFjGWQEQoAjSdoSlvmo6IdmDJ0A49EYu8BmqdWLGQsS1VwakgCZo0pJ3nVJDhZaehqFlpMwJbQMpZKd8CsMV9ug5rdTP5BvqZU8KeoZ1pLKWclChbIueWz2mNv18+I2PsVzbyKM8gjfl9aE7oSW43K9P+APOSchoQEc2uiIFan+UiklLKihj6FgFNA1LOi7JEeWppy6aclXKGhxzyOScl2llHxFAeMVCtXd53jN43qmz842HAYhFDHeuM2Es7nyzwPUjNeWz2PZjjxH7ea86uP8VuXzVFj6Mta2cX6plaz3ejP+N9GMUa8T5q/emsEhGLSZigTMIYMPYmYrU8YszvQxeTPvaji3oJOkXEPnoab8+eiIVMWlDyaYGIkTfIR5gOvJRChhZX5QC7BHcHC/YNScSga10owXCcjCDbPm5vRMRQ15tXYMuHioXuiKGNiIFmTWhKyrGHIG8jbbupbecWSsIvzhvskyZ7oMxzu+Avo3JT8L6BLuvw+lHR18BaYmp+swMZj9GYDvI3gu0NdA3y3KVYvooHAHyVuVR70r3EOpVU8A6A53rictsrsD0TILLyqYuyFeYkM+odWc3HY2ZC3V9jwrql5GjrKFzpbwM+GMv2o8VyN5CxLa5nP9bFGLvOkK9tn6j71LdMXcjXabnbM5ZlBR3G9bqWfZnWX0sX/D5u8nt0rsK4jnm3P+qa0syoR4RSzvIB2eAQACOFxisiFBFjdoWmhVxENJmIPboiuE8mqGu4KCIpIpQyFL64bBxEyXwQMeg2z4hAdgLXNVxmRAzyEavUNk/hRcjoUpIREQyIB6PIl53X4/R5P9fOfBf03PXXNWiZLxwKPJEND44DqDDg1uVJEAl7gPNG4mtAKCm0fiXsMSJCEQcj4zvjuvrMd7eb0T5FRJL1joiIZVX3uS5srgTqsoBE1p5cxJCu+McoNVQLMK1F5llPXaTtC1QoaDsiFBHONhopZDTG5CsCPhhZEav5dX7EUB6xRhf6UyT6vYeIQS6n1E70EUM+QY1I5A3yEaQXsE+nGH076h/tmsrslx7lIha6GS8vjlkhQ2tXxCCXWnlqMpm0Y9cYxRNyTkdkqSYnFTHSQYeZESHPGyPzlCCC/AI5JaUDkBWt7YhoMhGhnAb92ek1JOSNoH9jeQR14I+6PgwaMfQtYqBjW43SVsT+bXYp0w8swL4kKUdSRt50LPPTgcaDnxZ6TI1A3kha/c+8g0AzjE1WBPfgzBnnxzni9IjK/HLadkWptIB9zc4gHbJPZ+iwnUugr8MmY5Y6beVZw/bmTIc2Zjq8kXV4e6bjh7d1aKvTNrxDWxua5WAdlNq450x6QI6kFSiUJ/DTFSPbL1MsZCJW5SOi2Z7Qa4x2T3W2NHIRyIKIUCAfAU3AFDRbib1M/IorXLZA06E92YjVdLLchEf1lc84Z820n43kDHAaoogwaTRiSCfGI2KQjAhFLOD2QKvAVyBjkFz55JSUU1LEot4+dIyLlYqTzFieFcuxGvvjuAj0N79jg/MzxjvpexfnYTX0PBJjG2sbmQ8BdmjjMbnKBD0ObnnLhzQ6OThRBycxn7ANuzYiFBFOfihIBJMREbet1wE8xUEGtf5MCp13vQmrJVmTxP7f0qV9S7hpkfrjJYFfjBRJU9zMioQfjYjBn04bEUP+ZvW/28oj4pZMihjkckotjhIbYuC7A2E5MCqPCEUABwHMiFCiPALeAuKK2MtHfATphM4pJm1k0lmxXAz3TSMTgQ6QMhLQCPKjzrB/roc+hGt4najFzYSptFxXWEd8mHYzbf5h07Q/XsCn8Ga86U2f1y9bsw02+S0A3d7U0UPbOnJoiwPAFrxO21ubjXazrI3NTt1spswrE4/fiIhQRGg9HzHwtbgihnzEgi79tsgv+AlqRKzyI5JiiaHM/VyVTcxpKRLlQFxOQxrPNMVCBmp9Q968PURQHyR0jHDdD4oPuuZFhDKx5zGIGGx0H0ZocnlPcnaPDiuvbzozdR0rLp8iIjTqHscz56yO12VJiysiFBGLnFo6IjRWSEi2d0okglb2EAocukSQ3wdaXBEoIh3UgShif/mINf5Km1513PGi0b6IhfxCLkEN2LShfSGuCOphS9NDGtbyg3ap3U15O18gFlT0o5Utxa9LRITSGiJoryFh0x5GOfu4ISE3RasDb0mHuillGRFJYSQJouGyj4aUv1t5hJM3RUQoIm4qZwG34klgtDzVnK7+ARJosYIuU8xVo8jQPfwzTNCIaO1FrFGEYoqxfMojnWKhh3G3/og1PYt8ghoRa+WJvBEVOwzyyCTivSGj31jkI4byiIG6/UznIkIpIbtAxFAesaBuY4KcE5N/DylLRk4JviYY8imjH7Q+0teEnBERyonB10FXWfTLfTNE3khQI6ChhG1Gzm5vDymJMkDbaYIZG47hxaShS+pARsZ0xiZjOG1kl32IaG2ykI10Xf+MtmbYsofMXe8Es6QZ2NiAB+26aP2k+/hTynlAghqj30eq664CZwqyi0+EnRjDIXmxdlSelvnp4QCeNjrfUNVuPkLLQ3ZEiO5ogy9v3Btd1mjnZtfJ2JplbdCPrVnHJr+x3PyPHN7UkcMbw+a/uaGNjQ1tbm7Kv3HJyGYOAR2dTbOQ0aEj2xdZcr+XSElpBZSn64EqTTHWzykpp8S8px33hzY6YNmUsxJjlYjB3JAEC55kf8OinuBFo853OclISU0u5YNpbrqzEkIRoYig/wNyFvyklAHKcjLNyCQQSjQWAQVwGy9iGMtKmW+ETBHENtdJqmmgEdBMLcN1kA/aMTp4s65TypRTlmwjcH/3IK4xpkiufBZ81lkiRRHR4LSRHSsbHT6TOvw86vTYGmlF161kWkO3IvjdLzNsUrfmAkslFe72gSkIYJ4dPeC7qc8OjFV7hv6qLUBFlbuN2u4+fNfhpxrVUTyp4j63bBvzdX3L0iay+mVZY8JtOib5/wiTUT/ETl3nrzV/HtBUBAsAC8xYHJEUC4y8D0o5dyjTjhG0ZSQvaE7Dt/4I7JggsRgaOSUWyLgpckrK6eawzpsiZ6W8QILug8FHg82Jfmjtcp/XWLedrUqqPN7vmYje3E3nvNOd18JKwnxkTrZyeIX0dDqa7wYjsDGprUP+IV+HrpJo6gAAEABJREFUrUagg6Q2OBQcms20uZEattnItzaztjbgsdH7gDBjI9jokmb4YYZs13VynyMlReBzJSVoROjDum7Nf2WlOW9WKwy8tJon53kyguwfx4fha82YjmM0Uhc4bTi9jmJbF8yIUATA7wvWDcm4vjgWKuNtHFQhCIbcxpUxJS185xvLTHo2y+pyKIMUgQH7IUmxgjQYG6vyWlwRq/xI5CfISjIi4AMHxBQRA3+hTti2CoUycCcaqOwAGeG7fcMyRqK9BvQmEJEVQAT9HmaKCA3lbj8pB8hGVpfUQFZGYgTapo/zc523SZhI66DLg13YFQBV27u7ZrszDIgHZcTYj0ihBmRG2YHCj1CSGjzhDS8CU0RE61PEgtpPizRV5cBsQEtxBJtpVBYn5l91IWW2y+1mLfSgw2IDkkqTSSxoLFUsanWqCyG/26y1CrUagz4i8JnUdFY1fyT0G5kyI0lNs9MG5i/ruN6yr8jlCbCEerXpzuhcygW8hpD1jX6WxwYs8ypyn/lqn0R+isbka90+VMtItEmxMlaMNps2WyjboxWZPdjHUyT8YIzy1m1Yt5FiLOnQCsgPHksUGxB/7HjguiMStkVMZCy3QKRQQ0DB4ItC3wYsxNBA3r6pBdYq3I/1PjtvdCxyWUEdKSJuCq1dEUMdz8Ep1sc5ITcip7T8VX8XizTd97we643LgYiFoc9qV0aP/ZZEu8Sqme7HWG+kXnNWEUppgNrl+VHwWGGuVPXo6tHpuVdIV+aNH/X7B1x9XziQ9/LTAM8fVx89bNscq7aztZ0kr0mbdMab+hHf4R/a4K6/405/U2dPHtVdZ07qjrPg1HHdceoYOK4Tx4/q+JHD2tra0tb2RnsS0HUzxhVjsFIcPtyu+57hZmx1v5dAxvOi2WAh+w3Ytgb7DSTXmyAiiHtAHdfF7La2tjooN03IGJFCEcjSfuO7nHrme+zdb2OWkcNs2zgiUc8Y86ZUla+IWK4lXWRig1Lqu9z2kpPrDu3syUa4tBOFHMsYiZB6eEVJQo/hegylIigUF3NPoCJjOA23+cB9t/2NRoVXsassqEiLdDTQdYa80Ght8SOChipoTQ1OG1mhiNB4JQK7y1l84Fdop0yDHQfDjgOg0+/vCcDYwp9yWnDf9V3ocVQoM7j4igDNA3BsZ6QgH5qFoAOao5PIJxDUrWK0FoB8F33a3r6wp23OtRJPRhBkplUOJos48Ax5cldz9jDqKfiwJ+qty4tXX5kYTBHnDS9ilY2i0o4XuT0N30v9cXkA17NwFCBgWt5304maY3yQbAuV6a0imD8RxNr7wK22sZ9cxMFt7if/kfBqlueN7/w9F3wIcNrwiBQ23r6fa97vtjnJtJIx2pJSYsNSW2O8NnkT3cyVx/7R7vS3WNiNw1udjh3a0NHtTR3dmrUfAG5z929szrL8amCjy9TpNGPj9+afc1LCR/oTvCJC3uzbITKcBqZgzyx7ai+3norYqxMR68UfIJ8WdTn6oNbj6LExXOC8MaZNb4bR3xGD7ggU71PJa2dh0zc1LFLbmnrwXI4Idez8yeOashLwpj+bdfA5CGQoMdDlTskKb4SIUIRRFUgnviKcHwG/rQoeHONG2j5ImXUbt6iDjcublzTUCagx5hlKOl9Ed5Q8uejbDId4YuUcyuQ90Q5GVpdwNHL4V4k6Dt6IUMDXLV4JWWNPvJA0IDf4uI5xvYjrGpTYB5DxE4FtwHn7ItQ7qSz4pOwT+6yVIdcmZKUA3/kw0MqdnaBXRUtBorLBVNKAXcc/oizOkRal1mtqnS1t24yJrg8laZ3G+1XmusaifgS+2QeLYnkMDOcjwkQRSbFAY0y+PFVWsJAb5YcYqooI2Vfj3WUE+YYq81zWEGmi3R4e/F/g2/U+hPnHZqW2UWUkBlpdDsQsaOBuRcZCW0Q0G9y3AbaJtuEnsBBDZuC7ZaPZRLCsU5cZKUu3ilHHDePFY/VBsOhIRChSWvbH45BtK30x7ZKY71JSrMB9OhC2S9dfJQZeZYA8Ljt9r9129188Y8RQDQL+tg4QKZSwzws5RBvchWywiG9tdNrenLVH/Ee2NnWMu/sTxw7pxLFtHTt6WEcPb+rooQ2eCmzryKFtbXIoMHwg2KKuY8n2B/qz+5akqb+DfGJtG9EhZ8DCX2KdzKugIO8D1zFycp0BKUuJzqwgJ3jmg2xEy7dYiJDHxTZnyswbqXU5vx8s73oR1Gc8LTP2MVPRSJEU9C2C9oBIGyWShmtY/Sp5ZkFjlcBzoAKnK3UiQkEfMjBNKclwuqFLrdy/DxDGR4RShue6RuzNp1pZXXnSzIwWLR0A2Hwi0AFSzprxWieh03UiQi1myGfazt2QH9OJut8VH0+GBjw5ULGhlAmCdF1iNLrJMpHG/DodynFkoa6B7OBY8qSJB3lo/Tg9WB7xU5voGyRmOWTgt8brcHADg0oxvAQEsmDJTnegWafQKq6h/Upq+KznfbozhlL3eU925E1p5fQ3za+n08hg0RiTI3U/R4i+2k7DacNpw2n7gliU+5MJIh+MImJUtTIObbPHl36f6T+K1N5pFj/KBCxshXRplPFkDJZKvgsSFbtvBf7nWMYoO5rusTOcX/remQ+K9fFz3riBXttmWyox0s/nPE4uw4ZCH/1YmX1GhmVuoOZ9F92o/xFBLBkJequI923LrVYc4v1Wpa+X8xy5nrvg1LRIDIRhaYnq8SDTs3Psctffc0LznIFI1HF5W6MWc6WtP7giqcrrVMdGwTrOuqP2VGCDxWcze61KbZM/vLGhw5ub3P1nbXPX57v+TegmBwbTjew7QO7+qBcR6FSDFlfUReIWyO3IrqtzXft/xHr5h58v70ul3cG21OquU4aw8f1luTG/3lIwZg3427K3ikKsVOLAMXGzOhndiTHNSYxnIT6yZgTKjPGewcwKRYRSJGVFQ3KHptBtXla4gkVHRzVBY8aYH6k3DaPSuKG2YSaRbZOgJ9g9QQp8o+UVLGgL4GmXN+fgIDvKsKMaGIEKxIRqWDQc5AcIJxkFWuQNLqsyoRKOk/AXm39qaBOOfnU4dkAs5bqUSYs6CUiZ/4I2MrZGH2ptk6/YayTShtdyozYjEau1bariqpM02faZ8ip1vIgbLjQd4Xzia5xUpmTb49qoWqWMjfttGbqhlEPOd62vQX+MrEQ+ZegCHm8tLvfR/bFNdWH3SEVfBzGPa6KTAy2MaV1gKN/7tu4bIyki7VVYpMY2Rz+MdFF8IIkqxv/9w5aMcCyGuHicqyVogPjUAqOdSA2fhZzrGQPz+m+P0dTWrJBhvmG97nNdxJnzhjd8z5MRze/4b449PaaJy/62rCHGLMynvNlMuT+NR8KyU+QIjYgIRnWAbZvCNhpBf43RZzek2OE6K3rcxgTNxtHWfaj7NEUgY1ivIa5p3mOQFvrd54SfTUe4zhQRseyzZZMy+awIaGraNL04CzPPY4nCeHnjN1/UNMa2QkXDO++klKRhbkobIeamyBsVWuWnAZtd0kaOlq+8SvDvk7z5b23OWMfgsxkg0sqtV9xh2n/ujxaX284KrSMiFIFFIXmNrvQtIhovCVp1S/NISpoiyI2wHQas6z/V9cyGOr1ARCjCSNCE3QMinDd/AdtrNNkFj7Q1amkTuUJH0F3pZGFsvKeQ1FxFc5zjOe6861TXQ7ZAWxqKhvYJtzUFbUXE0j7fSGaFIkLWqcWVoIZjsjJ5TaMO2mletRYkhk+FH4whq6ocG75Z8w1rxo6NtumHZqnTjHV7ljLU6Y79KikrlGk76bvkcmdGeLMf00vKwlGnoPMuu5n5FYfdCGP9iMAhVYR3C+TBQbXx/MjIyCHykh09PFZK8kTKi7pZSaHVq67ZOeZXaeHOrNewgFe5rNBXw+mpRueNwopR6VsptnlPwkFi7HGEVUPOk8tlprbZgeMS922DE0+XRHAESAOSCBryXVYmiEYkVqOI0HhVJkplVrTJUrG/4MVerR+15eHVwuGtLnmFvNHKkXE/jDF/MOUpAnXrgdhro070Wrdh3hRl4ecl9ZOKKW5SXvH/ErYJ+an+W067noHN0zoF/Q1r/D2ZokJZkyEmioH9vuP3XWXPAjHFHBtZVzSf90PMcQqwrnEsB5ogBuQj+lT39WagX26+9Y/0ftTl3/WoGROZbcwLhkYFnzNMPKFhzjN3KGR7Scu5QVdJI0yBZ5nXGMPzc5ZT2/w7NpeOIRr5Trtsc6Nr7/f9eN93fwnNcqM8aSiMuTEnAOa7u+p3dlVJF48DjY5rg/6ELrfvpulWu1Fx+iMFm7eWqyMtLfKOM88fU5Y1MVyMB+sKGT4Isra1b2nMmxoLdiMRoYgRibQx5JsAX+NBgeTyU5nzPQHSL8bGBQVeZe46PSJi0JVSRncQF4l1O7NWJ5C5+59pNls86WHNzilpI2V1XVbKmTpp2nt9JJeNXgWOJNjqOtxBY8Fvzl+kp7LXG5lgAQ+e0bpEHu5+H5+Kp7BMIN6AQz1hpuXTdNv4iVJvoKy6jP4wSa1jBCpw7Ji7NbrXPxZzfODBds2RXxYT1LwREdGSlaAwWoavuvAZyQM/7bRIvYwKp31q9AJyHXBKTomgSsppFSkn+okC7V0VnaOtdWGHqcfStIH+NbosL0wuY4iLQrmxKjOU3RrPuqZYrWvdU3iyrYA+1Cmw54blU9lln1bbrLfBt68aaNd2rtSFt5JHr70/5RUW+7Z4qbQNpmeD8R3mnBgawMbPoaAoVFixetXlAhcxjOfqkdItfHiY2nqztFu1L0wPwsrY2D83Az5bb/cg3cEmazjWl2AepCnwWZrgIF2VOHFf/IqsX4xRxRbLMwzMgSrTludrTHtOep7OGKcuBYu8lGB0ScxLkNR4LZ9ckZM3m0fQXkDLfEcD5o3u7Oxofm1HO1evab47V53vqvK0wLLDTU2gZO8TEYoIpQUihrwWV0qhKSKG8oj9aYqErv0R6IpY1JumIykW+RST8hR6P9fo92ndgr/M91PpUkobD5eXvrZ0YR45L7FDLNLjGI3U5RHR/JWT+xism3mBBE2tLAIZbHeftHb1LTb6dji3PdPiCNdPjTWmU8qKCDb6mTru+nNOyjmzyXfKbPQRQTk87Mnwc9cppQzP/KA3OuBqm+m0bGh4yvlI0we0v+6U0QbzjTF/y9TP4UfhMW06QSzKRyqXLXgfJrH9tQViUSm1obJIjCiTwLz9dstKlUQAGj7UcJIhIKpSLsqsJB1lRs4h0/aaI2XSA3IkJZBzVspJXoStPLC5LmbDOKE8gWy3A7t4QaIPhSBfgrz7N5T19HmA5feDde0H6zCuLxv0res/KO/Nc4p1uWnZfun19veTMW9d7qb5djfgmFjtT9Nlfy586/yctDd7+8M+LIxLIY4M85yvlRhjU6nwBxSZehyH+C4t+Sf5ZXvdvu06CC7/k0TcQuPeL9rG0sapyE9hPEb9IvatYjFtGBHnVpEVSinxNNTGXacAABAASURBVC6DDphmtbnamZ+YmwGfQx0b/nx+Tdd2rmiXDd5tGPO2yde2+e/67p94mvNUwGX6Lrvsi7pmU7vpWuPddnbcU0yBY8o6Rtrj/cKYmLr9XkW2pYfvvNMeS9dxekqdXkdEWmFx77iSX89U5mllXvrOf1pW4E/zXn8DO33zllNqm7/jI7PhZw4Bs1kmNkIpZUUk5WxkRUrS2sXqnSQ7gx5VUJRk9Hxz+OHuIBaoVEXW3yj1BjCAE0XsgeJ9P6iWwfmUR8FqYO1pvIFf4VXZBqPg9IK3+xHkewW6kyo8yzRU6oCCQxo8yRok1sElKjIGClY+DqwppoURbk9K0Axchhs5eSd1KRpc143UuduzLVhei3oaN7yINTSbiubYafStP5W+DNAtXLbf7RlRKuv0FIV82dNip4JgbPeYUjB2EaFotLY+zLrUFg+/R9yYDemO94WzHI0/UsSQlxiBhqCf9Fp+hSDsEZdtq/TVtuICDYtdlcemh9+baVngaLKcQdX2cX0j8JPpEpRaPqpkJAU2REs7fxCW9anndNDuFG1siI2Rau0a+SN1f43KXbQR9McQi6mpeS4/GEMDZdHmKFcX+vaeOKk9Bt3rVx76Wuj5BIO2QXZMkyOZGpgqUD7EgX+rYX3k0FUanG6gvNG1L8sba+xl1mO3gpDc5hjfhGCb42N+WfGARFn4xdQi1m06wvkbQYzvjVAon0LyfMU6/O90pqEp9sajMB6FV4CxAuG3mCBFyMjEZ8SQ1j6XfeQ+zomfaichU2vB9EKKDzpHHeQUgWOdmCClkH+3FOhQmauCfpc7+2u72vUd/uJu3+mdyzu6cOGS5vB6Hwx4/F94JeA2Kz7X8hripijhmaTKOmGIvJEia4qy5s+ioN4NQB/7A1CXNuwlHLOGOYmviOBb9HWQDuwzGpOvQt6QEnbsweM07iUurzWQThr7Xsh7Ay6wrbmgx/LVeYBwk7XMkA618lobP/CLURMjAoL6losIRQArhZFJG16LpohSVeZzFdY9xBY68SN85+WbTpDcK/zXMfZ+lN/NZhwAOnm97rpEOsm8zEEgs/Gbn3Mo5ayc0mALNkRgE0j6E7zs7NttvsdBHrSeBbcQ+Otw+X6wY431sml96zVuxaa6sMPyxqjbdBU9g9rLG98Uhc2wAT2r8iwCjbeox0m9bzC/oqc0uM0pbmRzEHzrAx0xBMCGg4YA2eD0uAnY99VBZwTMgI5DQFog5HeOmbrWF2EdTomAxV4mg/s455kzQ4Od8NzPRX9gyCgU2vYyBrcOvoJANw6SiLANgV37Q/8RXRGDryOGPkdE63fYR05r4CfSEUM6ApkU8phFDLxEPiIpYsiLK8hD1BYafXdcjhFbYnoQXP7dCs+7ddsiYsJKpA0InwK84UC0x3XuAHj+AM+5XTb09nifzX3O2ui7/GvXrunKlSu6cvmKLl2+JKevXrkq8y3bs+H07RBQ5cOIcUBLHxqbpeiGut7PnrCfQvtyyq9jfC88W0uo793vojnrUc865ZsV+4Cigacqp8VhrNFF3SE91b6aTosxjghFDFiVWM05tueMRWGdHEsioiU9V1uCr+WBISV13Kh5zfZanVJW7jp1xmzWNvqckzJruA8D5ueUFDHo1ORKk/RHkqwE6H4YGys437ATjDYAbCROr2Chx/WmMoXRmKIy8g1rOqZ1pnp75Kaw/oPggY3ITJZgwwsVAqiWMlD0eAALgbQvLDeBJ21D29w5IFDPQdh0TOT28r2KfYW87e8t4zaB7TWvUfgVOH0QIkJ+9J9DbAxqm/vGLGujHQZSy88IoAFBfsBGl7WRCLREPSaHT6O++7cucVXGyPb6wOKA9uLiPtof7pvTppYp9MU2F+pQ9XufD+CBiGA8kxyfxrCJE5fcMeypZWLIMGekTou61Gd1iQh91Nc4Dw+ijokRtsVp04Pg8g+Kg3SbH2wc+8FlRmKeTBFx+z70pu8+WN/tIGJoy3U9t/xO3xu7N//5buEVQK+da3M2/N0BVwc63/VaomENY/3wWNxOu3/aZe0vtg1mQ2WjL9yTFHnz9ziYP+dpkGXczwqDD0kWPb6l1PwWEaydoYgBTB+eEEmefyllZdbKiFCkVWjtcjteKwtr9og1ESV0pEAPSCk13Tln+AkMtCPvjX4q53xOqdk46owY9EQMNNkAYxRw2vCpZ+QNNA1EI11kPyrCqcuqbcuAwPFVlQ3DcJkDdyiDTyCvpotqnYBRdL16ndxqXesdYVmn3Y6p0XRgg3mGZRoYwAo8EY3Go61xUL0JrgDZZVlLe1L2nEpHFNKFTX8fLA4ByzZoZ0wvKTptz5gv2FwJ7PC7CjqSCYAkgoAjecJPRg5xCAhtplhu+l2Sppgh5B+bpJyUqd8CH33twyFmzh3FgLnm3In088oE6+mHNMcmT64euUK6cAhwvdFGp7+H9++BCAbwZtU5FARjPhXzGDo/0vVyl/1JwHHhdk2XIG7qBC7/IHBfp/ggulzXukyNyprTE+O1FlXmKLNgeM25yFMsw2VrQ+LqILFLA1I3+1iH25oz5+Y8BfBBoN3p7+6w+V9rMM/zzrJLfV5np1gWHJworCUjDpZ6PyW31td1zbX50z7GXcu087X5veJ722tqFNbPwrj0Xod6r0vUY+pwP6e2PnESaOPCXtco9d2mx8h5p/dgmw2xGSdFGNGKg3W0JRZfnl9uf4T3gzl3/mN+Iba02XzzHFMNzO+27qasnFl9yfufE85Iz3jkHxFKbPhOG0mhVg/DTQ1x2Y5gDI1U3EnQ02lDpA03Xult5WahgS8+VPcn8TWC5PQzBtOUt0+6YoCx1z6D4LZov4KeO0zbM5ZjClrGNjmFwaigyVkWNJsZrEYpc/kS1QFBG2P5ghb6PYVKlWEdNEiSPImCvEHyJp89G+3H67FefV1+vXz/fPUiiE0exAbM9ACPGGs1uSZb6FchIAreHei4sbcfk1AxETCznNj8E4eAVZjfpdwOA+01AP4OFXTOFzrVrli0xRwTbwI4xDAJGYu+isAOvhi7SNQc0Crt8xXIxNoE2kdMyUEPIkIRIffBiBjyETemTKN2kNmPeqIYQUysw3xDiyti/3ZG+w6ii+pLwjDgz2VW6/WCCW6MEpa37fZVBD3HjsQ4pZw1UMlPaCIG+5psJMZxQMtL7e4loNYHUeIrUwdyWx/Xn8I+Mm5ViWWNW5W/mVxE0P8bw/00Im4sF7FX3nyLnzOeMmyzEeEcTwmJedtWoV43CuuM00ZPusB3upY6zAXmh9A1IhijiFDEiDRJm7fIJ6cHuD1jPAj4CZyfBjifiBuXBdGucY2GJts7gcuNkT/KFmyz3UbFthFFXgUmqIU182BU+n4wqmqJhrKQ03hha9h27V32Xa3OJ74MlpdF/bqo36h5Fd1LBDYO+eK+0LcCWt/UsbIl+W/99+5bjZb3GNJI+0REo9OvyEnBnPN8yhFtPjkeWh49pt5Toko0rsrhQ9hjGcPlaMCKaPPfciPG8hn6lzdfjGd2Pom5HPJBwDdufpLbbtLo17Cuh2yPYT1ex1rbhf5jQ7JRhhaX08Yiu0Lwo4wV5oeY2U+3bWmwwTispaEfYrMHqhoH3YE2Ch3UfjAgRsLxRgQDeQOM+iIGuTE/0sTENsZ8xCAXEY3ltpyIGPJOj7bdjEYtFm/IBG4iQI3xQHAQTUlKmWBrNCunpISWFlSMj/01jiFLgDhkqzB9Cs3ZpsJkcp4q7ZPoY0t87+sDeyAiFPgzMZ45Z3UgL9IiHV2GZKWUoUkRoQQyeS8qXmw0uSJikvuPN5kmXZumJ+zbThLmrc54c9LinjXLG4pRmSTmtTkRiX3Au4I01jOtmlozpBufYVmhraXhK4LCIdm+Sy2NRgz8lJMiRRv7VvA+v2z3iPep4kOt5vV5Cfw82nY9j80clxTLlCqPRcGZJRI3K0PehwDnK7xhVMR+PabS9XYvDiaZO3A/9rePrxfa4+zZVlS9MFIUMYxJghoRQz4i2kEiImTdnqvWnzAj5Sxv+h2ZgUopZ2WFIkLiSZ9WriHjeW4bCouzkSqyIyyCf1i06TT8AqZly3L4LltHK1+UOT1FpNB+aIba2HVMK98ozQBoijZx0oE1lv1DwmnIh/yx1hthvblBdrhLqwxealiX+rDzw+mQ9lgkxrSpDwdBBEzhMUrwjD07sNtjloT7Q5apwZJH0jHTM8nIye/WWpq8bvGKSC1WpuIRoYiYsj6UdEQ0vRG3SA+I4ziIf51efB5TrLZ7u52KCCUWgZxS2/Rn3UyZhcC8ETmnJpOQGdM5JeWuU05QhXJOSujKpL2gRNiug+2McPn1sI4pIlZlpmXraf0xXCkFvtgDndYU6+XX5elPAhqvFHL9wOdGitRKPAdGjOtkpaQhpCWPtH85rtSpKHEI6CSvZ5alDCLLijKn94Pb2Y8/5Y0yzNqmr2K3MZXZL+22DZeZ3gwVwRuB4pXPuj4Xmmf6YWPZdxTbH7ZzV0W7vBr1WuW823YZInJ68HsibUgRmTFilrDhB8hZms2yEvNHXBGhiD3AuuHHbYzweESEckrKWfKT1gTNnXlZpl0OddyhOT0gkQ/KOlFN/k2W12IdcHnzr6z5dbEeJ5+GDDM4kxxQjZiMoahSuV+gthNMGgr4dkcg7/uTPALvu7YYJPAB6v+vsqo38SmaE9pUITVQHwrIKBgf4zovU38c+57Acjq8wDhOeMw0Z4I5VAr5QqFjqCJnnd/Dh+sB+z2xEqSclZKRoEk5pUYTtAv4lGeFDE2uCCY643ndGCNzs/k5xAaCB3xuVv+Aan+q2IT3sA7hxjHtzcUY86buVFWSamJDIcd8iWDzh+fyEknBOFUwygSj5bRRS3AHGdydBpTHucyn/eaUeUtgk25yjbIFfcaYt/1j2uv+QbiR+mV9dC/TBdsnWGnHci6r7ExOr8FtVcpNDes0bXbDd76Uwk1I31C4652T32EdM9q6pIoPqyq+waWNNh3+2gdljZeYY8HYrbFXsrajAZsK70YrNowCts9wPiIUMcB6U05KzNdMG22zV8hNZWQy6QjHCPJJ8g2k+Trgamzab3bgx5bni6p8Tz64ujnBDjHslAZknK80OqKQ7hmcHodCCERhYGqQgxn4dGtMHeeFICsRzqsI9AW6BhQ2nD0wSip0ADPaZ+zIfrSngw6kFcAbZCWvb0v0oZigFk+okOClkmRkLBUT1fAJi/GQVOQTGgmZV9uP67A3QhFhdkNEtHwk6AQeWCMCPmjCfKUlQkkTVMl+09o19IkAXvZvNb0m3nRYz4jbLZ/KR4Qi9mBbXF74GlEjyX6DpVKjxZbLhjwjFMKTQiSarhKSIXw1BVVdpclkBSMyIJFuoJ0EIpEDTk8RLtsHut1rjIOFBRguIxb5JR39Qj+iocpxkgOJCeiuVtBkQwmZKSJCEeZXyqpyjoZI0gD0R0gqcjsRVf7LbpYb7hgSdwogbyh3M81kGcomAAAQAElEQVTSjPozZGNAQIG4xtgwzfBGREKG8gBLXpVoqvU+ITsiIpq9wVgYOZJMU4QOgsc1IuSrta1oejvqeq405KyUJ0B/4y9o5KQpHDcGjapBwxURirge1JYRsVpWE7ELIgZ+Tkk5AQ15a21x68QCXuhrwUFjvs3R0nLNJlJNbwx3lXRM1a1Hpy7PxEAp09euy9CZgvYS/Us5KyKoff1nXL8KDRjWZ6hy0MDAcY6aGrBkMBOZn7WlnbdmVMgyIxpvsXlNeeaPqFQypATrehS4bX2uVabW47ZHOG+4rEGBXAy2Ucd9GlEXbY3UbZa66u9hbwrZLz3y7bF/0yntQi0PW/YPpk0+SRG5+UNt3O3zrISEYz+R6ihvaZqMUtvaSvHy434YZvgHf60t7DPPKPiycnMkFbU5i/Lc7u5Te7w/S8RBy4eyQh12+JH/LIdmxMGSpkwe2QyaTCxkXa9iV1Fw+CnsUZUDiLB1xPI3AAXDDN3gKpQVKo/wAMG6rY8n9m1V+BCFbf+HqG5Q5ZPEkPrT/80isX8niMz9CxQRGiePFw5jXdQ85khjV+LMk9ATvjEmX5abZPdN/knGz74GfZcwI5L4KCIa0oJGBEtVtAUkYr2MOgteRDS5pD+5K1IosbAlb3RryCkpp6TryjK8W0Cgu4F+RoQ+7GuMXVOvM95USngDSYsNTGplNG3q9kfqdCCb6J/T3vyzF3NgvnlG5KTIWaIvFZhnjOu255bzU5g3wvwa/t4fLiscQUa4XqkF++F4szKYv+aPGgq8KVxmTHlj2v902WVTeB2Y5luaPabR1hZtN1rbJu4D1YgCf7TDdMy3cspQI+vxxl9xdqWDBfS1qCjYA0HrbxLFVvGRoPAUtPcGDGzPCNsbLIw5QlmpbfqZMfYmn6CJoc45s5kLhBI8PsiZl+Al5Sz4Uk5JCXQwRjgvrlqr5mz8fvowjsVIE/7QFHbEfkBP+4yyLcOX85ClA8e65k3hjqSUMXJARCjCqNA9ME2oVsBH9xltNB1bibAtMWavo4lywwUewDEdMdSJSIog7QMBGE50VRy9Bsh92g9qV7T6g44I9DTuH8NXTdKI1hx5glEroMAyEH8iQu5fTdAIicBrOqgTEavxBM919sMYO9My+2GaH9MRoYgYsx8aDWw/ELQXEa3diFU6GpCob0SslkcclK/o20NCbopR763SnNJy8tuO4d/+ZkUKOW/knJQmiLBt8KApZRmdacBDXzIyaeAnCQNcB52uA7S4ckqt/YixPCmhJ+A3LPgRq+WWMTLtTtF4OSuvIeWslLNySmsw72Ak5KeICE3zjuEREYONEQfTUdZrh+F8xJ68lldapq5PFKbLEAMuy9T3728SG9PGjP51RtbGxoY2t2ba3N7W1hbpzU3NZp0G36ShH9RNIGKwQQdctnWE592YPoj2VWz8LA3y5ngjSKMOb+Z9rfK//plzMFiHNzyvnaO86bq5bYWMdS75OvrTdAF4xfYtUKENMZRXqgmeSYE3bc/pBspriDUrNVh2iohgvoaUQkYQgyKmIiMPLyKaeMRAW2byNW7+7vfALpAir59+gpzR00VogzGf5RBalVXZ3LVAMN4hy3sephjSlkG82RaRFCrULRqvqOLOn1ypKnNGBnDiaQeidkCCb5rGk4ANXAHeWcnjpWke1e1TkEN9U9woNlQCuRV+7+tPlQcSQbNu8MhzQK2XOV8IPtMa/t4ftRUmESoNo5QDsNbVRusNYsdqrGOs/6eLpn3M3Y+3j9gtswZ9EaGUsiLFgIAukRSRlMgbEcGCQ7m/U+iDXNPaY9zcqr6IUMQeEovsvmABTjkr5QERe3Uirk+ncF/3EBG3atIHlqtKLOWAJtvauBbrvjlIKizUA3wI6BgDbwSbXeaxbujIkUM6fGS70e3tTXUz91ttc2CI1TYG6uxnbF20N268zhvNlvCmB5CpTKo9SIXdf5TzJl64gx1xXTtswpqgMknd3jrGeq3tWsfsGk2LvOmIBWuNRNABeLbTexjJtgeZuo05d9u9gkNMVaOMRME2H1CcLwiSlSHGiezex/3Zy912qsV+oY/GpK8eaysLvoLiRB+8+WfG2uPosd9kfGcbWV2XBuCGRD8iQhmkkCJCwfyICGWFklYv6zZn9I3/MJvTDdhUa8FXA1JlghgFNYZa5xcqnV6ghFSQFXJGoWGj0sHqwgXfDRulFol3DjkkI6q5e4gIRQRlA9xiAz1MN4BudnH37Yl1UzH6Eg2DHaO8J6HhAZmi6UR3RCgnWypFhHzFQs+QDjwRcn8ND9B+sAZjqOuUhmvh7yFz/XfAsnSUIoNs+7Rx8FgsUKDGOr8JT74clCPMDsZtCqmwQFFC3xP99XtlGoZx/cd9Mde0pk4N2GHeii0OQuwvNZigahPU6UocFXzZU6GvLhuABaII7vBxmuI2eZf9Q18F9onh9ArqEPB1nVJnRW6SH1qTIvB62h+V/u0LjKxTNLlg4k1RhZNWkDX8l6BTRGTFBAn/GlKS4TISTZfTifJQp4bolPCrYZmIMMGWytimAXAy0oEcyeXH+VWEIvaQkR9h/UkhIyLowR4i9upEhMbNXWuXbTDW2B9aNiKt6HJbIyJCaYGIVXsjFvkENRZ5Ta4hDhxn3HWVin+HtPmj2Jj2nHO7nmu+E5zlpM2NTt4Ajmxu6MihDR09sqVjx47o6OFD2treaDh69LBOHD3CoeCQ/HQgt9cEIQwf5kNItErbxJZIE3eQ5WclJonPNs8UKvilpWswJwc0WfJ1AvZVTTEtc9obrFsmsjTFqHuM96Z7bB/9Q7l9NrQ95NVsKdhW6dcI96+vRbtlLm/+qJH/tVGjRZrje7/f72sd1hbqFiq3JxPuq+x9mKy1hfTQ1tCu89YTkRVAlBuBDQNCEXuwY6OKObSAisKwk/q5hI3Be363WEtVRhbN8h7jMd/ounbQ22D8uy5aepZHmsnvIaM50bZpRCinpAioorUv9E9tqTz2Ny9Jy3J5feNAVxdIDsgBRRWnVpxmQxt1+iZAd/u0OhjgevIP6OhoK/hf0Veizx6AP7VdZpPf3/bS2C2w6aP7OaAMgdUmSRPZ96sQbIVg9JwgxOTJ6lO6Y8Xvpvr5XD2Bab5lrcRlpobT5ps6/z3cmge8WBgRoYhglELj4hFp4Omgi8XxoKLv8ff3gOPTKGozhfW0qh18i0T4y3PA66TnjtcJbwpe+LdmnQ5zd+9N//jRbR0/dkinThzT2dOndPrkcZ06NeD0yRPy5n+EpwLTVwLJjwL2Mcltm22bRphn9ExGo7Lb2SbbVuB5Dho927cx1hup5+lBsN5R7iDqNg5G1Zw9ZK+84LMBg76QbZrbTuD2nG624+DSV83ZbOc87vZd7y75nv2L5Udt86fOvOWLqtsJxoWDAS6wm24b4zhOK3pcbasPJj3tOW2eOBT4oOfH+B1zz2PmDT93iU3eiEadH+EDgn8IOMJ1ckqKiCVyJE0v2+R8z3pa6Hittcnajv2wWts1PyIkjDYi9oyP2EsnOmZE7PEi4iOy5nq1EdEcdX3JwInYK3fgRUQriMUARIQiovH85b4aTn8QeEANB5HxQXR9WHUjgr4SWIzZnk5CiU0jcbcptpo9PqHvYDTGyQd1MM4XE6SnzIcA8wwHbqlMUuRW9VS53JjyP8o064OMj7KND6I7IhQRcqxFDGktLvOMiIGf0kAXxUviBZA9SqZmBmMYKaE3ObuGJglvpCQ1pm+fekFsIMj9xK09XWoH0VvV5fZvD8GcHbFe0z4w1vl7+YVdttFYFFQqFTactrGwuXgDclwXYtzUMWssxOW+ZuyYbWxo+9Bmu8s/efwYG/4JnTlzSufuPqtz587qrjtO6Y47wR1ndfbsaZ3kMHDk2GEdPgwObbffCVjn0J9oB+nCvDHc3oiCTUatRbbJdSpyc2+YwBurUbxpWJbHcJjOyPqYMqBnItRFP0tf2Zwr7fVrMM9Y54/5gvweCnN/CdpuadMRlNtOmmMT71ubEvZgS7+AN3dv9rvtECDWiJDtdB/n9KWvpdXtVeFjG9RpI1JY7EAkDldGRChiD2OFBM8Y881WH0DsvJEJTRrqppzleN9c2fgzm38HoLQ3m8CHhCkiQsHcdJsRpBegiZWPx3iIO8frUFTxQ2XMHRsj0lC03/daEYv7flL78jwxjLXCj3oDYw1Za3E1O/bIciOmEmO5eS43HWHbjTH/UVMPlLFfOx68/fg346336Wbyt1JuGyuBJSaaaXF6n4rVgVd2NUzwnonsiVqhvVzmYD3oEODyUaXTRrE+4PSfJEa7pnRfe+wfMNp9EO3pk7FePuqctnN9ehrB15euc1g/xXq+x2aO10iMR1H1wsvagTkaAI+xHe0YaeE1X4G/BIsrktSptwd8U4H7blQa/TCwtGthYy+sI12XuLmdPX2qN7DH5YUFf47P5k1vXcQ5MV6Gzch3qdax52zJi7g3gq3ZxuIJwBbv+rd17PghneAJwOnTJ3XCTwCOH29PBPwk4PDhbR0+xOP/zZm62Uwz6nZdZlOJqeoD0mnJL2yw1bbRrzYnsd28pcBawrYbpflv6J/7y567uqGj13qWOq13irEcOtQvPB1ZwHLwx7o9Ph3Hb2pOweY6ZSzS5g9AH3b2oDB2HpMeOsLidN3kfcHrqLFeubWN/bY7Iq4bk8zcao/3Fz/07BgOI+dQYlPvIqlj8x+RclbKA4JyLS637b0oLfIjMd9jNDxVpbe1ymXmme4HZjtqmPji4aBRIqkB6aKkSt4gKwcMa4I8QQuTtUEEeA0XN7ixBsrNsFGEp2xwRCivISIUMUBcSaSrBnmo81P49DRFUsHKAeLQ4fYGwKt7cLsRQftaoEL3YD1Cl201IpDFFqcNLS6/uzECWWPZFnm3vxBbkohQRCzzwlqjlmj+xORWLTEGRvMdAS7yhk+5hTFgONvjLwdZRVsbA1PN4RucsEn5u1ip7QGF073R+mc+eU0QKJsClSsflw0MphJ2VddtjIT9LaE9mQRjBMnFJyIWKTzMisEcYdJX9fPaFkpv/D3H+Dn53d2+/V/MCotBz0l6zuuBAUU9FXvkjDlyxnDyr9qBv+v/A5p1gH4Nc/IGzaNHS9AMNmBXWQXquGvYk1vPj3pGvqltcbtuZ45Aw8T+OUK76+A94e4tYL7Q0+KBGDId4fgQvMHJg/+HuITL+DpNSnJMDUJExpAojGkvxgJ4oZyz6M5xSkvX0nywS1+MnvHYpXyE+2f+FDv0ZYpd3oEaPXxjLLs235UxJ54My9wIrmuMfljSRX3rWIfbcl+m9o3pHfxpuNwY+TejrjNgl5jblf3kWLUOpxle7RKnpqWvxFYh1ngX3MaHsWEO+u6/i447vk5bm5s6duSwjh07ppMnT+muO0/rzjOnder0MR0/cVinTh3V6TPHOAg4f1THOQxsbx9S9t8JQCdqlLyLiOFlLCHtU4P8AoQ2POYr41koC0n++QAAEABJREFU6A1Fs70u6jCsqvBHjDHhvhnNtwi5XyMIE+pU1cVaZkpDw8exNsXAVWEtGyHsX8VCCIJK1ZAqMrbZdprXV9qDh4tlmG/Y3oJ0j42FNoSM7XF8FwQtg9q9z2jbglMjy3C9hpQg+CywAUSEIqLtGe1RvooCyBdjWojDQqy7fc+3ER16G9jY2y/9Z1mzzU5bG0mbHOI2Obxtzjo1bHSaIdeQQzPgu3/vd3JbtNPapJ2gPe6eYI+PanrZhso8K/Mdlvi5ArlU8Qq8SrraD6QDH42gl/rQLisLFpwPTeGHrGgclA9XbflA6qoDuoGB8mAtUBgkw+XFA4eMG3JA98y8xl9Q8+ui3pCuKpMy80ox7/0NjsfUvosIRRhpSdvJtSNwu5m6LilFa022x3UMc4xKH4yexdcLeN9Xzb0xs8GY7/7Od3c1351zCNhtmLNRDJiz4M7ZNObwpxjk/D892UH2Wk8eujvBlDfoog3KnXYd153CPJeN2JnoHHn7UbfptlpZ64fbmdPHDwc7TF634Y3Q/rJPjcrY9o4RMr0OHuPC2LjcdQvxMQfOz6njP4c6J+ba4o4K03Ez7MkY3qB90JqTN3ZtD+26bAnGtJ9g7vGdYCyjaWJUjGVpWJc7KD/WH+lBcuaPMkvbsNvpXWye4zNjh0ONYd5BcJ114Kq2/jpudjiM7sIY69tHlqe5dhggvJkPOJXxGT+Zhb6bddra2mo/5vMP+g4d2uQJwCEdPbLJK4HtBh8ODh85Iv/4zxv/No/9D29v88TgEBvIJvMw6f1c1cHgTZDKjh/Ivp8hJogS/NXihjnsTdirXkPsW23JjAhsHGBmRKiGljBvHRGxqLPXN5srOZ/WfJk0lEmF8sLmb/saVFUD/gLr7dxu3muZ18KVemzKBd8UAroy0E0G+0eZiFDOSZuskV3uSOe2TuYulLLUzchzl78BXN5ZzsidnI9ADsgX7QRwckSthXnUN3hdaOsDMe3yWqvm2GTb5qy5hUNAIU6nSJGSDFeIiIXjQ4mV3NBtXBF79YP6Eehe8KwmGm8isyiLGHgpJeW0ioihLGJBrWOKkb+gbudPIyoTy+hVuY/fQ2WAB1QGuSyD3wcBw4E+J/hczxNhkPXUVJOtC72345M2Tvh4tU5aZJMisnLq5PHq2PQ3NjptbIZm0NlGlgOb4UB+sINE+0REo7apLSwEpYO2EKRzgrbBaTaWHmo0Xiuba2550DYegnl3P1Bv9wbYoWwd6/Lr5fPWfk/7vdbLpvk9PXMW/o8KfTsE+ZDi/veLePFC57QdbK87Fq4DcTLnzsH1dvHxClgYroFd/LPLBrnbygv9MKp2WxmUzX33RmDX252i6bKOBcaydf6t5sf6I71RvaXMLdh9oz5NynZIT7Hb2rd+969qZ7dqziJN0/hszt2/R2RAmy+R2g9nfRd5eHtLW7NOm+DQ5oaOHNrSiWNHGvxDQKePHjus7e1NdbOZXN/IKTH/khLzKUWWlADznXY9t0YU8kadriFr68F6rPRsowZVWj96BVQNPUHmNQeiJWi7hDfhAYMtgz3NqMlXRMg2R4QirodueCVV+lOxXxxcqsiDuWO6SLbNdveUV+wxRHktgdZVe8yKFDK8YRs5grt7eNCI66kml20Y0TP+BRsK88O8iVhLJtrJbO4pZWXu9mds+Jl89gbP2tlxEJjlpEze5UPZIJvgR6SmZ78vtze0Xdre4LR5lq21qG92FdateSuv+GZd38HarWVfuMoIobjuK2WmHWs6Yj0/8ke6X3liMEaMct9NtOBow86douBsY8q7UdqDZaz3rVfVUK9AjYrPB1pD8OoAJkchGC1rHRW7BizKscejVqGGZW4VgzyzjAo5JXk8HJeZAO2cR3HuOt5HJpC1wXvJjQ0WLMrFgsKzKDXK9/ixzjmTZpcNZ95XgnSXxZJApQ8O5Dkr6JzNvmcjGtBT3mve5KGLTbmHrmLOprWK3npGLPXN0Tdgd+0gMbS3pmOfepYbnljs8tRiD+7TrvsGdrD3w8IuftrFjgbrpk8+CMzZ1HvipCcghlHCyyySfC8/zafUcUz2xEB7XE2MLCmLRY+euctI4/626LvNHfeBu/gdsMv4eIMfyhO+rh8Igx4tdYz5AynLDWZoCTp8U9kbydxmWc88m2Jou8rUvhlo0J9CfEm4XB4Xx7sRzJcZi/1mN2ub//bWRtv4jx45pEOkj25vkd9eYgPZLmWN135r5Fj2/ikTmMqVeKjuHzHQE08V6jXF6TllhtPmI94+TjumGBZq0N9o7Ou/iMeqJG++1xcuOMgMKdszYuAM39RHh22wHqMXfl6gwvCBpSdGDdsFa6jK97L9ZTswb+PT+srcMJ2iMMjOr6vyZpsY78T4tc2ddKRQB80pqYukIO9XQogo85VzlhERioh2WNQ+V2Gc3Kbhvo7wzZTt2Z3P5XXPa2gZbW60rGhLzhqRk2Rj3CgYpSKiGaKU1SDkcGCFFgViqW1AJNonFjoikvzuwu/LEwPUOq1QXsCBbIwnL1NxmSba3A9j3SmlysrHbTakUEwRtseAH3uwA6cYw6myGO6P2vprpxrCD4aDr4FJEwzOCJHeD5UgNQryRkXO6FnZBvTqF5vbLgvwLvyGcQOAztkAKou+2xeRPv0NgX1rBINuali/qRG0N4ApQwD7XZH5bbxqYZyqnK48jxgDtOPEynrEI8ss/3GSUyeO6+SpE7yfBCeOQY/r2PEjPMYc/nLZIe5cDh3mLoeFLTm+GCnMtKmKCHIsGIXTu0E/KoU93Dm2tT73VTv029hd9Nd0ims8yp/Cj+tvCHy2M8Vu4a5tgrEM/twgbz+v1IF3bXdHxt5Gv9vu+HY5TFyzTTwWvga82X5YmDNO3mAGVDYdY89/PUtwUcjAneRSQyHT18JIIr+guFojXA9Xo0+gAFO1Tcxj0dfKJjagtV2HMm94dHEpZ9mBVxqvpamwOwVxb/4OFafYxYBbwlQX6amOA9PMo50DcA3+7aHwBGYPO9hwDfjOf2cexGuvXfJ8mh/tY0K6fQK/eY7NcrT3u6pzbTAvjFmuOsTTs80us0EwgsRR4V1u4fWTGpgZ+M5rTs+cHtDLsdnWj5Aq650WiAglpzVchACxMKTbt8sMpZbF/YxxEBPOJ2wv2mXd6ak1oBA/pcm6TwOvkh/k1fQ4LXSYnWFNETD9SYrIigUq9UZoYU+PsZVGetT3imaX166xzTlr85y5sMuagBjLa21wueVqJBn9Qk9R4r+sWLTZqMgbC54tM4K6hsdpCq+VLvde4fSIio+iCv1hbfLNTlJhDKON8YzxnXGXn1NSZv2cpczGD1q+U2ZBTV1W5Cwhm5H1/pWww23VWkTnUAvVcFXmY6H/Hvs5gVYKc7PFBhSxOWvmLvPLtCddevwDqv1RSU+QrDIilDCogbRu9aqpbYaCChe4mg3PpO08542IwCFOrQNr11nkE/L7IVIoIpB4f59CVeP91d6/lgfDKG2gShuoSrri5BuCQaugeOAMBrSAOZtLA8HtzeQ6EHC7I5DvSbsdW1do09T5MT3ki0mD+UbLXPe1J+eiiGj+zimp4w5/o0s8rpzJdy3HDh/SkaOHdPz4UZ30D5gadfqojh09rCOHt7W1vaGNjQ1lAjznTgddhQXNZb7DmLMg2ycVH9ofLjN6ZFp54xeZN+ZXqOVuiJ7FbQIvJlPg07kx8kjbx9ejoKewSM4bdhiHEbdnz6BnfkObFzL0vS1+pqO87XQaWlh4emLAMX4dVFlIKxIS64DEXDIs36PPi+eIIstVFvyq1peeDWFEmaaFzmhgHdK+YHFkDdIShNhUbpeFyRg3713mwoGYC1/HbWOnDx0E1kn0We8twjaMmNi60/pRaKcKNr4LFRzdgD8d30bgj0ZJVOZ4bZv7Lo3vqnBwHHhFpoVDQM96sLs7V78Ddnehu8unTTs7HDopL8TewXPard0YmNkEKrFjOBa97rR5QPyb9pQ1EEGVeGkV+KrwDZIfwiehPTU9jt+W4MvpEbaVEIIrtTRfzcemctyGmp3YNdaxcIlBr9peZc77QGHwmGuF/o8YtbT9Lkq7Y08py2vebDZrNKcEBaZs9N1iPexIz2adOuS6xlNbbyNC4xVVSmMG2hNcXiOX6xHrZQ/KyCfdE1f9vJdpYfx6bHY9o+AX1Cw/KeckNx4Ry8Yj9tK6yRWxJ5tSVmqdTI2mnJQ50cxmGd1SynEdqN7KTPcrn/Iyi1ZOWTkl6kRDh34DloxAxtANrjEwTG8g9pEUOXgbQpq273RPAHsytUWXQfNEvA4s9PMFPOi7HmAvAK5rnQ5SLLee6WA7D/uWPhGhsDOR7nKn3IGcebw/06FDWzp69KiOnzja/r2y/23yHXee0R13AOiZs6d0iqcCJ3kiYLntQ5vyr103tmbKG8RBBhEar+okbY19Z+lj8axyv83rVcgXFtO6RE9fjQJdh/m3BSZEv4JgATEqFOzTRoG33oZ5+4FpiP0f5LtSfw8e09J8Uhvf+WbLog+OI8eX/Tqi8fDzMo/zLeN+m1cW/TGv5ZEtkeAOcHpEhT+miyhfyC5503LSfbUvJxDpG2B6OHD6uvrr+m4hX23nGjxNjP3KbsijT/bBeGc6+sDza4THpBYOAMji6uUnOe4TDlty1DZ6sWBX5nBlEb965aKuXgZXr0Kv6MKFC7pwEZgucbHxL1+6pGvXrqmnbgFuf6L6uiQmCXdJ2BARqlCnLWh+IeGY2OXgYftbHxkrlhhu9JBHqPEbRViMPzqsx7rNqeYB59dhuYhQxB7MG2F56xhpS/sLVHxZof7QfOtHCclYtul2ESjIGhU6IgL7sTUiWvuJtCHogCSlRDIaIqLJaXkVcXcnX5X1d0QK6pnJ5m+S0Je9J+XEuhltr8qZ9TM5z2bPWpqA99zMpt9Flp+O+zchSSHf/fuJKz3TAMjiUwlYj3FhQLw+Gm1zZ68wNd9oGz0y5lmmsDbUUPNZtQ4g0R+QuGiU0kUjHw4pciciYk13Qf0UZP+YP3bgDYFzmpPstP2wKB/NHnU5XwK3AqdvFbWy/ALf0RYWAG/+TnsSzlkYlkCmlSFjOcsUBtnpXagXgYq9brdgo6nzHnynDedNpzDPuI5HUJkXBLRjxE8AIoLNfFNbPNI/zDtL/0WyEyeP6RiHgePA/3b5pP/d8ukTOnPqZPujJv718uHDh7XFu83NzU11s2ES+JFXRFIAt2PYf7al0HbD2Fdo7z4uMIcarc/0tU7gBeyGUG0bZ9s0SdunU7R2x/YXdFo+pnuXYZftbVjYcF3btDG2tR9tdRm3G9FRp/vp8Wz5qV5io5CvzPLCpC6kixKpAfYtq30jURtZflXXrWtMalYeT1cWukKZ/1mpQXRTD+0sdrWBLB+a1RK0Ww3mwZI3SRfkpyB74Mdyra/Y0A4Cqitjt58/V3kF+YNwu7oW8s2WujiMhj3F5kielGOnUu4OOZZNGw9YKI0AABAASURBVGqSwJQHp90t+n/U4lia8ySglF1deu9iw8X33tN74MK77+nC+Xf17rtTnG95Hw78G5Se+dDawe8DXf2ukzm2WrKaK/jX8d3izGNGTM+Jc/u0ONbJu4+rtfZyhTp7uf1S7vV+fNyzj9/syxEtDm3LQs42if46LtzumC+LvtZYbccyq5z9c60d2lhpl7z5lfbFOO9fU0qsldmbP09KTXNKSjnEPY+yN/1ICkCxUpYy9nvzz0IGtNnKVPTThJBafECGD763TYWx5sOhrza0PIxGGaMeeIxMPXYeT8P2G9YxRYoIRewDzAvgwG2QlnJaXBGxSO1P2qkmkkzbgYCe+b3yFLBaRzO6jFFTRLT2xrxpJHhGJGU8aJhvJPiGFw2DRjVFZaEzLGsEDjWcXkUimxRMWAMlLb9HyfKp1DdItk8lSBrgt0WLQOkbGCjtobXJaT0Ipgp1ZdcbqdOVMsZUhu+CDMsaXiw8kEGguI79F7Tp9Ig0Jia0LvpfkTWswxhF6mg/i75Y3JfACP/9/46nON7MfVd//PhxnTrJBs9G73+/fJq7/nvuuVsPPHCv7rv/Pt1z9106e+YUh4ATOnn8qPzrZh8afADY7GbygcLttknJuLVxMgO4LCIY+zyA8jAaz/wBKRLVmDLBlJwAFTf+MK6aICJoZw+VuBoQiMFnDoSxJpcy7QPHmlGx0Yigzg2Q1bRZY0PEqnyifB0ZmRFpkY4I+u+6aIxONfJgr9P0IcgbmVaMrmYZTjdQ3zqTEhIBqjaSyFVQcGovbk9Jz5dQzBXE0RRIEuXaA7Hjw8LI1/IaOIwY+soSk5pIwq/YAMgg4+8BXtBvF0ruUMI3ug5KoSkG67TXD5rdlxdJBVB84GecSwcKTAp2dnaGR/rXdvTOm+e5o9/VxYuX9d47F/TuO8Om/967F+WDgA8Eb711Xhffu8y7/6JgjNsSUhOHEOKVOUwQyChKMupoK+Of1THOwRhKIbV117YWrwnU9XpQGd9K2gj7CLnxY57QWlkjSio0w8GH8baiiCqjsiAZEUF+sMn1ah3S3rANr2mG+fSE8Ukc1ir9qK25QjulpRhD+jKsWYXyghy6SrQndK5vWKfX3VaFr4hF+/ShAlj7fiKSAqwXFvcR1HYQJu5ZkwcZy2d1MWug21DyueMJaSffKGUOATlLmZ2+yzHQELTThvO0t8FIbGIXImr7oZADSWrjk0ln+pDDefe7yuu/fdZT1veVA0DP66sBO7wK2uUV0g6vAIzxNRrDKaOoqtYqj5ti4VkKUkpZGWtHpJyV8oBgAqWctX4Fhq/z1vMRoS5l5SSQGiJCEbEuett5tz/iditXBtLo6XzZB3bSrWBst3rygDF/u3TZFjpa2vYxUDfSwxwbBhM598GyrsttCWNb1WyizDyjkLaMUemz4bThMsPpEav1i4YgZyARSMSEg3xjo9M2rwNOcwjwYcCP/X3Xf9fZMzp76lSD/3a5DwiHDm1re3OmjS7LB4lZZiGyHpCIByMilBWy/kzMGU5HhCLgR1KaIBJ80KHjgyArWrsH0QjauQFu1HbKibh3Xwd00Smlg+HyTPkqEgtM1+C6OWUl0MXIz7RBOrmtrAR1WUQM/Wo0KwflMoU/8tz3lobnskU+IjS9IkIRgUTIh8EpMvxIlO+DVubyDwDrSOjOiqF9aLptJN3sP7dza6jygh3hPldFQBuwyhOFjUttgS1avzxvm8ikwH8zwo/xr1y5oqtXr+h82/QvQN9rBwIfCt56+y29Dd558y1du3KVQ8I17ezstg3Ac7ncwpoxaXIluW7PSiGZiLF/QU4sMbXRD+uLc0FTNV2Dhj5V0S1V1q7hTpbbKYS9AXp96hcbWqv8IX7Vxfq4R2uzoWKHMTZVkRvTOSfNNjY4AMw0404/p6RsmgVNzN0EZQ4n8mDD8jmGeRuZg3kSqwJxleTxSJLPVC1Nsn0q7XMvJqP3Zs/T4WGTn3MYHLDLadBPg3d78tjnO/8RlXwhNu27iq5AkWmazTAMY7sF3IEuZ42IiBbkzQq+IlbzaZFPOSvRcSOz0OdEp+HllJSyGsg26rxPixGh7NMSQExTDOV1hbd/udvdQ6YRIyJpehE7LcvBUSMcylNYwHJTmGd5U8PpKcy7HUzrup2xbiROtSDopE+sEYs8NIK0DwggmBWW9WJijPX/uGhiLGezxOa/rUOHDskb/IljR3T86LGWPnbkaHv0f8eZ09CT8F12SP6fnWzNsjY58m4Sc5vECEnNmAhOG7NZVocPVuAJAi+npJz24E3ufQFdK/oJk26JRPtaYJqGF+SNpEX5gpp3A+TITOxZQ0ozdXEwblS+V9ahY0BmMLognUDTa4qdybAv3TYU+zwvuyY/tu8yyxvwKBvacN6AZ90TpGy9q6Ca9vynlfRq2VAvY+sUzf5wewMSthvXjW2SDmrnZvwZMXYQxrqznHRboKLlIUrNZikiVsB2qZtd/kHXDk8BrrChX7m2q0uXrvJ+/5Le8WP/8xd41H9BF/w0gPR7fj1w6WI7KOzu7rSNyfojhnadPgjTdUcphKFav8b1JCIojlZsntEya18JOcNsr2WG04bTRiEzBVmZP8L5EW1zotmeDapagIIeWlmkqztAfvqhSBQ1mN/y1Dd1fqVKogCkBSKSAlhmhOusIyIUAXCCn2IPYzr0qPJ0IOekrmOu5KwMErGWCQq2tBZPJNXySeRDW11uTwE2UgdNChXWhgBVzvlwmemR+f6XWeIa+0NSPRu3N3U/CZ6zFzi9gkW5ywqOsy8jrM2118BBNUXQORwRIxJmNF4oke5ap7IiQtMr0iSPouYYUxCRlHJu4j5lGM74dGO6h7KX/GNI2ZG2ZUSPo8e06eCwolIH9FCj4uglUFKXqEurXX/IpIFMvit6GuiuqYtqHeouKZu7+YiYyEHZEnwRe3wPn+q2F7Ku20C+0dbO4sRqnlGrfIdQTMEgV1VdBgat0pI/ylBmmbHcNCIUEQQ6wTvb0KGtLe7qZ/IE8EFyxphvb2zqyPYhneBAcObUyfYK4OSxExwEjvEqYFtbGzNtzqRNnjdvMEtmWUyMukBAB3RJbcGfMaFmKTNZVjHLHbIdMvn2EIkNdA+jnoEmdE7RkZ+CskR+igxvYcugg/JFfiNsW8K+oS8bMdAuacmbpsfyGXKrKNrUgC3m17bTTKYt0zTXFg9FN3k8v6W5tqPXNvltpxfYbLy5NpHZQ9EW/JZHxyZ6G5gTra2Wr9SZQKHNVg6vUedXsVHFHY2UmTMjZsSM0eGPzLoxy0kZajhtdOSnMG+JRf0ZdDNLt4MN+jHFWHfkbRGDxiaTzBj5IzVvhMdnxCzoZ4ulzOKtNp6Ev8ZNwg/gdYOrML8KPoqctMsdnZ8CXL16VX4ScJlDgOF3/Ku4yAHhUrv7n1PHsA6jzV8WjUbHOQy9gQnLokSKcOJ774M79jKkrBfygT7WUYgb01HRcl3CHza3tjUM5yJQYRQ2tB7KskdUE1zw27ptkYqXKbMOl4stlOL2wRWNTr8S8tO80+7nCOeNMT+l5o8+Mj8Y+8S61HnzJ4Zyl4iBUMpJXc7qyGf4iJAvrCNVGxHc2ZcBzN3MYt8Bb/TW2dF383IV80c8AUhAcv/E5X7bfz3v+X0A8Ljv7u5qh0f/uzwR6Hk8Mu97tc1/4Wf70PU08Q2qlp80dCSU0oCIUKSk8YoIJmtSRCdSEk40TeQTnY1AHmjtSgsdEZTTIXcwKzSio9wwfz9k6u2HUXbUE4F+oH2uiNS4heBaIiQHh+HCgsw6qhLuc919QP/tg4qCWoONc8DIs05R33mjFjiLOqT4rOqMoCeg1XE9JPxJ9KkB3zmf8ZwREQrkl6BvYQFoNSxPm+YZRA8BJwVlhhZXxbApFuzrSK1VhYAzjQgCmziAOu9/nuQKOaf2z/22ttjgtzfY3DsR/xSxac06gj8AMrPECXhIz3JwEMhNzrLGjPeKpsa4+HcpkAll2pyiS4Iv9MYHwqjn1mhqba7K7sfTUm4D/81Y6E15Uy9T5xMLuOmmJKeNQxyOjuO/IxtZs7qjtHMJXFC6+p6Oz3odjqs60fU6d3RTd1Dx3JFMutPDdxzRI2eP6P4Tm3rmgTv01H1n9OS9p/XE/WcaPn7vKT3x4F365KP3NTz9sXsaffbx+/Wxu0/qmUfu1VMPn9Pj507r2cfu02P3ndUzyDxJne974mEZTz10rx4+e0KfeOAePXbvXbrn5FHddfSQzm7NdIwV68z2TMdZ8E4w3sdx0PFupqPE6XbOOsRcNzbU6xCxshnSlgb4jgfxNoamI0b+SBuf1bFrMVKQrw2Nn0Q6roPLZnx1xJCp0SW1sdmYZRljfiizjkT5QB2DHXUNl1OFNpL8m6YuiZisigQCIJdSpiwaxJXERIROP543RiEmCnPSZX6Uu3NtzsY+4NrVXe7yfRi4pisXr+jq5WvqWeh7NkM+mu/2zEnWsX6AWF8q65F1SbTqdcn5kV9zK6p1sKcSk4aZKUIRe6AH9CtcpKyQ51zS3pVTUsqAvpqbkDGiSoYWl/tmuJ0RiyKWpMrri9JQsdMQdru8kJftJu+7f/Om6FmZK2WWMb9GkjHWb3zqjzSUsTCzBib5Suqo3WFrAsKBBcyXCDsYBEXB+I3I1EJImYIuBTEi1q9EPATo4IcSvtno8hBXzIMud61sRiVv/jPmSTs4qmJFxa6C1ligNnsIpwVNCuIjMC/Rn9GXPgwU7HMsePNnz9ce8Cny9ltBqxHMweYLSRHoxPaIUEQgAdKEEbEoSEkpZwVUXBEDn+TqB8OktOTZ+BVQEpUvPiMlOTROACXgvBG2Y4qD2rTwB8AYjKYOpna6xNF1BJOj8RmkkVp2D4VNHy/bBvq/x6/wD0YpRcYo7+rG2K7TzXdOgKm/yB74iYjBn6ZI7VfPQUNR+1zXPv01zzKG0yvAL7Z7zobl06UPAzyHUiFfCESX9RwQjMo7KPehNcSX044OT6LhlFuIltKCP9fCKbe0U3GHrJGhmYh3eob/B0SbXB2xOEBt8nVJjWY67I311pFof0DGmo6YuxFm+HXGJBoQGvLrNMOfYij3Zu9T/YyNz9iovVLZ1azM2QilLRzULfLmaeeKYveatmdJd586pQfvvVufefppPfHYw/rEww/r6ccf1ZOPP6LHH35Azz37jB667149+ejHdP+dZ3TfnWeReVAPU+exB++X4fRRDhTnTp+UcWxrQzMeW957x2ndeeKYNvHdnSePy/wzRw/rtP+I09ZMjz/wgO6i/XOnT+uhc+d05/HjeuIR2jl3t86dPUPdE43/wD3n9PB99yH/oM4cPaq7eO1z9sRxnT5yRKePHdZZdDu9kZOCO5QtfNnhCyPzdKL5Ans2GXPDfPMSceX4cB3TJZhDHXFhmJdYoLuQDD82XcfI75I0lplnjPkpbXL4ZKQttqjb8rS7zLsfxqKsc2wSI7nxkhJUkytIo5ZvqAlZAAAQAElEQVTv4TPcvfUa509h/uzySH+H1wA7vA7YaekdDgQ7Mn859+j/ytxk7lqjeaaev0ZlzppnmP9+EBFtXYkYaGIMl2Ddzim18ttpw7KjfaNNlXXAKIw5H9USrchyTnh9NnV+KGPU6bfzhsveP9JKVaaj9sZpscYvJVivIhFHoUTfOzb6zAZvGhHNFzlLHV/mz2YzNv9oGDb/kOPIc2GWkxxLBr1RkgZUtfZthyZXZTwn2Zas+GAddl1RK175sj4j2K9SSWrphUTiah0aaU5JOSW5IxGhIB0Rjed0poORzAfwI0JpgYg9nrgiQikBaERSgJSzUs4ar9x1MiL26kbEWKyUkJ8iJyUQ6G1ANiKUEvw16Bav5jiaNHXA3RCqLGFGUa1FBbiZuhiQAjXGvKknvGUaPJhTNKYUEUvkSKTpj8Ci70HfGlrZICuuSMG3lKjvQHF7hgfZaDy316T2vixj7HH2T1nG/fEi5B+fXLp8SQ2XLusyuHTpgq4scPnyRe1cu6Ldq1cadXrc+H0IaMBf1/FYyFuZKZPAk6LlSccoT5n5CTMNT9QR7uetozABBkzbcDv7obW5YgO+JgJSA+lqlKXOjkW6Q9539xuM2XYONvqQ734Tm/12V3T8UKc7ThzRPWdP6MlHH9Snn3q84YlHHtDzn3lWn//0s3oO+vxnPqv7zt2jTz3zaT3x1NM6efqs7rnvAR0/cUoznrZsbx1Slze5k1L75fhbb72jl19+TW+88VaD0xcuXNKLL73ccIHxunx1Ry+98pr+6Bvf1LWdorfefk/ffOE7evX1t/X6G+9wN5H0zruXdOHiVc02D+vy1bmutr9vj+MjS3mmwh3moSPH1G1saQMbTt9xp87de7/O3X2P7rjjDp05c0Ynjp0Ax3Tq1HHdcfqUzgL/KPQMh4lTx47qJIeEY4e3dXhjQ0dYLLcjqfkspK1MGr95wWz+n459Fb4e4PFPIn0joMvrxQhEVz7WYWTmj9E2c8ZtlrOcNs/lRlLIaHzrTVmpIUGTIgKMNLTfVYkNz0kfmHc5MM85GFWvGaXKPwj0AWCXu/0R87kPCkWVxakBWev1nFxHrZaratTp6+CyVVhHXei03oigL1kpD4hwPimnAe5vTok2Bj0R+/dTB15srBz4ZExl2Jxsh2F2JcZK7zaCttxGMvsDozI/p7iZwhRJRqRgbEOJvueclHOnBK3kEVBOSSllmedDgWN3lpM24c9yaIMnV5tZiFYlxzNjs7dmlRbTjjFNLoZc1h+0nUBEKIGIpIhYAqb2Q6RoMrZJXBFDPiIQX0A3uCKGChaJ2Es739AGsbTk6pd5U6yWOteMw0CnjQh36nq47EMFgYZXNYI40xT7teWBGDEtN69OGaQrE9noOdUbnmCwWTRrg9O3gjQRmqbNHvPdwmdZYbYCf0aEIqLl/dV48D2xpnDZFJWANGyvUWtl4g2YczRvCxJ3/e++c17nz5/Xe1CnTZ033n3nLb33HmUXgClwG7ZmGewwwhPA8B3xOuAjMnwcXyDWnTyUtm/rbYn38eWJqGl7azoyfrT+XHfVgB9yg5QJ75bGbxn7BhT5zjTTJ6Pz3e0s69TRY7r/7rv1Ce7Wn3r8cT3z5JP69Cef1mc/82l94vHH9MxTTzQ8+dhjOnpoW7bL/w789Vdf1rdf+Jb+8Pd/X7//u7+nr/3h1/Qf/sNv6Dd+67f1q7/+G3rv0hV9/YUXdfHSjiJtYn3iUHZF/bw2XLx8RduHj+gUG7KxhW7HusfzMu+bU5d1+swdyBzV8ZOndOzkab31zrt6+/x7St1GS1+5ek2zjU1d4eCQZwN978pVDgpqd6gFf/w+9r3wzRf01ltvU/c87yTn2jy0oSPHDukUTxHu4ynBIx97SPfde07n7rpDd99xF/Qu3cXThDM8nfBfk9w+tKmNbqZt2t3anGkjQl5Ex7v1wM+Gx2MKx8YITa6IaPMgsShHDOkIKHNhInbLyUQ9wxUi0GPAi3A6yWUR4eJ9UFTZAKYFfnJm3/Vs8PPJIWDgIz+Zf56LEdH6M9XxvtNeAyeVCeVJbjWZclbKWTl3ysCltsf0ZhjlTA3LN+r2DTOAecbKusM6SlH7jOvsSBvz/X6xniyrtvSNer+UbL7PKSlno8MnUOdBylImWH0w7PARSe78k2ZJLYY3wjS0t+5JUQ3abjaoXZ6bzQ/BqgQi+Golt/51u5IpIhSxh6kCCocyOhkxyOyVYzyZSOanQa7JkDbPII8IZXu8BG8KPwaZIrEg3wi4BpUFnbXBi7QxLgoULj8Rg20phUZEmMeIscxqcjn4jF7Bvd0eKqNiqMknVaJwiVqbhr4WwW5pLNMKerU6csCDSmBP4TYND7wVpJLYRLIydrhfRkSQrws4HTz2tEyCl2Xbog+57qinx25jbNf2GVpclmuAWSfwqduY82KpoUh9X9tif4GNX/Ruhzv88++9rXfffVvvnIey8V9ks/cTgMsXL/BE4KJ2eRIw53HmxQvv6uqli7p25QrvMecqu3MrRE1deNTWT4BLUy2qbKIGghKTxGlDbDhGQI1Wjk0jDdI3QmVTtr4GRjqtgWfVtMegRY8Nc81ygCSIAptmEiJzHT98SPK72PmO6BibV9L2LOuuO860zf6Rhx7UY2z4X/z88/rhH/qSvu8zn9EXnn9Ozz33nI4fO6ojhw4rM8avvPRt/eav/5p+/d//KnfiX9e3vml8U6+/+gp4TYe3D2mXTThw29ZsS1cuXxbD1Tb11/E77tKcOPTdfWHMj3Dn/cbb76hj005spgUv59mG3mBzvnTlmpzvkdvgCcLFy1f1znvvUr/Xa2++oWs8ep5tbihvzHT52lX4RT26jY3tLfidjvKI/8jxY+3/e+A71qscMo5tH+YO/4wq4+b/D0O3vamX33pDL3CAefHb39aLL35LX/2jr+kyB4c3sc3/TnmH+DrDkwMfUM7eebfuvuc+nTxzSvfyJOHsybO6m9cNd5w5q9M+mBw5qi36sNl1yikpMR+iStWHbF6ZlPku6TnjU9pY+T2sF+TEoLXxpteagnjSGgpja2hxVfrtZCk0RMLUIKniu0jL80THcpV+l4VcRFikISIY4dLSBX0Grm/58cu8nkPALq+FKjL2tYF7ZHisGlTxb1WJ1PilhvpCHlqmUCGiq5pe6hDFLV8JmqYHWes1dnrLBaYkIGXbG5n0kCfRfG1/m9NAuduTWs4iS9h+o+CfVfRMWdpye0YhvYDtaKiF/iDHvN5FpumJperW98bDR6Ltih8MS9jDNYWMiFBEtL64PyM0uRI+aqDNcd8wbSLExVAmdEjezBtor2N+N3AqTTATO3zCXTl36nJWhmZFW5s7/OwbtLb5o9ivrfx00Gtb0H71qLS+YD1t9uT9Xn+OTT3+o7qMRF8iAq1ZEdApUqD51j6B/aNkxF69NDLfD7XTDKuLYZ7ctpqIUMTBuG2FN60w7fI0fdOK1wnUwlDiWAdmz93xnODta2Hy7YGQXgZvk1NteSujusmBsG/XC0c/B0ESiwCIiKbT+kcUbKnYUgkyo7BYGj3UMG+K1QmL/eg3z0Hpvvmv7s1ZqPzHSC5euKB3z7+rN15/VW+98YbeevMtvcJi/9orr+g7L72oV199Sa+//rrefvN1vcuCf547ykv+s6VsAAUdY/vrfTs4zyRh0qjhYKlbKmGyVR8CmHD7ydvnA0rbVK5duawd7pZFnRmn/8I4e+MxzrJhPfHoI/q+Zz+pZ598Qs999vv0pe//gr7whS+09GfZ9I+wgfux7re//S39zu/8jn7/d35Xr77yqr714ot6kc3Rf9jFP6bsZjMWkU6JTe4ah6e777pLx44daQcCj/mbb76pSzzCj2ApIXB2dubtrvwStr3w4gs8smc83n5LlzicHebx+lvn31FmUfJfkPvqV7+mI/D8i/I333qTpzTvtQOd+z+j3Rl33j3jcp4DXkRIjqsFruxc02xrU+9xsFNKusLBYJPDwLvvvdfmrevN8Yn94hg5ceKkLmODF69DbNyYyiuEXW1sb+sbvHa4cmWn1fO/ef/mt77dNrMr13Z5atArzzblRfzEiRMifNufnD57lkMArw9OnT7R/HHH6TM6dfwEB6hDOrKxpUOb2xwO8B22BTvJnEPODn4ynV/bUaFfjmP3dRrvY9r8KcpiYxrptMxp1zMtzKtgzQvmiXmG+SN1eoR51XqZ+yPPPm585qh12Y8+BPQ8DTAKDliBXxfA6/G152Rd1DMdYT1GxTaid2VN6Gnb/OoBwQjLQVir6AQJl0Fu+hnrjYJFQTt7wB0qbOBTYDqbe2ljTRcoZyZzxma4VKhQWJMKQs43cLiaA9vU05cemWZ/s311zS6jIbdAPV7egGkd6etrBtwuMmHOZpukiGjIzKPZLKvrAOnMHHXa/Mym3xF7OWUODMGwhjpBcevwNLCotUnH7bvQ5GItcq4QGx7TOf00djgM7hIH7q7huWRq2Rvj9ktTsuHu1AIpZ6WcFbFnakQoUlKKUIJm1wEJ6CZXRFJEDHWhEegCWlwRq/kFe0kihvKIkVpfuq48ZewzEnSBiNU6gS3uw7LyPonKYEzRAtBBuJhADsQRHhQP2JgfqQd6irkHn/qelMZSDp4H17Ap1reOiKEPXhgjSCcAVc5tO3QYFwLH9ZpebLVNbVLBdyAZPTYYBWp4EzbmLJBGj+x+sG7z5154CMpdNp7LLLKXOARcunilbfRvsNm/+ZrfPb+pt157q/0BE78e8IbzHpvK5YuXdO3yzuLXy5VJL7WFyL9OXocd8RHCi4Ahxtkb/X5Nme8I88S+5h/mZemIH6WzET3xxBP6/i9+Uc9+8tmGH/qhH9IPfPHzevD++3Tv3Xdy1/6KXnnpO/rWt17Q17jr/cY3v6HvfOc7eoP38u+ev6Df+p3fUyEOr7Lpffs7L2tjcxNsy/mXX31NwYLiR/Gu48PWuXPn5DHwq5XZrFNO3J8w6Neof/HiRW1uzqjfKeiUDww+PPiX6f5tRmEhOXRoS/7/Nbz99tva4Q7/KJvyjE3/2rVr8uHA/+xs9MEVNu6rHCimiAi57jYb+GWePjgOhtdB3rTn8h3/DnHR/ikS765t8+v04+qlq3qHpw6HjhzTIdoccfLMaVn2GvF06tTp9kdtvvGNF/Ttb7+kWbfJ4eSifDCwTeffeU/exGf45Dg6jhw6rK2NTZn6n5ae5TBwF68tzh47qVOHjuqYDwORtamsjqczCbDzSIx1LOD0CvThXhGxojBiyAfz1gUFO2plAMlEDGXO96wFPXPRc9IozMdV0A2qeV2pzHHPSVPnRzg/otDOFCPf1PIVG6bAnPaJCGIpluu1Drhs4whv2rts4sacdp3fF1XtEDCnb3vlFZ6hNlRDWYGnhlpDhcWtggNMuS12rVXGeqVgXqVIre+ZfaTLWTklJdCx4ac8pFPOAy+SupQB1GkwI79B7GUFh4BKKkAip3Z5C9zlPwAAEABJREFUXan4x2gMvjwWxWsy/us5BPXMpYpMiwdsjQhFrIFYGm2NCLmFJZxfIGKsl+QrOZ9G3kCHEpe+H7QTTKEmcHoEnOknFhnWKI1Iima4FldEKOJ6LIr/WMgYZA6QVRCE7cRaWvCsllX1DlJ6Y7ovFAQzcv0CTISK/NipNtgsANY78vajngNUbUWFoLG84UNK2/AJolIKE6Zwf1tps7T0yBtpq0OgWYdRK3IEn0/h66gEY9ON3jkLlO9mB/S6wsZ+6b0LOv/OO3rzzXf0+mtvtI3uzTffhvee2p8wvXBZ3lD8uNgbx5x2rLN1YvJlG/ZH3dfnY9XKJFkB9lr/CNvuyTLKm3oiGp58plPkor0YxdmPPPKInvzEE3r22Wf0PHf4H+Nd9vPPP6+Pf/xxnTh5Qr/6y/9Ov/Vbv6lf5zH+H371q9yJX9B57r7f4MmIn4J4QzzPIehtNkPzDh853DY9H47O8Zj7Le7a/Sc8O2/uLDSv8hTlG1//uuyni9x1v/jtF/TmW6/q5Mljunz5oiKyKoHgg9hV3stfuHBRW1sbtPsudygJ44suX7nY0h6nV199VW+/87ba5r1TdIlDm58epNRRb0vvMHZuP7e7m07n3z2/Ah8UNjmk2F5xRQSb9Hva5EDgpwM+XF7joHGNeNxlbIM48Qbtzdmb97vo949F/dTjxKlTbO4v6DJPEcRCdJknHZcvXaFvJ3SazbxYB4eII/jIC+HRo0fp14XWnv3Y7+zqMv31a6TDtH+KJwVnOUT4icDRw0faweDsiVM6dfS4Thw+qqNbh7TJ4cHj2/PqqTI/BGqzsyqIFcPxQ9fe96dyt4oy6hM8GsCKQX7vU2mrLGJ15Hres3S0bK3MwUV5hRbLL9Bj8wiXtQof8ZfX6Zs3kRa9LfIaZLSNvUpzA1c439MPY874zvHVnLzThXEo7htyBUfYP80npN3PHj8YZJsphH2j7+froP4EygzHSGqbfZY38o70jM3eh89GUyenmwybfcdm35kaxLJfY89Yw02bLvpvmaSgBfEUIDU6/WoxgU8Kc6a3L9orpR6fUrkJpsGv+Khlb/L1foqxik8dEJxXlgjfVWTmaehGV+CAxKKQFdPaQ3pSlvYpd711RIQiDkamzLBzjaANQ4srQUeMNiWFjH2DwFEFAiRJtUWbUwOcr5Q1UNYv4MA2nC/YUCdwfopK65YznLZsj03OG4XyET1B1FBrG3xPBAPTlh+/JzL8yLC0APIbJCYhodNXUQ+gx/WWKFUVeELNCTjDC/agp+edbs+kLddjcVBw/2lKPZvIDnfzly5e1kVw4cIlFuiLuvDeJTaad/XWW+/o7bfPN7znv1zGXeoV3jVf5l3xDgu4/+clBUX9dSjqsWuEJ0UDHSqgX2BYNLCVCTMHPZvPFIVH9VP0vCMWMhuZ8aQvNEK2lzcE4wqPi3fYSP0nVo+wYfid8+OPPsYj/M/pR3/4R/SjX/7hln76ySfVdbO2ef+P/+P/oP//v/mf9Ed/9Ie6eOWS3mLDT+i/RF/f8SuPd9/VH/7hV1UZw13/DgJ+sHFvoX97a0uvcYfsMm9qhw8dajrnbFDn3zmvt7hTP3nyJAe3XW0f2kDHrg5tb+nK1cvyIeHylSuyz9984wIL0mH8/Rab5Luaz3d08dJ7uufcPTp39zk21dPtDh+X8irmvF555TW9bf2Mz9Ejx/XsJz+tz372OT3//Be0ubGtqzya98HNNtkW08LCc5RN+MiRI+1xvNM5Z/kJgsvnjOE3v/Nt7dail197RS+/8rIyG25lXK5wMDzOHbv9m7ss2/57v/976jjkeFx38IsXvfb6gXZ8SDROHD+ulLIOUdevPXzw8MHR8pGCg8zF1lc/6ci8i7U/zuPvig32pX137NgxHceHhw8f1pkTvDI4elKbaUPBOld2i+pu1a7/3f3V3faEoeB7H1Z8wHB8GLbxIFTGtdJehfY42LTQB0/QiJDXpZySEgtORCiRztn5UESohvYubKpKCu4Z5XQrTJQnxh7ZRd5tGLhct4QiYmgPPfbZ3z2VPf+u6xvlrQ/Qsf+V9IihfqGoNsxZS+boYqjldXC64Q9lyNELp3v6YFiu0So1eajXwUK5UVOmBn1nnLUARSr4y3C6QcjgK/tLToOKgIECclKUuoJxU44IJRASPhcbcxmgqllIXWTGLzRLnTaI240uacbYzRz3GX5LJ2SQTWo/Vt2IJP8IWLSZ+kq6NN22wWOWiseyLsezINfjjDn+9VMfx/eAOb4tDR4Ll815ilXptPVguIK2ZPsXyNApIoLifZAGXnJ5GtKuRxe0cgWFK4xbyEQdhJZOJu+0+aYuHanTI1w+pv84aETcsJnKwFjAzl6iiIErA1q6kt4D81/MA3kiFIJwPMX2BNQ60LK8M99lM/LkmHMiLigYUStSK9hrq9Yh7eCo2GrMSxkCBlqmwKA2QdHdg7KGqa5Rn+l1QGcP5rYXjLrm7WlA3zYvL8KXL/OYn7u5S34qwF3mpQUuX77WngBc45GzMccu61uxFf3r7faeHAZl+8v3+B2s9Wtdj8dzh4OHf4Owc/Wa/E7YvMSivKGkO0+d0SceeVRf+vwX9ZlnP8Wm/8P63Ge+r6Uf+9gj8uuL3/6t39Lv/OZv67d/8zfbbx2u8V68xxfn2fgjhjtib1SzjQ3N4Xsju/vuu9iQL8q+Ee34cbs3JvvNd7ivvvaqXm2vTd6QbX6VvB/R2y4fKL75rW/xNOUNbW13yrOqe+69m4kt+bH4tau93n7rPf3B7/0hG/vLeuU7L+nLX/6yfukv/pIefOh+HTq8pavXLnNXfZpH69/WSy+9ond5/eC78DvvurP9RsG2vPjid3gv/w352uQu3/ABxq8fPFb333+/vvSlL/G04+O6/4H79YlPfEKPPvqojrNJv3fpov7gj76qN956S1/lycdlDlJHuAu/cP5d+ceRmbliX3tzffXlV4a+cPhxWy+//LKJvOjNNjY4UHRtTtmHbtd+9dOSzKK7RR370/QyrycOHzsqH3z9Q8WXebrxdV6xFObanDh5lycm33r5O/rmd17UxtamLONF+ST2HsO2e+++WyeOHedJwSH5R4Vdzm28dq5clRdDt1eJz8LrCcNjvI45ZQ0cGnaRdbvDJtm3Pnj99MEks3HkxMawgMeVpHIOuSxlMZ6h6cU6L9zW9Izz03R97q7mi/bmUk+6Zz2AYluZos2ThSzzqqwD//XINEzrkZ7Dd5teq3rqGW6zbeKuB8/65qxJA9jg6Qh73HKjH2RHftGceq0cuV3Gz+hZ3wpzpccRTvfwWVJFtkGUyRv/1GmTtPeY6za0SbnwbkzyTb6KzTyzyWcl5nK7g89JHkMfVg2nPWb+hf9GzoxhUmIwfVjI1An0JtbsoP8MAM3Udvio+M7o8d+IFjusnXPgDd5zwHG0y7oxoscxfp1i9PiJUVv0X0s66cYieXMSVTJsa8JmcSV3OiJaMEZaowt+TkOH3Wm/Xxywn2xqelKrN6QjLFc11LmeKoiAKTBq+olw/esxyiz1hmjbCOgCKZRyUk6pDW5CV8q5pbV21cQwxh4Tq5qLHIArQGRZtkg7WOcMVE8QMBeYgFoB47kIeALfMqqyTgf4LkHiutcBuTbJHDykLevFwHQd7dDB5OmnoA3Lu8xYr9OrcBiZopLfB+jc3zY0YNsuJ9Q5d1PXuIO8zEJquoer8uK9w92eF5BKP3YJ9J35LnvEfBXcpXthH3H9wttrzqSZ219TmDcF+ucTNB/SXnDQ2tjomOzSyeNH5V/pf/pTn9Tnn3ten/rks3ri4x/Xww8+qFNsFt9iU/GG/x/+/a/pD3739/TiC9/Sb3IA2GCz8gb18qsv6/W3XleeZV3isfxsllTxkzfPq/jAG1l0G7rq9/Q8/fD4n7njLv3R17/WNuQLfoxNoHgBmNOXi2ymr73+pl7whvzCt/Xit16UH+/79cNf/Wv/uX7xL/68Tp06qnO8MnicDbjrNrljn2tjgycDl3b0yKMP64/+8A/0f/2//J/1//h//t/1L/7FP6Odb3LA+I4e5RDzicef0Bef/yKvMp7S0UNH9LWv/pG+8+K39e0XXtQVnsy4X17cTvM4/YmPf0IPPfCA/E/1vGn+9/+/f6J/8o//sf7pPx7ov/+VX9HXeUUhrkM8ht+czeTN+Yd/5If1N//m39Bf/2t/TX/vb/8d/cKf+3ndc9e59uPDy5cu6SUOKd/Cj76r3+FARvV2eHyH1xP2xw4xMutmPNF4u/H9hMFjZ7kTJ07o7XfPO9leHxzj7v5tDl/tB48njmnj8LYu86Rn4/AhiVcpR0+d0Euvv6oL+PXtd99pOj0+VzmgHj9ylEPACZ1A5/Gjx3T6xCkW/67p9v9xbwfbdr25g/nOfIi5SXztMl7GnBjrOQyMcW0FEdHWHhaYYc3haUf2QQDMctfa8ZOQzmtQysgSN6xNXgsqc2NET9p69zbwIqZaw3VzkYL5EmW5zvRejyawLxuIO9OeOuswf04dPxV0fVNj4AvdANvMc0w3GTa9+YhKueuzQLr8YFR0Gcxp12XuzJcwr2ctCg0HgYEWJVYsyb6awn43Iha+dwb4NzEGNchhkID3GVOQWe+pwv6QlXmSlDgNtL0EJkOi3MZIbb3okO2SWtplKQfpUNu70FVZW8QFp60Dlb6QVaVvTjeQLvi+d/ywHvm1mzf/Ofk5sTRvlH5zUnJ87TiPr2u438nq3icycRYNib5FOJ3IJzyqhvepGIfS+cHBayrs6BFNZq38Q8wybrelLSJa52+rEsLjKXTa6yFd6OGAuScVA+dBnsL80lfNCRSn522SDJO1R/Gcge7ZsKeoJZYTwBOw1SeI5sDpBtpzcLmedYwY5D0ZF6hua5HGaExsiwnVJ7SSrnLsTlHcXoOGw+2i/pxANUYdc14NzHm8eo2Fc4fF3MG9y+GgZxUYZUwr/TKcLvhhRN8mR+FJyioK/AYqFAPj28LodEPBrglGeWg16EwB3qT8B2o++9nP6rnPPacvfP7zDc8++zSPt4/oxRdf1K/92q/q3/FO34+yL/PY/nd/93f18suvKuWkhx9+WBd55fFau1O/Sptz+a7ed71v8X7/9dde14zNxxPbm9dL3/kOUZO0yWP/xMb2zRdf0Nvn32v/1K6bJT3/+c/p0595Vp/61Kdku+72j/1a36R33puzAFb5j+v89//sX+j/9t/9d/qVX/lVbHyBg8Fl3X/vXfriFz6jL33/5/WLv/hz+vSnP62PfexhPf30M/p5Nt4vfOELevzxx/T4Y59ouv3HeR586CHdffcd6rqsExxyDh3a1kPw/Ct7+6bHl6dOn9JhDgiPfOwx+bBx6fLltlF+/PGP65PPPqvHHnu8vWL42EMPc4B6uB0ufuAHfkDW79cX/+7f/bL+wf/7H+jv//2/r3/0j/4R9n5Lr7MRX+Ndf08MXb5SGd9d/fAP/6D+/KYlxyUAABAASURBVJ//ef1v/9pf1ec//5zuuPOM3rtwvj0lsO89Xv6dgl8h2TYfIk392wH/6wH/K5TDfhLAwumnAlv05SK2fuOFb2rryCFd7Xflf6rI1GpPK3wAOcTh4AqvT3Z2d5RTagcTPwXZ5MnHxsZMJ3ky4ANNpJCRI9pTAa8vhtau2pbO1Liew26rZfiq9NU3FClLeQGalPN+LYDIyidi0OO5bLQ5sYjd3nOE+LVP9oPlR4zlY36khbWlpT33mi440Mab0H6R7pE3Rn3me22xXT2Hnjn9m7OW9X1lvajMBRGvwfpRWtrzdY7dTP3lGtbjoJ5eNzi9gOXcxxFu0233taAbBJU+jA/7ke9+R1URMYwNm39OSRGhxAD5MND54JaDA1tWZuf3gc3j2BEbsNsrg8C+BlZ/x4fBCtk8V5jHjgH3yT4Y/FaJ/bl65pnLmo/QMd/d1Zw1c5dYdtmccvtgHJueMdEtXHsiZS/ZUva4sJkMPhgOLdLoi6TJZcOcjQgFnY1IishmDbCCluI8VlviQ//yI5gpkh08Be3a2VkhIyJa55LUpiRZGR6M5QkQuysvaYh/pKRw3zI1oBohUS9EXLbWrM2udL6XgzzkIC4omcI8owT6lFSh62i6Qk2vZXeZ3EYLDqG7hmA1FNJCT0GP0YuyGrKs65ZF2cjvq2QU80cs6paRjvwFrdC+BvWi6bXuEbts7FMs+Rhom40d3xGVyh18UW95ymrKTZ/1Fusu2AV2e8vVZTvr+VF/oZ/7occ/xnJCLPKeGPNC+0yc4kmzgOXE5RiasdHef+89+uLzz+mHfuiH9NNf+Wl9//d/QU88+XHuDt/T7/z+7+hf/Mt/3n7A9xrvr6/yGuPNN1/XJd6l+07VG4Tv3I4fPi5vTH53HxEcGI5qm/fLO7tXdZ47UcMbqQ8C3vwfuP+BtvF869vfbn9h7zd+63fa5u+yH/ryl/QLf+HP6vSZI+h8Qf/2l/9nffVrX9Orr76ijz3+qD7zfZ/UF7/4af3Ej/+UZhubirSthx95Qk/zzv6ZT35Sd95xQmfPbuPc8+ryjhKL16uvvKk33nxX59+9pNdfeUfvvn1Z1y4XnX/7vN597z1tbM106epFdRsb8rv1115/Xf5Nxi6Lj5/apOi0ubkt0y0OLJcuXeXxfNE13pFf49WN7fY/7XyXu+ndnau6dOFdbXRJ25szzcnfd885vfX2Gzx1eEFpFjpy7LCOnzquM2zsDz10P68P7tXzn/+0Pv2ZR+n3Se3Or+ntd17XP/yH/y/9+m/8Khv/K7rzjjMS89S/RfjWCy/prTfO68033uYA8aZms6xKzB3a3OIVxGOyTW9y4IoIZQ40b58/z3gc0h1336l3OGQ98MDDunJ1R123qV0W46MnjquWqrt4LeOF14c0vw4KeF3q9OjHHtfhrSMcrB7QmZOn5HZmKbd1Zc5rox4/7ZouY61KSkK1CDs2vTKkiUfrp1CVDVLM+Mpi5TvLzM5hREpqiFBOqa1hiMhXYbH3jYM3DG+4RiHebwT3b0RP+7vMxTn9GuH8iDk27bRywsdzdIKipGHdkirGjLBNrlfRPaezXnd26bjn7S75Xeb3nLJxHdjFR7s8zesR2KWtEXNsIiuDomE9YAPEBJXQEj2MKXAJ1qQl7CsjK5rvRmqeuCJCEUFq+Nj3RqZ/XuoZBnUkvD5sdKnFVoZuzjptbXQ8Vdtg3m1oc7ZButMmh4FZTpqlTjMqN6De9Q0/Tsd6OXYbFd8YPbcf6Kz9scONkH2y21fttvUSio/8+6Bd+5C01y37uiRGG/0R0fph2yNJXl8LiYhY+krET2BTwv4RndOzpARyVutrUsGq4QNLttt6M7rSwL7Z91SstInhDps7Ov5mGj6q8ojAD6khAqcxuOKKSIoGePBzcn5IR5gmpKSI0N4FrwIYdcqe5AsFFTBuLZiJfSY7g9KrBTVzoy0GA/XCUOAbaguFJ3cbbCoWlPQExSo06KUNRl1GoR9GrxDxI0+gvoYMpwdU+DeCKF+gQhewTqPpXfCm6Ra0PQG7Bv8hF+MaC/OcCr7bn2NIQc6TfR27bTIU3R6d8wh2QE87K8DBBZ43sTmUIVJgfzfrdPb0aT33/PP6iZ/4Cf3Mz/yM/Kt9I6fEnfSv6F//638t//U63/X7n+tduPieXvjWN7grPMzGeEk5dzp//m31ZZcx29XXvvZVXeKJgDhEelF+792LPFZ+R++8e0FvvfOOtrePyJvkAw8+oL/0S3+p/bjuUe6iP/bQI3qd99QXqeuTvv8FwNe+8YL+wT/8/+j/+0/+qXZK1bOf+bSe/8Ln9Tns9T8tfPLJp9pTgW5zQ/5BoGPNTxH6WvXyqy/pG9/6ur7z0gt67a2X2NzfaP65dOVas8V/AOibvD54m/fw3/zWt9uhw+/F33jnDb359pu6cPFdvfr6Kyt4+aXvaJcN2X30PzV86/xbeuedN5fwIvX1b/yRNjc32Yxf0w53gHfdeafefee8Dh85wub9hjIL5AaHC9+hz2Yznb/wHu29JfvqOE8VfDhy/UPbh3T3XXdzuNjVN77+Db300kva4dG9F6rzHC565oTnxmvvXNFl+vTQQx/Tf/af/RX9/C/8gn7sx39cTz/zjC7zOuHylcuMDbHEk6bDhw5z8Pg2fdjltchVbW9t6V36f+ToUb2LHaeJBf948Sp3/n5K4ycBs26mnn5c4sDn+hcvXOBgwgGEGLWtRw4d0v333Nv+r5b33H13+53Ika1tlWtF/oNMxQs6r3e8WV/jcS5h3/o6Ui/k6+ti4XATEYoYIDakwhyuDRLh3A4Tq2tBhV+1PpdW8pXyKfBhs6OIegOs22h8Nt1GJ+XX59FZpkAP9Xbb3C6Dncw5li/sm2sXv3mjsz88F3eRM3rLYI/XvF0M6JFzufOFY0ah744R5x3fhg8DnssfPugwSgnVtpGzTyrlrMSa0EEdtyO6HOr8ZKDrWmzPXA4v5cSGqlbm+sawkVYVDleVcfA4u29z+j30udcujhrSRYX0nJjZ5a6/9V2SD4neVKOTcsriI7+S8Ead8ZNBxKpjb+uStIkdm6Q3CbJGc8CL1q8Zdo78GXLW4UNKaM76WNrmnxUyIoIo1HAFCo0E05yIUISRGjU/Yki706QUUUEoJeSmaPXgjxRDLWNkDIQttVNJaXXNH3TVpi8CfQuklJC5ESrlVTmrDUxyvRTkkwKaclZmIFPKS93iihjaIDl8kJUx5Nq3g9GoLYfFMcB5YnfgcmCoCBHfMnVQNzBwRUEvR1T1VBpRlFp+nHzehI2C1nmpbfIyX7QfxjortErswwNQslLW8tb5UYB2m/6B7vRVU1xvxyB3K3z71JNkQI8vBlQKGmrxvFFhMT+yfViP8X78J3/sx/XlL/2gvv/zX9Ann3qmbeq//uu/rn/7b/+N/jnvxl96+SUGscp/arfnfS9hwGP1S7rnvnP6zisvsaDtstG92k7/7114mzvrV3Ty9FHa3tH2oU299uobbCxX2PAv6803z+vll19vm+Pf/K/+lp5ig/q13/hN/dN/+k/1K7/8K3qBTe7Jxz6uH/zCF/XTP/4T+tIP/JAe+/hTeuZTn9djn/iUTp69T+cvXtF5NrWXeALgVw7XeKrw+puv6atf/0N944Wvt98a/Nbv/7aM19jEX3v7deTf1Tx6Ze7sR7kXX36RA8KreoU769//5ld1te609E5/DXvPN+zMd3T42KEV3HXvWWJmR488/rA2D8+UN0J5s6rbTOq2kr7z6ou6ik1f/+bX2djP6w+/9gf6td/8NZ4oXNIbb72uGTa8/OrLeuHbL+DHy9phIfQ/D/SPBN/mzvzNN95QiaRZt8lrhXuV0gZPDcTrlKt69JHH5R8a+o789OkTPNk4zVOCZ/X9n3tKTz39cR06vKFf/83f0P/0b/5n/cFX/1DfYexmW5s6dvyEMge913mS8Qd/+AfyKw3foftpjTf+119/rR0UTpw4oT/6xtf14ne+rQts9v6bBT4U2L6OA5af4vhpgg+N77z9trxxX754SceOHWsxcurYcR3e2NJ2t6HHHnpUd50+M+RnG+qiI1aqHMfu8y5rgOdtIf5Z+yXmd2JtSKSGT1KBF23pzVIAyhFvOjx3Xdf6PhDqjedXz9pyEGx/g3Us0LOG9TVkVOw36KpK0J+QCryWNwXVvAV6SudseLvcDXvjM8wztLgK1IC0j+tP4bKmH50WGNMjNc9IOcmICEUE6SzvU2oXVlKe2dSDNT5FaKObaZayuiTNFmWZvYntRol8ylmQls4Idch6I23qJl94QeJwZ0/0vAiZM/ju706ds/ED+u58A3f6u6xd7lNtvsJGbMnozl2HHUaI5rSRgnzVVu4H8GTgUC46NJOO+CnbRhCLueHILMMDGxMseFv0eXuWiOFOTqeUZL9EhNrhwEGvW7zYx9uCO4iXgbRvHMxibCcMaMzlF+eEZfqjTtA9Bo5vOpgWcJvBV5cCtw92Z8o0udy3SXYlWYnIng29EnU+5TlNUoY3p55BN3/OYC/BLJ6zMfXs4EZB2PUsbxT0TWEdhgPIshUz556sbrtk9YbTCxRoqZlFawHKB17Ik3Xe6o+LQWKRGeA6PbLvC7Rp3VPYRqMvVUZBZor5ih1iimCfFsD+fgXwqd/8VdGHXMVv9q3j1DRKFZ1eoGcDeUA/+uUf0S/+wp/XV36KR/xs/P6b869wd/k//Mt/qX/+T/+ZLr77nl584Vstdq9d8ub9Xtu0PcgPPfSgEhPQ+p33vxbouswd9VsqjN3Zs6d18dK7HCQO6eyZs3r844/zNOAy77df0dVrvXz3fQr+r/zyL+tf/at/Jd8xP/7443r+c5/Tz/3sV/T4ox/Tw/ffrzMnTzcdv/yr/17f5C79dZ4cvMLm+Ju//bt65ZVXtMOjdN89/OZv/Tp3+C9qxiTfLdf00qsvaF6vabadNReb5ice0pPPfEJ+VfD5L3xGf+bnflJ/4S/+vP6L/+Kv6L/+239Nf+/v/E39n/7b/0Z/92//Lf23/8f/Rv+7//3f03/5d/+m/hb8v/d/+Lv6xb/8C0v8hf/0z+t/85/+kv7CX/oF/ZW/+pf1S//JL7b0n/9Lv6hf+KU/3/A3/vZf19/8O39Dfx3d/+V//df1X6HnL//nf1k/8+e+oi//6Jf0xS99Xp//gef03Bc+qwcfuZ+N1n+GOFTTnMPLK/r6t/5I3/7O1/W7v/eb+r3f/y19g8PJV7/2O/qt3/4PeuFbX2sb9eb/wt5/wEt2VWei+Lf2PudUvlU3p87qbuUsgVBAQgQhQCARTRQCnA2Mxx4PDs8eh8GM8ziMx+OZeU4z2MbY2CYZG5tkRBTKqaXO4fbNue6tcM7/+3bd6r5qWiI4/Oe93zt9V+2c1l57pX2qOpdDxn0fHByEGdtmGZrEbX11nYrWIu7VtzAefogK0QEqAo/z+mAWus+fma2HvdBLiXGSYHTLGOTVS2wAAAAQAElEQVSdGKHVvrq6igMHD3IP29CTpSl8HENXILL0mnTrN+hBMDMkbKs8x3hKgTU/MwcplSqPnMd27p/4w2CtD/p9gXKhiAKvZ3JRTH4CoJkhI620adWltHozQso80amZBfpyZLwIj+NnBzJzYd2BxlPDmWdF6ZR42XzevlFc9Z8K0DQCtDOg/Q3605ib6yjd7a9NniVQup2l7It9k7Fm3C9Z8eJr4gUZcZ2xPGP+ZlDbblrnTdBNEynf8I8oesY62qNOBTIdCJRKYVx3RsVUWI+IcymK2g8zQ+QjeJ537zwi5zbAKENAcB0hyfbEXKBNx3pmhjMfrSMl7QiEB/GwFvGgeAeAdZY3OC9B6tmHMxjHd95RoXTg8BwfSKhQJK6NHJX8DrQYbyFvTZR8i8Jc0EYxIvgMhQ0oEQGCAvvOU2EohfwUeeYnTEdEgOP4wgc4Bvgwi5/8M+NkCIzCMRSY6+SZGRw6cZzxSJvolPGT9cy+vp6ZsT2ITIMex3699xBoMgLHGgKVnx3STrYmvgnUdjM4juU11wzo5nP9gfn7jTJPQpY2Fzk7VQd8Qn3WYfTUX9alOmrrnUzXObQ8SNxPgPltjtUB46HoAgUY64j9CFo8DK0008gB2irbBCnXH8AcDyv74BraAUR6G5AxJLCbTeOwrvpRXYWElJCxv82gPIEOdIt9fFuQ4hSTkotPEPp7Sn664RJ8mpANmk8HZKJNgvDUJnLdxl5oD2Sth31kfjGf4PKLLsJrbr8dr3rFy3HtNVdj7+5dWFmYx5N013/67z+JA0/uwxLdyoN9vZianIDa5+KI98DD3L82BcgKiqVCeBu+yXtu/cCMlIYmmbhe7lugG1lu/W07duD2V96B66+9FmW6mxfpzu9hnyO8Tx6mK/zGG2/ExRddHN4LuPDCC7Fly5ZgQU7Ril/m1UJMTfwQrxck/E7Qhe94KA8fOYCV1UVMTZ/AemOFCsARKhPLiKnV7z1/N66/8dm45aU34/UU0D/2kz+Cn/gPP4Kf/o/vwc/+PAX7v3kHXnrbTbjp5mfhqivPw/nnb8PuncPor8WoVRyQLqEUt1Atcq9WZ7DWnqfisIyl9Skcn96PVlZH6hqwqEVI0SZDaWAdDdZqEmTRwwM9vDdXvJWtoZEuot6YxXJzFrNLx5EU2+gdymN4vIqx7b0Y29aLXXtHcfV1l+Clt9+M2175Qtz59tfh373n+/Gud78Dd7zyFtxy63X0kGxHqdSi5TwPsyWcOH4Qhw4dwvzsMqYm53Dk8EkK91Xk8j1UwFZ5ThIcO8Hx8jG279wJWeznXXA+JMiHRoZx9bMvRq2vBkfr6bzzz8fznnczFTTh5PxwtfJc7o1ZhCZd9ktLq/A+wdzsPJyLADgqgQVE9ATMLSxwfev0XHFuFN613hrLgTkqaYro3Q/t3TrpJJfLYWRoCLVyiYrdVuzdsgPVOEGBFROecePZkjBs8/qozRVIiWyT6WY6kwSS/qnz0WKCf6fTbCslejPoPDwTbOYjrTQjX+C+M1Rc8NRysNxIAzgrqG5KvKScZxcypc0hFSguYJxIBxzzM9vgVxo7pYLPEBZCsc52liElbhQKFO9AynzF2Ic51lcb49nMWBswsw5wDDOD2wCc8Uj+BEs2U18pjL0a6zh24xl6OIjPe5Y47oePHDyt4phCtwMendBCmESe3oGI8QiRsbXz0KN99Zyn5zwUmpmyORrQoqBP21xnm3Ey1iD8OR/Rgfa3lWasQyrgnBjlLBxS9uWimIp+jCTOIyafyGtsDpfj/MrkBb0FB0GV8WqcoTcGevMeA4UIAzwTfbkIvTlDLQH68hEG6aHsK8aoRhl6yGdKFPo9sQUFIU+FImaaSeh6AZRbKXHjMk40rOQsH2adRZ5ZZFknxzEUdFIIQlZpgeoIXLfwnyXkBnNOZgazDnwr3ZqpjYMPocHD4Dbi2HjMWcjDxmNmIZaRkE8BdzEjcEtJuClSbunTQZvEcRpIIGpHvLU5dpvtutDiPpB2SCiso7jacUwdmtPAQ5IRQltw7E2g/E3QITx0+kv/6WHKvjdDBsfZu3D4lX+28RpcZ5Nz3QzKC+tkWWfNKU6FKedJBqzyZjPFEu9mV1aW0aa11qZg7qvVoDfcX/PqV+LGG67Ds666CuViEU/uewJ/+/G/wde+eg/u+cqXMXVyEhPHToSXufQ2fn9vLxpk3tLw9+/fT8Y+C/20bZ13ybL8Fijsxewdmc0i7431AmCLQuPFL34xPQw78OUvfQ1//qG/ovW5D/qhmUsvvQhvfusbceNN12E3FY99B/bh4JHDOHLkCB5++GHse/JJ3r/P4wRd0Y/uewSLa4to0Io/fvIwBdwxDI+WsXPHMG598Q34mZ/7MbzvF34Gv/DLP4+f+7mfwlvZ780vvAk7ztmGnt4e5IsF0p/DwsISBeYE9N/zRlEO5VIPiuUexLkSxEjaZECNRhtzM0s4cOAQ7r33AXz5q1/DV778Vdz9hS/h05/7PD75D58lfBof+/gnuJ4P488++CH8xV/+Nf7qrz9O+Ag+/NGP42/+9u/wqc98Dh9n+A+f/gzu/uKX8NWvPYCHHn0C+544SG9IA4sra1haXg9hoVhFki/Dx3nAJWE+cJ7zZL3lJdJIAz3VAnbu2kr3/iV405u/A29/x534vu9/B9757u+m9+Bq7DnvHCTFiH3OBG/BkROHsNaqo0EPSKFUoqJWxAlekeTzeRwmngeGBoPA1n9gdM7ePbj40kug9w7++AN/gj9+//vxZ3/2Z/gUvTGPPPoIzCzsi5Q6vWi5tLQM/c4B+KytrSG8n9EihbIes1Aql1CuVGA0UKTgLXINCa8dqr294dpjvbWGaV4X9NEzJGvf2HZkoB89VCQqhTyKVDIjrjptN9FaX+vQbqNFD08DbXoEdd3RIoG36AqWO7hJr6FoXfTWWG9BZQ3t5Qac7Vw9NS9DR8Ao5PnRGQpni/EzQ5V9A0hh5GfuFLR57k8By9oBUvIeAvsPQp7rDTwqhORPm/iWyrsg/HZ5aJpmVEYEKTLyOpV9qyA5I3i6dhZ4eQbvHfgHhZE5ROahuMB5g3eOSoLyPKIogrwCMfffsb3nerHp0fxTzrcbtrh/bRolLe6nQGUsBrO4PuEoJS5BIE6NHanfiGPFMSJCnCRICLk4QZ60U4gdKrx+E5Qo+CuJo9CP0F/Oo6+SR38pBwn5vmLCUOBRTRyK9LjlrIWyR0hXYiMtgsLfaBAAxcSD3VKxcfDmETkHZwaHjcfMYNYBZZmZApgz5rtOqLjAjJ0o3/DNPmbGfr4ePHfmKeA8/NmAiPMEMwfbBM55dMHMTk3HMW5mMDsNKnTOhTzFBc57qG6In1FXeWdCyowuQStsB6LPuNkZN1kbvQHG8Cyg+p0DrDZgu82QMm2noFMPPODfDGSstwE8gK1nAh6+1rcJZzKD1ETYHegwB84fG5AZ59SZe8q8Lpzqg+UZkRiA89WhInp5eFiTe1GkxV0qlbFr5y7ccsstePnLX47rb7gBW7duhb46d++99+JvP/G3ePzRxzA7M4N5WmwrVBpU1tvTi3YjBajpnjg+gd7+fjLuGQr+PPS1NAl8CfoiFQj9vv95dNvr8M9MLtFzkFEw1KG36++9/yFs37EbN9z4fFx33XMhV2Ke2vZDD92HiYmjeOzxBylQDmOVysSBQwcpmOoUjAtYrK/gcd6bx5UCLn3W5XjjXW/Av/2Rd+KP/vd/w3vf+6N4wxtfiuuuvxS1aoQ8ZXyjuYzZxUkKvtUgaIqVIirVXjKJGlZXExw7uoLHHpvCBz/4SfzRH/41fvEXfxfvfvdP413v/En84A/+NP7dv38v3vOjv4hf+40/wK/+1h/i997/YXzsb7+ID33oU/iHv/0KFaMn8Ngjx6kY7Mejjx7DsWPzODm5wrnP4dDhmQAHD0xQyB+hkD2JRx59Ek88eRT3338QX7j7EXzyk1/BRz/8j/iTP/kbfOBPPxHgTxn/g9//S7z//R/DX/zFP+DDH/4c/vJDn8ZnP/sA9u/nfsw0eDqkGMRkcnlaOYQo4fmOwr6k9DgMjJRw6dW78Lo33Yofes934Z0/9Ba8+LZrcfEVO1CoABOTh7G4OA9Z4YtU1FYWl1FfWeHetrCTXoEVxiWkYzLT48eOI0eFadc55wQakQtfSp5eAjx+chX6cSHnHQZ4l9/X24eMZ6Ber1PoknIpSeLYQ49+OEnno03aLlX1mwKTYT+rA30Y3jqKRtbE8uoyHJlsm/e65WIeVXqT+gjDVNqGqmXIK5BQEqS8ZkjXG0ipDDQZtqjMNptrpMF1NJoNSGnrnnPOgoLVTinVKc9Ht6wbbj47infzFSr9TJBxPYIUPK8b0K2vPJWFtM4q66YboPwAbJNtBgN5XqevU+XMy75JEK7/ucCcg8BxzgJPIWtm8NxvM4PoI4piRBLwLItdRGFIcD6E3nuoTKFTX2yj1YGP3k9TntIp7/ZT7nlbCl6b+8o9btNoaVIR2AwtXjlQzwv7qX1NzcN8DE9BH/PA5+hJ6kKe10kFpvO5GKKlnkIOlUKCKumqr5zDYLWIYf0OyEAVY4RRer1G+nswyrzBagl9lQS9xTgoDkVa/8XIUKbAL5OeS5FDITbkPJDXur0h8Z5rdfDO4HCWx8xCrtsIYSnTJJEMwcpnIvydaqxyQcjlh+ICkoeQxpx/tj/NaTOc2bGZnZn1dWkjkZgzmBk8FDqYGbpPt+xUmmWq100rTE9XVzKA8r4hEOWq06bAC4eWLLK9CbIsJdEIMoYZMfhUyNhObc+ElH2kMDxdebd+lrI/9pF+i6A5psbDznVr/ilXLMiY7oLSm6Gbr7Cbz2b8S0lHAnDGghSWMeTaCzwI7eY6EhLr9q3jeP3rXoeXvPTFeMUrXoGdu3aQ8a/jsYcfCZb24cOHgzAQY1+haz6RJs328hxIIMu6E4P3PoLuiXWnPENFQYKhn8z8TW96E+64/Q4YaeHJJw9gfa2J3bS8X37bC/HmN99J638XLr7oClrUh7G0soqHaVE2efgnJyfhvAvCfnJmAidOHA6Wa6Unhwsu3I2XvuIWvPcXfgr/9X/8Fn7pP/8y3nznW3AuXdSVWpXCbBEzk1Poq9ZQypcCgDRxcnIW9z/4KC3yj+A/ve9X8Z4f+Sl83/f+G3zH696C7/++H8TP/PQv4Dd//b/h4x/9ezx4/xNUeOpoNgyVngEMDm0lbs7H+Rdeim3b92B8fBe2btuNc/degvP2XIxdO87D9nEKxdGd2Dq2HUP9o6gUayjmyugp9aJWqQXoqfShXKqhv9YPza2PYbXch5HBMbbfhXN2nYst4zuwhf0EGNuFbVt3o8I69ZU2Thybxn4qDV/80r344J99GL/z3/4QP/kzv4Jf+tXfxu/94Qfw53/5N/jc3V/Dg1Qu5pbW4KMCcsUSRE9LFKgTMyeR+gy1/gqedc3leNEtN+HOO9+IV7/mm7s4qwAAEABJREFUdrzk1puxfccYqrUS9HLm5NQxPPH4Y9B+rq838cBDj2BwYJhu/Vw4A2bETaWCnTt2Qr9eeOWlu1AoFHHeeXvpgbgL3/ndd+F7v+878Zxrr8bY2BAF8RrW6BFo0dOUcUKLiyvI54uYp0co3vAALK/XMT0/y/nVsFxfQrlcRC4f01O1gDIVj4QMN+eAXq5py/AAtg+PYLinByUdAHqgsmYDrcYamqTvRmsdDXoPWjyPbdJ+m3VaPA2CNgVQcwMUF31k5iDgScE3gu5ZP3tobE8egA5wWAhSZAFvqSE8yuuCMlJ9EFS+Gbp1lMdiKPxWQG2+WRCPUF1HfAlg3VkBGQWxIM2Ux9VQAKuumcHz/DviM1i9xLGZwXjmO4KdcesAuk/ot9NPGONUGsE4adPab9PET3ldKeHfovDvWP4pToVtcE7GDxIEjRBsQC5XIG+LCRFiKSTeM+6Qo/VfiuPwUl+RwruY8xTixnMIVEqG3h6PvmqMWiUieNTKEfMS9NO7NlAr8syWUKvkUKFnoEyaLMSOgl9gDKPQf070Sb4aUwmgjgDvHZx3Xh8wczBC5khoG6CNFJLMDI5l4KM6DDb+Uhg3YyPxDQPHfjwstFEoMCJG4CmKBarTgYxjbgK2cwIOqB/T6IJ3Dt51wbNGegrC3RBSKOyuQ5M0M6imZ2jG+TiCQgI2PR6OggphvuAj4Spos8+MhNYi0enFrZR3KwEoslNkKkXKk/FUYD6FLrt56h/Xj82wUar+BSnbbIaNYmTMF3TTacr+Cd3004Xa028L2GFgKAwz0kIXxLi60M3TDiiesl5qgCAjbhxSJtqQgE9bDchV6q0N42HKGuvUUg0i3ude+yy87lV34NW837/humtwwZ49OPzk4/ji5z6Hhx64DzNTJ8Md/zqtbk8NN0ki9NDqmpmdRkYctHkg9Vb67MIsZOUvr65g4vhxtGh96bv6Vz/rWXjzG17f+fW8//JfcPDgYQwPj+HVr/oOvOqVr8fw0Bj78TAz3PO1rwAUSo889jDqnPP+Jw/hkceexOFDxyHB86xnX0FX9nfit37nl/Dzv/QTuPMdr6HwOhelWkbX/wSOnjiAlbUVSOsvlvo4nzU8/MgJWvEfwa/+yu/h3e/6abzxje/Eu37gx/Hr//kP8Ocf+DvMz6Ro1AvIRf248brnYcfWbTj/3L245tlX4dILL8D42DAG+moYHx1Bf28V26koDdMlbWR6uZgHPufRX61gfWUBrcYqqj1FKkqLWF6aA/3S6CnmiPs2auUCEtYvi2kQyINQKhRgpEf9Sl5M3pAnbuvhGmYd2rP1+jLDJmo9Zbb1mJ2eJGOqUvj2EW8Ueju2Yuf2bdjBcBuF7+7zL4Iv9WN6qYWvPPgkPvKpL+D9f/l3+M3//n78/K/+d/zP//sv8BF6Fh568Chxsw6gjHyhFxYVsE6BudZeRpw0sG3HAC68eCdefvsL8KpX34qXvfxmXP2si+B49g8fOkohzD2emsQUFbzV9RXIQhODXaelJvrs57XBJZdcSEVuEX/8Z39ET8l/wp/8+e9hcuowqr059NOyalIoH5s4CX2dMaJVxklwjXlkBvbXQksWH3E8PTOJJPLhPZImBXoce0RkuMO8CnCWBVzov4ItEnfj5V7sHh7FllofChng0ia9Yuto8npjjf21qHC01tvgEeDpcJDgrxMLqw6oG1gXoYwyh3PopGU4dEFr64LyFM/Mcc5fDzxpPIXkE+w33YA2+Zigm+bQ4U+8RRASmz4y1s82eI/CTUVnjaqO4MxCMwvny7h/Asd0ABgcwXMNAgl645k2jktMQLz8FLAeuo+EtCBg0eBZFjnAU/hH3CvvHSJmRJR8niGHpeXv4VnuWR6r3LE+909jgo854yd5Fvtso8U9axCaBIbckCY3rUWkt2nqt+gF2MyDMyLUzId9gIsQRTFyFP45hvk4QQCOnXMRz3lMIe1RTGKeywx5zq9aSniucuirxejrizA0mMfoaAlbtlQwPl7ByEge/f0Jz3ZCBZz9JRmSOEUx75DPeeRihqTLhMDukHOebn8jgJCBSRAVcGYGM8PZHrOz5wtBgtCGSFdcENL/wh+csCZ9CswZukBtBl4r+wZzMGMbc6dqeRgJ5nQa38QjpqBqCnmuIVD6nwLfaAb/Wjj+p6yh25b0z2hKABwPkCIpmefq8iKZYBsRMdamcPJSoiggeytFXH3xJXjja1+Dl7zwhXgO7/e3b9uCA/se4z32F3D0yCFMT05ghXe4jUZT3SFl277eXuR5N6zveCdJDL24J49AlQKwWMpjbnEOhw4doDBZw5Fjh5HL5TDQP4Tf/Z//N93gx3D55Vfi+uuei1qtj+7w45AykCuUof/c5qtfu4d373P0Huwj81/H3PxJXPvcq/G2t7+RLvd34z/9ws/ita+7HedeuIfW4yqvDZaRZSnKPTUu2oc31B9/7An8wR+8H+9+57/Fm974NnzXd74L73vff+Y9/Gfx+L6jWF0Ddmzbi3N2X4Rrn3UDLrn4Kh7kIuc4jCot8pWVOgX8VhjX6kmnRmaYiyP0cn1D/X0Y6OP6uW6l9Y2Dc3buwMUXno9aTxmXXnwhlN4+Popzz9mFnVvGsW3LGEaGBjjmFoyNDIVQfew+ZydGhwexZWwUUiaGBwcxPjoWytWPlIy9u3dhjMJMP9pTrpQwyPGLvPcuFXJUHDqgOTrOU2A8Y/Iy1KrDGBvbSQ/C+bjogsvZ5x7Ob4SMqIz1usehA1P4u7/9R/z+7/0pPR2/hN/5r7+Hv/vEZ/DgA49iYX4J8DFKPVUUSkVA551MrVKrYnzbON701tfgbd/9Jrz4Zc/DnvN2kKrWcPTYQeL2USwuzWOeFjtIf6KVRXpx2EHYlwL3WO53eYbuuedePP7YPnoBGpimcjk/P4/Dhw/iyNFDsAjo6+/Fensd+nrg4tw8LrnwIl7LrAbvw+7du1HrrXH/18L+F3N5rK0soVgqobVWx1h/P8oWoyfOYwtxKu9AlTQYe4OgRWW1QbEsSDn7NoVrW/MlHYmW0o1QcQGJHsrrQsb6XVBeS0JpE7TV5wZkpKEzwZyDAP8PeBzn2OWBevkvgBnMBC7w8Mg8PIW5mTGMEEUeEekwdhEc1+oj5pmDhGLEj9iznII4itTOY/NjZiGZcQ9EPxLyMi5aFPidsEVvTgutViuce9XrNHCcE/uiIm2IOI848CjRRkIFIIki5EnTeY6ZcA4K83GEHC3/cj7Ps5QQYhSLMb1MCXrKMSrlBJWeHHqq+aCwVnuLDAsBSlQWCsUEJbZNkghxDOTyHjH75pIRcR2MdtbsDN6BcYPw55x3nKx7ygKcGQTgo9CMlb8ZcN16LrQ3O50268aNE9CYnbR3LqQdQ4F3nbR3Zw/NOu3MOqHadMGsm+e5pk7crBM6zs0p7gx6zOypdZhvBJV9K5CRIbc3DlhH6H0rrQFHIukCQlx5CMTs4ViOU6CeHT+eCVj8T/ozs6fiZSO9uVMxmmyD8WzOf2o8ZTKl4CJ2KPgNLa4mhSxWMT7Q/RkTbwkXc+N11+K73/pW3HHby3AtBf9wjRbjxAk88sD9+Pzn/hGztOyOHT6CXI4tOG6bB67Bu1VZ9E888QRpN0OpXEZKl5wUgFK5iHP27MJzrr8GNzz3Wdi9dxtaLBvdMorLr7wKcDFe8MKXYvvOc7GwvIKH6NqXS/bgkSdx+NgBfPLTn8CJkycwMzeDvsFe3PGq2/BD//4H8N/+56/jO17/Ulz17D1ICstYa9ISzAHVahXNlmE/79D/5E8+hh/99z+P22+7C9/9nT+CX3rfb+LDH/o4picXMNA7RJf8Bdi57Ry61Ueg9xS2b92JjIQz0NePJV5jrCwuYaC/BqMQ2Ll9K/ZScI8OjUC/0b99yzY859nPxmWXXIpdtK5HKazP27sXO7Ztg9qXSmXiHOjt7eOde4yYnCDxHi26yPOMU3JAL66tUokSI12vr6FNZapNz0i70QrxhblZWg9RgKX5OegX81TXMoR++qlw9ZQrpE9DT6mEKuPVnh7UKj0hPkq39+jwMJWJYYwNDaNKplQxh4QWktUbWJiYgltLMVwdwN7tu7GT69+xdQd28epi9469uOziy1GrDlHhm8BnP/cV/P7v/wWvRP4rfuO3/xCf/MzXcOjoLF3nORTLw0iKPWjZInxhCT39GS6/ag/e+OY78KY3v5b7+1yMjg1iZXUBBw7ux8GDB0G5CDqaUOsZw8JcG/KwDPTtwNbxPRgcGCUfIuekQTM5OYPZxQVccvmFuOqqK8mEi1hbXkXWbFNoexzcvx/lQhHDA4P0WsxicWEZCa27AvG/3myhUu3DzPR0+KrgzMQkyrxCGOvvR3+xhNFaLwaJs+FCCZUkgSPTbyWGBj1hTWuBB4YOpxQxhbUAfEgeT+UBGU6ldRa7wKpf95exny6o0JzDZlCewMxgZoo+I3i4sPceFkKc8YhWvhU4o/k3lTQzmDkYwXkP5z1pPYKPPLx3MDOmY0RMO67XRxHrOKYjeOegOhHzpBg45xExT2EXzCz0AT7icx3hn5F+suCFSUlIdAAwDWRZSsgQDEFjmtBGBvOcB+flKfALPAMxQ8/5xBxPyohXGRWPnItIU0ZwASTMu1CU0K/2oFytEXqoBJdR7qmQ9suEUoA8r56KlSLKrJcv5YKikZCutPY4iaC457iOCmcUGSIHrh8hjDlHBz5aBAMu2sGZMeyAdz7EVSaQG10EGoAMSnlPhRSdMvyLPWaduZl1wjMHMmcbawhLw9c/nCMzzdTehYPEZFgns5julCvvTBAT7BK34meW/3/pp2Ig7AAZqlEBcDwoPmvB6PZcX67zzjSPKy6+GD/0A+/EG17zWsi13Vsp48F77sWjDz6AA48/jonDR+F40vTjLLXeHmQU/i0Kqxbz2hQoLVpPBR6AI0cOQ4J/emYaV199Fe666y7s2rULX6MF/8gjD6NSKeE7v+cu3HrrrdCb3QcOHMK+xw/ga/c+iOmZBSwsLkNvlK/TBbxcX8SlV1yA17z+5fiV33gf3vPj/w7Pe/7zsH3XTsjlrzfES8UyBuhF2P/kYfz3//ZH+Lf/5sfw1ju/h+GP40//5EN47NGD6OsZgoSahPV1z7oGF593Afor1UBfuThCX61KITmEnTvGceUVl2DP7h244bpn49prrsLVV1yO5z/vudgyOoQKhYr+B7vlhUWMjYxgamo6rFV48HA4cuQI57Ue6Le+ssLyKbqmVxHFcfBwmBmVkyYPfQQxsjaVp9V6PeBSX2vT/4QXu4ielSUe3Qxe9alcNQk6SxpnZXU1MJJlXgU48gTw0bsV2o9CoYAioUCBKBBTFd8QRM5RmAE9tIpHevuwgx6F83buhCzhCpkUeC++xjv2NSo+TV7TGPfT0hZ6uKda6zk7d1N5Ox+j4zvRbkVUsI7hT/70r/Hz7/sN/MZv/g98/u6v4thxCthShUpYL4JKO60AABAASURBVAqcR7OZwnmPbVSKLr30QnzP976NStttuOKqC4L1pPcHZN1r7SdPTlIhaGFqco44a2CEVyqXULm6knX37tmG3VQit23fgssvvwy3voS0MzKMMvfDk3E3qcAKH4uLi6esf71YKpwsLS9xPtWA45HxMQjv9foKjDyzFHn0FosYrvViiIpAT6kQFIE88+MMgT488Sswc/CMK3w6cKyzGYw4fyZgd/+v+TMzmBmc1rwRKu4p5USmijtGvAMi5kXmKPgcRO+Kmxn0lTgjMzcz6MnIp8B9yuiVychvdF70NdJUPCdlSRtglMI/DfubwpCZY1ztHbtwcBvzYQKFfIKEwj8mTWrc2DvE3giOcwH8hlDm9MCiYOTk8jEt+JjCPEGxVESuXEK+XKQHrIQcz0ZBwPOWzxdQKOZCnVIpTz5XYbwQ+ohjH/rTuhWPOI6TbPTgmA7Og5DCcUkQeE0qdogImlQXnPfgH4yNA5jBzMGcIIMZ0w6dUPFN4NSGaYWOITY9Zmy3CbpFHkaif2qZGdOUvEbA1z0pczrQ3Ugzg8YzzZNxM6bVawZ9QndInDI0lvoUKO5Zz8wgfPDjrH/mVP7UIk2rC08t2ZzSiILNeYxTQJLzQnMIYA5GYEn4MzOYnYaQ+S/wYdYZo9u1cZ0CxwyB4gJnjrhVDgs2/ZnZqZSZEbc+zLuUi2AU+sa7WLlE9Xv7N97wHLz9LW/Bm77jddi9YxtmT57EfV+5B5/9+0/hkYcfxNL8Au+Wp5FPcgAt94W5OVqnLaxREM3RpbvGK4MW+1xbW4V+w99z6OZ6Ha+8/RUYGh3GB//iz3Hf/fdjy7atuOnm52Hn7nMwT9etvAX7Dx6g230Njz2xD+ApeHL/Ucwt1LFz1158/7veid/63V/D977rTpx/6VasNKaQ0ior0sJ1lsfj+47jr/7ic/ipn/hNvOb2d+Ld3/fz+NAH78bk8Rb6qjswNroLe8/Zi/P27sauneMYGaLSkq5SuEyRCTSwc+cQrnnWJXj+jc8mXItrn3UZLr/kPOSiNsaHerE8PwXnmpibncD+Jx6HrkvqFLqPPfIQysUSlqgE6KtsjvidJU7maaFLkEkJ0FvyYgjyRizRwm9TQRIDAx/vHFbYT5LE6ArzJi1VCfllekAksFapPLTI2cws1FmlktCmslAslaCQ3cA7B0cuJeGXkVF6H6HaW0Ocz6GHOAKfjIzTyFATcjQxu3EKVZ037U9e7h7egVfKCQQXXbgLI4MVjA6WMdRfgl5sil0b3pqYnzkR3ltIWw3ix6O/fxA76C3Ys+d8XHD+RSgVevHYI8fwgfd/Cr/w3j/E7/33j+Dzn3kUy4spLe4aSsUK5wosLJ2AS5ax85x+em72kh6uwKVX7oL5OuYXJrC8toAo75AUYiwRR9NzM4hycfAoffUrX8VHPvxh/NmffRAf+MAH8NCDD4X85aWlzrcSKPzL5TIqlUpQkHp7e9FHT87JiQnOfRXeR6ShdaymTawR395FIIp5H5tDJVdCX6GMvVzX7r5eJFQQ4mYdaKyQ5NfQwDpamaCNjGcH/8yPmYXzadYJu92bddJmZw+79bqhZz0HgxdsxJU2O3t7s4180pIJuumNEHwcgVoTSEadftm3URgrW6B8R14uEG0FgKNANQSBF0XwxL3iiTd4ph3HEnjv4DxgZgx9CAHKD+4RCEZjJaMSmtLb01pv0MWfokWXf6tNylbIO386ADi9LADotRUYZ+pcDOciRHTve45ZpPBOIg8fZQQgiQ0x5WucMEyAWMC8iMI6APMzNGE8A0rnqNDmeMUmSBjmiwXIA1DhWatUK+ipVQk1egLK8HGM1ADxBs8xLYCD8ymijfGdByKOF/sMnB4806zPqTPmCRFzN0PMTmNNmEijAoHIsS4yOKQQ0oxMoBNvAxJkG/n4P+AxMziCmcPmx5ydSiquchGSMo1E5dWGYTdP+f8ffHsYEA7F+As5j5jIlTv7u952F77j1a/COdu3BaH2lS9+mRb/Q2TcizjGe35ZpBm55OzsLFZoGUqwlEn401QS8nSledKiBNzx4ycgWFtbw/T0DGGad8YP4Etf+iKuuOIK9A3Qpb60ghMnpijQmpBrdp7u9TV6EPbtfxRTMxMYGR/CD/67d+E//cp78do3vRpbd41jfnkecufpa4N9/QO474FH8Gu/+tt47WvvxI/+8H/A7/yX36cLeJJW7wDO33Mp77XPpbV5Dob04zCVHpTyRRSp9es+/ZKLLsL1116DF7/oBXjuDddiL61fXYH0FItYWZjFvscepfIzgRaF7cLMFBZnpzF94gT2P7mPuMljjnlLrJfL5eDIwCYoWPr6+1Hnms2Md84rUJkgI4OUYFLceZ5Kcildk6zw3nszmBnMDHrMDDUK8IzXWFIkZOUI5/ovjdWf+tLXKz35gn4qV96TBSpn9dU61Ke+W6+yiMzWOKYn04k5V+MZW2/UsbS0QPwfZbiEFhW2lMJ8eXEWrcYqkDWovB3D6NAgzymgskq5CIcWqj1ljNPaHmNZzImWiS80Gzhy6BB0LUEJib5aDVIIdm07Dzu3XABrFfDA/U/gf/3eB/Gff/V38P7//RfBy5NSgazyiqavvwYuA4WSpzJRxvU3XIlXvvqlqPYVsN5axpHjh6D/L2F0fJwK2BzAmUxNzcC5iIw7F3AmpejE8ePBA1OkYnT0qGjweChbolIgXNTrq9i2fTuVgjKZcxUzywtYo1CJinl4ghQmfeMhiXLoKRQRcV1DpSIu3rED27nePlp0Ze5LTIUh4jlwBPDJyGsFjD7jn87cM1b4P7iQLAJPN38zg4dBdbDxmDFN8M5DL19G3lOoeThviCiwnHPQnkTmIFDck0adUx0PM7XPkPHsdCHlXolmpOQ2Gi20KPAzStY2wyZ5R4ueH8WVlzI/Zd+Z+nNd4e+hccSrkiRi3BB7R2MmgmRpRCEvpaALMecZRYCEdMR4wja5XIyEXoCIfDPKRYiSBFFuAzbHlZfEQflMFFKjsNjDhAfn4SMHRxwYZbin8p2LDUnAjWOZhXm5KOIk2SCmsFc8imJ8PbBO6AzoWKkZPIxIdzDuCPsMofHgmwY0IbYLqtONnw6x8ZgDzg6O+ZuAlUyg/jeD8gieawjlZnDenQLvHLzzASKuFRuPmYWYmcGMQMpzDEOmPoJCw8iZ4SklJwU2yswM3/7Dfjb3udGRmYV5bSRD3KyTZ3Y6JOtklc19MKl5fZsQ9jfgAnCGU+Ni4yHN40zoFKWQJm5mp9qYGafXwiAtnNe/7jV48+tfh5tvuAE1MvoDTz6Be7/yZTxBF/0yrdnjZO5VClD1pR/riXyCg8xbXV6k5b+CiIQ9OXEixPWy25WXXwq9+NZoreOiSy7A7a96BfaevxcX81phhQI1Sz2WltcwM7eEA4eO4vEnDuLQkWPQQXjLXa8Pb+1/9w+8Ebsv6EfLzaBvOI9SNYYW/enPfAU/+p734eUvvws//dO/go9+7DNAO4fR0W24/NLL6ZYvYMvYANrZEnJJgwe7jt17t+Cmm6/BzS94Lm688UZcfNHlGB0ax/zMMuanVzrA+OzUAo4fmcDq0hoG+4cwSQWlj8LsxLETFIwtZBRYu6koLPMOOk8X3zKvJ6RErVAZ0k8GyyU/QSWhh1ZAlRZAm5Z+rDMbR2iSOTXouhcDc6T5hMxCDEvQoBUpyAxBwenuofqtVMoYHByk+7AULNwRWu0pBU+eCpeEp3MOlVoNejvek9EUKLCKbBPlYq49Ik43II4xOztD5WAFYJs8FbfV9VVkLg1jrqzV4eMc6o0mMjgsUkHTdczM9CyNL0MhX0Gj3kaCCDFB35/fMjKKUSo9/RLipQL6CHnS59rKHBbkJaCALecj4nKAArWMbdt2YWRwOxWrOj72V5/Gb//WH+O//84f47P/8EXivAExbp3bVruOheVJXHjZHjz/luvxglueh/6hfjzw8EOYnV+E8zFOUgE4duIkGmT+5Z4aqlSWyEgwTs/SMq8smM0rmGNwzkO/JdGmxySjMNEeLctbJdptryPNUyEreKxkDTxx7DAy8tKllUUcP3EM5WIe67wyqFHJ2Tk4hN39w9hWrmCceKplHok5EJlopylS9p1lKQTMDH8Gzw1VHcAyhMcx9DCWGMzODth4zDrl3jkuzaFLHxvFTwnMOnW13i48pQITjkxDYNapa3b2kFW/pT+zTj9ENSLiz0cegph8wXkgJm+PGI8TjziOEMUxQw+VCSSUPet5JiIKWudA3GSkQgTAxkO9GU1Z/4Q2z2JGhEjgN+kB0H63ld4AtTYzCBfmHQSOY8tij3OcA8eJONeEcXkBoghQuiPsM3imOWUKYsVdSOfyHjkK/1wuRlAC8jnETCcMBTHDLiRUAGLyiG5aoeMgjrhx7FihMe6dQ+Qjjh1xDI1jHNMRDM6MH87DEzsSkJ4LOQ1gIxcQGXExrAKHNAAoYIzuPqXxNI+YDHH1NKX/2tlpGNDMwcxCXB9mxrRTlKA6AkbD30acaw1Jrr0TPt1nt5+zl3cPaLdUB7UbV3hmWnnfMpya67fc8p/QQDQBGJmT7vkDoIGIDO/FL3g+3vT61+GqKy6D3jD/8hfvhn6qd+LoISzMTsJo8RXJwLduG8Xi4jxSut90iOSWljCbX5qHo+YKruulL70Vb3/7XXSNtrD/0JPYc+5evOvd76Y1R6Wi2o+p2Tk8uXG/Pzk1x4OckolPokXhd+0Nz8ZP/sxP4N/9yLtx9bMvgyUt+FyKfClGnhb7hz/213jPj/8Ebr/jtfjZ//g+HDw8gVKhhgsvuAwX0eU8MjyCiLSzurqMsZFB7No5hhe94CY8n/DSl96Ciy7cQ8bcwr59j0H39bPT07j/aw9gfmYhCIm56TnkcjkKoVU4F/G8OVqzC5CQXlpaxcjwMK8KVrn+NnJxAt0nHzt+DAP0ZEgQO+9RotXZy7t0Wes8uJDbfpFu6JR4V98CWeXCW5LEkJIQRTEEMUMB+KS0+BlwHl4B1Ea/baC+BIcOHkKBAknjTNO7kmUZ5xnTkl/mGlP4KELE+ehrsMbQk7kIjLxDTIgdh/cStIc9FGZlgsrlrenr7wtv26dkDLlcgf3m0U9FqFrtRXOtiRFa/sPEdY3KoM5Lnrho0KqGLGUqkluonIyNDmLL8DDGhvtRKXikrTUYBW21XMLC3Dy8cxgdHcO551+MXeeci0J5APc9+Dh++3c/iP/1px/E4/sPIOMaEioTKTIqiXPQ13l37tmJl/Ma6cLLL8Fqcx2LvB4xri0io+V0uT91zjcJa9P/93DFFRdjx86t+L7v/x7cddedVBhfjqAIUFjn83n2CcQU8LlCnlSeYY5KXZwkKFUqmJyZxkD/QNibXBwhNmBxbhZ58qPBUhnbBwcxTDdvje1LiUdEJQrgbGmhdr8p0HbMsbCFEK46sf/3fZptLPIsSzMzeO/hKWidM5gJMsgj4Bj3ziHiXrMj21JIAAAQAElEQVQKzy/rPQ2iJOw70IIUZsVF91LqWlSG20EZADIJNXQecwbn2CfHcN6FuPY9SXi+JS85pyh2iLxxDg6sCu1jx8gCZDB5ayOimz6mm57VEXOvfcw+FfIMS+F2pBlLcrC4gCgpwMUl9leAVzrOQeWO5Z7jmncw7+Ecx3Mx+1Y8hvOcB/EQi9YYjzmnmKHTIp2zgETn1MidQqKZhYbGcvAR7pzznfIsBftg3DEkwkmcjnmsdsafI9aoJtjpbObgFGQIbh+3EXZrqa/N0M0HxxEYJyPQSxwC5XXqpAw2AQUHuhDasjj8deoYD1QoD3kI61F/ZsZ1WSfNuJnBEQ9myouQkSMYPMs9wNWYeZgZY34DFN8Emi8X6VlHEDkHbYqHqRd4czDmdYgiY/qpQAxCoDVvBoQn5WcXGOWfmcHsNDj2/Uxg1qnrOA8BpwuBcwZBxHLPuMbevGF5ElRK127WXEMhdsilDeTaK3jBcy7H97/tTbjl5ptw8fnnQW5uCf+pkyeoeTpau2tYWpxHc30FK/VF7D/wBFbrC1iiZTVDRjhDr8AiLaMZ3vn31Cp4xR0vx8TUCXzwQ3/GOou45SW3YNvObbTuD+LI0eM4fPQYUlpM6/pPWHyCI4dPoEBG+l3f8xb8xm//PG5/5S3o68+jbaso9sRk+2185jOfw3/46V/CHXfciZ//j7+BfY8ew9axXbj84itRKZZYv5fufAdkq7xWOA+3vvhGvOF1r8Bdb309ztt7TlhHkcrDFz9/N+7/2v2IeDbqFBoTXGNKa3yda5PLv76yROt8HSD9rRNPDXotVuilaLDOMi17Wdv69bk4ymGMgqtJ929KU0RfMVtYWoTjwT158jj0HxPN897fM71El/Pc/DyVl3x4CW2RioAgIbOIIo8mmVaD4GJPhSlFk2PJisyRgRQLJcRRQpnaQpF35bVaP6oUwCpL4jxqtT6srjXoGk9pFQ9DVk+j0UapWEaZOK1TIEcUihrDvOM9+yIU6mXAYrGEJl2lq7SAt2/ZhpXFFbTWW8RVjFK+hINP7odRAVnjfbsUxn5a9xn5RpIns8pFmKPCoWsP/ffAKZXBpYV56Eys8Doh9sa2KdZ4rZFLIvbpoK8y9veVsWV8kPPOobeWQ7WaII7WsbQyg3VrIdfbg9qWrdh+wRbk+wbxpYf24Xf+8AP44F//HS3+/SiW+yiUe1GioiJFYPfevbj+xufiNa9/Ldffj2MnjpO+TqDG+/1KpYKUAn52bpr3+U1eIw3j9//o9/C+X3ofPvHJTwQldsf2rYi4lpXVJczOzeDo0cMU7jOQNS9vmNay55ydcJT6a7z3z8if1nhlUu4pYnTLKGr9VeSIj4FaEWNc2yDptZxkJJ81yKOiXyJMuceZjyDvShAoRtxYRh5hAVgZAk9KFyguINuCADzLAsUFkmsCM/VjyFi+GYxpdggzU3AKzBzMbANcyDfm+VNg3D9D91ENwSm+B4PixuWBjzmDmQAQH+aGQxDqkH86c6Fca4pYV/khJB2aGfvK4FnHMS7QmTSz0MasE2Ljcc5CLCU9ZlnG/WyRdlsMU57UDE3SX5PnUIoui8nzNUnHNh3wPkHkYzgXMYyQy+WQ8Px570mbESRso8jBeXD8jHkW4syCBL/AceER5xHzXr5SKbAN2+ZzcNx/l8sjT3rLV2oolHuRK9VguR6GfShUR1DqHSUvI+329KHcU6MHs4ZcoYgoF8PHMRxpxMfsK/Zwjmnn4D3nSf6RYzzHcZ0ZJ8WEC6CKHp6VPCvFng1AhAo4UXNA7C1A5MBFsEz5xIuHMW2nZAP4cL/4SbKzEIQPNgvhv8gHD9K306/mKTAzmDM44sLMcOZj9vV5Z9b51047DzjvTgPn7gieBd8OqK3AeweBC/gwKDQzmG0CMu7Geh2FOEISezRWF3HpRXvx9je/AS+++bl40U03IEdCufsfP4+HHngQczOzmDh2PPwoT44W6QotoiSJ0OT9cINKRApgdU0KQT1YXxNT0+gfHMaFF16MP37/n0L/Ze7uvXtwxeVXYf/Bw3jw4Ud5lz+Lw+xzZm4eujqYI8O94MK9wdr/2Z/7D7QCz2WvnT+9pHWUysLPv/cX8fLb3oD/9L5fw5OPHkJvzyCVlMtx/t6LsHXLTizOL6FCQbdj2xZc8+wrcMcrXopLL74Aw0N90B32Y48+gHu/9lWu4yhmOcd1CnN9U+HwgYNYoeArJDkKiRbCPTjdwENDA7wTLkEvIdZZd2Z2Fi0KZzOD8z4I8JHRUQquKo4eO4pjR49iz569OHzoMFJyHlni/QMDmDg5gWUqGNNTUxRWZXjn2G9HIJXLZcj66KWVnCMj8pFHHEcUSItkSjF6aFEntCh6eHUgRSClEFN8jsqW+m/xKkFzi9hO7aVM6CXBiPOTS9vMAoNTv1JImu1W6BdnPLLyqxSkJTKiJSoooN/Us63e7ThxYgJ6mW9tbQ2Oc19ZWQn0JA+E5q62MenBk/+sUEGoU9FIKEhPTk5i69atYaQVCv9ZKgnzpCUiETOz06j2lLFeXwow1F8jTgpkiAV6T2pIogiNegOxi5HERcSEvt5BDA2OAVmCL37ha/iD33s//uKDfxWuiFJKQ0ccyIsyQyF/3kW78dJXvBDX33A1llcWuIePo1jKY3xsnHuTBm8A4OBdHPbn3nvvx913f5HXIHW0WxlmJmcgXCQuCtdXC1Rs+3v7cOjwYQqbJpfQwPTcFGbmZ9hfm/t/OIQ1Ki09lRJKkaEaR6gWcuirFNFDwZDzDinPi9F4ceTNJh4ccRbhrGaQQmFmAbcBafww66TNnho67oOZQQJQYPbUcjb9P+OPvN3MwczgvAvgHdMuQ4dPMY9p5z0cQ++U9qG+mdbkTsVxlkdrb9PKTynwFW+Rvts8E23mZeRzGc9hlmanWnqfIPIxnPeISGM5nrkCvT4+pB3imOAdIs7DG0LoGInMwXGfOvmae8r5G/mkh/NAlEsIMbwEN/mIiwsQWFxiWIJPeoC4gk66CJeUYEkhgNp4Kg9Rkme9OMzLk5bjKAedY+c9NG7sIyRRhNg7ODODc4wQwMd7hyjyiJ2HZ+iYNpZFztgYkDaeMF8haRMCVkHMD886DgY93BcFIG0GpSAkzvqRMvdswOxv4c/M4AhmnEEIDWZfD3jaJw2HwMzgnMdmrdqMfXJBZhv9Me6cASRKfMvPmWv95jpwziGABzQ3ThECM4OZwTMRwDNOYDKUf9uhA9wZEDG9GWJufpkuyjbdpbu2juHtd70Vuuu/8rJLMVjrxd994uN44Ktfw9H9h7C+usb77kkkuUJ4g/rE5ARE7JNk4HI/L/NONMpF0NfxZhfmsbS2Cl7hQ678RtPhBS96Cca3nEOGGeGLX74Hiwtr6KHlOjE5jWneO1dqJbzlrjfgd//Hr+P2O56Pbbt6aLkuYmhojEI7wyc+/jncdef343u/68fxmU99FX28Mhgb2Y7x8a3YQmau32mfoWCtUVC+5lWvxmsJd7zs5RCznpw4SWF/HF/7yldxYmICn/v0ZyEh16alrvcUxByU1sECGUabzGNxfoFnw3FfHAXHSgDnPUYp6L1zKNHFnsvl4CKPNbq3tYbDFP613gGk5qC7cVntcRQHBUFjSCiXSkXs2LEz0Lpc5XXeq9dX65ji3MWwdKc/Nz8fBP8qheWWLVugR54VOEcvSx1lusrLtCz0UlsfFQvNQffzegteCscJWrxiGEWO1eDc1D7OJWgjQ0QLR2VN3ncXuAaVbQbvXFAUzDyF4BqiOKGgaweIGdc6CvRAzMzMoVgsM38dTQqzAKQj8w719VW0shaavLqpUaEZGx8P/7HSPL0ha411ziFGvlhgnRQ5MjJ5DaQU5Nh/iWvzOg8wVNn/YKkHw6UqkgbrtkjASw2sTi6hkCbYMbwdQ7VhDFMZoA6KT/7NZ/C//vCP8YmPfRJzswvYuXM7UixjceUoegdi3PyCa6GfJ9a3T+5/4H4sUFGcm13CvscOgNPCYP84BgdGkcRFEFmILKLlv0q6n8JhvX/iIhSIM+37zh07oN99MDOMjo0FBUcCZHRkFPp1wMXZeehN9GKSQzVfwnClhvGeGrZzvwa59rIBEb0H4PVHtvHmeEa+BA9w2A1wIKEQPDzHFjjuz2YwM5gZPGlT+fICCHCWx5yFXDMLbcwspB3zzSzkOefhnNsEShPUvyCU+1DXzEL7Z/ro9mWmuinYHN6BwD64XscMM4Mxz3mD49jeOYYezoPjZCzLoHzxTdEf+DjOmQH/UnT4eDuEKYW8zq/OkhTlbEP4t6kACC9dcDy3wq3OgvZT4JkXkR6jOEIUUYiH9XJuZvDklTmVCZwL89GcvNJkqi5mG58gpvBOyCN9UkRcKBN6AvhCD3yRwDAmRASFcV7lqicoolhmmkpAzP6c5uMjeM4jiXJIXMxxiReOL16VRBGXwMmZOejx3oXKPjRyJGCBJ01lcDDEZAByvQTh7wDHtupIoDj3Iwh7CX3w6YYZkdcFZj/jXxYQnlIYnx2esTE4qWeqQIGdkbFknM8zVnMGRyRJs0Z40vDZ/TCzbvQpYXe9T8nclBB+NiW/7ahZZ3xnDgLvPDTffw5QXwLn2acH4thDXyXpgu6wYuJRkHAaeda7+bk3hK/gXXHJxRjhnfWRQwdw9+c/h4fve4CC8xgt/xlaP3Xs2LYdEev3Dw1jpb6OlcYaKQqIchEGh4eg+1P9hz/6r17P2bMHP/YTP4y3vu0dYm946PHHafUfwvzScmg7v7CAxx/fxzbn4Rd++X34ru97By654iKsrC2hXC3TGs7hkUcewXt+5Cfxmle9Gb/6K7+N2ZlVjA6O4ILzrsDePZegxrvhZbqot45vwY3X34C3vPFNuPWWWyAlQAL8q1/+Ch649z5Mn5ykJTeFEq3sHA9ND63oJImD9VcuFDFA13CRjL1O6z5HoS4rXQJZ9fVtBlmTWndCt5zaqp6EuRQfWd+9tV6YGaQctGmBtChcKxTQtVotCNMWFQr1F/kozGF5ZTnUV17MPnWvvkJrutZbgyMtJBSEeb0clCTQXJSuVqtkShFd+CWkUlI4RrlUQsI6UgRazSZUR0pDP4WMzsisrGwgzIEBUnoNFDrvw/hak9JdMEfFpkDBzPlqzWbGfSgEBcbMsG3bdmhts7NzVELKKBB3svol+BaotKi9OeAoPSBlemDyhTyt6DaM5zGO4lDfzCA8DQ0Ph75Wqfyoj97eGuZ5PSKlrL68Gr6GlzaaMF5d7Bweh2sCEqJF4nDX2FYMVHqxMDmL4b4hoJFh+9ZduPTCSzBA78DK0hIVxr+lZ+D38PDDD0N7tmXLGNrtNTLYBM++5vKgCOzduyu8zyBceeLk5MmT0FxVX/vaT7rYuXMr179OhWwVekH1XF4vyOOh/8fCzKC1r9XXUKe3o0B8CG+iIcHa2jryUR5FWpY9LKtRuRnt7cUor8SGywWUIyDHO+SMrdBo/AAAEABJREFUSkDKKx7LuEieTTNDx30v4Wfd7Xna0My4n45gcIx3AXzMjJ//9D/xPsEz9dQtV+hY0TIEeeKohmkasl5Fc857OM8y0pv3LszbOxfklXeOZZ7g4J0LZWYOTp2i86jfTqzzqf0TKNWmZ64ly5+0ngVZlFEWcSIqJJgZeWIczlKb50j7JPAUts4ZxwGN4Qial3OAmcF5cG6ecQcHgxmBXToWeAeAH6b2sUeU5OByRfgAFYZVuHwVUe40KN2BGssqLCNQSYxzJeRIJ7lcDhHPdRTH0Lwi8qzIs2+m4zgiD444pGNZxPlwfMeJmzlEPGQxK0WajPPQE5CvyWoTGHpClBnyPkaO9WIDBMLvKWBDITmjoDUiUnGVsSpS5vEDXcgCkk8Le9UVsIuz/nXrp2SUHTCkUss6S2EbFyDjOF1gRvjThilPGl9G95kgFGx8mGmGQEYtcCMLFnBjMHMwU2hwDIUzhV5xMI9gZpBy1AHFN0G3nKEXsD9PMMd+BWxr1unf7OtDzTkAwM3zARzbee6BwHkHhRISAbTpzwDa57NBFEcQ+MSR0D3iXISUllgcORgZu+d+6etJcZrinC1b8abveDVe8qLnk3legPriHP7mYx/F/scfwRzdtqILWTDlfAEJaUtfoZqm+3uK9/rL+t/ReNjqNJ1uufXFeM5zngMxxU984hPYuXMnXve612F2fh53f/EL+NJXvhzi6xRSTx7Yj4XlJVx46YX4j+/7Kbz9u98En2ujUstz/cb5FvDnH/oo3vKW78UP/MB78OADj2OgfwS7d+zFReddQiG0A5FFKOXLuPLyq3HXW96GG669AVtGt2J6cipcVTz+6MM48OST9FosI+Mh14tloskS1yGhKwbfoHCJiSsJxYG+PujX4Qq8s+ur1pBSuFYqZeTz+SBgU65Th7LB+UtIgI/ScZKE8jVa8W3WkbLQbDRYCjjurWi1QQtcQrmnVkWxUsL09DRGKPxCJX6oDM4wNDJCxaiOJgWB0t457l8EPcZy9Vcul8N4Gtt5B+c95C2QsIqTBMZ6CYWu3r2oUmGQAqL2qm9mcOyzxbWBTxxFaHHODc7Xs5+MeBKO2gxVXwxnldchEmxJnGCcXpbZmRme1RTnnXcuLf8mewGF4xoi9iUFSvNwHEf4lctfgnFldSV4N5x3WO3GOQ/90p6UnoTzHuXapVDpq5gp57TGcfNxgq0cU3xndXkZEXX4yDxqpQoE4mHbRsfJuxwkXBemZ7E8twAj8++rVLFn1w6Mj2zD/V99HO//g4/gA3/6l1haWiUsIIlT5JImdu8ZwWtfdzsuv+JSTE2fCDA/P435xRkUCjmcnJpArbeKkdFhnHf+HuSpJI7Q2n/td7wOz772OWEvRE+ioRbHFT2ZGfNj4qeNUXoD4D2VOCp8PHeJAZVCgpy1MNxXxEh/GZWcQzk2RFROHDdA703J0jXGQZ7dUQTYMGD76T8y9q9SNeuCJ58S/hQKFHesZOKt3OeMcKou5606glCPcmJzyGbhb3Pe5rj4qDkLAh/kvyrzNA/I3aExlHYeiFgncoAjDThmONYRv3Wcq/cO3nmeb8cjYOg+WlvKOSttZmxroU/12x1LceO4ZobNT7bRTnle/ccU/qQ5z7NfqVTgogQclH16gpH/G/SoP4WOH55zU6i8sA7hxpQD6CuExgWpH5cUKbiL8HEBPldBvtQHyN0fVYGkwjjDXA+M1wCWq8FYx+WrcIUKIgr/iMp3TO9BQtAZTHgGnHOIOJbzpmki9o60G5HGIvIHD4eNxxGxHXAws43cTuBISKZJE0LI7E5oYcGe9bUwPM0TkEjkSrA+Uz01V12BNqwLcsXokAhUZzNkJFyBGE+qMUI6Q8aNE3TrdsrbSEm0gm6+6qRso7RWrfk5JhQaccLoWf/MjHgiZjjmWSv8C2SaGZw5OG6ijzwEzjlurEcQ+j4Kecr3nuUEMVeBGPZTII5JAE8HnmVsHzkeyBQ9dAWX6FYqFWKU8zGFZ4Sbrr0Gr33ly4Pgr7D83nu+ROF5P93t89BPzOaTCAN037ZoFSfe0YI+Ce2jrB+5ccNb1ix7+e2vCOv5yMc+BjGrl73sZTj3vD149LFHce9992B6cRpLa4s4MT2BwyeO4IUvuQW//tv/Ga96/SsRcT7rvGMeHBzFxMQM/uf//Yd48S0vw2//l//Bk5Vg69ad2LFzB/ppNeXzeRRLJVx3zXPwkhe/GDffeBNGBofQplA+tP8gJunaP/zkfqxQ6Zine1o/WBQ5z/UD23dspwW3SA/CLBlzi9ZriYJgCRGVmoRw8MBBjrUVuk9vUUmS9WrmoLv6FgVSiePO8u63vSE8senRvPJULPKcX5IkFOAt1Ch8hScd4pj9q0zCsEGlY4DWuZQAWfYZ6bYRBHAUhKMYUpPjSWmQMG3yiiImoxJtqG/FtQctzlFu5pR1UyrSxUIBy7R6JYSkgBSLJTjumaap8X1EuvIeZoYW16BxI+apfZhnnKBEGujke+LyZHgbX/Mv0CKR4jGn9VNprNVqQYmRwqOxNM+U+Y50rPpajzwax3kNofUs0eNT0PwoxFWueMazLeGv+emKY3pmGo57tUpvQEJ8KV/1hCczwzz3dHCoX9lBKZOimUsiKj+z0BVWT6WESimHQhKjQHwtLcxgfmYSKa8mzt19PnZt34nl+TV86C8+hrs/+0UcP34SxWI59Le6uojhkV4874U34Hk3X4dmVicdTKDRWkEub1ReTqK3VkOxlMcXvvh5fPrTn8ZffugvceL4CVxw/gUQrj3Pcp1nYY7zFC7k3RoZHwnfFGjRqpdyJ+V3cWme3rSTyFM5H6hSQERATzHB2EAvPQUeCfHi2hn02wERacMB3DNHsADgY9aJmyn/mYHVYWYKvikws2+p/pmdBp5LGaN8M/a1wX/NOnHvHJwnKOR+e8YFznl47zg2y1hX7TeD+j0Fmws24hnx1gUz28h9amBmcM4j4l4JdCbIjDmmAXAbgFNyR/2BdM2CwEO6ofKNCeM6HdcX+vQJfMwzFudgSQ6OCkAi4e6LQFRExnQWlZFGBaSuiJZjaDmklmfdUgBLCvAs90mMiLxdYZLziMjDzWVhnmYG7xyknMdJEs4CMRYhMw+4CCkXogl2wSTcuAgLkAFKo/M4dQa26ySJHNeBkG/siV2yCf4JT3cem7vo5nXDbllGglc827SZSgvaEvpkdDpcSqtON660M6fg6yDbWK8520Cgw+l4J8+xbDOYdfLNniZ06oPwdOUb+d3JmHX6ERMXeBKgYx+Kx9xohcrrgjZXoLKnADc8ThLESQcSthXohZHTECNhuSAXJ4zHVAS0r+BVYz0wmV3btuLON7wBL3vJi3He7t3B2v/Exz+M++75WhDawlm+kNA1uoZJ3vMHBk9BlFJwrJKZtyh8jh45jsmpGVRrfRQGM3jwoYfwwhffgrEt49i3fx+t9gdx+MgRmPdYWV9AscfjLW97PX7tN34Zt77sRYhzEco9BVT7+3D/A/vw73/4Z/D6174DH/3w36OvdwTbxraRoZNBc89XluawZesQXnLrzXjl7S+Bfl8fzJ/i3Nq8+P37v/sEDh14Eo889ABpNuNVxSpDhEMrSzJYjzwfopdSudTdllNhna5bMwsKQi6XQ5uWXJNWeEZ6NDN454LiIzwsU4jhjEd39nLpq0zCT/iTS75Ioae+JGD7uc6ZWeKLikGd1m2DioC+YlcoFrFt+za6j+uBPmVNljlHCRVZ0RV6IeIohuYlcM6HPVWfspgT7vUSBf88BY/eCdCYaqc1SXko0WPgOH+tpSP4s8DgzBy6Ty5O4LlPGRUxzWt5eSUUlaj0aM1xFFFpagaI44iKyippowmt03h2OvOSIp1CCkGRisT09AxKVEJSnmX1IdxrTClC6tfMgudA42quCecgHGldepeh1FNBk8qN3iVpcC/mFxexnrYwPTeFjFMfGR/GenMNfX1VtOXdig3FfIRiwWFooAe7do5jeLBKK3Edq/RqxVzf8OAIRgfHkEuq+NuPfh5//sefxOOPHIWLUqy359G2FRSqDs97/rPxgluvx1pjhpb7DAV8Ds3WOo4eOwzPe2DFV+jJEN7vve9eKgsLWFxYJk4aJMsUy/Ul5Iv5MFfQ3bqg9x7o4nd5j2KtjEpvBSurS1hcmkWBDL7KuqVchB28QuulspUnTqUIyFPnQWWAdOgNMK5bgsAzIkCHyjc+cdZHOFeBmcHMFD0FzhkE4GPmYGYw5gUwxr8BsFn4M+vUDYmND7NOnplB9Bf5KNCYcz6kFXovviQ4neecC/PAP+ExOz12txszQ0Q69qQD5/y3PIboWPSuc6Q+zYzrcWEtUeQZ9xTKCVzsYVyri3LwFPoRPQI+KcEnZbgAJYBCHr6ALEAeLleEPAex6ubySOI84lzCcAMS9uscvHNw3hNcmL93rpOHTQ8VhZAyEo3iJpWA8ZDJeCfkp05RIB3Gz/qXMlfA4J/hLyMjSCmMBaE7jd+FkNH5yE7NtZPWZ3tD+GfsQ+luqPg3A2YWEBbqmtYkCKnw4ZxnuZD6zUKnP7OnhqGzTR9mG+U8VJ4bZ2Zh81zYOB/iZqfzzIwbqvwNUD22i+MYZ4OOlphjWbQJcvBkUjE5hkD3+zH7zTHdS4vj6ssuw0tf9EJcfdVltDxy+MzffwJPPv4IUrrxo9hh+86d4V583xP7aZEfR623J1hYq3TZR1zH0sJcsAzBvYiTPEAa2r5zNy6lK35+cQkHDx9Ck4z6wOEDZKp1wgredOfr8Yu/8os4/6LzkRQTcJHI5XL43Ofuxp1vfhv+7Tt/BPfd+yh2bN+DLaPbkYty6OvvR5o2cfXVV+C1r30NbqXXYJx3uFPTJ/Hlr34BEyePYmb2JB55+H6MjQyiVMhhfHSE8wH0v73J1Z9PcpinYBwfH6eAXQ0Cp04rLY4jMvYVVCoVWsNNSNiq3goFn4SnhL+Ea0q6q/XWKHATKJ3EcXjpKwyy6SOfLwRNvJDPcx9itKggVSno5xcW2DbHces4cWICI3QH6+t7hw4dgoS8PAKVnh7oCsVHHisrq5xTOeBf9/kNegbW1tbYR4KIc9aQon3d61f0ln65TBzMQMw1z7HrVGRUX+MrTwJVab3sp7Wo/WYwKfc8k8O8jpA1rzW21inEpOitrBAvRcgKT2k8zNL6lzIhb8ChQ4dZVghdadxarRb2U4J+ltdDMfGk+beppEVcl3eO+F6GcCuFSGtYpRKkDhIyN7WTx0Pr19XIDK8ZVFcvkxbLJVRqVfQNkh54dmN6r+YXZzFF614KAMjT1tZWsVqn0sLyiDScy8WkyhTFfIIhtuuhd2BtcTnQRYHMNiHj3bb1HAwOjOOhB/fhN//r/8bjVCDNu0C7bbTR30+PwPNvxA03XoP+wTKeOPAoxsaGuG9F0mUKzT+KE+TyRazynl/0c/ToJJ548nHulWf5EpZXFrl3EYZGhzBPJcQei/8AABAASURBVKSVtai0NDljQEqQ59lurTdRIrMfpoIY8Vq2GEUoRQ6eyo9vZeHaw/Oq05EvCsgZgmIr3t4F4fFfCzTmNxrLzODJb5wH+arBMxIUF6YdceyY9t7BOYfIcUUMvXehrpl1wjBQin/KE7pgBy70H4XxHHkYs8IYm0OEXTk9Xkacd4CHhGdEdZ8O1L/zHp60rnMXRzkK7zziKGFeHi4qMiwxzMF5pRMwA+Yj6LcsjPV9nGNWnu0K8KSriG3jOEIUx/DeIyJdmFmYt3Oe/XgY1+K8gzPzMIK3TgXPdUSct6fryXFhAmPYWUCqBjCzkCTNhbgZa3SyIApLLRSHD7UXhAQP2WlkcaBN/So/JeLUtk3NNaOQUP9thqqp9krT0MApIGHTvIIRyS7DqTDEqSAYwZ0CcIgMYlwOnqFjmhMlg0rVD4v1Z8Y8RQhCEoOv/zu1DhVpdin764ByOpAySKGXTzpgjNspfGHj0VwFnJFmdbpcYwgCjlKYs40WKbCRr3s+7iG8twDcW4aexBPBO4eYBKDNl/BRfDN4Ec0miEhIiY8hAPFpZMC6c8xzcmN0O7/shc/H7S97KS6/+GKcpHX+Nx/5Sxgt6IRj99V6KHiaOHjgEKbmF8l0e1GkkKlTYB47fgSFYg5XXHEZbrnlhRjqH8AdL38F3vl978RrXv16HD46gdnFFdxz/wPhZb8TU5Mo9RZxy6034rf/669hx85ttHhWKdwq6O8bxKc++Sm89S3fiZ/8sfdi4vAcdu7aDf3I0NBAFSD9bN22Beeccw7eftfbcP1zroUUGf1/AY8//iju45XC8sI89PXDSbqYk9gjo5s3pZVIvsm6DjkKiRbXlXL9OSoaRoKZmjqJJhk1iJfBPjLkmXk01pqIXULhvoy+vgHU1xrwPgFIbwLKf8RRLuznGvEg6/TSSy4hntaRsF99XVBudwl+vcU+dXISSRSjSCGjH8RR21W2A/dklYJVwn9ufh5jW7ahzYOwdfsOrNPboLfVMx6aoaERNJtpmIPmYWQQSa6AfKmMnmofhWyB1m6GvoEhLK+ucQ4FNFg/odUoUJ96OTPyCUZGxkJZudKDPC3xZjtDKV9CyvoFKkaiVZKFjjqVo3pYkyMhao3TFK6eyFxcmqee16ZQbGDLtnHEuYiU3MLA0CBm5max9/xzMUclxycxZLXPzs+hRMs9oVAslntw4uQU8oUS86rI4AIY8bPWbPD8S8xm6KeiN0t6c2R4aqN1lcpljpORXspcbzvMT8qZeESVNKk9rFZ64IznH4BlKZXUYlBMhweGmXYocq3N9RZyPodCXMAgabaXc9J5EG3EsaGdrmOYHqst52zHVx88iPf/6YfxyCNHiNsUS/UW6usZjDi58prz8NJXXMc5L+PAwX2kZVr4VLiWF9fgXIIt49swOr4VQyP9WKk3cdllF+Om5z0X+gaEfpNgbn4mKFK6qurh2lpU7LQPHh7lQpn3uxFWl1Y55wQD1R5sHx9DH/d0gC7hMukiITYia9OZIEixgUlEsACeoZlB9+iCDq8ixrXB5DPmADAU6Cx0AewXfBxDgTeAp6kDlkFCezOob6UVbgblCTKeXQHZFsyMPQOOgzuPkHaMeKfJMJ2xjONqDmGaG2nNQ/MEH04BAkaf9k9tNxeaGTSCZ4hNj0WO58oh4/hmRrrOoK9aZlT2WpSTKWVIi/Nv89ALUipgypNXLKPiFmQZ6UxdmpmCABo/yCfmea4votDWOYriGM7FHDMPQ0zIwTFMjXMwD9UloiGcgI8Z83gGopj1GHcWwQIYww2g/DAz1kbIU1szB+03D3JKAImEIRHrOengQmJoTDtOPoSMnwozdkTAxuNYthEFRDA44zlbXqiShs8zPzI7nSMEpiDSmZmRqJUOwLjuNAUB4VQWlJ8qJLPOCKd7AYzIAVGJMx5thG1ayxnFT5982jU9fZOnK9G8N8PmemYWkmYGZw5mFsApdJ20YxhgI895D6WjKILznbjSXfBemy+IEJmDdw7mDBktOKMVGhHfxSTGjdc+B2963Wtw9eWXQYL+K1/6Ar7yxbvhSfRz01OYPjmBgwcOcj4OElQg4S0urSChC1tfK7v88kuhX0mTQNAb1TfeeCMuvPBCHNp/APv3H6KgAe6590EYBc8SLccXv/TF+IVffC9uvPlaCtdZCp4iKmR0n/3UZ/GSW16Cn/+5X+B9bJ2M7hxcdvHlGB0axhTnsHV8C17+8pfhlXfcgSvpqTiwfz8eePBBPPbYY/jiF78ICaYcD5i8EnMzU3T1L6OnVICsRaIHSRJhvVGnEG1CtCTrNyX9yDork/GW6NIuFYvh7n9wcDDgyxFnCa3QOI4xNjqKVrMJT3wrvcq1eHYsQb++vg691LZEd7vKI+YLVN4mvlsElS+zXEJUfcqToLmNjoyEOYrG8xQcsxSeUpBPTJ6kd2ANZc5LHoNcLgeNKTd+sVhAkfmyuDUXWdMaI+Weqf+Uys2RI4e5zjbkKRDdaayYAjYiOO9DmXM+9Klx1b7W24vuo/MS+yi87+GYqZcb1a9nmyjyAT+eoZkLDFO/YVAoFGFmiJMkKA2azyo9F6ViCc57ROxP7wpo7cJBRLxOUjHS2rIspbt8Dlqr8Kk8KRAF0pni81QgOA3241hvHhH3QVci2sc4ScK+KV6h50Yei4R9q7zZbGN+bh5DgyM4RO+E+j85MQWiCDNTs+ih0lCg0tPbU0WJYw0P9EMCa25uBvOz02HPh4dHMTw0TgVgH/7kAx8N/0th6nK8dgDW2uvw1Bwuv+JivPo1t3PtGWnxOODW2E+blv4SFZk+XHTxBbjggj0YGxvD3r178J3f9Z2Qd0X4kXdFazxy+Aj5tEMc5Xg2VqnkVBkuY321znwgl0Ror6+hr1LGSG8NBTMUuVE5CqeE/DnimQ7vBgReR45K/kUWim//Sb/9pme0NLNAG8o268TNTMlTwKXAnUp9+5HQT8DBM/cR5IJ1RjxzpZIxbckZQovnKqXwF/2LpjPGMyrnKeWn0qGfpxkvY3tLXVh7h7e7MCkzgzOPLPUAHFLKPsi4YOr0nqXMV8duo72x1BG+uT8zg9Obo4EwqM14TtjRdXo28GkD4KnoKAYpulqcFud4OINmyETIJ6GxMjrAAE9Fn5mFCZuZCk+B20ibWShP0wxC0KkKjAjxm0HlaZpCDFL50sCyjXYqY5P/o//MOms1e2rYnbQzF3BhZghxt6me65SBj5nxEzDmgY9j6Gwjj6GZnerHrBP3MJDEYGYIdGBAmcIj9oYtvFPU1/suv+gi9PVUMD1xAvd++cu496tfwcwkGSQJfHlxPrTTWN45gASrH+SZmJrGYTKrK6+8EnsuOA+/97//CAury3ju859HKmvh4UcfRoNCb47C7IGHH8HqWotW4k784i/+El7wwpvZTwuOc4gSj69+9at4xW23470/+0tA02ErLaYd27YFi4eKOUaHB/GmN78Bz73+OtRo2T3x+D7s27cPh6iUyLImSeKCc8+jlbQchJ1+prdEC2l0eATTvGuWq12/cT9DN/Uy72YlCOVO1poKhTzm5ucDfiQ4Vuh6np+fxzwBfMSYVV9C9dixY2TGizwibaitlIbu97wvvfTSMCd5RCS8NsPExAQGBgeDMB8aGkJCYaV+NZ6Es/pNZVGQqaisVq0FIShBJdD4EvICxXUlIWWlSGUlR6VAc5HLWdDmnq3S1W/mqOi0oPIicZHECWq8dmhR8UuSmILYQ2cpjiNoTnKxq8954ojLphBLaJ3n4SngU/IEvai3wiscrUtnboAW8yq9FxLsBQpNzaFOIaX3GFR/mOvUj/soX4qIxtRc+ujKlqKhfCkjHYWKVMr5Cvdak8bfDGqncQWKa3y9SzA9PU3PTD/Ul8YcG92CHK3i+vIalnjnntJF3kfPSC8F5eDgMK9QlqF4MZ/fEPSDSKiQSPiTCfFclNiXDx6F8dEx7N29A0N9VeRJx2XymyLptUrBu2vndhyfnMXv/9Ff4MChaeI5B3N5egBS0scsnnfzc3g1cDk9I1M4ObWPipqncrLAskUUqQj96Z/8KT70ob/EZz/1ac6jiDEqgNwMNFYbqJar4X0B5yLs4tXZNBWUHTvOoaIwyrZlmBli75DnHor+dG57aRVWvQ+KQEJFwMiLU9dC25Fn8rxnRKaAwdf9neYfjn27UG5mjD8NkAeY4JnqnFEWOuWH2ek+HdfgzJ0ax7tuvBNqXrZRzqbf1p/Z6fHMTscdx3LOw22EZhb6765L9NXiOcoo8zIKb8XbPDdtnlHFW6QHnSOlBWqsel1QevPabAP5jgWdeEdWnhbyLNj4Ey9THYUbWRtBp81G4lsKXMw7V48W3Ibg93RteSoCEVl1Qg3RZw0KCQLzQv5GqLiUAWNbEZUjYUWcmbk2PJHWgQyMojtpFn/d5Dro/brs0KabK+SBhywldPPODFWHvIhnNQtwZnknLUQJOqlv5fNsc++21/q68WcKv9l6z9TH2crMnopFMyPeCSRi4eVsbUIe91d7J3AkaM+9rC/P48K9u/GCm27CVRRcg301HOGd/skjx3DiyFH4DBio9dH6mYW+c61feIs4zsGDRyCmbmZYXF5Gki/SHbqGP/ij/429552P3XvOxYOPPIyTs1OY5xgr9QV8+Z4vYnzrCP7ND34f7nrbm2gV1iFrs1LuxVe+dB++623fh//rR38ZrbUUOyj4d5PpVejW1l5cevFFeOXtr8ALn38zPRjAAt3JR3g1IaViamoKtVoNcRwHoX/g4AEy2SUUaMllFKRau8aRgBV+BnjFEVHYjdKKl/DX19QcmUAUxZAwkfBR/eMU8qovoSZrUgJY/zFPLy1jCexRWm8qT6mQykug/xZWQmni5ElaaxV4WqUZy1SnCyNk8EUKSXkHlug5UX0JcikBGjufL2Db9u3BC7BC4Z1QKZGwUx2tQ/XrVEwUH9+yhffDRQqDIhIqElqTxtH7AnUK4DYPiHBiZujt6yWuC6hRABao9GluWpPzPpwf7zyZoKeFusJriXxwp9e4zjwFpDxGGk+gvZiiEqNxhNsSPQ8zvMsfGR4OuNf/Z6C1jI6OICY+S/SmSOmSwrG8sgylBdqL2ZlZ9NZ6IQYvL4DqSWkZHhmGvlOvOWmftWbhoMr7fc1hbm4eyiuWigFPPvLo7e3DJL0kmq/2RsrHCSqx8/QUqC8zCzSjuQlX6kd0c+jgISRxEs5Pkx4d7aVwp/U1eQ2UY1md+BauZOyM9tUAeY64lmqxiPW1NQzpa6fn7MFjjx7E//wfH8KjjxxE5HOQUG616ygUPZ5747Nx5dUXYmb2BBrNOhqNdTSbaxjjdcCxYyfwta/dh6/dcx+mp2ch+pifn2d8Glq39nCO6VK5h2tYQn11PeyZ5i2PUJsCyXiehwb7MczruYFSHj25GIXYkTe3obOeURlIyeNTKgIpBZnWJxAeng4cCwKQB4iXCZh11j+Eq4J4AAAQAElEQVTRxdngzMqb66jMzBQE/DvvQhgy/oU+NL7WofAbDbEZP4rrPAnXLSoELQp+xdtUBESzMkhVR3Kr26/wrHTKvVGY0ao3Gk3mDGZPBbeR9jB0Aczj4WBgDL4ezNRHB2dmG+Wum3ahjZnqnAaXp8DOWwsJb2BjCvuEhKF732KUoUDIsaxArl/JOfSWYlQLMXryEUoReEeWIh8ZSrTUSrmIB4d5ZKS5TSBrUpaaCFKCRodmM5htTJShAWGx3c3oKBEW8swMDiDxAkYm2gXILdIF6Am1FDkrCNmgsiKPRSdUfUD5Qjr4mBmR7AgWxtZ8zJRncNbJN7NQ5hk6xzhDxU+vrZPH2uiCGfPwVMAZj2M6QIbOWhUqj0Qj/JnSG7A5rjkKINywXMQnYcOmzEoDhLwsC8wiI5MQaL6Oyl+7sYpKPsEtN9+E593wHFx6wblQ3uf/4TN4/KEHceCxfXj8/oeQJ8GWkzyWZucxPzWDFolfgrdO4dQiwzx2/DitqTVMs3y9keLFt96Gk2Ts9z70MKbJfNd5h7v/0D7MLE7gB37wLvz0e38YvUM5JLkUW3aM4fHH9uM73/5u/NxP/SoWZjOcu2M3to/uRrXUizKF/xWXX47veN2raPFfg/rKAo4fPYhHH34YD9x3H56k5d9abyJ2URD+Yt46pHEUo7+/H2YG5xyZ5jwZbgMSGgnL2o0mpMycPH4C3gMHDx3gvWuCpeUFzisXGPCJEydC/a6wAh9Z1UUKPFnxcuFLmIhBs4g4WAnjaYwVKkQaN46iIASaxFOBQl+CqVzqwdGjx2mtDoT6KVX/xYVlGKlrcXEZY2OjWJhfwOp6vbMmMphGq8k78gl6UZqIcgnxth3V3hocz53ml5EeNY+V5RVoz8GnSOGor/7lKcCddxCT0tyUViglIaOCHScJjOWVShmqV6ICUqRgc+wD3Gt9K8LYf2QOGd3nk5MTmJmZhmhpnXNMiE9dRaSkMwn43lqNAq8AKUFVehnUjbwO81TYyqVyUIzk5k6pmGWk8Vl6hcQ861RYtIYalc050tLy8io8+07iPKZId+trTSwtrqBOT0ORCkylUoH2W4qUlAn1Va3WQv9rFMpapwRwb19fEKKqK8Vu+/YdwfoWHTvnIS+E3tIXJMSFPAma98zMTNh/9T1HetZ7Abk44bpT5EhvW3gNsLa0jJhMXXhJ1xvIRTlsHRnFww8ewp9/8GO4/75HEcdFSLHMiJ+RkSG87LYXYXSsDydOHKYCwH3l+aGehoH+EfT01JiXEr/zYc7LvFaanJwWClGnEuLMMEal1cygddd5BvPcr2ZzneN4zEydQK1aQSEf05sBJBT2MZV+R2+uwMjvM9ITGWroM3yQBrAJxFNOAalSPMdYscPrDJ55glN1yHtUfgqUPgto7ptB9T1pCnzUl/p3pAeF4nuB/jh3kHd3gBX1t5GneamdsgSq3wWVaY7qy23MV32oX5WpncZXGID4dM5gZlAIPinxJGhRPrbp4U5JrzpPops2eWmb5YqnrUagCfWjMRV28Rni7MuIX+2/8nXmApAelNcFnZ9uvBvyMHPaHf6t8jOhUy9ltU110m465XCd/E69TtxRnqPgDXkHQpsCPUORAr9IqV0i1Ao51ApJEPxVVq4UE/QQKsUcyiSsIoV/EhtiDyoMEZWBGIWcD6ADkkQxCd4jci4Qi5kRBd/uH633sOHfbvtv1C6F7vdUy8wCASguMLNTAjkQDf7PfbobLALJRAAEEa+Y3mbISLgtWi/ar1q5gBuvvwbXPftKnLNtGw49+UQQ/McOHwyuyOGBQYYFuHaGSQrKHrqOe8oVgIRfKhfJ5HOUD226spu46aYb8apXvRJjW7bh/kceobCawRyFoP6DmRO8r3/hS16E/+unfxznXbgbh48+icGhKg4dO4Af/qEfxr/9wR/G0vwSdm3fjXN27MXwwChdn31041+IV7zsNjznWVdD95hNMrvZ6cnw2wN6yS9P4TdGZrs4P4++Wg16qU6/uy6FQC/a6fC1OFdZzhLWy5xPHMcQXhRPGB+kK75YKgWBn8vlIIEt4RHiFAb99BTohT4d9oj18xSmSqvdcSoI3vEQkSxWKZQmJyexY8cOWqGTZCIuHMo6891GHQk37dPxE8c5TkxG38QyBXad6zLvIIVlK9sfPXoU+VIB2jflUz+Avvsur4VediyVyyhRQIc5RhEF7QSkiKjvJOn026DS1Wg0gtKj++4WFZDx8bFA3xIcSqu9cCOhb8azyr4c5yocCZRnRKLG4xKxTGE3RU+LrihqPT0UUjPQPbneBShQINcpwEvFEsdsUljV0VurqVkQZBKqGktCW/hdW6sjT89GnsJLeZqPBHHEOWjd07yq6aPHYpZCeJmWtvCt+WpdCfdFCoo8AysUkFqfBL32qEVFSeuTciPctmilaU+1xj56MyTY1U44763VkOd+TpyY4Fx7w35pHZqP9lLjmVnYJ3ltgodibhGRjzGilyYbLcirsW10nAqBIdWaWD/xBWwd3YHh/nEc2H8Mf/6Bj+LYkVl4V0SzkRE/LWzfsZWKwG0QntepwObzRSqQa1hdqQdaLFF5K1BhlCeAW0cFaIrHrg3lHTh4MODeeQ+tZ4JejlEqBXPzMxgY6MPBIwfZr8MQr1eqPUUUYkceb+E3AzwVOsczkVHQdiFs0lk+uPVnyf3nz+qMk7JjAYMg8DeHin/zEHh1BigUdPpnGp3HMTiVx3pMnqqreCphTZBSKkgp+FNqaC3yThkXbYYpFeG02aLgb4Rzqv7CWOqAoLQA7McIGQ9xAAr9VLyZeW3y1fQUtMEN5rV2awNSdOq1kbG+xu2mWYFlbaScl+bXVsg9PV0nZRW2Z363Tcr5d8GVyCQkxE+Dg+KlxFDKOUgw9FaK6K2UA/SFeBF9G2mVSxEo5GLkqAgkXaAbLk48hb/BU5GIfAQxFEdlQ2AOEHjneRg8jAnHuEIzgyPg6R4pAWeDUF+EI2CiW4dEZGZP26fGdBzfzKBH3gFzxvoOZhYAfMw68W5ds07a7OlDx7IOZOwvg5joZuCS8RRwBkfwxJfwxnPNNOC8h3cAA8ZBYD1SmZlh85ORmDqHOUMmAtsA1clIPBmvcATg1Y/C2BvGhvpx83Ovw9UXX4IF3p1+5u8/iQNP7sPSwiIG+vrpYnc4cOAAJPDnaP2sUlCtkTnp5aMLLzofd77lLbjiissxOjqE7/qut+M83rkvLK3i0X2PY25hCSkXODu/iCG6cn/ip34St73iDkiYFUoV9PK++Jd/5T/jHW9/Fz7zmbsxTEVjaKCfykYeusO87OJLcdtLboN+uCdPoazv7D/0wP20+O+FBP+2LWNISF9bx7egSaY7TLfnIj0NSRShv7fGvHVUqKxkPABG3EhIyGXcy7IShb0ESJ2CWff1R3iFIEEpoSAhKgt/lkJHeRIAypdwiSj8JaRkQTrvwwFrrK9DabUpUSCr3jKVDO8cLbmeYD320QsxPz8PjSs3uRh2m9ZELxm1sZ9KlfXI6MkfsERBN0XLulKrQtATwhrGx8eDF2Hnzp3a0uChMBJGk4xI3pUGvRkt7rPyInoHSHQB18b+M9JVqaeCQV47zC7MY42KQZOKgRiHYx9aYxIngd6TJILeEI4ZBnolrYHnSO+KZLSC9MLk8soivDnMzc2hmE8gj0mb1uc6lZh8IR+s0rnFeWzftZPO5gwaU+tysUeO5Vp7jYIXfMwMc9w3Rp/y1+D8SuVSEHoNrq3DRzyqxEe2sZ/KVzzinmsd8rAIKuVKOAOrnI/2U3iX4pWnoD946BCkLCwuLyHO5SDcRORZZe7B1OxMuLNXvt4P8UmEWn8vFlhXCssK9yZDhL6BYSDOY5neiEK+hKyZ0Ws1jYGeAnaO96O/kkd7dQ2uFaNS7MXowHYaT0O450uP4ZMfvxv1JaBU7IP+P4F6fR3nX3ABLrroIgr02TBvzTWFQ0QlR/tWrpbRO1DEa9/wWrzz3e/GnnPPha5atlNRDO9d0CuQ41pWqAiVyKcznou+4X7MLS1ifnmeZ6sfNeKy7CP0mEcp4/RJfy6jgLAOACk2g8oE3TwzC/TBSuHPKNkEPOIgqQfwznAKyF/8WYBVIDhVj4kO381gDmEM9WtMeHZu1hnXjGGoa9Cjs6KQjhd040oLzAxmAge30Sb0yTl79ilwHIvRMF/nWS/MFaEd+AQeyvPUEZ7EkeLkJRK4giBwKVB1hlLSI5t803/CdIu413kVqA/xqdPQRsq+U47ZFr/mGc/aTSCEKRWOlLynybDFek1oPqoraLFNa6Otws447UDXnbI0xOkBcMh7T83QgmYol34+TinMU5QTQyUH9BQMPXkjIzWUGa8QFPaUHMqliIIhj0o5R6adQ5I4QoSImmYsZJIIiVcEJDN9JnYsOzPn7Gnu2dkLNuVmaPHgpB3YiG8q/qajZhbqmtkpQggZ/HAkJAbf1p99K614IJ9avf3U5DOkMhJiSi0wEAKtnkDEUgTIhsEyUgq13CYcXf83X38tXnDDDQGeePRh3P25z8BYb40WnASiGPZjT+xDDxl1k8Sacv3La6tYpxB4xWteGZjQX330r2ixLOJ5z7uRwq6MaQqug7p3X1mFvo+9SsH8A+96J37kR38Mvf2DnLlDtWcQH//Y3+OVd3wHPvShv2G6gkvJ/AapEBRzeZx/7h5a/C/BpRdfSEFexcmJY7j3q/cEyx58VlaXwlhyzRaLeTzy6EP0PqzRnX4UFbqDFxbmaEGtQJZangw/5WGQUBBIOGttEgrO+2D5lSi0xdwLrCtLsU63sdKytucptL1zoZ7y2sQppxCEepECe5J3/DXiZ56CsFqtokGhFScJpDBoPCkXsyxL4jjkyR0+PjamLkLdJq2HSd5XZ8RvUQyaVn2BykmJFnQvlSEpIWsU1nKtay4lljvOR2VanwTFqpQYWuVSFkqlIq2+GI6HTgKhAwktxjzPZoxpKnkJ5ycrXD8AJPxEFAoZaaTItppYxrmoveuegQ161DhSGoCUXj+HnmKBHkNDxjWvLMzz7LXRT0Vnbpb4X13B9u07KOBmUSc9CS+y3ptc74EDByErXPgUrjVH4X5paQlmDnofICOtam5a3zKVTjPjnvdgnoqChLs5C3ut+SguxS7jGjzXPTw8AuddUEI0H1nn2lf9rsEq6TLeUBbaZJSaU9irjTOjN/FXOfdlCvwkibmmDLqGKXFPpCR44kr7fXxigvlLSKgETExMhq9JbqU3IOccUiqEee+xi8LZE6GzvLaYnVsgzZQxODDCIxjhk3/7GXzqHz6HfK4Mg6fnZhm1Wn/4WexiIUfv0QTWGyuk4XWkFACeCsoorfvPfPoz0H9GdO5552LPnj1YWlzE1PQUtJeiDdG39mmN5zTP/TG2cwQzQ1+5B31cR8lH9Px6ROqXRoHXfnNPM/JN8BG/FTD6r/bXkQUSixxyg94Y+4Z/Ev7fsNLXExrH6gAAEABJREFUVUiJ8xQI46SMg09KOP2nflPipE3LXGde0KLwFbRJKwLx2A60A52cbt2JddbUias/1iJ3zQgpIaMQbnNvGWd/6qfdSpHSM5NRyQiCntc1WVoH2uvIQpwyLigBHUVAdQQZ9zElPxdofinpWvNrke914wrPBFckgRdotcsT0EOtvFLw1FZj9FXydOkl6Kt5DPXHGOE97ehwPoT9/QlqNUem7VGlhtBTSVDJJyjzaqDAMKHQjwQ8gIrHjAfNi9jwRLUgMgeB8mVV6C5a+SFNRcHzcLMZ6wAKeaYZso0D8+wUiBGdBiBsaNhUhCcjYRv7Ur6ZwTuA5xKdcRyMc9rc3sygR3NyjDseZjND6EMFm0AHROBh1GY7oHgA9qs1GQmoAwiP6gtCHbWjAtRJO7IAzYdjmYW63Y+MTM2MZc5gZiHbMTTXiYeMjQ/VDVEyz5SMVgLIO8cltiBCQdbEOi03uQJf8vzn4aarr8JeWoRf+vQ/QArAjq3bacXMB4tLfek/7cmXK7yzn8dBCuF9J45glXeJl9/wHKyQ6P78Ix/B3vPOw+WXX847x5P4wuc/h4ceegDrtIoOHTqM65/7XLz3P72X5ZeiRcLOkVk+/vAB3PXm78Ov/uJ/QykZxN6dF2A33f36Drzc8695re74r+N+Z3hs34MU7vfRbXqYB6WJJIqZ7yCc1WnpGBWR5cUlri3FytIC8kmMVmMNO7Zu45oz1ktx/NjRENfBioiLXJyA24NcFJPpLkJCe35+HmO0ruMkgQ5OgYpAL93EEpYSQmKuEhJrVAyElxaVgIyHbJlWvhhuiwdYAiJOEiitOlJEauxD9fRyltqXKlX0VHvRJFOZoUCQcNM1QB+FpidTFuNepIXZ5sFtEL/rxGP/4DBySQEjY1vQPzSI/oF+yGJtky4Ei8RDSktOFlBHcOlufI34akP9S+B2Dn4Gzct7h4hrl+dD5Wtck2OemQVLvsgzHJlHhYKi2VoHkYcZ3s0v15eJqwpGx0YwtnUMA/09qPG6byetzHFayBXirEVL9oH770epXEKB7dW/vrLouS8SRhpLgl+K1Rxxrrw5Kg48QFgPODWO59DTU4NzEbQv3nmOWw3QIoOUkFxbawScSKnQVYD2aGxsFN576Jrg+LFjgd7YGYJSwbNixnPAUJ6SKJcgJf6keOgdDtVLuHfBI5DPoVguY56CdYH7m7JwhkpHrHwqZTEVOdGa6G+MZ6dNv7zwWav10nqfweSJScQuh3KlB6uLMzzX69hCnI0MDmB+dpKetRnEnOdA3yBWFuv46F//DWanZjFCxaBOb0W5XMBlV12CW2+7hRZeHbAG5pdnsVpfgejNOYd//MfP4nd/93dw4PAhKtX9cJGHfkgLfIRX7zo4bK23eAY85xBzGz0mjk+gv9aPvbt3Y4i0WfER4sY6YoqjlFcmGc8TrA1jWoBNjxP+xM8sA7sPYIwLwHxs4rubmj0laqzn2EYgvq60+KRAHidHGvSkZccZeILS5ozzN3bfoV/wcexHbVSH3TEnDeDI7wVmxrT+mH9qXowzK5SzvUJBp2YKxzZmBjMBRyB9sDprZuQJCGe2TR4mS1vnU2UCs059xQWab+grUwo8cymBcxdP5rlW+xZ5h4Rzm2tdJ97Fpxu8RtK7SNqzNXptlnmNkzWXIEibK8h4XZsxTJurVDZXArTWV9BYr9PTWQ/hGhXXFo2FFmmySWjQa9Ykb9L5b3NM8bbNEDwAucTxMDl6ARxKuYiWfExLP0GZ1n2NAr63J49adQMYr1YT9AhYpjoFMoEcvQUJibCQi5ETJBEi9htxl6OIcYYSuiA6cZbHzKByIc47B+8cnPNwniHBO4YOcAo94xsght4F54zlnhvozgLW6d97OLb1zkFzMbZhpPNHQjHbiG5EzIx9WSfz/yGfYvJdIDZ4X7uINg95ShBhXX7xRXj17S/HDddcjWVag39DIX7g8cchjDz2yEO0PCYDwRbLZRQrZWTc1wUSllyJbVbyxTyO8f797nu+ihe99KUUSCN44OGHaFnOIIodlqlgxLHHz/zHnw5XAhmZidySq2SmP/qeH8d3vf27cPL4FLaN7cB5ey6kMpdDtVLDjTc8N0B/rQ8nTxyD5tJqrGJ+bgr66VPtl6waWe5NKjdyt6tfuUFJKmHOQ8PDgbEvUyhK+ERxHDwDZoY4jmiNzmGOwszMwcwg4WykBR0K8IlJqy0KIvWbJAn0NTgdHAkUlYmWWQ3Cr9oorFQqOHL4MGq1WvA6aMwKcVcoFNBmX957ePXLg7hM4a72giAkKTR30EouUbDMzM+S4afIsZ3c5Wu0IuW6W+ZaFA5Q8Fd7a0FQ1tfXME+h1KZFInBcg/cuzKunpxIsY82tTs+AGIH3EYrFwkZ5T8CJhGZM/PTzmicjc6pwr4VXWeQqW6WlLFzrBchmqxEEcI2u90qlBAmpnp4yktgwceQw1imcEBhMCykZp/7TJikpusbI5XLBe6Kxevv7EScJNOeUzFDCWWPJkzPCKyLhReC4HtVXXApaRBoUKE9CUKC4XsQS3rVG7Xc+Xwhr96yv/pUeGBhAFMW8c2+EPTeeeSkivX29WCFNar65XA56MVHjzvBMSKFTO3kXCsUi96WNjOvTewWe+6n646MjWOY1WeIpPrkP4l/ypETc6waZuaz+XJ7GFHG2wL2VYrpz+1YqR0V6ftahNeRyBWzfvhMPP/wo/uqvPgwJB61jnUx9bW0JNzz3Odi2fYy06zBOpUu/DXD8+HHS8CL6qUAcOXwEX/va14KipznptzZS0lmcJFRGZrlej3561QqFMr0qM+gpVbC6TEVicQG1chH9pQK2kq7Ct8G4voyWp0B4B8VuJ/zX+TQzeAc4fjjGzRwUOhic9+g+HYHfTX19aM5gxlYEKS1mSmcwUwgwm/0y7QQuxKV8GGWTlAp0n8wxJgBkvadULnSmBCwIf2bqk/1wUmYGBwPYTwcY3fSX8ly0id8mFfs296hNI4BHAO1WhjUKau276HiNVzmNtfWOQCcvXVuZR4OwtjKHteVFGnALhHnCQngRur6icInxZdTXVug1qpPW19BspqSLJmmtwXiT47TQGbd9KnSymEpJHO798xTkvT1F9FWKqPXk0Fst8dBXAvRWK8xjvEZQnFAl9JTJDMhYyoRiIUKBfeVzMaQEKJ5EEbVdh4iCIQpKgEEHpQvODJvBRx5OBEDwzpEgmHY+hBHT7AJPAQMFyAacrdwh1PdkgAIzg5mDOYN3Dno0npnBcRzooSKgwDHPzJjvwhzN1Nbw7T3SPjeBxngG0NjSkkVIwlVnzBRmFqCT5ueZfTBLf8YPHeSU2mWMDE1aFi264m+89hpc/+yrcMOzrsb81GSw1sWkJCgW5xdoLa0gECQtuZN0Wx6i9XxicgJTczOY4T3+3OJyuOuu9vTjeTe9EAtzdXz6s3fTRT9NC2WVysME7rzzDXjvL/4MxrcMQ654vRz2iY9/HK95zWvC/xmwa9cu7OG98NjIUFBMXnDzTXjdq1+Dc3efiyMHD+PB+x8M35uXcNAOOe5TPk4CHSlPUKn0UAhVaaX2kPBXoasDck8UcwkaXKsgiT1ZmAXgWUfsImzbto2KbZltS5DlKJfw3CwZJceQMNDh9t7TemwFPOtQrlGIykJXWYNatYRHnoI7imNICSlSQJRo7eodAE/iXFych6xKgZmFOv19fZALv1zqjC1LfYWMuG9gIPycr3BcLJeROQvp3Xv3YHzbVjieh13nnIPzzz8fJQp2KRVyTTfocteeSbuXNWEUQlGSR9/AEN2KAHkLLcNBlCoVxMTJOq2CeVoVEQWhIIkiJFFEK72IFbqK+/r7guDWHPPEW5OW/9r6KjRGgx4VfXd/ZHQYUgDkFpdS1CBtTc3MomUODVrmM7zmkMeoSeE3SYtWHo44XyBza2GWtFWqVEk7K5BSMMlromUyOjEk7a+El5hfxPVmZLTOO3jGhWetdY7eAtWRF0WhQHF9RVDWzSKtde1VHDvuG+mdCossU11znJw4SX6Ug/rUGM45xFGMhEIyzue47hQF8jHzzGd6mcqu4gE4h3l6KIZo6esqJwW4nnUcp/t/aXU5MNsT9IyNUXkRXTaJkzK9F2Nbt2CcoPcMJMzFD2vkl/NUBPQ/Ro4MDpFW89BLh5pTRglT4V596lOfCr99ofXFSYQ696DWX8PNz78Rx44eRoOKBheCcqUHK/UGz9cKhoZGeO4mcfDgQdKYzuAk6qtrqNDdT4LiWnOcNahwrGCVCnUu75DLezRpPZZp5A32VjBc7UFfMYccHERAEkxZaLXxQa8AAqSgKX4a0HnMDI54Fa9yHng68M5BfM17QHW7Ybe+J016TsHzHMWxQ0xaTJgRGeOsxGx4A4yT05l2FLYCbDzq05HfQfkcI4ojxOqTEPO8xkxHjIf80L9DxDGiEPeIIgvzUnt8M4/470Y9Tpsx4oefZ/sTXYtWW/QiNLmPp4AKgWhc9CveInoRiIc16dVsERQ2Kfyby3NoLM8TFqgASAlYZLjI/SZQEdD7N631BtRfXXyQfEJKa5MbKiNCvGIzuHwE5BJHZmAU3kCZRCCiKJfiEK/wbr9MTbFEKMviL+ch7T9AKYcepius01MpsH4BxUIOxXyCQi7mAYsCxEI6N9Fzt7n/2PxoIwUOBjOD5+Z5KDRErByAmy8C8M5TaHtIy3aMC3wUQeC8QyAO5+DOADNjXge8czAzgoMex7hCM1MAc0YCtUBgIgJphGbMg4PKsoyUh7M/WsfZSzq5IthO7Jk/Vc9IwMZqATikU1rhBiifxV/3p/l1y4SPiPhMuKYcGdltL34xXkCX/BW8a7+f1vtn/+HvMUXhPjk5iWEypHUy5CUyajGxjHhqk0hXSUQp+8iTQVbJKG5+3nPx1jvvwt495+KB+x/Ck7zL1QtMYsC1ahU//uPvwa0veRE1zxXIUpyYmMJdd70Dv/Hrv4WcTzA+PoYtvP/WQT3nnJ2445WvwLbtWzBBq+aee+7B8aPHoPt5WVYVMsQFzqdAYStrU3u8i4qDmHocxZinBawyCSQJg1pvjZZtnWOvhwOg+/l8IR9w1KCGncvloLv42eAB6GBJglnCbJxzkkDQISxSoIuGdFiLFOwFphcogBo8TLovjpMEUgT0FnytVgvvHWhOshDVh4R7i5a/7mtlvQ9TeMxROKps+QwPgP5THwndBd43R8RPyoOa53pnOV6T4wkHYlYt5qt9k54PCRotKqQpcIQXzdd7nh7Sp+YiEC3UqbxIwPjIo1AoQjgQk+mWN4gXjSdlJPERr08aKJXLxO08z4hREWpAdbfv2Io+rlXjmjkFxHUDTVovdTI0fdVzjVaNfo633mzDuD8TJ07yvEbo7a3RB5RhdmEu1BdeNQ9dsdTra5BCKEVKe6g5hs75oXOu7+9HkYdcmqKxiOdddQXqQwJWb/nrnl/19f6J1q0rlzbno3cr2LEgRVgAABAASURBVBUyKhWdMFMQvu7XIH61n7LM1JeuJoSLKI4pNOJAK9qDPJWYlH2pZZP76jkH4X58bBzdOQnH6lhzEK7Vt7waoknRlBSAeQp/eZSUlmAfHOrH8NAABfMiGlSytH8XXHAROBQ+8IG/oFCfRYuanPZbwkL/YVYcO+J9Dc57mBmk0LZJG/304vQRaMSzr2Y4AxlpQXPVeJpPqVREhXu7TMVzhZZlpZSn8WSIyFu2DQ+hl/TRwzOSI6/LaKlmnEjnlGhlXZCA2wSbBGC3hvjX0wE4VreewoyeJ4UCtTEyUXMW1ua4Pg+D84D4hXixZxobT6rrio248r2xnTaJeaIZyQz1KWoN5WxrZnCO9czBAihulDtKGzY/LsxVa0WQBxnxmW7QEfgYy0O/nLPmprkrFKhMa1Ufimc8ASkFfRru6dtoc6N0DlrEcYvnR7DO6z7tVYs0Jk9ng16gBpXRxuoSBM3VBTTqhNV5NBhf34C1+jzWmL9OL1xbwp/egxZDQZs8vMX+U+5nyrFS0spmcJTVyEcZCgnoHsrBpetIfIoKM2rVHA99FdWeMplAEdVqD6r0AFR6CigUE7r1CEkc7l1LDEu5JFwjFEikOWpVuSRCxMMUURJFLkLsI/btwCQRbh3YQJ6QJs1QyBJ4A5R2FD6q34WYBd24Qp4DdMDgSCmO5Z30Rnv2r41RPw7Gfyk0Flkl5+EJ4JNylDbDzh+bACTsEALohN3yFCJGM+aLkEhhSmuuCkPfbBAIg71qnA4YNpc7EpLAAxAofgpIWMaDIfCcMYeAQHF2HeajMpounXiGEHbTTTI2ufz162y8KIK+Nvf6V9+Bm659NrbSivvk33wc+x5+GPQLsd804OD+++8LTMM5F5jaPIWrhM/tr7gd1113PSTcn//854f/te8g3d37Dx7AHN2IBzfepr755ufjZ3/u57Bt23bUqTTkKXh/49d/Ez/wve/CsUMnMTa8FefRih0eGsYQ74xf9ILn4corLiGG2tDv9D/xxONYXlkiffWgt6+GkdFRpLTipIAcO3YcuifXz8IqbuYgi7BAhqUDs0LFRQKizYOzuLgUmL3zDmJ0Yp7GffIUImu8625QIPb21KjwxqT5HJnsZBCKeivfew/Vj0mznkwefHRo9HJfpdoDEiStrlXIIpR7Pk+vlw6ylAEpDRLyxUIBpVKZSnI5KDJVKkXC4yrHDWeBZyBOEtJshDYPpgS6XO6DA8MUjk227eEwnmetl+erBAmlhPUr7FPvOszQci4WSxDzkPDkeYaRhTvNl+uMycA1r5hnMdX84VCkJeidh5QlMwPICHQmMjLQEuercyn8tIi/PJUPucCF15mZGRjpcJTXKsVcPuCpQpex7r9X6TqfofW/QNyvkNksk+msrrWQUYlppSYjEmtUVqbpXVlYWsE6mZtzMaQ0legJSOIEi/RIrFAhEg5SjlOicBLtaH1F7q2ZIYnz3JNVjI5u4WpcmIOEWbFYDPssV7tzEeqrdSzSCzBE+hKeUzJbhWYOq6RHNoZzjnysh3jN0/W/Eqzl1ZU64iSPBpWWNQEVonXOO6bQb3B/1EcvrwqOnzhBnleAzpZeyiwQb2ukpyiK0U/vjtbVSwWpRYYrZUIvMWpMCQ3NV/GhoSHojrfEtQ0PDEJ4HBioUgno477nof8M6cl9T1DZaWPb1l3Y/+RRfOHue+CN81vPuN4MO3bs5LXA9Wg21zE5dRxHjx1kfptriNHHeW6nMn3BBefjh374h/ESXs/FpAszC+v2pG8Qz7VajUEGeWCixJEvGz2Ey6jEHj3E0Xg/aY+0ZC3yRdEKAMs6ID7kyJ8CMM/DOD9BBuUpHeqyjhHEF58KBqWN/A8kXgPg2EcQ1s6THwH8ZF7KkhSqG/g8O+3wT7AO89le46kfz5oaS3EzYxsHxz7NDGYCphiCT2f+Dp5pM4MHEHg2jP0irNMrrvWznIiCIKMAF3/2xjpaF8c3M0SRISbe4gSkVQtxT3l6as6cNzvgXxZA9IBNT5tnLiUe2hTQ4mES2sH6p1duZWmO3s0FrCzMor48yz1aQGt1kbBAq3+e1wGzhOkQb9H1nzbqWOWZkhLQpvs/Y5+au9accb6dYR2D0+ASnyGJgHxsyJEYCnTjF4sxiqWEDCPHwxIhz7x8IWFIoMaQF2ykYwl7MlfigYTEvoghLT4iAiMHCHTwSFfwzsGzbhzFMCMmgRA65xk6eG6bMwc2RfexTQkHg5nBqZ8NiIz1GQ95HuikPRz7dJ4hwXsHgYjJrNOHsV/nAcePhHUc2C/3SMjC1z0iRtYlErWffqOumKiZwewswI6MY5yGbKMeR7LN8NS2/mx9dfPUH+OO6zWzQLDY9DjmhWQgqDb3M8KO8S24841vwMXnnYdiHOOzf//30HsAbd4h66dyl5eWIKGXJAnJGugb5H0p8SHB9Za3vhVPUtB//vP/iHPPPRdXXnUV7r33XjKeCex78nE89tjDGBruw6/9+i/hTW96Q2DCPT09mJ5awBvfcCc++tG/xeDAKHafcx70XenWeguXXHwh5PLftWtH+N/P7vnKl3HsyFFI4MTcC81HissK3V5yucpCE0PVS2MSEBHpx8xIIwYJDwngPIWWQAy5UilDaxGTlmdA89Eh885hZnYGPop4SKPA/FNq9GrTFbIRy2RZYuNZ4d278x6ag4RLnCRhngUKn0KxgAo9FGo/QgF5iIqQmmkdOtCtdvNU+fFjxxCxH6Pw13f3JdzkZRFDk8BT/2qrF/qSfI7MPOHZy7N9OVjjWr+EiOYgRiFLeYX381qnmUE4cd6dWpuRvoSXFoWR8gNw/RFBwl9CrU3G7piW0G9uXGus0qU9Oz2FXJygRaF+4vgJ7u8QlZkKTH2SWcmduE6rXb8AeZJC0bxHi5NvtPlhHqnqETJEVO4cZucXYRxH89c+mDNoPcJbRmEkZUnKJltDfKFarQUcL9DtLhwJx2qrffHEX5lKgoT/LPeyTQYnOnXeQVCtVSk8m7yOmlB3HCfGGt3cW7duY34LZo77oP2Pg1JQpaBboWJWYp+iDe1RwrVrHtpHfbWuSEE/cWICI/TirJIe5LVoEa/LVIBSWnH9/f1YZr7mJSWyTEVN+SV6zKQUrHKftIZhCv+JiRPQfoPPyZPH+ZmShpc4t3XucxEDA71BUDt4WngtelcHyZvL+OQnP4fjx05ieXkVLV7NzC9M4qabr8Hec3dS+DcRx5404KB5l6mo6tzcfffdePyxx6D/e0M/fqTfkxBuh2npz8/Pw5nRCm1DtKCrDAmLEhWhPionQ8Uyxqm45iyFkZfIagVSBGAeI0/7Z2eUmBnMNkN2Ku1IFwLvHJz3pF8PcwblmRm8OWhMM7XPyO9ScEKnIOP5FYCPQoFjG+cd8ZKxPhA5D8kE9sz+jOt2BAtz8FDaoNDMmJ/BG8AuwB5gZh0QL2fceQ/HuUYMPXlFzMqxd5R7GxArtJDmsIicsZ8UnScNc+rEn/qZko51FjR/0XyDynST5y8lj5YHYL2+FJSApblpLM9PY3VxDqtLM+iEis+hzjzxzJR8p00lVqBRzEwBnLkQBpmVAZJjAqef7815ICfhz0i5lFD4F1As5lEoEcpnQgHFUgElllcI+VwcFuypAUSRI/OIiHDPxSOAiLODpIiTyOCIGS/kxXGIh7R38BvgiOAueOcRQAjvgrEuwXFhAjODx2kwOx3v5js4GNuYYxn7NDOYnQbHvCjyIQ/f4HFefbEt+zJTvANCsGBz3tnjbLtpbFM/m2Fz2Ubc+87czAyKO6cxO/2AT2b82PhLaTWXydBEnFdcegnuuO1luIQWgdjxvRS2J48exRzv/hfm5rlvFqwmCZZCqQQxZv2Qi4sjvOpVr8If/dEfQYxDb/KPj4/jH3g/Kfe8XgpbWJjBK1/1Crz3vT8DKYyN5ipEA7/927+DO+98O1aXMuzedRF20JIp5orYuX07Xvva1+KySy4NYz75xGMQcxF97KB7WUJFB0CE26JAklAS4xez8twbWf6yvorFEhzxoLn29vahzHmvkBkv060pRi5rcpVMfe/ec8lQB9CmFad8Wati5nkqC08++SQPYxrWFpMOpQCd5J2u2tVqtQ1MArXeXhopbSwsLEBCv0XLUHOUYIi4J2LwGYWAFIntXJ9AfbR5CJvNNfRRwPBIYNu2LRjdMg7dmd97/wPh++Sxd9DvFiSRh+bQgSjsQUIrvlAoonegP6SFB+2RBIsEsHAjUNx7nivSQxzlEPmEfeXhXMR5A03excdRjABcZ8S4FIMkSYKA98Sj1tNYX6eFsYpFXrdo8fsPPEEBuYIqvX19A0PI87xLmWpRaVihQFulS3LfY49SMSiiRWHYWG+jSVe1gCecXTik1oF6Yz3c+df6BqC9lCdJVzB9tJq1ppi0pr0rl0sQ89O62uxT+yg60Fwd19fm2MJDnXvrnEFCXfhXH8HtTjworvXUeqvcuxrnATTIDI8eOwxQ2QD7mKNnSzhLqGhJCZGgNzPU6UEQbqQIyCOjviUclZenN0t1PfmWxlCfmpeUS81NfeS4ZymFZY3XHbqWCGtlXJ4CKQD7nngiCPdarTfsqeorLiVQc5Zgj5OIZ6nI8gKcy2F9LYNlJWwbPxdHD0/jK1++l3ZoEz29OSytTWDnOQN49jVXoklXcUI6WuG+yAs1MDiIz1MBuO/BB/CH//t/QV/lHRkexQoViDr3Wt8kGeGVlzwfNPKxTu0tlxSQmMNguQJHj0kPcTJUKiKJjWelSfTRu8PRiUjiNe3AGcqAmTEfMO6Pdw7enQU88zYD6zgXQ+fJO5Y5DzMjb4rAJCJ+yPKOmO+8wVGtpKghz88CUDZDoyr0IQaYGcsMxrZmCjvgnA9zcsz3zsF510l7zzgYZ8h8M4PjGgRmDmYWwDkHzTPmWYpJCzHPk+dkArAPvWPkeeAj7kXEkMNBbcwMesws9GPWCZXnvIdxLMUF4gnazzY9PIImr4bWuR9y76/xOmCdVzdryws04uZp/c9jdZnhksJF1FmWkv+D3q+MZ8hI88KLM4OMX2eAIUXweFD6K3Q5IjXhZPMkPi0kykWIcp6gMEGcI5BhxEknjHIx82LoAESsW6A3IIodtODIHOKY5XFEJcAR2I8DPJHkPEMi0HsHaSGeY8asp7Rjvpkxn8BZmmAjrbKzgXe+s2FEoPMezhOcY7gJlCZ4x7wAPozh2Ld3LsTNOCbBsT/+MS/DqScQeBqSLnye/jCzUwkh+VTiXzliZmQSnUG5p4hImKvLi7j6yitw4w3X4/zd52B28iS+RCt+dnqSjH2ZTLFBXthAuVrDMF3tpA5aF8vhK0X63v65556HP/3gn5FUHG659WVYWWng0cf301OwgqAguDb+/Xt+kC7G5+PY8SPopSDef2A/vv/7vx//63+9H3t2n4vt23fRskk5Thpcli964YvQz3p6Y1lv+M/NztFFfiho6epT371epiApYP50AAAQAElEQVSPkw6dib7EJB33aYX5JVrdEhCHDx+Cvkev9xbqPBhizHm6awOTpmUaGDdpQX0ePnIEy3QxyxvQ39+HPIX/KC25PlptjpstYVSr1UgznsKsDFl4y7TmJNCFUY2r/qQAyFI2ZwF3EiJztKIqZJaq57gHdQqmOu/gJPjb1OhbPIiVnjzuuONlZNJXY5F3/FN0qa+urQU3+OzsVBCechsvLMxvnKcEEc+bvAulnjJ6Kj1hPAkdCX8zQ8BROGMx+1yFcxbOnJlpKiEeszyjtyqjhRSRSUVkSIAjbXgy8wye+BEuvfNQv2mrjbW1OurE5wSvW3pKZcxMTGL72Bb0cI25JBfa0X+NuZkpyE1drZTD3uldDbVdo6CvU9iakcUYyKYd2pmhSVyYi8KakTmeLx+8G+u8EtDYEvTgU6Ng7OKbSSpcBQWQQlCikidaWOFernB/VKBwYGCASkoVnuvz3qFarSJOEhWTTk+gRWv5/PP34pJLzse2HUPE1Tp8m/g/cQRtKkftls6647rr8Dw3UjClTIhWvHMoUQCaGftpQfnCp/M+KJ0R6+uKZIHKoWNdCf8eer9ELyUqMynXXSYeRZcNXsmpvkJN7uTJCQUcdxUZr0s8+aMUW9URTsCTFzGv3W5A/aud8w4a/8Mf+YeAy4zMXXTR5BovufRiSJFoUOkcGR/BxNRJotqYF/EMAocPHMPSYh0zMzpzx0L7Q4eP0utAmqe16VyEItfaIh3oBVOyZgzWqqgkEXqTGCVPGms1EbH87Lwuxbf1kB6ci6G1OecZ+kCbjJJOMsYdwbgO10nD4MxwtsfMYI7AQgk+M6P8cYi4NzHnH5mH8CyIfcR4BO2pjxj3gHcemod3Du4UGLzvlEWMCEJ9tSE476A+NEYU2gMR22qsyBzMDN3H7HS8m+dYtxsXz5GyqXSTBtA63flSRJtUAOSNa9Ib0OIZlXKgeFtpQrrWQIt1VK9J5U5rb1J5UMiTyO5SAoKM0N55OJ7b9DQkPDwJN7oLEQ9QnEtgZJaCqFhFVOpAUqwgVyKIKZSLKPBgimGpfhTlACLWzIi0CFFAEIgQIPEOQpRXHhftmQYfEa2UARG8mQWEaZIBeAiChrIRKi5QXYHabQZ2C+c9IhKBJ/sJddQRhbjGUVsPo/ZjQkEApbHpMbOQMgc4xs0sIM4rNMCMH5yP+tPYylcfZgaHDuCMx8xgtgkc45vgjOqbkto4AuevtXQLwj0X56A8zUGaXdg74jTjnW5swCtffhtuuu5aXHjuHhw5uB+PPvQgNxzB8lY/YtYuSihAlvHE/gOYmp7FNF2qcwtLWKfr6ZFHHsFO3jW+kEL74YeewJFDU5icWMTJiTlccPFF+Ln3/QzOOXcL1lrLkOD+rd/8HXz/970TM9PTOHf3HvTVehE54ILzd+POt34H9uzZgUNUEO679x40eLc1MzmNNVpc/b39WFldQaVYDnPL5XJUNhYplFqoszym8NK+EV0wflRId2L6uks9/4ILAl5lYWYs0/xLPRXkaK3pBcaZ+VnMkzn39vdjfNvW8Gb9Ol3Yem9BFtF6s4FSpYKTdO+uLi1Db2bnkxzKtLwzWvpi5jqI+VIxWOJyQZvxSNHil3JSLvVgll6U0S1bceLkyXCf2ibdlSoVLPGe7rKrLsNtt92KPK/PHnv8kcB0FynAZujCu/JZV6BCYSVmL0WiRcYq5SSOcnAk5HyxEKxFWZarPPQNzlvCdJFeDu8TtDPQm9BGrlBCZh6OeynhEMdkZkmEKBeTQjxA5qp+GQlCbJZKl9LrxHmDwlrKRJMCQL910CY+1ojzVSoyEv6D1R4kFODCvzlHulgPHoI6PQByTeodAClyoqcWLet22uR+ZEHwKE/zkXWZIqLHo865FllutCgTCvU0KDZaq+qOUSmbmZqC8F/g2r2PeK/eD89Q5bL+Jex27tzFPjxpZA1tCu/+vkEsLiwjeGYoEBsUtCnnojaikZe//GWYmDjKvZnGc64/H1dcvhVbBvNIV+dJz1PQOws9PTXk8kVkcEjNUYHIY2F+CSOjI1glPhIql4PDI1gjfnKkz3KpBO2/aEMKR558skyPm3MebQp98bkC26xR0VO5I+5U38OQixPo2s0yYGlphfWBWm8NEV3vEfmwhH0/vUbFYp75RfT2F1DuMVrw09B/IlQqF7Bn93Y89OCT+PLd96GY60HKu17xgYsuuRAXXng+jh07QnwvYmBomMriOnprw/BWROzyWK83MDM5g4ljE4EfeBdBv0WQxHlMnpzGOul+HSky0tBquo5x4mCUPH9PbRBjDNuLyzB6C1zmIFylBj5p6EusNgAX5wgseMqfOUDgiecOkE6JMzODdw7GMyxcOe/gvYfw4ZhnZnAOXANDlkUuIk92p0A8WOOC+y+h54lnDc8ZciTOzYHtDT4ieEPgKYyLP8VMh749++RY2HjMDGanwXNvPGWXIOLcHBslbBvHHlEchT5jlifqh+02uoF3LvTjzCEz5nIMM2Oeg2PIHMYNID4V70I4O9oLCvTmehNtCnQJ9zXe88tTqveYtJctet70Tkm7kbJOizgBz1YT4itZxn2kAQDKBHlQdI4FDsQJh3RdiGOHJBeFhUQU/FEuD5cU4em29UkZluvAqXicg4tiQkKI4ZmOSfCeROOIhIw9O0ohTyR7x4U6Dx8JDBHznDc45kfec/EO3+gxM9bbBOzfNoHfVM5uO3UZYe/fqOuvK9dsIraNzAVkqoKZMUhDvwGBGUKZA0Ie/v/4ZHTJZXT3iEBatBZq5RLueMVtuPwiut7pcn7k/vvx1S9/CXMz03hy/z7IYmlRmAyROcwvLZIxrqDW14uT03N44sAcrUBgx/ZteO5NN2Lv+efiy1/+Co4dnWB+A+vUSO945W34nu/5TrQosJyLSLgR/s27fgjvf/+f8G7/Mpx77gW0jnowwjvxm59/E667/loQnWQuR8P4y7zXX6Gwdd4FrGk+siDrFDpifvk4QS+9BCJeKQYNMt1MRMzaTR4IpVUe89DpPlVCWgrBPN26sqAyEn2ZAtjMsIMKjL4iJiGq+/kVCk9Z29PTM8FSbNFFtkyBPLDhZtfb3SmFu4SN4i1q4YmU4YhC1Xt4guNi2sSfBI3zLgipDqPvJY7qkGIoj8glZMaXXXYJZman8cCD9+MAlR99HXJudha9dH3rfYbBoX7ovOgOulKtYY7Kl4RJ5Cn8qLSoX1kEKRlbGM+MQrMJ5TUpvNvkKM45xLT2Y+JD0G1viBDpzHlHIbBCF3EDYo6xi+kmpNW5gVO9hKc9UP/yCCQ8w2KMoqXYRXB0acfsQwwk5Z5rD+boxUjZfo6egIxhUCKIK2cO4LlMhUPmt9g2bYNjtyj082Ee4g0z3Kv66iq03/29AygXy5ijYpLECfT0cf/zVOJUvkpFJY5jCPqJE11HlYqlcO6SJKYCNku8ryGXKyBHWKNymS8kyOViXP2sq1AqF7neJXztq/eh0pNg954tGB4oY6ivBz0smzhxAnrvYo5zSkk7MfnaKJURM6OyexJLi4vsKwe59LUfogG52HVlVCGdKTQzWuZpADNDQpqRF2BsfIwKxKqWFJRbs06ZEUfapyWeA9GvzpKUG4UDXOMS3bvrcunnHBYWZzA02IstW4dBSY86XfiN+jqV1B7oekD/wdAqLcAG92ZqZhYFnv+rr76CiobDk088yjZtaN/KhRKmqZzr2qVNJWWNSl8ul4Mj/QiqtPbXeb6aVJ48r0aWaVkmDOv0tvQWi4hYlqe030mPkJTCrNlGELphdfpI9fFtgSdePBw8DOKv3hsoJji3TlrKjXiymW2MmYZQ4wssAwTduEL149QfMvYJiKb1PX/xdfUVQmM7VvbewcwIWQeYp7rmVG5wLPfOQfJK4MkPQshzGnuPmKGPOqFzETz/WebCnLDpMbNNqU7UOQ/HfIXeO3jnYALr1M109nWdSO9Lm3ss3iTDZX29hXUqBg3yxyb3QpC2M7R49qQMcxsRvvJHXqUzimBEbowpZFEJIHEwI+X6Eh+INiLhFkoV5Etl5MpV5Eo1JOUaw94AcbkTemqdkSBfgc9VIK9AlCsxnoeUAONCIiLJ8+AaQ/MA1wTlOech5EU+gvMO3jmGvgMscwGYp/xTwPKQ3wk7m+dIJB1wrBc2laEn4rrlQiT3Eh4WCAbfwmNmMHPQ5qiZGdOOwDwzUxbMTodmBsdygZmFMrNO6BhuBrNOvlknxMZj1kmbbYSOoeBUOuN8WDlsZorOpqbwPC25OMLY0CCuveZZuPKSS0L8MVr9+x9/DKu8DlhbXYaYzrn0CJgZ9B+4LCzMk4jWMTQ0hBtuug6Dwwm+87vfhFfccQd0b6mfap3V26dr81htzOGH/t134wW3Xo9Gs47e2gC+8I+P4q63vBuPP34Au3fvpru0Qia/ir3n7sWtL7mV/Q5DDPbuf/w87n/gAdQqZVTINPuocFTpUdJ7AbFLsH37DqzQxT8+MgrjetsUJgkZcRzHHW2WDAt8JKQE+3l/f/DAwcBUC7TW67TS1mhtJUnC+q2QL0/ELD0aC/QAtNhfhZ6DXo57/MRx4tAghaO/rx+rtGaTOEGOzDCjAGjzwAwODkA0pbEEPoqCANJ8BKO8O5UQOHL4CFSu/mPiP4pjWqJNKgV9uPjiSyAmdJzXIw8/+git0GOoUzh5A97yxjdQIXgSy0tLbL/GlQESJMKNEjEZr7wOGXGxTAEoBSZm37LMzdgBK7WovDAIe6q5C/JU2AVmngpak+ctRwszpTVAISDGIK7ARmsb1yQ6G4u889dVimijTQYzTwXFOxfoIsmxH1r1upNcX1nCIoXkLIWIBMkc6y0urVLArXMNTbKTDC0yK8p8NDm3Nq1zfe+4SeWUUeZlnEfG+bRh1lmDBK6sdTGsKOAvYp2Ue7MKzUXrrtGTpLUpLlBc7nMJ6og4kQCV4qfrACmMRVrnUkCkHGzftg0rxPEA971ciPHpT30Btd5h7KFim+Q9eqpFtNrrOHDwSdKEC++LzG+cCSMOVqiktIk3MWHh3vsOXsbGx+G8h8qqtRrK5TLpfiWA4qu8RqkxX7Tl2E9GZUjeAucdsQ/SaDPQ2969ewOttukmMe6ZcxG0pg4tFMP7KTmeA8EqvQX6nYs8aVX/P0fE/N7eAQxRyfjcF76MfYeO0BtbocKwSL7exrOvupSeuDGsr07R47YI/YhWH5WeKHYY3zIa5nHZZZdRGRoMvHHq5CT27NkL0V7KTeztrWGe1wXC5RqFTC+vzwYHB+FhqBbLiJFBnoCIbMhx90OHpz6YyTwzg5nABXw54uJMMFM5+1L9DGEujn1LYOv8nALmSQk11gPndyqfwkz5jvkqC3HmSQborDnGVVeKeaSxRPSsy6nA+GHmIAXDe47tHbzzcBvgndLuVNp5D/EC71wnpNCXHJM8S1yESGlz7M82MOEYejjl8SwzEcqMaecdBGYG7zttwqO4uAAAEABJREFUFYY8YhmbnpT8jySCFi15vWPTZFoKX4OCf53QpOBvsAL/0KQnYJ3nWGdRaVZFm4YCzMPMAiBzDJXugJPg93GEhFZ8nppirtiDfKGCpEgoVBGXCMVeJIVexAzjfA0uX4Uv9CCiEhAgl4fcWD6O4dhXJkT7DN6DCwVDTzAiziP2EbxziB3DiPmMe+c4KdsAB+f8KfDeYTM4d7pMcc90F7QhRmSbGZxzoT8dQHSfrvDsphk6gv40ZYVmxrYWxsTGY2YhZmahz5AIHykkiLt9YONRWv0JjIQdgGVG0J/ynw5U/nSg9mb6BIwCS/2W6IIcGxnCdc+5Gjdedw0Sl+KL//gZTB47RqY9y0OVokqGtGXLGB599NHAWBIKy7HRMbzjHe/Arj27gwV2x6tfFb4BIGvoEQqtx6k8NHmneMkV5+EXf/mn0T/cS4G5glxSwM/+zC/gh/7tj1EwlnHVlVejQItNQvUFL3gBrr32uiDQjhw5jMMHD2GWgnjvObvJbFvISJGJjyGLZ25uNjD8Il2+jms6MTFBD8UslYYJSCD19vbSqsqCMMq4VvBp0hIpFAphDyTAJUT1f7xLwCdJjDaFzzAVmh07d3APHeQtkHLgvKNCMoQaBUqlpwd9FP4ZGbOUnwYZXIsadhInyHMdS7TMVFYjziSUY9KXDnkXJJy2UbicS0Wnj8LFzFG4rwWvQp2KSB+tuLGxYV6vLFHROhEs3RkKT1mnw0N9GByoYYE4maQlnS8VwsFuUdAY5yioUFGSsPMcV3Nvcn65XBL6iXm2pHAQFYi9RxRF0Lpjzj1OEuKYlplzaFGRUR0zjyTOk+UB6+xHgnKNVwpmBu2P1jxAXCzT0j188CD0GNeTEh9x7JFRgK9QKC7PzWF+apLu45OoU+GamJqG8RzrR394AiBm0wUxHDGrBve6SaWjTTyv0pKMOD9ZLSsrazBn0EulEth6IVC/l+DMQt/9vNfX/otG6hSmsvpl/cdxDIHmJ/f8HL0Gwo9wlS9w7/JJoJVqtYqt28ZRrVWQkWn2Visokbfde98jyJV6sX3XTkR5R+9AjN5aCUtUgjRWm4wz4Rz3798PM0ORvFAvJq7SOyW8iO5Eb8J/L2ljjkrQiePHITruI60KFDezMM+Ueyra0hylsPWQ7ppURsWjSvRi1NlvlXMVrVWoGBcLxbDHErQNengcDN4cZumxSqIIbeaNj45ioLcPIG7r9AREPEt7zj0fxycm8Q+f+SyKpSIVkiIF/yIu2LsL1zz7cp7ZWfT1Mq+xwnMaYXh4EFdeeRnkbbiUSsBFF18MnZk6cS1FvMB5yKuTy+WCd0XravJqpcmzV+0pUwEooC9fhjwCUgLEg3AWvoqzPOJ5yjZ+GKlSIOEdBDfTEtYCxwoRhX7kAIWqp1D19H8WKN0FMhUqPS1Ogcol+1B/qhNvtFd/AikBClmRo4tqBW100iCfxKnHcw/NDI574BT+/2j7DyjLkvS+D/xHxDXPv5c+y5vu6mrvps14bzAYhxmAMARIgRaEKC5AkaJAyHCXq7NHOivt6mh1RAI6K0eBIGVIrkgAHAzcYHxPT3tvyldlpX+Z+by5d3/fzcyamuEAokTpdX0ZcePGDfP574v7XiOb5lQYmP0qZA/+9z6ScwZBjpV6H8tzLYys+OTwACNTk5xz+v6P906eMbz3CpTOHfbxkmwnOTleIV8ZIBzpDDneL83wI6YY/ZzAAxRM0UNkBcZTR78c2H8mt3FwAqZyxZhCr3gX9uvc8yGJ5YCIyMOh3GMg4gjAh4o86X9FNSk0lMeU1KN0RlHaPIC6PH2DQZzKlIKPnAybhROAixjBvOxPEX8Sj7fjvCIXYG5XlIZMz+KMOB4CHpZWN3Ao/9uhIJgx3AE4nrkFufhkKvpYu6fqrTFjSZlczjXgQWsB1G1smwcUyrE23fpkhh7J5pF9MhRKLs8+vHPWUOzB1ls8e7BOG8sY1aYt6qyjKHMVa7B7t9Zr91iUeaqHbUVf2oOc9sHL5gtcCcbyQI6Cr2IIKyi9xEsf+9D79Shp55lGSS89/7S2128WsLu1riTBMHCGZD8fukPa30eBYZz+5E//tG6i1P/gD/6giNobnJ+/+eabhQE2heic1xd+9LP68z/3kzDTDkpkDmaL9Jf+wl/T7//u12WK6vSpE4UxP026/Wf/9J/W2dOnZZ+nOTq4fOES0eFI5zD+l3EE7HvkU9Y9gWtbKNAaSs+M18baupr1hkYooIi9tGZaanN+f+3yJd3AiSjjINhaKuy3ioKz/ZiiizCGFr3aPUtfW8Q1QlGZQbHI/wgZhdxoAq0aKF+73yOiTkJAQfbkbKEYpyROcBwyHSp6MziFMsQRaLEuHwKO1I62221l9PcYRvvFO3uXwMDWYYbBFP4UI3L27Fm1SeevrKzJfknRUvvDwVj93R392I98Wm1oY7Q24zIcT+WjBG7MC6ep2ZxVSiq7WqnLjIYZNzMabeaeaTTV2dmVGcEkilWr1grDFkUpO/FCxlES+zw6VQ7NJgreawIOctbdJ/K3dP8mhsvOESP2YfhYW7tJlNiX0cTmG2KYDg2w0SSbjOClNV288JbsyMRw3pqd17XVdU3kNTSFA29m1Kc2X+Y1AjIWNMlMXiLZEeGYvU5xCHLW4+CtKbgyA2p8ZOvyIWiWSPPq1avsR4UxSzFCRjuTuR2yUXbDB69tjH8E3XZ3Ohi1Enw2luGoTjRuvLu4uFQ4A7Yf0ztTlOPqzR299PKbGoObmfmmpuOu5nESkiTSOuN1cGxq1YZm5hbko1jmuCSlSmEEbQ02rh3dVEiJW5QeokiWDQohkjktGxyzxazJ1mx9q7UqwWpmS0Z2Zgs5GeAgRmmiETJQZZweWYYqa+6RAcsNNxj24h0Bnlqcm5dF/ClrqVWqqpYr6nIGn6Hkazg0ExyAXZyXHZyzerWGw1LWl7/85eJdEx8Cjve20lKs933gCXX76+xppK3tda1vrKjDMcPv/O7v6otf/KKuXrmuBx98RGMMvO0nQV/skDlzvpAQWaYjTVP1kIcKOn4WPmzhHC1TVpAtB41NLlgy/zLZU/uQKVAx/Wg6z/Sh6VKHbtu/zgp9WOhfl9N3qkCnhGfSkOPgAtRj6J0wT8R6Yq4jdMQhBGhZQPG8jQHQFtGXx2RlZP2L5yVPewTYPe89c0SKXIBznQIr9/QrSqsDtvYYXEbOM5YAxzOOZwCeZ7lCKRR2wfhat32mpL4m01wjghLjpSnrypHDKX1yA54X9jAEL+9xHPx+6VhPznELj4KpSFPkaAxfDEYTjH8ui/6HeNtWGgyhm4Hx74g5h/QbT3PR5dazVjcYM86U8Qxk84g55Z1CEitAXAczF2WUysfVAnJfUR6XpVAFA0BSlYtrQB2oKpB6DHEixbE8QuGiIB9HClA/4tp7HqUMPoh/++CdnGNeWenluNZtH+es/QeD5973w61HMdbesEvDYUn1j/5Hf7sJ/7ASwZD7UFzbOAf3jXGt3x8NmYo+9L81L3V9z4c+XDvgX+XfCCMXg++M6GxpYU6f/fQndWJ5QW460tf+4Pd15e23tEt0vbpyXRb59DgCeO3112SK1c6fxxjhj37kI/rOs8/IjP/d5+9GQaHQr66g7PqFU2A88W/+9b+mJ554okjPJyiF3/rN39KP//hPam1to4je7P9CliaRPvThD+pHPvNZmZI042lv+S8ThUfwgUUshTLEeK+vrxfCEuCx9Y11lUslNZutwkExxTiL8k+Yx4y/KVpLtZ7BmG5ytjlFiMz4WPraouwYpWgG3Z6Z4zkzvnbfBGyOiNaMiylpuzZnwfYeWI8puS5p/wA/pkmK5zzG6MyRsr9f73vfe1VCsUYhFMr6ApGgZUKM1+w9A3MGbC/ee/qV1CKbsIMCHkOPKA4cbyAL8KbtuQvOzbgZPvqc0Y5R+JalOcLxwv5XMLeKOTa22koKg19TCIksQnfMb0bf9io+znkZXkwpT02AoR/NMsVs49r6bP/WZmAvRVqb1RU8in1MFUF3AUM5Uouo0/BpxlGomCSKiBprRfTZxwhau70YOBmOiszG5vqqLmH8h9zbIFVsUb9l+/oYoq3drkY4pFOMwERBU2RmDEzlGNnLhVgRBs/wbqn+JClJ1n801aA3KNZj8xmtMgzgNsbMHALDt/GA8VQJPun3u+xBMp4/QrbLaJmBC3MIixuHf5C57e1NFHJWZBPMYbIMx0xjRtMs1nMvvaH5I0s6enKZFU7k8rHSNKV/LpOLKUraaFzF4Hpwd/h1UaPlDJH3BtH4Fg7UIvxtdO9jwG295jhbVsno0MFQ2v+syXhwAt96+GVE9sWujR/tGyktMgYdsiI2t+1/RHRv81u0Xa1WFUMT44E+zlgIoXAEMhT9oNOVGdwIJV4KXtUklh3RZJOB0jjSyWPH9dWvfVOXLl9Xrd5SFCcaTjp67J0PazztyoeJ5uZmdOLEcXA5JkN1Hb1wBT3w+3LOUb+qLs7IUbKDGfjNvZMFDRXWZLSwbMmo29cCPFSPUpU9Ot9BcPCf4cZS/NH/oI11vaUf6XkYlXs/ZW1S5CW2UZQRcyNWMmeAbaoUSQkyXDJ8YFtKBgSbJSAxiHkWnMS0B66jyCuiDEVbwHB7wBUQMU5i/aBNzHhm6J2XrOQx0cQanLwPVhZg9RDopP2P7cPWn+eTQsaMfiZXU/h4Ct3HBmR8phjlDMHg5AIM7eNK8vwXwLkXtp7SFWAjQ9qinxlse2bMs9h0DUnvD5C5IRdFnev+GD5H4HrIk9XHzDU6gPHEQXMBTiP6GBy2mWM+lVPuA3uMgkyg7eW/FI/XF9F8WSEuyfmS8lCSooockPuyXFyRP3AOPM5AwDlwRdYgljkS5gCEOJIH+S7waBQpeC8fpMBcwQd574HA+E7OOXnAkPkvA8GL8b4LXk6MVIARRXxuLx04d7T9q/wzotz+vHNOzu2DtTu/X3fOie3tQ7FHVkebc7fdp+5/AATv2ZcXRQHOfe8zzu1fVyqpjFGPkMr70AfeX7zpn4CUF77zrG5eu6YS0jLgzPbsmVOy1KhzvjDOOWx19eoltUhb2/eDX3jhBT3x+DtVJnp44aVXSL9vy6LV5aNH9O/9rb9VPGNMWC7N61f/7n9L2v8/VrOeaGmpQfqwjlBIP/zJT+rMyVPFr/RdvXxJr738snIiRvsqUbNeQ6FcVpesw5DofqbZwMHoqYeCWcYQbhEx3bA3lrfbhaOyQxRmWYI7Mfor164TlU8KfDj2duTYMbkQCuckSiLVGMsE5+baWmG4LJV67OixYs0bjGtGw5wK+77+NtHMmTvuwHPeHy+GN51zunb5ir70xd/Wr/7qf6X/+D/5f+qFF5/HiFfUaNYwuJFy0se2D0u92rmrKeNKuVL8PwqSJCleqlomJWsvbNk3IeynjE+ggB1Su3ZzVbs7m0TWPW1vbKNUe/rcZz+ri2+9qT60YXOy8/qqnSFbK74AABAASURBVKfidGTyMh5LqAf2OcLID0ZDsgBTBHiiHsZ3iBNh8lVBGdfZf5VsSLVelw9irRPZZ2yGBgXhGc/W6GEmw4UZNXMgKmRTzNiaM2a4Ntnosp5er6M4eJlzYMbJnh2jvMwJsK8F2hmxGT4bp8KaX3n1dU1dBHihe1RkATAYA8AU35TUpw9BEbgeDoeq4ACWiRqtbuOnGN0oRIXxtXKME1VjLz/8wz+sH/3Cj+oTn/iEPsxx0p3nz6u919ZzLzxP3xhFNtAYvAjlavuOk8S2XYDLwWIuVcBh+cC5axBdz8/Mqcr8+DP69tMvFN/YOHECXqmVVK+lqlRLMsNtazMDPbuwqKlyWdQ2B59GzGHGbwajZ+su4ZBYfw9ub6ysyPBUtvGhURJFqtTq2sNI7nY71GsS/dZwfo1nOzgMZ+HFN95+s1D8xsM2r+HHHCAbtw2/jsBHiXktM5ZEsQ6j/AHOq3C2IsasJLGarKVRAo8Y12zcl2V2lpeWtbm9pz/4ytMaZV7tfkeDrKsHHr1f80szunL1bb3x1muaTKaa47jKg0h7qez6yg3WW9XFy1c5JryhDvs5efK0EmzCAMNjzqZzDj6JNOZenfYmvGC4tgymRfVCZiAB2IMkueePgeScU5CT6b1DHW86LNDT0cU5p8gA6xvMMEfCEciVxKFwbGyvBtU0qJzGt6BE3cDaSuCjzP2EZ5LA84xjPB3fKgNrdwo2RwFRUXfOyXAASilVtHnvFIJXFDnKQLunlBwC4xnPXhLEE9PtnwkyOwGnUxyAsQF6wIy3vQczhF8zrvkH+XLljO+cY1wn++QUmQsSkMmDFQDmMEM9LmQqQw/kGqGQB+OJzPkeIOdW9odTrvehizB2cSZ7gH0l18qiH88MgT5rHPLcGKdifDCuN+MfENQQJ9qvp/JE9Q6jnodUmU9YWEwZK48SOZwARSUFHATBnB5GDXHMdVJAHKVsLCiERHGIqHv54BWiSMHTHoV9RPqc0okrSg+4HwjeOf1x4Pz3Psew+lf95E66HQ7Hy51F8QYqsgWH7f9nlqaUDsf3ypRhCBbnZ/X+d71XD993r4adnr711a8hlAPleH99zlhNodivl20RUd1YXdE6RtEMoSmG69evq41R/ujHPgFTTTDKI00Q3P5woLvP36tf+qVf1hhO9dBpb6+rf+Mv/6L+wa//jhZmqjpGZFCKvZYWZvQjn/m0mo2azOC+8OzzsrT/UZyHUqlEenWMUcrVajRkBnQWp8OMh2cjHQyORVYWZTqUmRmZNsa/nO4/Z1FWj8jHomcz4qZcpwhQCEF27t5EEVvEZUcJdo7svdcmWYLrN64XZYXozZ5bPrIsa5udnZWtyfBoqdp3vOMxHJ8ndP7u85wBz+j0maOyX+f73d/5HS2hPC3DMMRomcIzeO3118GRRVgJCrave8iY2HjNVl1L0KFaq6lLen+KYZrneoyg2Y8sbXK0UaRz4c8ji8sqY5Q2iR5v3Fgl+u+oh0WK06o8MrRHen5EenCW8+8hqXKbH/lEsPvF3JsciVjGJEZOjfumpmAw0J6xTenY3jKUz5g2UzQheEXQz8vJ+gq+MYU1QjG02201oIv9j4os9W5GwKJLGyNmLWOMT5ejEuu3glEwZ8HGsHICf11fWdUEwzIcTOTQB7kPGEtHat3RngMqDGguKQqR0jSVRcKGywRdYfJpTlO3t4dBH4rH9WEyUj/8yR+WRf22jp2ddhGdPvWtb+mll17WXqevS5cvql4t6+LFt4r0fkrmJId/mIZ/mQJ7plLw3Rb8ZFG792gXF+RZZ2umoeFkqItXrynBiWrONek7VVqKKSeFIc9xIux4YXevz9qcQihpY2NLM/CQyc0UubB3TqY4OHvIxvFjJ1nLWAmZjWqjrj2i+onRBn4152G3s6c2smbfRrH1pOCiUq9h3GLZZ3NjQ2b456F7hH7c4LrK0UCMPjW69qDD1tamWq0ZteEdex4Lgs70SqFVKY1VL1cUMikfTrSNHEwwEimBWaXS0G/81u8qLdc1dRE4CKq3mnr8ySc1gr9L5ZLMqTVeazbrsvcQ3r7wNkcIHY4MhnIu6K2335bzTnEpVQJ0zKmplqDNDVVrZc3jiM6UyqpHsSLl6MRMDl5ztjnAHBqK2/5lOtShdkRsY0fIdcAgRxjbmNR/ZOAlmpSgb0u0lzC6yUGZUiaxk0EaCTxov04by1BEG2RXAawmOCfnDHI574u68aAZ8/2FsSYOs3Lk7xAO2610dGaJjOcLsLYfBPasGdUJPGkwzR2yMEXH5kAG72WagpvMeXAgYd+VMVAuL6vn7qCtKD3PqngGkYUXxRhO2PeiPoTH+uiZIVmAIeUAJ8D69ZFJgy680OXYsUNpmYERumEA2NHTECdgwDNDgoURde99pChK5NilQ2A9WPSk7nLqDoF1HtKCTRN0H1LlYNj6iGc8EGDWkESKeC6mXoznI8WMEblIEUiPXFDCGBGbN4hDpGB172Qe4b436GAg/QvgcumPA899I7LX/rOOcZ1zcja2cxKlgV3TRc45wHrb1f86OOeKTkYgG8M5p30mz1hXJq+8AGMog6Jz8Sfjbybb3z7wHGuxPgagRQZWvx1sZQbBiXEz8OQUg8/InlUmSyN//MMf1kP33qPJYKjnn35Ge+09pT7mnK6vbJxxxtdn7Ii5I54Qkf2OdlBqHuF5/wc/oB/+9Ge1xXnyy6+9qcucua5wnvv+D31Yf+bP/zmtrK2qXmvKDNVf/It/Sfad4XNnl3X3uXuVhLIef/RJfeaHP6NaOdWEc8irb19SHEJB54tvX5Cd6dv3ybdxOmzNVRTGHgq9s7eD4WvLoTyrprTA4jEi6EatWij2Ujlh3XvFObe96W3fLBjApIGx26Ta91CG14i4LhO5jzBSY5h4h2jJlK7AzdzCgs7eyfl7e7swONZu0VuG0t5BCdvLb4888ogWFue0S1S5uDSvBx68TxMM8QznmWb87auFwXuZAzLCKDuEuTA6RGzrpMJrtQoGuSc7XiknMfOMNRkNijEXl5ZkUfUWSnydDMAY4SuUNfv9oY9/gqOTNW1tbmsTvJtgmsD6qLQv0BhWIVv2P9OZsN4RwjrGiCDnGKdcFfA1nA4lL3X39mTGPo6DOjgeE3CRTzNl2ZjbGXQPgIceTiHYI65Q9M451rAqc146pJItjZ1Enui4InvjfX52luxEFy2UsyaUFQy/sb1TRJNbRJQjIoebHP+MUSzGY86xf1KLY9Y+RnlidwqlNeZoKseQOmjiweU8xstkdJGjGpN9z5rMMOQ8Y0dUnySLdDeRfogCmZIuWaNLunDxbX3ta3+o555/RqVKonI50txMUx/7yIdxwM7LcNyDn1OcgOLdBnDuGXgKru1Fw8tEsc7BT72htonGWxyVuWgqhbFW2UtSnVEXh7faqiiAxwReHoz6MkejWm/geE2RmxKR8KaOL59WHwfEXvzrkSkxHjAj3aq3kDVp0B/JOdYOv1Rqddk4ZYyjKdk2xwG1ek09zv4rlKVKGf4ZFO97DDHCHvzYOxrGp2vIy5Hjx3AmEpyKoRIM7gD+N4e2TwZtCk9M4IkF+LyLIc6wGj7zGnQGchNpptZSLSmpA83G6AX7um2rNauvfPVZXbqyrWmWKsHhrFTqMie4jVPZIRuHQGqP8Ww9J06e0cJCQzdu7kD3HbIjdZmh6BmuGlW15mfQG1uqNEva7myBp47m0PkLPtFitaYAw/ppXuhwh+x4qeBf55xY7i1wkeRjryjFPoD/EmOkSaQEHihxXSlFaqI36mRoGuiFWjVRq1HR3GxdC3M1zUK3BtnIWjXGwXGK/ETOTylzBZ8pDtbmZPwfuUC7F3+BIJ972cf+BuesWoBzTs65/bp3Rd05V1x7H3QIzoyRMmU4J1JW3Le9TbJMA+hjYDSdsP9MTlP4PKdXhjzJ2cadcu+UsTh7ZyYLrrAgmUkvfabO4444WUAwguYG5lgMqZuhN6M/GDlwn6vbH6vTHVIfy/jNov4uXkKvP9Eectqj3ue5Ue5Zh63FoSemOBNTmYNpetSzNrEiORBlGxGblbeFAizYoSTEvQI83anbYlmrrL9zTs760W5oDnIKeZAxp6PNKZJzTvZxbNyHoAhCB++t6RaYQji8uL1+2Oacl7sNAnWDfYIc9tovXS55YP/q/7y//v+8oYuRbb+GpjFGJmK/9qt+n/jYR/XYIw9riuH6X/6nf6xtUsy2X3s5y/DaIc24ud0m1bmuTYzhvfc/oJ/6mZ/W2XNn9Iu/+It69PHH9fWvfU3t3V2ZstrCOP/yL/8S5/s/phHGZGn5qL70u7+nP/tn/7x6ZBNOnDiF8b8HJTjQRz74kaKexiW9/PyLevbpbytigWUMlCmm0xwHGE0M9yOieIsaF+xlJqKNlOhndm4Or3aiPmtszrTwiKfqcL5bI3rKMGL2E6XHjh3V+bvOyxReqVQq8GAGI0O5GF9Y3bIAtlZTWmXSrxWiph5jvvba6+xhjMGoyM7wKyjcCYJpc7cwRHa80UWZ2nNdjKAPXqYEre+Jkyf03HPP6S7mrjDmBO84jmJZ9LuEcR+g/Huc7e+226pWq+qzbvtthcGgpy2iMxvHaNDjbPvmzTVtrG5ogjN25tRpVdiHvWh24coNjMGYMb18lBYGcxcFbsbTMnAuxDKYohJsn471yQAs2FqiOFINh6nKflPwmeCgG97yLL+laA9xlNHmvUfgJxqAG4MqStrwdmjsjR7b21so3kiWsQjBkUXZLL4SN0aRO/a/i2FrQ8sdDJ1FHXs4Aj0yDT08mAELH0CXEX2t/5h6hsJjuXLOIedeXfAWxUHbGJycTNPVq5dxOlJF3ukTP/QxLXGeblmXPnPYnnqULxP1v/Dc8zIn5f3vf7/uPHdWf/Inf0Jvvv6qphhFG39ntyN7H2GP8S3CFnrL+LWHwb9+bVXXrt7AsPW1QxTeIQ1+ZHlGNZyJp556Grw7eXSQOQxxOZZYiylPi9bXcdJokBnWaqkKPragF3xKdG8OZ7Xe1FWyTV1S7hM31tiRHao5dYY7SuuxSvWyLPLfw1Grge+bq6sqQa8KUK3VtA2vGP+MkTWjn3MO3Gxj3OYKXrTslWUETHbM8bPIPIIOhhvL3GQ4iIaXMXjY2dlTau9uuQBepvBZVcsLy2qTARGKf4yBaDUW9NqrF/WtpzhGSerKoJXxwGOPP6xxDu/urCvEuWIyIT5IR8ji3X/vHfrQhz6kH/rkp1SrNnBa+rp05Yom0C/Ag7afnf6e6s2aqmQAZqpVtcBVNUqUQH/PHE4ZPDkVDAg3U3LtgchLIUSKGcd42nCQJBH7iFROY1lWo5wG6oH9xKrg/NUqKetIVK7EBVQpq7SXq0FVHIQS9TTx8JSUwMMp41XShDET2MIryEFiIFdRt2sdfBy0D2zcBy9L7VuwFhEohSiS85JzruhZHHNQ90DRwJ9CTtldho4x3IxxAPaBpuw/AAAQAElEQVQhl+mdKUYyc56eXrkLsnom6gWAGkq7zpgiByaee/TPeCIHj/a8AWKmIXI3ojJAp1h9wLGM8ezAMoaAXRcOAoZ/QHBkfc15GI1zoVolz35Yg5UMD23yAlgd/6ylAM8iWZizC5bhAKq5d7cQweX/yj8bz8vlAB7qYWfnnDyIds5KkB0C1/7WuIZ4ZpbBvlHPZG3OSwGihmClFEMcg0DpvRSxNjt/smccdQMG+T/sn3NeOePePqCnzTkn55z898H+mnM5z30DR/kDQAcfH4J8CHJspgAnxhWfrACH0JVg6NMnjuhdTz6h++46pytESN/+1jeUYaQmKN0uEYopQ1PCufOanV9UWiVaf9e79Z73vU9/8IdfIe39uEyJvPbqqxqgvK5dv8Scmf5v/8G/r+OnjujG6g2lGOq/9/d+Tf/Bf/Afcd6/oLvO3a+F+SPq4mV+5jOf0z1331OkwZ/6xjdlxwvXrl+j3NRFIuSrFpmPB0WkduToEorkqGaI2i5dvcQ5/bZM+QcvmSAFlO40kXYwniOXq015Y/2GLl65QOSxLUuzsvn9SCiJ5XjQ9jlCac5yLmuRUo30Y6lSlilIM9IBHJ44cULBe1kq2cCBCzPettYjx49qF6eng+Hvocy325uyzMrc3IzeemtdbQzUeDLCwJaJkhOFYCpsQp8gyxDEcUoEvWHL0pxFs0mqJC6pXK0LnVzUTSCvXr9hOg8vO8cZmYCz+4oflbHfSxgRLXf6Uw0z8BAl9MnU3t3TCAEOKBzjM8/6TfhzDHgUIkUH7cXE/CneE0hiHfbLiHimuFISg3J/OOqRzh6yhrGMF+M4KgypKds9jKE5VeYsGS6szd7PiCKPkRuz75JOnT2jTq+vDg5OmzPnDaLDNs7mHgalDb/tcAS1i0bpEeUPxR7Z/HA61oAjEKOPd07OeTEkyrssz7qsnoPbGEeggjLP4OmPf/wjOnPmFMppUsxt+xlh1DoYzouXLoL/IDtyWrt5Qz/+o5+XvYjY2W1rhDM8RTmu7WxpmwjbeCNOy8pdkK0bHSlTfJvbu6SqV4pvX3iyIwleaeykTQyyo9PxpWNkbCoaT1xBjxH7GkOHSrUCjw9kvx+gfKzjJxaUJI60+USnT90lU8hDFL1Pc7WOlvXgu+7QsbtmdPaBI9rYvaG19hpO7pg1ZNrAEC8sLKkMn47B09r6uiw67OKELnJEZZF1DaegXq8XTkBBkySRlWbsDZ9jc7Zw4Kyvc04Rhs0clRrHOAPwFZfSgvdGZJwa1Qb8GukkR3X9YU+1SklJFKteaaq7M9aXvvhVhbgqw1mn39YnPvk+TbM+DktbIco4GqqxvolyeKo76Msc209+6lMqY+DP3nmH+vBFwnw27xEChQFGaWN3SxOXqwXejnGUUWf9Cfzo2K8Jhsm94GXQDy84RdApQbbi4FlbUAmeKKWxCuOfxGqUU9XLZdae7EMjVatZUrNR+R5oNGtq1WuqkyWoVVMcgViVUqQKOqzMOGmcwIMekEwOgnLmzyX4kT/YJ+0DvBpCEMtRCJEiq1uJfYljL+8kHdhBe9bRYKCDz5SM1zgbaYweNkfA6DyGP4wHJzgGZtgzeVlpcPAYhQck57wyA+sjm8HaPf2tFLIh5HmqCbrDeMF4YojxLwBjPzQ4uLZ7Nu8Y+ZzmDJZ72Zqs3Z7NkRvnnJxz3BRBcsas+1WJzkX14E/mDirfVzjn5AwJzskD+mM/HsVvHWwzBiqe8T4UiHbO2c1bC3LOfbfurW4EsNLJoxgNgt9v89bX798zAhuDSWwIxaQf8DGFave/S8wf0Ol/R5PjmduByz/y3/4a/8jbxY38tvU79pNPRzp7+rje9553Fr/r30OJr924SeS/icA2CnytkT7MeLpPWnEXxX0VpfnAww/poUcf0X/93/03MmNoEfqzL7xQvEh3hbR/n36//O/8EveOgttQOAd/+2//bf2dv/Orsshnbn5BaZQioCV94fNf0FEiczPMdiZuCspoccfZO1TGEN555gzjHCkMtp3P28/r7uxsq91uK45jNWdmFCNY15jXFNbM4rw2ujta67U1BClbRGitpQWValWVcFxsrRZND1E49i6ApajrGPwTp06SlegqeF+U1t7jaMDWksPc29vbipOE1O01sgDlIqLa2NwkUuzJ6F+pVNRH+Y5IkfY4w40Q8oT+6FIivc0CBzav+KRpWuzHShvbnAA73tgg47K1tcPedhWXykT0Q5yWHZRoV2vrm1yPSJN2Zam5U6fvxBhMdcV+TZHzuhEO8cjkLCpphIDBraxtCP4j+ShWjFMwQXlYtsPB2xWUqs1v+4uiqKB1Dn+YUA+h9QSDbPvKTNmyZuPvEZH52NrBhzXZ/iIUmg9eR5aPYEBH6oNXO/K4du1asWfr12q1Cpxtga9ZMjVjjKFlJYYoky7Gv8uYvXGmAYw2QvYsWrGyz3qGzD/CqCPcNpQi55HvSFWUuYGHjxMizASFOtNq6LHHHiGqv0P2MWfE1mh7sqj3xZde0sW3rvFsufgdiY9/9GMy59Jesux3ejL8wADawvjvgoNaY5bjrY4CDtpw6nT6zvOyc883L15RtzfWNsckwRu/DFQqVUU2W1cu38Q2pdra7mlnt1fQTC5RivGYa83q6PIi/EIaPnaUI867KzhisWx/GziKrcWmyrOJjpyd042dK1q6Y05RzWtvsqvjp44pSjEkGCFzSA339i0UM+ghCjK6GX7tWxEhBHnWdkiHZrNpKCnAOeaGhjHyk8KL9nwdRrXnM2hiMri8tKwkLsn6GC+Uy2Wlccw+Szpz8rQy6LbBsVktLenY8knNzy3rH/3jfyZzVOutmtY2VvTeD7xbVQzstZtXtbG9Cj8EeGRIBu0t/d6Xf0+//g9+TSaPtkZzum3eY8eOMW8iew/HHJoRTpnMyI8nmkHGqrZ/N5XRXcYXOIgBPongaQcveO4kQIz8pUmkEnhIY8rI38oAlA6yAA2Me7kSq1IJQFJAmetqOVZR1kpqoDPq1Qo8k6qUBHSNZ/QMeckPQDK9fxjhm71Q8clUOAbBKWJtPkh2z9YNWRTkimuxZlu3+OTsswBoY3TI4H0rc66n1HPuG07sekLd7CqizpNeVvdM4kMo6B58JHHtgpeB59o5J7EW5xzP8Ah4M9nIGHu/zMD7pAALfKx9v8xw5jLZvMWDB38ynrdM1xgHN7f1AMX+aLcuPmd19lAB3CzKfMJANhjlrba8aLOH/njw3PaFB8MIYt08l9MmOefAAcDeMrwqeyEE/S/H7SDPf7rtw9OswwZwECDQyeCwA5cKcsUzxbM02LX4FIRmLqrFv2Lj1Pb3ZvtgXzCmXdP8Pf+c83LO3QIxt60x8tpXbF6mfwqGiSAUCNz3pPKsKI2hbofb7xdjMZu3MQ/h4LnDftzWeIJRsP0w1513nNT73/ek3v3Eo9pYX9FzpN3feO0V7WJgLQVtKcU5PO/+dED0sU7af1Onzp7SkWNH9Xd/9Vd0J+er99x3n1557TUNiRjsfL01O6tf/vf+HVkk1SXi6hAZ/9Vf+AX989/8bRTHqSIFb99DPnv2Dv3Mz/xM4Wi88cZreuWVl1hepmNEL4brDc7Fh5xNbxBNm5IzQbiPuSKEeXZmjr5eJgTrGMYxEUoSJwUvDPGYN4YdjUpBY8AjxENkoUE0ToIcY7qL8u4W887OzunUyZMopRFGv4fQV4q6GTlLlVo6tEKEZYbE6pYiN7CvKzoXUFQpEVyJLMZAFtH0LANARGVKdYgBMcUKydUn9dzCCF4m1Xkah+YMkfDJEycVMLwDDObOdltzswucu3dxFraVITfVWoP9SQ0MpkfJ7nSZY7dbRJQDsp5zS8e0S9t6e5d0q5eLWAtnsBM4d49U9ZUbq+qzFg++HIsw5WryYnXnHHNkhaCb4E+50WcdKYbUFO6EiHqKYs1oNz7OUEA6+Ni+TOBtnBiclzBs3ge1ORKyvhHzWYq6NdMq5iiVSnLB6xqp7Zx+5sjYXiustTkzr6mL4KtOsa9tMhb29b82Rxe7HHcMiaZHORN7J88YQl9Uy2V5IqMhztl4NFCC4atDo52dTVl09r73PCnL2G3DN3EpxUi3C6ftjddfx/i/LVO+J44e0zsfe1yWTt5ZW1MGrQZEtVOMmpirNtPULjTr46gQAKlLurvZmid7tCkfShrjDNxY28DR8mqTITPHa68zwTGTnn72da2s9ngm0k4XvuKs1OGAzZM529lpazoeoJPGOrG8ULwj0tnpKMRBu4OO5o/Oa213Vc2jdbXHW9rAiZ3g2CydPA5+prp4+ZL2kCdL84/IWNmLlrVqHToPiFabKqUVnICxZuDrRqMl+xhNvHMcGcEZbL4L3owXUgy/yewYp3Bja1P20812PUSZm5GZKpfxbZeMlmUSjO7mCKzZOyg4ueU01pGFWY4L+6xpS+Y81ck2vPz6GwQC21JcEqTV/Q/co/Pnz4KbtgbDjmr1VP3BXkGj1dUVvfnm6xjeisw5jqO44KMt8JR7p5lWS3Pwf8aamvWK5mfqqpcSzVAvg5eYNUYS+JRMZzj4w5yBBHyWQlAapCSWylzXKqmqSVATg75I0LC8NFdE/bOtihbmG1pebGlxockcNeYtq4nj0qyX1QAqpUgVeMkcABsv4IDA5oUzkJiBx9nwQYq8Cggh0z7sX0fgPcjtrzGXvADni2vT/7ZuJJIe3GAPBPwymcyp0yKzTYF5HBeBXp7xfAhCTdDiZbhyzsmDP+cjOWTCoVuco83H8rT5ECj36y7EciGSc16HH+ecnHMSttPAOeqSAs8zAWuI5Nmkc17O7T/rqXv62ZocfaWs0MHGc+acefMejGkKYFfZeEraYSoj6ITriSkZhK6oU+YIdoYHal6FIcDap0QHNs6U+wYTykMo5vw/+I9zjg3ug20seF/M4Ixwxb2D69vqtyvIovP3/TEk3d7k3P74zlspBYgR4B7PXMH7W/M754r67c/+8fXsj73tg8OLN0M51d133amPfuQDxa96Xbn0tl5+8VntbG8i1IuyF30ix+5DwMh0ZArCfqDGFITR5p/91m/qHMb/jnN36vW33tR1BNlSq6cwbn/rb/0tBRisVKpom1TpL/7CX9XFCxf08MMPyIxojFQ+9vgjnAO+l9Tklr7znadk/4Mgz8rNMeiSFs5wzmZaMwhvgmHuqlKtwjcTvUiWwYzz9es3iq/r9UkNm6ORoswajRbnsh1dun6V6OmU3v2JD+ujn/u0FjneiKqJ3r56USOU3Swpdnt3YIOUabvdLn7B0Ix9h3ltfabsrIwRoI2NTRyCsex6MBignNoY6C2ZUmrOtDAEU+UYxynj1utNDUmZpXGsI5zr2y8UNmp1YUM5pmjjKCR69ZVXtMy9aqWq61evFS8l9lDIplwz+HyEEzUaZ3LwwzrnxR2M4BYGfuq8+tx/036mmHNzRamuY4Cu3FjTXm+ksY9wFBbZn8Po/yIHXgAAEABJREFU9HSTTMIOUawj6o+gRUbOzmQGFCugJGKet/qAPUUhyOSqjvK2MgWXgbYJe5ogo4e8bfsM3mNIxrLfEchxLmfm51Sto5TBvb1jkZDxmGQZkV5a9NnY2JA5A0Yz4xub87vgMVhVKfeawzg6h4IhUnaO9dBpKqdJ4UhnXO3/s7VVS2VZJN1qNNFTuSJSyh6FWyYl/aEPvx8fIdf6xqq8c+p2OuA/U3u7jYP5ijY2dtSaqcmOat755OO6ceWyttbWScv3lUQR9JwUKecRRDPYwwnokfXIfJDiRDfWNxQz/5D09PbOnjYx3lscYQ2zmPt1jWV9+nrj4pouXNskbd+XPT8G/308iV6voyFQLyfa2lhnzlQhJBrhFHT625qGvo6dXdTS6UW9dOFNdXE04vq8mgtHVanPykPPWq2pLdYxwGEzvo3gtx7rtCMY4yOjoX2rwPZvuG9hRK1PcQ/aGO8l0MmcgBze3cT4N4j+Wzjunn2O4UHj93q9VmRt7N4QOTOed84pAk85tE9CrCT2isIE/ulK2QC5aCmOyvr2069qdW2P9Qbt7G3BrpHuPHcGfbCGYRthXOsKfipbW4+s2SpHJ7aOGys31GdfHtov4OR3cT4m8H2XYzwmwEnZUqNeUuInKmE5y6w3BWL6Y5IU5azPewyzU4I+NSjByyXWmQKlNFYpiWXOi0GNsWq1igyqOCY1wMoqqf9GtaRqOcbwR5SpSuVISRqxfy/H3BZURfBdYJ4oDopvgZNdR3HMOjwQFEJEGSlircF7BXkF7wseddr/MKTM4Btuc+iSsxfJFzedc3LO7T9jz7Gn4H3R5qhHgI9iif7OBTkF2cc5J+MD5/dL3fZxzikEDwR5H+ScKyBQN3DO0R4Xbc5x72AMT13Fx3Pv8DmrYyBpt324/ap8jjGH4jgDCLEpEwQrx6vfb5tA07FwiQs4NP6ZOQH0y2DWjGdyxsgx+hltU8BKA0PSoXJyjgUCt7exFhboFLxnIwZBPuyDc17OwO8/V9S5Dk5yMDcLk4FFEp7deLvHs8HbOPaskzt8ltI7R/9/8Z+1O/e994q5vJNzbn9t4WA8rn0It9qdc/KBa5vTSq7Fx7n9Z537QaWN9V0wD9GAx4p/9la6McudZ+7QB973fj3x2KNsc6wbGMf+3q4cHuc2Kf96taYUQ2BKwzxze0lnY2uvSEdfunpZDz/6qM5i/N+88LZW19dUrdV08vRp/V9+4Rc0QjmmSa1Ihf65P/vz2t3p6fTpc0qICKY4fD/yI5/Sw4/cpy3OM59++pvqohBPnz5Jmv+4QhRwCtrKoLvRukrqzYx/ldRfpVJVC8/d7i2TJUjiRDFMH+OKF8JGOb+0qPrsjI6eO6VXcWr2UKyn7z6nD3z0I7rz7rsKBW9fYUx8pJPHjhdZgBOnT8kifEuRtknzt3d2CiN3E6Vk/DQ7O1so3PbWliyancfomWEz42lOw057RxcxzBaNlStllcsVgJI1W99ms6qd9gjjsyF7Z8AUrz1rBLG0dA+FVy5XZanQCs9cuHhBPol1k3T5BHqcOHWaM/Cxjhw7IYtIO/2hJnJEmevaIfocI+yjzOvq6rpWeKZ9kHYeoTgD4zh4x4zvhCjK5jS6GljdlHupXJLt02gdgUMPv9m1GZIM2bN+du2csyqim0HjqXIYa8BaqvWm6q2mbL5ytSozFCa7Zfin1Wqh7JsFnivlcvG8/eFRK1SOUs1WmpqttYjOSkR3NVWiKso9VeJRoD5RhPIMGB0rE+jdx2mRDcDajiwuCqZFuXrVcACOwBd9jp+MlqYbjF5Gx7dwUi37gj8Knud09OiSTM53cPAmGGYzprZ/c1SG4G0A/xVA2hnbDd+wZ3TQEuffZvxdFKnFMVY/T7S6M9KVjY62Bk67k0RvXW/r9UsbWtnqa7cHpXyqOEkVoNkc/HvaMk44fbHz2l7fw2mcKo6dZpcqCqWx7rzvtL7zwjPa3BtIpTkpWlCtcVInTt+nlfWd4l0Eh5atVssy/hvgENo+q8iHOZBGQ5OLMWvvkQGyVL7xq9F5E4fMeM/6W2bPynqtriRJZPu367m5+YJX7dqeN+Ncxumxr3bGcSzjD1Qie/LKOUIsp05l1i11NBx1pTzSkaV79OKzV/X0My+oTtRuDtrC4qzsf6K0SWZvPOxqNOgrjrwiFzD6Q2RearcH6IOeAvLp4belhQVZFqIEbW9urkteqlZTLbQaWiRLU8YhYkUFbn0u+CDAN0H2/k0SIlWSuDD2VlaSUPBIDRmtmHGvljXDGDOzTbXmDFpqzQJz+2Dt1VpZ1XJaOAGlNObIMlIaB5WTWEkUFAWvODjWK5mtKICF+ANwzsk7zz1XgEe2vA/ylEZD55z+VT7Be+YGokgRtImBQD3Y2oDiGvmPwEWwkrbv1iNZm/eB0hfrc+6wdHLOyXwQE7XcUwcy7ht47jnniqUbLxSVH/DHm/c2uWXwSQ8gtDnCZeAQKCFsOSlbByOZI5BnY5hqCkwO4NBx2H8W7cMj0wIs6jLFlOfcy3PlwO1rcM7JgaDb2/5l6p5nDAKbtf7OOfngJbEWwDnGdb5AkHNWd9z7I/5ZOoVbzjn65zokuuP54L08EDylcwr+YMyDMvj9a/HJcYYo5Jyz4n8TOLf/jBHK5pubmdUH3/8BPfbwI9rbauvpp54qzvyTKC6YvU0q9yZne7vttvp44G3KdjvXXk86ffaUvvAnfkwW7b311ltFRLtKCtV+gORv/s2/WURcCYb+me+8qL/+135ZMQr+3Lm7lSblwhB8/gufU61eVZuzzouX3lIce2U4fObpt0ltbjGXRW0TeMSUlRnIyXisGzdWCmVnkUmpVC6UlTkmdaLPUmnfgPUwDJa63MGhaGCQuqOOVtur6ox7GoVMH/jUx3TuoXvUI/IYRFJ7hAJCsYQQ4KcJmYaehszVt4NcSR68Gf/aPCnGzOaJo1hdoq0SSsQU7Cy4LJVL6pI9sDf25zhmSEtx4VCs3rwpO7qwZ6u1gOKqFjxqbUc5Qjl/112y886ZmVZB135vqCgkyuX1CmnUEk6BZQDaWK2Mtj4KfZnU9VQOR2CiHfa7ur1DlNnVKs7JJvUBxswMce7YAP+CNx7KmXdfZmiS7cGUhdVNZsyA2PmvrbOC8zLGUTAjYfdMkVg/g+IanBheTPaGpM2rjboSUqNVnABbmymKnZ12QR9zjKo4BMEHdYjEC8NtA90G9r6EZUti1luHrk3w2iglqmOQytCl5B3OgFNKmQCLZG8q3G81aijiCJUx1Cy0trXY8dAY+jkXyDp0C3paVGn4u2H8vJvr3B11ZRxvLC7M6MqVS9rB2csIKsRnOBwRyU4KmKCbxpNcA3TX1Hv4YqTdzh68mmljc02Gq36f/i7SDuV6e09rZAPa0HBla0c32e8kxPKspVaqqlVtEnmm2jVnEac5wvA1ZxpKapGyeKie9hTXg87ef05fxim+SfZmo9tTuTWrHmvIgtMpZK/WLCOHe/JRRCZqW7VqTTWcb9v/2tqqnHMyR+Ds2bMyGs7Nzuvm6k0MdEnmOJvDN+LooIsDErzX9evXC4etjHNmsIsMGr+bQ2A4sDHOkNUzx9R0h3OumCNifuGc5mRogpfqGNMqWY3RsC/76mpvr6vFxaNaX93Tc8+8rFZjTvYZEck/8tCD6JW9AoddlIoDR3M41YuL86pUHAZ/F35Z55hgh0cymaz5OJABqSgpl8D/hsbsIaEtBi8xxi1mEaBUETwS4LfAOs3Bihg7iYLSJCoMdjmJlSKfaRorQaZrHLNV6rUigKnUqswBWAlOrd0yA/V6VfVGVTV0RYk9JowVG6C7TD5Mp8v0/CFIcs7JC1yxHnMKAsoXdhZLk9V9kAL3Lbh0zsk+Jl85tszqBpZhEPbG6ofgnJNzTh5wzilAB1tDxOC2rhCcrL5v5BOFECs67GMluArgw+57zwqdl/f7YzoXZB8r98HZ5Xch99+tF7WMvwYUB//we6jRZrig5jOEyNLJPQhtzD/kjNS+X+44FxPC6hE+j0AKByDnbHo66Grc7wA9jUl/moEqfikNYbDvxBpTTlBQpoCsPsWBsHKMwdhPF+ZMm6FEUZNsrHgXINBGnXwE/7IDECVdD/55TWWEcc4VLQ7GFm3OnqPFs3fnnJwDaAvgygjLLdq8rJ9z3Csgoi0Azm7LvEEj5D7ig3yQggcir2BEKcDT7mXjRhAxcM9bGSSb+5DBPAxxO9CFdesWFBOCfNu3QU4q3cas4PHmxI1HFhb1+c98WvZ/9evt7sjeuN+8uVF8H39ns61Ll67KXkab5dytVCqrjaH+yIc+oHc9ebc+9UPv1L/2sz+rdaLMp5/5Nud8K8rBxQc/+H79pb/0F9Tr7KKUS/q93/5D/bv/9v9d5biuu+66G59trLNnT+snf+onZVH3i8+9oGeeeUY7KE37AZUywmj7W11b0RQ+GIyHMq+z3moRrS0UeDx9+oS6jH/j5nVtcdZrL1+Z0rt48bK2SJFvtbeFVMickVk8ehPW6WSgizfe1DidaDcf6MLmTT3wwXfrE3/6J5SeXtJNHIQ9FMkIBTvFYpoBmyXikI9kLzKVShVZ9G8KUxBs+ehRbYIPU4rz8/PFuizb0ai3UMabpDe3YelxYfws4nLey34EyJyUKXNcuXyV63Mo3ZUiIj567Jh8YNn2B8fYnB7PPD4Kuklk2scImQIPXNdQSna/SXajNT+rAD1Xod8KWZtrREY3SGPb/7RlhGwYnWN4vpQG+GIqPGmUalcjsiEGcQiyaLxeq8uUfpwkGJGyEsqVmytK4hIOUQYtpJi1BTmZYOescQq43IbMNCI1XvzcME5DY7alEoq0OTOrtFJTEwV6/Ohxxq/qCsc1W9CoXK1rQCrZ5DTDWR/gQFRQqlgmzTZbmqtVtNBEAfux5quxavlIC2lJi4y3yFrnGnXlpKfnm80iekxQwFMChhIOYOK83oFDC7uzrolmZ+YVQqrVm+u6fPmSNre3RHCkc+fuwG6N9KEPvw9Dsgad+xqiQ+x9IdMlUxztyXCCOpoWv4mwi77asyzLFKxCD8Pf0vKijGdNrquNilrQxPA5JbuVVrz6eVeDZKChG+gIPDwbl0UkhGEcwk8tpRiRic+03V+Xa3QULwx0xzvO6tyj9+srLzzLsyX1okRd8D63PKuJ21O7v6LlUzUtH29qrb0h28wukf8Uvs3kFcWpFGKl8OyIdb6KA5lAlxQjZ46lDvqUqjW6pSpX6uwb3rD2KJV9xdHepanhyHmc3HqjpeDRY5FDFjO199pSkCr1siYguQatqjhrI5yfvd2OZhqLQty0ODOnzBzu4braWzd1dPku9Ts1ffUrz6uUNuGzhlqNqh579FHt4LQOh1Mh7qpVG0oxzMvH5/TjP/Vp/Rt/9WdVbUk+llL2YPq9grG29Y05RlbuVS1VtbQwp3q1oiQOLM/tg8sVoGPACgQMauwEb0dqtovMtgsAABAASURBVOqyOWrVqqqNOsdOC7IxK0xUrrWot8BLU2WctTJ4MqjZuthnhGz4yBfjJGmkOI0VcCYi2swOeOYyiNCH3wNOirxXiIK8D+A0yLmDdYaIe9bmuef13U9AHWbFJY/LnAS7cM6uJMd4xZwof3oio5F8CIDXvrGPFJgvoi1mjhgkxj6RBzvBuUKWbSSTaQeeQBdtnjlz5SjeQ+CWxB/r58G3PesYQ9R18PGsJXjPPgQE1iDAy9ojT92iN/P8TWmOYFj7H070UVxD86ZJH2ak68zoG1h9ggMwITU07fdhqL6mOAkTIp8xpUUmpvTHxTVCenBGacp1goKdwvi67VMgiQ0XTRjFovyX+OPlFJwvwPsg553sY6UPAWSZyLnivhHXOSfnnLwLuh05uu3jnFNgrICxTxGwBIgZy+pxFCmOjWheAYJZnxC8jIB2HUXM6YP+pT7ft880TeVyaUJ0c2xhWT/6+R/RI/c/IAfuvvgbv6WbV1fUhOFHOGSG1wRGP0kqvw/+2xjVz376M3rkoYfYs/TRj31UFvXbuWIfRW6p/4997CP6+Z//eW1vbqlem9H/8A//kf6L/+Lv6hjp9YcefEgRCuTcubP69Kc/pZs3bxTP236qCFitUtGlty8qRpBsb00Ue4tz/5OnThYG0rzhF154sVAAxj9VjEqIIpV5bm52TpbutXSz8UYZA7lD1FVvNbWGgxIMf7FXp79HGnZHa9vrZAL6urh6VR7j+f4f/rj+zF/5ed3x0H2ybwn03VRvcrRxk3NZywAkRLVRmmi321GlXpNdr3JvBsfIvopz6dJlWeQeoOEIJyLGuqwSaYmPRVm1Wg1DNFKGwbS64dWcgh547ZKWfepbTxHtlBXDB33OQJ3b5yHnnLmdGvBcx6KpHOVLBsD4oEc2huG1sHxEM3P7yitC8QcgSkrgOirkJUNBZjgCUzRrDB72HbOgHlHleDAseCGJIjVqdZUxntXqfmZiijMeR2nhwDiHOmNu771NWUCO0bbUvjnfGQ637bvgBTIRKUpyYWlZFZR0lXGHyOM2xyldaHKSlHccR7KMTqVSxUmaYHzGqkAHh3YxxztCxqrlVI1qqgXSu/VSXDgEi/Wq5qpltXAUGqWEM96J8ALA64B9DGTPjdAri/C2KTnJF+vf3NxWu93G+F/Tyy+/TAapr5Mn57Wzu60z8LdFuqPpUB0i4TGyYDgssbbhYMr6MtN7ci4cOEIT2d5jeDmn74QM0RjaBC/10GO2hrmZlpaJYpeIYstpUKtV1fwCxj6OVEmCzBj1cGB3d9uaYvwjzpYn8VTboy3d9cg5LZyY1x9+++saSepPcw0x7HG5ojiNFGHBQpopKnk99u7HdO7eU+oOe6qQBemxDh4h47GnOtmwGD7swl+G5ymOTZfAyRlu4Ufjyx7X5jBZP9uTtXl4zvSqyZSV8zi3dpRgjlEFutr4BiaDO2RM7L5ldCbgwtobpj9wmuYw/mmcqFYpqdFI4e1MV96+og5p/ThU9dTXn1FQIqdIfeTqPe99tybQwIeJArhN4hJHbBW98NJL+sY3v6ZPfOIjRN4NmaGdsJcOtApR0Oz8onZxzPavI5VxqGIfJDISsFOhq7zEPJloVOBWxPgeXo7QbzZempQVITMhqVBavayQ1BSXG0BNacmgqhhdk5arSsolpYBnfh9F8sEpHI7JdQhBNr6B1WPuR9wPUcT8kaIQKaZP5Lx88AD9g+deoN0r8pL3ERDLOUcZitI5J/s4993SOSfnnYLnIe1/nHP7lf/D/jL2bYb+cFjPmiPm9QbBs24vz16D96xHAG0O4NobmHAZ45gTYMzVR4l18Ri7u3syJ8Bg0NnRCBh2rdzVsLurQXevgCEMbs8Nh2MNB2POGcecx02UoawyCG5MfDtMUZw5iku3fRwLcs7JgbTvB1tk8F7eB8CzIclhMZ2jfwE57fv1EPb7WF/HWMF7NnxbG/1D8Dzv5H04KD112ujv3P44znE/eBlTeBvjFpMERVEo+gcYJlg79z1jxXFEe2BM/z2gP+LjaTfoISgVoqgKZ5Cf+NjHde+5u1SF8V978WUUU1r06pJpmWmRasQ4DDDs65sbBZ7t99KPHTuif/JP/pEef8djWrl2Q/Yzu1evXpWdd//4j/+YLKV/k6i8Wm7pv/2v/6H+u//mHxJd1pSUcqKGmyjdE/rgBz+oHo6eHSvY/wBnj/SgKeA+xnCMoVrlrN1S/SymeFv78qVLMkiSRMvLS9asm/TJMUAGZghXMbaXMMJd+MnaajgU84sLMuGOwVscx4qjWN55vfHmGwpImCkvi/DMcNn6V7c29PB736nP/uyf1APvfFy1uZYUgiKeLWEYG/WGrL8LXphybe60lVbKWliYl6ft4sWLRMlT2VxNnJc33niTLMCWLl64oDWyGTbGLA7DuXPndOrUadYQFfs6c/pMYZSefvo7sv3fvLmqLkq7XzgCHuOWFZFykf4nwo/SRCukdzO8cfshoDK0bNaaOra8rFkimflmQzPNegGlJFYFQ1lm/RWey8iu1YmQNtfXlRM9m9xNcaAraVlzMzOqgzeLvp1zhaOVpqns3NfDryEEHX4Mx1OMvinios5aJtDO0r0jMguGg1qDdZCir7daShh/iCMyxBHoQO8APy9BS8P9DPebOGoj1uO91+1OgMlEtVaVOQWFQ0C9Bs5r0KQCXedsr/WaWrWyGkSjtgfDyczsrHZ2dgujvx/xSjZ2B73S3hkSeUunTh0vcGs/DWxOwcq1FQxVQ2YI7Kt97b2RdvoT9cdSTiTknNOYLEfBA9STOCnQYbpnjHM1gl6cLHFcUdICe5/FWFhpcJpsURMaxKCwglNTKkeyfdZnG/IlHLXUKW5W9MT73qlNHIM//NY31O7tKFNepO4z9FgFusXIagouk7gCX1Z05MRpnTh7WhvdTU0xnCMM4w58ubCwoCl105UN+HYXvkmQn1IZwwVNrX1tdU0++MIxNQPeYM0zZGzsK3ghCopMx3DfnjM62T6N1vbtFg8/tIxuzaZsrJDEspcg55eWNWatpndNpjN4qxQnhY5Jg1MpmapW9ZRlMiBB3/z6c+A2JmvX1niypw999B0ajDfQJ6vw3ZBgpYLM1vTcc6/rf/qff1PHT5zSDscmTfhljrWO4SlzUs1hs8xdl2yxD1KKw2g846AQ6pu/9s/LQ4DCYEeJPBChC43eUamquFw7gCZlU0mlqbTaUqk2ewAzlHbdVLneUgXHNkKmQgjynrGd2y+pW5tB0c71YRm8Vwhe3oC6lcF7BW8g2g/GCvtl0Zd7zrlCz3vnKZ3+t3wsY+DsOWjmFCR5yYw5YPSkofhn9UPIDmwpPeW46+BEA6rFP+Pd4IMMxxQyJ8CcmYg5rO5tfwUEeToUfSm9ncmOUBTGNAMihRFGxpyAHmdNnb0ddfe21Qd6eOYGXbIDlpruHty3vgY9PNcOSnKE0hgz3oRo35guQykdbqJY6ff98d5/X8u/eOny/bbDnqFAfi5zBPbrjg0HNiZg3yGwJ5xz9HG07ZeGJBniaNdtH+e8PMhQEZ1nxR3neAbkedYXvFcIAAouhEiRCSPgaTfEBu/lHPeL0hXP/6A/zjnZMzr42L5y8GNHLp//7Of0Toz4dDDSb/6zf6qXX3xea5xRd3HEfBSrjcMVV8pEnmON8kyLnFEvY/z/+1/770njn8fLLuvpp79NKrmnmzz3o5//vP7Ej/6Yiqiu3NR/+v/+O/qVX/n/amnpqE6cOKHWTJl060n98Kd+SEmI9cJzz8letDKj7GC27t5escqzZ85qcXFRR4hqt7e2i6j65MlThWI2usZJokq1Kntz3hTcDhFInz3Yw6YYq9yziGQHR8ci2PX11eJZM6a9XlcZe+njaNi5pvGNB0emLJIk0ogIZrO3p54mOnPfeX32J/+EHn33E2qRYrdMwLW1m/KVVB2OpnZ6HZyAqXZQrBukLufn5lFsDc4qO0rTlHXPk1Le0MrKTegX4yQsaBYDay/93XPPPXr44Yd0xx13aIPU/iuvvFLs+bU3X9fi8pIsyprDgM2R1bD1mcGZ4OBaJmKCod1qtxXDG3vsx/ZivJ9h2Jc4350pjGFVLfDQqFdlxrKUxiqjoCtmgJzXkCi1FIL64GjU7WPUBpwKjOmTqoFSm8Vo2x5KOA4xCtNk1Tkn+2TMf1gaPeza5p+S7s4KZRwXWQd7xgevJunwJs7kPIah3mypUq7K+tdJLW9B3ypGzegwGU+Ks+rgg7z3MtkxeYuDI7VblvFuGicYjkil4JV4p5TwbjLsajKAFhjfCdBHL0zRCYs4WrYHc8TMsJmuufD22zisb8o+p8+cxMnqkMX6mG5cvabnn3kew7IHP/dl+snFZQWcqs4oLyLwKRG4PeecU4aBm8Ardm04oKVQhCBRTWhfIdIrs8Yya4/Ay3yjqpNEqR4nwbIBTVLPBilOwJCjqN3RrqoLdT3xwffo7ZvX9NbVS+pDzwb0nOIAGL6Es2tOWhrF0D5VHFcU4rLsp9IffOIx3XHfWTUZYw8Hp07kP4VOY7KkURyzpx64rciujS4GA7IkJjumRw1PMf1y5NAcacNXgpwZb9ZwCC1rYGtwzmnK3i2DVaXdnPQOPNQmM5gjV5Z929vtghYvo23EWvfQ2whdoS9zcFavxNBrT1s318BZrJnZZX3jW9/R8tFj6pLp7fY29I4n7len21alkirBuV272dZw4ORdSd/61rd5ZkamG8zBsPVb1slkPoSgYm+DnmIfCjl0zknyEsaOCnNGEjo1d0GO9fm4pAjjHwpHoKI4rSv6HmgoLjUUVRoKBxBVDh2FupJSRT6OoEfMsF4Bmgdo75wr+NjqkQ/UD4B73ksR962v904RQJcCR9yW549zbn8sJ0ob199q987LOe7LyYfAWB4I8rQ556QDuxK47xzX2v/4fL+0vzn8ZLKbwyfGKxl2IaPN2q3NyuKa+znH34fg0EPG5zaWg+aRC/tze6cQnLz37EOAox5ka7C9GcQhyNuLS5bO7I4G6pAO3MPodzDyO9ubaqOst4lM2hsbpJA31N7aRCi3tAeD7e3slz0Ub4/o0SIN8z7Go0yTcaYxjDlmEwQYMiVZbMBJYAXw0N+JFckUi3lExcIOEOScY6F5AZ5N2biBNp6SP+gTsTFrs+eK0uXi3y2wMZ1zEsgvnsvFePZ0JhvP4wgEJ3n+2BoiQ4aNGaxNCl7yXHvGCMwZOQ9iffEsjyigCA7HcMVYuWxOHySb848C55wYVjGDRJFTHSPwp/7kT+nk0SOKnfSdbz4loXyX5hdkwrRIFLmLgegT+W8TiVy4eqVQRotHFvRrv/5rOn/P3ZrDQLz11hsIW1+70Obn/sKf12c/+1mi3A2dPHZWf+fv/Jf657/1JZ06fkpHUfylNOgu0v6f+PiHtbWxpldIwUYuYJyqRcRZQYjmWjNKQqQNsg1mnHf32jpydInoZIDBGKpLaUNkAAAQAElEQVRWqxT1HhH+KhGy4/kkKWkKwU1hNZszgnRqUq6tbeCUrMj+730TmLdSrxRGeET0ZobAlMTrr7+mNI1l7w644NnLUKVqRXsYlL1JXzsokd50pOOs2xyBj//IZ9RcXtA62agVzv27nEe35mdwkEaydOAKzoG9rV8t1Uit97QBD9drTdZxU8dwnu69916dOXtWXVKd2+AsRJHqGNsY5XHz5rbEGhKUrinbd73r3aQ+S4WD1N7Z0xTF6UNQ5lTQwpyPPTJhgTYzkhEbj6FzvVyWRwaWMX6Lsy2dgJaWhp5r1NWwNGyloljoQo4opsOBDDrI3xAnoIsDts1RSc7z09GkoE1wvjAaWTaBRYY8mcmUxiGYjNFYrG8Kbsc4RnbGmmN47LjBWHMWI1YnWivXGpqDF3xIFNhnB+elSQQH+eR8DC6a0GDMPGNF8IF9M2jRoliMZqWUyl7yS6Igy2jUoVM5jZXEQRUiMJPZefa7AF8G5KTOEcEYA5oRGHRxaPeIGK9ynPP8C8/Bo3s6cbql4agvi5JZvJ595kUpjxi7DE+UNZ7m2iHsv7yyob1xjqMXy0cx/OVURn7EZ4phN16yuYMPSrhvmRdBqxil2WBtxxfndAwH6CSZqCmOZSXyOrI4K4+DeeXKBSmROsM9zR5f0GMfeFLffOnbRPK72mPdE/iiOxxqiFEufA/Ko4tLSqMSNJkyRqwUXnNxovp8U49/8HGtbF9XvVnTLhnV7a02jm9L9rFfpjTjP7aMAFnTCY6aGfI5nFa734MWOTzUxrGs1GoymdlBB8RpLOPVPo5VmqayfY5YW4nAYA8+rpN9cc6phewaLkwOoyiyIeWckzkidbIKVm7j6M5ylNOopToKDkrohBw8TeG3mYVlffWb3y74Y0jbCJp/6CPv0ZWrF7XNUV0VZzaN69AoKXjEjh1tT+YATMB3MS/4mrC/xHgLuzKivcb6MoyaOcy2H7lQHKdNMi9Bs8xF8lEiQTvFJeUhVUgrikpV+aRWgJKKQqkuX2rKJQ2Vqi36NORwvhy8HJvjEGKFEBQBcQG+0GVJiBT76Fa72ZDIOwXn5Cid+24ZRJ1rX0CuAB8X+t17aM21C4ocdbsOnvG9Yso4uIMyKPLaB/rZXI4yyPG8Yzwn5ygBL+rwE8IsUTrg9jKfZrSPMSm5hP50yL/D8B/28zTb2myOW3OyLrsO3sv7UKw1MI/1C8wZ02br9UOINMRDNyXc7/dJ6/cKGMGEdibWJX3V2d7hnGh7H7a3MDIG25Q7BdhzI5TYGGbMWJgROYfQ4lN4M9SnINDa9iFDeHPlMHnOvcP+VueR7/nnD648z3vv2ExegHNW92IfxZmS+HiQYwqgUML0dcrkCuR4Obt2Ts452TPOUXqv4PfBcT+KgkJkDOLlQ5AhzgfKAwieuvfFGOLj3P54zjmuJE/pnLt1v2i87Y/tL2eNRhjDlynpD3/wQwjgkh64+149+9TTRTQ47PR07eJllFuirZ1tbeBsbeGUbe22laB8K/Wqnn3+OX3shz6huYUlDOuGrnN+byntn/3Zn9Wjjz6KoG4TZdT1f/1b/6H+6T/+LZ3gzP/kyRPqD3Z0z7136qMf/RCpzJ6e+84zeunFl3Tx0kWU8ao6pGntbeUkSVBsY/V7fSVxAi682igkM6RdMj0GVrftmTIy/rGU+5EjR5VjGUfDqZrNVoGLMobQ0s8WSVtfU/QdFJo9a2AvQ45R4PajIxnMbU6oM66GfhP4yc70hxj4AbjroIzW9trytZLue+cj+sAPfVRH7jihAc/t4ohevnYVI39DszgelUpVxpN7GFPvgo4fPy57q5rNaIRRsR++sT2s3FjRFsY2Yc+mPBcXG4xxU7VqTbYv46EJBtXoN0VeJhOYighmjFLrDkeKMeYDHDRzPMxxq9h+cYZy2pbmZgrlcIRzWzLL8tlYMzhABp69mcJIoghDEiuCvwL8s4HTvb6+ocxkAwUcwXNJnEKHVAEeNXzGUawMPJvCtnUZHp1zVtCeIy1TeH+qDMNLCoB/I2CsLhHiPIZrCTr5KFGpVtEQI1St1GXjDMgCGvSJ/iwqzVA+aZyoWq1gyHY1wpnI84mOHF3Wk4+/Qx/50Ad09Mi8HnrgXjVrFdnZeyWJlbCWne1tCQfcjiyuXL5cnIObkbjJ8dA3v/lN3VhdUbUp2THWfffdo3c89ggR5dPa2d5VrdxUcKkKOQHPu/2Rtrsj7Q4mGOmJ7CVQMzbiYzgzGtlcJRyCBXA+NwfvQaYYvsjZyxD56W6sKxt01aJPD5m649QxbRDhT8d9paWgqRtp9ticPv7Zj+u3vvxFXd26qR3OwIfBawwN+ui3ESB56OhZY0U2X4ThGU+deqyN+Ed5ErR0alGPvvsR7fV29w1vvV7gL3jGQlcm8NoUXmL5xb87zt4BfjoqwzuGo1mcxjG4LmPc7Tr4ANsGWVkuV2SOK01qkvI343tYOueKQM45V8zXx1mwY4QajoTpN5PhDL6bY/xsPFUFvhrj2DTqJe3trmuPjMU2On5h6aR++0tfUbnCMVRzTgkp/A9+6Ent7m2QqdlRFCVavQl9wYVtoIfTurKyLuMvkznjHcONrd/WZnsxOZydm7Xusj3t4hhkPB9HKXuLZM5npgje3Qf7dsfEx5rgCEyBjLrBxCUy50A8Nw1libU4n0AWHAj6hBCxvkgBufIeWt0OgWsgeK/gPfMCwVFnGC9FXvttPoh/tHva9uuRl4jZFLAHwfuijJgj9gGjHxSQzdjb3FbnuYN1RJH1ZT1BjOn0gz5ZniF/UwDZRe5NFm+HDKcgR/9ZW8b9jP5CP3r24m0tPjC2CmA61qxirZF3svvWL/JS8P5We2C9PkMhTRGSKYrCzvO7eMZ90s19UncDlEUPInWJSsxz75oQkWLtFrCjHhHpgAzAhOzBhOhsStrfsdAgJ+dcMXHwvpjUFuGCF+sEnEJQUVpboN0arK7v+zjnGMvLsxHnHOziFChDoASoKkAV53JKrygOigHnnDwQxx5kGIjSwCnIQzAnMzIG3h+OL+bK5YNXFIIiEBT7oFtgbVwHOXnnGcftg3Mg1Rdt3jG6j4w0yqkbgxvo4GPenGeMRq2O0nxQTzzysM7fcVa/9ztf0jpRq+F9iCHLyQJMMTp7KKzdURfFt6cOwmwvve3t9vQnfuwnYBanK9euq9MbyAzVZz77KX3gA+8lQh8XiuFXf/W/0pe++BUdP3qnjhxZwvhv6SMfe48+8MF3yVJ2Tz31rFY4LrDvXJ+/606eaSDwKRmFGd24cUM9zu96zGkC7cFRStRxlLNTE2YDq5/kOMAHz5xTmfE0nBnuTMDtfQLLDvRxLC0asCOiMtHDiVMntba5psyJPewz/BSlZP+TlRG8tNNpK8RxgbEcZSkcVDvPHqKMO2QDNkd7utnZ0hbZgYsbN3THA+f1wKMP6sb6io6fPCZL62+Ay6NE3HFSUlquEn01SPnPqwLev/Sl3y2+jWBHJRtEQra2nq0RQzOHglrmuGOKcs6yrDBAthDbbxclNya7NUJxmiEYobFsD/buQZ2oWoLShgucgjRO5DCeETzgTL7Yg/3ufrNa1oisyQAHu0E9gccizwzs3/qNMVZd5MqUZR/nazAcy6PgUnBvOCkTDVWrDaWcO3vvNGQtE2TOEfUUAC8y2q1/Y7IAU+aegNcpMppgnFml4lK5eFnR8NPieMPoZcYHMZKB+V+QR2WM5RS8xCGSvcw315pTEsWyCNJ+HXJ3t63zd50THKBWs6Zmo6IObVub67RlMl4IcaQr16/p7YsXinclXn7l1YK/GvT98Efer1I50Tvf+YR++7d/W2urq5qC1zwLmrKvgTkkyMJOd6CtzlC9qc0U5FhPBNzaKLi3+trqDW3gzBmvmT4rsi3gzoPfMbycQeeVa5dUS1Kl4O/s6VOKfKYjx5fUxGl4D/LzO1/+XW3ubqmfDdXBCI/RL0xbOB3mkEzgDcPJMvxVq1UVRYnGZCb2WOPEOVlfV/Y6fvaY5pcWyZoSQKFHzQgPcGTm5ha1RUbKjoAm0GeEo3jt+hUF5jEF32y2CnkulUvgvAcNUlVKiYZkwXyQeujoWZycgj/BT0Af2f/9T0Tv9k6OReCejkMMexlnwWgbQtCFCxeLLEvfjhtwzgLa6+YN8M0eW40S8lFSr49ckeltb/WRo3P61jffBK1VbW6tKy5N9Y4nzuvmynUNGSN2JU3xeJKQKo5idIC0wb5aRPoT7InxxjbHSqYnbA0JTo85g3PImK3xJscOW5ttDeDxXBH0DlAxKkA42Jm1uUiTA5iGkszwT7lWlMrAU3rm99DAwPYZIQtWxuw5QrjMSAdKg/1rrxBFBUT0CQZRkLVFIdJ+nyCrh+I5Jxtj/9opDo6+AM9Z3fqHW8/RzjMR9wL0PISIuvcqPiF4GXgf5Fwu4SQfQo6RFxgw+VOWUeU+cmB21a4twPV238A5KCgx3QE4SifP+iJ424dA3dPm5YtrSu75sN8evOSnMI0ZmwnlBEEfYXRMGRqT9TDufXMCUFg9oH8A9lXBIVGqKfYhym5fIKYQcKrDj/M2WZBnFhd5Be/lAeccm/5eyG1xtB8++8eXIMUQBgLAjgxxDgE2BDvDmt1zU1ndEGEIs7pzkudP5LyKay9Z3csVY9hXhmx9wds6aWIsqvJBIHAf4gBzOM84OYgHIJ5lGYKk4JycA6CXc5QAzcW/vPDWJLpj8DIFOVmk+PEPf0RnT5/Rqy+9TMR/SRura7Lf0DfhajVqCFmXFHGuRB4Iih1jZE4/gfHfJa145fJ1ra5uFJH7j/3Ej+uTn/wkKcI2Z3UV/cp/8Sv6jf/lN2Xn2kvLC9rA4D7y6ENE/+d18a03Zb+tnrIfE8QhisK+h21niGbojK5HifBmZ2ZR7udVwgh09jrq4xRO4JMY42xgdTujNGMZIUB9FKwHYZYdiOOIZ++SfcpEjzVSj0m1rIgMxuzCfBEB2L3cvFkzlKxls73BEcC2ujhA/SlODVG/OZYTHMspvDkm8uzSHlVTTVOv9V5bu5OeLq+tKJ1p6JM/+jn1of2N9poq8w1t97bhybFq9ZriuKQtUs8RDsEFzpiffvY5XVu5qTZOrcDvLEq3jqMQuaDFuXmdOHYS3GLEMBQ7pOe3McwDJ/Wg5RDBzOCDCYbADJQZycOIp42iNAgkqgPrn6snHMPMKfYTzTWrEvto1KpqVevKqeeMl4MDw4VjTJM95x0GZSyjh72cm4Fzh1JLWLvRIgLXVnrKKffseeecEoz7VLkN9V0At7bOKXI9RtGafDvnVCKyrJMObwHm4NXrdZY2xdiUVCoDpTLp/JJa9QZ072g07smHTJYC/ua3vq7nnvuOnHP61lPfoF2yH5NJ0xiDNZAdC0QIT3u7rYy9LZClGo2meunV13Tt+grlK6o1mrrrrnv01iuv693veEwvPftMkQVp4WCMyc7skiEaUXY489/ccjGQGwAAEABJREFUG2prb8Dxzv7ePGPHwcszvw4+iKsCdJmfn1WzWZe95/Lwo4/oDpyT06dP6BiGeIm9VjmiSHmmi4FfIWu2ibMQs9cuxvWxJx/RTRzKKytXNUJY00pVuUPdYtFt/TzGnoMSjJ3JTZ45cFRRFBKMX64Bxj2KEmg3ge+mUpLr+Lkl9UNPSoM66EqhC8c4tRHGMEOxe+QlgW4RMpWaoxK8PPtzDnrGSVEP3hfyUiE70OHIq4IcZQRu5Uqqw08dHrc1Gc9k4MFksVytKTBGSGL2IbVaLZmBjplrxBoqyOUUHC/MLBDM7ZEtG+jI0QUlaYSemmrE0VOzvqTf+M3fV3NmTiBcLZy2j370XTL7MMWhNN2Rsu4Z7s/MVPXY448WToZzTufvPo/cxcXa7T0iW2vOnu2ZPHdFZsS+grq9u1tE/x7Zy+VZa4R2T1hDQlYmUeZTZS6lPZaPUjkfUfcymXCetgIiheAVuOetDIF6kPcekIp7wUM/973A/eC9gg+Al/denn4+OErJwVhmpCFbcR15R+lkZeRF3cAXZQiB0u+PE0TJNf2dc7JxgqM0gI1dnrFTi/pz9jktQAcfWE9ymf64j3NOls73xVptHs983wVf7EOsUwrBUXoF1hI5K/fBhyBvimGCEslQZhM8wdF4IPOcuyh7eyegi9Ef9IYaWDSChzvoDjUiZZjh8frcy8DqGZGReSkm8M4FBRfJK8jZJD7IF4twCt4XEPlQGGDuMIaKj3NOzrmDa089AE7f/WRc++LSiToQCmxRp9nzbHGTP8452T1HO86XYpufNiOa1Q08bSxHgcZApwgo6qzZypj2NHYIfCjAnkmsLQpKeTY+GI8m5nLFfnwIsnUEH0nygCBuXpSVcqoyBsWi/y989jN66N57dPXti3rh2ec1IQUex561BJVrZVka3CLGHRTmR97xhP7iT/20Pv6u9+vn/8yfR8HN6LlnX9YA5Viu1vXgw4/qs5/5EdJvfc3NLujv/71f0+/8zu/KIvulxSYedlsf+tD7iijr8oXLGP9V3bi2ovbODkJYVRQHJUmkSrWk3b22piiXa0RsW6QCr3FWu8cZuZN0hIhniiKfQ0lPhhPlpMJN2WwQRd8kcjMFNIY3KmlJ5YPIo15vFi/e1WaaKJEZnb/3bjIWXSUo3Qn8VsMxSFEgPrYZpLcuvK0chHZIy7b7e3LlROYM7BD19IY9jYgsBsajZAN69NkhxWoZknGcq4uRfeD9T6h5x1HtlqcaV4L6RFi9va7MaNoLr4avOc6+X3z1Db196Rp7bu6/s8K6wT5O11ANzseDQqFknnr+eV3a3tAVsmI3LOOAk9KHTi4qYTBzIqCxBjhjFl3uYvy3Nm7qNOnf977nYf30T31a73nXfTo6X9XRhaoczkuO0ly5fl2moM2IN4iaq42qZhdmlCH0Jj8ZuF5bW9PN9TVo2tGY6HUHWo0x5hk8ZU5Mz160xCkwvLnIF88aXswIVzAMhlOHbJiD0ieLNBqNZIbHlK85BD5KimzIjH017sgRxaVUJQx/B8c+cihYDIPx6pBIb2a2qdZMRR/7+Pt0/OSMlpebaraqHDtd44y7od/9g99XncyKOYMxfMTytcS4CzhS11fgNSK9hIzF5avXtbK6jrJ3ClEZWSjr/Y8/rirKcG9zS00M7txcS835lnah23X2fGN3ous7I+32RpqyBw9vRtDegZMgh57MMfzSkKxkjOFbIpvxyCOP6L6HHtD5++7X3NEFNRiv1aqrHEfyOEI54wTl0KCvSR5rB5129vxdWjiyqG8/97Q6o552yRS0d7ryk6AAaCT0ki/ms2Oy4LwydGYcl9CNQ/XJwiXUY58U+xr3p7L/osWJRs099dNc20T6faMhumPMswOuM/bRIcgy+uxxVLW5tq6HHnigCAYilNPeHjyPITYDa7p4eWFJMTpmglO6x3FdjwyAOXHGF2sbWxpDtxJ4dD5GP0xkR1QuitnnhOu+arVKkeYvVSro4Vit5iz6fqzRMFOD8xiT3TkMeZ53kItdgos1NRsL+tpXnsOxm1EaN1VCXh97xwMcNeAg55K9u1DHgTRHdIqzfue5s/rQhz+AA72qc+fO0a+jdrstMFjAAEeplFYK+TGd8eYbb+NQDDXGpgz6E2Qw13gSKctLlAHd6KkbxbxyHxTgXYd8OuZ22v94CruWMmoGFNS/265betjWmR9E2qKP9TRwzskHL9C+D0HFx2gdQqQEPMaxp5SSOFOaUEZBCRDHsfYhKEKfWrYgom8cuPYO3pHMHiGqRWl1QXvP/B7+N3BcW7vz+X4fiecyJD6D061OA/+8D9ofP6a0elCIIgXW6JkzMImV1sc5x/OAlUCIvts39kF+itAYE2YwptWnpN8sqhiSNuz3h+qS9uyQvurBiB2gu9uV/ShFD8Uw6o8L5rGXWFi7cjxiMZ0OPs45Rc7Lg9FbAEI87c45Oe8Oeu4X7JsN79ftr11b+T2AktwnGkgpKJ4VyHJ5RrdM5hUhX/ttzsk5p4h5Ii9FEXUq0cF1TMcCQEQcxYrTCCJ6xUlAiGOVUBgJCEtipxJliecNynFACKU4ykUgCjiYwNHm2a8UGC/yYi+sJxf3gmx97a0tBCjRj372c7r73Hm9/eZb+trXv47BnSJsY9YXY+DGwjmWvfA3z7nxIw89rPvuOq/rOAodItilxUV96UtfktHHvspmb6//wi/8gra3dni+rP/yV/9r/dqv/UMdWT6qeSKeTndL7//Au2XnqztEZKv2fxLc3pEZ7gqRvXnmHhwNyQKE4At8TUi5RjCT+FjU4UNQFYVxHcOVELns4rHbcya8dEEBzMr62Xpz6GARZRunoYNis68lHjtxUhcvXynSwGfuvEM9lJdznuOGsmzOKI0VxbFCEtTutIssgKXzh9moUFojzl3BkBTywkgVRg1noERaNPeOjEFfbQz0HmnuLgb25Pk75RupynNV+dSrUi9rvb2pMRG3Y57W7BzjVGlr64XXiEpxXrbJcGRymkPBrnD+3sB47Q2G2iVqfgncXyO1OWAuOwueuiAPv7jcq44jkwZbWqYWyvXHv/A5feHzn5bXBPq+qpeee043rlzUkGyaV06Gp13sb4szaHvhsVKryfZjOM1QBhFaxWjjgpcZ7F0c8G3StUNwMIYuIYlUbdQLsP2XoOEUR8qggpEVzrwptwBvR/BvTH8TkwzFbONNMH5mbCbIfQQuZhYXdBdO2bGTJ7SHbJfLFTnn5LJc3kcyR6ICnj/xQx9To1nWu979ODhqgcuxzGBt726D/54uXL5YKP0zZ85oZqYpH0AKzFEj22G/z2AvssVpUvwiohml9XYbZ2CDsY7plTcuan1jRxvtjta2d7W2s6cNnLY2uF8n+NgZTjXKGQz8m3w7FINB7jIF5rH9JQpqEhnfdeedsoh/CaemtTivo6dOqFSvKoJexru2nySKWB8Uwgj3xkPV52f08U99Qv/8d7+oETxnfGKGdIQxdVkkNwUf0BqLLpJQBX6M9wMyYvP3oJFzXtZWLZeVhERmX0yO6jh+S2cXdKN9U5ZVGNkNaOsAdiTHc4YjW1sVw338+HFdunhJdj3C8Fv2JMGx2GnvaXnpaBGVm5G1CNqet0yd8Y79yuXi0oK8lybsa5GMh923YGNA8GYGuo/D3B10VG801GjNyJyHCvRZw/mK40TVak3b1CfIUYPMlTmzpsfKSVnltKFvfP1ZbW7sqUtGplEr6R2P4ASQkbCf7jaetayLfYPm13/914tf2LS92HtBA5xV24Ot2zmnEjyb57niBAPPEZbx9VPf+jZ7myrPg4bYIPw0TTKvMU7BlD6GNoOM6zzLJQN4XQROOeV0msnWYDZsvxwXevVWe3E/Rzwy5shvgeEIZlcBysTAwP4/kwFUfoFT2AwecgogJI4Da3f7QD1BJ96COIF2sdJSrBj5ihggiugPvb0PCuzf5vDIuoHJag5jGRRrgKdhbxUfqwfP/F4UlAFbZnWAMSMWZevxNi6Ep2B8T78DCJIPTnTbL+kTfBBLYhzR5uWnIHtCJDcGQVNKLhHurIARiB8ghEPAXroxQg6gTJ/rIcw5QqlkCEnm2ErulAE6+DhKAwoMoUSP/RIDUXg7hgDoyFNytInNGtjmTaANvvus1b4LIXgF7+VBpm0ueK+iLYoUQEyg0fsgmouNOgaNvCvqkReGmjqVAHKsj5VcKgleaRKpMPx4UkkslWgrcdPq3MKAOyVgME0c40jmBMSRlDBHioGyesSRRGC+mPG/CwFPuqZPfPjDePj3aURK+dlnv6NOx4zxROY7DRDQGZTRdc6vHRNOvfTO97yb8/JNPc+56Tsef0zf+va3tbvXVnt3U2fPndK/9mf/FMb1kqr1Gf36P/hH+vW//z/rjrPnVUWRlyuxPsoZ65OPP4KCXdVLL72oYRF1ZODGK4kTvf76K+pinAxHnc6e6vWqSkTdi0vzRT1DUD1IslTpsWPHZKluUzj2Pwe6du0aeI9wAocyh8A5p2azpQDuzZAcObKsI0ePKE1TnTx5Sic5b52ZmysiWzPqVjdlYP3jJAGXcTH+lStXCuPSJwqzlPhw2JcJtXNOJjzGJ1SKfyFIHZSQGUlTxGYURkSIDzzwoNJqqu3uhrY517Qz2dmlOeXwh2PfDQx8UqnpIk7Naxcv6jLR9qWNNd3YaasH3S5Cg1BtaAal20BZllGOK5yXCkPgcsnAU0JIjbsd3Y3h+3N/6mdlP5v77W8+rUtkF0xZpqGiaqmpRnVGtWpLHgYZoLTWSUFfu3lNnX6Hs+W+JmZZ2EyJNY8xQgGe6+HkbHJ0s8l5uqVbLTs3wVEzpVeKg0o4TAucpy4ewAK8cwycL5AGr1tWodUsHLMYuRAfc9LHOAsjnIDBZMCcY5VxWlo8v8RzczgDTY59go8LfHsf1OdYJ2Do7GuVpkzNqXv44Yd1/wP3o0Sn8M+bOoKxte/tr61vqtVijx7jymSeNVbIBpXAt6WmxbgJfNklsLAMhi/V9T/+1u/ray9e1PVOrjeubenCzbZutnvaIuLfxeHZGfU1xJma4mxnqZMrR1IaZOAo7fglBC9TuHM4zKcw+EeXjqjZbKqEoXHsPcUoTx3C5IKq9YZ8mgjloQFn/ONopPd89N16+qWnOPff0BAHcoQBnaLnLNtFR/bpgFxmEDLuMZIWcCKjKMD7fdy6qerVqmo4yVN04hAa9XFc+oyxRwBlfB6XPLhONCSzIc8I6IcxYxktII36GOkJDmpMJmZtc0NTdCkuGJm6VYWQgtd5cE2kPJggw1lx3/ZQYW99+E9YxzI6Y6e9hQztybOqIe0j5i+FSHs7HZ09c6eaM3M4oHuKkLeIZy3LdOLUyUL/hBBpcX4BHZfwvHTsyKKmkz1VKq54MXM08HrzjauanV1mH2OeyfTwww9qCwe1B5+YjmjCc84F1vqmzFCnOKVJXEKX1NVqzbJ1TxaiZltWms4iFVUAABAASURBVCY6ceSYKmQDumSXX+U4yALOCXbH8GIOawYPTLE1GZk/wz0LKujg2K/gMQNH6Ux+rMxymc6yuc3JyOlXlPBQDvAwc2eA/bPSwOr/IjjnFJBJo7OVIUDDNFYZSNFpBuUkleE9Ldpi9pTKHAQPjX2QnPOiCng5s3PK5Bx1xnYoEdO7sjbu2X2adHgd5AqbFQePrTFwMr0Qo5+KNnQE/4o+hyXLZc3ab2OeCPAsYB+CfBD3PaVXgAe9GfwJSDssxzgC44nDAcghclaU8DGRaVZcD2HwKX3AteyZglGxXrmxDMpR3/dxXBeQi+1kIEEHjoCVmQKtsg8RSc6A5sE51mNEg5L8y5VzL6NtHzkqxtD3fZxzcs7Ay5BqEJwrxqdl/x4a29o97YaYW4gM7haCDbHoFa4FEnNFGPWI5xImt/Y0kiwLYFCOHWlFD9CWGHju6eDZTHEkpYkHM1nBJO978l16+MEHlURBv/PFL6LHJyjPo9ozQcVo3TAjdO2qupayxUjcff99euaFF/SP/+k/04PveESXr9/QLg6Dj6UTp4/ql/6df1tT0sqzczP6x//onxTR/z13P6CFuQXs0lBnTp3Wo5yD7pDKf/2V1xDkqlqtlmoYM2Ne552WFhYVwMeYaDeCUfoY3S0yFfayjhl6U7DiU0JZXLl6VU0E3ITz1MmTsmxEH8H3cJUpgXK5ppurN7W5uc26JqrWaoUhf+WVl/TWxTeLF6IuXLrIHvYU4FRbSwvjWiqX5INXhBCVqmVdvPS27H/92iZqN+M/RmmaIJvAWLRsit3A6s55WdkhS2Wl8U+JqHzCMwtEREunltUet5UlmVZ315kjSMzlo1it2QWFUlWrRJ2vXrysN0hRv2jfTb96g74d5RiQMYr48tUVbRGdRkla4Ap2IBlhvDvhmHeqn/6xL+jHPvdZbdxc0dtvXND2xjY4bimJK4rimibTiDTzmIzDrq5cu6H2bl+ONdRaNV1fuVH4/5V6TYGlxRhLk6/AfYvWe+xrC/oNybj1uzuaIfU+N9PQ4sKMThEtlqKg2VajgJhnKkTrVY6aapWSkiQqaFDFOIUoyGRqgvweOgEWaeUSxyQjJZWqzt9/r0qVssQ4k2wqh1ap0H7sGDxKetrGSZIEZ+6kzp45Kx8CXUNB74X5Ja2TOenDPx34eYjhNj4X48zPtsh87DCTMF4TpRyxjNAZz776pl58+7qubvZ1YWVb692xVtt9bYCfNgZ0h2PIqWEHGQzIkQtOQqYcYKUHXwl0RDQVRRFGpqo4jvfnwQh3wd11zvmnzpMF4p7hpFpRnCbKI6dJmGjhxLwWTy/q+ddf0N54T+Z8ZRwzTKe5zBDZYKgfiSwAW2E76DDnVKvXFTHu9uamLPKfw7HtsfcBjv0IhTnFmE8x8BOeK+N0HD91VO3Ohg2D3swlH8l4IC2XChoZXivliuy9iSQpYcRHKsGbzvbHhtvwaIoxHWMMJ+jfHL50CrI9iuDJaL1DVimOg5q1upRNZHww5thqdrGltBa01d9Uz/VUXaxqk8xgUo0VcCL3cKAj6CrvtMV+7Pkux1rCeDbqKU7IBZlD1KpzNNMZ6/d+/yvwSU3NmRZ4LevMnSd1Db1VKicql6sy58fW+9ZbZDLiUkF7e1fJ5NMxRwm5Ml60Pa9vrBf4s+sXXnheb7z+RvEeU7fX1d5um22MoQMuIFnDjCzYlIyNQQ5+MQ5sHVyyzv16pgxiObMVgI25DxPldm2Aoc1ybArP7N/LNAVXOfo211QgTh6DzMDUIZP3CshBjEzEISiJYsVJUjhJaZxQj4D964R+Efg3vrBUfpBTYW+k/TEpb41vc3DtWI/xr83nnJPpuFCUTj5IHnxFUVAAIsaPg8O+eMDBf5K1RXHOfYnliS4FWN2HwzZXtNm1rc3KwLg+ePkxjH4IQxA0wgj3YdzROEcxTIhOxkVp18PJVCPO+ofA6OC5kbUBY5hyDCKnPJuPJ4LL98EIVUDGHnMUp+Sdh3VdUdrmPTQ0EPMb8Ywwt5dOKp61tiBXPFu0SbLnxceeN7D73y0z5mBOOhlRAw8V9+0aMGSWwFgJ5JYoE++LiD+NgypJrCbKsFUryaBRT1RALVG9FuPxl9REOBoFlFSD+WvloDJeQimSUpRWRCbA5vWkqO46e0bveucTxRv/L7/0PIK7y/naTd1Yva7WXEvbnGH28XI397Z1+cY15SHoxvqW/uCr39TDjz2p9e09vXX5kuz3GiZuor/4l/+C1u1rSgjvH37ty/r//Of/uY4ePSp7ma3POe67nnhCH/3Qh7VBevvpp57SyrXr2uUIQHyuXbla1K+Slt9a31a90lAVZZMirO3NtmYas5qQdo19Urw0VNADpgze68rlyxihGUiVy/7vbbMY0QHOw9LCsqxfFJJiHbVaUyscN5hiShCYoxiRc3efk0W1OeM4FLCHAUsoAzMszpky67M6yYWglZUV2aeDw2NK0cYO0GlCBNvmeMHOyC3qN2dlD+M0MzMjy0LYj/sIQR6MBxppqPpyQ6XZkq5tXNWYFh8jgiiJHAOUlCqqVFuqz8yD70QbKNmVtS3Otte1tdPXKrhYgQZdoq4x/G4GwLP2SuLVrJZU8lP93J/51/SOe+/R6889q5Ur19Tf3VOaVOUUq0fe+vp6W1u9iZ575U3S5NeVwftp6lTFofqZn/kZPcB5r2VSLEIeEZnvEsEJOep1duWJ4jKUXg0+tHJhdkb1com5y6qDt9hJtUpJU5Si3bdvEAz6e5oyjilIy7TB1oriWEmcyDlX0MiUpO3FIiyT4xjDEjMHHbV88rgiHAjFkeI0lQteZtSn4H2HSM8ienvOou3zd90lU9QbHI9sce/SpSscD+7TMPYRjn6mOnIx36xrrtnQTRwko2Ot3lR1ZlETX9HIVbTJue9uP9fm3kid4YQ0PDtHS3nAotcUZVXIrstle3XKCgVYSRPZezJTDG4NRyVDB+3BL7t74BxDtr27U6ghe8GvA4/uIBdbO9vyPBelsdJaWX/2r/xZPfXyNzX0PcUYxJFGMv40g5ERiXY4xirwlcE3uRN2Q4PuUOUkleF1aWlJAX7tYLAMVyPWMoZm5mhNyKi2OTZVHKs2y17VU5QGTRz7gLYj+pkjYQapUq1ol6M1c8z3jJ+htTnTNjbT4phMBcuqjgPuowjnoKR6vV7Qs1SqKEMnV8s1JchfgryN7YVDTdRcZNzxpjYnq1o4N6uTDx1X42RVjaNlbXVWi6xEDt5MZ26ubcr7CAO8g4FLlUSRKqy3Xo7lGGtnZ0d1nPohTs3XvvU0dmGqIc7S3ffcqUcevZ/172nM/udmFxRHZXXJPmxsbNHe4Xihwthec2ROjFdm2F8X3E6wN9bvyOIRsjazevbZZ3GgNzUkIzLo9bSDPAy6e8WLqHs7GzJ6j8ma2TelRoMe7Xu0DXASJhjyTGP4NEPfTpFx44cMRre6l1RALjnu2RV+gFBkXOcFHo03DcTH8OGcK9Yc+wC/BXDrZPXIeSW0GaTgKI28SjH3gRi9FnMdh0gRfGt9fTGzxETUMplzwK2i7rB5NlfkIiU8YxDD7HHwMkhsvIP6rfaDtiQO9HGA9d0vbU4eZw4VwBbknCsgWMlkjvU7FlCsYwiTjjD2h+WA6yHXXRA5HGUosan6wymCOVIPRdiDsbrmXQOm+O14wFJeBQzGGo2mRDxTKUdiDAzZtyAHBwbcY+OOdkdpRMhhQkG4nGcOoWiHSrlJHZBTt/5W6raPO6wzlm0yyMnAoawDwumcE1WZd+XgguCDIpAdw+xlBLmUxDIop7EMzPibcqlgySsosBqKoVFJZdBCabRqqVo4BGYEapUEhe953gGUaSjKfcI5OfZzltT3Rz/8Qd191zk998zTevG5F7S1tSkTdIu0X3/zDbIrE7kg9fB0zRFrc6741NPf0Yc+/nENwItYc4Mow36m9Jd++d9WpVYtFMLzL76g//A//I909OiyLCqMQqaHHnpA733v+4qXcC69fRnBmtGdnI1673EI1nSSlN9R0vlnTp9WncjTohajn6X3Z2ZnFccRpECgzHGTwBv7cE72qVSrukHUOsbIBO/VQVnVqjXZ1wkvXLhANLi/L1OaURTLlJEJ+wSnsEladp30ZhfjZoIZc985pwCNkjhRuVxWpVKV3TMDv4OyNgPvgwqFNxgM1CPKsrVOzNGEH2AhSV5RFMmUZ6A0iCIvH3thX3Tq3hMq4wSM3UA7GIgxKXaHAEQu5pny94Cx4Rhl2ufckpMuDTH8YznlLCLnmTQKzDbRZLCnX/z5n9OxhVm9/vIL6hClewx3mpTBX6rNjQ5n25f0yoVreub1t3URZ+jmxqZs3KNLy0rZc5m1Wvo2prx08aJs3eLjnGM/rI1zxFOnT+AsxDp/7ozOQrdSHCkOnhVlysj+DHt7GKRdYEemGKfwT0YaO8O4WDnFOc/AfUY5hZ4T2of2fg9HQX022MUoDrkfIwe1mZYCxrHWairGsTCHPo5j9VHGJnPH4BnDcWq0SmMdweG0c+stzo2Nrva1SntPpIFDaXK4zjFKvQp+k0h1DBwLLng2xKmiUlUJmYCMefNQVh4lciFGJjqFkU8cNAcceihi3SVlKvlcNZReFdrulxG4CCqVU3Du0TsjbW9t45he1nWc6L59mwSesV+G7MI3VXhdrD0LTtgwPfbud+jliy/r9WuvaehGGuYD1qBirAg8H/KW7T3nwnga8iAzdfTcCL5J4VXocHDP7nvvC5kwY76Jw91DdzbIci0cm1d9rqohBmmvN2AZJeUuIrM6LZwo629zlnHESugcW3sLx6naqODEjNUk6xOnkXZwblyUqb23pd6kq2vbK9oebat+tKnV3rpCK9b6YFOT8lTTSq6Zk3M6ce8pnX34vFb663qZveYVryyRbmzcLPZg85UrFS0vL2sW+XfOKwFPM41moUeNR+dm65Cvp10CDtMZqH+99MobyK7IYLZ14sQxHVleVIesywj+ajRa6vfGGOasMMqrBCLGHyP0Rg0dYsY/TuCh5SPwelTgcwYnPopj/eGXv6ybZDsHZICGQA/HaMQxZcazEzIaI44Ex8AQGBM0TXCAp8AEXhnh+E/Qlxl4zkw/AEa/DNtgYPV9yLRf5kWZZblyZMTRz2hsALspOCeP3AcfFKJIziGb3is6AB+kfXCKQlDCRaAMwYGbIOung4+N53K7yOxPMZZzjue9IuyRPRfbc/B3FDFexJy079edAu12Pw4evncHcFjfL+nCmlWA1W3+ELhmXJas4IMi5wvw1P0AJWBnVUVJfYAyGBqY8UcJ9gw4szNi2tldl7O5Lt50AbQX9+kz6I+KVKw5BCPSVCM8QVM+BqZ8MhRPhtLOIFhW1Ed4rVOEdiKsjQTijSBWGpIchlNuirJ1CnJybh/Exzkn730Bzu23O+cURaHo521jwd+6H8CAMyJyn8cUQG4ce4QwAJFuGX2Yz4zy1/4UAAAQAElEQVT/reskJoIJGP5ItWqkOpF/A8PfapbUapTUIPqvVVPVcQ4qlClK0TIAZRyHElFiEjstzDX07ve8U/fcc15rN2/qlVdeUQ8hWV5YlGfNQ5ymk6dOaYcz4es3r2uXe+hbVZst/fTP/hktHz0pUKlrN1d1g+f/+t/4t5SUyzJvfG11Q//pf/qfqYrwnj57FAGeUWumKvtu9RYOxk57V95HWr25rnVSbe12u2B2+83/N994k1T7JbzzXSVJonnOT9tE1mbYbWz7hsAIgROfhYUFGVCFUcFHo1E812SNcZKoQ8p3jPAdQYFEUaQYMFoYxFHMGoLOkAEZoIwtmuwSLfXYpNV71G0eo73zTh4CRTxjazVjIj4B+o3hGVMaXfDT59kJRhq9qwxh9+AxTcsyJWbzBegYRYlCjCMTTWWpz2NnlqU419bepjIMdZCTpdirpbKqGKN6uSqDGYxSBaMU4Qg7opPMeblwAEiwDxnK0enHvvAZ3Ylxvvjma5pidD39vA+KmHtjva1LpPrfunJDFzkOeHN1XWN4r4IBOnfHndrbauvdD79DN966WDhkPoQi02LO1BS+9+AgxfjXWFMcBz3xxGOawRiYwjPZGY8G8NCu9qDXofKbmgKkfcSRzACcDlGYhqce14bnPmUXZWoKuocxNDoP0eJ7OJpGiwnzlnHk7CXIIyePa5bjk6iUyiJbc3zkHXUMJOUUnBu96/WKyrUSRmysUqmk7d12kc4157JaqerkseOCQBrBHw0cgApyYnOCVg3QMaZPCmcAWUzAD2KjxdmGKlGuFIM8h+N9fL6hpVpJVS+l8FgLms4ksaxsgKNqEtSo4mSkqWxPFy6+pT6G3/CxznHUxuaaDJ8+eK1zNLXHWjoY4L1xT5/60c/qqRe/pd1RW1k0lUNeA+N55oihI6xHFoO/B7opN4bjcpbo1Xi5ityNWdPtMOToowd+zbnf3Gzj1DZUqtSVViIlwGDclzkg9uurpUq1kKMqZRInoCoj9T8owDJlBiP690YdDSYdsgBDhTTHKe2quVBTL99T82xDrfNz2qvtaemhJVXvqOrYY8d19LGT1Gd0A+fgxZW39ezVt3STPdeOLWuSBO2BoxZHhz1k0mhiDsgY/WyZqOC9SuWSrl+/qc4O846nqjdStWZLyvIux8JjDElVO9tDvX3pkkIsdH9PZ+84LeNX+w0R0KQFjoW8j9BPdeWkL8x5XFtbQ05THPmOlhYXyIKuKYQg51xBvwTabuIo//4f/J5G8LPx+oBMQK+zJ+PtHsHDPuwgA23ZbyMY9MkGDACjRYZ8W/Sf5xOZXrG1HII5AQbWflha3eCwz2HdgQdrc85bIecca/XowIjyeyGCf0OgrdB9kSLK/X35/efkZB/nnJxzVKeSy+Thy6h4zvGMV+C5KISiDMHR5mRlwJpH2K2I0q6tNIjpEzNGwj0rua1DsOX7IHn+eC5CCPLB74MPCp46tNV4AvJZD3YbpSjO6aYgHyATMBrClDgDt5wCGL6P8h3SZqVFEUMGGdA+QrItuhhZGg+Y0lYY/fFEVk5RUkYggwnMNiFScXhqQsCcQa4D5Ox7SGgPGqiDKPFxRAGGNCOQAU0H/zIV9+x+AZJzXs45eTbpnGOzQZ4yioJCACkgLgFTKddJFJHCSYCY1FcCcJ0AaVAFrVQqR5QeCDBzpFolUQ3lVOU4oFpNVKmWVAVqRE2VNFE5SVUulRgv0vvf+x49yNnqLtHs73zpt3Xx4iXFUaw33nhbDdLkJRSXnRnXa3XNz89BC6k5l+jTn/601kmfffPbT+vVt97SlP/+4s//BVUqsczo9XpT/eV//a/iycU6dfKkZFES6/zcj3xKIwT99Tde04ULlxHMkcrlMs5LXWbEq9WaZvDy7777vHJwbng0gz/B+53HCbC+BpZKP2njSsX/IOfypUvUhPBWCofBoj8fvI4cWd5X+kePkjrcNwAm6FNCaTMsli2YX5zT1GfaIJ0XxbFszi6K2FLHNrcpS3MKhhikEdFDglNRRblaVqFSrsj4xY4BembETBngeJpDkKGQJxhqyRd0TuJUAdxGaCQfJXJxpJXNVYz+tsb8t3RiWf5AyecYcwfvpeyhEse3aFZn3ka1KotykiQueMV5x94zjEEmTYZ68N7z+vxnfhjH6qqm8PAmKfA5cJpwdmsOsb2rcfnqdVm9Q0q+398lsmrq+PEjKLybeuLJJzU/O6dXX3lV25yb+6mT9ynHHhua5kFyseIoVYIBvvOOu5TbtMD2Vhsj3NfuXhdc72pzc5cz221tYGgKIPrdau+ovb1T3G/v7BXRaJdUbLc7gBcGZJ62ZcrecG5GrAMd+jgwhmOjy8LSoo4eP6kTp87IviJYBhebjHcVY9DFWZgg4+ZE2I/9dEjh3nXXeXUxIiMcNHvr++b6mmr1ulqtWcXgw0uytHxaitUiomwTFY/BYYrcecM/8prSKQ1TjP5Ud0Cjn/zCZ/XX/vWf05/6iS/o8z/0UX38/e/VEw/eq3vPnlaD52rQzMoq8htTT9NYETJsvMN07K+tHpkRm7MOv9u3mcwYd+EfeUfqeqSHHntUlzi3XsUx7rF/c/Ji8G087ZyDjxzrDwXvGZ/p4JOxZpMhw1eK7E6Rmynnx9PpEF4YMveubI+rOH2DQV/3P/iQFsj41MHJ/Pwsu5XKrMmcJZvPQOzB5LuJ8+MiFTw6j3Ec5kMi+bFKi4kGpaGSxZKO3H1c97zzQR2957ROP8iRWjxRP5lopbepG71VvbF+Qa/eeEvfeOVpvbl5Vde60BsG2s1GWjLHbnFJ08xrq91DvSaa5firRYbC9JVn3xaF275ydIO949NszhR6Y4f0fx+nodlsynhmb6+DjDTgvx1du3pTpWpa6J13vusx9EPEcc86/LmtUqnC80uaJ4i4kyzkObKgdrxnGcs3cJ4bjZqWlpdknxGBpenOmVarCHC++Fv/XJtr69ikgfocA3T2dgqndw/H1/Spgf043R7tXcDuZ/DhBBpN3VTGz7aPAg4yATbPDwQai/70o3rwL6M0kJx3+/YEu+G9l/FJhNENwcvA02alc/v9nHPyctr/MMaBDdu/3v9bPOODDsvgfVH3ISh4ydtcYb/cv7a6FA7biz6iH8D6PH0DHSPkIoSgyAMOYNwI8AcQ6MttebueTHJNJ5mszEh3WvQ+xqAP8QZGpPPtjH9AZmC3M9AuEcSAlJZBj3t92geEpyMixYkh3ow6YBHCFIM0QTiyAsZFtJ8x7v71lOuJrJ5jKBzpfUE09gPSMkCAlSCuEJnv1i07gO7WPmQKINnAObeP1Vt/uWedeZ59Yig9Y+5DACkxGEgwFvtlKJg2QUmVS4lqlbJq9apqtYpaMzWgKnuRZm5pBqXYUIN0mKXkmrNNmfFPeS5OEpkiKoxXtaoKRvfJxx/XmVMn1KrX9NS3vlEowuPHj0qsZEDWxLGOueI79SO958kn9NM/8RP62Mfeo5/8Ez8mMyAbKPQbNzcQtLo+/okP66EH79JwiJGtl/XLf+PfVz2Z0fLSscIAtxCaj3z0Q5y77erFF19UjTVEMKjt3YS3g6I3pbWBU2HZmq2tHR07dkIB77OKQrIIcYpBNUVpGYM+UczFS5fkXNDS0lH5ENSjrY+RdsGTvmQXUdClS5fVwRAYD8QY0l3m2ebs1eaeI8K49957NYQ3Zjii6LuJWvMtzaBwRvBNm4yElT2Mk0WrQ8YekRGZwo9mJLpE+9dXr6u9t8t5/KosesidNKBfCDHKeaoxfBpCUpwtthg3iRPtYajknYYo5mtkTSzaUpQoY93Hz5xWu7ujPfDYH++pBI80y6kUpkrK9GGtxkq+EhTI+lThgQyDNduoyo5/Zls1/ZW//HNav35VA5SOKY2Fo8cUQe88RLqxtkGmZg2jOFR3b1tx1tX5k/NqVSIdWZrXL//SX9dDD92PU/cqqd2p5mszKuWRQp6q3w/g2BPtebiW/sdOapoH7XbG+oMvf0OvvPq2fvtLX9YffuUpffOp5/TUd17QU99+Sd9++iV981vP65XXLuuNN6/p6vUtDNFYe8jsGGc9iqKCH02xtyy9j2Job20V+DSc9zHgA2BsMouxKLPnerOlJkZ8hONp30ZZJ81vBj1XwKGsKk3KOn7kCI5vReVKohF0OHHyjLo4Z2/DE5BQzkesoScfJTKdkmBgLZswIrKLRj2dbFR0bKasxVqkejTRg3ed0C/8+Z/Rkw/cqWOLDbUYt0zG5fzp47qfDNITD9+n82dPaHmmKU8m0ZOJKFdicDRRIOM2IOAYoYu68I2lrS9deEtXcLjt+/IR/NJC1jocYW5jTD7x2U/rq9/8ljTx4iQFvy5Hp3jYJpL3nl06dEZAL441smBmitiKvpT1OvO7IB8MPKVYw0CbpOO3ttbB6yoy0dE9d9+H7CzJ5CJJEjnnbBBtgcspetGOTVzsdfnGFVlKfhwm6k7BF3u6sbGiYRhrO97V6XffqXd/4b068fgZXRtv6NuXX9MfvPKMvvraS7qCA3mdiHkbJ29zr8dR7URt5DRjvj3kpA/xtrh3Etoszy0pgp/6OyPKuvZ2xxjpHWg20A4R9gDne4wNiJKSTD91ea6Pvu91JsqnsZr1JbJl6D+ClWzaA0fS4uwpXXp7VdeuXVdiRwturMff+Tj4mKo5Mwev1Araz88tqNFo6E/9yZ/SB9//PnAtHSX9n5m9YF5zsgxP3sc4y/OawLdvEiQ9/dS3tb66pr2dXe1h+PvQzmBMlisn29Lv7WjQ20V2utBqxHNjTaZTTWxcStMX3wNcmMwKB8fsjtVtbisL4hz8cW6fVs75osW5w2tKh21Bv/gQFJB5jzwZFB2RXAE+378qztn3q7f+BsYKjGt97Gut2GsF7/cBfYTaVsy4MePHyFBR0ikOXhFtIQqU8CnXgbmdc3LO8XyQp60A72Uf55w8dU8/T2lr0+GHfeCEZzIEZBjiQ8SNMdQTJHhMm0X1dj2GMUaTXMYQA4y/QR8mHiB0g/FEQ+qGdCPcmLYxbVPKzEoUSw5BDKaUE9ptLps31+RwOZTZ/wpw2/7ZwlFU+1u0BoNMzhB/G1ir8yAHMKQ450CSVwQC0ziRReJRHBQbpJHMgJfKiUrVFONfVmumoUq9olqjpioGoIrCqlLWDsp6vVoY53K1UjwbJ4kCY09hvCOLy7r37nt0z/m7deHtN7WBJ9toNLTCuai9+X1k+SjCUdXVK9c585zoyNJS4e06GLOCAzIFZ5bOjFPpnvvvxAH4oNY3VjU/s6S/+df+XV3lbPnk8TNK2UcEc3z84x/HkZvqmWeeYdwyRwrbOCdVDPSlgr6m/M2ot/DgnXPa5sz68qVL7LOK8F5TwtqNB6rs5aGHH9YywlnDMdhEWVnEaA7FPBmCa9euyVJ8Fr3byzwTDKZlCy5xht0nwrJ5bJ/2jEVkcRTL0oo1lHZSLcuHIGPEQ7BI1KBrkT0OhTnJzAAAEABJREFUpilwe84E0iEhb775pmx/ZqgEHQveYs5tnKNup68Mga6TSZkhorYz6w5rsDSsfT/9OilgM0hb23va2G0XxsglTuUm6yh5JbWgtBQwYKlKpZKSNFKcREqSoBinrlRNZC9yzmP0g59qNOgUTlqFzMAWka5zTmm5qjgF30Tll65c06uvv6lNMh0Tsl31WkmP3n+3WmnQEw8/oI9/5AP65je+pi+T3twjgqqQ3SgRRSZRqgxFbTIVJxXNLx5VfWaWaH9QRFd/77/7h7p44bq++vWnObZZ0ZtvX9XVa2ta3+zo5vqO1tZ3tUq5stbmqGiL9j3tdIdyLlYLIx7iSIE1z5NhauEo9jEQp06dBp2uMFQjrq3N1rRDpBfiWIsc5yyS3ZklEnUoozX4YHt3r1DmZhyMxuITJ4nsGwFXiQK34Kl2u623335bJhObKOwuUd0YXeJDAl/WFLGOEee0Dj0QsjFRf6YEJ2OCYuesQP/8N/6Jnv/OU7py4W1du/SWSNiou7OFQ5tqQkR977lzOnfnaZ04dkT9Tls77Q1WMYFHYmXInfHrJs6NOasxjo8d83R3u2RrVnXpylWOKyZa4rx6hyOSlc119pPLZxGO9Vg8zjgJ+iCWD06WbbQ3xI0fTVeFEIFTh6ynCjY2e5ig9waknjc2byJHV3DAXteNlZXC4Xrf+9633zeEomw2myqRWi/Ba4dgfH3HHXfg5O2pB8+M4LPtXlvNI3V98ic+qXd97J16hXP73/zKl/SVZ7+uq+1VrRLVtyd9dXPWjFLP5LUPkfY4oo3TquQCbU5T58lCPKKTZPMs61SJy+CzL2HQS2mT/QT2Piz0mK3FZNFkz/RBx+RrKnkfqVGfBVcZsrwp0wP1RlWd7q62t/Y0P7esV15+Q5vrbbWhv9xEp04f1ZWrb+rKlYuFc27f6nnhhRf1K7/yq7L9OufA90SGk23oZcGHzWt64QbOxDwZNaPdU9/4pm5eX9Eema293V3tkEHaQb52C9hRB8egYw5fv4PTMij2YvuwwGCE/cqI6A1sbAMVH1/83f+TWVGA3be+xcX3/XHOyQMCqwVggxzG2jkHDp1u/xyOY+Xt7agzGRy2mX5z7nufdc7JeSfDQ/BBAXsSwXcBHooA47vi+rD9ttL62jPOOf3AD2v+/nafY9g5KsHDy5Vj4AkCdQsgvgkFzUKGCxjhmQ0x6gXg9Q8B85BHeN5WjvGwi7pdG5ixJ1MwMuYm6hvjuU+IzPKcwUGmlRl1Q4Yh1tF2CB4jbx5UIYtgzgP7SM/lQFLR37Ml2xhweM/aaYUwOUTLqWaAFIJXiJwSlLzHaFrUEKcJyj4tBDRFGZeJBs3wNWcaas7MqNGcUa1h0FK9ATQbqhVgdQCjXq3XVa7WlZTKhZKbmWnJfgbTzkBfe/kVvfDsc5xXdWVRbvCx6kSqm0TJa+vrMq/3c5/7nOqVhp5/5nkM/DxK/wbp+7dYp9epM7P6c3/xT2DQ6Rsl+n/87b+rF56+pIfuf1QLc01ZduELn/sRlStlvfXWBS3MLxVCcP36Dco++4qL0oTC9jfGeNqcs7NzspStvZxjL3eZ4FufFmszo2sGfIDCtXs9vO0uBtro+thj79A999yjpaVl1YkErL85c8tEg1EUKwbsWTMQ1n9za5OsRAe8lJUjjDGKM8LA2BoM6uDO1mUEMkG2NYzhL+trbVba94vtBcUOmQYzVGN46nC9/d5QZ8/egYGoWffCCAg690dDlNW6nMwB2VS1UtNUuZJqSafuPEWktKs8liZppkmYyHhy2B/IhCxOEpWSSDXWWccRaKC0U+91nFTlB9/7bm3hzK2i5NfXNzXOvTIfq4Ohe/3CBW2joMwp2sC43HnmtHqk4R+5/0HN1Gr64v/yT3Xh9deInHI5eLtaLmtI9DPKcpjTK0piBaLkFEcpY+Vb7V1dunoVPDeJsKcKIaFfRMQ21DbjmnMzQB4HHMcND4Hrbn+s3b2hrG0VR8XwnCSJzLhbpG+p2CgK8MVQY9ZteB1iOAacjRs+JwQA3keanV/QEbJESaUK/3UwbOvFvJZh2dppy45o7Oeru3t7atRKunTxks6dO4czsqaXXn1FHl6oNFvsq6IBNG3j9AzY7wQFM4UWIzIrjszfCfB69113FvR68803ijnG0LiLASqDo3KlrCpyWQU3I5yHCRmExYUZLSzOqIxzNRx14bFdcDSS8aplubY2N4kM+zIDbUHHFBzb+xVD1mE/RvX8a69AuykOwUjOOY37U7ksyP5LQrrPBzE0QemajhojN+YEGC5LpZJi9jZhrD6Gxxzcq9DpGs6x4bfRqOmzn/0RWfrb+Nd4eooireJc229VdA/kqY/Dm/jAOoeanTmiaRZrm+zVRz7/Cb3rh5/UM29/U99+9lsyGbUxTAZDiArDmbGfOEol+E/yOoQ8k8ZkLFZW1mQG3DJwJuf2A00ZuB6SFbD1tnHOOtCtxxrsK4x95Ns5p6Mc5Y3BfQLPHyVbOWbdcSmVQ9/aXmo4rZZVqVdqqoCHbfg8x3k9snRWzz3zpjL2YHp4Zj7okcfOqFz1unT5ArjNCXTGOASX9Zu/8Vs6ceKUzF7Y3kxXsAEt43Sa0W/hpBqvlhg/8l5f/8pXtLpyU/aNpm0c0Z31LW2T9WgTBHTQCYZz29cIezOAJtNJxjpcgRtUDnpHcoiYge2hAPBXlNZBP/jjHGNwy7n9kuof+c/G+iNvcsPmppBjP87dPh4Ec4CAolTBj2YPYQ1F2Ckrg/fyIcgXpVfwXj7428qw/5wLxb518HHu9rkOGm8rfGbCaIAna0yamdd0APZi0BTjPIKrxpTDDIFhoUP6D7MJ59VjBCwDKFE8JiSm/KZGBJhogrGfckY6IZq1sXM8DWPCnPFuWwNVNs+4ZuwtJXIIznOrQMr+fVOa4trRVwfgUetWN2fB7t2C4r5kiPdGfBDhQVqEAQoIURxHCtQjBDlYHYhQwBEOgTF/uVZVBUFOMXJprQYjG9SVVgHaSrWKUvqUOdc0Bq7X7X5VJZTVkSNHdfb0mWLuV3EAxoOJ7DfV7VggR5DsBbtGqylLlR9HyAwn/+DX/wedPHkaJTZVm/R8D8YuVbz+6r/5c0SCG2o0Wvqf/sff0G/8/76oUyfPycYa41R9/gufx1ilepvI05wvx/imlE8dP6ERBs0UqAm1CZWl0UxYzLBbaalfw4kJjglcSiQ7hm5Gn5srq3j8E+2hJKrs35TEFkrVlNyNGyuyDIBlEcx7tz62hxC8zPibsbExDS/t7TYRwjzrb8jaDefewjr4NITAHGOVwdnS4qKWcSJGGAhT2BkC6pzHaerp8uVLaoIvG9vG9S7iuQxFKPVIU9r/SW2ClxqjECOMtpUkBuR9pN32HgZ0hlRnW3a+3ZhvEvzkWj59RFdWr2rAOetOf7fYZ/fgjfgIvigbsM5muawY3in7WO946GHZ/xlzHdzkJiPIgxnhNoZqm/TrJmf0Pc6ek9jrfe9+TKvXr+hzn/qkPH1/9zd/k4j2gmJJHZRvE6NqkU57t6MhOA+lRNVWQz6NOZ7oawMDu0dqs5KmxS8LfuqTH9O7nnhUxzhGqJUiCeOZkUZ3yFdGDjvj2uoBGXOcRzsMpX1lqgV/MqUM13Nz87L3QHoo+y2UZwT+M5NljEKHoxvjCaO/8ac5WubUzi4sqjU7D19XZT/ja0cBXfjq7bcv4nC+pch5nT97p+yXLfsYL6P38VMn9RqGvNpswLsDjGymECfQuaYphMnkNMLJAH2qY2gevPdudXa3dGRpERotc5Txul5+9XU1ZmZVrddkBswM7sLinM6cOYlhTUgTN3Xy5AkdObagIfRb46jIoswkLsEzfei9DexylHatWPcOx0iFU0jkeOfdd+mtKxc0AVemk3KMwIisZo4DYBCCVxwHFXqF6CMCTzn8aPrN6ik0CThQGRuwbMP169e1cuMGzt82Dmimn/7pn8bhrcg5V0SlJh+G85wx7NlDSEqpYA3Z2uwHrFrLM/pTf+FPa3fa1pef+Yo2elva7rRlcxptTIan6FIzdrbmSqXCGlln7in3wblIGTiuYqAfe+wJnTp1BlzN4fy1lUADix4z9lsuV1Sr1+XQF0OO3Wr1Jg7hGBhCm1Gx9i7Oge3T/p8gGzjyto7CCXEe2ZvI9tFs1rVGin57q6dS2tK3v/WshI4O0Uiz82VVOEprtqrsc4IOqMGHCbpjS1evXlcUEnC2C72GZAlmMdR5MW85SVUt2bNVLaIXzNH82te+KuOtLlmoPY4rOjiT3SLy78neHRgRiA6AKQ4LZJHkAclwXgB7Lhp+0B/W6wt7kXE3U2FnuDYc01D8c87Jh1CsTwef4j4EtDI3m5blym2eg9LsTnF90F/MI8b9Lhze+G7pbR4geC8POOeKOd1B3e47Z21+v90dltbmvjvQv2SNOXzR1RZ6O6IyxpqyqSkbMoaZ4rHDVzBXRo1HbEHBq2gTJf3MW7S+xVhcm3KZgqD9DUuOZwLjesZ1OBA5mQAkRh6kFMafm8E7GcR4PjHXBOyiegDuoBSlUxw8CsgVdRujGJexrX8xXjGul/dB3sbiRhTFSpK4YN5CIFC4xsjlalW1RkP1ZkMVUvvmBEQ4A7XWjAyqM/OqkBFoUjZbsyinOTVRULML84rSknyUMGZZ8yjZc0Sks82Wvvrlr8pPnSI5vPyBOqSJp6QNk1pJ19dXZG+kV0kv//ZvfwkhnZf3qVZW1oFVUmN1/Y2/8YtENBvqo5z/4Pee0q/8nb+v8yivufm6JuDu/e//oOrVmi68+ZY2NzZUQsBffO4FBDHV9avXQHumEcp9fXVVSCDMmaEsB2rgwLRJu+2RViuVqhIUWF4+pjaGqYdBTeKSKtWqlpeOFAajiqLZabdZU7MwlGaEQ/CFkqugoMvVCvuPlOCxNzDUM3NzClGEYPd1/u5zas20tLvXVmYKtxACpuSfOYgWFSUhLqIWu2UGqo5iiqKgDEmuVMsa41DanCXGN0XaQfBz6GxHSSdxdCooswpOhDkIuxjUPscAFy9e1ubmtoJLwOFY8wtHdPb8OdVY3zR1cq1U8Wyi1Z1VXb1xlbPDqXq7Q11f2cBgrKmSBC3PthRPpXooK2TSfXfcLUd0sbvV1tiUZqmpIZH3Crj/2je+pbXiDeeyFmZndOPqFf21X/g3lHqvq5cuyiI9YfSEoz1PVik3ZWWG3we1SX/n4LPSqCtKEiL8voY4QiMi3WPHmjq6XNW9547o8UfO6SPvf1Sf/eT79CM/9D59jPpH3/ewPvDkvXrywdN68Nyy3vngWT14x7Luv2NRdx6dVbNeRllnGM1SAZc4n7eMiv3qY46MCtoHH8k7pylrM5m19swUADRq1Ftke46o0VpgXWNdv7Gm4SjXmTvO6f77HtQJjrKO4CTMN1s6TbbAImGL6tJySc+98LxilHkEtHe6uobjmKEwOhxPTDJfyMvnPvVD+Fri4TcAABAASURBVDJ7MofL6NcjozO3sKRvP/Oy/vDrX+eZm6Atl32MB/ZwSJfJGFTh+2q1pEol0WOPP4JMR9B7S2bkh5xb93tj7ez2JJ9oCg3GcsrAdQKvRhjeFTIjuxzpCKVue55iWHd3OvDKUNgQOecKMD70Ich5pzzLZXwdOa8681sEbzS3X660TNfCwoJ+9s/8bIHnBB0zsPcqyLBk4NV4N8XBNuhgvMwJX4c/B7lXqdnUEx9+TO943/36/af/uV6/9qq2h12twGdJqaIojlVl3TaeGX+7bvJMF8czjhJ4V8h5LuItZG6kzm5f587do9Mn79Qs+gu1x5qqysG94XhMpFzgkpT6ED4245lxb25+ERxuq8Kx1hj+tKDAeMHKOTKGZngtU1CrVtXn2KiE0+qD1MXpjXykmcYcuqWll55/SfP2wiPO9b333cXRW5sMTVumZ49wrDSDDrWfnfY8k03zon3Q66PPgwIDOudknxQdMgF3tteVazf06suvafXmmjbIAHRx1gfgtwuNTeaHZLCmOHGWVZgQDEyBLBM6RMW+Jc+QvqCpc466ijott9LyDhqH4FV8sn2es7oFkUFOVppRN8jQSRm6fMoxltmxjAzRFJ1ctNEu6hOcc3tGjGV4tLEMrM3GsFKORVqjAbzgnJcrwGSSWVmrB5xjfsCzjyCHXgMondtvd97JO3vW6fDj3Hfrh23fX/ooRCDdy7NxxyDOOZnsG1jnwxL+kC01914GxT0FuRBLtNk9a/ujwDsn5/bBh1B0O2zzPO+cU6A9QvFHWP0QuI4iRXBvoC0OXhHthVNga6YeAM9QdFHgT+SdzPDTVZEXCBFz5gVjRSHcGj9GoAwSFIExZVouK0VhWaorxXMuYfBK5ar261UlMHxCxGalp2+E0Yw4Z4sRaPmgFCFdxFiOYcBGo0XEclIvIAQvvfRScXZladYg8IoB2MF4bXJWap59H4l9/qVnNEs68+FH36FBf6JeZ6SFpSX9m//WX1UFoTdlNBxM9f/6T/4znb/rLhRBiSkzPfnkYzpz6pie+fZTheExgTRFFLPPHIYzQbM9Hj92XJYBMAassI80TXWDiMWiczPMFsn3MZjWvkDKd8KELZRGq9VC2V/XJYyXKfQS+zblUQEPpoDN0avVqjgBZc3MzBRCbPctvXj5ymWELkdJ9Hj+EhHgSBbBdclqrNxcUc8iC4hUYX8lPP0qOK9j9Bv1Boqih7zkqpF1MIVqis/Wbl9bNEXQR/FkOI8GvX5Xp0+fhM6O57qkPDuM3ZUp8sFgRH2gre0d5TBxmpRl59g7nP32UUzTUq7m0VmtbK8prZY0xZDv7fVxaCNNUDo1eKMaodRYU4QuSJzXiaPHOJu+qG2OALo7bY5qruqlV97QCy++oavXb7LPqSrwBFvTT/zoF9QEVy8886wGOCVlFPWxxWXNMl6L454IfohDpN5wIJanKsY/rVQUV0pycVAG/49RLsbHY9LM3b1t9To7Oozyk5CrTKahWU01U69oYaapIwuzRZslCHY21nTx7df17HeeKc7k3+Zc3t4PaeP07eGI9lC45lh5ZC+OS4qiVCEKmmAIzTiMySBYNiD4COM/o1mMQ4n9bGCUDI9XiOA2NzeQM8/RfZ9IvqIyvDUzO4PBnujxJ5/E4bpbihP2ONIWxxlb7Y4mttkQ00eqVOpanJsls3KfPvXJT+g8xwe7RHc3UPLv/sB7WYvX//yP/6l+7df/vr7z3PPy4NBerGti/FZXbyotxTq6vIjhG+jU6RM6e/aUtnDGqtU6RtxrD0O4TqZjC4O7h9EzeTt1xxlduHaFvOEEWqO1HKBMnn3q4GNG1qL9JEnQGRH3vIIH0FFHl5aLqN66buFEW0bMvh1x5vQd+vRnPoMsNOScK/qYbJlDZHJhTkaIY3Xh3x32aOXM/Iw2+lt6D87cem9D33j+G9robGoHg2rvsuD/2jT/ImAoJF+0b5EtzMDpeJghbxNFvqRHH31C5+68V6eI/us46BF8bDQd4FROyORO8kxWTjG+tscuAcZ+2VXhDDBegDdNR5hMxkks+xpxCn3Pnj2LM1HSBCPXwXFlaJ0+c5zMQR/nYV1JnBDTeb2CXMRRqiHZqHe/+3HZ1/QucxRw8eIVjno2tUfGbML8HbJGfWTVgzPDUxRHMtzX6nXKCXLdKeQ3y8Sx6AWtrm3wbBddOeJeH5nvyfSjOX3YYE0nTiOM73g6YR0yyhZ44vGCLsUFrftl8ffWH+fcbX1oZlIHmP4x+ll5CFPaJ+iJKfpyHyYFTqa0TWgbgx9rz6hbRjsH7znrKiDPlUODvCitPuXaSoOM+j5k3Ld5bS4bx+pGNyttbKNjBpPYdTbN0JsZz+YsXPv78A4+z4FpAUUfW3c+hv4T2XM+IPQFYDhMGeQ8BP3lQQacXwxkbc6BHO/EjVttVre+mfMy4KZyeeVO/+LnQNCcy3meXig4D0RouEMIXHvmiAoIMLMADzgF7+WDKF1R2lpDCPv1ol1yuFU2liHc7kfcj9hfFHn6uQJCUZcczkOcBCUo+hhPNqa0eqlWkaX801pdJbz8/bJetMVcB5S0xxjaW98RxiuOyqrXm+wpkOIs67577iWCv6k3L7xdRM9sV9loTBTfQyn0lSSx9jhbXyPa2CJKOXL8iB548F5dxyhfv3FTE4z35z//o2q1GjD2WEmY11/5y39TpXKkxeUGhjZWC2V/3/3ndO36BQR2oCSNCsGr1Wuk2RraIl3XwdiaAJtT0MHpWOEMrcb6Z2dmNUuE3sMI27n6+fN3snbhRKxoa3tbxnQ311cl7zRP+q3KM5aCNaVoTkAVo52iCIL3BbOViMrXMASXLl2SKcRl8/BxIJIkkhmwLs6FDj49lJ8xYQ7zm/CYwAeMQRTHKuFEVTH6szgTNWhg9BujsLwP+3hkPZBTHqM3ykaMPaUeZOfZU4Tg/8/af4Bbll33feB/7xNufO/dF+tVzqGruzqjI7objUYkkQMRGEGClERLsmTRlDWWbGtkzWfJlj22ZugZj6PEbxxHlmgmkSIIEBmNRudQOb6c7rvv5nvC/NZ5VY0GSDnMN7dq1T5hnx3WXuu/wj73lkUp5nwssDdv43HOYWDqpBJr6rQ6jMArDGKiQUGZBihBNFbWPFsBUxjOI0eOae/cXjkfAiIZhrquMQzAGHIRISeBnHKUbAcDmjOuGOW048XldV1bXNOI+9XqmPbOz+vE0WN66P4H9Fv/9J/JJbRlaXieDZxjPUuKAnhD5NVnjbqDnhKEpAJfLfOUoqpD5mOR7BAwWSMjtHB9SctkJjrtPs5NV732ANmg5sgpBPANAG0cly5f1yuvvak337qsixwbLeJw2S/wLS8vaxnD2mEN+sOBMuQMhZCDqR7ems6ilcw91Qh5HZGdGFmU41RkfhpEgJXamHIQ/yr73VdvLSCr0ojIy7JcI2TaMQ9buxKG+fmXnpe9K3P5yjXZuGz7YEBUOYAf1s8AZ9kMeeS8NlfWVI5LOnjwoO655xwOxwSGcqAPffRjeuypp7TTG8l+FMue24Zn2xiPAJlpNKYwBH31uj2dPHlCtkUwzThtC6wclos2drp9dXCyuszJnIBTd9+jC+imzTsAG1KAOoAHIWuSMLYhY1Tu5RhXwFwDb3ITyPtAzrnCMU0A9S6G6/r16zi2sX7iwx/RJz7xCVXQhTbj63RaMnlcJSPUxAFxrGcFzKhUK4VRm5mZUYxspcFQn/7SR/SD68/r4vJVbXY7cqwny6MRcw7p2zMW3fm88/j2NdPHKIrVwsnMWcR777tfR4+e0Nmz99CWAx9G0FCmvyOcoDzP0duMtcuQtJypOqXIpt3vsjVkQYN3TlY654p52L1SCdxpNLS8sqTFpQWwrgwWhQojryhGSFxfuQaybZh6bVwX31wj2xioQVZgiDF++ul3q4MjNkeGdGpyWlEYk0lKVK7WdPkqhn19TR5+p8i8+ITekxkayqL8OI7Q5arsc+P6DW3h9OyQCbKyPxgxNwh56iOvI+bC8jA/QXkxx0xesKYgC/edc8qDnPVk/gydxeXYDqwHvX1svDLjmyIjCY3ulokS5pPepsTuFZTCx3T3XnFOPcoUoy/7oG/W3i6lMpzNzSl4x/WM84z1MUqVF3VSzu24II6Le5R2nvOsnVuZc83Iunon2Xtzdj03zIUygqdiTshkwrE3MIqiSCHMNyXw3snDIDPs4mOMo3j7r8vfPvzRA4TznXXfefyjFXfPnHMFo53bLb33skXHPrMeXuibAm+lk92zc88/PuAa14Ng93rANSPP9cD7221SeskcAgMl8XHOFfNyzsnmafMNgkA2dwOTACHzbA+EcVlGQaksX6pyXIKqCjhWWJHC3eMAgAkC7kdVovKG1lbWNTM9R4pqTZcuXS4E18BgADiNLA2IcOaWAVjfVAJ4TNcq7J0e0OOPPqEiPYohIbOqZ977tB5hr3e7tYUxb+iv/Wt/Q+koAOBOyngz0RjTZz/1CY5zWQTsA4/nvaE2Xny1UmV/bV11vGdLSa4AQM45lXFUTGGGAIAZSzP8BrYZ3qBFhmbQ9xDZhKFTrV4BIBAvBKrDOHPnSYmvqISBnkR5fRirCdjcKa+gvA5B3Mv+vbVp38mt4FBZXwbwFsUHcQjwjWSfDdtmGA1219aHSjA0Ng67511QAGMUhayLrU3IWDLArUm9AU7SYmGMTIht+8D2H8uVGADoAVRbRcaihPHpmZEjPdjvDZVnjmcmNUf0bcoa0kelUieK2NGAKHfv4XltdTZl2yrjE2VZSm6EcoyRAaoiE7CX6LaGYqcywL+5tKptMjVLGy2tbbV0+cYN9UHsebI2d999t24BUF/81Gf1O//kn2qbtTa+m3zZOxtTE9OAcaKNrabW2cvc7PSV5AE8b6hWHWOOSQF6Ke0VYEMa8/yV67p07aZW1rboJ9MmaeMm/e4Apj3W5+aNq1pauFm8IGVrbqB4E2O/idPj45KCqFTsw7eRw5D5yAeytYtKJcVkvUpkLMI4VggG5Ky5+JiMjJKBLAtgAGz1p4jsLTW//+Bh1XB4Wxi6ty5d0zIZls5gqBZO5uTUFBHwJI7qPKn4kd64cFGN2XkFzM3+F0Wj1Is5pxrixJnBNMc3QS5HbFXtnZuVvQz48LseJH2/oe9+/zsY8Z4+94Uv6ujJ0/pv//v/Qa+9/qbMMarUJnQFJ2fh5qIeIXvWa22rEobaOzujSRyuRZzpOC4VdXsAsY2xa3wNEm3tbMjWOQzCwkA47wvcsKityxaYQ0Zi+GZrEOAkiI+/XccM+YCxmsw++OCD+uxnP6vjx4/fBv+h1jdWtU72ZWNzpSh5TFWcu1q5QitC5obq4iwFpVjveuIRfeel7yILa1pvbsgFXt4j84mHSV6V2J7hGGyVES2YPN9ZJ06R/UHhAAWM895z53Q3Ds4pMimmVynOTILzk+L8MED7Kzw4ZfLKAWj+Cp9Hca0iex+F4+UNAAAQAElEQVRpiJEzR7SEbIzQS1v7SrUi73yBKaury/LegUvj2kOKv8KcQkBpY2NNY+MVNSbHkZkR+tqW6cPLL10oMj8HDh2U86keePBswRP7QSvLeKGa6sHLEf2G8KODA2R9xlEs2++P4lgBa1QB18bZnq0hR6urm2pb+h8d3CFjN2C7Z8A8h1ACviY4ECl4BLQVa1vwyxmnvKw/O2JC/HXFuXPFzeK4uMc/xpc7lGGIUxozWUgYpwUwP0LcM1kwSm/ft/p2bpSYowCe0Cw8z99B6e3jrDD0eZ4V53faTs2RKdq+U8+eZfnyvJiXGX7uFM/kXMvseSZYHBfPZbL+rR1rM4UvGRnFxJwM2rZrCWPz5ShUjPBEUaAw8lAgMEJmOM2AWjRtafWihBleUkEIpMtFPVeQEAznnOwHVvLiGH/d+3fcCzkOFFDnncSyyMj6KPrkvnNOu59MnjYCb4rBs4GVXgEDDORkFHpf1HGy9nefywtmZHJu91zKirrOOXnIMd+4EC5rkycBjiiOVK3XVcYjLSFo5cqYjMK4Kh+WlIj2fUU+qMgFdco6DA4VBCVSwYsaH2vozJkzukx0ceHCBXUMgF2AguWQCgNiL5AdnJzVr/3Sn9f7739EX/r454nmAMrz12k/0P5D+/SFn/2kVjavK0Cx/uE//IdF2uvQoUOKfMw0cn3qEx8jFbyjC2+9pVdfehWDMlQZ42zzMeWxl/VM+etE7ubx18lY2Fvas4CzIYAp8WDY0xDjN7dnRqVSCWMbylKVI5yUXr+jGoBg8lCr1RQRAWfOM4dcyyjfzYUlAGxYvKkdwjfbNuj3uzhAy+rsbGtERLtDlDzs9VXFiUoR11UckRyl3Nre0pBM0MrGhuwrWAmC2u0NZKBrhtIoQ1BzE1CEOofEJ2S9BgjrtZvXVcbg2zzlEh05ckCtnU3dvHVVFy68Je8z3SQqa7eaMv7bGPrsKe/fe6DIBOyd20dafkwi+nZsq4zBo3FS0HsOzmht8zJ86CiIc+3ZO6cexnWFNPc6qWbj19hYXS+++oa2eplWOpkubfT0/Ys31AEoIyKg+x+4T1cvXtBnPvYJ/dHv/XPdOH9JZdY/hn/yAQDZAKxHrLNTC6BqulzbQaBuHjGnBkYLw9mYUJCMoEx+lClLc20S9b9x5YYuX18glX+VoacaklbN2MZwGiJYPQWUYZAqw2iHJYya82oB/OYEmHNpIG+pe4vCN0nF7+AMDFkP50MFEfqPLoSMJQMcUsAqYwwJsmDHCRFMEDgZCDcaDbkggj/7FbIN1iL6uri8opfYXljGgC0RHW5tbWC0u+qngSo4PNfJjmwQsbdY6ybtopQaYog9BsF+4W6a/eCxakOlKJZFiGaYvR/pgx9+RgcPz2Iguvra17+hc/fdryZZq9/+53+Asdwhqk/gpddjjz2hhWs3tHHrlhKcoknWScwtldPaRhPdjannGM9I62wJTM2TWs7bAGeqAgC9VwpeIGbF3wieJIMEXuZkfKQhTqS1FzhXYMcUelQh0r/vvge1f99BZCbAEW+Tju4QmW6p293WjZtX9MabL6vVWiv0YaI+pjGc8oQ1tb1v433UqOil829gvAdK2X4qRWVlo1wbqxsakLUgQSVUVPltZwCVECzUnY9tkfVxJBL0Jc0SPfHEk9q7b5/Onr1LNXDMjJBl2Gzf3iL21nZHPg8VBTUpj5XljnXCyfPSNs6yR1frNXSDDmwryozs+FhDnXZLKYbDsCNArkrIi+mX7dnbe0eBAkU+wnEvK4oiWbCBHSzeSSjFNb36+nnWYV1ROdfxE/uRHbY9NlZ0Y+GG2mxtHUSHT545pb/+1/+6Dh05ojH4ZA7WEH3fIljYt2df8dW/EHz2UVB822dxcVWIMHMoq70zRK9SDeDhAP5mWa4MQ5iCHbmVypmRF4dyzqmwTX639JybjXPOFfcc83POjr2cs9Lx7O5f42fGxBJ00tbiDqEuMkq5nmWw1vo1osPcSihljexYxdgy+JkifznPpUpx8lMUNKFORkMj1tIoZf5Gye37Ketlc8oo86If5mB9GBXXnDIGYOPI7ZpRntHPHcplfaQM3PpJrH369DGG5g5FMDiKvDxKYdN2zhVCr/+dH8Z1u+adI0oA//bF//1F8QzP/q884ZyT85BzCLaXKagDcHcplHMhq2ELCVEvCLxC5uUpgyCQ59gFXhzwl+eDGOEIlNOGveOQ+4B7nGP4MyiHrHS+JDsOghLCOqUBhuTa1ZuaIa333e8+r4VbS4WH6pwDCG5qc7tZeNct9v0mpsb1hc99ViMU3F4qWyct/+IP3qD/SEna1y98+QtqdzdZyJFefvEV/f7v/KGOHD6mGunDLhHWhz70IUCypWvspa2srCiOY/bT1nTnY3uOdmxgPY1h27t3X7HfnxABRXEM8I4Y85gszW5bAzdv3LTqRTv2PsDs7KxKEXxA0NsY8wGOgkMoTSE32R5AWmU/bFSrlDQz1dCISH6R/VSTn/m5GY0DdBEee71ujpJkz8T0G0WxOmQozMDbzxlv7DRl6UYDqLW1tSIaT00Y4fmQaNDGWygMo3OONaLc/Zvp6pUr8HqyAJuZ2UltEGltYXRSQCrLE6UYrNSEHEpSlB8F2jO9R+botNl2WWcPMRBAUq3J5V7Vek2Hjh9Wd7iFUZMq9Zi1GBHR7mgHnpfjkuZJ65dxpF5+9VX99h/+kV5864LOX1/UarMnGtHJE4dIeb6sn/vi5zRk/3bl1k1FylXCmChjDMyrj0HdJuJfYwxLOIe3tne0TMp1SB1LqwdxVKTBYwCjxDNWxih2DefO0rvLGNrt5o5WSZWubm1qk4h3k1TzAMAYUH/AfPuZ1Ma5KIiUaBtqkaLvIW9DjFoKLxJkwXid2DHrnHsvoQc5OuIZasr2RkqdIdan223LPhYZ54yrgYNiMlIfb2hqakaWFcIf0hZO1hUcw2tE3TdJ598kG7ZGlugyQL1KuUUGrA3IWQ4oYz2DOFQW5FpaXdSQ8YZE2ygfetPWFtFkifuBS/XIww/A22PI+Iq+/d3v6f4HH9aQdv45a/Dq629oD8bBnEHPHOqlisbJaMRhCOilZHRmZJH/CKCzuaVOasxUyUx0yEb1qJPJcTFGXj1jcsw/BBesNHkf4CTamGz+KXxKkU+TRXOKzRGSy9TFgC0sLMj4dPPWdXVYe3N2L166QAawU1zft3+vxsgA5KzPCGdxh22/sIrhQnc2Ma5F5Mr+vTkdRi73NB2CXaF8huEiZcJyKGW7JzN5lrchycYYYnCtvOuuM2RexvXwQw9pSLS/tbkpG4dt/VwkC9NCd81Yl3FcLGJO2CfPMsf0nEas6whDkTHHEbo+orRnY/TW9NPar+NQGFZUwCFr4xABibUXIdc2p0mcoi4ykNNmjbmm8NxkLo7LCoNIL7/yisKwpDZO9dFj+9C1bbJPgVwgnIMNbYON/9M/+f/gxDxR6Kk5WXvJKFq7NoYKOtDEcWXAqlbrsnetLpP96XaGhaNhGDxCjlJkg+HLDGGGTqTK+eML449ocyx55yRY6CAGJxd4BWHAYVgcM4WCv3f+cc7dOURm8sJoG6/uUArPjLIs416Gcc+od5sylpEGE/hh9XMbEwM0WeKxoq7ds3PjWYKMvZNGYMbu9VwJc6ML+kjBODvPKTONkAm7l6LPJh/FOKwfo1TUl+xdgQTnPs9dwRs7N4cmpY7HoVMcSBGMiKNAIRQETp5rzjnZx7FSAQYwkP1xCp1X6KWAZ3T7A5vhKzNGMYpLd0pO6JZ/uadMzjkofwc5eRTYObtux7lskYyc273m/O2Sc++8nJ1D4uNcIB94OUrnvPw72nLFccA1lMkHClB2I6sjng8BC0fpnFNgJOvHy7lAon7uQ0Z8e2bOC16zuNyy6zC3SwrqDaLC06fPovBDvf7661pf25C9eCc+J0+c0CT77Q3SZVN7ZvX4009pA6X/51/9ivafOqKlrXWNUH5T1M9+/sPat3dC1ma3NdL/5e/8Bxofa2hibLxYtPc995xmp6a1iXJHUVSk4coodMA4jZZxJmoYM/seehPPeavZlJX79u/XNGOwZ0zYTLEThNDS9ZZWQ0RkKctSKUJBW4w6gxdCHpzyYZ+opKf5ybr2NGraP9tQt7mm8XKgfmtDkxj6A/OzKocBithTlgxVB9x6GPsuyl6rlQEkolR4bPv/ZkSqAESJrEMP42dZh40iXbpOtNQqaESUaNGngQmcZjw/+nf5tuNjbewQ8d1aXNTa5hp5hpQ16MsAKaENaydNkiJyNedMCHuv1yXNnmrE9dEwL45NGeoTdWWB1wCtDEuxgjgq1u34qZOKOG/Cy7Y5A7WKzt1zj2rlmsyZaDC/h86d0umje/QzP/UJNddv6fqVtxSFGWtXkf2/AWZUhxjAFrKyxr7lLdpaIX2+TuajhYL3iYSzKFMET8eqsSyCnaLdObITc/QzGcaKSG+2NzaLLY6by4ta2NzQIlH1SjdRk2iulUVqZWXtZLFaA6mFU7rDMzv0u40DasBrzlySDjEkScGj1I7hw49yVzKeDTH+Qxwx2ypyOBgpxirPM5nhm5ycLBzGiclpjTWmyfJU5YIYYxtovZNqtZNorZuq5yItAtptgCfxHp6WFGEQ0G5FGOsEALmytKibODYujBRyzzmn/XvndQjwP37wqFrM+cihAzrDOqwuL+ni+TdljiaCRgbsTS0vL4hhYQxHUhwSXe5VH6d1Zs+c7OVKx5oOAU7nHPKRa8++ebWRgT4ZCMs0ea4HQaQICoJQgeEB11L0Ywj/AvTcDJenDNgeq1RLGsKLEIwckOnqdHY47+v6zWvIXlfXrl0hY3eZ8QzUbvd0/NgJHdp/QBEg22q1iq26KBJ1+zi9bXRmgJPwo6Q8YEm8hCNggD3CsI2IbO+U3kdyLiBr1imM5alTx7UfJ+PEiWOy9bUM38LiTTJ613SLrMhOqynTvf379ivBSKQ4InQgD8/L1dquLtDHEFlIoQBdNqNv+mXGpHF7vY8cPawYHtt1c+QncAYT6ltbfbbcJhvj9NORU6BSXEF1Hf0lCrxTa6vDds0yPEnV6XX0zHseLRz3EJ6Oj9fRwyHjvalvf/vb2s92wY2FWwRStwo5rdVqOHPTODhTaiBveZ6j05WCh/Y7HG1SAQN0uYfjY2tmBjHF0KXUsxL7Wxh+xziMcu/lnJM49y5XEITyYcjaBwV57lm9gpzXOz/WtxnhNM2Z2y6lxtPblGDojYcphrwYB5VH8BtYEWKohDEVZSaOU9lxxv3d51Kl9vxtGqF3I45H9DWijvWT0M+I82FRZjjDuUbcG3FtRDmkTIu5O2WUOZNP5dCRXbJ7xbVUonrRvw99oiDIFAaJ7FfPSt6jS55ldDKjKATSQEx/xsflmbyZSEo7DuisIJcrgO2O0pgs6hjtpltyWYmbq4Lsnst2j62UfTi3oji3YyPJ+tDb1/QjH4Yt51xxZcvjdAAAEABJREFUzTkn5528c7I5WOncD6855+TFOaU5M1ZHtz927Jzd85ILlDnPTMJd4ng4SBWzDZAidDdJEds+s+3937h+SzFpvDopLPs53Y3mploYQnvz2GgEqMwBQH/wx1/R/Y88IPuVuun5PcVbss+850k9/fRjWlm9hWL39G/9rb+DsE/qyMEjCNpI991zrvhFQVO8Nm1eu3YN8FuWGfPJqcnCcJ4hCugQbZmCik8PxWhibCzSNo/enq3jyVvpnCNduYkS9WQpN9vDbAFQltq0/cKUaNp45gMEZdDWqaMHdM+pYzp17KBOHNnPnniouakxHISeEpR/YmxcE7Q9BFy3NtZlIDKGAQuCkL35bQQ7VYpSVCpVGaiYs1GrV1HkWCOchj4pyJ32tozM6CRIJ7rCCjEAVkqAoY3HOacIZbUXGg1U7X8fvEUGogeomFzY/x5o7ScoSEJ/CTyfmJiAT5F6jNOxfnY+ILprwps+IN/GKLfZwiiN15RFnjFVGWuiFlFJiwjYon9rp4PDYm2aYazVairAgLF/8fOf0czkuL7+J3+kG9cvYRC6qtTKimslhWRK+hj57c5Aq7S1Shsb7HluM7Z+LuaeY5gyMSxkx6tcCoq25hoNzY9DE+M6c/iQ7r/rtI4fOaQqEe4a2ysbpHM32aveJAXfVVlGPUXq4wxgf9Vn/oNhBrCmspeyErYDMpwir0w52wdi/93Os3SEpOz+tfnYUQpoGQ8tuzNiS2EEyKdGrImtZwPgj3GQTG4mGafJVKVSU1xtKA8r6pH67wM8ARHkCCcick6VwMl+u38C41IG1KpM2DIcfeZwiS0zewt8ROZhgranG5OawdFtbm5pz9SMBjhepdhjTA+RnQoKevD+ezUxXtfX/virurm4qMnZGe0/cEBtjL+lr3eQw8bstByGd8C85UPWy5G1mC6M84g1yTMWALkS8uWcU+D92+RcgAzk1B2pVq3KdCoMQ5zuOpmsplKyde32lrr9lsRWVEwEtbBwU0tLS9zvkZbu6OiRE+zH36t6vYYOp9pg28uyXSE8MH4GgZfJ0ggZHLFWdwgmKod/4mOlGQ9bG8e1LM3lnCvIjHSEEb8Hh9T016LzFbZgVldXCmwwnV+zl3lpx34MaGZmWmEQML62+ujbEH6nyKHplrWf5w5ZzJHDWKYjzjlVcda3t7cL/Skje82tbTXRmw7OPc3KeGLyYTLQhec2J6tvmNSYaBR1t9a3ZO8yXLhwU2F5TDFOdKKh7r7npDro/BjnKZkR48+rr79WZC6s7cZkg0zfjB0WGGLBjv3uiDniExOTxZoYVmyTSesgRyNw2ZyABGcmY21tPpkxjxYy5C1jnXPWlVNlTgUPPWvuvCuORRn4gGMPOf34JwNLTDdS9MAou60nd8qU+7Ze3FaWOyiHnIy3KedmoK3M5JRlOTLB/TQvDHHGQyPk1ORylzJ0N8MBSgtKkNchumptJOi29X+ntCkm1l4mZfSTQjaOjEna8Tspp05q/eeSXbdnfaWMgsaZSj4HQlLhmCv2IeehYAfVd1nhMy+PwsAermVy1prLijoRCh4DnnEUKEbASxHPx6HACcghQKFKKIndi2KnMPQKIA/TfSA+tOdyOSMiInMavEtZk1wB12heAdfNcfCYYrvGdIv6PyzF+e7COed4FpJTQP07z1i71oY975mv4IBzu8/APeUshH7sUzCVdnIYauRcQNSeqNPqFnvwhw4c1vWr1/Xyy68We7TifkLUMz4xpWZrhxQXjgDRwNHjJ/XPfvt35Jh3eayuWSLn77/4XZVrTl/+cz+v1bVljfHMf/1f/bdqbXd1mHbDKNLpEyf1yKOPFi+gbW811d3pqI2xLqH8NgX7DYA4DHX10mWZ4lZKJfUx/hmgHVPHDHsUhoWTYMdN2khQuCzPVS5XZH3cJH2ZmccJ4B8+dljbOy3tYKyOkOr79Mc+qrtOHNb87AS8HNJHWfVaKJObKMyLvfLFm4t4+TuanZ7TfvZFrX/nHIrbVLvdxbFZLQBwfHyc7Yepol8zINNkRgwARN9dMiMd+GUKw7LIqBBy3GQbK2KAbAYKmMuVK9dkPxBigOBzyWW5NtfWlQJoBhA2zxxFMIAwcJycnEIOIwB9QNp5jSiwg5GuomQjhXGsFSLq6sxkkZHpEx2aom+wBWLrRDPFs3meUT/VW+fP64033tDeuT2yr0TZXFdWllHoRAP4GpRitYgON3E4dlDqLdpbG3S1RjS+xv2bRMX2NnpIxFvDaaqEsSaqFU1PNjQHP/ZMN3Rgz4wO7p3VgfkZ1UyPnGQvJBqwzpDNSb3XFoZx3bYSVppq9h19Smu03QUIh/BMfHYAWGvvNFsU5+46qeOHD2huakLjOCeRz8gGDJThxJhBMADLskwZjDdHJ1BYAPcAhyUxcHNSEEdsmdQLQ1ouxxrHuJUYe9mMZK2uyCLKXBKp9Yi2KrS1l2eOse53Y9Qf3n9Qjx0+orsw9IerdR3Egfj2t7+p7730fS2xtTG/Z15RFBVfnfU8u8De/s7Wmo4f3KdHH7xP5+46pc3VJcUI/mc+/hF4Nq5vfvvr2sa5WmbroI9zYb+pYF+h3GT9MueRiUwOyRUfkxnL0pn8p7RvmaIUmcnzvABq55wcz4SQkKkRDtbG2hZPO7Ah1TzbXAOcjCQbqN3d1HZrTbcWrujChTe0sbWqLuPIwJszZ+/VU888p6hUA8AzNcnI7WCkzFgZiHtk2PjqwIohDsCQ7Zk71EFf8tzJtn0MjkzuDXedY2zwNqGu0VhtXPeduw9dKlO3xRgu6MUXXyzKbZzEBmn502fv0rlzZ3EcS4rCUpG1sm3CXjeFL2mhm3SlTP5tGphjAB9byM4GW2vGM+8DLS2uyCF3jcYUTs04zmpNUVSSd05TyGQchDKewShZIODBwAaBAUtF3brK1Qm9efG6XMwzcaiDh/eoMRGDnVcUxbEsS+ecK3TLspOGUyP0xWzC2FhNI/TH2q9W6oUDUy5VVSpVZAHYgHVyLkKeHVGtV5LuzieXZ10l5+Ad5FnXwIcKvFcYBPIc2/id273vnFMY7d53zunO5458ZGlKe7uyInlue4aUFcQdzqUcO1Ec8I/hlqnibjSf45hnSrgwSnOi9xTKNGKRR5wbDZHFBAfGaFSUGXUSDbg+wkks5DbPmaOUIp8pi5fcLlM5rue71znO7hB17F5OadfyTIzXMU4pzZlFo17SWDVWpRKohKeNfVIcOEXGIBoJIOecnHeyj79dFse0FnhR18teJqyWQzzmSLXKHSqrUi2pXIlVBjAqlVClUlRQHAcIkFdIh2aUQXFYmsnRJkOkv1zWld0zITCyczPcdlyQF/X09idwToHzkJNn3Lt1Heeccc+UKeC6LagtjpXik8NEO84wRCkpPouCTfgKrwwujfC6hpQJpWi5j4E9/8abmsJgO+eI/G7IuUCzM3swettE11vaQum38J671K0iwPbVug324k6ePi37H8h+8NKL8pH0q3/5S0S+GyjBmL7+te/rj7/ydc3Rjnn0JvR3nT2rVdL766trCH5PNs75+b1yzqlcKesQRto5h5MV4/kvIWCJ9pP2N2fAFMl7U4i0uJ8zz7379tJXrAigdd7RZl/VapVMQF1mAJZIy54+fUaf+9xP6eGH36VyuVxQjTp1It8u3r9Fw20MULfThXsqjPv169dl7xWYMbQX+7aZu/HKogUz/NeuXQVw2rLxhGHAukPOE1WNa35+DgCYYkxBMR4zSMY3A0kzRmB1Me8c5RoBgHEc69q168WzJRyeBMBK8JJNado4W4H3xbjqGKj777+/mLuNeXu7WTgBQ0DXQGMIwGywpWJ7kG1S4gmPNXF+UpynHLk0Q2KpZB8EOD3wJ88BU5wmHCuTDdv3/OrXvqlby+s4TMPijfgFItdbREk36esG5XXW/NZ2S7dIF69ZJM54e6R0u9s9pTt92c8Nn2ANzx4/qnmckLnpSfoqKcRRTpVKRJjC0dbtj/eRgiCSD8ryPga4QzkfKohKigBEk9+YsTvumME8SebAnIDZyXEi6kl0IUe/faGvppNtxpaw1TNibJ1uRxaNxHGkWq2KnpZkH4vkTTYS+BXAiwp8NfmMyhF1ApWqoco4FSXk0d5X8Tg+43I6OTulc2SP7j26Tw9S3jXX0KnpCR1ly2We+pPgQYutjO98/3n16L+Hs7SD8SpFkfo4ug36OXP8lGZxGKbGx3TmxHGcgDO6fP4tvfriD/SJj31Ee9gu+No3/kSWWXv1rTdkX6E0wB0gNH2ippRxZMi9+FQqMf9muqP7KeCbmOyg12C7hHw5ghwqyTmHzGWFPFqknmPQLF0dg5GjUVerq4u6cvUCcnhF7U4L53BE2da9992nD37wg0T3CUY24/meNpGBKAq1iTxY2z8kBC4POf1RYuj0H8jkvaA8U4pDZbrvnCvk+bHHHivkv16vswYldGheD7/rXXr44Yd16vQpzbOVsmfPHplu58xzQJZrCLaZPiHGRfsRfLZjBmBTV46R6HT7pOl7Mt1I4Y1Hl0yvnYMfjMF4MTU5pavocw9si2Jwh8zHJnJvRtV03XTSdLQUxUXQuLK8pgiHt4eOvvTyW+BJTb1uU3efO66AbYBauQJupThLIwXwybYuRuigyYJlIWZnZxnPsAgerG3nnA25mLc5+2LNzBHw6EGCgU1ZT+Nhxnoa5lllzzPOO/nAy+oFQSybv/eBvN1zHp44BZw7t9u+3vEx3htlNMxyKM+y22R8yWX3Em5wFR1ScW7XbN2GjGnEGiQY9TvHhU1BT4ZsXSTcy5HRFEOfMPYRfDJKeM4o5brJ9AgbNOR+hrBauxljKMpU9JkjIxK3cCpyjXh2SLsJZQqNimOu00ZKG3fIz0zXNTlZLaIC279F7BQFHuYECvFUvfcKYYqVvii5HkAsXBAGRb1yHKqKga9WSqpXKzgAJQx/GSoVxzWuV6u752WUsFSKWDyoHCmMaD/w8t6xALmclZB3nvM717juOMadLBwCSh84FktFHWP0HXLO6V/2cc69rfzGvIzFLBgII42pOdwbAXIJUVFqJWTnln6xxRuxgIFc8aa5/Ra87e/Zr17Zz6J2MDxbgJdnLmtrazJyDk+e/d7FhWXduHVT7/vgB7ROtLlGmtwA6jOf+6T2HRknmlvSytKO/r2/+xvav++o7Ct5Mbz9+Cc+qr0osSnENgb1ypWrsuMoMr5FxfHCwiIg0y+8cPtOvKX+7Kt9CUJkpTkCURihPJOsBx4z6T+rY0Z2QHQ3BoCUyxU55xCeTDPTM3ryySdQ0rLQDOU8OyCt22wPtLKxw37nCvt1q8xnleMlXb7KmBZuFIDw8qsvyX4D3hyfBulb63d+bo8sokoQYjMqNvaYNo3sGLGlr1izpGwPHtpPhmFCQRAwp2FBKSCUYpxTAMGOs3xX2RYXloq6qa0hbRuQD4leTA6GpJ4NGE6ePIl8hYD1amH4TYikhmMAABAASURBVC4sK2DAZfPvkeXoAXjohyLks0p0PKI/H8ayF6M2tpvFcwZslrGwMdgWT4TMDpERizZfePUtXby2qlvwZpG9zuub8KigbV1FHm7iMC1jYDeQsR2XC8FHWb2qeVl767N6+NQZHWfP+gCG/9j+/ehLWQlzSgRniNIHQaYRlHJs4y8xtrIvqezLUAXfIBf2XtU40DjO9vwsDkTZ68F7Tunk4f2aHK/K9tHrbL/cALQti9Qm01L8/gAyEpfCAnhti8T4No9Bve/e+2SOZ6PRIDCoWLeyn422+z4IVMMZrFTKsmfrjUilOtmkWsjYIzUYw37S82f3TOn+A3t07+kDOnlwSvtnypofj7R3PNRUNdd4nKocZyJI1jpp3Fdee634j6w2tzaVENElrKGNeWZiXDng1WEtHHx58L579RTy6ZXpT77+Vb33ufdoGh0JwKDTd91FxDSSZQKGgOuI+YmPyXlGG5Zx4bT4m2Mc7CBDpy1bVhB1TH7s+h3K8wzjMwLQGS/YtdXcYP9+W4NhB30ZUI37gLg5uu9/3/t1Pw6AbbNVK3XVidLNMPYxvuYs2vs5zjmeAdsE0hZj8BIGzCjn3Ejycorp09FHwvokOBgpRnJX9u0//jIH+dy5czp8+LAsSjdHwOQ0DEJ5H8jTT0AZBrHM+W3ifLRx2odkpoA1WX9BEP2wbS6afBteGDYG3msf8ugp7VoYhuzFz2gSmTBd2zs/X+iW6YXdNyydmdm974NACVga40hWSnXWL1en39aIrcUR0fnmRlvt9obyrKOHHjhX6OcOW25xuUS9nrZa24p8VOieORQ27nqtLudcgWE2JphYyObBg4e1srJCe13qj+BTJnPwE5Q6x6ERPLC6zjnZc57zgLmE4GsArwIrb5/7wMs+PggUUM85Z6dvU56jv5wZfySvnPbtGNWWrVtmxhUZtQywGVyjjDrGa+PHiADT5HIAltnxiEDA8GbIeYLsWd3U9B7ZzjPZv0W7Od3myMYd7EvllNJuyvXdZ3bPf3gsQgenO+eZPQtZG28Tz+eQHx+rqI7SVquRKqVAZchS5RHMMGAxYs4ygXLeyTkjj/h6hZxHARFF6IvnKpWQRQlVprTooijtmIyAHZdKkcyDjkpesRHedByHCikD+nPey7tdci6Qc644d47Sqzh3zlF6rlvp3i71v+NjC/g2ZTkMypXD/AwwzwF+W8yE4xRPOR312SodklYaKSViTAGTnHJns6nLb13Q2TN34Qjc0CJ7kAYwpVIJ4Uu0DejbS3fTU9Myo71DlNfF0HzwAx9Wm6gmzQNZtHbq7HG9531PI+xbmpyc0X/4H/5HGq9PaB+KZe3dBZjtIyV6FaNvBtuUzMa+H6XcImqN8bwttW3e8TwZAbu2s9OWnZsjEKN8VsfGYPuCbQyRpf+MTQbk1t6ePbNq7TSLcVpdS5fbdkOlUhFLga0qyYR4C4Nx7cYt2a/eXb22oEvXb+rytVu6en1B25vrqpelxjiGC6Vvk6przM3q5vJykboKvFcCmC/YNw7geRyGsr4iHygKHOOdVowRMseuXq9qcmpME41aQSFbDClKk2aZdikRFg/QGhWgJj7m6Fg0bjwzwI9o3xQr8F779u1TlyyFOWPLRClWWj2bv2UA+ramjKNUqqhOVDpJhFquVhTgzNqb9DdXN9UeDJWiKApCRVFJVXgTWh8YmG6/p1WM19WVLV1f29ZaN9HGMNdqb6SV7lDLOIWdTOrLK3EhCh3KpxhLjubGKjpzaE6Hpsd15sgB7Sf9n/Q7yHauFkA9MGeGPnPnRUZdGWXmxH2PQxWqRPQfoIUpgDEEWMMoKPR3drKO8T+jA/NTmpuZ0L798zzjtME62Q8k7XTaBcgaH4xvxosOchMBekeOHNIZMlT1sTGZIWk0Josos0wWyKN3Vj/BUBholms1xXFIn7GqUaSxUqjxcqQG5anD+3T21BEd2j+rPcxvnLkW2EJWI46kKJTsfaMInR+r1+WQg9cvXNXXvv28Ll5Z0FsXLqsUVwqwv3nzJs70iuxTx0kLvVRlfc6R3h6v1fWVr3ylcISDsCK5SMNUYmmUJjmymyiBP33GbLyL0VHx8QAnzRR8dHYDsRIADCBwV3JWwbFwkso4xznyN2J7LEMWHetgMmjHCZhhxmme7byf/pkv6OjxI/LIbMQ8u31w4sqbam6vM99QTbZnEBdatJ4p/lf+Gkg7F6gwHMwjxZiljC+lv3txzlaWV/TwQw8VLRhmjbPFYoY4Qf+iOFaJedq4y6ybcw7nradWq8kWxU7hVBt/Rjg+1k+GPJpuGbbY84sLC4riWBXkfHNjg+daBT7Yy59bZDI2oTbyYs8EPsCZTQkIbsocR3s3xxxreynQ2gvkZGs0PdnQdnNdSW+gbmug11+7qEp5Uvj1CtjqPXP6SDGXHbJB01OzhcyZri7eXFcHHbI5NnEATf5sbt7WgCfs2OS3hP5avw6esVQsZYoMgBkEBlRThv69rT/IXOC9PGMPAq/Ae4XIfoCumcw7h5LpX/bB6CMvZohtTAmd2TyNMgy/8SRjnYzs3i4xljwrDHnCWhqeJvB+ZMYfeeIx8CzViBS/rXPGetg1yyYU7dFHSpvFMffs+RHrPEIWRkWZFXI+4qE757v9ZsoYa26UO5mxz8DfFEoKEnyCM3MzDe0haihobkrTU+NqjFdVigLFYaDQOwVyso9zu6XtoYdeKoVSHDmMv8P7j3EkIk01qpqcHAPIq5qireJ4oqLaWMT+Yah6LUaBQ8VkEMIgU/E8iBAFjkXxcs7J0aMJv2zhcv1LPwXj85zJ/bCSXbvzAK3JMX7nnJzbJbtnjMhhnun5CCMwwgnosn9nnvoOKdE2+4cWcXTxRLvst4/Yl3MYNk/EfPXiJdneVq1c1bVr17RNxDJBxNPp7ujgwf2KAMP6WF32k7emlHvg76OPPi5Li9+6uazFBdLFOAK/+Ms/rZ3uFvOf1P/wP/wO6fMrOnhoVh6eHD9+VA899JCWMFqRD3QQo9/BKETwybYFLCWbYJhs/D0M++KtW7IoKQXoDKBvXL+B0vdtqoUyTeOZT083OK7LBdLJMyc1OdPQ6sYKAFdWqVJWyGI+8dTjqrP21bGqqsyhTWpzCyP4nT/5ll596TXZ/zZ44fIVXb2xrEGW6eSpw3r3Ayf19AN36xHGe+jIUdm+5/lL11QBnDMEz36qNCVCMn7bm/NlgD3yUTHeOIxk2ykjHK6ZmSlVa2VVAXkDUOwwmZCGTBbjEMUjBeucU4byhCitycuFN8/rzq8U2rrb9oStpWPNx8caOrD/kGy7ZYSitXtddYh+tgGSNvxPGL9nHHtm9+/KRjDQxGSkQT7QxnYbJ2dFV5c2yc6MdGtlXSvwwTPeVcB3DOM3NTZWZCCSONIwDrSdZ1omm7ACYG2xD9/CauMPyI28wlGgMAsVZwAmztRcxeueEw2dOlLT4f0T6rOX3N3ZUpdxrZM9mpycRl8mZOMbofS7wJEWRo1uFIaxQhcWct8lbT4g1Z1j6urVWAf2zekYDsXsTENHyKgc2LuPyGigS5evygVhQUmWywDInIAMa1BhDlOkde86c0Yx4J9iRS1DYNsfbeaUso4enjvnC9CwLIrJ44i1cINcUxH6HpU0jWE+e+Kg7rn3hA4D6nM4AtX6mBo4w+Mzs0ppu8/aDDDKIwCrh0UMgwgAk1o9wetc33npLV25taaF5U2ct6GWMULjOCKW6g8YpwFjbWyMaDLVvgPoG20O+yMcjf1aWdhSp5WrszMiIkT+0Z14rCZXLSkBb8BC2cfkx2VekbwEL3bJyT7O7ZZ2bOScK/gcIIO2/z/CMet1B8jDGuPr6umnn9Z73vMeNRoT8LSrbndbtxYuaWXtsjaa1zVKevLI2cKtFSF+EvNPlQJvgWw8Jre5nUPC6ciRcwYlr0x9Agcz+mbkBF7dxdZcrVbVw+96WBUUZAAG0CAO0kYR9Tpwc31rTds7TW2RqVhZWSbA2C62IBYWb2oIhlkmwkkYSNGjk70wyfIqCAN5aGp2Rp45mx6ZLIRBrCHbbltb2wpsrdDVAF72eh3GUFKz2eTZUM45+JSRHdmR814D8LRLHbl+ESCM0bYHP2cmGgp9Xa+/vKpSPK9SOdB4I1QJDPJBSX3wuFqpaR/Oe32sBI71ZF99DVn7MI4LfVYAd5jEGplUey7FBmyTQdhm+87mkiFfCXxM4WFmTGa+9tfm5ZxjPZir98WYvQ/kg4AmvTzXfOB151M4gpzkKF1Kmyn9WGl9DNCbEbiSIMcjjHHC+mQYanw1MnjCMdolLnGcy+Q2yTLdoSzNlTO2hDZpQiMqDnFYRly3NuyakbWf0XdRNxNikCrBXqXUS6mY0G/Kc4kdQyPORzyYM8g8pw8og3LknMeLPu16Sp2Ea77Mvr1551W89xKLUa+WMQqxykTlBrKmLFZ6t2tk7WEj+KZSHKpSilRE/tVINagCWVkj6jeqUtq1KuBkVKHcPY+KfqIoUAjFtGXHQRDIeSf7WD9W/m8TU0N5YDlVOWbhd485/TP+Zkw+YzGMEphpQGhgZALb67UR3p567NkO2BMdEkEOOz2NAOflmwu69MZbmgfMLp4/r+bGpqanp2SA6JwrUlHmqVrUYnvPn/30pwtwMMXtt/sY9BU88K5+7hd+tpj7Dm1vkDr+L/7z/0b2NRsfJrI1eOThB9XGY7/41nldxclYX98Ao3KMY00JwnbA3ngmkrO0mY29XC6rhNffY09uiLG1OimCMCTytjnam+4rK6sKEG5TbEuPX758SWEYsX+/WRiIRx99VMbvIAy1vr6uN954Td/69rf127/7u3rx5Zdlhn+FqL6HQXg/adfPfOYzeu49z2p6qgFA9IooYGltXavsBbbIethPxQ4Ya4zSjpPZGCMdurW+qTrKbc5LDzQ0RbexG6hZ3z4QY0hkslBCrvJ8VPBp37557d+/T1YvQfESQMJog+0Uiwrq5mywnlEUFaudI9gnT50EPPrqGJ92dtRkC6WNs2T8SqlrVK+NMfdRYchLpQCjMlCMfPboIyUFO8oi9vXb2mx11GQrp8N6zbLeM+MVTZS8anhgU5WS6uWyKmGsCCc2xcsfmCImklNZHsMfYGw84OxR2olSrIfuPq2D+yZ0+MCMLELu42hdQZ7WVpdkxmxE/7kpsPNyrJF/mwLlBlIFBXLOyUDK5ZkynpnBCM3hPMTeyb4yajJx7cYN2X9U1MVYtHAiDSBs7iPW5o5jNsWcTp46LstyDXp9ZLSPsUIHcJpy2rbxmBx552SfPM/hVaoehjAfOtnPAZddqEP79ujE8cM6QiZhHuM8RYapBLDXxse0M+gpqFXl4JXDIGaAn2d+NhYP7zLvtAPvFpt9vXRhQc+/elHfxuksV+sY1gTdWdTY2Jj24tDYmk7hVHQwkAkZl4OHTug6DsNWP9PVhVVtoGuZQpzrsgaAYz8daJgNNYRH3gwbUnm0AAAQAElEQVQRMm5zyDKbjQdUE6XggNAZu27yU5QYkazAikT22xYD5tBsbqvXG+rQgSP68Id/UlEcq4PRX165qYXFq7p6/U31BltaWDpPfy06yIoourXdRbg5/VN/i0H8yNUMnjvnuMa6wqc2TuWePfs0y164vdczMTGhDINhzr7p8gY4tIp+b6IPTQxyG5m3iHiIsbYXQU3X7FkaVJo49N4hOwFtSCF465EnxA1sSXGc2jJdsT6cc7K2xsfHNcR4W1bTsCdNEzC/IpOJarWKzubqsRa2PkVdcCeKY+1sbykiI9LHGZhGBmInNcleBnkkZVVdPH+zcCjtJb+70Qkba47usgzFXB955CH9+q//mt773ufURv9s/KW4JI+s2HGIvo/AApNz+waTbbeYfiesucmVjc/q/Tg5ni+I+Tnn4AV0+9qP12WgP3KpkAvWxPhlx5Iv5mDjtvOctfsRYj4Z+pIjbDmlHQMDOAKSzTOnrXeeZ5zcITPQPFbU2z3OOE4Lvmc8XMwROUhNRiltvrY2xT3uZwwyhYpSrlgnTpmPl2zbyY6qFnXdplqtokajpvoYgIbXHMehoihQgMIEPqD67l/nnOxaGIQqRV4VPP8qjkStXlGtXoVKECUeXL1eVr24ZvcqHBtVVRszKuNFRvThFNJPRFsG4hHHQehkgik+zjk590Pi0jv+7ipQnuXFBN9x4/ah3YfMQYCKRYCru8xCwfIEho4AmYFsf6yPEe3iBPTwXns4AT0yAJYNaCHMly6e1z1nTivgeTvuUscUrQawRWGEp72paqVa0Ic/8EHZG8dbmyu6cuWS3nj9Ag6+06Ej87r3vjNaXt6Cb5P613/t/wTPG4VxSxHc++47p4R0o6X9d/BqKwh8F+DuYTAnG41iTsV7APQ3z97nfrIDZui3MLxm+EOyBKakRjambQBrcmoKoxpjDLuy9uz9hXIUyVLzHsF/9+NPaHZ6RqHzukaEf+HN87p48SKR/nW9euFNLWysqY5x+dinPql/89/463qINGR3vanFazd0/caSFtaaWict2CVy7CfSBp54H5BMON8iQ5IhnLVyhWzJlrCZcjnTuC2ApgBBEBM5dHCkhjIFiQGPOC4LNiMbkZqAmpHN5zB7nmaw4lJFtFI4KwY6CQAexTGR0LBwhmz+Bo7bzN/Aw5y0ERkSc4BMBhKi1+np6WLOtn45mlEilTg2UVd30CE6yjQkTbdFWrLZGaqHY5UDfNMTFU3iKI/5gWqjlo7VYx3BGZgjczOV55oGUOsKFCaB3Mgm6m2YCpGzSpDq7InDmmnUC34fOXJEQeDVw9BevnJRtq5d1nlEBiFBnuVD2TxjeBeVS4oYXxDFClg7VwoVxIFKcqqybhNcnx2f5NxrtjGjUlTSW29d0iuvvSVzNLfIbCkIleRZAVgpWYOUCCYKI5lRMWfA5MjGMgDsjUaAq8lkxvqlgIzx2KOHxj+ra7J/p97YWF1HjhzWkUOHZO99NDBSVYx3eWxcKxgox1x2yKR1SAMbLy3aSZmjGTHvvVKojTFvpYGuskf8vYuLevHCLZzP17WF/A3gUQe5unr5ovo45rduXJV9ha4/9Oz5l3Rzq6NXbyzq1jbOGhFrOnIaIIOm5zZepqAhWZKwUlIKzgyUyRw9kEEGkinCZpQxT6ufs15W2vN2vdGYwNDvgF813X//fbr77vuUA979/o5W1xZlxn9tfUHN7WW1u6saDHeQn67ss47juwHZsWOtrLQXlK19OxZjMcrN4WCMAqdcoSTCQR1oCqfOfmY6jsqq4+wOkUV7J2MDg79CRmqTsgVO9cAu55yMn4ajIbhtWc0Kc7aUfg/ep+hkKajI1j0hBx/TpvcBhiUr+uohf7r9MVlMkAFb2yiO5QMvC24qYJw5FHmeybFutdtOgBnidYKHSrmsPo6kvU+UscY+CGT3qmTODF+N7HxtYxsdL+EwparUIp0mo2hZwjCIwMAh24wX9T/+j/+jThw7puPHj9EXsl6tyNOn8aherxVjFh/nXOFobSBrQxyQnH65LNTaiv9D5JyTc+5PPZOj33axKA2/oLePZXr+Q8qcl1FOM0b2nKiDeCnnglHCGEdpLuIFZHC3tOM/TTl8yqBU+Mgq7sP7BJlNaOPtc+QHuy+T9V09T4tnMi5mXDQ5znLDpN3R2L++VI6KKKtUomS/3gx4BYF52/izeM45eRTYOSu9ArzoyAeKAqcIZYoBwDLPVmmrWg5V5nk7LwNa5UrMuV2LKI3sGKKeOQ6792PaCRRGgYLQFRSGXkYBfejP+NyZSLEA3PfQn/6bFZesTg4DihP+sXMDM/OWcrhn93KYNESxDNAGKFIfr7VvBh7PdoD3aT8L20KJYx/oW9/4piyKHXDPjOYOEaaBt72Mk7LCzzzzjL73vefVbG7q9JlTOkQq1vjsvdNf/df+FZmnG0d1/Zf/2T8q0nd75vfIxnHm1CndfdfZ4t2CAQpkAGzjnMfQm0e+uLQoA2Qzbm28/B2MrqX7bT6TU5MyQzhGlGTOg0UEY4ByY7KhGOW1yHmGrQAzgrNkMGCDwiBQY3xCBtYj0oM32Tp4/dXXmN839C/++R/o29/8nh55/DH9rb/9b+uX//yvaHZurgCAN195rfgPXG7eWMDwd7WDoRu5WIkLhV2V8yWVAf8OKV4zXI613EIx7d2JITyrASCVakWFMRj0NeKhZvH79h0lGN0wjBVHZTkMqY3XwMvIItHlIgvRk419AoO3SnpefKIoKq7VACMzaF3W0JwGA0ozMlQp/mbIQRzFxXEYRqrg6Br/et0R4D6hMs6spcftGlWLKMkqRz4kK+aUsE8/OV7WvWeP6oNPvUuPnD6qR48f0UNHD+k+It9jRGn7yHZMAGIlxm84DhQoIAqdw7k+smdaR0nTnyFDkSJzFrXYmNo4eVs4cSZ/QwAsy5wkLw+IO8jDExeHcugeisd17gVSo15VqFxzrP8YjsIYBsKee/nl1/QmDsAO0XBYrqlE5iUMYtoUPB4pw2HKskwme2YkEsay2/dIRf9MPkOWE5weq2dyN+KZogH+Mbm0ekZRFMpkr0bfZqDMABiPSyXAvT9EJnLdXF5TZzBUi0xai7WxYyMDwBRQclFJGfPsIAvtVFoju3Bjo6U3ry7oj775vL7x/Vf0+1/9ll5664qur2zp9cu39IM3SLPjnF2m7QR5u7K2qR2AceQ9GQqidsYTArZwjZUQ5OTpQ94VDt6AOY+Yp/jYHI1y8MCA0tafyxiiFMDOkI1akRnZdbiT4t2fdVLQW1sbOKGr2iZASNI+KzFSk/3uMnhofJV88bXeIgNAg845OZ/KYeRzMlxmyLhMHz8E5hxQd87ZZYWM197LsV8cPEPwkTNek+dtMlpmbFs4ReaI2ToZ9ti1DYzwBlsnm0TbUobeTuNk9rRDJsuW0PtQ1q/JXRhFCuxcHmxJZPXHGxOyLIBlDmsY2SiO0YuyDOcCH8kMsOFdD4yy9TdssrVO4KfJgV2LecackhFbJvVarZApK61em4xXgvMR0O9rr1+h7UlE2uvusycoXRGodAdd1eoVff/739M//a1/VsjXOttj9rxznnGqcCpC9MGw0AeBjFebOEPWf4bsWiVbR0RApk4Zc7TSrt8hhyw45+SckS/WoXgGmcxZh5yHi3MezKEUg218tmtZboY5f/uZO23+aEmbtCP6zjFHOe3BJtnwstQjX3CcMk28UtovDHyOjkJWx/pDTYv6P3wuV3FMeylk9TIbV2ptZcppp6D8h2PLcyrisNjYuC2GIXHuM6IAE4YQwxvHIUx0ikuhfJBDVt3I2z+y6C30fleRYFgQhgB1oEopUL1aIUVX1dh4jbIM1TROtDQB6E1OjmuqMa7JiTFVaxVVAd2CaiUi3xgqA8SRdvuHVR4KpCK96dztxaFksfSOjy2AjcnBrHdc3q1PXWfEPauTswgGYmmCkHNcKBKA1MdImedsHusA7zcdJuzj9dTGuFr02AWwbN938dayTh09qW2i3QEpuQyjtwrwmKLYCysGDNVKtYj+G41G8Z3cI0ePaoMI+PsvPK+V1QX94i/9dDFHU8wtopz/+Z/8vu4+c7dCF8iU5ckn312Upuy2fzc/OydTKLu3vLgo2/8OEPiLFy4qwnglgPMUfbWJ7kLni/XZIeIdZ9/VxmT8MaAYEfmG1LcygJ8hTkyPdLa972Dfbc5Ijd66cVMvv/iCXvze92Rfs3r0oYf17/97f1dPPva4NgGUt4rtiKtawgBbZsLAb6fT1zAvkXJNtbbdV7uXKqqMFcreZA9yRCaDrXAtrawUY3OA68qtJU1PTirGOPTTEdsmG7LvGMu+DgV5H2u72Skco4T6g8EIB2EkW2MzwkJoc6Q3z3OUgMiBdiytaC9M2pqaHBw8dBDPN4OXbdZxh7KF07Vb9oloLAI1YxWXS8VYDdis3ZToqFyJldGIgaplSwKXK4d/DcDoofvu1VNPPILxP62TGPtaKdRkHGiqHGgv9/fWKpofK+vg9JiOzExo72RdY/RhbYxR99SheU3VS9o/PyuH3tm7HNb35tZWYVzMcbN1M/5aJDZkXcyTV+jl40iOta8DzmUyTqVKuQDAwMluqxQFnEeSd8V+/9rmttpEwpaVGQEO8iGGOAEcmA99h9SbnpxQQNnBgbW+N5HVDtsk1nefrZ4hEXSKPoyYv1ExHtAmVV4YFANaMzbOOVl0V2FMdi9izmGpLHt/wP7jo0X0ZI2M0dLKBo7Aqja22yLJoSCuagR/7X9DzEOvjMnYVkAJp8a+lbHa3NHl9Y5evLGp56+s6uuvX9c337qlr712TS9e39ICAfb51Q3dbLe02N7WNk5WEnsN/UhJmKrbbylkMYOhVJLX0s1bqrEFc0dOUkNP3f6YXIG+meFDga65BE4gZDI5qFUqSgkQ8jwvvuZrOmm61RsOZO+XbG43i71q0/c+Rm8ATUxMqlwZAwM6RQYpZI0CcDaKHMuRwcWh8jwF+CH6NB6XkOcQXBUfc8ieefdTxX8w9QBZN9P/Jvp99fI1Xb10VZtrWzgf6+jLNhnFZXUIVGwdzem1/mNk+QjOqXNOm5tNJYNcKXOkaZnzafgaIr/mqAfeq8QcJyYbyrJRMSbDsSiMirU2PfQuVIAMRmEJfJ9A3ipsAU4V972PZM54sS3DXMwptCyBw1o0m80Cx0boXq1cUhzHbI/Qh5xGSajLl24W+DAiOHjqiYfV2mIuOAktMqBjyPsmTtYWwVSlUgIXVtTaaaoUl2QvHSI+Cp2XZ/zmYBjPVlfXZXqTslbG04TxpGRXbc6Ir8wWGOl/8+N3ayAbuweSrf+d43eWZlSNnEJmFVKRZ3kus4vyAsqUObsWFsZ8iOxZFsx000pbljR3SnAGRlQ2SpA/Dotnd4/RkZQ1RKZtHsCDbD1HOM0jAic7zmnDnIHsdp2c/jPrlzFkjEyMqSDOc657H6gAAY/yeY6ljHlBLmOyXELELAAAEABJREFUCCZimuWABsQNhUEoniso5JlSKZJRFHm8NyO3W4a5QpQ6ROADyEqrH8ehIsjKGMfByhIAWiJ7EJd41pSEdk04nXNyzunP+thCGL3znkNnvREXraQo/ma5zYU5wPQMQcjSFCHPYDbz4zg1gBsOMTQDjP+OBkQolnbfBpgXbt1Sk8hsrFxRigB/51vfLiL0jdU13XfPvQC5w/mpKUQAV1ZXCiB/5dVXZN76zPQsArsJQOzoiScf0Nm7TxT356bm9Xf/9t9XrTIu78IiInvfe9+rDPBZxcCeOXW6SBGHYSD7z4WiOJa92W8RvAmuORsWrWzi5e8A3odIu5pS1ep1JbRhhmXvvr0yxTMlNkCPoqg4b5IqzGHpJOnvI0eOyH6N7Y2XX9FX//Bf6KXnX5BHcj7/2Z/SQ/ferxtsByzfWpA5B7euX9fywpIMYOy36LfJkHQBxCZIvg3A7gwymbHJ5RWj5KVSqeC9RY3OOVlG49ihw7p55aoijLwZ4ZW1DXVJS7bYH12BnzeuLwIGVwsg2Wn11DUjZAYIwzyiL1PuotF3/GNGyECnztyDwOswc0pYT/t5ZatvYNgjmrD9W7tu9bsYuQpGxqIbk93c5GIkgGxApFeFhCwgH8O+8kFb950+oqcfe0jHDh3A8B/R/r17tHfvXs3Pz2t6msxLvSLEFlnoq0Kav+oTVVxfVT9UhB4wLJW4Xibym6hEWlu4UfwAypBxmgyvEdnYd63NqVrC0TMe2xh9FCpzUsDamdEv12uKqmVFlbLCUlxcD+Oo0D8hfwbki2vrGNkVbeLA2jcyBoDIAC/MgCYBZSz6yklvG5iO4UjkBvYgyYC0vznB5gB0yC61MSYdnES7npnOIBc2VgNTA1WTqS6p+CiOZbJlhiIMI45D+NiTzePq9Wu6tbSi6wvL6tPGykZTQ8ZSjAcgsrGNwJUhZICdYwwzjZRnfcXwamy8Qto+UIdtgY1OorX2SGutAQ7nSM1+rg5bBkFUknNefpgqbQ9VdVJFiSpuqLJLVGZtaxihehCpi1M0hh6zWyMPkJrOvkOUikObo+CZ6ZldcM4hC4lsfqZzpl9DjLvN3wxuhwxLt9PToD9C9xypb6tb1sTEjCYas9ogi3Hp4jWeR0aiMsYvVBh7RZFkQZa1lzFGa1t8uvDcZLRSrcq+638dvTNZe/W1V/Wd73yHiPgFvfzyS3qNc/tBKkvJm+O2zFbAm2+9KXs+8AFZx8M6ffoUDkgMBq3I3kFaWFiHt4FyACAnBxIhtB3W0MYQxmVVcABS1jkxAjNtTQbMdZtsQ4MtnQhZszo9tmNMLirlskL6Mh0zWbCUfJU2YiaX5blaYITJqX2dcGFxQca3GHkZHx+HL5uFYXO+orXVlob2xiyGLERPTpw8hIMIqCD/DFXmbNm3EwxLTP7G6uOsyZB5pHAsK3TQ+nXOFY6GOaX2Q0LmtAzRsdEgYW3QZ6xpStCUUhq/ba1zFKwoGW+eSbmdQxlk120eVhrRmZxzkguKMvBenmNPGXivwHs5HOqCHMdQnmfCxMgMthFip5xJ2THDgCepTDfN4BclsrBb5sX1FJ1NqZjwYAq2J8V5XswnpeGEe2lxLyuuFedZRn+pEvTJ1tLky0qrv9t2StvcRyd9GDBwDHQQuMJgg2KS4IRR4QTkghcFMVsF1A2DQIFRGBbgUypFikuh4vjHyf/ItRJGvoxXWiUDUDGqIEBRoBC682wY+eIZczR8IBiaC77eZnjAMRel4tw5V5TemM6xh/Qv+dhC2C1bUBOkDOYVjCEVlUAp0ejIMgIY/zbeZ5uUbBePNGKOKeBy+uRJrWGcBwDlBMpQKZWU08bx48c1PTWLQKYyILfU29hYTfaDP6tEzozeutXHP/MhDfKWbDH/u//2n2HkNgGJKY0AX/s/A06ePKXn2Taw6P6Vl18uhP76lWuanmxo6dZN9uTPq9PdKRR6c2td+/fPy14c3LtvX9G+/WOga/Mw3vbIZkRhJGSNCHwZWlUmr/HGhCIMdI/IZQvFvnLxit58+Q1t4TXvn9unD77/A5qo1rW2uKz21rYWrlzXyo1bWgPI2zgP5pXv9LtqM/cWkWQL4NtBwcz493CQTFYMJCqVqg1Jk9NTsr32s2fOqkMKcptUv71n0Ia3Dhmy+Zuh3ybqt//KdpNsxjbGqwvIdADWPlGoKfIdEnMw2iXB90Q9HIUu852enikAwAyUOUY9+ugzzyJyNUVUTlTYk8Oxmp3ZI3Mq8jwHtIdCZ5QlDvnysm0ELpPyLxXG/94T+4vywXtOa9/8HDJfgZehwtqY1jEAOyih7S3XJ2qKo1yVcKixsKcaoWeMvpQwPmXKKjpWwijNNsZoo1TIy40b1wGETPYyVYJCmvG3b39s4nyaIUgZt/HUG/hisGN0pgRFOAJhKZaRR/8GGQayta0FZG4bXlgq3dZkyMMJBi0rKJU5u6UoVJWtjghdywHEEc7vkO2uLhFXB+eoiw6Y/PRYgz4p/CFOWI4gORdoyBj7OGNWz7agjLcjZGGI/tjxEJBaWV/TtZvXdJW5Xb5yg2gy0DpRf53Mz4DnR4CclUOyaH3GRwFYjeQw3LEGOjQ3pnMn9ujc8b2aGqvIMj80rxFOZs8MJDqYM99QUsZ4J5jbcba+3jU3o3vHJnTPeEOnpsZ1YmpKB8ca2lMe06SPtEkGYL7eUCX3YhkUOy/8MwX8seBBf8bH5CNEXhKA19n84VUPXhk+tFptNbd6ZJlSDQce3nqFYU0T4/PQrKKwqiuXrhOhDxUEsaIImQlCBd6pGABSZHgbgjFmGEulkpxz8t5rZmaatsLi3GRifX1Lt24tFtm45saW2vRt69Nlq8TupYD9fjJf73v/+/Tc+57F+J/Qzs62NtZXtUUE3cHQI0poT0CXvmg3jgONj40rjssYoiH1OwQjqUYY4uFtYnkYpVeGLYDb1I21s70j+ybUCDnYYCz1Sr2Q536/X9wv4wR45jGCVxmKZVmRqcmpYl6ml/V6RZONBrxrqY2sxaWarlxcQN/Qq7Stu88d1QhMNueuxvbBBHibMHgXeG0z77AUy14CtXdOHJFeGUekBTYZDwP4a3y8TkbT9GeA7A5xYuzNeJNTW0dry+Q5Z3IJ4xuhA6Z7ZiD14x9k5c4l550cmOVZRx/GeicF6LiRR1ZEPe+crKSSMhpI5QRMyPrGXitFn4pzbibIL+Kl4jzPdkuuoyYc55B+SMX9lOetHiXjT/AmdtvNuJ4UlODkpzSQFvdS8C2T1clw+DOupVDCFpQ3BpqhDQIn772KDwOCr7cP8wKg7MTqOueKeia0YRAUCx5GkQKOg9DJ005IGUWBQhgVUu4e23mAEniuW2kUFs/HUUwZIAAlypD7IWWsMAj1Z32cc3/W5T91LWcepsAmhFbmMC+HYTnXzQlIELIMJhklAJftkw8RWjPyBnyFcrHHfGj/AVla/pVXXmWeXvbizRYpPzOGi8urukhUW6S5Xcj8vewHaBYWb+r6javaam7p7D13aWKqqnIVEGq29F/+1/+4MFTTAOIUacInn3gCpcx0hEh+qkF6PIxQxESWyrao9ZC9+EbdHsB+i4xE4AMtk1bfIjNh+3Q2Zosgx8Zqsj1/+4+BYjxtH3iUv6mzZ8/K3huYnGzI3gbvAOwd9u/MwO7YFsfqqtqU9dq4bF//29/+ri5fvqqL7LeuLa2pu9PFcclRykxm5A20+/CxixC3U6mX5njsdj8v1sAU0MhOVpaWeb6t5WsLqomIbqujRUCx7AKl5nAxjhRhDeJAJbaEbL4WrfcABiMzPoN+SoSVFsCU57ls/VR8vBztOOd1/doNHI0pQGxbfSJ+5zPG21eKobBniur8Y7wyULHMiAG4rXMPEMUPI5MzJntBKWL7q+ylmfGK7r/rlO4/d0aHD+1RY7yqIBDtphjCkTxKb2lr+/W5bYznBnvCETwPvSOCdYoQ09hLtgUQoNCB8xrgJLXg/xZp0WWcrkyhllabGMtlrZEm39pqa2Nrh9Tupuy9iAFRbqJAGc8GUUlVwNUAr0qKvVSKFIaeMQXFeCy7Y79N0AfQRhhlA+2M+d+hnOulKFSF52ycKcBovDGncQiYm9wPhj0VJUbWAN2cqRHPpbmTYxwJBnxIZqSPE9jr7KgDmTE0h6DDmq2vNbW4sKqFxVVtbXc0Pbu3eMkrzQOtEw0PANRd+XEayGuAHA1NLzFgZZj1wN2n9O6H79U9xw8KdVEVuajWypqYKCsMJFP9CIypRZHGCSieeuhevfu+s3rszEk9eOKwzh7YozM4x6fI0pzcP6vTnB+endA+DFCCAzpeqmL4Hc77UKE1ph9+HDz+4dnuUcr4auhFu92Fz6EScyiZv+miXevifPa7GQ6AlKahJsdmNTU2rZqvK2knuvDmBc1M1eBcrl1M9UK8yEwkqiIL1VFPY9m2ZvyO5sKuTs+WdagW6Ai63Lx2XZM4avffc0ZPv+fdeu/7n9VPfPgn9NGf/Ig+8dGP6dOf+JQ+9rGP6Ytf+II++5nP6bn3Ple80Gl4Z0GClSbjCfvLays7OMpCd5y8d4qQUx8EhbynrL05WbbNYQYyTXIZjdJcIXI2TtBgWYDRqK8me+wHD+3VTntLwmGTMiXMo03GqIwhztBPbtBHREahWuBcxFoNULCdVlPVWkX2HzuZTlRY4BEGqUf/HTIAGwQBPgw1INB57zOPq7W5qm10IvIlxplpaXkLmerK9GYITl+4eL6wE+bgDIn0zbkIw0BRHMs5D06vyeoNivQ448TCmiwnd0rkLsMWYAuVMdeEtbax/2nyXPLM1MsFYLz38gX/KDkOfKjAB3KO+87Jey+hl845OWfkldNXDm8y7E3CcUZrdq4f++SMJ+e+UVaUOc8aZUWZmV4zzpRBZ+8sadccmITrBaWJ9UCex57Nf6RMeS5nLEbevL0c5c7Bbou2RiymGcIRHiB84sFMKTdTjpyziaTCWsk5p4DFEkrsXSDPPeccg8xU3Efag8Bh8GEOixIGgQLvFboA8goc1+UQxOA2hTKnIqJeBJMjHyh8R307vuOle+d4fpfEx93um0M556woyPOvTfIOGcMyjE2O4GYIXnYbHBPCCwM7i3wM/HoYhI7tb5OebjQaGJZpra9v0JpU/JgKBqbG9RYgmcBwS8WboG0TvT79nme0ToS+1drQJPvAtfGa/sJf+Ava2NxUEHj9R//Rfyx7UcrSYEidHrzvfqV4qfYb8y+99JI2SOub8XTwr0s/4hlzNDy8nJ5uaG56SiUDRYBhhvMEJ6YNCB84sA/lqsr7QNMzM/AhZ9yNwvBvEk2u0/8I4amVq4CfNFGfQHEzTc7OaYNsR1CtaXW7qVfeuKhbyxu6tbCmdVKm250hqbwEw5/JwJtMrLbhy0ZnRP2OwDhtEyWOkI+5uRlZZFmvVtTrtQvlq1nK1SLrXqZko6191TnVkkjDpQ2VAIVKLVRpPFJ1PEF0YsQAABAASURBVFR1LGbsDY1P1BUwR4RKJpMGtB2yASMyMeYQpFmqPHNQzjwD9QDhHBk1oBlh1AaDDtsRWxqmO8iUk336rFWbjEDuAh05dkLyyF8Q4TB0ijYCBRqQzTDeVyKvfWNe7zpzWHvnp3HcKlRHPok8jIcpymWlgVcOmufMPUWuIu4LA+dUkrIyLcYc5QqQrwxl2m71tU0U+/L5q1rE+Nve5/dfPK+bizs8NgbVyfIkWl7c1NZGR2+8fkkXrtzUOsA4tLfaB8wb9fOAREg2o4ye1MkE5HnKWm3iXIw0SAYyC2PgOtWoa9+eSR0/vFdnTx/Wffee1sMPYlzP3qVjRw5pP9sY9h7ALNtBe/fMas/stMbH66pWS6pABuhMpJCpFDnfIYoUny5gnwy7GvZ313hjq6lrV2/o9dfO6+rVBV27sqxbNzdVr85oAwDfJmJMwBMXl9TujbQNWG9jZOw/Reown4To0gFKh+bn9OxjD+uAyXjmFHGvQrYqJkz3ZFaiihQRE9j7GJ8g0v2FT31CTz94Vu999G49+uAp3X32sM7cdUT79k9rirlPT1RVK3c1XhoqyofiUYzPoky3ylWvXrKNiCFDuRQEnmNXzFV8vBHXHatoumqyZTJmzulw0JPpXQboig9DVRjEOnHklE4ePK35yqzinvTK17+nDhmCIQ5fkGdF/5GPNNrpa6wrPTQ3pi9/8EH9rZ/9gP69X/mI/vbPvlf/zuffq7/6k0/q8bkJvffkcT2BA3pk35xm905pZu+M9qPn9mNhe2ZmcYomVa3UkM1YGfLPUGSGutlsqkOk7Bl7t5WptZWp3wlVDktcCcRUGW+AQ5IpBvsblTpjc9xDqhIpIiPQxw5U0OOUwKhNRrQxCV6gr41GRb3ehgaDTdXqXuVKLMviiY9zTilyPiQjuNNpI0sNdckKmK4kyGWlynrUqqogW3N7GpqarApYK3BiB8fyhTcuqTcMwcNc1XygQzhO64tr6ne9srSiMBqnPdH3AMezpZPHjipH9hP0sVxG18qRUtak4Al6uL6+qSSxMYky13AASiF3KZQUlNGuxCNFdGwyniHnOWtVUMakRN9W3CbnXIEXzlnp0Nk7FCh3vqCMZ/LMCZFmfDmUqbChOaVyZaxVSpliotOizHfvcy6efSdltFm0x3Ur7TzNmdNtSqxN2st41trKuG5kdRL4knPPOceYXTGDnHHZQZ7lsmPfw9j1YUwPGkAGuB0AfoAAmBNgDVjDxUMYJUulpCxWZoyCQRQwXUpp0CZs97AzReP2bM71ghiIteGck/NO3lmJiHqv4sOCFaVun3PinFMYBgog7wOu/B/7e6dfG0fBdFbalDZh/DmCkzH4EYI5wptMmG+CgA8wFF28/RHGIAjKOnLkuNa3NvUG+2ttUn8Z87AfJVlcW5ZFWKury6rWysWbtk8/86SOHj2mVbIGBnpGH/vYR9RCgSrVcX3lj7+lF158XbOzexSFTvecPaUzp05oC6O/09xWJS5pcnwCz5lImTFZVNVHgUqlkqIoLJR7gvRxGHrqlIptATseG6tqfWNVXfbc8jwrFtucHXt2BFjlrMHhI4cL5tn/SVAnokFyVanVRYCpxp79urG8rsvXl9TEsBttUa53BtoArAoi1W3lFkZsi2tNzreps9HakQlbSNbCgNG7lBVMlOJcpUQ39VpUnNcwjvuIBkt5Se2VljZurGk8qCnIvFxeDE0e+aoAKPX6GM7LlBpkPYaFQR8UIJEkCQqb4bgkt8+z4sEgjAsZtC2YPRiy1k5TWTbUYNgBnAbFM847mRyNj48DTONq4/R4ZG+IUR0g9wNAy5wLkwGnTAxbE4zlrtMnFZVLxZbMOtFPBydiE4BdWF4ssg4tUtst5GVAHtspEnZO2HslWUjphbgo4E8yCrS51dWFa4u6dGNJV64uaoQyBnFVIU5SIqk7GrB3v6028mJyZVFcc3Md+VjXkFR3gJMxgaztm5vWPUS8jz14To+960F99CM/oZ/+4uf0uc9/Vj/7cz+tL//il/Tn/9wv6Vd/5Zf0Sz//Rf3s5z+tL3720/rcpz+hD773vXrv00/pyUcfwWg+qAfuuxcn9N7d8sEH9fgjj+rxx2/TE+/SU089qWfe8xTR5bN633PPyv5zmfvvPVu8DPmhDz6rB+6/R0cO7Ye3Tjtku65fuaLi2yo4tW+89nrx3kizuYmjtaMm97uDvvoWRaN3CSlIOXhN5DgzWddjD92vzjbGCz63SekmrEnIEt+RD1ik8Wqo9zz6kOx/qDx78qAevOu4Du2Z0fzMpE4cO0wEvF8NItYcxneIUrMES5z1hcqoFIa6ypbWxFhDo34PfYtYn9SaVRAE8oGnNAoLHbKxhUGmSinQECOepyOZPo36AyXITAaG2LVGvaaHHn5A9i0guYCsW1srNzd068qSIsZfUihzAMrIdwmndH8j1Kc/+C79Kz/7ST159qhOT1W0x3ehnrK1G3rpX/yefvCHf6T1S5fVvHZV3ZVF1QhYIta/T3Tcxrm2/fUeGcEOgcoG/LIXixcXF7W0uKRltirNEVhZXtPKyqY2VrbVw1PPE8bhnELmafzw4J/QLyVDjXCi7SXoiYkJDcC+OgGB2Qb7CvEY+ih0wvTJ+RQsCjRGhiJFXrcwsjs7O1wLZQ7jcDiSOcjGC8uK5ayDc04BzqoLpB2ClenpSaU4ZBl4W8KBtm9Q5AE8TnNdu7GMrPTJDnb16P33agTf7Z2s8cYkgU8Np6cOn+eVsBY3b10v1qmM8R+A22NsA1nm08ZQr43JY1NusW2SOQ8WJNrV8xQnY0SWcKQBmD9KDVNS8CIrKDUbke0e54zdSCBYBlm5S/pTn916u5ft2PA3xRAaJdib5PZxCoYl9GnXUq5nrEF6p0/KlPOMfo1SGwfXijp2bHT7PLtd5mB7xjN36lppVNxPWTUoB2cKol0bGz4aIYtD9nP5Dh55pzNUF+oA+D0AsdfPYY7TYJgBZEwKJc0hz0JaCsI6YD4sQq6E1tKCcll559zKgqiYGOFxMWY6dRILQ6vv+Ot3j3/sunOuWGDHAloF55xsDOLj3O49jzA7t3vsnOPOn/3XGHLnTsEEmD9CAIYAlQlPQQh+D+eni1MU+JL2zu9TvV7Xyy+9xLhztTAaQRypyV7rJB7xCHBpTI/r53/xp/XRj/6kzpw5pVdfeV2t7T71yzpw8Ljue+DewnDH4bj+H//pP9b+fYdlBr1SdTp+4iBprQVdu35dJrizs7N4tm31bxv9sbExlCrWxoYp8irPRdzvaEQEZfvEh9kaGKGEiSkwgGrXMwyvGdKMawNTHhwAS+s2AeGLl84zn6qWN1ZUYm/V3sBOFWusMSfEQAtrLa002wUtEUGsMo+Vdk9Ga62e1lsYKORkp5cW9U2xxscbjKuE6ctVLYeanKjp0MG9evjB+/WeZ9+t40fnVSVSaHa3tNVuqU2auNMeySc8g1cfJbFCUqdGPglUimIAN1K1WisM9bFjR7RnfrboY4hTNBz1ZRFHQuYjBQRSFCrwXgk8ucX2iIpPVvxr/wwxNing6akTx7HsxagE4ClXygD1FtEMBsneM2DdLf0/QAYkj4NVwZA01AVkR/RrQGFys7i8pFsY/8XlFS3iNG1sdtiXHOKQBBoBsCOyG4ORFzgo+02EYRqjbGUNcADW4OfC8raicoMcVFnb8KKXtjV0O+qmWzgAmzp6aq8ee/d9evq5R/SZn/oJfeojz+mDzzyi9z3zLn3gPY/q6cfuw3Cf0dmT+3XswJwOk6HY06iphpGKfaKAdc/6HY1wInqs+Q7bEk22i9YWbmnlxg0N2aoY4rT1d1rqQQXAIidDnhkiK8Zf2xpIkCfjkysAXyqVA9axpGmiskMH5/ToQ3frYz/5Xn3g/e8mDf2cvvjFj+sXf/Fz+vIvfU6//OUv6Atf+Kg+9IGn9MzTjxayMLdnSglZgxFOWUo/WdqXIDNqjtTyXceOaIhx20LWlzFg6+vrMic8hH9BWsL8eIFjOrJnTntxggPf0/RMTQFG3fBkiD732FJq7rThdaKQ1HV9fIrjrHByXRAojsq6geNVDuoKXawYxzHyIaudyT4mI845BYEnK+kVKlXkBmrUAiLoLRUGExAeIg/iU8epHQ8jnTl6SLan7ypeO6OuOoDy6xev68aNnqK8rpIgV1ItGGku7ujXvvx+PfKufSrXhjq8d48mqxOq+hJ1A4WuTOZkSvfc/RBGu6djM3MK2WffInCoshU3SnrqZQMNkP0+xnunvS3bnjQHYIV13iRYMeNvhsR4uEambQ0noI/+CgD2cioRdodBLnMCGuN1NcbqqlVKUBleqKDIB/An0A5OWw/ZSNE3k3+b+wDMjMKyut2Rxnh2bKymqalpTeCw12jPsyYWmW5aYEMmwN43GoFLpku6/cEXks+zoo+xckk91t5u2a/7RZWqKvCkSeboiScf0craLTB0g2VONMv62/+F8KUv/YLGajWZExTHZe3fv09tMlMhwWJgFISsY6zlpRWZk95HGYdkA5LCVmUawYtRmivBLo0woAk4MsIw7x6nxXW7l5vQ2cCgHLK/uZPukJ0bOefknMOJyKGskNVMOVnIhL4SbGNSHCf0mdJnyjgSKEVuU/pN6d/sqvH4Dlm7P07Wrw3pT5VUtGsUxV87LurlGVK8O/Ldf4vbxT8ZdtX3ewlplaTYp+sPAPZ+piGG3wAsITrLaSVLaQQmmVDZIBMEPEERbNBcVpp6SLvE5BIofZsyGJIWlPPcncmZh5OjdxntF6O5/Y9jULcP5Th2bpexZviN7tz70TJDaGkMJ8W8donjgnZr7fabYZRzFf0WnpBjvAlzTTUibDNHwKhNdJsQFjcmpnXs6Am98P0XEb5thClQo9Gg7ojnUjnnCqN0/MQR9ur366WXf1AoYovIZWpyWqW4ps/91E9jvLfUmJrRb/7j/0m2DzeONx36TE8BjJPTNXUA4QxHxGOgrgPQZvgi9syGgIwpsCl2iEJZZGxv25rA271p0vw7gF2XiNTqjdFuEPrCeWCSCuSU4HgN2GM3wzwgXXvk8H7NzEwBbrkWb11TFAXiH2VhSTP7DylCobZItRttUm5iGDZ5fhvj2CTqadJXn3VNkAu0UZ4yIaLL2Deem53Us089ob/xr/9V/cznP6MHiRKnJ8e1f9+cDh3aqwpZivPXrwIS09ozs1dZN9Xlly8pxgGIR2WcgFhhHil0oYwX4LVitgEsXWgRw+HDB2XOgKWoo4i5YehGGKkhggpWyda9TXSxsrJUOA4+8CqROckRspz1DrxXFEbau3dfcb1J2npzc4v1H5IaHBAdDIrjEWshPvasOX9m/J2jP3i5vLaqy5cva+HWgtbXttTESdomI9JnDzjPInQoR9kzFW+2A3gJEW6S9oCBkRyGNMHgdXsttTtNJQC5OUrvw0n68pe+oP/g7/2f9Y/+y9/QX/mLX9YXPv9xDMAZ+TVlAAAQAElEQVRRzc+OqeSHGrU3tL1yU6tEPEYrN65hzK9p6eY1rRH1Xb1wQVfZD11ZWJJ9O8W+tWG/ufDmG2/I/tfKi2+dL0r7YaoXXnhB9i2Vi+cvkIW4RMS4qOXFW1okclyivHXrhm4gGzduXpdFWMvLC7I9W8swFcaZPm4Q5V+7eEU3KftE2fmoQ3o5U70W4riFOrRvWnvnxvU04P3hDz2rn/vZz+mv/7W/rL/1b/66/u2/+WtkJ35OH3rfU8jIGTWqAcYv0yb9XHnrdfXQH8t8mB4N0YEQGTNiSdBx6RDO4NH9czpycFa9znaxZuVyDf2MCqDvEcn2cOj6RkTpg9QpJbAoYAb9GA4y4Q9qvDImDxhHQVDImwObrA/nXKE7HnkJydI5CYc0KCLREBkIkLc6ODMZZtpXK+nh44dUGbYVdDe0fuuytnGuN9lue+WlC2igkOcYJ0Iqe/jjB/rln3pWZ/ZN6MDeOZ28+5zKB0+pWptVlobyyH/a6er0sYNKWPMpnK7O4g1d+va31CDSv/69F7S+sCh738jInNHtnaZaO5tg0gi5ahX8GMK3wEfqYPQ3V5s4fSMZHIZ5gDx5+JhznhY4kOBE9MlsWoZphH632S4cxzk2Z6dRr6oERhh+TEyMFY54jrIZTg4xXvauioN/IQZ4QDu2fbm5wViyTD2CqD1sMUXcM12qYNQnyC6MGcawnRrCX+N9naBhz3RD2zgupsMeHX3z0hW5clUZjsrkzLhy9RTFmYIwR097+q3f+qfFuwhzc7OseyDnnIbgU7ValX3qtTp8SMCPMqeeTN3NYjxmqxJs1ahwBBw8k4Y4UgnGNwEnzM5laaqEzE4Gw0xmUkqmyhh80ZZZFg7+zL+GMxb5FyXt3CntWtE+fLH2zYbatYLApqLe7dJs1Z/Z+Dsu5gwsy11hz6wte97Ijq0fIzu2+Zidtn5sHvaMzS2FETYnu++3dwZEQl01iU4KanXVw1sa4ASkdJJkOQpEZ3SaMikzwtZZgtEcjTIMIga0P9KAyLDTHsD4DEoKGg0SFmygAffNGFlEMSJSS4yM6bRng7OBFCUDy/NdFjvvioX1PpBngZ1z8oFXEAa7hAAFnnM5mTB5H8g5J/vkt5m5e2xTT3aZhaeVpTnKljPuUTHGoY2ReQyZ73CQK46qOnDgCMbmpBzAcf3qVfagBkVazTzsHD6UUZCbN29qBBg8/PC79Hu/93tqINw7pMImGhOyiP7+Bx7QPApQQvC3Nlv6rX/6B9q350ChdKdPHdS+vTO6eumimnjYzrnCyTC+bJFd6PS7NnS86zG2C2ZVJ8UYhiVVK3VAdhwDVtGN6zcx9j2dPH5CX/z8F2QvBv3khz6sz376U7KfEr7r9Ck9cO89su/5M2EFCN+IPdzW+oqmahVN1spaWVrQGPvtOYY2qlc0MTejeQxtguL14VWLcYCfgnsasl4GLDZGIT2h4BX1JlG6B87drT//5V/QZz/5UdKNGBQM1YBoP/Yi7b1JxLykm0TNIxTrDQzVMtFzGT4ONna0fm1DeccpTkuFAxAoYq2QN0KEzCWoX6oMYzokshqlPTUm65qdm9QUmRd7CU4u02iUFPyKo0i3yALsYS85QB5svHajQ/rcZOLgwYMakCrcAKQsauqTBrZzky+6K+SoVqsiF0NNsy9uMmlO1+rqquzbGWZAzQkwCfWRk20JZApJaUur69uyex0yBjvdbXUG28pdB5lsqVru6a4ze/TB9z+sX/+1X9Lf+3d/Xf/xP/i39ReJlD+CITw2NyfhCN547U1tXb+lN773fW3eXNCbL/xArz3/fb310st69fvP661XXtGb0OrCglpEhTuA9TY0NP0ihbONU9Jq7gD8HbYNWuzDL2tzo6Xl1U2MxhoZi1VtbDVJw3aLqDhlIm2cvCLqIcJrkzVotZrqkCXos/bGv9T0Ypioh27vbHW0cmtVb7yEY/Hym3r9hVf0x7//+3r+O9/QG6+8qNdf+oGWb97Q9cuX1Gk21W2tK1Bf9Uom/D8dwPDde+6EHn/kXn38I+/Tz33+k/p3/+av66/8+V/UT7zvae3bM41jtaTtTcaILnWgEVkDbyn8PBGCiKPh1G6u0881LVy/pp2tnWKeC4xra7vDVhgOFsYHeCqyVEkeaYgQG44BL0rIxKwsbqoSV9HrHuKTY3h3scNldmwSowJzAqJI4IY5OBG8y8PnElmbPcp1z8yYjtWkxqiliV5Tpa0l1drryrZW9K0//APmPkJNvEaMvVrNlBKpP3numO4/sk+TYVl7po5Kpf1SeS+NHFRlfF6lMNJYWdpLu2f3xjpSG2jlrZd0Gqc9xencuXhVS+cv4vjdkG13rWNIFxavq9ttgTmXZPhjcj7ZmNXNawu6wRZEmzVjCOh/iKQyD7AmkjhOi4xLvRSSvBjCly5yGurg3lmdYivlWbYz3/3Eozp39xkdBRMO7N+rw4cOFXg0u2+/IrBo78FDsv8orISjXa+PE2k6BVGsuFTBEU6Uwk+7l4GvofcaEkz0yAhMgZH29ePOzrbKTshHpCP75wu9K4Mnq6z/+cvX1KK+3FAf/PAzWl5bVBfnOS558CHXN7/xTbBwjKxFVeO1uqampnSE8dVx7DZWNxST7ROfOCqrudnEOeyqS4a7cF6Q5wHOYZcgZwj+p0kuswsp62pkGG8BjkRf4JTxNMMWOhfQoldxD9uQ2T3nlXLPyGTMyjQX7Qm5y4p7wCUOP8f0Y+2nOcf0xeOydjPrh3a4XPCwqJ8h7gXlyNHucdEufWXUtb6sno3b5Np02Z6nATnGZmNnsPDK4ejkxXiynCs4gXYvp3LKqW+Tzm21h7JIpsm+bhchb5sDYIPNHQPMi0ZyM6o2YhsspRn0AUy0t6jtBa0uSncnfT5gb7gPs3t2jTSR1TGP3BwBK7tElF08dfvesQHwEO/RwMaAPE1S5YzUKPBegfcyw1+QDxQWShkqCEOZ0TdyznHsFbqgUFYvh1JLwjiIj7Vl40/hkoF6mmVK4V7CHDP6ShOvBM8wAyhGzH9mclYH9x3Ut775nYJx5rmad7lv/z7qJbI5VKt1nTp9RhcvXi6Ey77vbO9OrJO6rFQjfeITP4nTsKByaUz/8D/5zzQ3PS/7ffZKOddZ9i1HGKIW+/6baxuyCL+GZ1wbH9Pe+Xltc51hA8Rtra6uFAbO6hivzLvLmIe91f/ss+/Txz/+Se3ZswenoFREvjeuXcMx6CtGsb1yTTXGdQCDePrYUR09sK8A0CZRSh9AcoB+B6Wy8eLoa3amoUop0MlTxzSJ512vV2hhVBhh8W9EBBVS1vDaY+ThEB74M+9+TH/1L/6qSjgDizeuarxSUcx6xKQYc5yIbQzSd7/3A61hEFoYmxX6ft9zT+skoFKC93knVXejB0BmynHAWgB6H5Ad4iSmKSBKun5EpJ/jPDiXy45TQrhyJdYEqeCpqYnCUQrDSBnrOqK+pR7tP2QymbFrtnYx9yenJrWDceviCNl1k4kEeRMf5zxrnclkIwwCJUmiS5cusaXzalHa7wo0MbYjoiuLTo36bNWYw9Fsband29EII9XqbyuPEu05OKPPfOFj+mt/9Vf03/3j39Df/Xd+Tc899ZAO7BnDOCzq5e9+VS9+70/0wre+rW9+7U/0+ouv6YXvfk8vfOd7GNPX9PL3f6Dzr70h+673+Qv2ct0NXcMZ7eHMDHAyUpxPQ4YRepQM+8ptHlmqHJ4FrFopDlWvljWA56NBRwMM+ogxJmRrBmSDBqx/t90EdLtQX4OkryHbScORlX1kDqJd47e134dnPTJOtkff3+moTZS7sbSklLT7zctX9eoPXtL519/Qd77OnL7zbb38wvf12isv6eKbr+uVH3xXF86/ohbGMRu0FQep5mcndOLoAR0/vFePPXyvPvjcM/qZz31Wf/kv/ioO7ef01Luf0pm7TqsUZRoOd+RYV2wuK5VpHcN3E0fpyiX6ffU13SAqti0Z08UbN25peWm9+EaFOWU7/aHs65Dm0PbAq0ARDkRXtaiCvKVKQUGTBRp++2+GrNmJ55/JWgXZ3FEZvp6a368vfPgn9KVPfUrvf+hBvf+Bc3rixAHdN1/T0WCgaRyA7oU3lK1mihKpElfkgkgp+HZoSvoA2zeTcUmNsUlF1Wkpr0g4VraGA7ZFklEPJ7ivWjzQ3mmvE4caevy+0zqIjFfIeNUZwwLZnJtvvqVFAoDm9oYse7O9vcU80gIDJhtT2sTgbW3u6ObNJQ26SQGDJRfvYiMT9tmQPgLwaEJi3U2fTx8/onc//i79xAee07m7TsmjY8s48iYzY5WS2ttNGf6UylUyDj2l2Ibl1XWNT0xqyNpsEMG3cdhMf+I4KvDZ6m9vbxd45JwrxletVdVmK9V0sF6pkVnpqORzjXEdBSRjuqFytaY3LlzW2OSU2v2mamSWjhyZkWXOHBiQERC0yL5ZoBV4zypJKwQV9v5Dk/4Mp02Hh+hqGOEADlIcpg057MNomOKwZxqOcnQ8h2+5RrSXgB2ojw1BJg85+JbBKwt6szQv+rB/iut2D7LjO5TAgxGBSEYj9vyQNlN00o4TcDADs9Pb9+xa0a71iSG+00aK3lqfP0LUMZ4W1zjO4Lu1ZZRgw4q27DpjteOiLc5zKMty7Z475illjDnhGlV358mY/OZ2TxvNrqzctiieLYAeDsCQxi3Kpx0ayaC8aMAGY4ywewM8qR0DA0Co3R2SZhkVZMa9V5wP1S2cgAHX+zLD38Or23UMuIYjYEIyZKHukLWfwai8cGUyOe/knJMZ+sD73ePAyxY4ikIFHDt3uw7H3sjt1nPO6c7HJm/H1n4KuCdwIWWO6cjBHHpL0AUcgtnZPdq7b6/a7Cctsxc5Pj6uC6RLzXAsLy0X4GMAZG+YbhD1/fPf+2MM5j0Kwoos2u8DtJ/85EeUuZ4cRvAHz7+i737zRZkRqo1Fsu+4Ts6UtIWSpqSiDuG1BkGAgK4xl6D44Z/Z2VkF3quCN3wAbzsBZC2tmDDuEYaxDajfc885nT51SstLq/oB4Hvl2nWtb20oRehmMHT2y3jVcgl3LVONcmaqgYGf1LEjh3Tm1EnohFw6UGd7XRq1NTNeKmhusqr5qbr2To0DEGOaHKtqvBqqWnKqxk7zjZrmyB7sJ8X7U5/8sH7xZ7+ga5ffVEak1iF7ETnByKFy1tR+PvnNVy8qzUo4AF1ttDqamJzQwUN7tG/PhO4ifRrjkZoDYJFKQBo0IZIdkc6zOZsx38FQGThmFv65TBmKlQCGI9vbT0eyqMd4EjPHMSILUwyLjqYApoDZB3IF8E1MTKjKvnCntUM028VQpnLOKctoGb6Kj0PWhoy7gzz3MLJbGHwz9B3SsiPWwGTH5HUTwN1stpDQXPZ2uouksUZZ5x64S1/+8z+n/+v/7e/p7/2Dv6Pnnn1SB/dM6a2XXyAq/D1df/M1vfX97+rSyy/q/MvP68KrL+u7dO8AZAAAEABJREFUGPzFpU19HWfz5q1lIvUN7eCIr29sqw9wJYx+gEfftnVnDDcBuuW1ddle7w7p8j4GNYH3CdsLuUZKMeBhkGis4jTTKOnwwUkdPzSjkzgkJ0mbnzk0p9MHZnRsvoEzMqHJRkXjkxVNTNQ0ztpOGE2McT6mBnJQrYcqV7wqkRSzHZF0tokmuwp9opy96BgDl+NA30k3r7LnvLSwrOtXrusy2wSvkBVYWrhJ5uCWXv7BC/re976hN19/kSzBW7p59bxWiGBznJJSIO0jK3b44H6dO3ePnn3vs/rYJ39SP/0Ln9Uv/Pxn9aH3Pq5D8zO6hoG/jPFvbQ6kQaQmDuY1HKNbtxY1BNCMRpSotxzBwggd66PXA7DKQDdCT9ukxjvtruoYGsf6i4+DxwVYApJgLFfEPDPtKTtNa6Cf//jH9HkybMdm9movBnymMqYIuWiMtnXQdXV/TXpypqaPnDmmM1Up7NEEaYgWDm4yCvXY6RM6hgzGOCCKJ6S8jPHvaYRTNGytKOttytGW8h2N0hbZi230pqtBvyXjOW6ESjS5h5R6ZNu2G03Z73SMcC7KpUh798zq5LHjSHyoHXiycGsFjMl5HhnNQ1kEHsGPwKVgRF9i26ZeCnXmxAm9/7lnkdVntGd6Qlcvn9fm+rISsBn4IqhKVSaV5zDSO2wRrG+3mVyJrN6ahmDN6+aQ4IBt41iXwKtDRw7L9vzXNtaVM97Aexm+BT6Q917mQJdKJUU4qCMczPH6mFqbG4UjMEemwxyGnACz3pjW5WtXkL2QrNWCTt91QgPWcICslMtl5HNC9dqYDCMsw5diM3pk9ALvC0eDrhWFIRndsqIoBrfXZW0PcAJT5CGB0tvGsDhGYMwRMEpoK80SmTxYO3fIzg1fUuZtZMcJxwnG38o8zwo8GaGrdi83WYLuPG9lztyErImV2i3t6v9/6U6/GfMzsvOMOWXIuh3/kJz86mZHq1tdre/01CEb0MX4D2DOCOM4wvPJaUS3P6YYxpzMeWVMYMjke3jY5jC0ido6CE0Pw1+8WAiQd4n+7Xy3HKkHsHbfdggGRNIDBDSFRhqyuCMYmQLGNkDnXNGrc04e4Qm8lw92ybnda96uB0ERQev2xzknE9bC7b197U5h7eYwIYXghwVQYqp4gplYfxZPmpud1+lTp4n6LsrT57Xr12ROQL1WL5oplWI80qrMEFiEePjwUZWJ8vfMH9JglDCWXE8+9YgWV67LAPTv//1/X4cPH0GQSypjpB551yMo5jYAvo1TUFeHNFS9Xi/6ivBW5+f3yrxYc1isjx58rY+NyZwCq9dC0eoY0T/+1tf1u1/5Q/13v/VP9Eff+iZr2NTAvFuiUht3ihCur6wUe2MD9kM7GN8ehkVkObo7XU03pnQ3DoTDYWmvLWnv9JjqcaB9c9MY8z5g0NC+2Sn4MakZHIq5mQkMSl17Zxuawkn4a//qr+qJRx4A1L+jgMjXZyNSeSV18e6tny2co5dffks7rYGEgXj/M+/Rh9/3Hn35535ai1cvo/AtHQC0xknFRinyhKwIr7wSAoxpgJHuaXuzTb1UKfMy+x9iaelKoj4CKJZRMREJ6FbIT5d90jLn9pwA/kAB61FSCF8tS7JOdqbZbAKsqWJShOZo5LbwkkZpogwHwBxbWK4tot3uoF/IbHu7pU0Ad31lle2xPqnMrjKcEPBU73n2Cf2lv/xl/c1/69f0pV/4nE4cP6DVlQWcxtf03W9/vUjZv0I038NRvnL+sl4jdX750g3qNLW2uq0t0tb2350OWK+dzo5WSXXuENltrS/Cgy3m31LW3ykoYWuhFuaql7wmamXZ7xLYexYzrMkejKMZ0H17p3Ro/6yOHd1PhL1Ph/fP6MD8pA7Ojxc0N1nSzHhZjXqssWqkqUZdjUloaoxyXJONRlFONcYLkN3D9oQBs6351EQJQ1PVqeN7dR/p7PvOndHJk0f0rkcf1GOPPay7zh7X/Q+c1anTx7T/wKxmkanAj+DdImn6S7I5bS7d0s3LF/TaD57Xxdde08U33tTN6zeKdyssgtvc3JJ95vft011336373/WgHnzXffrIB9+nP/8rv6xPfuYTOnL8mFrowflLb2l5dUG9tIseDwH4Lfpqqomstw2HdvoYqZy1dQLOlOYOiXAYtZDtgyWVoxog73Tn43IPFqQSmGfGL0LADpPl+shz79MqTscN1u07f/I91cIxzdQnNT8xQWagr3rW0TjbU5PIxH4M5U89fZeePVPTOM7YfhzRHgb5KNsbwaitAdkX4axpsEPma0Gj1oLynWXlvW1l1M9wGsxIDhDCPlkXi46dEpz1oSKEf4wxjjHE8UqVzN+8nnrySZ275x7NzuxRGJaIhNeLd41u3VzXWCVSGJQV+DL4EioiSzfCWYwZ49GD+/QesnePP/ouzaLfbZzdLfRjC+Nv/cxO0P70BHo10ibjl4u0vLJV/F7FWxevq42tWNvukjnKsWNOjcakZmdnZNukFglXq8jU5CRbaXNsYdYVBJHMAFWrNTCvrS66WqtVWZu0cMSjwIsEo+ZmpmV2oN3uaWFlw2auATxJ+h2dPb5PLpfyLCj05gZr0qEdc9RnZmaKTOAkczFDP0SfDLedc7J7hv3XqT8k5T/EaUq43wevRziLd8iMeMp5AiYUjkCeFTKTIzccYiNS5pAqASvuUGrH2MGcCjY/a8NK3f5kXL99+P9zkee5CsJ5sPbs+E5jzgVyzhV059o7y5z+U+Uyynk+py07TikzyG/sDNUiTdQm8u8ScQzY8zOGpGmuLM9oyxdM50A5imFlBpNskrbQPfZ3mqRjtlvdYlHW2XNcW2+piVOx3eqz2Im67RHlUJ12onaH836q4cixsF4W5QxoY8BiJJQj+k1vD5jxCsmVQzi8RfsAeQDqGmH7ZRQiNR5D7b2zob1NzjnZZGWWorhqc1FxLadhuikWNwEZrF9byIMHD+r0mTOk9S+QPrupEZGo9VEfrxZCbP3EcajV1WW1WkMNhyM99Mi7UIprev7FV2Q/CvQzP/t5rW8sap60/D/6zd9U5kYaG48xOE4PPHC/2jsZRjnU5Ng0gLWjWq2mNkZzcqKhAdmRDvuwKal5E+oID9YcBMsWrK2taRWvehIFef3CW/rDb3xd/+k/+m/01Zd/oFutpl46/5a+9q1vqWMGHWNznfRom3R6HJS0RlSWwe96paFGfUb79hxSKawpUqzDtHcco79y7aqq8HLE3n0FgBgR3eQonilPuVrSzOS05tlKWN9a06d/6uM6cfKQLl99EwO1rQFRYRXHKIeXGUZ8c6NNlHddnWaqPhHQeKmmJ+97WJ947jlVULyUTEGVdaywnr2dLU0RfRIaqL+9o8jHcoyVAEUW4UWqKh3E7PUmam0M6S/gPNyloVdQqciXysppz2S20+ooGWRaX91izHO4qSrWLsGxtKg+w7MfkG7dYf/R5MPhEMUAZ2WyrjwMRIAgxFubOEkm2+vsJ3aabW0CjkOyAyOeve/eu/Rrf+1X9Q/+/t/WJz/+Xu2fq6q9uaALr72oK6S833zpVf3gW99nn3pFF968rFX4/9prl7Sy3tZOP9TNpR4ZkUBb3VDWx1ZrU91+U83moibGpUrU0765SDNjQ917uKH7Do7r3MGGzh2Y0rGZmmZqAVstuRoY5InxisbHoHoJWYpVq0QqlSKV40i1epUoqUTmI1c5Gqnk+6zxCKDtify3IqxcFEqlwCvGOMTMvxSH1C/TRoV1mVZcHpPpS73sVSkNcfISzc1Emp6taHZPTSdOz+nw0YaOnpjW3fce1Ln7DunUqTndd99R3X//MT326DmdPnVA99x1VAfJhoSA73CzqZ0l5JkU9c2ry/qTrz+vF196Q2+8dQWZugaf1nQVebQocgunaGrvXtp9QPffd5/O3XuP3vuBp/TsTzytpz78hPafnNNGe0XL8H+TbFbm0HOUNss8xj/QcOSFGCtjnYU0gO2IWsr0sSQ4ibktdiqBkPIY15RzDziEZFvmx8b1yQ9/VC+/8Co8qOvGrbZeevWa5MZE5hyDnSslIk2IZPs4qRbEDMlY7QmH+ui5ffr0A/Oa6Dc1A4+PHZxmn70pH3bBw5tqb5zXsHVZw+XXNVq/oNHOuvpgqPkGo7ZHB0K2AwJ1cD7tGxsW+XrGVR1JBxozsv+r495z5zC6s4VD093pk1FZhNZ1/rWb6m47xleVd2U5dENeSvKhppDzRx86py/9zE9ranxMtxZuyF4a3SaFPzs5oRMHD2mCQAVlRK+bZIc7On9tXa9dWNT5K8t66/wtLaBb529uaLnZQ56lhaUt5pbKfkQsB1st0DPdEvy0gKCLMd/a2JRYmjYZhHJc0VSjoSAqKaqWZUsThE491roUBRJGtdA11uXFN69p774jmq2O68FTZ1TzVdYiYg2dKrUJYZvVR6bsnR5WVX3WY2VtWWWyBEOuj3Cq2u2WIh9oc2NDhqMtxpDKaYS96YNZg2Euqlq3UE77bpcwkDljzphTYe+yVAkRIyJSYISVOTYxt0qSTHYSzjNjNpTb4OBBzvO589hTRy0pz+njHWRtpwimlQxHd8hsYUFcsHIIdqXWP3KQ3257t0EWl/4EFdcpHf0W997xT+bsxOpayTgo/CgJNCRFlKAwRqk1zA3mzb+Sc8VTsk+WZ8XgU1YyzYViZeqBmLbHZi9srG+1CuDcaQ/URJi3mx1tbexoa6utJsaoSdnCa9zBMdgh42DUpm6nPcQzTvEmYTCLn9tIbQKQc64Yg3O7ZQhIRRHKQRlC3nt5FtfIxmjkueacl3MM0i4YKFgJGfON0bskmUeYMdkSQlmpVDQ1NUk0ckWeNsuVWBaFjzD0N2/elD2zurrKPlVf2GY988zTWl/bRAEWJfo4cHifTp05ipAMqNPUb/7mfy97e7ZUjmRt7Z3fL6dIcVTXwsKSdtgzs/YTjNMmabDt7W1lea65uT06fPiwpmdmdODAAcVEq+IzPj4u+/rfVVKeJoglAD4oRbq1soTx/4b+5//lt/U7f/hVfeP5F/QK6ddRjqIQfe8qSiS5WGkeFI6aw/g7F6hOSnGMqHkGhVxdWsCoTKjRmFK1UlXKuDKE3gdB4V032WL44hc/rwcevE/XieLta2RDopQh+9IGVBYhX7x4URcvX9HVm4tEZ5siaNH9d9+r/cyls7aht9gXbuLMDHGuEjznCUB2Z7upMmnBTVLba4srKGuZCHeSZwOlOAM5QO3SSOgy0XeqAQ7k24TTmiYoVCoAPFQprqlLNsGcnpxIoVzanUef9KXt2ZuiGc9tLQMW0SgMvDKUK8lHsvdVOMQRyNTEGdvqrKvZXtcR9qs/8+mP6//1//wNffkXv6SJ8bpee+UH+vbX/1jf/tZX9R2i/RfZ937hey/ojVdf18ULV3Tp/NUC1Ef9kZwLoQDZyFgDp8x5Zcrhs9fcVE3HDs3p7OlDpGT36fTJed11YkiSOuwAABAASURBVF5njs5pz0SomTGvuTplPWC98oKw8zhxKUY5ULkcq1wJVSoHpDvvUMR9z7kURl5xKMVRrihMZYY/jLgech85jwoKuR7IHLAwjFUqlQq5C4ncPJVNlxKiR+UD+SBRGNJW2SksKKc0ckTmWxpjG6E2UdH0ngmVal579k5qPxmBu86elH099N1PPKZnnnq33v3oozp71ynt3zuvLBlgiC7ptVe/r9df/q5uXTuv69cuaKu5WUSV9lvyS2zJNdDP2f0HdNdDD+jBJx/T/USwn/7Cp/Shn3y/TpJ+75Ay73S3MP4dySUqHALBc6VgV8Y6p3LgynDAWLcGGEnHmuTKhpTIWgb2uIx6bAE9+9gjqoRVLdza0BpO7SaR8Gc+/zOKyxXVajWyQ9saDLrQAMMzKspI0qjdVG3U0oPsWx8d95pwkiOLkw+byO+6Bu1F9ZrX1N8yWtCwua4+uj+096Z2EurkOLi5hgRmJrNGHe7ZtlgItvXMoJIp2QZvuxh+B34vL6yxTz9ka2UR+U+lPFZKpixBN2ysZmDHa9Ui6/f+594r+2bH9lYT/RqqzzZSiAEe4NxOE8W70GuFYOMC2zg3yFJdurGs51+6RCagowgss0Dp+NEjOnLksBiOnn7qMa2srxXyYrrV2mmpAn602KKy8xD8MIMchWxkwNs4ihUEIXxPtUOgAcvlwfcGW0/lOJYwopZWj8KKOt1Ma+sdhXKyjMyxgwe0DQ7RjHIXqQRub5EpbKPfs2ydRnGso0ePyTlHhrmvIU67Yb4PAvnAEZytIwe5tlnLXB4bJhF7ypxEbLCy1GGA4X/uZHbInjUyvLAyFbICRmfvIPG5c5/D4q/VtWtGxYV3/GP3cuaY5ZnsfgLOGo1GI1n240fozjXKhIFaHcMwq2/PFm0xlneWP+zKc2hE8c6/yL+Yu13y5rG8k2yCuQK7J2s0Aw2tNCou8mAOc6zzwivBO7GfcuyyL2VlmxT/DmmZFga+jXD2SMXt/sbAEIUZsiiJ3gZvgLzPtsEAJ2IASKYIa0F4F9bHbn8//Nc5pwDBCSErjcIwVACAeyRxlwLACXGhrvNOP/6xeeQwPkfqUvqx542h4xjX+++/v/AQr1y5os3NtcJAH0LgtpobRTNm/O1t09OnD5DyfFCT07NaRxHn5vYiFh39zM99CpgZFlsGv/F//89Vr06q0ZgCFHd03733qU963tqwrYM2xv8QGYfNzc1ivKYwhw8dUuB9IbT2dZrFhQXtkB2wyDVFABxC86Wf/wX9ypd+SeVQSmjDYUjvOnZCJ4+dlEMZnn/tun7rK9/SV158XUvwdY11yINYbeq1ALWgVCatlmtlc10dUtxRtaoWSlir1dUkAn/zrQvqsCaT03M6ePiYzCBMs+e5hff83Hue0wfe9369/tLLWl9aUdmMw0jK2QbqsCe+xHjfunBel29c1yKpREvNRmWvp595XJNE+Yvs9xaAEJeKyPfq9QWy/rlMZpyPCrlYI7qwKMGjiFXGGuDkIW4aZSOlGOgMTid5JqOMG31kbIgDmQ9yWZbDZbEcwNckOmnvDFSvNZQhVwZGXXhpL18qzRQDRgZEcRzIwcs8HSmDHz4biqBEYLzyoK/Hnn1Af+Pv/Kv6lb/0s7r/obv0xmsv6qUXfqAffOcFLd1Ykn0z4MLlS7p2awGeburG4qqagLj347QxpR0c3h7bCUMyDmE60GTd68Cems7dtU8PnTuoc6f36szhGR3ZO649E7Eq7OOX8g4a2FfoBorjBCPvVCrnGB7HeaoQAxy4EQ5PoigUlMt0IIwC7oeKcQojgNqoVCrJKCaqizn2PODDkPqBjLe2L7xLQbHWEfcDwLKELJUqNeU+UFiKKUN0d6gm61wC3AmaNDO/T5Hthb+DDhw/qXhsQvWpaZXQqXG2kfYeOaQZ++reyaOqstUwd3CvDh49qL0HZ3Xi+LweeuCYnnz0jB596IQeffCEZrCYg84tvfHKN3X94utavnVTtn1j241X2Nte2exqqycNspIeevQpPfTw46zN/Xr3ex7TF3/uk3rosTOK60O1eksapuvKXEfOp5IyGW7lmce4Btpa7Ws0CJQymRGZqwQrkCE75vDvmYj0zKMPaXFhQzOzRzREhu7D8T177qSG6Y66wy2yNjsaFaCcUu6SZQFGZKAG6J5LE53YO6bpUOjIlpJeS4T+yptLSraua7C1oB7ZsB6YaVmrnD7sORuHbavai25dMJJhCahSFoRK45iMR1u3lpa1urKp9eWmXnnhvNYoX33pdTU3msiOUxyhB86B4ZlMtiP05sF77tbT73631lbWZQGIc041PMl01JMPMvjV1ZvXr+nC0qqubvd1i+zdUrOr9VZP1XpFE5MTeoAMTIyMHts/qXeTSbj/nhM6evyw0iRVE8O/zdbMLAFMuVqRBS9m+I08fRnvpyYnCyPXaXcV+LB4Lo7LhTMQukBcUIWMo41/SLo+yMs40zdUqY3B8zbGfVYlxjoCD2GvBvB5olFlbYXz+BpZ5rY6HaOW2p0d+hoowKExJ7nOHDY21rjeKq4n2C6zNyOwJiHIGBEscUk5gYPZnxR8yfJczudF+3m2WxYnt//JuW+Hdi8Hl/I755R3ju3+HbI+c9rdpVxWx/iSJIlSPJAEeXonmTNg50XJhK2ukT1nlDGm/B39Wj95vtuulXZu5Jyz4sfICwdAytCNgjKEhcFZLeddMTg7/nGyLQDGKmOWOQ9DALXPBUvnj2Bkj6is3RlqB6+1SSZgBwFqGxHtd7lm1OF+F+AeDnP697fJwQQIRTCGCmdjl3ZHYGPyTMQHXoHfJW8l3msQSEHgZD+CIz4+8IUX6LzjbPdvfptRKfMsCKGNUaggCGT/qc/UzBzCdlETExMqRbEiANUMX+ADmaNw5OgRffKTn8T4P6bHH3+caHxR589folzQvedOae/8BJHjSC+99pae/+5Lmm7MwkOnMydPF22uLC1pBcXNRqn27Jkvjs0g2uLbd2i3mk3ZuFp4zrbgU9PTbDW02EIY14H9hzSLw7Fw9SZ7ufv0yz/98/rVL/2yPvOhjyhhC2YF43v4wEHd99DdGsKjLQz+b/+Lr+m3/vCP9cff+b5+94//RL/7la/rf+H81UvX9K2XX1MfQXdRRUsra0oAPrlIt4jAd3DgUueVu1AWvU6MNYhO79YnPvqxYs/WJ6wRyjlkPUs8k7HeO5strZLWvXHjhtZxnhIM1Pz+af3yl36WPehZvfLS97W2uoxz0VWEMYowLi0ch/VmG4fEqT/MVEbJXRpo9daqmmvbGivVVSmXFZZCedY4c5lSaqeso1GCQsBw5QagvZFyxtHnOAjKCnyoZcZTJruRpjnO5wAD1kfOMoVRpJh1j+OIdmN5T/sokiPtmzS39NCpY/rrf/HP6b/6jf9EX/ipT6ndahbfo//t3/pf9I1vfFtf+9o39Txp4dffuASYJMqzUBWMYI19zwCHZTjqqrm9qvXVm6rFTtNjZYz+hA4RCR/aO6HZyVCVoK/YdVT1ffaUB5QD1aOU9HtGmj3UWCVQrQpVYlUrviA7t+jba6g87ypNuvLwI2S9wTgVFHvFpaCggPntUqAgNgrl0AuPXBcljoD3nueMAsVBoNAFKkdlVdi2CZmL905xHMrD8wQnaW5uRulogJNb1+bWOvd4zvh5m5xzZNAucz3SxGRDcbkmA+8hawCnirUfa0zKtrLGGxNqNMa1f9+sjh45oMOH5vXAuTO6556TevqJh/X0Yw9oEj50NhaLlybfeu1ljPYSWcU1tbaaZO9yXb+xwJo6TaJrDz/4qO6770E9++x79YXP/5S++MXP0H5NKY5XjuSIjwF6Ar4kGPx+L1M+CpiPV4pMg8Gy4CQCA5986KwqroeTdlYffO979bnPflx3nz1KmnoZeVjQwo230I0Wz46UoM8jcCwZSoZ13ocKXEmdZlP7G2WRuJHJadZP5Njm8+xnq7OppL2hBKczS53wsBhdqIR2CuNPmrrdTgXbcVu8fFBSHpU0RG63MXobmzvahlYXt9Wj3tULC2z1bTGmjL69KqxH4HJVy5FC5j430dDjDz6ojIBsp7mtbTAjqlQVVko4UolGgdd2v6db65u6RlbzEk7AxZvLaveGCoJQTz31tI4fO1K09aWf+YKmMdJX3nxV/W5L3/j6NxifV5P5WhSepAnBzlAXr1yGrzm6UUVexpmfMLwjlfGuTf+6vZ6iOJY5qF0yib1eV4aH47W6JnAe22QWaYo1ki5dvlrIjkP2T5zYrxRZtKh/mIxk/1PqJz/5Cf2Fv/AXZO8YbBKUTUxMaH7vPAFAvZBrM/4NnI8wDGXbBTkBoAVkA2xAQeDPiC2BBDlIWf+UTOmucc0LTE4xqsUEfuwfu5ylUsYz1mbOhTtkVe8cm9wZ2TUz9FZa/TTNkd9MGTYpwaAmTPgO7To5Kdic7NZJd+vZ89auPZPRuZUp94ysXWW57L7Pi7Pb/3ipiPxvn94ufJ5w/TZ5KjgedjxoZSAE83ZFp0DehUqZqOR/WDqO5TRiAD2Uqt3tAfIDdYh2Owi7ebcdIsouadlup6c26asOBqYHUJv3Zgo3IPrPaHfEIqRJLnihjDFYPyo+fvdfwMUBSMXJ7X+cc3LOyN8uXXEHeVaA4fZelF7+7TqBPHNxLijqtfAWj504jrDs1VUi/3UUoMcYy+Uyir6jHnMYq9Vke+Em3NPT07J9pBsLt3SD/bPZ+RnZf4zxqY9/GOUdKIhi/cZ/+l/IhWXZAo9jgO46fVr1ak1NBLMURrL2PL1bNmF6cqpwNsxbNkWo0G8UhRoHHC1TYOBitADQba81tcmedD0o65lHHtd0XNVhnIKnH3xIP/OpTytG0ReuX9F4vao987Mqj9V0c7upV28s6uWri/oue6xfwXB945XzepNI9crall6/eE3yZbzrVAHtZT7WNfZm1zZaKONIJSLBxZu3AMHn1NpsEvUuEv2vKUBB+mzldHHklhbXdOXKNdlX1jqsa844Dh/Zr5/7mc9rZrKupetXtXTzBqDQVwPFnJiaK/pzGPgBqzEiIktRSGRftVpDOZ54a31H21vbGoGqPpJq4zXVxmuq1CsYlUg+8ooxUBkgkiFPOfKWWboPhVaayTlfZFJMEWIcjoTrSZrKeBx4rzRJZDKYuljDkVcwlI5Nz+sf/Bt/Q//Bv/FrunfvlFbffEWvfvV5vfDHL+p3/8kf6JUfXMC4Las/CjU+vU+Te46oVJ6V/YjZyo01AL+FZPW1Z6asQweruufsHlL7EzpEFLh3uqoZosrxSq6xcqrxUqIJqFHOVS+lqsW5SkGimEg1cKmMQu80MRaz/VIpIrVKyc4rqtciRWEq70ekszOOHQaba1HA/KKC4nIEGJZlzpPNP4IHRmPIVYBxgHnIaqh6vUY7Xvbx8MU5pwgZjuNI5gyUIilkPUfDlnzWl0t7sq2EKmOZ39NQFceiWgp0h6KLKsHVAAAQAElEQVQg1/33npUApnZrB1kfU6BIywvrKkdjmpnah1Ea0wbrW4rHNDU5x9wmZJmfsfq0vCtrenKvxuqTOrzvgJ5+5H49+/Ddevd9p3R8rqrmrYu6/OrzukomZnNlQVgvHM8tDXpOQTihcnlad9/zsN791Ae0/+BxfeLjn5F9Vda+bWPRepusWRgEygCYNlHorWurGqvMqNXuE9B4ZM8JodPj504o6Kyokve0h8zMeHlICnpLSWdBW8sXlLTXiJ4Gwv8qHJEe+LZDts3Kpm11EvgkOKUhe9IkeEjNL6i3Q9PtkfroXYJe5oOuLDuVsPUwwHndZLu0gz71yaaKtH4pjpWj1UYuQLvDknqezEUi+BTJfs9gfanFvv+qtsmK9DsjeO0Zl+SQb57A0ZRKAPq77jmrvRPTarEXX2fvPBqb0CL6dQlc6WdOF6+DZ2zRvXrpsl46f1GXb64rQRbCyOm5Z5/StasXdO/Z03rw3rv1ja/8Cy2wBejJlkXI0gjFpQmVKmX8nERbZBIDMGw0TJQB5pYZTJEH8QmDUHmeyTmnGBkLcJb6OBmVSl1WNhoNngFBGH8prigdZuBQqmsLq/JhBMb2dfbUEeoMNMCxq5CuaxIwfec736F1aWxsTMeOHSML0JV9NXAbR3FyckotUv7pMEUnqoXer66ug0dDtXC0uuDHyJw4cCNBLiwLlGKMgQtRACdYeFq3cefvMPB2LO+Vsya5vDLnmVegzI4Lcm8fU0lGKSuaO2mYjDSigyHzNNtp/djxECdkAN+MhmBWf5RQL79Nmcz4G09HXLdje85sck7fok8xfp9zBDHkQh7cbVvnwZPM6nAjc5KR5/jtv8WE3j77lx+YN5QxkVT8ywLmLuIs5MwrZSCZ7Pg24TSo6JSuEGoZ3Tl/u6Ru6hEMBgWvkRnljC5nMsa0f/lIJBuzp88AY+ARVmYsIx4X66Ig8JROzucSDMgLCopj70PVqmM04lUqV3WB/evRaFS0uUMqy/qdn9+DAA4Kxr/7yXfLfkltfn6+iMxNwBaXrum+++/S5ERN9WpVr7x6Sa+8tqy9c3sVATSTU1M6sG+/bly7Vryw45yTKY39gt/KyoqazaZMEVKUaHx8nFTiSBMTjUKA9+7frwOHD3E/5noi2yOPmVzVlXQTY94ilXftzTfliFxjnv/4B96r5558WNPjobaWrmubyOnQgTmdvvu4jpw4pOOnjmpmfkrmtBgfvv/iD3T1+g2lclrb2mH9QpRKGqY5ApcVZAb7DGndeRyNhWs38MZTjNI4kUuqRZyIV19/U5aOtO9hI6+FIXjg3N2y36G/69Rxtdk+ee3F79NDorFaRZO00yQlvrLR1NZOV30cvtRHsu2jFKeCwcjeznaJdOPCdWUAaRkprwAgMYpRzVByFmYcPtRQoEPsWc6TmhxnHzw0EQMUsnxIjUzOZ1paXoDv02qzn18qlbS5taURyueRi3IpUgMQuvvAAf3FL/60fv2XflkBY7r12hu68spr+urv/5G++dVv6Y3XL8hA4djRE6qO1Yloq9ppt/Tma6+qubamGFA4QGQ8P9XQXccOaf9MVccPTGq67lQrjVSLh7sUJWQ1GD9R+ljJqxLmCt1I1dipXvaamqxqdmYCZ3NK0zNTmpqdVBWe1QG5mpU4dpayLVdCGVUowyiHX6FKtBmHTlEUFBRSBoFTuVpRDDAbOJcqFYVxrLBSKsoYJ8GyKvKetUcNmEcQBgphpIOXIuMSoTdZ0taosyWPMazEmaoY+RSHYNhuqt/aVH97U4MdjDCUdraVkurO2PM2ClmLatnrwfuJqEuBzHGpVCIN2avP2PeP4lilak2WfavU6qqOT6g2PqYKZRUasubmjB88sE/3nb1Lzzz+iJ54133aPzeubnOFtXlRt25dkznli4uLsvoWhXf7md73gY/oPe99v44dPaVHH3lSP/VTn9eRI0fVxPgOhn3002FgpMUbq2QQZpDRQN7F8shbMNiR669puH0LuqGkeU2j7WvaWbuotL2qOOlJRO8GuDmZNJMPK4eDTLuUoCMJe/0t2pOWlno4PSkGeKhea6Tedq/4hT5H9gjVVac9hPpq44h0yayZYz0gG2A6kSks8DUFS9cIsEhasP2QsI2RaG25qe31nka9XKWwosjHzENyuRQh48JI5zghDEpuNFRKFiLBqJr+vXz+st7EAXj92k29dvWaXr10SWutjpo4EvWJsu47d5fOnYZfazf1gfc8qYXrl3X54gU1m5sFroZRSSN0cIRuZmY8kxzj2sOprGtzc1seuRoMBshmBUPbkXOuwNYtAiHnHBi6I1tbq9PHgbdjM24Z7YlPDXntsm3nXQQGTmhhcUP2jRz77YOz954Bp/oaosv2bEr/v/d7v4vuzMgyCYEPFTG+ubk5bW83i362t7e5FikMQ+3gCLZxALNMSjDCCQbVjq3rhLYS5lLYoJwKjCX/sZJLu39zL+ecfGClV+70I58cnfpxsixvQSx8an3DwyHBi9kew6YR14zsWoI9Mkqpm1AvhRKANmc8xquc9k0Gbb2dc+ioCh6LT8BF5xxImSPXXvZBnRkjx4y7OPcYxDvknCsm49yfUVLPHngn0az1rZwuMnllbpdyjt9Jwujb+Z06bx9TTzYQKDeLzbnZfJukLUaeu7cn88N+Mw4z+s2VYS1ywMiFgcIgkPeULG4QeDkvOcrimNJ7X8zNO0e5e+yc0ywG5Oy5cwpoY5s9rIpFRFFYAIqdtxFAE9CjR49qGYP95puvF2MakkobG6/JfvHt8z/z6eIe8Kvf/M3/WdPTkyqVIk1PjeuRhx/EWGxra2sDoLohe9HQ2hMf+2rayZPHi28V9Hqdol7A+OM4oo9ME40J3cBAdzqd4tiEY5m95s3VNW2Sts8w/Adm9qhMWzcvvKmFy2/p7sNz+tWf+Zj+/t/8S/rVn/sokdNhnT0wrni0romgq2rW0n3H9+jh04f0vnc/gneb6IWXX9HS4rI2cAKGCNcA4e+jBJYSa61v6yxbGAEMvX7lKqA21BCP/eLFS3r9wkVdITtwhTFdu7WhuBzqyccf1U9/9jM6Al+/+ru/o6/8/u+r320DCBsyh6dNxmWTfeRVAGJ1q6nucKSMtWt1+xjZDA++oTEMQuRLjDXQ1oUllVe2NT90OlNt6ExlUifjcR0PKzpcrinFoKcYm9gnmqjFKpedwiBFPnrI5RDl35BDUsZwzkTacLoxWShJgKxNYRj/3Cc+pF//3Ed1AGdh4cUXtH7xur7yO1/TH/7hd/XiG9flSO3vOXRI02R61jYXtblxSws331C3vaD52UB3H5vS6cNTsn38kxj9mWqo2WpJnnRmKR8xl5FqtYHq1VTjNaepWknTY1VN4kjMjDfUIKMxOTGmxByXLFF9clwT0NhUg3ICamiswTGZkzrPVWsVVWi/Wqky17KcT0W4V5SwUT5QQdhwhZEv5NCcgFK1qhLOQFSKFWJ0rYwpVXyy4l/nHLwLFaALdsHlmQL12WLZUNqFj4OmglGL7lqUHfnhtvL+psQ9dbjf2yLF/aO0vX5NzfXLGnTg3doFjbrLWrn1mg4fZF5jTglORcrajeH45LGXr0ZyZDiMcuZanzug0tRerjeUhfBtekbHjhzWgw/crXNnj+jUiTlNTgba3L6hC1df0fL6LXUxzL1uv9gjd3lVTz7xnD70wY9o/76Deva9z+gLX/yUjh6bQz4yebCnZS8UUPowViksEXOL+bXlOqvqrr2l3tob0Gvqrb4mt7OoCvOOkemMDEdiW2Fm9HFUhtCILOjIokkoMerDyaykNy+munBlB/lx2mmFGg3KSpMYkiwj2sHwt8k8djG+fYy0tZPiiItxyYVIsJcFV2tEu6Mw1DZR6w7PbG128ENS1rQi50uUZYVRqTB0EfXiUBqrl3FSJfvxoNgFWlvdkn2V78ULV/WDSzf1KtH1NbYT1umb4ev06X06e+YITt267j66V59431O6fv5VOft20saaBqNEQyRjmHkcAGmEo2K4YWSOvOijDZ6lcNiMWoKRNhqALbeWFmW/Y1Kt1bSXQKrZbMpS9cltozcC08yoOeeZQ8DWQV3mEIzICl6+vKx9ew5qrFbV3n3TKle8sjwFWzfV47lr9hsRV6+ozdoHQay52Xnkv4JT1VGAcuzagEAh67yz01GHjE2GQTVbY5H/CNyzaNzKHHuE+ZHxPy0OJC7JPmmeyS4Z2blnrM45Bd7LOaf/rU+e5+B7zthzpXLwMHubzCHYpSGYMHqbMniYkQ1NwWXjhxl/6wcOyAy9lUZ2rdBbl8sHToYDwe3Srstl4pZVk5Atv3v0f/xfY4aRAFIrjXKOrdHMWbMBjVrpYdZuyYXbf+389uE7izxQTkOFF4YXnkDW/h2yPRRjnj3ifW4F9XPZNR6TLbCRc3mxGFLGo6647oJAPvByzt0mxseCRaUq+5Ez+tZ3vi0zzBbVm9GHz9q79xAg0tTM9D6M9Lp+8IMXZPtNfbzVDbxgW4wPf+R9St1A09Pz7Pu/rjffuKHG+KwC+jlyaJ+yLNG1q9d4flX2sbfkWyixCbyVFy6c1+zsLEaiXhjAGkDd6XatajGeElHrkcNHdPaus4rCSG9duKDifyYkgrFMgfCY2qTyYuYyXR/X2q1bWsVpaK0sKbOoFyP0mY98QL/OnvZf+ZUv6S/90s9p70RVR+Yauv7W69ozMSmfOlL4N7S0sqoBabIhCzDC40xRSnsHYs/MrC7R706nq0ROi2srevmtN3RjeVHb7Ge2AcHJmQqp1o/r4x/9mEI06p/8v/97LVy5pqlGQxubm7Kf/hySEt2wr4gCdE22CjbZXjFHI3dS0h/I0+8OjpIdHz1wSB//0E/oX/n5n9bPksb98BPP6P0PPa5n731QDx06rtONOZ0Yn9QDR4/p1J557cNpmEQkZnysBgo+FpYA8kjloELksiTLYGT04fpdzZIt+MnHn9Df/Sv/mg6Wy7r8wg/06je/rW//0df1L/7gj3T5+oKGeUVHT9wj4bwu4eBceOtN0tg3FbLWh/Y2dM+JvTpJbrcWj1RyfSndUYix7GyvqxoHxU8i+2ykuORVqjhFRqVcJYxbGQNexhEoQXWi3em5ac1ABw4f0BiOQX1iXGMT9SISvhO9x9VYcbmkAESPwkhB6JBn5NsNlWuADqTKAEMHD1V8uEfpfagQQ+B5xmPYcxDBoQcoiExnjPdWUlWon9kaySW02QfYtzFULYLHHWQTmUSWet2WkmFXnm2KcikiuZ8o8mlBmDXOR6TKh4ryfkFB1qO5llrr8C5rqxz0NFZOWO9V5cmWuv1V9YebCuOEaK5d9C0+mbyM0iBQytgdeuorFZVxlhBXyedqTE/orrvP6Ny9Z3XmrmPaMzuBo9HU1bde0c7mknqtDfiSqEU2r1yu6V3veljvf/9zuh/n4TOf/ag++Yn3aWqipFrZq0udFAOXsCeK/SWK7KnXmZbokwAAEABJREFU2SHDsaI+zt5wZ0lJa03xqCM/6GuEDI8IAhKM/4gU/mgYaNj38Ow2jaTByMv7unb6oRY70vmNVEs7FW22S9rZ8fAxwPgPtYMxb7E10O7l6vOcGdZcoXLnlTkJ26cua9gPYm104F0eyRznVmdAH7miqKKAe4JnAWsLFChAPuIoUBSEcuijbc999U++oa99+3n9/le/rlffvAWXpYhgY5pA4+SxQ7r/3tO6/55TrE1PtVKsz3/2k2R3WvrW177KGo7UNmcbp8Z72nQBhranQZajK6LMwIa8GG8HHQsZjzlAGevXhI//X9b+M8qyLDsPxL5jrnv+vfARGekzq7KyXHdXV7tqb4AG0AAIgIQjhg5DgAAHpMihpBnNLK6Rlob6N3+0ZJbMDy7NjCSKXMSABr4BNBrd1aa6ukxWZaV34V/E8+aac/TtG5lV2Y0GJErzKnaee88995x9tt/7vIgK4wpSVgPCMKatXKDDy1Gt1dCifbhPm1Vn6d7TMUry52l8A75nuf90PsX+/j5pEaLRWsK1W/fp7AtsPbiDJ584jW53F/VaE9ZGdPQzdA+GsKaKg4MeKwwjTJg8ybxpmmKhs8CyP+UyCDjGYkie5xIAECQjz7lunnMPpFcBz+SoYIDqKEMeci/zuJJqf/4fpRSUVn/+wV/SI/OB9JNWgAvS4RdscgJXIj6euAk478hHD0X51HB4DxQMcX0EWq4NIDIg9FPUE+XBjyP8+R8tD78XNHVLvztSrjgH7x03WM7Eay4g0QOhvCE67IFShrd8g/1K0BLp5TUIjmOc4jOAe/b89/hH+gS8Pn5XKQvH98SOCWSM7Io0h2PU6Sh8ZUTJTC53Do4CI4R7FA0JDjKrKtchvmy1KIQx0KSI5hqGginjpnRASVLFM889jxEVcO/gqCRrEEeQjGmdZfu93UMY08Y77+xAouYkTrCwsICtnW30hxPoQOFLzCAFD6gG/o//h3+B5c4m2rUW5Bvszz/7DCJWEwa9I2YtJ+EYwbVowFZZLpaseMAgotVqYzQao8cxk8kYt1mOE9xk7550kPX26RS/+vJX0V5bxMGkh29cfQ336Gge9Lvo87xt3BthdWkdMbPi2RRU+jru3dnH/dvb6O518eZ3Xsd3vvEt3GOJ7y6POarW4MTSEn78c5/HKZ7BvvDks/jQB1/E8vIKDVBKOhQ0TEM4Bi/DYZ+GcIybPMIYURm3jg7w+p3rOMgm2Ke1GpA35584gX/8T/4RPvWpT3C9fXz1K19hsp0hCRNmr23UGx0EOqaxXQTIg7tb27jK0nwWWkCyUCpBSF7WaeiXO038/M/8DP7+L/8Kvvi5L+CFD3wQJ0+fwcbqCSw3F7CctHC2vYJVG6NDY1khH1ZIp3O2hgusDGyqKuojB92bI5gb+mWN0cEMYJBS18BLly/if/Xrv4qfev592PvGK9h5+wa+8/KrePW1d/DWrXuYGY3G+iqCRhO7PKvtHRwiLIAT5NOZ1SWcWVvAaitCLcoQaQZEBZ1azcCEDvJ76JV6BHHuXjkYlthbS8toLK4gajSAJAZiA1uLUF9sobO2hMUTK0jqNZw4dRoVBnARnVwURaVBMyaAIqSM/i3pxG3yXsFpB09nDz+HUjMUfkxepTDK817BQEEpBa00ry1pH8GKI+BcEAgNtDUQnfNaQ+YV4AvQhu/pDA4DQI/olIeYc4+5T2kMc+gohCefZrnClDppA825c5qdeQk5c0OBjMFPQT3V2RygDicMGPJhD3M6UctgKcaUznobqjhENt9DNttHEji6vQLWK4Qsq0t27pABrOiYWCNsxOjRuRRRAN2gjrEyECYdJJUWNtdP47knn8SplQbOrdcwPbiKV7/+7/D21W9hq3sX43QIEwRlsP3SRz6GzROrePrSKfzjX/slfP6lZ1ilopNxMwZoQKqALTqSIVHvMeCZznooZB+pw7w/x4wP5rzOC0uHb5HSwedZjdd1TCeWvEgAFWE29+gOHbpZiOs58M3uDN/Zy3Gza9A98tjbGuDuvR7Gs5w0rcKZJp0p58giMBknfT0GtAlTAwxpl77Jc/rUx0jnGvI9AecdaR/A6KC02cJ/uAJGORjjEJA3taTGa8qdjfDNN9/G127exdX9Hs5dWsX502s4vVBDk7zRTEqmPFJ8/vxF/J2f/Xk8ffYCfvff/A5u84hgQvyGzJjntJkh5adiQtRIy0ocY5RlOGIyMmSy4BmkjOcpE5eslD+RqZQ4Vul4JRBQNkS1XkeVct5l0rJP3ZK/9dBZXMR0OkVoLO1lCMVKQawsMM9oS2uoUm96tHWIQrx1dwtBvQlNCW0lFo1aBfKRY5+V1VOguUKeBgjDOqQSI8lVaDkXB2XUo4T6xUs42htJ+HpHA+R0+gWTTVc48BK58yDabAHxLaWP4TN5fnxPAaFPowJB9ihAkYWTiQkyXsDJPFxHrj31VUAxei2BzxRBnoEtyDfHMYqt4r2Sa86oiYhA2c9rCw+6HYQMNgSsdrAaCBnsCQTU7cBo9iloAxgoPAoCylY9vOf7isBX8T/OxxsKoUyl5Z+HINePwUOiHT+U/uOrR/8+IiSEvXTwObNQKTfNKQhZ5pDR2Ugkl1PoHAkrUI7leM+XHYlTMkKRcQRQEXgFXW6aHVphls5RkMhylruxeRKLFD75VS7HPpm74JoHDAb2afx5SUeYQoTr2rUbOHXqFIV7jhqFeIMG5Cd+6sdxxPPPmIrwxpvXcO/BPh1/hUJZx/lzZ0oFvMYzMzl7EifvibMmLuPxBJrcCcIQ8jfmZd1ms1X+2swplpsjOoAF4lVQqYwxjGInOHfhPHrDAWoLLWwfHuDtWzdwh0706t270BTqQmncpwK36NAPjyZUqBxxUMfG8iZC8sYweJrLmVeaoRIkuHvjNuQv00mmLSX+CisPkikVjHULRp2C03Q2g3xR8ZusfEgG0acRePXNKyyNX8WYwYxNgI997P34tV/71VIAv/ny1/Dtb72MrfvbEOUbDEboHw5QZfbVpNKPWJq7u7WLB1T8GXk1Jc3l/NBT2FtJhNNry/iPfuFn8YH3PYOVBRp20kEieylVh5ZKTaiEERSzrvX2Iuphgph8j1i3jKnAEfeYUHmWKw20+azojaGZpYXTHOvVFv6rf/if4m/9+E/B7w/w4I2ruP36VfwRs/7XecZ/cDSGYZaZNCrY3buHB/dvUHlSNJMQ5zbXcHJ9BUvtKjr1uDxqaDKTr9diVOnwF1aaiGmM9g92oXQBp3K88KEXsL65zl1qSPazuMo5zp1Fa3EBzcUWqq0a4kZCB5vDhFRrBcraCFpr2hUFkWMdWL4bIarIuAySnUplRujlGJwJgHmXYiDg5C/IANCGKq80Zd7yjj+PdEBbKBpYbSJoUylB6QhQQdkPK881lPLsy+FZVSjoqPN5H8jmEHw836ffQ0rn7LWBh4b0gxZJWfDaAXDlHDKPgAS6KY99BOQPRqWTIY6hhyIdoZgell+oy0eHPB44RE/+sh+DW/DcOuberJvAqilhztVS1BoVOKPR5TGSyNK84J5tjAqD+VqtiaeffhpPXjwH+a2cy5fPMns/YCXqKq6+8R2eH+9i1DvAEcvYzz3zPGX34+RDBR/8yLP427/006jaDJPDPRiS4M2393B/Z44RPfGUpfZU/vDXMD12/sMc01GO8aigwymYGRN6KfU0hdYhNAE+JD0izHOL3rjA2AH7rHh947V7ePPaFu7vjcDqPSbEvzdKIfK3vTdAf+Kw059ij5n+Ua6QVTp4wPV+/zt3WT3I0RtmpfMnoWG1AkUERmcwqkDE+9gYaKVQspH7YGSBjCV6T925/P73w1DP25S/nMdmUgVcZ2D66Rc/iC8xGfhrP/YT6G3v4cu//ft485XXMO2PoZyGzCHgoCmDwJR2Sb7Y3WdwMmZWP8lyCdPgGRyANt4RORmrlKV8F4grCasFE2jiII5Wsu16vYYaK12tdhtDnsdvbm5C7OOoP0AUhJA/RdzmmFABdQbMIudbOztwOmCF7j7W19YxJz0vPnEeu+RnyADJ5RoFqy67TNz297uQCkRoI6yvrzO5WUbKKkBIm5vRf7SaTTr+AjNmTFLRFZxkfUfbJ23uXYmPpz0Rxy/PBRz9kkBO51DQfrl3wUH65V1x4Lwh7TzA9x8HR1sHAfY7goxVnOO49VAeUHAwXEcTB6oVLHkbaA9rCGxDDorIlmPQCKgPgaEsEEIr94Z9BlYrqrUGRQJUVyilQIQI7/2wX8HgPbBKQ3NCrdny6aNWKXkZ/Ah72RBJmYy4gDhRNKQPj10TQ3Y5PqGNLkfzlkoBePaJ4fDqeEzZzz5FTLwykGc5CSAEF4MnGdCMjnueZ8gKjxkFTvo8HWoBT0Y5ui2Pgi869uHhx6njC6fc8QX/rVZrCMIQMZ12q9XCNWbEEgkaRrQBI0xZo03ns7C4TOXNOfsMXk1x5sypUoikbN9j5i7weSpNp7FIIif4P/1f/y+o1RIS3WE8PMJTTz2Jre0HCAKDZquOLJ8TUownI/bfx5wGrqATPXfuHBa4ngjn3Xv3+HwCUY7uwQG0MXibAcSEJccHPKMPwhjLS6sw2mLvoIt3WOq/T1w0S6F3jo4Qtzrll+qOGNUmYRUL9Q7WWit0mB40kQiKEM9eeA5hESPtO7TqS7hx+w5ev3YF71y/Ch0oaDKTlGSWMcVkNGAp7aCseFQaddIBGNOYsxBAQ1igVY3xc3/tZ2hgZvizP/0KDg/2ygBpZW0Nq+snsLC0AussYp0gpyGRLx7d3dnFiMozZqidCo9ZdhUFaDWreOH9z+EyjfcK95PEFlWWDT0DloLHEi5zkKBiNJpCgjc5A61UmzBBBJGJKYPECR2V8F9TESrkZzvRaOkZfuGLn8Zv/NzPoU3jcPfVG3jt5Tfx6ms38HUGAA9odD3x0zbEDisTR7t30al4nF9vYK0TsKwcotU0cG6MGp1+FGrEkUWVZ/B1nlGfYNCimO02mjV8+tMfx5lTJ9GsJ2h36qjXq1hZXUKz2WZGEkI+SbWCgMaKTISnAQCV1D8E6VNKyTAopfhIwVAGLOWSog1NJ22shjIahiVebQAr/4A6RblX6tG7pnxfcV7QiTqdQwcGRscQ5290lW2NUAUkiiMoG4ADOE5RjzxA3CbDEfy4D5XNYFWIMGoiqizBBjUEdHKyttMBCj4DDa0nDWEsvH64PvFRxEFR+4UvAil1eMLAUs6B59SF+bCHjNld1t9HTkh7O5gfbRMeYN67BzXZgRnvANNdlqYP4fMpGC+h1W5haX0NOozguWamLXwcY0JCSak8ai5jbf00XnzmWZxZbCHt3scb3/wjbN27Ricxx4SOVsWLeOmv/CROPnsJnZrCr//ij+NjT55BNQdef2OAebFGOQ+QDRTSoSc4HgPweuSQjuReYcSy/qRXQILrbDqC8aS1OBFGJinXmMwVeqRjmAKaczz/dIvHFss4+QrvKeEAABAASURBVMQqVs51sLjexozk3jvKMCs8xnSuuY0xNTEOXAVXDhV+7/URdibA0YyM5k+oNZJAIzZ0rmaKxKaoRgUasUWdslLluxVWwiwS6u4ekkatPDJ4/n3P4elzmzCTHn7hS1/ERquJM6sbyIczvPaN7+CdN67gYHsHvf1eaTM61Q4M9VcTPIKSz1OnMWCGvstMf2c45LxpqfPwmjJn4BT40YTjnzAIIYlAg4FGTrtdpR0RGSg4xz5L+92jQyhrIF/gzLl3GReGITI6a7G1Gg5xGCCJgtIeRawGbO3s4bA3RFKtYnVlBZVKRLs5hjhlSxpktCn9/hEyridzHdCWyq9ZG8rllMnXQpt2ksesVeqiJGYSAIhsFlxLfMrjIH0Cns74uPVwD4NvaT1t2XuQQa4hMsDxivPph6Bo6xT7BcD3BTRbzffLlkGAJli+JyDvWXgY5WGpR1R7SDAkENC+BVZBIAwMSiANQ0JgNN4DJSoNzXlAPI4B5Z3Hcfsep9jx6Ic+4NiRa/Wo63tb5b73/rE7T0P06FaEoeByjiiA4KD46AcuyX4ixMfyPvWARghIecHEDlnhMKfAZHQEKasAxxlqjpR9OfukOpDTQTgSUBhJGwABmVRwkNbzH7meMZBw8KjW61g7sUGyaNyj49Uk3JTRoAjmQfcAIpwFmQOVotmq4md/9q9SkAelkM3pAb9EBdrb3yHxK3j5a6/gHktlSSXGIp3XJz7+EQYDFdQooHK+NeE5lAhzYC06jHgTGqrFhQU6h9Uy+pUAJAgs5IxKxsn3EBJmfRKNXrhwATHHS385jspx+sw5WBrcm7e38OCwi9/+yp/iFh3rg6Me7u7uYMxyd5MVhBpL70pZKigNRVRDvdam3BlI+XChs8KI2OH6vdssN86xN+jhHo82hEZlpkkFFMXIGH1eu30L23s7uH3vLkSR2g3LKgLwkRdexHQwxMt/+mdIqVh9ri90NrTQIZ1jXKmh1mhhMJ7h1oMd7LOCMKMMzFkGc0qXewA5ELCMdZIVlWcuXQB4zmyoKAV5MeTRx5RViynfm/CYZMZr4d9u9xCUfu4zhbZ0anRekpXIuWjmUkx55hgQ79Mri/hf/y/+U/zMD30Whzdv4eo3X8Nb37qC1771Jr7z+tuYF0C92UKv1yN00WwEOL25hM31FtaWIiw2FWqxw2Syj729m+S1o0IWsFSQkBopRimkIU4pD55Gp9WooNGsoLPQhtKkOasHxhju08KyFWMUhCG01ijlnHKY0Ahppamohrg0AOqcVqp8R8ZNGPwFQQDPd8RgxZUEURSgnIv9Rmto0lR5QNFpa6chH6UU5H1ogwKWEEK+ROd1DU7X4XUFzlRLgIkAE0AZw34Fxf1lrKYMSfcpiZS6kGXxJnR1E1HzHML2GYStdQT1JbighrkKkKkQoExq8sJozTm4PnlbS6qoJEkJIvfW2HLvGbMwyeBy6kbBQCAnFKM+dDGGmx1hfLSF/s5tFMMd5AMGBIRMriddZLMBsvmwhHotRBQHUIaiQ7wd95Aq7qFSxdLGSdI9woVz5/H8c08hMg53b5L/33kZxWQKZCkdyQDnLj6BL/7QD6FqQnz2Y5/CJz/yYfT6wI07u9T5AqNBgaEAg+Zhv8C4B4JnNSGn41dIZxr0XSWk2YxZ5YSB8gyj0Yhycx+rCxZ/7z/6OP63/+yX8csMMn7yS5/Fhz76fjx5+UlcYsDx+c+8iI9/9DzarQB9Hi9MyVH5IzwvX+vhD17r4pD8nXJPSa2OKLSIWGEKKecBKz+Xn1jDs5fW8NxTJ/D0ExtY6cRokhWJLcpx62sdJkwziD6+9dYbONy6iy987AUsMzjNid89HjmmrBCMqaM9Jg5RWMXG+ibmswKD/oQSaiG6WihLHlsIboxj0GWwfTCdQ770R58FkbWMPPVelfwtWwcUhUOFvJhOJzDWlAmFOOScQZLYV7Ft1TiBtBGDF0mE+iR+k8FJHITM4qeIxdkZXc67z6AhqdZwcNgr1+6NenjfC89jxoRqPBsDDHhFHkLKhOV7IenVocNvNVvQnCOwlsemfdTrdWjKqejhoyqAo59xdNSSeJbXxLG8Z5sRxDcUDPYLuSZIwCLPBaRP9E+RGJoAZvkURxjyTvNagcSgfioPcte9C4ZjDde0JaU9ytZ7MBcDTcyx09coW7kXCCgL4btw/CxU77WBUdAGkAocZF289xH7/uhO9q6tsngPAiKs+aIiaCIprYLW0hqAUZ4XBnMWT8RLZ+s9GePosAl0wAXvJXvPeV0SkZsr6EilryCBM7kmQbzMQZA5BAqOF8j5TMovTBBLx5/RWWRSCmNUTl/PPo+M1xmDA4E5zxlzCp6860hg8FNeEw+lFLR6uB/uQfPeUAhrtSYjxzVMxtOyBB9Q0IY0diOeJ8+ZSQqjd+nwTtAp/cZv/Bo+97lPIYoi7O7uY4cRsqVgffyTH0HBCM7oEP/8n//3kMi13awysx/i/IXTkD+S8tbbbwPEaUrn2OSaloZyynJiFMQ8K+/iiEcN4CenMGlyTNY4zWOG02fOlOtJ/53bd+G4V4miFa1cwYgoCGMsLi9jcW0RW90+jwQO8RbP6F+5cgVdKnKXxu3tG7dxf/8AO6IofF+cY5clvSvXruPmvQd47cpbeP3qVaTG4BYz9xENSqZB9VGQNXJaNOGVMhpiPLY4Rv6KFpM3VjhyrLKU/aHnXsB3mTn0drqgz0az2caJEycR0vEfMjCQ88Fb9+7jGisVDw6P0CfjpBSaw0Azq7B0VrTJsNphfXkBATVmOujz2KCLyeAIihWSgpF6NpmxIjyFHEnIr0/u7O/h7vY2hrM5ejxm6A0m6NKYOaOQU96ULvDSiy/gn/3T/xIVneOd176JV1/+Fq5fuYbXvvMmgzvOrSwMad5jAFVLAjSSCCdWF1CtKNSrQKPm0GkZtBoKVQYBT9NQtxshKpFnidJBIYVjVccSZ/lOh0BEo9PpNGlcqjxa6pRtlUGgOGxLZ62Uoq54chzQWkMpBaUViEgJjk8873VgIc+1tWiyVKmMLuVLxmleHwPKMUoptgoGxwB+qKJ8qKCZHZukAYRN6GQJ1c5ptFcvYmHjItqE5toZtJY3kTSXYeIqx4d8zzNY8CWto7gJW19HdfUptE+9iMWzH0PjzMdQP/1RRCc+gHjtMtKwhYKBhA8qUEEV3kTwpKun3IteK6UQhnEJUZQwEKiSvnXS9xiiIERoA4jRdMUckkXPJz3k8z6KrIeRfKv/8AHSwV55VDAf7SEb78JND+Bnhxh07zHwGSIwGSgw0IFHTAa6gM6Getc5eQYRg936wiKeft/TePbyBZhsiK///r/G3TdfQTjLUPEVVJN1fOjDP4bmwlmcuvAU/urPfwo7u3dw0B3RucQ86gMmswiDscZgpDCcGIymmqAwpeLkPoBicOO8gRxbbu9O0OeRwfnzBn/j5z+CL3z4FM4vWbQTB6syKO9QI45LNY8GelhvKnzo+Qv4wAcv4srNCV6/n+HGCMiqNfiEVQLayoxn7YYyd3ZtAX/r538a/83/5r/AP/mf/BL+0T/8Wfwnv/JT+Ht/98fxT/+LX8b//J/8Ej79sYtQxS4qwZyBT447d67jNm3E5QtnUbEWO/e2GdhmaC+tolJv4eSZ8wyoM0hFp09985QdkF+FjTDMGPQ4T+evsN074hFFD4d06BJoBRwTU3bIdNoND+G7J67e85oAfgra/Altkua6c9pqrQMEcQgZY0xIfexCcf6Ec1WiCgz/S5nESLU0oS7MRj3yVwH0EWKnd1n93DvoodrsIK7EqDUrdJ8ZhqMj5G7GeTOsrHSYYC3griQt1HGlVJlg5bS1VR6DEEUUvK7zmKHf7zNpGBMmyFlxlMTLe4eCtsTTZxUEx+sSSAvQ7vsig0DBQEhArkVzNHHkg1KeJXsX0ERdWoGAmFp2BEYj0hpyfQxUUwXeH8Oj59I+AhlfXltV0iO08v7xeJlbQJ6zm881DPcMfjz54LiugNiGgtcZ8RT7rg2Z8h4YKCLHfyEvK6WglOYU4IbK5i/9p5CFSkIVJfGEgBIVChQUgtKxk+g5M/eCCByDR/4YgcX5PgIOQUaCzxkNpHR8UgWY8XrG8TPOk/KZjCnnlXW5MQ6D43PZtIAjI6X1FDBHrs+mKQIa442NDUhGPWQZSylV7suSFhEd/WyWYmGhgwssR0exQRhpfIUlbilddtj/0sc/hjBRWKMD/pM//hr2tg6x2FmAUh7Pspyo6Ua7e/vMHgaImb2vr69hg+dQ7Q4VeTZFGIa4+MQTqDIyFhwCGyBlNtKloN7hmf7e3h5mPN9ydNyCa0qhPH/+PB1KnWvYct5FGrSIildr1JB5jYPeDDd49v4Wne3rzHZfuXEDr1y9hm++8Sa+9foVfOvNt/DtK2+wfRNXbt3ETWb7OxT8LZbgDug8xVlnABWIgk8+KtJL6AYqIKUJorzimN733EW88NyT+NIP/wi6u3s44pmhZpAW0PhZZXFEB35/6wGu8OjirZvXcWdvF3eZscvvLw/IlwIW8BahC2BToFWrspRpWEno4z7xGh4d4GBvC3dpsG6+cxV3blzH3es3cevGLdy+eRNf/8Y3cEQjNCejJQgYDKesBDlEzI5ELpx2+I/++i/gp3/sRyD/17nf/q3/AV//6p/hnevv4K2r70CR9kpbDHl00t19gFgXWKwn2FxtYaFVwYmNJbQ7FYQRKMMj0nvGzCxCux2gVjVoNipocHyzXoVk+612A01WiOS6Vgn5nkYQaL6noLQHfSGMNbAPQfj5CETWNGVOqhoCIhe1Wg1xtYKkDBwiOMq0I91EWaUVEFkGP5weFLkSSl4pBwgA5fpizFNdKR1/a+1JRK1TjAVOwFSW4KManI3hgypluYmY6xrqhRiHObPYKXVA3o87zPo7pxC3T/OdNahkHap+Gqp9FmbxLOorp2CTBqsphjLsoZWBfAQfATGaou+PQPA/BkB0NyYeJfC4JyaUwZJYMJUDrAYVbo40HWI86mLMICAd7DIQOIAEAGra5VHWFqa9B+A5Ao+bptAMzBSDARNq0jFA6mfgAyQsPTeou6us+n304x/Cs+9/Eg8eXMcf//a/wS6zYJMSbx/jAy9+Ghcuvx+Ztrj0/hdwNC1w/X4Xg6lihWyA3tSzDziaePRnCiMqzSRTGGeGoDFKfVnGD+rA0gbwo1/6JE6caMMiQyWJ0FxcQmWhhbhVR1SnkNFWkHII/RiRm+DkWhOf/+x51Pi+0oCNE0yZlFhKQqIz/OJP/xj+4a/+bcj/yW+Jsre62MYand36WgsrizUkYY5TGw380GdewK/9xz+LRE+pW3tYaEul6xA3qZd3GQi8c/MednpzFDYpA/N9BktH0xxzEyDl3ueEGXX6iJXA3cEId3mmvt3vcd9zBgo5Muo8tCEPPR7/CM9LEPtBewuvibmGjH007sTJTfJzjFarhRqdsdi/TI713wlyAAAQAElEQVSGWA2SVnRAdMMqzf0EqFAu4zBCq9mEMgYmiFDQ1ty4eRtDHkmOxwM888xlhOQ5SM8gVPQbc/z4j/8ETm6eLNcRnMTW4/s+UuWUZ2KHDXW0oF9x9E/i+B8N1dziIz0DKwCOiUnOBMkxoZHrx4FRK0gUSBAg8mu0g4hzyLlDqxAYlNk8UWS/Q2g8QZXBgDyLDBAZjYh+ODCK4xVCXn/PPZ9b9j0OmnZCAAxOFH2eYutKcHDO0ZYdQ869paS1wEyCMUuCPgKjNeRaGwPNa6MNrGaf0jQoGkYpGBDYaqqaEibTWQgBH0Hp1GmwZFFHDZc2I1HLIECIxmt2o6AjP4aC1wUy3pfAd7OHkBLZOUv+YhylFDmdO0bjGRWiwIylyRkZIGNkfCEBBp2CrO+9IgM053UoGKnl8ozryhgRrE67jSAM8c61q9jZ2cGU0ak4XBECcF+dTgdijC5degL/9//un0MCgAHPw+WP5ty6cwef/swny983FsPy//x//GsEqopms42kEuHc+TPY2r7P0t8OxOnL/h3pNKSTldJXSmcu67zN6oAIXL1e596z0qn3jnoQ4Q/DACQHJlL+jRJee4LDbQYHMUvAkvVyq1hZWsWJtROIg0TQxmgO7A0HuNs/xHVmyVd2t/DW/Qe4ev8urj64iyt3b+PG7jbui9OfjrHHsuuBfJGHmUUOBRVa6DigAwtgqXTiqCz7DK9NYBHYAIcMUibcy9f+5E/x1muvIwrCUonnzNTl6EL+Pwo3eWRwk7je2trCbTr0XZbmeqzs0F7CUbaM06ikFnGukVHpPQVV/o9qfeJ1j0GABAL3b93CvdvXscdqxc79e9jlPuRPeEoWuUc63eSxTbc/II1SjBksicNaWFnG//Q//88gfNt78AA3SOM9BlOv0+jtT1JoGpyj+YQuIke7EeP0chtnaTw32jEWqgHqiYGnw4FRiOsVtJc76HSqWOgkqLPU3KyHDPTqpTFdaEvbRIMBQcJnIemmAw3Q3HkUlCJXXpf3ysFz/wJBHEHARiGU0RB5XCTeAtLnqdjaWoDPBOR5mMSIyIcwMOSBLnUSDz+yohgozXWlS2yuUgqeupsjhK2uQVVPANVTZZtFHcyDBuY2Rmpinj9bECFAR5CsIKexEPkU3FqL66gvbSJpbSBIWlC6AkdZL3QDebIGV1tDa+U0glqL5sdy10pQeBc8DZHonhj1RyCGJyO/BUSGc6dR+KAEpUMEYQVRUkHIPWvu2dNwFrQ/OY9YytI/jwCK0S6K/gP40VbZZkf3MDu8D8wPYbIhTD6B8TNYM0cQjKDtkG5hDm9CNKgv0coa2hdO4iyD2dBm+NPf/i1cf/01aAbc0AGeeO5DeOlHfhqmvY6L7/sYsqCGm7tD3N7PsMMS/e5oDoG98QxH1J0es8DB3KOXahxMHe4dAkNS4dM/+lmYWhUxKywbT7wfwQKDqMVNFO1l5JSZPDaYkdcSbAAOFhOo4RYudDT+yiefxFIA+PE+LPez0Y7wd3/xp/HpDz2HtYUqKrHF2bNn0Wmto0YeV5MFJEmd963ymcjr5mobv/7Lfw0XzzDgY2ZcYVDZG06w0x3i9eu7uHMwwXdv3sWbDIB2BhM40n1vMsfedI4dlvr2plPc5Pn5PTr+Hepaj5WB3HsipRHoAAExVsqAbAYo8fznB/54viNyKRCGQWnrxO6JLfz+F8IgRk7BEMcsCVPpjPm+Jn2iKKJ8BJjTJ4hM7B4eotGm7FEBGs0aZtRtr0XvQL1s4Mtf/kOcPXcOG0z2WhwXU6a+fz25Nwx0RjxizOkQPTcjfisXf0H/k9Nn5fQfBeXvGBx9CvVZ+ijHnrh6XkOcmgAnFFyN8rBaqOIg15Rw0suTboBhf0CbECjAKnUMxFvu5ZmAvPuDQXE+kNoe4ug1NU9A1gDn9KSVow5L8u0KVzp/x70IFNyL+MtHybRca6UUlHoPwI8nCLPYoJyQk/qSMP74ng5N7uX594PnsxIBLiaOPydRju89o7KC4EjAnPQqHoLHMYHzsj8nsjkJn5EZMzp4gTlr/3NeH4ODZP4pz/xlA6Q/HoGsIyA4CH4FCZBxnpS4pJxTNq7IbDm32paz8tEUrVarFBb5bYCFhSWWo/ZxdHSEMAjx8svfRLXaYKlshiEVYnltGR/92Iuo1GPElQq++mdfZ2Z6k06hjSGz0ovnz6LO7K1g0KG0xiHnaTJqDcOwJNNgMECz1YQIcrvFd1h9kDOtLpVMnOvm5ibu3r1T4iABibw0Z2Wg1V5Etd7E4soq7m1tY3V1HaGlSFHw1tnXrNXQqFXRbiXwytDYKUxozEakm3xhZ8Bovc+IopeCBssTCsj9gIo0SR3mfKa1RWgiZsQR2xCxCQgahtJoWVa1lEZjDY9BuqTHnJH3HPe29/HKG1fxNo8p5G+HX2VZ/s5Rn8ZxigMax/1hBvm95RFxSWEA0t5AQVOZFbE0PkezVkEcGJ6zDnH39h3cZNXiASsYXfJncNhj1jfkccC4bEfDMSsMPYwYsOWcB6TBnDw2UQzh33/y638PFh7Xrr6Nb37rm5A/T3ywP0CRGdgw5rlhF5VKQDpF5FmM5XaCFrP6SmgQUnkk+m41ajSgIeXclRWiJjO1SjVCrRYhYYZfrcWoM3ioNqqUgwpsZKEYMMgXTY8B3B1BgR9NbDTvCbx3BEV6QsACOgogX2Abz1NmVSmcNpCy6pSyPckBAckoJfgV+S0o6I764amPCgZKKchHea5HveO/ZZ+sA8qfJzUqzTXMfYzRzJPiAdeIIcazULZsZQxUQJR4X3BMnlGfNOJ4Aa3Vs8hVHZmK+V4IBBYwXNdYXsawUQthaw1RfZH6QHpIUEM7QXsMwUEqggWNUWmIyKey5X1BeRPIswIpZXDOMrycOU8mGfE3XMJAdCSOYwRBSAhglSmrkIr64KdD5FLuZVVg3t9FOtzDlAHBpLeNlA7TzfpQ+ZjkGPOdKQ1vhoiyC62ox3PopIrG8ipOsBz+0ic/iiefPIFvfOMP8a2X/xg+GxOnOTrr5/D+T/wIJtz/E+97Ca2VE8gpJwczjf2Zwh6D7f1UYb8ADhjE7LkQ+4TbPeD+APjY559Fe72FiHpZqBCoLsCFdeRBgoy8yfMZZtmk5EH2kBdCt5A6rcaHWK0U+PxHlrAYAYvVAr/4M1/E+dNrlF3i3mjgiUuXUW10AB1yWwaesmOCANqQhwxinRtxz3M0EuCHP/NhrLKqZXXO4QZiG25uH+KulNKZ3d/c2cNbclRH23JrZxe3edR5m9W9W6wS7tNGHbEaxO0ih4LzCoCm9JkSBGfFHnFGhvJ4fO84woFMQK4dZYHXfOAot5LUzJgspDy+m9GmTlh5yChzIW2k8HzKoKNer0PupwxGZkyYJlxf7Lh8MVDGjJj1T1kV8ZSJHVZaC/qGGeXh8oXTSFlhTSpRadNv0o6Mhv3yuxhT2gwJbAV9JwgD0OSDrJMwqZJnYp/F7qb0F17k9KHvKn0K5dcLcA+l/jkPxaAeinvjXNJHhwawj1ul3LkSyBlQs4RybD1p5hEqtgowCrAa7wJVC1ZpgvQZ9qsSDHmr2H8MCj/oI+t7bkzaglZHcC6IY0F7QXWD6FtW6rejvafe0cak9Ima75BBeBc8lUQJkLggGxUMpJVNKU5ICeCePbxQ0tOwcUzBa1n4ccg9GU8iCiK8RPEQKcc5iBNIS06l6PyLY+TEUbPc9K5RoHEQx58S0TkRFWSPW4+MDo08omFXmHM+CTQeQUEjmXsP8o5oK+IOXhfISQXvNDbWT+Hk5lkMGfFK5jigAhzxvFq+ADMeTwHuyZMoImjX3rmBpcUN3L13UOJ6f+8ePvOFj6BHgxNWmviX/+rfY3GJ5byKxhKzySeeuIAxM9pu9wiBDREGMQIbwZoQ/dEQcaVSlvY9cd4/6iL3DkKLWq0JE3DMcITLzzyDEydPkj4FqjwiKJzDQfcAo94ERwd9CkeEGZ1rn442DiNUk4TrGKwuLWJz4wSWGFhUaGRCBPDOQH6taG+UQ+CA5cveXGOQ2xJm3sBocCQQcixo2IIiRN1UETI7N0RupVNDJVRYaNXQqtdw+vQpbFHpjkirLg332Ma4M05xnc75nf4IV4nXLWYZB6nGWAeQbzTruEa8Q+QcF2kN+glEVUAnBQqWmz15P+wNkXJf86MRpodyPYJWHiPSc8B5hU9THt8oztkbTeCoPRPn0Gew1VhawD/9L/8z4jzHzo138IqU/K9ex2uvv0M6JshotEd7XSzSMKzTEG4sJlhbSNCsBwi4t8GgB0vjXqvEMI70KIQeFhuLy3QGKflUwBLphMFKGAcwHAsaWmLPZ1n5LKwmsHECih83ZhibVBBXm2h1FtFsL6BGvsSNJunh4SIFxQwQlQAF5/VBBERReY24AlRbQGURSJZJow6Ceptr1iB6Vso1KKaUcTbUTgXROyolaTWA1gXvCyilWMFYYWsQhQmCsjqRUwtnUBr8OBooDWNCTmapH9w4NAP0nM9DZlangbyFMOpQNrkv65EHGbwew2CCiGfRlgFmnidoLJ4mfgbzWZ8zyDwONAkoynXkn/dAUb+UB9FlH/VMUZeNUkh5pnzAoK9/1IP8PzMO9w/Q6/YRmgjVuIpmrYFm0uDahk7aI6X8jfs9Xo+RTo4wZzAwG+6y3L3DgHGH93twoz6m3QHbHIkO0KIzjoOQOBqYqIk6M3HEwNknT+L5D57H7Tuv4Mu/899j0L2HLFc499SH8fzHfgzVpYt4/kOfx8rJS3jt7hxbeYB+WMMR9Wwrs7jFrP8KZfsNHsNdHQJmBVg5u4qQThxwaK2wo1IjH+sIFZANejyx6MITP8dAQAzzxAWYuIjVyAKaQhS7IT54aQ0tDXzyhXUstSwDzgiatGisbLJtQgUVJNRJkwTQgSPOI9qTCQKbEXLavTHky5L12OEzH3kK1TBFfamDqVGocL55NkeXlc0u9emAtmeHurvHY0H5Ps2Iuj0rUMqzyB1R4tyAF56Rh2ArDlHTljE/QMQ5Q+2p5wVVIy8BPMYJKee5cTIcOYObSqUqzOdcOcIwgOI71WpMOVVw1GdjFTydqMhIQfszo93OCpR4gJ/IBtxbgCmrFNrGrOB2cXpjEy1b4MxKDbH15VxD2iPDoO8dVv/u3r2NIWk9n0/RZvW31mywcjiDMpp4OIg9jpIYQ9qaOXGUdR2ze1Uq27E8c2nKjXsPiKCGB4lcgvKufKbYL6CVgtgvheN+ydCtVhA4vgavASpCCXwNAl4RHwWITnsq0XvAfq5BEtEOgPTw3wPCIw6Ho3ILryQxSgsPkS2BOV8UOqbklzwvAM6joPF9H6UUPBHVbJUiJt/3/D/ktiACTgTF++MNyTURcALEwDkHzz4heE5mi5PO6ewzEn8uLSPDggwRPkhpUhA/Bs/NA5QN0l+uPRlJ4EAZJ5lG7h28J/7aHLdeIwhiNBsLbCPcZtnr4OAQlteHUwAAEABJREFUSgfIOakIzGGXikkqHbIUfev2baywVOjoJCd0TEeDI6ydWGMW3sY0neLqO3fwzW+/gWqlgo2NFZw4sY4FnstLyVmELGREGwSW467iAc/EJbKUKNOyr/zWKcvWRyxhVVkxkEhYQDKe+/fv4+69u4iiACK0C+0mlb8Oxfhbk0ZNOjGtCgqPR53l5BvX32Y220TCeRsU4sBY+pUIEhyENoKNaDTY5rTGGaOu3HsGY6oEaAsbhDRKBglXEGPTpgCu1WJcPreO9z95GueXqlgwEzR9D+tVh5qfYLXTYBSZYZ/B0z6PKXYYoUvp8HCWY8Jse+5D5CbmGiHPYI95H9BA1In7YiOBKcbYXG9isVWlUTKlEEqA9GBrH5PhnNn+GAcHR7j3YAv75NGA0XvK4C2jPO13Dynk4Po5cp4RX2AW9/d//Vf43hH2HtwvjyV2tnexd9iHsgkDrpxGKcAyFf/E6iJWF+pYYAWnGhuEtFzj8RAb5GuHdBYeecpbaC3OndqEfBqs2DSanbICY1lFMKQXbAhvAoKFI93kV5m6rPYUNAg1zpM0q4hqEcQwD1mWlF9PnNPRFSpEoarIdI1ZdROIFhE3TiBZOE3YRGVhE/HiKcJpxAtnyzZZPImwsQwV1bheSJQ0ZR5Q1CHlFDyhbFlNAbFxNJ5FMYPjWSWoP3j34wCVQ8YIaOoDSHmjLW89gwEDsC/nvFHSgo2apG/EHckeNVtQAik72nGYgxg86zgd50gZuGfpjH05wZEiDlINkaePg6fsOcpgCaL7vB9Phgw65rAMUCp0BJqraDjOegxjBufT0YyOrABfZVYbI6Iex6wOWGUYQOaEOfJ0Ql4PMR32MB8fsaUsDfaQUFcCnyKbsJ+ON1DEiDQrUg/oCIurJ9BaXsDq5hre/4GnKUf7+Mof/BZcNsU2M+Hlk2dx6qnn0GU2+oGXPoVnXriEXWagV3b6eG1riGv9Md4ZzHCNCcW1foq+ApbOrJFfOfE5QKNCnjFIxWgfjkcVUx5VZP09OGam4DwZ9zfhkdqQNmbIfUolJJvnKOZzuFkfH3wmwPmNBbQbIStTESp1ylaSkD8hNGkm33lJ8zmrcqRjPkXGa6kuFMRfYCK/mqgVqrHGkxdOQRyMMwqajpZmAU5p9hlAWbYaGYks9vARgJxQSkFrDaOPQSkFpRT1SkPB8JlFoAnGwmrAGIBmF1rzBscfpTRlMgeUQ517EGeslEeTFdIBaTCljk9ZEUiSCgaslAoILo7rO849YdXAcLogtFhoM4hhyX7CoAXe4mD3AIk1iLkv0fEB7bfYQboDdFnlSCmfc9IzpE3OigJynTPpEP8jdrfGwFBzbxn1xfG59AuAH6UU/4VgUbbyD9Eu74kOlFIlcHfyiHpUNhDnr/nMcLBSCoHREJpIwKPU8TteH7dKKRTwJYiOeK8gevgeFLyn/jkgpX4KZB74fqAbQ8Yx8l5Beyn+MXt3Lg0R+YL+zHlNXhhABcRXARzzvQBQMI6hfPZ999Qf9uAxhD2OESdW5ZPjf6RPCCmb896VYyhf8JzAkTv8ISIFgWsVQE7jJciX/RwohiKnoZB+8oUGQMYKOL7j6PSFMLzmu4XnPTfP1+CItOcaBSfiD8cJPhodltJr9TrkG6YhBenpp58pnX9Ig9JmlraxvomlpRUM+jMUzG6effZZ5Dz7abSraDQr+OIPfwEHPAtrtVfxm//qN1GjItbpIPr9Hk4ya3/nnas4ZPY/YgYs+CpFR8IzKE3hEkGr0tn3ejREFEb5/f8XPvhBaErFwkIHQRBAnH/GqLzRqCEKDN733LN48f1P42/89b+Gv/WLP4Nf/Gs/ho9/+Fl88qPP49RaE+n0iEqYoV2vYHGhSYdmIFl6NYnQqtWRhAEaxLGahIijgHPasq8ShRCIggChrWF5YRkVGskPXFjBP/mVn8J//T/7m/g7v/gFnjl+AT/10hP4m597Fj/zgRN4biHFiaCPi8shVnkG3l5sY6Y9UkP+wVK3Qzr3GIGvwNDZGWtQrUZ8OEYtcbh0dhUnF2v4uR/7Ifzwxz6EL378w3ji5AkskobWhKzmAAMGEz1mUz2es0rpe+rBc2pFt6BQKA3JtAMGPrN0jgtnT+Ef//1fRjY8wM133sIff+WruH77PvrTHOOMQl4aJIdlZv2rq220ycNKHHDPCtY7cARlog4Ow5xB3fLKIvlcg1R1huMBltdWUGs2EMQJnDbUlxDeBlB8wfPeCz5xBZunTpcguEX1ELpiUIQFUj0jZChoFU1SJe5LqDTO0og/gUrtaTr/Z2FblxC0L8F2LsEQIt5HrYuIOmcRt08j4Bmvra/C1pZgohrkHBv8SMAs1SFPWZedSEsGoKD8ODFkBLnWpBzo+JUuoJQiaChPUNwPAaDScL7jH42C5/FxUodlicZrxW4+V9Qx7tWRxzn5mhGkzSnX1qcoxn1m5IOSnuBYvvQDf7zz1KccYmgzGmCRdc31jyHn+znfewQOnvZA9jKbjDGi3k1p9DMeAXAQAnqvwIaA16zS5BB9zXmUklG3Uo6f04lkLAvn8y6daRcu7cHTQSquG3IvWgIylvAHgwwqbGH15BO4cPl5PPHUJc41wp/83r/E+PA2j2b6WDi5ihc+80nMdIov/cSn8czTpzEgWYpmhANi3SUORx4Ysa+XAZsn12Awgy4mMPMh0NsBDq5jsvcmssOr8L0H0KwI6glpN+gjHw4wZxAwppNLmfjMc480UwyMFNaW1+j4E4CGTeiUzceYkt6j/i5tzRbk992n0zHHcmHnSX4POEXaKRQ09konlG0gJ24nTpxgvyduirYgRJU8jijPAoExCIylbgRlGxjNVoOi+y4ECjAKvFcI+dwyUA5oQwQkMD6GCCY4hjCMSQN1DEQL/FQrMbP3ITq0V4rB5GB4iPWNVYR0zhXaKvET1VqNdoN2JAgRs2JQoS2LoghcmjxMEVEuJeEx5KOBwf0Hu4iTFoyJcOrEJjIGPeL0Lfc0YpCVs1x8yGRLbLDMs7G+gbW1dSilSsiyHIZ7EfmUMaXPEsdBfL1/iDivH/0opR5dQmtVglIKBgqK9yUoDUXAw4+nnDwCx2vHZ4/uH2+FT4+DOO33QCPzKOG9PuC9a81rj8xJy37KgTzLKAc5FApnUHi2BMf1BXShge8HvgdHxL0C5JqX/OFAQZwd8qwgYYQ4Anz48EfGPLxkw6Fc0OHYUHkU8HTObOnUHd8XBy3Pct7nouwUciH+MRRwZII8d+wv+FycKrtKh+4KXwo1X0VOYy7jBAQfAcc+TwTkHRDvMKBTMkFpOF578wru3HsAcbhaWxS5hzjt8lv4PIem7cTGxgbLSzsYTgbMRvfgmFU99+wlKqbH9Tv36GxehpzFi8ERxVpi9t9uNMu/TnWb1QOJMiWK7ff7EAWJ4xhaa6xT8ETYRNDu3rlbRruHh0dQSuHUqVM4xRJ7QofzwRdfwEc//AGcOrkJz+yqu3cfzXqEKHToMBu4fPk8Pvi+p3H54nn0u7ssW+6Vgl9jObBVrdLxh4iordUkoqKHqMcBapHlNYHXVUI9tIiZRSc8M/w7P/8T+Ad/9xfwzMUNNGsal5++gCQhvu0Ia0mOS4sBPv/sJn7u08/iA6fqWA5GWKk4VCwV0njEpG2kSF8dURECGAqh8Y5ZzBjnmWE/dfYkWonBFz/3CTx5ZhPPXTqPs5vrqDJIiWiExLkfMBPopw4TCixsAhU24EzCbNmAR9gEV2b+mUvxxJPn8A//wa9jNujiYOsuXvn2K8zY9rDfG/C9GBnlQ+i/uFDFOqsNnXYMqzIYOiwLqgNxU5TIMDSoVCLSn3tILGrM3BPer64t0ajO4KDhaRhBYySt0waCq4cFowEGDIscYwkatUYLKXc/o2zLb1UMeE6p4yaCyhLi+hoqzQ3UO5todM6gtkAH3zgFXVmFiheAaAUmXIGOFmCjNkzUhI3rXDvmfhIESQ06rNDIhZQjC6M119fwpDmIEx5+CmabLk/hBYo5e7lX7lcTQ0XQnu9xT4I7eO2Ia4ECVBXIPHHcQcC1C/JAW8v3RdvZcCwHcM2AN5xNgbPkvJ8B8wEd7ATK89HDcVqu8fBd6eY6bKjTDl7eJP1FbxPKqgkCpDTSoymPdhTes0ccWdoFKr3YgpTOfcJMUSpoYuAhxtZYNpa8cnTc3AnHOI7x4hTpKMfdLcrILmOgMSIJhNIxFIOkmLjZ3DMwbSKMSGc6ShPWcJL694lPvIRq4PCNP/kdDI+2UTAJaK4uoU6ZOJx28aWf+WHK3yr6rAq4KEERJ/BRSACoVqjEIUAjEhmPdNRD3tvGlAFAfngH+eE9FP1tOv0RClbM5pMcE7ajmcNwXmBGvZnnmnZGoWAQoEnPgkGxI31CeuOUFavZpIdRb5+47WHC+TPuVdZzrF7mNHhFTloQ+Ar+6I9fxu9/+avY3emSxkXJI+FNpEPiGiCg7FgNHDt8hYD0l/tHoMgnzTlFlw2fhQ/BaJRjY+0gdBVITI5YZ6hQzyqqQEy5ihmUWBppS17KHKAdlzN+CbihHNHOGBCMYSwnpoA42nqxnbKPMAxhKBviD0LaCcfKsMyhKQ8NBguT/hBWWcj3fOZ0Yh4WtWqEBSYns/kIKceVcs15j47GkO92SRK2u7uLvb09JEkFtVoVh4dd2mgLQ3kXucqFcHxH1hVa8fIv/Snl/i8YoYiTAKAZfKkSHNjyXvpImuM+B5BlJaTUnUcgfRllQmBO2kj/nGMzOmeBGWVYgKKD8jnpLWNS6lv+cJ2CtsJrA6+IQwmUVXUMZJ+hKnwflIM0+x8C7x0R9g+h4OI/CIQGsoiMlWtNpyatwKM+uQZnFsPjeSNzCiFAQZfWKXnKB1zLEfAuSN8xeG5O3j+++75/tYJnl4wRUMoALBNFVNSlpTU6iQMcHfZRSepIqrXSIInjF8bLt8zlfxDB6bG8usJnOWazCcbTPj7ziQ+xYtcvDf6/+XdfBnUScVzFYnsJp9ZPoLu/j1deeYXM9HSgdZbkxhgxqtcMMEY8Y2s0WhTOBiP2AcIgRkHO9np9KKVKAdy6dx/3GRBcv/oOoiDAb/7rf41/+a/+Fb761T/CH3z5d/Dtb38db199A9PZgCWsMSw51+k0cImO8IMfeA6nGEWLk9+9fweVyKDJasNiq4FIAwnvG/Uq2s0631N8HlL3clg3xcmmx9//pR/FJ1+4gJtXvo3f/u3fwj0qh+OZa2PtBBQ1vZGESMwcbTPDAo7w0ukafup9qzgfHeFkkmOlatGh0wwoJxIIyJ/xlOsKNJ49eQqfeN/zUMzKPvXRjxCHKp6k8682qshYrpTAKI4qCCocTX5s0YE/6I2xP5jjcJjicJShRyPZ45HJeD4DN4Am9/Erv/p3WGLt4e0rr+HK69/F3bt3y6DO6bD84y7cIE5sLGJlpYJ6xSPQUyTMyhX3rFUBMaYJjcrG+nJpMFbXlxAzAIi518oJ1kUAABAASURBVJhW3CiFIAxRaMDS2BjyTDIzbSM6+g5WyfM1nj0mlKMorFJxLXqsWkzmitcxxKl3li6is/IMOqvPoLpwEWFrE6q1AlWtIzdgxSOn0mag3aYh9EhTh5zaXbA1zEpAR6WpuEEUMQBIkMQxHv9QDbkWkOUKoEJHYYJ0NoVngCSZ4qR/SDmbwlrw4wjHPwpcnLzxnED0yNMQO+NhbIIoakGZBqACQBuIPgKOo8HKjoGlAXcsqap8DJ2PUOzdw6y7g1Yl5rsRxGj2GPQedfeZqU5o3GeQo5OIlZLce87LtY2GZHWNZhuWzhNBgKjRxCJpWpgAM9oCCaAE5Iu79D8oaPwKWkuZP00zjFkyl9/8cNyDQiAoMlDO6exHdPAzaMpKenSAeb+LbHiEtL/P9gCG/A/9nE6rAMUW3DZpXgAmRlhvIq42sb65jueePk/dmePVP/0yJkf7KKhIK5fOwSw20JsO8bM/+aNocdk5z5VFRsA9aQUEBsTFY0w5TlmiHg8OcLh7G4Odm5gfPYAfd2Fz8ojl7v7hCL2xwmAW4ygNMQ+a2BsVGFGGJgwIJDiYT1NhMDJWB3oHe1AMRuY84sg4j5Z5eMRUCA7cb06+zMcTDIdD2pQhXv3u29jZHVA+LL77+pUy2bBWQcGRj4ZUCxAS79AahPT45fdzeB09BHZBIOA7Mi7mTchnArExqJB4S4nHpbUavvjRZ/AjhN/4pZ/Gr/78j+GHP3IJp9oB93uAee8AmjhWGSQRGQYtI8jHS3DBecTRFwwWPOcTvQXxM7oUWnjKjNIe8n8TNPBQfIc3qFB3QwVs3duC6OCrr19FvbOAGSsrF86eYOLWg1c5wiCEUqp0L62FDmnTR8rAWJNRA44dT+eYS92cMhfYEJ5yNibflPNEg0BEDRSUOgYNT11w33OvlOc9saO+cHj5Q4ki7pyCd15piL905Zuau9OQBIUuoLyWZyVAkQpAzrUfQcb95wRx6JkHbYbDvPAlzDiB9D2ClO+J88+5pjIUTkMaEpQOIKBtAEN62MdAS4T9CAqiI9diFApuVCAnwbOHkBK9jJstiJDjc6cAAa5X/rjy3+N/Hu8/7uFYEkDmLN/lHMJcWYs6XA55/B1PbVICSkEpAQ25Lwd+3z9KGUCA4/HwI3MXnHhM5+u5bpxUaXQajPwOYMnoZrOJ7a1dFIygqpUqDAX7JJ3VT/7kT+ITn/wwjXGOrd0dDBhxDwaH+OxnPl4qgziBf/vv/wAb62uQ88lsNsfmxgmc5BHA2soqVhaXSkNY4Zyn2CdGe211jYHEDNevX6cAjiBObzqbodVqwxiNpy49hTNnzyIIw3IecWZvX72Kr33963jl1e9gyMzo3s52ic9rb7yBq9ev4c79ezgS48ZSeBQFdHZrJTx54QwOdreQslRYo1FuNmqoBAFiKnFEWFvu8BpYbDewttzCT/7op2gIp/i93/0tGCpVrbWAJ597H8SphGECsGSqeJ6IbAaTTdBQKRquj3P1DD/09Amciz2WkaLJgGShVqHQF2hxzVh5PMFM/6Mf/gi27m7h2WeeL+mywcpKwuAkpbGa0FilpJ9E/FNmbhMa9iEVcEiJPpo69FjKl+shy6ITCvuYuKR0br/xD34Nyzx+2CdNRgyyHvDM/3AwhmVANmagIFnESquK9cU6MzwgDFKegToGfUC9FqJZi9Fp1+j4W1imUZAvcK6uLqDdaSEMNco/h8zKiFYKjWYHuTcolEajvYSFlQ1UGm1oEyF3ClNm+fNZwWAkp7MDFJ1n0thEZ/kJ1BbOMfPfgI4XAVuH1wmGvTGGkxnmHigCrhXF0AQbVGBsFVpFCIyhP1fsNwhoxNxsjDmd+XTUZ1Y4R15kEGfouX5OZ+5NiILzjcX5ewfFzEexAiAyIIFA5mZwdPJUB7YaXmk4WIImvxwKXskzZcRAVEGE4akjOceBH825FUGyL8nmmtYjURO43n3s3bkKNzmCoXOWI4dDBrVpmsNS5gKjYK1hwDovQSkFFRj2WSil4K2FqTURUOYqnRVUGKBH0i4sI15YRaW9AE2jRRSIJxGQC4LnHtkgp+EmKaB1CEsaCI5SGp7TAc76R4i1QsFycM7jnIx6nI/7DBC6yOk8HTN5lQ4R5DNoypyjzAlPA2aFEpQsLC/g4vnTONq/h2997Y+YcXcREJd6ewXcHtq1AL/yN38GjUTB+BwBqUjRgVXgGlOqS4Y5+TyZcE3SZ07epYQZg6NJf4QRq11jOvlBWsOVB1O8crOPK1t9jFWVshFybwb5tMBc/s7FeAr50uOcexjSFsn/cXLIwEKCC6mATXmMMOG8U2bEGVPBmQQNXuP+vR0klRa2d8ifIMJQdEQbaCEl91zMiLdRCLRDyM6ADlggMhoCCfkj9KyQl+K84zBAYk1pPyKOlT9F3K6G0AxEbr75HfR27uOtV19GNurhqfOb+OJnXsJnmTiJHipWUB2zcsfKSEJbPBnPj2WdiZnWGhntgdDX0GFpyka1WoOjHKe0O0opXjtEdFwBFAoGxpFWWKWtTWzMRGuKPgPCo/4YSWSw0Kpw3wFSOvoZAySlFMJQlTI0ZCIyp61x3L+sO6MdliPYglGm4X41x+asAOS0OSJnnn4K/z9+nAIERL9yBs4FPKR95NzFqT8Ox/2gLqsSctkrFTOTVkBpON7zBwIkII7BsDUQfVJCP+qupi5b8lwgELoRrI2oewTy0z4EnTvgETyKSjISJ6NjlLZwRFqAQlNwVV5yU0SEyHjokjSySQG5cfyHw/jvez989b0buaJwer7rHs7heO0fXj/qV+U9yo06JS+9B9q/d+146bVCCYpEILw7L41SVngYEkKELiAB5Msm4pSPjgZ0wB1kdCqNRgMBDdMzzzwF+SZ/GBpmjiuYzzLsH+zi05/5BJ9zDQrDd197i0hZtOotLHY6uHz5MrORMb77yncgf1NA/pBPwXWN1ujy3Kn8VRQ6KU+jtcEzuHq9Vv6aH9FmMLILrQ2k6rBDZxZFEc6fv4iPfOQjyIoce90DvPbGFfzRV7+KBweHePPaTRxRcQ56QzzYOYD8IQz58py8t8Dod215CatLSzi5vorD/T0GNzM06jHadIaVKEQcWEbfA8RRALlvN6v42Evvx53tmwgZEI21xc/97V9FpbOOuNYCGLWLkUQ2ptLlSKkY9C7wVOQoPcSaneKz50/gMh1qlZmVywZoNGNolgJXOhU8+9QFvH71LUyUxpmnLqMmhr7aApMYjGgEJwzOMgYAcowypyOdkBdzrzEpgCEz4f40Q4/Bz4DZzYjnuxIs/sgXfxgXLp7B3ZvvYGdrC1/9s2/gBg3dxGn4IC5leYklwM1OHe2oQKRTGoWczl+jVglY8ovQbFTQJs87rQYKHn/kNBQ5DRSQw1oNpT1Ax2vo6AriE0RVtBZWsEz+KRtwDY8h8RbnL1kX2Y0kbnLvG1havoBm6yKS2nnocA0wVXjyWLLEQgFhvUKoIqgTGDCJs9GUT9AQqjACBQ0pZUWyunR4gNHeHcwO7jIAID/pTIpceDEnb/NyXsugp0a6hpUajAkhH6ETUxmI85e/jpax0kIWQPEfBQOwIvYIRLe8BAelDhkYWwF0DE8D4hWo6yg/miQRJx/yCAVpD/Ptazi68wbUaA9BMUXO4HBOwyqBXUDjElKHDJfSRvFZBnkm61tl6CQ17MP1dL0F3VpBuLSBytop1DZOE86gsX4arfVTaC8skWc18sVAKUUj7iAfT16JTlFkGOw67kpxTs3MVsFwiKasagaUhkFCRkecM9jMxuMymx8PdnjmvksHuwudDRFSIDXLyzmdgAQ+ArbewIlzp/GRj79IWd3H3e98F0uqho3GKawunkSoprh8fhEfuHQGNdIkpGOrkr48NUOvO2Am6uhwZxgwABmwajcmDtNRjlFvRnuRYcKyTz9XeHsvxVtd2oDKEoOAGfanVDsfwFFg5pM5xnTqQ+rKuN/DiHB0uMsK5i6P/bYx4PWgd8QxfDYYcL0Bqy5TwgwTBg2jSYo001ggbZW2qNfrEJvmyXRFimnSMyKfI6sRWiAMFGI6+CgwdLYGMTuTKEAlDkt7UQkDRNJHR5kweI0CS3GNYMO4hIDtO9du4N/++9/G7/7+H+LB1j2srtTw/LNncGKtgSnlNwxD9AYj1OqLDGQtZaOAIW7yrugSTSw07w+Z3BjKUEB9C7mmUZ40SSnWOULKlNgwCw8NBU8eFwzS7z/Ypu5VEVAANtYXMWLlxwG0pQUuXLiAv/PLv4yVlSV0FtrU1RqSSoKm2D1WV5RSqLDSZ4MAEgxIxcGJYvP9x3+0VlCGqxIHRXjvmazk4IjRXwR0RSioVALlGF67hyB9Ajn3I33SPn4vfYU8UxqOIDZFAMZCQJFO+nsghKE9eByssbDss+T5I9ApBVdAHE7ODZfgHY4jFYeUSpGVkJeELEh0RyjIqQKu/M/zWsCxv2z5vneem/Xw6phElLlSeeWd3Bec30HWKuDLfiHf8cjjfx+9d3z3F/+ryBCtFLQyJQAaoNF2nECEwgQJoqgKZSKWelJs7+1CvrEtEedw2KcQFqgwIzUM3U+d3kBBhxDFAZ3zHkZUqhmzr49//KOQslq90cJ/+3/7F4ijGqIgKCNpyf57VEz5n1mkWQpLBZo8jDLr9Ro2NtbhSFf5vsGw14fWBuvr61hdWsZzzz4HpRQiOn6JSEU55Nz6iSeexC/83M/j8pOX8bGPfQKnzpzD3n4XI55t7h/2MKRyZwwQREDuPdhBt9snfmOARG6y8nByfQXnT61h9+5tePK3UokZCCTEO2DGu4h2vQI17+GlD1xCs6Lxoz/6w3j/iy/ik5//EaSkXcoSGPoHwOgIgWRIzCY9ZaAoyCtnkM9zFIy46+xbQ4HzjRhnFmo4udLkeiOc3FzEh3ks4Zmt9wdHePEjLyIgTddPbmLE80qh14TRumQgUu4uGHBKcCEtyL/c+ZJXI2a0YzrnGSP+eTrBRVY3fuyLn8fk8IgBwC1cf+caj2IcGq1lxGGC6WiAFQY7a4t1NCoFIj2nwJMnzHBs4BHFBmGkEUQWUcUiqUVsQ8RJSOWvoNaoIddAqjxyyoOLIyysncDy5ilEtRokoJtMpxBcBU9lIvR5PFEENdQXTqGzeQm2cQIqXqB7qiFDBbkOUShLKdfwWkMzc3LF5Phb6sN9ZLMeA6IRkE+g6Ei1H8PNu8w872Dv7jsY7N1HOtiHm/XhmA0xYqW+eM5tiGMFcecEkuVTaKyeZcVho8weHcAxBTwz/2zShZ8d0dGNoJAKddnS/HjugCABHYfzBQ2lLWACaB0QVwOnFXHXIlYw8q4fAek+it2rOLzzHXQfvMn+CXIGGPM0xzTzpG8dUVKHVQEmwzE8bYHohQQlQWChlSqXk3/kOmDgY6sthI0VJK0NtNaeRGPtIlob59FaP4fmxlnUV06hQicWNlqkbQzYkPSUGUD0czqAGUQQtHqhAAAQAElEQVSfDXcmTqTKoKhCHGasIOXMbjzla85AcjbtUUYOMB/sIhvtoJjsgcIEZGNYBgCG9VPlLHIfUF7baK2s4QRl9gnK3R516a1vfRuNahubm8SJWeY87eNHPvcxxKogfYGITtFoYMhjq/HUUtYtHa5CNvWMpVUJ05lBmoZIswiTIsHWwCENm3hn+5D7buMuq5Kp08ipyzkjxjRTSEnblBmyZL457ZEEdmXgzCA0475kb3NWvlLCTIJqBs59JjhNyuz97fso+F8URaUdGvG5zGesQq0aoU59aMSWLYGONuEeYqMgENKWVWjnEvKthDBARBkOGSCEChBw6RQ1vv++557Cic1lnHviTKlXNxmU/8lX/xR3b7yDBSYhmysdbK4tIqMuJ9U6HlWrAI2797fhud8wCBHYAJ7+pEbcpXXE3QYBaTCDiI5hsOJo0+SLoY5BVBIGMNqgVmvgNm0hbIwuqyFnzpyiHHvQTAI+xO7eAV5n9bRWq3C8ZtVgxETsoKzMLnQ6tPuOsqwQhiHkI18MFHtUsAoh90qeEgGlFPHQePTRvBR4dP+DWkdpFaB60C4o6q5Drjx35iEVdgHHMTmh8Hz+8Bk1uBzzqC3pobiC5j8EZSyU6KuV1sCYEJq6oYxhv+W1geVzy3sBQ36WwPfMQ9AzCldWeOS0GmxwDIqtgsMx5B7l89wdj3Nkmle6RI7o/MAfx+ePHnivSqay4RbBuT3fJREYCMjmnDoeKa0AZHOKnURYUaM0N6h5bY2F4WY0r8s+CqZce44vQRloGE6m4biYpyIpn6BSXcDy0ioODg5Qr1dBq4GcUX+zVmd23KLzHCKKAiSVAH/yJ39YjpE/5St9F8+fg/x1v7nzuHrtFt556xaWWQpmNIRTdO7d/V3sbe3wbL+PKIxQrdZgjIU48iEdqbSS/ayvrGGB5WYihkGvh3fefhs3b9xgJtpkZD9Au9NGtVJBlwFKj5WDFz/wAi6ev1BmufLOFz73OTzx5EXsbT+gI9rHlKWr2bygQlkK9wg7e4fIaCSa9QYWGelvdpo4s9bBUXeXhmhEBamiEsWcqoBLR+gEY7yfGYzneWaNAdITTzyNgM5qQpzFGRX9bRzdZ3mX2b5nACAZoFURhkdTZPOQjr5KQ+pQJcM2ayEadA51M0ErSnF6YxErVPjbN6/jyXMnSa8EnVaVJJtgPKETobAN9g9x//pdZFRmT1lJKYcg91KeyWnvoHSBOR2YojIEoUNkgX/4q38DAQ3g9vUb6O8e4OqVa0gnDsPuCPLrVCu1CKdXqlhqEK+qo0NXWOWRR6WaIOQE9XoVrU4L1WYCRcOnEoOCwUFK4z+cT9BlqXhEizHmmjmNVMhy9EwFcJYGGznmdNLzYgyKJKXMYDLlGhvnkNBhqfZp2pklTF2ICWVvqjle5ci1OKwKLGnvixlx3To+Cx49gO/fQdG7BTvfIXThxlvw4zsYbr2OfPcaasxOTTaCGH2BIptCEzcPjVRVUFk9B8uKw7x+GnbhIuqn34fm8plyzVkxJ4/6GN1/C8Ob38WsexMqPaDoD2ExQ8BgQ77Bb5wDpyz3E9qozK6kAkI1Iw8UdGihAw+dHwLDGxjd+jPsXP8KhgdvwOo+Zp6BZ0QaBTXoaIEB0wXE8SLgFAJOorXh0VsNFdK+1FGt5BFy6r4Ycp1lqJqI7yzB1s5CV7gXtkmLdF08i+jE06iceRaVzYuIVzdR5TFBUKvSfig61AkM1w8KtjwKc9MprLLI6DgzF5HHDWRaE8eURneGOUv+2fwQ6Wgfs/4WMsp4NtkFpofQ5H9IWoSIiHuMnPRF0KZNaOHM6XOoMxjcun8T2wdbCCk/Q+I/Jj8tq12feukFrK42EdDJmkqEG1t7uLM3xW7Xw81qDMAYCI4D6rlHf6jRG1ocjUJeW6SFwc0HW9g4u8E1M+pJE6CtyUm729sHSBkA5KmmjRpjOOhhwiB3xiOOKYOr6XCCyXCEWQnD8lm/14WAfGdgY20ZqysNSssMzUYF/X6fAeucelVgxqAnDHK8cPksnjlzAhdXl3FqcQFrrIq1qzGSQKHKICG2BhFpyFuEGqCRYXCgIb+Kt9xuo2YLdGKP5y5v8uj0Wfzol17CZ37kJZw4v8y1gJs37+DO9duUnxSdWoUTgL6ggDGOviBDRJolPBJwpH3uPbTR5RjNNZVSMNoy8y8g/UZrWIJmv2eFR8nRi9WYTkdwpFlKvr99Zx91Boxyvt+gfYePoVSNEOA3f+t/wNr6GnZ2tyHPmgwy5KhWKcW9GRTEIaC8CkiSA1IOXkNaZTWMsVDGEPQxKAWv+J7nntQxcHD543kvO3S8cJynBPYVvBfIHSBQ9j987tXDec1jLddQShGNYzDKwpgQYRATQgS0TY9Agpc4SFCr1AgVVj4jRHGAILQlyPOQ1yFt4SPQWeGpMK5EhoEyHBQKIimIFzTEAo5bckSe3ZC2gOcY9pI4nh2ehPPeQaJ8Tya+B0SaL8l9zjHynozhK1zPcQ7PtihbeSbjuBSU4ntaoYxaSPQgkA1w04zOjjch19yYBAZkmFKK7xgoviPvC8g6so+4UodjWqcZWb762nfRPTrEnKXtFQq80l52QgEaI0kifOtb30CjUaOiHOE0I8iUGdcPf/FzuHHjGqr1Jn7vDxgcMJsu0oyGx2FjbRVBEGCVbbPZhKZwjqicUgGoUrj26MwnNEqVagXy3HAvcUzjkuVYXl4Bly+/F5DxXp6NWYra3tnBt7/9bdy5cweXLl3Cx196Ce1GE4cHe0g511/5yZ/AudNncOvmTdy9d4+BxghjRv7pPGOAc0jc+9xvBjFYK0sLfN6DZA8SPM1mEyxSydusACzUDGzWQ8SSckinJm1UjBBlAxT9BxjTAc279zHtHWLGYweB0WCKPKPAZ5p8s6AOQgxCQCe+EBpUGShI4HGK56dTnkvm8xnkf++71G5QWAFfZAxEKjxW2ce9+1sshVJxKR9hIkqqMBqm5bjFhSY2TqxgdbVFo51iOnb48S99kvtep+Hu4XB7G1depwNSQcl3z0qEGKwGA7jlTg0tBgKNukWrXYOh4gaUE8cxIwY7ygIBeVht1dgmvJGOh2BD2DhhgNBBa2m95LlSio5+XMqMojFUVL45I2IbNbF+9il0Np5EtHACvtJGrivUjwgmiFCtRqi3EkDlxL/PjH4H/cN9BCwXB36GmMFN4qfMPMew+bB0zlnvDnZvfwfF+B6C7LDMUK2j00dKE5ETXJmxcCuIax2EjRWo+iqKZAlp0IELWmitX2AQcAqKGbDT3I/LkA93MNl/h5X7m1CzLjR5rtXxnCg/mnhraOqIFx1SORSdmwDmQ/jpAYZ713Dv6tewfee7SGc7rLgAymggqGOiGwibJ7B66mksrT2JpfWLaC+cRJS0SIsQhnTDw4/mO0opOBqbjJWDbMwqnMBsDjdNKQMzjEdzjFntGrPSJH9IyleaqC2fwMLGebRXTqKxuIZGZxG1Zg2ejrhgsCM6PZvN4GhnPNdyLAl7beC5dsFwIWU1qmB1L08nKBgAZ9MB5uMe4Qjp+IiOeggwO7W0CJbvOal0FaQJ6VhtNLFOeQwDh3t3rmI66WFxfQNJq4PVxTZeevFZBCpDzEqSMwp94v323SPs9g22tmYM2lPs789w2HfgMTwGE6A/1hiNcwbUXdQ1cHD3LgoeFbZoK8T2TlWEtx4AD/qUfxWiN8mwtduFOPFBr8/i3NEx9NgSBtTTSX/IvUwhRx4Zj2OkOiD4bawvI6W3GZI+OfgJDJJqFc1WHZa8WOKR2bnTm7jESsc5VkFPMHhfaCRoxBaxdbR1OeUhBajf9VoFQh8NxcSqQlpMiVMPf/iHv4/vfOfbyDhmdXUJn//8p/HTf+3zyBjgHbFiN6XtEruYe4c57V1UqaBKmzqn7bDkURjE1LE5DruHsEEAQx5EDA601px/iDiuQO4DymgJmrjFCaLA0o6SrqzWJtUa7ux0qcP1cuyFC+cYNI1ppxQivp+wxN9jZcSagDI2Im45adCkXZ1Rx6dln9hz8TEFM3+x88p5ypinXHnQVJU2XnBS1BNlKR9GQymNv+gjvk78WgFfDpE5IO/KewS5FhBd0twrNw5pH0G510d7Ziu0Ca1FyGvBMyKNBGLSIgxChJGFoZ+xfB7wXiB812/yvVDAIAyPQWeiiIWHtLRrbI+v07LPl4bBKU30NRx02Xq2ZZ8CZIMCHsef8pr9x3d87jkHlbIkJIXQcQb/2HMZJ/cCIGHkfWmtMbBBgIAMPm4D3lveSxuUrbGWQxUMhUWYICAGrJwDKBlnSIyNk5uQX/0Qp9yg0egNe9AUuoyWdDweoj/oYkTlu3P7Xiloci2//hfHIV588QPsi0kXUMi/gkWesZ/lfMvM5tcZRDgK88svf4MC4koBFlxPbJxAwUxyobNQVhgOu11cu3aNZ2IPHo6xaLdbrDQcC6ohLmK8xsThkNWBO7fv4NVXX8UhKxbrq2s4vXkS586cRZOR3QMaioVWG3/lx34Sq8vL2N/bAlN6FDT0Q2YCAyoCSQ6vLOKkBhuF6NEZp6wOiCDub++i3xsy4Elgfc7M8A6K7nW47lXC29D9a5jvvImcfX60jYwBzXw0xaA/oSOb0pAUpIVHynrWjPyczFJ4BkRtk6A6dWjrhBnuiKW/W/jwix/CImlgKT+KY4vpnAb0Dq6x8rHP8znPYCiDx4zBixiGKoOSj730Ij77uZfw6U99FC984Fl86AMXsdQGfvYnv8RMZ1jST4K4Hq2oJt2m4wGiWGFxscXsqUG5ELnRiOMqIUHCNTqdDpZX13kWuoJKrQFLhfDKQIJbvgABHUYQqDfbWKKDadVaCIm3pQP2k6Nyj4GtwsQL0LU1BHRwWDxXOt/M1JhVpdSFGeIgLN/TdDSY95CPt1HM9/h+DyHmMDSQQV4wAweYBMEoD8dsfNa/j9H+dcwPb8GwZA+M4fyEc07B6ABkMoHvQEE5jXptAXHUAmwFzlSQkv6ZrkI319E68QRqq09CJcsIYo6hEU6P7mCy9SZ5fAcSBJDqfE/Bu4B0IFDfMu2O++hUPSs/ZrwLdXQN+1f/FPevfZXHFncRhCnnjGCSBkxlBfX159DceD/am+9HbfkSVOsk7OJphA0GJpQFD0sO43uASgsBRSMrX2LLh6SPrDXbpRPcJs3YjrsMgLp00Ic01BPuOiSbGqi3uL/FE+iQnw3qYtRoQJF3GXGeMcCc0vHl1D0wiPEPv8hpTAiR/Yx0KBi1ii7k1Ic5A+fpeEQnNsCcRyV5Sj7nfRjMEDBokHfCahsBA4AzzJLlL+pVWHHIKbuWdC8YCKtsgk6s8L6nzpG3Mxhj4U2Em3sTXLk/wJ3dDDv7HvtHwCHL/cMxMJjlGM7mrOINcHYxxgunGnh6sYqnlhc5h8LcB/ijb9/CbgG80wXuDTKMVYLDaYH+KDvO+kc9xmaHSFkVmA4HpW6MeF3uEFXMCwAAEABJREFUic52PB5DoBaFmDGxKASnB12YaoCgEiOMa4gYxMbNBjrLS1hYXeTZeBOrS02sLzewudJCpx6imQSITAGNHI6VsiDQsEYBYqu1xdLJi8Stjh6PNt65sYOXv/EqA559NKsJLpzZxN/8j/8WNi+cwju3HnD/Q+p6gXsPdtE7HCObO2hqRWAjgFc5HVCWFZjx6G/KYEX45Og7GuQxB9BGTzAZT6G5roDYac+AIqkweOBRhCJOR0zwJty/IY71RhU17mGej2DEV/C9r3/jm5BqY0b/trqxhiGDKZnbF47BRMhxBgkDBU/HL0GLPCvoJ7wYVbkhKO1hyGetAWU0dGDgNW8AiB8T4CWc/PN9oDnuB4Ix0MbAPARLfAWMZR8htBahtYh4LRBazfuAYI6BfAkFyn6NiDg9guOxmuMewcN3OJfOiGZK5clIyDkZnMo1N5zxmjabmR5QRkNkhBDh+6GA5wwEEog0KxVNiOc5n2ff8bU/7ue9c6q8Bj/y3PF9aXlb/miloJQqiWFJDBsECKyAhSYBNJGWfmMsjCbxjcajj+eaIjBy/y4TaGRiOoHrt25iv3tARilIZr2zs4UuM7KD7g4NzBxyRl+p1HDy5GmcPnWWTrKP93/geT5LUa/X8Z1XXid3LUhfFDwXv/zUk3iDZ0o3bt6go4mpTBGzvipCOpd7zMxFeHPSUYSxUqmi1W6V+DriE0URtpnF5jRGK6sr5fwi5DWuI88PiKd8we0az7jv3LyFhONP8xx6fWMDC8w6JgwU3njtdVTjCj76oRehqJz37tzGQXcPIrQF6Zw6B/lS3craOqsAA+zs7kKUpt5olQIuNJnS+M0Pd+gU7sJ3b0Ed3EK2xUDg4Cb0YBuGWVJO4zEZzJFNUsBbOiswAADkSCQjkeVMf8ZsrWEjxF4zm/WQX6MZM3CoMcqf89mwLwZqhH73CPLrjnfu3ME+s5YhM7cZebZ7eMCsIMXmyQ289NEP4ZlL53Hq5BKWOglOb67gl//mX8fGygrkuOU73321/GLkmOecygRIaYAbtRALzPzbnTrygnji+EMyYH+/C6FzhbhUq1UodSx/KcelpL9mtu6jBJ4tCAuLq+RHEwYBGB9BUw88HYdjKVbrGizL3A2Wpm1rA3lhMSNkpEuhNCjaMJGGYvY8GRziiMGWZ2dgEkgwFnJ+UehSZ9RD8+AKZiA9jI+2MOltIwmIOxfO8gw5ddHREdHjQ8DRSNWqDShQDk1EzdElyNqFCpGpGAiaQH0T7bXLqC9fQFxfgWZ2lTOTn3TvHgcZR/eQz4/gWIFwCmwVxBRD80auWJ2Qkr+d72L3rW9i/uAaiCAKZsg6biINO6x6XMTm059FsvQUOpvPo7r8BIOhFcByfY5RUQ2FspD58fDjhSEPr5VS0NyJY6CUMQPPGQAUswMI6LRHORqT9hlmLO9O6Qwke8yoT05bGAa21c4yGsvrqMo3wdsLSFotmDghzRyDxCl5M4OmXngGBZprBUEA+eScQ3SzhCwl7SeYMsCbTg4ZbOyXdAGPCgwrNVp5FFoDYYLaxjpW6CQjTHHzrdchOnGKzk+CuJjHVSeW2/C0C0beURbbfeDa9hA3DzPcHjrcHyns0kkeMmjoTRX6dH7jSUEnPkNBB17hOlMGyH3i9+qNu7ibAllisEcxudHtc74ZZoh5nOcwZiAwmcwxn44h+pXSKc4mM0jfjMH0dJpDfo1wNveQo8EJ27t7nKOXY8RKQr/fw8HeHh7QEb/9Do81drukwRy5yBxlPQoMFpoNBt51NBsV1FjNCoyHJSkK6kPIip3Qc0QcZj5EtbXK4445gxOHu/cO8fZbN/HKN7/D63tIPfDS538I/9U/+1/iS3/lr7IytEyZtQjJK5BDKQOhnGuKbLTqDawy4alVa1hfX0MURbC0/fP5XFgHsa2VahWGNl/WF/syGQ2pr7Vy7IwBXa3aYMX2Rhn87O9v48yFTWibUy5ytiGOjkYwQYLRaELb7nD2zBlWfRt44uLFcg7RMUs/IyABo8iL4CagtS7xOP7HQVHn5Vr6jdZQxkCxT0ACAqUVlDoGozWMJjy818ZAm/fAaD4jyFyPwPC5NRYBZfcRhNbCPrwPyZCAvCqf2QABIRJgn2Uw8AgC3v9FoAuvUAKOW4mMcnryY+fvIW3BZ+yCtGLQHLVascM9Umgafq+00AKOTHWPrjlGOoV4zoGOXxE8nFPHa3pVXsv94wDOoWAgrSbBtNHQxpQE1NqAF9DclLYGXhGkTyt4vuEUFYcZgFKqJMi5sxcwGIzQZ3kMnHd/r4srV65gTmHPWBZUVkGyzzGV7+KTT9OheJbq+lSmET7+8Y9gNO6hVqvhK3/yNc4XYW1lCWlKVWRQEdsYHWa4rWaTTm+I7QcPuE4PQRiWwiqRrAivCG6n3SkFTNZS3EuT52dyPaWD7DNrl8i11+uhSKngjN4PDrqQXxt89bvfLfG9du0dVOnE2p02JBA4e/Y06tUEd+/c4K4cnnriIo74jvzt6zfevo7+eI4DZvr7h4fElwrA/R7zwaFJYymB0pzKY7Ip0sNdZNu34ekgst1bcPv34PoH8AwQplSYydGE55cTDPsjzGcFxmmBCWHMzB/KImcVpMe1RSYm8xS7ewcs79UBOqyCyt1IKjTsGfZ41vng9l0ITUD+GUbufR5LjOmIRebOnTuFKj2gOPNq4NBgZtWIDb70I18gfY+osBk5rDFiiXVGeZL9tRbqaHViVGqWdPdIKiEqnFei+ITrnj9/vtyvRO2gdAp4OlZPx5DSmIHOX1UaCJsL2Dh5Ht7EyOnUvTMomI1IZmBNAGOr3E6C1toFBNUVOtsK5HzfRnEp06AhTOiYJuNdHA0eIKWBr1RWUW+fQ9Q6A1tdh6otYmZCTJVHasF5LNLZoPw292TYRRgoVlg89SyEY9CQCW25z2O+sd+R7tMJ13OwNoDl/mRfxloo6gFUhFkaYE7IdQfN1SewdO45xAsbMGENRiv09m/R0d1nCDGAVVPKzgyO9MiJb07H4udjqNk+xntv4so3/i0rAPegWSXTuaHRXkWycAmds59E7cxnkdWegmmeRxYuIQ9bsLUFgCXzbJZhSDwVdcvTRjwC8CNyl9PJCTihPysis9EhhoM9lv93ENkZDARSKFZKVpZOolHvwJsCw7SHOY9PfBjABW2YygqqC+uImKH7MKazBoSnmcvgGFyKA8/J54KVAMNZq3GVThpwmaejzwkpUu43Y6CbTg8YbOyS54eU2wEUKz/ak/jE2ZPWCBRWTqygVY8Qcr7h4RC1pEVZzlChLXiSR4brSwtYXuxgcWUZp584BVCmvr09xuuDFHcKi7tT4N6owN5EoT+LMcsiYhUiZwB5yGCgpwJcOephR2nowGJGGQwY3HZ5NHJju4ddOvDtgzn2D2fMpqe0TXNMRimdd8Z9+FJuB7zv8WhhMPWYFgHGDDju7ffx3as7vOZm+BNq/iOyNBrg6ps38OU/+Bpe/vp3qd85aeDQ700RM4CTZOjJc2chxwiNeoKILwrPev1DEGXMOUdvNEZ3RH6FDTzYGePgcI67W11s7/fw6pvv4A+++k383ldexm/+7h/hyvU76HHsjPZizkAFcHDkleI8nnyS+5y2NaXDP9w/4K2Hph3XWsMaizAMYYwhWCilYLShTbbUhwIJeXDESqslr/YY3KwwYUgqEZaWm5jNB7SBKd8JUK23aaf3MGYCoUn97Z0dKK0gf/5dqrCOMhdwjVqlwnk9bVsGkVnwI45WKcV5+KZ5BHIPGGugyz4DQ3thCYGNYKmb8l5A/AXMw9YqTf3jHPohGHnPQMY8Aqvl3iDkO1EQQiAkDcIgQBCGJT0C6kIYWl4fQ8BrgZjyIxBavh98HzBwCB+CLqigjq5T2uKx1rFf7qX19Kqe9955lPfewfFaFQoCZR/vZXw57uFYPPZ51K+UKnsf3Zc3P+Afef793WLsBIxRZMIxLvrhfI/GCrHnFCCJ8Ov1OmqEfr/PrL2AfJN/yvKQUgZDOt2czM6yDPK81epApHok54/jCRZYCpO/NheEBod0ol/5yrcQBCHGdJryxbI2jc4yS/CTyZiKOEK1WsPly08jZmQbRREZHzAyrePUyZPsi3GbGbrgFVNQlRL8VdmfVCuQ8Uop4phjiWVNTfyODnvlvILzzs5u+Q3Wl7/xDWa0+4zIa7hIx3Zqc4Ml9hbGgz7u3LqBahKRgxp37j/Aa1euYv+gzzkdeQUq9qwkUUjBmTKrl3lHDDRS7rWgEnvuS3OegMbeCI1odByzBdBYuszRsnoaTgX6fVYAPOYFu8jzOY14yoArd47ZcIYRs64dZr9Cf6U8+iyxHfFcbzoYwqU5Zgx4Mo5PqfSj+RQZFUC+EVttJIiTEEuLLVQiRwM+ohGe4MnzZ1CLLI1syOOD23jjrSusdPTLAKTgbhvNCqoVRXoX0EzHojhAEEcICUJXQ+VRophUJkNlEJD+arVK2Wiix73qJEGt1abTtfAcJ2XI0WhCg6qRcv8qTJDQudVZfoavctWQwLHgc2YdMZUt4Br9fhfTbAwdBqg2FhE1F4GwAhMkhIgOPua+wHc1CgZHM8rOhMZ0zvc8nbCyEWyyDFRW4JMF+KBGE2lR5Jo89FBK0yiR8MrRyY+BfArDaoGA9oCB4GThfMwgooIcNeTRAmrrF9BYuYjCVGi0hxj0bmHIKo+bHyHnuXhoFOosozcChTA74Hn0t3Hv7a/z+GcPRgNB0kSHc5x44kOQkn+0cIE4sgISLiA1VQZDIYF4Ej8EmrgNMZocsMTdB7gD/vPuz4T0FkP7CDxtiSe2BR2uA2VUpYDAw/d61IMps1trQspHDQXlZc6EoyBtfNRAWG0h5LFN3GgirNRQ57l2GBo65in6/SMUlLWCei70dpRRIxsCSEcPx+CjYFUjm4+RTo8IXcpoDy4bQbGKo5kggHJa2hgdIGw2qasBVhba6O8fws1yJAz6RuMZOuw7c3IdT148i2UeD9aYNMgxxclnL2Gb+vPyjX28SUe8U4R4QMf8II/wIE+w7Su4M9R4fXuCb1w7xPWjGXaznIGiZpCoGOgozLTCfn+MO1uH1LEQ0zxkkJli73CCfQbo3cMBDtiWwGpdb1xgmBn0swDXdwZ45VqvnMNEBgkN/zpxXWbFrF4JcHJzDZLUCK3+7M++ygx5AE97L7SSjDrmMWi9Xilti7WeNmlQcqbHpCqnzMoX5woaBa0S8qeNWRbg1r0jvHLlDl67eg+vvfMAX/3GFfz+l/8Mv/MHf4It2jKSnz+O+pWBooeMfAjopEZMOMQWO+pGlucQGXH0JUJLYw15OmdiNoGmDOTka8akxlgLRdm37NOcLM1S6hewe7APmTMrxlhd6/C9ISZM8ga9GaJKA8PhpKxQiI8ItEVBGZFg35HfSikY2g2ZW+yY7FEpBZFV8KN5rZQq8TCGWkfcrIynjFobwhKn8n32WRvw/kGD5NcAABAASURBVD0IxHk/BpbXAu/2893gMXj3GftC2u5378v3DCJZO9CwDM5CtgHpKGClDS1CQhQFpdy+29JGRg9BZ0LswkNayfZzEtwxM6eZQcFWNi1MEPB8Bn6kfQSP9/PR9/xorcr7R2PlRq6lVUpBKSWX/0EgzNdGH79LQwiCEgkQseR1TsEx2oje4ojOJ6eDl0xaFpEz+SAIMKLhrVTrSClA4/EAK8zqT508TSIl2NraKSsGF568gL3uNgUjxb/7nd8uS2HNRodjImywFC9RpvyxnhHL26ENIIbm1q1bJV5yLeW0KIqIQ4+GqI8TJ05QYAwDiHHpxPf398trwUv2I2OrNBqSPUgZTDIAcdJjlvulOrCzvVMeU7z91tv42te+hm9+85sYcn8SiCy0m5AIuEqnJvub0jD1aZSmzNAHdLyUAVkGU2ZljsYFzqMgnbosyQ+ZnYz7GSb9KWa9Mc9fU+TMUrKxg3zDngE6syaPnMJR8IxOQKaYcw6RGaGhHBuNfYYBcjyY9LA3G0HT2Eyp0HFEepNG92/fwT0eZwx5CDrnXHMaY/m/jkkGMSS+9Xq9NJxGFZhNh4Q+NOc7d2YTiu3hwR6u0PlPGLSYMEAY11GpNVBvRGwDBNYhjDQMgwCyn7TWUIb33Lwhz420ocGxQhdQ2sJGIZbIl7hWp/x7iFET+ZSKxuFhv+zLdQybdJA0VhE3V0jHEGD6YzxguYeIcmfoRN2czn+6D2PjcmzQXAKRBIkJlXWh8yGQjqFJvAgGhoHFjGsUR0cIaXysiTBXdRr9FdjWBTTXn8LSycvcT4O80ih4BGFNAJF3zcWnsx4d1QCBp0FjyT4kjSwdKbcP7Q2HyV2MCZ0+OicRrT6DeOkCVDXAeLaLae8ewLI3J4ZSGgEdnmflYrL9Lezf+irS/hYz3Cp8axmtSx/AwlMfQ14/A1dbgwubUEZDs/TNxcAoBIrXWs0oM/sYDB+wyrAFq8eAyvEXfzQzdsUY00CCQLBiUGigBGXhKAGTyag0/DmTDW2Ij64j9xHf8fA0iKhUEdYo/wwAKs0aoiSB6I7SHo7Cm+dFWTkSfcxoCyx1VfApaPfEyRUMAFw2ZTWgj3TaxXx0QHkfEmbQfF+CK0X7kvO9oLWAFjPLKIrgJZBhkLh5+gI0qx4p16kya4yCEKKPSwstaOPg6FDaS5SdhRpu93N89fYu/uTuPr58/wC/R0f5b+8M8KcHOW5NNXp0YGNrMQsN5jGQhRkD5Dlp65BB4YD6+eY793Ht3j62mWkfTTwGrMj15tJSfqcOe/0UvZnGvb0Jvvb6dVxhYLEz5VwqLAPQZlxDy4ZY6VRxZnMBJ1ZqaNSAhWaE1XVmx3v3cXf7Hm7eu8sgtk4fkDGRqVLPEu5HIaBjybin8n9wRXqGInNFBkedDkyVOtVGa+kMQsrN4Uxha3eGu/dH2NmfYTp35GWKVr2GiA5LaJ/zKE74IWCNhdaadmpKXEMG9hVopSBn/VXyuVKtoFarcoziPKQLn8lzpVTZJ++KfdDU7e2tLURJTLs1xanT60ziBpxnwjkbSIIqGCdgdXUJ2WwO+T7IyuISQmtRMEkxpHVoLZ2rPQ5CWLFSSiGj7oIfpRTX01BKlSDrGnHExlBfj8HK/Q8A89gYuba8FzBc73GwvC+Bz4/7NSzlIyhBQ9qQ18bK9TEcX6vymfBJIAwtBN51/rTHj1/r3DvkZKi0BVvwwwCQ/7734xUYVen3Oh5eOTpc+SMiD2//XOPoJMSgygOlOIlc/P8BSqmS4KKQntGnTKWUhtKP+i0FNGCkBjQaLVx66mmIE+z1epC9ZXT4QnRxNgX3Xa3W8dnPfQ6//Mu/DPkfA8l8FRoQo4GXXvqQ3KJBQf7D3/9TEj9meW8RtUqM02dOkqgh13GQCoOjMRE8FhcXSwczYHVBnLcITCTGwnvs7e6hzfJ9LBUAwZcg14PhgEJaoEIBl/dFwE+dPYMNnvnTL2KLWfzBYIpJ6in0QG8wK8vxd2/dwztvXYOcry+0O1hhNWJpdQWGzq7WrEK+IV1w3RmVP4kbiKIEYRBjwuw/iGLYqInesAADYQZEHlNmDRNm/Dlr63PCZG5IO00DbZntK8qIRV4YgoUTC52zj2XNOZ3hyANDGIyVxZZ8uYdyUaskGPWOMGQG12MFZTAYlw5VjlpSOs4ZZWNI5Rswg64z8GlzD74o0N3bR1fOJMdTKlOA555/nnT2OGBEv0QlzZ3GbF4wUzlAqxEzMwlgbQExtpWYuDGbENkoaJiywlM2AihjodSxjAwZQIyYUY5pvGYMaELSpaCAe/JDKiguKyBy0hsccQa+Q4MZVBdga8tAUIdXGk4BrIlA6wJRYpFO+hgP+/SDAeVhGRGzf4Qxcjr88fiQNO9hIu24B8WMPaJkKTqedNSH5Z4DHcD5GCmzwYUTlyFn91H7BGxlEc4mpL2m/AKagum5uOwvn41RBhTMUgMGX+KodIkVJ+cPt8Q7C2/rmBRVqMo6lk5dRtJagzIh/HwCzAbEOYdhAOEGuxjuXMPtt1/GdLCDhAFZsnwCrVNPQbc2kYYtKNLBmQq8iemkNYRmTjvuycFyXwYzjA/vYUJAPkazGkN7R2wApzSEznElQhyHiOkoK5TDnIEoSHtF+REnAn7KsYrvcL864AX7UmaZs2mOnPKmwxocjZ8EnjARbFxFzGCwWmuX6xhjyJcYkjlKMC6VN3H4Eth54mM4r7TeezjKoqNd8PQIPp2Tl0MUpI1jdargmb4ifeEpTcTf6QCt5TXuHbQFDcx4dCG6LjYgn8+og4to1Kq4cOECnnzyCSwtLEI5z7hGc89V1FoNpHRwExthaCs4Ih27yuCQIL9uCh1CQ8EIjqSn0E57lB/DtQtncTCc4urdI7x6/QDfvLqPd3aGzPL7uLbTx83tPm7tDfAyHf+339rC/qDAMAViHlvMKGdaW8Q25nY86nGCsyfW0KwFOHdqjTifxEKrhpMnVnHm9Anq2BDf+tbX0esdIrQGzXoDYq+ywuGQiUdIWxJHFSilUNKR/RJccxnaqgLGVtHurOHMmQtYXFxGTF5HhA2e8bdpnyx57lg9FFmOIkvbNuc7BtVqhba7ziByQFuawZFHBSeVhGvMSuWYFcsRW8FFvhtCdYAOLORjtKZ9KoiPQrc7AmivNN9dWmhBThzEHoZhiIK6/9M/8QU0KxUsdjoIGVjfu3OXtr1KoXOkj6PcAoZ2A/yU+xM5eegf2fU9P0qRawRjNawA35N3fxBYaznmMdAG2hgYrUvQpKeAUgpKPQIP6RMwWnE8OBZsDay8ZzQs57DUiXJ9wYHBtCUEgcafB8O+Y9B47CPE9hRY6RLCSgsqJvx7w7x37BYACU1iCYNARWLLB+8i7bkxr6SH43itlCqfHffg3Q1p9j8CeSbvCKM4Mw0G51V8nw8EH881Cq4vz2Sco4kGjnHhkHL+KZ2YVhHGLGFbKto+S3VLiyvMKFNMJ3MKWgZDAzhhhqyUwhd+6IuQPyUrjndK57i3v4Nao4rmQgNzRvVb90bYYgRbYdlI1j9/4TwNe4o7d29R2DLuw8MxU5hOR4wy90vhioIQ9WoNKbMEDkBCoZZodHt3l852yn0piOPZPejSOcxxyExccHvj9Tdx69Zd7O7sIacjqjTa4JEfuvMARzOLg0FG52S5D4ciVXQ6M+ztHWJ7dx89luRmNGD1dh2XnrmAk2fXEFcDhAwIHBWB0xHfApoCM+A53MHI4v4hMCoqGBcBUoTo8fhjMJxT+TIcjnLs08d0x1n5fMw5+Kj8clGWWhRzC2kHDAa6zmAetnFvl9FGDiwkTSjSzrMCMesPMToaYm+/y6OJHfggKg2EnOMrTYPnAcorEvIq4H3IUmI+UcgmBq3GGoL2CtfMS4Xcun+fyhkBdALVwPGdFNWKRpzYMkMJQwspxYZU8iAK0WYp1sQBtDUUYQ2Rb5oHtJeWEVRa6CxtIIlqqEdVzhUioBLJFw0dDdPpM6cpWRoBgyepAEBXARg45VDonEC5s+xyI8xnQ7K5gk7nLGzQQsFMLOse0L8eUoZGdIspMzhPLdHQsKWBd5kEBQewxDVjRgvTwsnTz6HW3kQkwQYdP+Mw6KSKwlrk1MuMZ+tKGfjUYU7DvHvjBsAAsuCxyjSdYk59yJh15jQEoi+Cr3ERV6wg1wky20Gtc4mydxJ+rjEhjhXuJQQZPd7C/vVX4aZj1FuraJx+P9rnP4SwdQ5BtEweVbl7Q9BQSgM6gtMx92MQk+6hLpD1d9G9/xZmh1sIKRcqMwARiaIIJqzw+MGjUq9wfc1KSIYBg7rAcC5fQDPDd8wQTa5Z1TCkVQFJLmqNFqpVrk1dFYPPRBMqNIQAjvtNxRCQVlG1DdEXGV9hNSAMYp6xp5AgXMrJ4Ef4n1ImG41GKU/KA0r+4UziqEk6eCrKuN8reZqnE3gJDoqMPAM892JqTXQ2NulUNSt4uwgDj/2d+0iMQoV4Xbt2Dd+lHr/+5lUcHQ4RaotYa9RshE6thkqQIKUiBcpyTocoKKC4RtWkuLjWwQfPncbzGydwvtPGiVoLYW4QkIfGaeJquGOLIUXvfgrcnYNHBzO8tZOWmf6bD3q4creH/YmDs5r8sbCUHc19JmEEcJ/ecj7KVKAqlFOgzcApDAxyBpQby22stOvYWGrhhWcuQf6s+I23r2AyGtBGdSHOH5Q/Qx0+6vUw4LGh0+QD7fto0qOMThk4DLDQrqHK9Ra4X/A4pco9bqytQL4rFXAtSQ6qDEBikQviI3Z1wKDCk7k9zjubzdBsNqnXMWYM2D2DC/nthtBaLDLJivheRsdeJx+VUrDGoEIbK3zN0pR8MnCuQV5WsMLq3nBvB2curkElIXKfUs+BxUYVv/hTPw3jHSz5U4lj0ECWQYCIRHnPNSTQINshOIKfx1tRA8O1DWXYch8CQaARhJo6Yb4HwsggDAOE1pYQ8D0B4U9oKAuczDwGZB/xAoH702ALGK2IuyFIq8s+axXnMyUkUYAosscQsiWEgUEkLfvDhxDw/hFo/Ad9HhuuKIX/H9/leG2IuC4FUSkFpRQ0QWleE/CXfITYntQ/bqnuDAByOpaMSip9YGBS0DA6CogjOhKgGRMwcsy5RgB4C4nQBaIoojHOaFSAg8MuFpaXcO7CE5BM/Z13rpbfHO0eHiBj1P+Zz3ycDM9hyZivf+NV1Hj+K+f9Qwppjcoj2bwI6YzZq8xtg6BcJ6XwFcRPnklbpQLcu3sPvX4fMqZDpRbBXlpaQqvVwirLiSdYgq7QwE14LCFfWCuYER3xLL7eaqLOs80TJ88ip9ndpxM9GqfYOxrjgMHL4XSOLg3/Xm+I7nCGQ/ZNSStnLQ5HI5bxHnCffWgbwphjsCJ0gQHJhWZnhWeJEa7cOcIUdYxZTsxTTxoVmHEPU2b4M8I01ZjO2M+KwJxGZzr1rBbkmIw938kx4vM+DdG94RiMuUGdYXCSQ87n91TtAAAQAElEQVT6R8RjwP7D3gA9KjKn4fgCY5Ys5RvKU4blhvySCkZkA+w92MHOg13cuXmfBmeM06cuAMz2aRfgvEOz0YZ8yZD+Aq1agjgC9ycKrEAxKwH8CK8FSA7YMEQQEgILwzXarQ5lIGA/HasP4DlIjMaU+I1ZuanXqwADAJEvE/C9pAFFow0aOq4GDucKDsZoOBQ83jmAIl3rjWWYpMlnwKjfw4R7tyZAxD4bVqBtBM05Am04fVYaXEMdchTagpUIwzVsVOcSMXJnkdIhepOg2tnE0sYlNBY2ocIGdFDlPAqalQ41PcLO9de44A5qJmdQNoZn5uh4VptbDU4BTcdhEIKbAEyMMF5FEC0yM7VQPEd1DF6mPOoa7N3CfNxHvbaE9upFxMsMgGrrQLBANauhYJAncuPJYAHHc23DTCpMGfwMHmDy4AoOb78J8Ow/RIZIV6nrdRjiPKEDs7UVnH7y/YjqnI/yKFmdJi34g/JDPfakg/aAegiOuqCUQrXWRouBYExaFjzeyCW4UAbQYYmX4/6MjZFUmzBRAhNEhBABaV6rVdlaCJ0DykCVjiIj3kEQIAxDaGNIM0eeexjSSpyAp0Mushn5lFKeUz73UMRPcc1CWehyfq6vUjjhA58ZIh1z/kPaiK2dPewfHNEO8TnLxiW9uBdHmgXQaLPmHoD+ho4uogycXIpwmUdd59dWUYVHxTvUadsqXC/h3nTBwfJjFMIq98c9FpxnRlpkBKcj7pcj4xo6PA5cJDTrNbRqFdSIa8x5FNefz+dw3K84bZEHhYCJRkZeKSS0G+IM60mAGoPmGpWrmkS4cPEC3n7nOlLio0xEdVTIKAhid/PcoccAXxlN2ifQukAQKkShxZg6n7HSVjCwsGSq4bpS5QwDDUOnJV+6y1gBVCKk3JvY1ykTJrGPQRhCcO2TllXa0Ea9gXPnzsEYzks9Ff4VlF2pZoqeylhHnIw2SDlnQXolUQPbDw5Qi2qIuPaZU5sYMZDJ8jnqDELfeO1V9HtdEDUsdhZ4nJajTzsdCA9ZsZS1kqRCcSgoOw456efof4jq9/wYzn0MFob4HYPs8SE87LNsLXUyCAzlMXgPKIfBD4DjeTgnaSXvGvLHMrCw8n4QlP7E2gChNQSNOLSkfVjKdEj6hQGvH0LAcfYxCAKOfQhaC2MJYijk2ntFgSfQ0sm1ozAKkR8B+CmvKfS85FhH8HL550ApBa01wUApVQK+76M0+wnf1/3urZToRNCco46W4MkMWU9zjKYAO0b5xbswZ5akdYhmc4HZ9RRyP6OiyTyWRBTCJpUE1gQlw3/zN38LnnvNc4/ReAD52+mXn75A5c0g2cQf/P4fQEp8IYm6tLyAtfU11JndExssLLRgOGclSRDHFVgaHDE0S3TwYzr03lEPci1/+jeKIkgZK6d0Cv1E2CR4kDOraqVCI1ejQ52gUq9RiTvoHvUh7zSrMZqVGNqAGVSKfRrsrckQd1hyvs8A4MrOPq7uHrAMeIRrD5hl7w5wh6XA3e6MjhywJaM1AgqOJaQ0bMtLbTr1CTxpcDA22O4C/aOMZ9UW1CMqO0Ddhis08jnpPef93GE+9aRphsEk59HBnPTKkU4KDFhtudXroUccGQ+w3Jazb4oDOv9dZqh3mOnt9AcYkYlyZjkgjwasxowmKUDeR2EEkZMpz1Tv3b4NUWjw015YwIyBznSWYo/VkiOel0uQNZtNUK1HjPojBDSKhkoSGA1DBRO+RFFQ0o5T/LmfhLwruLk4qSGgIc3nOQwUxNg16xV48idlligSFtEABAQdJuAQFDTOmnJMpMHlSI8ZM56izDyDehuy9nxyAJcPARMjpLOtVk4gCVeIZ5V7tBAZFONFHwOrLHJmlznP3wMaxogG29gIWSry7KFtA3HrCUSLl9HceB5R5wxc2IQKIxiVAekB0v03Mbr/Cnz3DqoFM/l0Vu6hMAo5AwGonKgf71EpQ0Ndgw3j8gwdDGEMw8tseFDKPbjPzsZTaK5cRlhZ435jQojCmxJETxyDQ89AV8CkA9ijm8jufAPDm1/D/OAtqGkXwgZja5Qv0qSxjmDhNKpLl1FZe477OYfcNMB4E2B5n+aGdPvzP2KYFZmQMwAELBC3EddXYBi0OVZAXB5yHe7FVFAwOHEcY4IQcYV9YQyhkexTeBzyfsSycUHcc4L8TZCEOjtlxW/GMzLpL2jgRTfL/VEGPEGuS1nwRKRE0UEpVcpWRH3WxpSyKu/JY02hEP6OKMdHPP7qD0eYUaEoYsgKT1tFPiiPSCsq1ATLrQpOsjr5qRc+iheeepbZPlChMxeITITYBKglARR5dFx5cshVQTlSqNsAi2GIjXYNp5cbuLCxgCdPLuPiicXy/kQnwUotwkqjjnoUkm58l3yb0BaOGMmPiNSY92IbNeVAeFbwGOSou48jVoYEDrvdUs9rCyvY7fawd9iHfNdB9iJVFQGaTgjI/gWiIKAtOYJlK/ZNaw2hFeBogzRqtQoTiAmqlSr3YdkXILARgkCuCdyT0RqO9Jcv9PWo88YayJ9az6k0IZ9LkNBg9h+GAcSWir0oipSmRHGegEndGAV5tkf8M7YB97+02EKNR4SG1ByT7zkDs1de/TYcn4tdVlxTgpCM/SIbQpeM6+UMFjNCLvLBZ7JHRf4F3J81Rm5L0JQLSzyt2CLqsjUK8lzuBQz7ZR/HraKtOgZ59oPB4LjflmPLa6PLPiNzcz7pM8bQtpBu+mFreE0w1uBxOMbN4Li1bI9B4y/5iNi/p6B/6dDjWRhIlBePWt4opaCU4tXx+5pGCOC1jCGIURGgnpCZ6l1wlCrPxaV1DihyKlDuQLlAwTZLPcprKpY8ZyJFodFk/pTCVcdCZwm9owGdfA8mtBiORwiDsMRlTGMg/5OeSlLFHp3n0tIKRAimLH9unlxCo1PHDs/s797Zwl73EJVKUmYALWbtErVevfo2VllGHjFjdET8qNejfHsa7pTza2xvbaFeqz8UfJRf+hOHL31bDx6wdDhCQaQbFOIhjcTW1jYDjhQH+/vIKWhHjHxlrbasx7PIVrOKNZbQTGBBf4wBBbNLJd5jxDyn8gxJqz1WALZZJbj1YA9bu0cYTwsoHUJbESBQGDyZrqCNQ8ogoN5IIH8nIKu08Pb+CNszBTlu6E1Ax55hLKX/UQYWRErg6QJ4zIkZ0/gpa9MjBgRDwoh8GBO2mP6zcl8GD6n3GLJKc0jHfUCDs0N67zMbmEFhxP4JHZx8IWhG4+7J4zkn96RjjdlalRG/KLRE9xsstQZRFWGQIOU7ophSkrNUsJDRcKUSQGuFR8ooCmdESYyBIWilUFBpJcOXOecMPBydRUGHllQbSOIK5ONIzwnLmQPSXapAinOASqSDCIZre2XgFAgURMqu1RqgwZlNRrBhBSEzU9CZTWcjpNNj49borELHTSBqITB1GBNB8JEAMc89lLIEQxlOQVuOKArADnBD7HOUAw9taogaJ6Cqp4D6aSQrT8AnzFaCJhSdtS9yRH6G8fZ1Zt/fhZ4dIMqZ1aQ9yusUpnQWGY0/IzhfQFHftIoQEOeI8hnHMdfMkfH4ak49Wjp5Hu31pxE3TkLZJgo62wwKkqR5FMyW5ixHjxEXPST5PoJ0F/P730Xv9ncwZwCiWe5V9NwqqCI3TaTBIoLGJloMKmpLF5EXDUS1deQ88nBGgdPDSbXlYTKhtYJ8xKhLwK7Y7xkgSZVOZCZIGgy0a8gpfzllLwwqUDqEMgEc8XSwMDaGCWLIHg2dBaBpUzzlmbyhgxMnIr8ippQu5Qb8iOwJkPAoaOxdVqDIC+KWQYI1x8xdcOJQ0gDkl0VEvdIeHONKvZfnAgGDSnGQOd8RvAsKDkWQAYAjHiB4HuENWa3JcOHkJj73sZewubyKgMF2SJxEtow1MDaA1prBY4DQcA86gyfIGTiKCVp0ZuvNBp48sYFLJzfw9JmTeJbHB+utGtaaCZaoGwsseS8ygWgziK3FEeVQs1I5whGrUwcMUgS6gzGE9wXXmjDwLZTGe2Cx159gpzvA7uGIfDOg6UVB+c15IfttslRf0BCPJ2MUNMJj6jr4GXMNNmVGKnqbCV1JU0WaVSsVaK4nDjeKIoTcq9hHmUv0VJywsaQxn4k9kEDEaEsdskxAxhAe5pxLaFEUQldP+5BCnHmtWsdoOITgo4zFfdp3E4QYMds/f3qD/SNUGPwV8Hjj9SuIadsz6lGr04b8f2K00D4IsLO/h3qjAbHTIouO+iH7kz17yuWjdQOODSlnQRiW+Ane74EmH4/BWraUb0NQ2uERaOPxHiheH4NSOL7W4Lwamu9pI63mveG9LsFqA6N5bQys0jBsBayxeBwC3pt3ge88HKfxAz6ywXe7aTRAJZJ7pZQ0fw5EETwXlwcFDboQ17vjsUIwyPsP53F8Xt5L30OQPhlP+QFlCdLmVMKUUWqW5sh4ndHJsNqGOaP/Ga/H04zZYc6I1EEcyWSW03HNUeGZ1mgsBo/OclZgRid0yMg1p9DK9T7PohM6fsdFXnv9dTRZ/pH5JbItUOB9LzyN0aiLWr2JP/7jr9JJxEioQCKYHZbkB4MR1qiwx3/sJ0POKNpAcZ1ZWUrSZIaUukYMOIQeOTfU7/cg68kZZkSBm6ZzhFRI+U7AYf8Iy3TuI1YMOjzfmtCRK6XkVQSM8jZWlrFIRW/QOYrCiJLESR2FDtAnDbrjKQ55BNCjg+2Npphxnw5kPg1hyMxHotharYIgMKhUI7TaDRrDHsYsh23QYMyIzx0qw7f7I9zMLUZFgmyWYDpScGnAsjDehSmDihwxUkSYFQFGuUYW1nDAyoCtAjxxAX0rplTKbRqWO6xi3CaMtUFBZzPIPLbpZHvM/HMODulcy40+/GfCgGZne5v8ziB0rFar8M7AMJuuk6+aRqCgEffI0GhWoHSBer2O0AYQRdRGIwxC9qtyxlI5yBtFo6PoxegDIfJUqbVgiLBCyPHkHmWBlh9ZntI4VGGCCErmoZOFTVAoSyinhFIKGgq9oz3KagYbNOh8QrhiwvdHxNeStwtQSY300DyHpOH2HkppaG24FwvNObx3NC45IYUXxJQDaHzgFSqVOlqNBQRhnUEa5ZgBhHz7Plp9As2TzyNZOQ9VWUSfabR8R40Mw3D/Krbf+gNMtpnVHL0NO+4yIBjBpCMoVhiU8/DUSaoSEh6leBoDRycs31VwfNZaPY325iW4cIlBXJ3MDIlOABkz5d68G8EWXUTzB9BHVzC4+ge4/kf/LXZufgOz4S4gNFQBTES86fSj5bNYOvs8Vs6+H5XWWe5tASZoY5arUmfBj+I7OQNepRWU0bDkIx5+PGlWMDhQboYim0LupRpTa3XglEZBO6C8BrgPb0h/HZBHpLEl/8k7BAE0+0Ma5tBEWGwvgacjkKpLxkBQKYMyAHq43qMmo6OSzDNjqdgRB5EdWRukEZEoh4lcaWMArh8FIflVgVIKUOQV4DAftAAAEABJREFUy+xTBoEzqSx4ReeqSE8NBwvJSj15TV+AZy6fx8c/8iHUowQVypsvCoyovxNW9Wacg5JRZvt9Hsto40BtBKhXSQAs1hNcPnsSz5w9hSdPnWb14Bl84KmnsNZqY402qsn5aqRLJ4lRJ4lC0jEiftU4wZjHlts8nrjKo8lr93dwb/8Ir7x1AzdZLt+VLxu7AHvDOR50h9jtz7A/yHAgiQBpeDScYED7JDxzxCXQBp7OU2gjjtyTRoZ0kTYk3YMwJMoOI9rClHZSKgJiR6VyIEGD/GZTzve9d4jDqKyopcTPkxbag4GPhdEWjUYLHVYDAY1IdJJ0t9QVOVKVVtaq0kZLYGG47xYTJ0/eGcrAYX+MVmcRxXSAsydWkDGhGpM3pS847GFLjmtokw5oo2vtJitjgGHgsUCb3GP1UvxJJnaWiWCt2qAIEDEAWivIusYqilpA0Lw3hJDXAVvLVpdgZQx1LbAe2gByLxAEfC79D8EyMLAaIFUhR0oiNQKK9FEADKXAGAOtNbQxUGyVUlDqGIzW5bU2BoZ9j4NS6r0+aJiHoPH/xYd2gwIMgoZX8soj+N6XnTq+F+ILuMKXdsE5B3nmuKiMcGSOPBeQewG5zqkcTowChSJnhJnS+c95TizRdOmkH96n7Jux7CzCPJvmzEwzpMwIZMx0kqFSraNWbeLKlbcZbc8hglGv1yB/GlOYNuQ50oE4Jjqck5ubjIoHEMWXSPPZ559E4ad8p47f/b0vk6AGtUpMxxCh3Wzi7q076HaPEEUJ2u02EkaTI853moq4tb1VzlWtVmRLmFOReywFyjfc+xSygvuy1hKnKeQvASZ0vm0qrfydAWmbPPev8N2C0W0ZxY4nUKRHGBg0qwmNWAvtRhvtGltCq9GB1gFAhgsotoGxCK1lhmIQGIWVxQUoalO9EWM46jN6nhHnmJH8HDduXYNLNKobq5jTQH575whXexnuTYCBD5HaCGM66jEMhtAYKIN7xGmb1Yeu0Rgzku+SscvnzqDDUmREgVaU4CGVfZuVjQPyaX8yxx7f2WVmsMfgyXFOp0M4WIKmE3Ul7WesFEw4TtqMTj4MLQoGM8YE0CqEMSEVx8Jyj5ZrG64TsNWcxbJPl8KvYYOANDHQxvAd0oBGKKFCR0GIgGtHSYPHB20ozpcT9zJLy+awyqASVRBwrAli2LACaY9xJZ4oANJR0fh48kcEO7SG4xI4GvqcmapzHkHYAlRC0JAvsaXMirNiCM+wSRnNddlP4+Ep67nPoBjEFG5OGqSgBQQnA0jzEqAhn0JZpJqBl27AtFhOX76E5solrJ56Bj5uwClNJz/FvHcbW299FX1m5Pn+24imO0DWh0EOMSLeq3JuD9KW78jtnLTmJhA21oj2MoYM7OYEnRvElNcEfTTsEdTkNnpbr+L2G3+Ie1f+GHu3v4756A4yN0ZmFXJbwbhoIupcQH39MhbOPYvK6hkJ1ahPTTgGW+B+AsqkKuZlYDQfTWC1IV8CREL3kLLMDXsaPEebwUsa3AKeQYDzM5ImZUBiYKIYOSswjgGbUhbgHJ6t4748+apsAGUCaLbiVLXWkL/0KfNmTMcLOi+lFOfzpI2WZaDIExBLR2fp+FzK/0VO/ijF5+4hsPm+n92dXYj+Cy0zjhcdl6yxBNJvwgRkyjUnzK7F8U3pQM+cOoGXPvwhxIGB4fSCm8xjQuoEO2bKYcQAZES5DGh7vOBWADYHVhn4XuZ5+Mn1ZTz/7NP42IdexMm1jfIvCurCl8cGMWkQG8triwptQc1oVKkXSSVCUq1CUSdER2/u7eHK7X3c3D7C9e1DvH1nD2/d3cU79/dxg323d/plMDBkpW44ySFHfY4btZy/woBeeJZR1x3lKwwtTGhgqZcCFVYeGo0qbeC0tIkLdOCra6sIrYVVmvKIMgArqEs5wXsP+Yg9tRyTMRCbsFQvfb1eD3KcKtc5g4MS+E7GawGxs2Lbpww0AqOgjaF6OgaaBXGeY0oeaJeRFh4B6TBikKUpH/VmHV06/kPa6BmTMtH9GpMtHYdlBUCRbuDH8h1FHsg6BTWZZgNKqRIMZY8/MMQ5pLwF1nINTToY9unvARsYhIGCtAKGtBLQBhAbfQxFeV32qeM1lNLQD6/Bj1KqvMf3fYSGAo50Kb4PSplmnzxz9CmPQDtobknDcRG5LoHXnv0gyGa/b53y1quygeLYx8c48D8uIIQqgYqc817Gl8DXPME9BuU955O+vBzvaFiKElIq45SOJM3Zx2spr80YCMyoVFlasCKQY05HkfEZSVfuZXFxDX2WdE+dOYNFZtUlcyj09XodWtNxMdumb4Zk081GrRQWRaFZpSNcXung6KiL+w+2cdgblYYpozBK1m/J4JDziCCIo9rd3S8FZXl1BRNG/ZKhr/BazhsDjhUHv7a2joxK0qRzb9HZy1wNlpbkSy3ifIIwgMz5YOsBHvB4oFKr4YmnLuGpS0+gwWCgXq8iouDkdLqT3gBNRsCdIMECM9i2jcvAoFZL2EYltOsVLNQq6DyEFp8VNCQdBi+f+vRL+MLnPoMf/ZHP4/Of/ww+/JEPoFEPkOdTDJmdF50NvFOEeNsFuEPa3uWad2ms7zCDvO3nuMl0cye2uKUzvD7t41sHe9iiAzvk/s6yXL9Sq5NeASY0CEPyY2Yi9NkOaJjG5OuE3Emp6BmAQgVwSjMQQVm+G9MZ9PtDiMGeTmeImb1I1qBsQoWKENgItlQuAxtoBAHKVvhprIFSCkZraF4LWPJTaQWhm/yGhUT8U1ZJqpUaaqzuaBPDUb6tsYDzJY/k+xhRVCU/YoRxDQGvQTy90pCPUkoaCA8ZnSCKA0RJRAen4GY5Ata0pUydqxCeQ3M3oWx2KcddeMwBGnZwTfAjZ7pQOTTp53xKOR5jWho8ruUFiBfHaQYOAoXSmOkK0nARqJ1EtHgZ1TXCxnk4Vgy8NghIYzM+RLF7FdPbX8XswTfhxjsomEFzRh4FkGjlfthyfE4apcrDhVVYZu2mfgL1xWUkNN6xUwimhwi7r6O4+0fYv/Lv8OCN38Vw7zUMjq5C+UPEDYO0EQErG2icfQFrT30GnbMvIV55Bnl9BfOgBmVa0D4hAAozZOM95DIvj6FCykJAHMIwQBAnpHsI+Wgv/woUKCh7Beno8xH1dArB2VQqzOSG3NcMWiloHUKRjx6a/A9LMMZABxa1OvWb1Bcd5ZYgAY/wRtH4Pgoy3lsP0KQHpFTAgM7TYKLkmcOjj1Lq0SWUVpCKWrvVgLURhpRhCTBy2guBOY8B5JhNnL+sK1XGGs/l3//8+xBqjSgImVGPSid0NB1hxqBwSMcvMKCuTWids1CxgpCDfgPLtRiXT57FYr3FCsIzWFtdo/54bNMOrVH/4koVskZKW0kTCUmcNPcQGY+QjjG0ASLqlaGDK0ibcaHRnQFbA4db+2PI/3jo2lYfN3aHuNOdY4uVgD6rqH0eB/bHM+SFAkhE4VnMACAMLateGfUhx4x2IiPOBXVffjWUAyG086RljbZod/sBxoM+cjpaDUd6KRgGjsYaGKNBwpcgvHH43o/cc1lyEdxf9i5kpHMURawQNFCtVkv5kXujNXLvMKOPmLNafMCETeyiIS4rS4uYMnlk8RI6iks/MRS9o7otrCxgMp9gv3uA9kIHodCKc8mcmu2EfkNwERw9eS+gtSX+IUJtYLmXwGgE2kLakuake0CIKG8CYWjKwC+JAjyCyJpyPMkBQy3hUJQVAMqitAKK10JPaUReH7V47OOoT572VkBk+3uhQEH78P2gZZB0Svs4SF9RkvyxFXjpaCwLLsRLCFNo2xmhA9LnFRnJBwUpJJGIgAP/48KPR3kcgvKZ4ntcQ9ZxZJiTcYSMmzgOBICMApwxkhYFmmUFhY0boYAXdPrzvKCB9fCOE4Fre42QmbmU8ET4xaHuMMrNKCjibKUEJWsXjMYZWOMUs/8plbbK87I4saVDlC+/KGXwzW+/jkF/jnq1RmMzRbNVJ7IFeeDLb3gLA3KWL5t0rOKotFJ4BA06+CmrC31m/YeH3fJ4QMb0GGkqpTCmIO3s7KCSVCB0EDhz+hxpqLDFwOPOvW3sHgzKvR0eHdIpDuCYXVjSV5E24rAUaaALj3ZSQ4fztGkU29Uqg4AE9VqMBoOHWqOKT3z2k/jf/5//d/iv/5t/hp/7pZ/H53/083jpc5/E5774WfzMz/00/sFv/Ar++l//q3jq2afgKfAjKtQBBfgez1mvDya4NXe4QUW6xeOY23T0r/M88G2WCu+wBMvCL96S7xtQK1KWVS+ePIUl7p26BE1FMDRwOY1GIUC58TSq2js6ohwBqyyWCglG5mIsJ/MZKzRTiJPOaL1CvisGBdZC27Ccz1oNMRpRYMBLhFxDaw2lNLQxfGbKFvwITa2xfJ1jafgs5xFFrtfJR/K3oNwpvjPmUUVG2hptUX6R04SwQQVhEEPpAICGp3wppeCYHXrmtGk2Ia9yhGEAazjGOxTEXxRVcy2RXRkznwwhFYA8nyEtpsgla+V8UHyHcxewcEpzLo8im6OYDQFFi6zTsp9mUkaTXg4ib6B8O743ZpCWhi342grq6xfQWD0HRC1kPkKNshD7OVzvAQ7vfBeTHTrr4X2YtAsDzg1wPcX5Ac+1EdZQby+jwsBIq4KOegA/uo/h/dewe+VlvP3yv8X1b/8eju69STyG3LMGbAipPATtDZx6+hNYvvARNDeeRW3lSeja2jEurIJkKkTOPQIOSo0BNcLRwX2kpIum0UtYzVJRDTpuwrBsDfLFO+KGADnfT3XCQJH0EZmnY1QEx+swiDmXI21yFEwuwHMnJe9SFrxWMFpDawOlFO1FTn5aVKgP4Kccz1YcdUH9LY0p76UFZdQqQxo4eNocR7lQMj+fyx7Khv8opQAvcuGxu7uLETPPguPzooCjTsrcc86VccwsLyAOmepa2rKnWKon0pjT6Ug5+oj6LXav8I7Z6hhTVjUyXnsuQVKU2StVi05DY3lxCfKN9U06fk/cbahx2D9EVI3g6eRT4jvivEPal5HAdIxZOiVODiHpLRAFIQIdQmmRQUP2V5HriA48wOE4xcFgju4gRX9KfOj8B+kYvWyIzFImoxQ+msPUHVQlZ98MjY0GkpUqbDuGq2pMI4cxZfggG+Bg1oNKLEGjtdpmoOkh/8Mp+XKqigzn0qwcecyNYz+oWR7D+RCpG0PzeUI7JoFyq91CmwB+RK8F6CYgNBWbPplOS92ac6+i52UQJ7pKekhFaHu/hySpYsyS/vr6CrzOGQjmmDGxLEhooXNC+VhZk4CqgCRyYtsHA+oj1wwCC60UprSBXmlKs4YHcXcaJohgaQNsEEBrA0M6G6vYKgTGEvS7oBkISHAQ0n6FVkMgYDITRQH1yiLgHIbvCGjKsNG6nFMbtgI6gFIKP+gjNHkEQhcR28eBokk5wJ8D/eglT4r+4OvjBZU+bh8t7sogwF7UL14AABAASURBVJS3pCFbEoVC749vIIQtvIeMk+uc0W3B+wIK74JDyURx+Fnhy2vHOXLikpdtwT4KDZ/NycycjlyEPOPOyqCAjkKYePwdgBRDnocXVIwGndBRj0yvJBCj3+/34bl+xIwtZXZ5auMEfuxzX8CplVVkzNyHg0Ps7t/E+QunIJnoYmsNr37nbawsn0Ct2sCZk6fRabaY5U8hDF7he+1WC6dPn4Z82dCasDQ0KQOLnAo/m83QarUgzmYwGEAYOGXZacQyuAjhhNWJKjPHxU4H2WxOAQoxJu4LnTVUGotYXDmFaWExzRUkSGjUKpyrSiOWMDtLUGvXYesR76tomwoWkaBFJW7YAM1KBfKptBP8o//8H+OXfv1voXVqCVNbwDRiBO0KdCOEq1ioRKESGjx5ZhM/+SOfwo/98CcQxRR0OuZZrY1tVSVUsI0qdlSMXRdjVq1iTCMyo7BO6QhmSuPuzgEODg8x7g9w+eRJvO/kGbT4bNobIKET8MyOayqAo2FZ5PwLdo5THYszSxUoZjlDnsvJ3zEoKDsiG3IuV6FCThlwDMc9FIFDjcYgiUzJT03FgM9oeHuwVCStFIzWCLh/awzkIwGs8ME5xVvN5wG0DpByTkdtiJjBSKBoqLzGB5jwqGJOPCmcdJQGivhqHcI/fF90A8zUlZ6joIHK6WSV4tx8rqhxRT6GMnN44uU5Sc6z96z8PXIFiiShoCOgAeUrsDGUbUIHTcp3Qvws5FfwJkf3gckWTJxBUz68rQIuhHEWER1fwCzLEIcgYnccwDPj08ki2uuXsH7hRdRWzmFuGqwZRBC8I6ns3P4Getf+CPn+64DfhyftC+tRqTWgdA1xbQMmbMDP94H+27jz8r/Ara/9d7j3yv8Lg9tfgZnuI9QeYRiXuOYB19t8AetPfR6bT/8oqsufRLX1QejqJg16FU4reIJRIQKbwFYMgrqHUQPs3b2Cva27MJSfLIox4/OwdQphfYO0qJAOmpRTcCaGbmygsnwOKqjTIWuAzkiTzhQFcOcItIH3Dgaa7wEiOxQfCJAlZR/RhrHCy+MxSmmoEhQcbYhSCryAco6tZ1vAKLZwnPUYyomU41q+vPS0YfC0dVxbrkXP240mtLUYM5mQPuYpGM6Ao2mGLvvmdEZy7lyhbi6wIhlFEVLq/dU3rmDSH2HKI8SUzkVsWWkHuU+femgG34qVucQqRJUaKixZO6NgIosWqw77+xKCO4SUhdv3buPazWvY2n0A+SNWOXU4p26VlQWVwwneDOTddA7D5EnoGNPZ/L9p+w9oW9PzPAx7vvK33ffp59xz69zpBTMYzGAw6J0gAIIUQZEiKYtFkptWZEtKrMSJEzN21rKXLbfESZYUrzheVhzbyzJtSZRECAQBcDDAzGDm3ju3t9Pr7vXff83z/ufewYAEqUha2XPe8/31K2993vfb94xspVrKItfsl3LRtKEk0wx2KfoEagkDvjMHnHl2Ca988Tn8xX/zz+E3//qfxc/9hZ/G8198Bv5ZD96ZMpz1Gtyzc1h+/gJWPvQY1l95Eudefgrl03Nw6IvikkFEfxN6KUYmQk/NMFBTjE2IiROTgJCTUpWc25IpMvor5ToEMDPaTYIuq4MpFOVr3iNoQz2uwmiNh5/RuIdKyUOgM4T0s1AedvZ7mJ9fg1IGSysN+o1hIWGyHIFPvY6BEjPCS5d+yG4MBgz8eZpRFxTEj4hMMyrWcDiGNSW+6yNnW6rOwzg+yYOlfZQpX9d14ZKHLv2Ka01x7Fl90jouAsreZ/uQPB4L+Y4DaT1rYbkerQ2Eco5LVcUJpbRBgOKDxMc053EGiM5EjDszyldIjkMeC83kOilirPxJpHMq/8kC80LJf+yY98BPDo2CFLj4k+d4ufh5//PCpOIif+WFgSgqHomzz9hXxjZh+5CEuXJN7j08TvOT/vP3tSnfk2cSvittSuHwkPNVBc3oYWVsxwswt7AEpVTx7f9Ou4PmXBPzc/MolcsQoTYaDbzIEtyzTz+N6XCErY0NyJ+ZrZQdnD6zzECeYX/vCLdu3EO1Ui8CzpCKdHx8jJ3NDfSJ2KWaMGWQHzC4y/WU83McW4zZJ9jQFOCIWYHQhfMX0GzO4fyFC5A/Iby4uAhRlFarhfscexrN0OM+VLvbRW/Yw6DXwRvf/wNkScSgMEDE4Jgzu/A9B7VqCVJCipgtCkqdoxNYbDTQoOKVjQuX46Ys987PV/Bbv/Vv4UMvPQ9N5QOVTFkX1EIwGUeiURB1C/R6MHQWlbLBM0+ex5/++s9gcXkBXTolh44tcUtIWCJO3AodfInBxUFGpY+1ZV8axvGogCkNtI+CLzTUR9ZP48kLjyAwBtFwiLKxKFGxFwk8XvngB/BX/tK/hH/1N34VP/OlT+PTH30ZDrUro5PsjgaYEESBH3He8WwC11MIGPzdsofCsdMZy7NaGdQoH6VUIW+lFN8CqyuT4tyl8zAcP2Wwf6hLstbiIfbRJ5898jQg7+RardagwdlCn/KCMYDif3jvo6GURtGHivlcCvmITslcRUbFFNi3lOvkXIKJYwNoU4EyLnLyIFY5rOfBK9UoliryzMBA0SlHSEZtjNobQNyGVVNE4Qh4YHs8ANi3Rgb5boFQrB32Sbm4TZjKMpqnCQQe+wCqBJCZV8WUTsDXCbr7N7F583X0WBFwVMj5aDh+rZgTDRQCLHp7t/D2d/9njA5uIJ/swFddzmsC+XJtlFfhlNdRXXgMpy58BItnP4zy8vPI/UeQ5EuYoYFYUU+URaYzQCVcEQq9Mpggmu5jf+syAcB1aFZDXOvAuAHc+jxKBL1OucH3HFa8UjpcA+vUYPxF6i7XZU94xBssFiXsMyuqJS4dreJ4wr2cvkY8U6aAPE8B8ggq4xyy4vjkPqCVguiFvGuNpW0HvK9JvEdnKrxQSpH3BmLD2uBBf8Uj7/1KaY+S5SPLaKcJn8mxs7OHvYMDyBxS6k/KuQnF1D/5M8fac2FJIe19QN8wGI24Pz47Cf4EA1NeFz82Y6ITkxJSyoRnStCsaLQe+SWkqfeGc5S/XNelf4ujCPtH+9jZ26b/6RdzlDlIfz36Ilb5kXFt4qNSBgLNY01b0wXPAMdxiiCbK66VQCOzMcpNF0vrFXz+K5/Ar/76L+Av/qVfxZe+9jksn5nHza138db11/HG9e/hDnXmaHSEg+EBDodHpA5u72/izsFWQTcPNtHLppj5gLtYRXV9CbXTiyitzqG81oC3Wj+h5Qq85QB2yYOZN7BzBknZokddGYZTNBqNArgXctQKyhpo+ltZbEzfL0mXUgrVclD4eHF5JSYLin55Ok2gTYD9wxaTpxJlFWNhoQr5XgDISwnqS0s1JgCTgnqs0soXOKVvz3OQsmonSYPruHzcsmqQAsrhT4AMFko70NRnh/Mx1kLAnVDgee8de4xLcq3kleC7HgK2xbHPcx770vplyDPSh+K8jLYANDLqTxynjEtCGUQv4iiFVLhPKC3uCYCczmIICagTmjKpmXDrZjyaEpwKTdhOMCIofUhalEVIFCDjkELFseIJf+Qemz/yI888vKiVwsPnRPkzmXieI0VePCL3JLDLeUahJDTS94hGlAjJNbb8AQEwKXuPUl4snhHDE4YQAEQPjnNq94wb+vJMuVzC8soyxtMpM9IWYDTkf/s7iSaQzNChgBq1Gj72sY/jjde/j5NgXOYcMzz6yAUa45DPOXj32i2IYfEGJqwQnD59CvIllvmFeSpQXtwbMmOfhFFhxPJP+za3tnD27DlI9UECv4COU2unCqFKP0Ii4EqljLOsHAhQ0a7FkP0zBiBVEYb9A/qtEV5+/gKePN3As4+sYq5i4SqwUjAFuGZqOFaWFqComM1aFbKnGJR9+IELUfzAzfC/++v/C5w7tUCHOWXMd+EaHx5JWpVb2NRCM6sEjxMGiTSN2W0MhRhry018+ac+hcWGj2jUg28B1zFw2blDfkpQ84yCpWwdncExOVzXIKG8+4MRbty6jTZBkszxyYtnsTJXRc03OLe6VPxf/T7z8Y9jbWWlAGSPEBydqtfw8Q+9WMx/NBtjRFkJQNHIkI4nSMIxSpxEY24eZVZMao0qDB1Vzocc7QHUNcleRMeEgnIJhsE/omM4qQDQYPkUGcvfGRJm0Skpkb1l8hAcR97jzQc/YgEZVKG6bHn/wQ02GshP6ET/eZ/PKRJvQgt/ODdj5Iwz4/xcW4PnNOG4dVKVYCmD8SzcwIdHso4Dy840AV9MABB2tgEhVgICDCFZ3MxYCMVaszTO8U+6h9hdqDzMbBmxW0PscYzmKfjLF1BZfxLOwhn0Ig23VIWKxti4+hbUtAePXRgCEFgfpbyHg2vfwZ13vot4eIww7CGiLmYs5yYER5W1F9A4/SqWzn8Spx75FBqnPgy/8TSUf45zW8JM+9Rdi5R9Mk4hZ+CF8Ix9GITIR7to338H7c2r0Oy7TD0KXAeNaqMA60G9gszhumjjcZIDKoBHXpXcBnUsQNmvApD7ORIGrSyb0fnNoOl4jXF4T+5mwHvjnhzzDUDmwd9kL+fFM4X3WpG5EG//2I+1CkKG87Tku9Kck/TzsH8+Lf5GiIfk1wSO72FApyr+AKIfvKHkNWmpE+K7iFxgA4eAKqR9dEkdjGcRJgTzQhH1Nc4SFEQfl9AJJuQHMQBc68LnXDKC44xp687mLnyCcM1MfWdnBxsbW5D/eVjEAC/EV5k1p5BWaQ/ik+U4pt+UkrrwQ4BaojPqRhnVehN0BVg+1cArn3gGv/Trn8OXvv4ivOoAu4f3cP/OXcj/zGzIRCjl3AZMfORfVklgBD9KaWit6Rs5Jm0qisMiYMu2bZ/HB9MBNroHuMvtn83eIXYJGnYmLexNu+ibCH13ir7XxchvY1SaIp93oRYriMkv7TlcS1yQoa1oYzgi5Uh9MZbOSSuIHCUxVEpB/BNFB9dxIZ/xeICAery7f4jG3AJfTHF6fQ3jyQTQBo1GA7/6y7+CD774ApTSKDMYn10/B0UBSnzIyFPxIz5tVdYo72m+5zGoK8rEsnpiXR8PyRgDaw10QQ5bIReG8xGS5xw+7/B9IemnIDeAz7GN4wHKcnyuUxmkUPQZOVLRBcovLtqc17IHJMcnFHGuUgF4SFPqy0R0jABzUlBE/YswZdx6SDqn45YgWrQ0MLzvI4yV6ylyTuSE5JoQHig6oMnUE8qoWfK8kHSTU0jpe/0rKgj7eHie5ciF5FyoOFZUVl7nPKQPoZRBL2U/mQAHtinblEoolPBexncTIqQszeERdUngli/UiYE2mzUKvYm5ZhNBUIIoiTEWUwbd0WhMpibFsQj4Qx98DqNBDyWWRr/5re+i3pjDWQZ+w7Wvra2g12lhxIqBzENpBcexBUkmLory+GOPQwJ/iQFohVsEguJ7vR72mRXIPt/9e/dopB1sb23jzp3bONg/gFQG6gxoQIYL507j1/7cn8F/8jf+T/iNkvx9AAAQAElEQVQr/+qfx5/+uS/i61/7IuSfCj366Dk0mAVbnUH+jnYeR6hRIWMGyzCZUBQJg7ALj470C595lX0t4WDrBgI+b7WGpy0sSZOM+EfKztB5yHFCg00wo7OYcRohrJohMAk+97EPocmqgGvA98lbAzg2B109fVlSXBNgYgkAHKOp4A5mlCGo6Ht7u5D/O2HGasRHXnwOX/vpz+L5px7FHCsY66dWCyOt15rIGPQqtNalmo+nHz+PtRUGFK5NdEdxfuksxLhzBHHC1fklzC+vYXGpSednCQwyhJMMShkYzfEfkOjMlAAwoUOtVCqwBC9ZFiMlaQMk3EdO6XSr5Odk1Kf8R3zfsOzXo34kkPcVMoA6CJVzKhmbDJo8AzRy6rjiWJBnJCjIczRMuY7imYzPpKQccm5tmXOowXEaZE0N2rigDdPhWrhBlfcqHMPCQEFAnYnHGOzeQHxwG65HeUDkG7GriM9lBRX2VxxppMoyEPuItI/YlNGPHSReEwGrAAvnnkVp+RwyExDgZbAqwfHufbYxLO0gCCw6HOt46wriYQvlIKD+L6LaPIeF089g7YkP4/QTr3B74cNonH0WwfpTmOVVRCgz4NeRszKkrCxT5gbqRQZDG7UM/F5OvuY9HG1efi/4exzfI+itcnupPr+KSoP7sQ4rB3CRcP00Y8rJgXKq0MqlPDQcG8AYh+vXoBCQEbxFtN88V7R3risXXj8g9pK9dy6yTCGflPIRyvMcMQGv+AEJXmL34p/EhxQ81QpKUcZsteKxzqFUDi2yZkfyPk+LPiQ75yWIrTvWYQVsgA4zbrkGlaEgAIq2IcF2lkXglCF7/L3xEEKSpUuQDBmdZ6zCxdSlhPx7SDJPujSu0yv0acRqmlQYhS5duoKbtxmYt3ZweNTilkMMgfA9ApExtzlz41G/Kkhok2KXM/rMGXkj60x1RvlRTymPxkKFcozw9V/5Kv7Un/ky5lcruHnvEnaPb1O3JrC0T7G/yWQE+ZcKUrkUP+eyAiN/4z/h3FOS8FXalMpNF03ZATwEdzAKkm2QkInGlFl9lMcIpTKQh2gR9HZHHfSmh+jNWmgs1lCSf45HFu4eHhbg5OjoCPKRMYWsMdDGyCVUiy8eu7TrFMIXuS980+S747qsos3gESi0uj3KwlIsKZbm54rETSmRscZbb72Fc2fPFv3V63XIGiuVMpPHfepbWoAZ13Fh6EAkriilqJcOn9dQ2kJbF4r2JGQd6iuDuPlDlCuHWqTh0+YdxiLj+XAECJAsyUj/fMcjENDUp4xaB/aZEFkLcDsh6i9VOkxTFDKlbOV4Sl8nFMUZGPO5W5ZizAOpAE7YyhdRBWyOCAZGswTvJ6qCpmLqYnKZ0mD/xXHOCeS5Ku5xpYA4t4dU3MuKawqWtw0JNBYyFHKsAT6jtLTgdUPm6ZPn1Y/uyzOafSqSHIOfPOdjHDfh4oTEQBMq7vtBQEINS2goGQ17MhkXxuE4DsbMGA3bTq+Hcq2KDWblI5baYsLog4N9lIgEJVi/884lRFRG+Vv8Wjso+xWcWVvFkAAgNy5ub+6hQSXpskw816hjwtJ0nQoh9wVkCJgYEAWLU9niGCXuxUr5OyUCE8eRcn4CRKR6oJSC1gaVapXOLUOpXIZLxTTMNA72dlDh3tNf+PU/i9/8c7+CDzz9FAbtIwy63FM/2MWbP/gerr17CZu3b2PKYCXZ8NHuNnrHB5ixPGwZwWNmzVM6FMco1NjX177yGXz3G7+NP/jm38Nr3/wHQDxBFk2RRxMkwx6rDF1MB13E0xEBUEjepSeEGbgRTB87RbOiMVcGVpsBXLqVSuACDNY+xzB0VCXXcCwHBOgEAgriIHJoul8Dy1IWyNPjwwMk4z6qHtCTsuC1d3D90tvYvHMTnU63MDLXOBxyhHMrC3zO4Nz6Kubr1SKriiifAffi2kc7yLhGj8DMBGUsLc+hUQnQbQ2guT+e06MpraGNKUiM3/BYnHWv34XRXBbXkFGzlQEEREXkiWQG1tGo1Sug/cJSHrKOOJnSmQgvIoCWUJDKcKL/FjKe4bwNnx9QX4CEz0v44lqotynnDTpWvows54DKYd8+tFODJRmW/ORpwKOOLmFh+TzcYIEjWToqB+HgGOPWJro7V9Fm2d4mLThZFy4DKtIBFOVkkHM6Bin7TzlmThu0XhXar8KtMsspzQGlRXjz66iuXIDbXIHIRXRk0N5nZaUHzQrI0c5d3LjyBwiH+yjTKfn+PEHWs1hYewVzax9jpv8cdG0NEbOVKfksgSXWoPNJIf/vgTgewZghXDvl/FJ4KeBS99W4g9HRVWxe+QfYuv4a9W6PLBlB9NVYH151Aaq8gimq6E4spomD4SRBpj0YVjI0AYsi36hNiOm02CU0naKxFhkDSEYQYI0D8BkUn4y/hRKkXFfGYJsym84I+nKkEJ1QSkH+iVmj0YDWGr7vQ0BARl6mCiAb2R15yvUpY5A7AJcMpXmTvSPLGTxySF/ytz/kj4wpZdFlyViy8G2CXm3ck3eUQqVcgTaaQTAjv7g25NhrHbBUv8vqZBtSQRSnPEtzaif5SWBSVBC4xpTzi7hocerKcB4cP+X7UgE57nfQZ/ba4zbC3sEhjnv9wqH3xzPIv9NPOKcEBhOWiYcsAc8yxQBMSoQytHo9zOT7KzaD8lOceayJv/CX/jQmyRF+8MNv45BZuqZuN+aWUKmdBMo+fc+UY8raxZ9yOlhbXUW73YamredkHnMx8jMB3QMcytGR64nmeU4ZJih5ZVguxrdcELc3QKCvKZ+MYH2RidojZ9bw7OOPcjtKY3A0wqU3r8MjiGkftUFXD486OOF6qvQDY5a1aQDkcZVJ2RBgHLDkmc7Jq4R2S94plaNKfxi4Du1T+JtjyhK551isLDThsBV+h9MZk7H9wh8tLzEB4TOiI/I/WZMviGvycmVxBWMCK/EpsuXreV6xVo86lGsDZSxy40Fpl60FrAddkMPWgXUDlDnvemMRLv2/X65CSJJNr1SGAAHD4K/Zhy7AgIec+g7lUJ80oAwSpakBFhHXGFNnIqLlhxRyf1/WFhIAjBnw5XhKuxlzbWOCweFoij4T3sFwisFwXPz/aEbynTSSlkVlOc0gz+nc2Dt+9BGTyqj4vA15jo/wJif0voDNCw9+eP3B0XsNn1OcvOLktdbQRkMpBS3H7yOjee8BKXXyDP6JH/3eEx4FIicXH70IOZYyvATkZW4HCGLLqEEJUdP29jYkG79x/TqeeeYZKI41omBLpRLmm1VUKiXcub8BVktQq1W45hQ+g5+gfSnxi8OQ/qwxBfKUTLM514SUxgYEBJJRtFpt7O/tF0rXIJoUR6OUYt8VWGsg72sqTZNViTPra/iNX/lVzFEprl26hN/7R7+L/+7/89/jP/mP/1P8+//Bf4Tf/u3/CT988w1cffcq7t2+haPDfawsLWCN6zp39gyaBCfWswhKLnzfxfraEsaDIxzt30KTJdx7Ny/hePsu2q1dzOiUU1YLVDqBJvLW+RR5NkWWR7SfCHk6K87Ho2PkUR8lJ8YjZxYIFAY8n8LoFB4dw5n1FQSegaFSVH0Plg5WU23EELxyDZoBLqZBesz0YoIMnxDTcowS3x312vjb//V/hbffegP3tzaxvbOJhfkq6r7BaqOGU+TlWa6tHHhU2BGq8zWAzipkCVEUv9ScR855NPmOT6MKxynnDWSUrVIKSqnCyac8FxJdELkbY2GsRkzn0CWoE+fgeQ4yBgmX8xzSifMRuJ5iAIkpozENPATLDNBI8N6H+iw24NA4Xdctns0k4PMBx3pImQlF3JPNCFi10cV8YnrGjHqm4dGYPeTGLVrYCoxTB5wm5lYvoDF/inuxCTLOMQmHGHd30d6+jvbW24jat2DDI5R1SL7PUCyaYypl6J4UjzJknFiuLeB4yJwSc3AHY0Yxb2ENlcUzcMqNwoFoys0zKbLRITq7dwAVoTrXwKmzF3D2kaexdOpJ+PV1SHAepz5mykesXCTKIuU6chkOGd8jMZNLCc7UrMdtpR4DZBcYbGO4dxWHt99AZ+sasmkLVsUnOhpUsHL2ESRuA8O8hMxfRnnuLBZWH0GT688h8/cJBAyMVnCM4n5/DLFfzcDoUO/C6RBGpfAo/4j8lpK28DtHyvWlSCiPhFWttGhjWApWZCUk9ic2C35S6oj0mXMcZQzkWEgZDe1RXxwHcqy4Zj5e/AiPFf2hZMJi6661XHOOvf09yH6r75dQrVZhoDDo96hDMRL6npg8Tzm/iLJtD7uQ4D1idUuqAV0mF5MwhPBVuZbZWwLJljOuHY4CYyhS2k7K88SxkO/mtPmOUG86JnhKTrYS6PglKywyPgb/KYNBlGkmOqDeK/aZsXKTwS27BG8z1GhDv/rnfhHPvvgE3rzyPRy0d9nXhLJOUa7VOf8JZgwyY1ZbJkysRuMxZM3aGMjfPBG70tpQNinIyoKyVCNLFQkFcdnIkpz+RiNh5qnJRfEVGWXDKwzQLj7wgafxyPmzCBhMq6UGVFrClbe3QGzA40LZIMBNxkppS5ubm3Bpe+Jvj1gZqHFLV85z6r/YnjzHYWgimTQEH1N0CFQk4G2wWuK7hrlMCKm+SsncL1UIetrY2zuE47oFEEg55xJ1VToo0zePuf4SW6UUlFKYkieikxmFltNDZOQDSBl1LVNcJe0wI+XGob1Tj2iTcFwQdcDw2HE9nnqwng/LgC8+syBe5wMwvK6tg1Trk2P6VG195NQ3KIOUwD8mnxPKl2zFLMoQztJCD6SdhAkm0wRTad9HYwa20SRkvJq9R1oW+ZNIKS6WxvGT7gmzH17PRco8kTanEHj4Yz/aaFgGPm0MmaehySAhw3MhbQy0LJStUqo4VkpD/TFjAxonxIbHWZrR0CLUGWw3NzbwB6+9hh4desKsX/pxXZcovQcJxOvr6xDUajgfz/MwYfXAo9E+99yziLhXNZtN8YPvvwnP03Q+BgGDxDr38SVoi9BlfXl2YvDaaKxyL1vGl39uGJQC5ORFQiV92L+AgSkRrsxFAIn0s7AwT6dk2L/CMve0f+d/+O/xf/8bfwN/6z/7z/G3/q9/C9/4B9/CzZu73KtxMJpqxGFMxFrDS9yj+lNf+1ksshQu4+3t72Aw6SEoOajUK4XjuXjxAkb9Q5xbY6CcDTDu7/N8H7NJC2HYwXRyjCTpIY77SOIBkmiEKAoha0/YJqwUcEDk8RgOQcLaQp370wlc8qtRLkH+JyOzkE6CfErTCDkDqM97JaLsUlBGrs0DhBkSnZfxxc9+Gs88eQF9Zp3nT6/i0UfOI6Wj+sEPflA4jiGzGD+wdDac15DzodzOLS/hNPk6nk3gVXyMxz1WYPowNIrV02e4BTCPJYIgWgNLkm2kDAIJPVCKHLkCZpRjuUp+VCoQdZR50kvj5JPB8x3qFp/jGgbDHjrdNppzjZPb/J3lKfkxQ8IqQc6tAnohuUp6+rDajgAAEABJREFUoHe5hhinR91IyIMJUbSlYXqOh5BZWEae5BzYGgYHxQmpjO9myHiYKV0YL7QPY+uAtwhdXoRTX0XQXINXnkeSAykdZEqwlk1b2L/5B+jc/i5Ge5dgZsdw8wm1PkbODjPkPM7gMrhIUFQcW8bXHFfRUUR8JrW1on93bg2ZW4bidURjxEcbAEHAHPWxceo8KkvryIM6YuNgyjlPCSFyN0fOeQMWFC4U51YQV+RwLJfrLGUWDnmeDu4jar2JrRu/g+M7r2FMcOFTV+plH6VqCdVaA35tHuPMQxYswl94FHPnPoCgfhrWW2D/Lgz5EtRqMNQnqITl2wEmzFgE7PnMlKYMlFNWlSxyWAbohLLP8wxQJJyQBImU+iCySSmfESuAEUGZ0IhZEPjRWtMeplBKQVsL7Rgo6rEmKdfC0mcUjtr3AK1ANgLIGMgy7G7vUB9HWF1eRikoYciy/ObGttxlNWcJ0vfCg2/6ex7XqkDp5AWRXYiYrU2oez1W7drDPnW8hLO0209+7rP4pT/7K/hf/fW/jn/n3/138Z/95/8X/Bf/r/8S/+V/87fx7/+n/zH+4l/9y/iZX/5FfPLLX8TimVMY0c/0qZ9TrnUwm6FDXR5SF6VqEJEnwo2E6xNQEPKZmBQx8zauxpkL6/jy176EnaM9XLl2vQCeIe1SWwenaGP1xhzElvvk/YCBX/aR5V2pvM4RhAe09cl4Sp5Qn6mwGTNSsUMOQf+Sv0cR+5RkIFeG/iyiXuc47nQwv9jEE08+jrMXzsIJnELeVVaFgDK+/fs36KeAldVTkPm8P/in9PVTZrRybYE8XphfoHgURpQxJ4PTp0/Tr5oCgGUZPQKfL9MPCHArl6rcIhjCdx1uHY4hX8ieMXoetTpYWVvH3fv3OL8E0u9wNESP2znynoz1UL+CUgBLfZGthiRJkBHcZZSvEOMxdYCyVuQJr+WF3uhiDdqxRcvJwqceO36AgrwALo/dB61c066F9Txo14PSDixbuW8cXrMu6DgA8jOlYQpvI1adZ3GKkBWkKUHAJIwwkcw/nEGy/7Eck2dybSTBn2Bm+D7S+Gf4cOxisUWr/skdKPWjhxQZow0ZozWs0jBaQxsDzdZIy2eVUjRODcVn8cd8qON0pqpQVDG0nNb16KOPFZm2CGjMktVsFjObmyGlsIS2iAAFQSqlIc8rpXB0vIPzF88iZPCT7YErV66iWV/AbDRBhQ6g2WgUfdTrDQIDj8FijtWBGrQ2uEelWWbG+szTTxcAQ5TNJ5Kd0SC10SgxaCqlindiOqEq0aY4NMu1SnlJ/o9U1y5fKvbLFQOPZzUMKeY+9crqMr78pZ/G1776M/jExz6OWqXO2BxjY2MLHfkDRX4NjlspqFyuwC1ZrKwv4oDbAyHLa2M63+2tDVQCA49ZXhYPEXKvLZ4OMJv2iA77CGcjhHxOkP2UATcMx3DoDBM6zoSAIGcp9cUXn8HZM4vQzB9aRSWhSyBQxtlTS1hmhr42X0ejbOEQMChuM9Q4j2aNaJXvvvqRl7BHxN6kEUbhFAtzDazQcYoTlL/D3W53sbd/hFa7BeH1qcU5VOl8z5CnjjEck26MchmwlD+LMlSby1hdv4AqS5OC/Kd0TrNJVGQLCY0gpQ54NNKTAJAX8gqCCp1uVJBHQ0tpMBNmUCnnWi978LnePsuq2hpYjm1ci5x1zIjrn9FRayoaRQKlcoD6mClN3bcwpgTX4ToJlgyDpSZ/DN8D56vjCRSDuFRN5DoYzDRfR26psw4yVeJhAPgN2OZphKaJxJtH/dQFBNwXt34ZyDU0eVhTEfL+AY7vvoPbb34D/e0rSHobKOVt+NkQJpsCdHZa+gcPoRFDAXRUVA4eG0gGb8pN9r0Ahzodcb3HW/dQ5jNLp86gsriKKd/bOT7GhLLPuE4beNC+i1SRH7DsGXwiA90nvHxQkJu1EXfuonP3h7j19u/gre/8Dzi6/0OEgx32rWkTZfjUTVOpIi/VkZaaUOVlVBcuwiuvozfgpB0fEQN5knsIKgsEC/PQlMUs7GNGoDKifpaYkfqBS9ZOOH4OqwEJ7hlBSEI+a8rIkByqi6YjJHqDyDnL+Sz7CuS7DaUSZWbg0Bkb6pZkdVLKd3istYXSLpTxYN0SlBuQXGjH4/pl6RlE6sJj0R3Z3mq3j3GPFawb97Zx1BlCWx+nTp2GAH6x3fXVJTQbXJObwqEcNRMHcH4LC3N49WMfw1/5a38V/7e/9TeLIP/v/Y3/EH/5r/0V/Nk/9y/g8z/1RXzsk5/Acy88j4uPP4bTrPQ99czT+OjHP4YvfeWn8au//mv49/6j/xB/8//5X+Df+w//A3z4ox/DMiuJUiGTQJQr4CGlSEHWkjLMqJszptXnHjuLD73yHC7feAut7j6idMqEIES5WkVjfg7nzp0vdKRar3EtE7IypXqlwoSCJHNut3sEPuPi3sOgL8EwJSjJMj7/PkpEPjpFRJvIEOOjH30JjzxyFqWqD8XrAlwTVkOqpXncuroDmiVL/1XEIflmKAPtQPqV4C8++9y5s4U/lnHanTbBRoJlJgziD+RvMpQoa0X9zegPEs4nHE+L58dsjw5bME6AGf3jPH2XzCkIfHQ7fYKIEMdHXcifip/Qr1SrFQhpA1RKPuPBGA36EkvmThlAZb0J15kip02rE9KaHM+RKbYkxRgAkrYODAGroT6dtA71zCV5vE5yLVtLneMxn5HKgXV9aI/kelCeA0NQANFTw3NjizFE5nGmIdUeoRnB5ZTVnzDKMCNJKxWB4suAYYQp46EAhBNQMCNAmEErpfhLQylqDoCciiqM5mHxo/XJ9eKEvx7eI/ihYHJeASdTNH/kl1Kq6BsPPkopGDJMvqkppGhRSvGa1nC4KGMMtNHk2UOSc8NzA1Us3oFiD4CGkFIGmtcFDQXlMlw6t36/B48G7FgXvW4XyvAdkjBBAqNfquLixceYWYaYjgeIkgGeff4ipBQXEs0e7HdQpgOuVUqck2J22oUgTakcjFgx2NlhBkAFUErhFKsDewcH6DF7jQgyhBuCIOV/62u5niod32k+M+oP2BfXQN5OiFanzHwzove1lVV85otfwNd+/udo3F/AL/3yz+Mv/au/gb/2r/+L+MoXP86yWRcDlq8mwwl8vwT50s+NW/dY0tNwvEVUKuvw/CWMxgnAQGE9YPX0BdzePMDS+nl86nOfh0pD5NM+92F70DyOGdiEIgISIUHUYyLEMZHikKhxwLUJPzX5l+cp99iOaAA5nn32PB5/7DTqdbfY+6/Q2y5UXJxfn8PF9SaeOtvEM2frWKsrmLiHtaUaEXcXI+4/+X4Fg8GYFRUf66zCpAzCO1u7mNHI/fIcKxiL8JhNWRqKRwftUR/KDE5l5UCzhDUiSp+OQjhuHdXmBZw5/xzW1pbhOjnGvQmz4gDWejCuBRUCHkFAQMNxtAv5lCiHSplBiA5YwEfKtTrc8ihT/yxN1qfTEN1TSsHhHLQ2SCmfhE5LsZJkqeyir9IXFPtUJSg0EJga0nEL6WgXykxRrSgkoxbA6ktOGnaPkHGfPGM/YLncKsty5iJyW0XITGTCSBZTjnruIvK5c0grlOf8WVQW1gkem9R0HyZ14aVAkE/hxwfo3v8Oune+gXDrO/DGd5DNWrS/CJbOokRewpagnTIS40AcDz0TKnRcQY39sZWS9JSZdKlUR6W2wHlXMEsU52Sxur6KiEEipY0qWDimDK0CkgejABdTeHrA7YN76O+/jtbNf4Std/5HHN74R4j2rqCZj9HwdMFDlAJU1tbgr6zDXzoNu3gWzrx8H+ECTGkNxsxxXk3yeczSZQ/ar8OprAKcO8gnzwVG3Lby5udhqxUkBKdR/xiBo6FNjpRBNVMJMoIAkVVGPZsd9TBr9zHrDthvDD4IpTgfY+FaEtvACyiThOcOREfYBTzlw3VLsF4V1qnBWK7b+uSrJgHCD2MsDve20DnaR73qkmcjHBK43t0fIPcX8egTTzOZOMby6gplbPHIo8tgjMFjy3W89PhZ/OJXfwr/h//t/xK/9Vv/e/zGb/waXnrlw1hgtcsI0HIt8V4OWAVLAqioQDG/Mv2a4i0umZfzYt4zOnrtWKwTHPy5v/Dr+K1/99/Bv/1//LfxxNNPIIxDyPczBpMhBgS6w9kIPfo56AyPPH4GCys13Ni4jGnShl9hfyUN2AyjSQ9rp1a4Vm4pkNdH7SMkBFUpr4RJSD+ZQAJbQh82GI0ZYCgDlqLzzCDPFTJSnuc85mQ5d0mCxH9YJwZdFz74oacIYl6EWzK0U4XAc1CvlagmGWolD6PjEDff3oCJFTxoGPpineZI6KdSZvLWGtTrdVit0KhVyAfDRK2KmMnWzuZ9Vjp78BzLkQGlFIxhH+yn2Wwgpl/TykCbgAF+BOOUKSONkq+57gmMLSGNPLSOyatun/41wvzcPFYWlxgnhohY8ueCYRlcA6b6o6M2bcMg4twKf0IUJLyKCThyjpmSb2QHwDGVcaCthXFcuIxPnATPXVjaq1zX4m+sC/C+5hoV/Zal8ls/gEdwYl2ft3y+77EtsXVJHpTmO8pBVoynOGdFGeVsM8TkW0yexQ/aGectFYKJ+HnyYsRKUZ8y7PaHfBv/PB/Nl4XY/FP+iFIXpNSJwLSmcDUcbWGEYWSGMQaWVLRyrTjW0NoUBH5E6XxhFIU/Jsqbn1tk4OnzDu0lyyjoAK1Wi4h1xOMS31PFeDoHEgrskYunKdshHArn9t1N5ITRixR+yNLeytIiS5AjKsYxJEuOWUJzOE7KfmWAjApftGS2KLyQAIQ7d+5AjvssI8l5uVImyqZhEUBUBWk35rDAUv7NO7dx6eo1RORBzPVv7u/je2+8iX/8+9/Gaz/4Pg5abehyBX0Gyn/87e/h9bcvYUpEvXb2NAPqAPJFpBGrAcg1HMegRaNtNOdx9txFwDi4cOECcmZQOZ1AQXJMymg0KVF3Es0QR0T5RRsymIQ0uBmSWfRAuSWwWByz30NuOUhfp5jBnF5o4BRpbbGMmpdhuerg7IKPx9breOLsAp65eAqL9RJGLOnPz89BwEueZ9jnPptSGqfPnMaYQKjT7mDIDD5MNIpMhc8k5LGBKuZAr0Lw4TN2xujS8Y6lZFpuYG7tPBbp/OaWllnViNBrDxCxn4iKnoJypXwyOoqMgYzihPAHVHVNPgnlDBo516wof83n5UcpBb4GxfcsdU8Cy5TjRZM+xx+zDwYUPpixnzzjW7kLY0g6QZL0kEd8LhkhT0ecU5tBZoRGleua9emAukAyhWLG4Bkx5gAJLIhtMGOfOYOPqSwX2XFl5TEEC4+gtHQBZQKBTPsMNhnLzgNMCS7y2THS7l0c3voubr3x99DbeBvh8T1wjwApt3jq3BIq04G4xmPmpslJl46Bw+cOnKBCNhiA91yCBR3MMWB4GIe8JtUJCqHBgFP1NFxma4ZrCuIunPEu0vZdjPeuY1Uj2jEAABAASURBVPvdb2Pjyrdw751vYePGa5h073NdQ9rWybr82jKqiwSKS2cBrwGwUgW/icxbgPIWob15iCM2VmMWDjBgFpqx4uWWGvArc+QzyLsptunUtVEMkoucY4Rht4WUOquNgVYKMDmUTgvKswgZg1YqVb/BCBH9QMQgqZSmwz8uMlnf97G4uIiMMoiYARqtobWhDA2s68N6ZVgCf83gYByeaw+iNwHBYUb7Tmk3d2/cBKg7vU4Xfervva1tHHQGKDWXMLewQh8zxmg0xSrB6fxcFc8/+zg+9NzjePnZp3CGVa2QjtfR4t8MNHVMWwtlOA/HnpwrBdFXLde0hiJZztF1XQh5jrROcezy2KGcNZ+ZMeg/9dSTrCr8Nfwn/+f/DJ/6zKehDAjmgBltOSBQf+KZR1FvVtAiKJV445Us9W+CwbBD3zaBVCYazPon5GFIgCjtjH4iy2hF9HMxgXBAkD4ZhwinCfuNH9CM7QnJM0mS0h4oF6XAqePFFz+Il17+IKrVAFE8pZ/SMAQ5Qh554HHtrnFx9dJtRFMFw/8csKUvyOnrJtwqkapKzMpOXATcCLL332nTN2rDsacFMBD5iu8YM4ERebnWKXyHUTk88ipieTxLNVr9CRyCwBmre3PNEudK+80AFgxIOWR7Zq7egLw/JIBKCYgNddXjWBH9t6sAdsm4MEbKwC9zms5ixOwgJWhJ6XNypQFo5HwHD0hxrTC2kG9xjQJSPFfG8DkFZfg8zzWfM54H41poz4dT8uH6pWLODkGBy7lb+gvRWYd6q4zokAsZM+OYGXmXEn3IsVyT45SzETAgICVLc6SUaUadFtnKTHn7Rz9Kq+JEKQWt/shtyCejcKQVyqkcOc/zLEfOY7n2T0tKKWgqsuViHMeBMYaBnwxga6yFJck1bQyfM1BK4eGH9oxyqQqXRitfDLl1+zYajQaknzoRowT/U6dOoclr/8q/8i/jgx/8IERo9+/fx5jK9cEXnsVkPEZQquOHb1+Bx34CMl7ms8oAI0Yg/c7NNSFffimVyu+NL/fmmk0aUAhpLeee0FBkXNkbFKWUykGXDmNtbRV+qYROb4AJyzHbR4dYWD2Db732A/x3f/cf4ZuvvY2Ngz72+zNMmXUdT4FLGwf4u997B//v3/027jKr2RtO4VbLaMzXoJ0QpVKGRt2H7zkFOwbdHuJZgqcfo8NhJuIZQJQ24freTzGdl5zHzAzSUR8pM62cbca9r5RKL/fkvTERY4eBdUAA4rtlXFhdx7NnzuPpc6fx5IVTePKRdbz89CN45sIazi43sEwgcHF1Aafm65AMe9xvoVouwRpdyOeQgMbSGLXWqNUq2NzZJmjpYsS981AcB3VoRgAA10D2HWmvqNApReEQ3d0biHp7cIIyGqfPY+nCU5hbv8DgYNDtTugIUkRce0LlniFD5CjMDMAuoTiegi14lFFHC8OlQ5G2uFj80oX+ij6JgSilkLIKMBsyw2Y5WnFe4pAs+5LHJfhoViDouzBjhj9lMJtxm0UyHmDCubRhsjE8PSE46CIO2wQHQ7AeDNc60Ay4GQNuzr3+PJ/AOD5seRmmcR6qcRHZ/AXoxfPwFk/BbyzAUj+V9hgcM6TRBOm0Bwx2cHjlH+P47b+Lnbf+R7RufAMzZuLZ4AB+AnioANrFiM4ponPyCACUU0ZKcubWoDheqXYWS4tPoFFbR9mrwXEUHG5rYLCH7PA6Ou/8XfTe/jvo/PDv4ejt30X/1huIjjbgz4bwNdiXhW4uo3buOdQf/TCC9edRWXsBQf08tDMHmCqgK7CqAa2qtG2Ha81og3u0u81C93wy1PE9gEE9Hh5i1NqmkyV4930YlqjDQZvrTuB5AaAcZJoEC4oamg46J8BNwjGEZnTSEojAT0Lh12o1uNS5iPvRYsfi+GLKXhsNXThbH5pB3pK0V4JyPRgb8J7LuWqIkww8B1evvIs+7WvUn8I4Aa7duI073PuPydtnnnwKB4eHELu27NOxTpGEuK5b+ArP8yBZ69L8HFxrIfcdx4HjOdAO+cd3pAXnxGnTXgxNwFDOMfVmhmg6JYXU8RlS2gldOHU1g+hyrhXm5uaQsMQfEwhV6xX82m/+Gv76v/lvsGJ3hv4SeOyJC0hY8RpPRjjZL+fatQsBSTK3jKCmwkRD+DN+AJ5mYYwpAUsiOpophPRZ1UrjJPiHKWYksTfpI2JgjllZDAmSSqWgWLtsx7766kcJLOYZ/Kso0w9UqxVAZXj/R/qky8TNG5u0mZTzteQZFYsPJZTTw5jikE+8hF6vB2MMXM/DlJm5z6CYkCdVJlZaG2igIDbFj6ssStSjGat+mdLYOzhCwLWKnqytLCEjyIhp2zGrHCm3v0pl6oOhaQ1lHIDsZfxRsI5BTn1yHAcyp263Q53MC5knXEDKCnDGOBjHJ+tTMODbYHT/yQQNrR0o6gqUgbYuRAcMY49xvBM9dFxY14flNY9JruN51JmgILmujQtDUuwjV5yf0sVYdHHIMwXiE4j+ynGeZ8W1nDdlHZxc8cM3ivaP/JIHZUFyg31BmCfH/7QkfUhfOSdw8u5PHlJpRcGfkH5wrJWCkFK8rk+O8Yc+skCfAhbBCGqdpzFI5i2PiSMvgj+DtLRieFoL40/mkCQRHrl4FlMiU0tUdffONkoMMAlRc5VbAFUGW6ExyyXyT9ckmzdaQ4zG0miHgwHkbw5oo7HBve4Jnc8JSp7I8EX2IeMuLCwUGUMGjUVmAoLq1tbPoNKYx8LKGRwc93H56h28eeU63nr3Fr771mW8ceUWrhEA3Nw7xoCltj4deJPvfpLovlYvQXPvd9w/glYpep0W7t+5j53NfQaGlFl8Cpdz0sxwU2ZNORG9tA8p4zU5lusZg0lOw1UM9kI50X3K1DTkHtI0znHl6j5u3TnEu9fv4w9+cBnvXLuLd67eP6Erd/EH3/8hvv/Dd3Dl+i3cuLuFN96+XBwf9cZQ1kdC48oYVYUv4nyFh8vLyxCZpZzfYbuHIzrWAccP6WymdKip0hhTBrR/5DQGGMUEuodhZwcSaMv1BhbOXsDS+cdQXljDcJyh0x4Vzikln1JkiKlvKd/LKS8RhuiwHOcKhVHInBIardzT1C9jjBwySKcAHYqisVuqyWzSJU8HdMZcDx2EYilfmxzgvZzOTLkeUuR0RmNMpiN4juZ0Y/YzRjhuMUyFcHWENO7SwbU5RshnMgIDC81uQKedUQ9TOmHNgJEw48/LiwgWHkVl9Uk0zz6DxumnUV9/BtWVJ2DKp0BUABM0ENTqWGhW4BJojFgFGB3cwtbV76F75zKSg02UuP3gUD9SVjsi8tXYMhy/wXdriK0DTd76rkVAfunZCOB8j268je2rf4DbP/wGbnz/d9C6+xb629cwbW9xe4Pz51wDJ8DC0hrWzz6J1fMvoLzyJNLKacyCNajmOQQELuX5dXjVeSinCsMtD2MrbKm3moEnHGA82gfSHhwDeJyDzSPE5PWodwyp9Mw1GuRdjlG3i5jZmjjIgNsYOR1dwXzqjhbeERymE8pnOkBGO04J2igaiK5FDExKKTz8ZHR+MfXRaA2tDRwGDwn+hjavGPw1QZghKTpVEKBZxWBtLO7evIX9rR1USzXOtYztrUPa7BCMKXjmmWcxY6bcpg5LUFBKURem7F9Dtv581yvafqcHRXkbAgBrDQz1rThmaxlULNuH81RKQxWkoDlXax04rguH74KflNmb+Lac61FKQUCAzCEgiPE8B71eB/KFuL/61/51/Oaf/0V4nsGEWwJib7Vag4FBYzqO6SdAEBayRw0BStNwyi2/EaYM/LyIjAiLPwwchrqbMdGocq0pToI/bSzOkVCvhGIGPsbBYp6f+9xnsb6+jlOn1qQbCLAQe5cTactBiX42oA8owaoA9+/uUR8A16lAwZXHKL8UIiuPQa9SKTPZKUNpBVmjzMuSF3JPKYX5+XlsbW1CKjylUgmW/BIQOGU1wKU9Bq4HuhakNP4WEynHC7ieKeabNaTU54x6lBNAJQRJIX1lgzZFkbCi04dLJyD8FpnNE8CJPMhwAqkp+ZPSVaQ4AUE8Jg+yNEcqmUvhIDTX8oCoTyiu2eJaninkSiPntVwbscD3jslEuKxIudRPy7jkcP7SyrnorMf5C8m5on5q9qONhmKbcY0yPw6CPM8gxzn1JM8UMrZy/f2kc3mJk8jYghPJeSxtcZ7rgmnSyftfknOlVHFJKbYZNbs4+9EvmYxSvMdLDycgk1BKQcFAqxMyPBfCT/gopd67qjmEIr134cFBQxwFlcEYQxR+UDhjh9mE7MsrMkWUSP7t5vz8IgWTY0o03e50ircVO11em+N1FmJzF/fu7qNMpmuj0GhQOZhdSICvN6oQw3JpuLt7zE743uHhPoKShyadsGscKFpKRmMQp+O6LiqVClZXVyCfI2b7E0HWLD0qCkx4HLJsJDyeW1jEM889j3KVTjlRmDBTmbBcNWY2O5wkGIcZYD08/8EP4Zd+6Rcx7PUxGfRRolGXPMXzLmS8U9xrTWYZ9neOMGGlYMaA2uUeZcTsf8Ksfsxye//oCAUdHxdtj23r6BiDdhch94OiEZ3CNEWXWU6YOjhmW6EBOcqiF2m8uz/G71zaxT+8so3vXOngtXfb+M67B7i6P8LdToYbRzNsjjS2xwZvbrSw1Y+RKo+GuVw4g+ZcE+Jc5A8qjVlqFKOUf5oyYFkx5RjEHMiJhAesOoQM5F1ez/0KytzWSFhC3928g+moizgNsXjqNJ546VUsP/IEdHUO+60hDTGj0oOyyOGXAvKNx9QBTT0SotJB06GmNDWZh1RpxoMRaBkMRBayfaKUxsOPInCJx0NMeocImZkmsy7SZMgx4uKRXFHujgfrlyFZaUzZiX4pAgVXUW4MRtNRD/LFS4MpQcEQs8EOZlPKzMlQ8Ynuue6MDj1msA6TEYo/lAIHiW4i8daRNx6DXnkO3tqH4K68jMqZVxGcegmYfxpx5SxmLvXaZ7DkHGYEcmFrC10G7eNL38QhSTPQztdc1CpVqlEV5doSYEsoVWqo1114doTxwQ9x+62/h7e/9d/i/g//Po7vvgYMbqOk+3B8A1tvwJ9fRWn5DFYffQFz5z4AM/co0vIFoPYkvPnnUF19Ac31ZxDMn4Gp1JHScUbkuxs04ZeX4JWb8DjHjOXqYfeQGW0L1kS0oQAOeW7I2ynnPmYQqjTmoAjORp0OZgyuDh2eE1QgPLZBUNiix33rQM0w6eyTp8cQEBATgLlaQbG/lD4pyxUcx4U2mnJLKLes0D8RnqXN5tDQ7C+nHOAG5IvPZ304bpk6YahHDrbv3MX+5jaP6UDp2N9hlfDO3T0MhjnOXngcZ86dx9buDlqca4XVqrnFBWjRMaJXCSYSdEvlMtfucPyEtmqZDVfQaDYRkB/lcg2O9fiOgSa/hGR+OQMSB8VDkuuyLq0tFH2nYWu0Zn8uBoMexJe5nqUNRAimXYYzAAAQAElEQVS4ppjbKiNW+J77wLP4+Mc/CmM1ee0V96nWkGAdcZtkxkxf5utai3qlCgGj8qVbIUX/T7xEYJ2hFDQoixTtVp/vngS9HoNp0Qd9WaVcxcc+9hF87rMnwV++HO1J8C6V8bCkXuGx+EsB3wFlWmXldhbmuMGEwgCIJjGstsgzQIK8ocPXxhC8TBETzKW0kwn9GR+FT5lNBKhkCseHLawQkPa5fy/2N2EiZqCKcRUXS8nRZ+T0RRZOUOKWWIb5Zh2+NYxvMRJE0A7IS4vnX3gSCasBGQG5z8DrBz7kX3wYY5Ewpbbcdmk2G0ion2P6p4xBv+ABKyJxlIOPgEOy1ZymhlIGdGrFMbgNB2hknLOU5KWCIsApkT6SlHNUiDPeB3nA8TRBqXV9KCeAcTwYG0Bb6rN12DrIpW9tuAZ2r/gO+caj4ien7oOJY5bn5Kcqrmk+L2ODcxCSuenizk/4lWc5MuQ/focKIS/++MU/+azoh30JCPiTn/yjd5VSxUWlTtri5A/9ConYRIGlf1G4g4MDZoMdIsYSxMFL+V2+ZS5lsm9+85s0vjKCcgn94QBra2vImHlYBtN7zF6NdrGycgo5NVBKWWMqm/SZUaqrDOaVShmPP/EEjSEoFLDKstOI1YFDlv8EQUumHzDwGCqWINAxEWhMC2o06MwpYIdGNhnT4TL4SQCcsCSnlIIgyw+99CF84YufxQee+wAVbgULrGQ8/9wz+LmvfgV/8dd/Ey+98EHI/zxkOhzBNw7GgyG8B84NNIwxEX2nPcY7b18DkyO0Wh04RtF4RwhZ8p8yAwhpGCfEazyecn2ifGGUERED0TRnqU9BmQo6NMy9zhgXn3gOZ889jjmWost0WhH5P44UjnoTdEcpQl3CIA0gWxb7gwTbnRD7wxTtyODa5h6ilP0pIUPH7XGt83RYg4KHwqPhaIIe1zSazDCexhgQvIQEQFNSh1sDw8wipkOWL8WEzFKPd++ge7hFQ4nRWF3DUx9+Ff7iCjLHx7372+i2ekCmMCBQ8qxzkmWjuMTfgHYUNOcT0cAjli1Tgryc8s3Iw4TBB/z4nkfeGfJkWgQiy2fH3V2kUZfX+kiyCZ8CjPYAFUCyatevQRuPchkTpIRIWMHwKCdLI1SUfcysNw47vN5l1tQjDTmpKTQzdGsyKJ0jZTlSKKNzYbSDJW9zXQXsImzpDPzG42ieehGN9Zcwf+El1M8+j2DtMdi5s7DlZZQYZB1tuf0yZWl9h4H9Gg7vvImoewCjFLcqSKmBth51oofDnVt49w/+Ee68+3109u5w77yDWuCiQh2uBFX4DE6V1dPwV87BWzlLugBn8QKC5UdRWX0K3uKjqK89jdLcBbjlBRi3gohZYbszRHcYQjtlZHRabrnKew5Cbht02/vImXGVWdZsMOCU5xYg5djW/ib1r0+g4pDHYwKuASRzc7wylFdBxjY1LjJoZKxo5ASC6fAYU4KJCasGI+5th0OWbRXI14xj5DC0N2vpKOkEJaDkbD3Pg0uALq2lM3e4RlOqQLMKYOhwlXE5nxksAcH+zj7u3b6Dcb+HKoO4nI8ZpDq9ETxuyTxG2zgmsI7F4DivlKCVozNQzgqS495gBGU0PAYSY0xxPadzzpgpyn0hrTWUVlBKyyly+p804xpy+mDqZUr9SagTGSNLzmvgWPKs1uQVA2PxEn9FPBbAJBXQer0Oz/MwJShaWGzi53/+Z6EUYMkTOr1iDHbHtzQ09Xg4HNNfjjFmUJN+Uo4n9in+QWuLMmU4GozBabHPKcTvylzky71nzpzFSy+/jAuPPALHcTiOYhDMEBEQy9o4yHs/WhtIAB1xy1HGGg0jdFohpmOwbwMwxqgcKIgTljlUKhWM6TON0XBcl8C1XmwzxFyvzEMpjsfF+L5fzEvah2sv+RbWKIgMusMJzcqF/O9+S9Q/7s3RH1XJiwTGKjiBwdd+9st49aOvYMIJLSzOFZUR+bsx4CelHGQuEcft9XpcX4SUMpcgHhfJX8K+FK9lBXFKyOmLMhJdDER08nzCZ+X5mLKN2OeMJH2EBGRyPWW8TKkjnDSgzY8T+SO3CmKHGZ/l1Nh3Jk1BIpeM9/I8I09JPC5u/KFfSin6RyoeHlAuikglzXmuhPgA/hk/XDNkkvK6tA/PpZVr0r6flNJQShWkuWhtTs6NMYVSGWOLe/Lu+6nJoCTBd8ByvAR7+cb+lKCgzf1mUY4JM37XcSGlZ/kngA2WceR7AdLHI49eIOqKGMw9XHrnXSpKmZc1mZkXJbQOUb3022JfssfXarVw+9ZtyDUZc8TAmpO5i4uLKBHdbm9v4WD/AD2WAyXwa65B5jKiMq2fXkNQ8hETmafMDIUSthHJd2nI3M/avH8PC80qXn7xWXz+k69C/kIemNVde+MHuPLa9zGj46EXR/vgGI3KHBIG4pRptLE+6twnXqajPjoe4Z1LNwoF7DOrH/RHnO+oCEwjHr+fin/ny8A7IHodMvMfEQCMQo3DfoLLd/Zxa6+HGyx3HvcncE2A1focVsslNGhQDoFTwv3rPgN4n9sGfQKGUZSjNZhiyEpExIrKnft7aBOVnyh/XjikFQKpc+fPoUyjfvLJJwsg1iGYGdABjVlTFYc5o0GEJDHYMXy43K8OlgjM6LyGR/cxPLyL8bALUyqxRH4GL3/hi2gyUIEAbo9Oe8rMREUpbIr3HIkEWKgMmnqtNWCtLowjYaYmFNLBjAiImo0GDTsuHEDgejAZMBv3Gbj7mDCbjqIWS9JDJHT6aeZwgAASpD2vyRJpA67DYKJ8aAZaqcjY1GUfloYGVgAmDAAdOqkjhNMWxqRZ3Cd+i1AEbmX5rIam89UEOzZioKGT8MhLDzV4dhGeu4ZS7Twqc4+jPE9AcPoF1E89g8rqswgaj6LGDLxUq8H6KazpY3J4Hf0dgkJm0n6phnJtgetL0SaQ2rrxFsaDVsGT+eV1LKxewNz6swXIqK1/GOVTryA4/Tx8bkOUzjyD8umnYObPQTdOQ9dWYeurSIIaUmYpcRJBqiX94wPErOB43hwafLZWW0ZIWR619rF/uIGEW1clBt6SW0U2zjG4t8kKVAs5NBpzdah4jHzaRkbg7HhV5KTEVhFp2o5icOY6ZuMeYgKyydEGKwAHmA07SMIxpPKSE0TleVr4DGsM+EN7TsnjGEAGCQ4BM2RpfdqsQx0yQRna86EYXDLOww1KBZC8dOkKq2lj1Ks13L5xiz5kj8T1JcCFi0/giGBT7GtKGxrTfi3XxUEwor1PqE9UDEgAle/9tAkUxgThZ86cwdrqahFYJJjI8w9JKUUfpx+eIqdzF/+SMpJkWVboa0owKuvL8wxCU8mCOWcZS+YhX3Cs1Wq0+R5c15IPBrJlVa2W8eKHXoDvOsV7aZQgYvavcg3D/1rchpR/DjemPXO4Yg5T+s6Iz0nfpVKFW5pt6k7E8vcEMpZSBp/97Kfx9NNPY21tuQD1DsfU5iQgS/VD5l109uBXOJtA7BD8yPcKtpgk9LuAplE6NuBVTTr5UUqdHPwJv7U18AiuJvT5MR2NrN2lHEOWOHrDYQEUZtEU9eYcpJIEY7G5vUtAw7G40FOnVhFTZ7QDzt/Db//23yEQ6tPGp+RTihHl+NgTT6FSKUMpxW2fGYJKUNjzwd4ebTksfK3wPaHdJgzunAb7TKnrOCHqY0o/HdPXCD+FYj4nQV9aeUeAgDyT8uWE9pKkOX1MSo094YfoJfjJlS6uybnEVV7iT3ZCKuOc8/co5nxSksggZ5xK6Uuk5cPFWpRSojn4/+vnR5P80TDZHyPXjIt7+BQTIihx1mLBDy/+hFYQryiPLMzzPHQffPPccV2UWOZsLCwwG5lg9+gQDgPwkEoh3WhjsLK2RkHlELR/l3voUhYUg9JU4Eq5gpTCSCkMbTRL67sQg1hksA+pbBMaR0yBKqVoaA56vR4COo61tVVIJUDeF0VsNBtYWVml0Ywge4SCkB3HoCDrQL5oKJWGEcHEmVPr6NJR7G5t43B3t8h0jna3YVgO9EyOQbfNPbohx3PRZ+XBEDiAc42ZxQ65xdBi1ltuzuP2vT28c3WTGbrCYBhjOIoYaKc8JvG9IvCPhhiPZpiME0xGOfoTjW5o0Zo5uLrbxWvX97DZjnDMeY3DEXJmbb4GvvSpV/EzX/g4fv7Ln8aXPvsRfOKVD+JpAqlmyUPCDDomiMiIkC2Z3Do8xsb2NobcjsiVReCVYKAwHvYR8PlSqQTrOCe84bbGgI6zx5J7yAxvxgxa5gnjwq00UF1cx/zqOnIFdDuHON67x8zsGCWu9+yTz+HjX/gKGotn6aQmaB0M4OScD4GIPJ8qDUqZhsNZaQfKeNCcj6bTEWeUsGQfxSEz0BBSIakw2xNdmnHelpnBqE9nqiMMOzvMTA+RTTvAtA9FAAR+FB0htAuXIGCOe98lgjMpV0/CiAF/Rj2KoeiwtcrpWMYMCkMkSQ9Z3EMyayOJuojDLhS3NgyBlSUZhOT5BBmv5QQb4Ow5VOFQUgKPXFegOZ4/v8bgfxHz60+iduoiwcCjKK+ch7+4Bo+BoOxwzP4hxu09BIiQTrs42L5XOLna3BJWWMZevPgclh59HqeefgW1M8+idvoDJAKLs8/DW7iI0sI50lmU5tagy/Ui4KfU3dxazifFZDamTLuQsvFco47llUVmyCV0aIvtzjE277Nq09lFg1sOlbKGYzOCqmGh49Nhj8DJwGVQHhCAyfOyVq9SQmYobIDONitswCFfVDgAJm3Eo2NE/WMejwEBe4UPzCF+wOXcLGWr6UQ5QeR0fIrB1BoLh9uDhsFelzwottYPYF0fxnGhrQt/YQF72zt47fe/CYdB17MVVpYOsHfYx62729g76uH8o09hZ/cQEZ16pzd4IOMUxhjqGYrzmNkvZ46U8w/DGZrzC/jYJz4F+UM6SmsMBj1IFS9nQNfIuEZAsX1IOs94niDPZmRHxJZEPZB1KM6LqkSdAvUngc405JPQZqTEnsYz+FxPn5G1VA6K54Qny/PL9E2LEN8aMwClnL+Gw3EM5zOiTlCO4xBZqqCpz4716dPKUFoVgW7MqqH4T9d18eRTT+FLX/pprCyvFslSg1XOlGuxtBcuj3yIqeMxBKxAZYBKwNlyjD6G9FP1ehPILe7d2YPjgICoAc/nAXnAB9/7EX85og8ql0qI6W9j+paHFQ7HdVFlFVYAnfhmmZs8KwmYVqqYlxu40NrAMRpD8kMrU1RHPY/AnUFxfq4B8W1GW3i81mXldMqEJONYY/pUIakWhuS9+CdZ+4SgK6K/cKxDgDgq5iVxYkbQGnKbN6HssixFwndEHzPKK+Z5ynPhUcK4krB/+X6UtDMG6ZjyiNmm1Nmc9/ky2ZYXBPkID9kKPx9Sxvnn1DAZQyijjmd8N+V4KftKCIIyOsCc88kZdGVOubzzPiKfNJRSBfGkaJXSgFZQbJViS4kq9aNW85xz4SNK+ymZxQAAEABJREFUGiilwDcgSslxwDGB4gob/mTsh82DH3lSU8wnBCJQofy95zWDhGGfmq2Q4h0FCANISine+xHVWeryfb9AeiL8MhU+oyIuLDRp+xk2DzsYcox3bt7CyvopSHBxAwdjOq2z5y8wMMbIEheXr15jVlpCk1mIGJJk+YYGvby4BDGq8+fPQ/7vdVI2dyn4GZVDA4UCHnJvPc8zBKWAV0BjmSIiquyzKhEyiMg/Wxkw8GZcSU4GpbmCUM52TOWWQLPGrYeMe0Gu4xHpK2bOPSb7EarNKkWcwgQGZy6ewWPPPIHG8jyckgv5n3r4ZQ+1uQqaSzVw2x73CBxmpowfXNnFH/zwHjoDKj595GCq0BnFGEU5wjxHwrXBWKjQYtRO0Zt4OM7K+M7dA3zzxhb2cyCrBeTTEFk+wdp6Hb/wi1/CKx95Gi89/yg+8vx5fPDxU/j0B5/Apz74OH7+M6/gz//8l/ErX/0oPvbcY1h0U1R94NKNm7i9t4tDBgNRcIdjXjx7HmdOrUFk9eTFRxgAgQNmjketQzieRXfQRcl3cUyEXfMriCPN0OXSOZ9CXGqiyy2De5e/j8Nbl9HvjeGUl7F46mm8/MmvYv3cC9jenRZ/VGTcj6HcANM8Q6xc+psq9a4M5ZTg0KE4DAYZwVVOcDOdDum4xxhxiyZmNluhLOeoCzIfP7AM1iF5NUbWPUZ8vAH078OGB3DVGNYkJAeG/cbM/pVbg2KJ2DDIpGqGOBljFo2R0jmw8IA8niKNesijDrPdFjJWFtLRAdLJAQHIAWZxF6kJWT6PMU0HmKQdTOIWZlkLUdIjjSBfjIvowMeTFGFqEBNcWYIBf/UReCtPAXNPIgrOwistouq6qLDSoEbbyAZ3OdchSvOLCE49ieqjH0XpkY/CnnoB+eLjwNJFZKwixLVlJKV5wCfpKtdgIFszRgNZNiV4PEaXe/b91ja3G7qUm0adepjqBKNZH93eDrrdHQaoLhbqDpbnfRhMuO42HfE213kE34sxt+Ahxwzyz9F6dLxVzssymGSFfifwdYoqeVhLh/DG+5ju38Dw4A4mvX0G0BbKDOIlJ4CmA0+ynGtzOY5BoB1gGsGlrnsAwaePEoOFpdxBcJFXKpDW9UswtIVSpcHWQev+fdy7dZ08S9GkfhzvT3D/3gBXbhxAKmN+bRFHvSG7jiE+QoKWZJjSh0s+T8MQCZOGTGn6nxSO9XDm7AW89OGPFjwcjqcY9HpcP9t+F20mJkcH+zg+2kO3fYxB+wit/V20DrcLgBuNelxri8ct6uAYXdpJKD5jPINU8wLKfco+xyzPu46BgGtFLc/SGapcZ8RtSCdXBbiV5x5n5WJ5cZXuVKHEd4esChpyTNNHTobUVVYDQ24nTscpklghcD3KMIYkNzn5u7S0ik998jN49pnnUGZVQJIbz/OgqRi1Wg1WGbhGwffYf6Dh045zZsDDURvHrAKJ/ousIm73HR50cXw4BgjW8zxGmo2gdI4ffXRxKHztkmcZg+hwEsK6PsHlAJLVJwx0Pd6TgCeJl2T5hnOuMeNv9zpodTsE5pyLk8FTEcGg2KqHCdenM4taxUca55hwayea5shoT5p+uF5t8JkQkkS2CfKOOMaM8WfMaoIknbLm0aCHJE2QcCsxlpYBN4l5Li2DcEKKWfFNeB7xmZCgIeT7U1ZBxqwGDZkIDZmQhowNMZOnlKAxY4UrmcVI2cYEjjNWtmK+m9EnZeRj0SYxMso3T0ImFxHnEJNSHqdFmxBMRKzcEAuATCUpgLIDYw9ZyHd5mp7QCYcLNv/xv0QmQg+fUJTRQ3r/9Yf3H7aZYpAnPTz/p2mVUu8F+j/pvYCZgyYgUYpKF/gQwQhTW206TDJRUNGUmZgymg5qHq7jYo8Byfoa5VqV6M+hYg4QTlM0GlW0aIDnz59BQOctXx48PDwo5iHZapZmqNfrNIYAxppiWge879Lwl5dXCocwZHBqcctgTMPzOR+lVfGczEtI0UiVUuzTkFQxX/mSjPwTPlGsnGP4jg8x1DKzE99xIIFI3pUKwt7BAcdhABAhzxJorr1Jh7lPJyIGkCuHxjFBnPm4enMPv/P7b+DqvWO0JgqDxMPRKMPRkMS2NcgwmDpI7Rx2+wm+c+kO3t0+wvEEyF0H2nNRb5SxuFDDRz7yEgTFzwicyhVLvs2wujiHMyuLODXXwFKtguVKgA8/8yS+8umP4We/8ClcXF+mwQE3uG1y/eYN7B8fFn885YiyEaPtttsMZBHWVxdpbDGkqjGhrGIa4IzOu8/tAxCwION8TMA5ldFgFcCUKny+j/7RNlobN3HADNNrzGHt3FP4zFf+DBbPPM2Kzwh37+5jPKFBphq5NqjQQeWUh1KqyIIkS8zprIW3hRO3CuKsQhrjlCXdkAY7o6EZ8kJks9Cow/La+GgHo6MN5JNDBr82EE2gmHWBTkDBQDJjQ+eq/TI09Ug7FhkUDY+GQ0O0DEqGBq3TCUwyhImHUDMBBD04BFsmG0EqApNxi12OGEiGfH/I4z6ybAAQUORZSHHESNOIlCDm2BEdTmJ95EETweJ5zK09Aae6AEsbUYiAeMAA0UPAedWXL6C2fBFe4yx0ZQ2Zv4DYNpHYGqlCKhEkepjS4Y6HE4wG8m4XreN96t8hEgIRoyaUu4OGTz0miErCITOiNoPaJiajYwLADPMV8t1JYFKug8DgiIFtMOlwPRG8aoDOpE9AGsMp+agvzCGo1eEFJSidIyfQwKwH1vmR9PYwbe0g7B+x+NLifHpFCds1LuczIihKsbK2DuUYKKPR7XRYtq0gF15rC9f3SAHHKcGUhMpwggplouFo8ozOd29zG9/91reRUgdVAvzwrcu4c2sbd+4cYDjO4Pg1AjOHQCyDtpbvpgSNM8R08B6DoO/7DMqDgiRw+rzmeg6efOJRTFnZGjEg3bxyCZu3buB4awOd3U109jbR2rmL1vZ9HG/cxubNq6zW7GP79lVMu0cEBLsEAMcIB22MO0fUjwRT9jPpd6CpQzH30uXLjzn1MqcOCGUSIBiIFHVb5YDKNUwmBAggOHPqDGVTARgQpFIA6GId4VTWkrLMn1CnNKx1IJVOCV4jBqoPvfQSXnjheSwtLeHc+XOFL1RaFTxOGYgl0HUYcMeTEfWUMreKgHoAsS0OBsfRmLCk7lFHOVUc7XWo5zmMsgCDq9Ip5Dn+eu8niiKILQq4UEpBMv5Op81KxjyrCaNi3vLwAiuz/X6/kEXKyLfNyqPr+HCsS3KgqZ+eyTFjQibrHXLL0fMCjp1jruEiZRVJrjcrDci/qIoZQEGfIQGzQd/SWFqAXwoYTxMYAxiuLaW9gQtJSRmPiccR8Tgk0I/5olyX+Uf0DSGDtfByzCrKZDrCmIF9xIrXaDzAcDSkXQ4xYRV0Sj2JyL+Qz8yYjET0Q+8R7SuKJ0iECAoiylxkU4wh5+RVRNmLr4opf9H9lLyQuRXE2JLKvN5HGiJAErRGzlZIrimloNQfJWH2/y+U/aGH5Jz6BmlzBQjJI8U1nsuxkFKKU+G0OB9NUkr92DzwRz4ZFWSMkHvlYO8SkEVBMxq+4nrS2ZTMnaFZqrKE28PB4SEyMuCppx9Dn0ZlGbwvv3sDhk66XmtyrBzLK0u4SSOt1sqQLFUbUyiugApRYKN1ofwBHWuJzmp9fR17+3s0nKigufk5KugCppMpJswIUs5LqRyaBiCOoUIHVKHDE1JyTyjPYEhz1QrOcJ98SCWnNsMqA0e73P/1eOzAalu0BhYpQYB86U0CZSWoYntjB2fXzxXPL84todFcwVgH+Pa1O/jb//AP8M13buPmcYibrQi3jyIeJ/je3WP8vTev4xtvXsNdIvLxNEOJDr1sNVwGv2QW4sKFC+j1ekXWE1Tr6HHrwC83MSGKT+hYHKeERrWBkuthsUYwUKni+cefwFc//Vl87PmnEHOvV7L6d27fQCccYcSgldBaVAxo+HC9KvfWwGCd0hgiOgwUrWQIEQ0xS8kbreEQ+fssQc8xgynXFop/Inb07regDq+gc/8mTKOB0toFvPyln8ejH/wIDnoTvP76ZZS8CsRQ47AHR81gGAyF10qCsfUwoSGWS2WIsYhRTWiAAiJDBoVSpQaP20GKMpiwPBryXsk1DPhTHG/fRcigpAaH0GEPiPvQ+Yz9K8jzmuMqvw5QNpZrVNrjfU3JKQbElGAihmbwUDRkJBMeT6GiIRD2kY/bbLtIGTQzniMaQSW8L3vkBAzgc4pAQLGaIMQ0DRmzi4h2kLGqIcGo3GwimF8BuCUxpe71mekgWENj8RnMLz9OALxG5xhwvhZIaD1JjpQyfUgxg39Gx5IRpIDARKkIno3hOyk8N2MbIxkcIenucen7SLjVoKcDrLAKJ2DQ8Hjc3sa4vYV+Zx/D7iE8zynkGDKAHtM2RsoipiN2anWUSIazUXTGilmt5VqS0RFGvU30j3fQPiQIYLaUxOR/HsDaKvdoQ8wtzmOOpfvRdMy+XfSGA66NOsUAmXEcHXgM/GUIEHI4lueV4bllyN+2cGwJrl/D1dffwuaVq1itNsmDlEH/CHc3WrjBrcEeHbT1XID+RBP4h9yikvOE9jpjkiEO2PM8GG1ADmJKx03zQUywrMX593u4++4PcffyG+hs38YOK1e33vournzvmzi+8y7a926QrpFuIOE20971d2DHXbQ3b+GAfqi3ex9DVggELCTjDia9Q7T372F/8wbG/X2Cg0Ok1BFNPco4t3yWIiVwpvnCZhY2B+h+oHPAtQ5i+qXTa6eor2lxXTLNkIA7ZhCPCnsDLNepuR5Z11Ms93/ykx8noArwyCOPoN6owxoLeT5jgBEejCiXbq8HsZ02t33kn+XdYtV1f38frVaL16cEjTlKQY18clnJGGFn5wCzMIY2WqQO8XVGJqoykNn0xboI+LUagRcDq1RceAMN2nm305VDxPTlxuEaXQcRg5/mvKf0WR6Tr5hzs/TvoDASBkRZ+5SBlZqOFt8PymUYBawuLyJl0BZ/MOG7/eEUaW4g7fLqGibcWjncO4IAjIT2ah3qsLaQf16bcIyEQEv8mRxH9GsR+ZiQxG+FlIckEin1QCimPc0Yk8ROQ4IA0ZWHFFJvZqMRJtS3kIBrMu5DzoUePhMV704JfklyTIoLmkHkICTrTlgtSMkz4U8srVCWIOZ830+64OI/4dcfDtL/hMeB/KRbCfIiSml/0jt/3PWf9Kz0mXMiOQP7w/tWa0yZrQ1o8CKckA5FHLn8z3JOcz99eWEedZZvP/78YygZg8C6mBGBTukolpbmyAw6tKCEd6/dQr02DxFsiSg+pONpsBowZIkmpsC7zCZCIkdRPFH4iIFBgIDMo86KgFQKcgaTNSrL2toqxDgyKmaFJcfpdFoIRhRLAo30KXN9SCKwLg2nPleDwz2wlELa3rkPent4ZYfGkWE46WGWTjG/3ESZZXkb0NGwpJXbDNX5CmIVI9yue0YAABAASURBVLMp/XyZ5Vc6v0YJMWYMczGvu/AbK6R5tMYJ3rhyD29c3sD3r2zhe1fu4PLGMe53JhjSUci+dZkZay0IUKazM2lMB5FS8Xu4d28D7W4Pm9v7iBj0WSVEqbGMGffxolRxayWFtg76zAA8GmST/Sw3a/gos4avfP6jzNIi9AYxrtChbe0fsOrSx5jBJoZhFSLkumqMQYbzTxAmORFygjZLbzGNOiO61sYU/afUrcbyKTRXz1J+OSZ0gNs332R2tMUMkXOj11ug7D/4ic/jAx/7LMaxxTd//weQysJQvpFNsKXzrAjEJneQpTl8v0QZxZBPYZw0qIgGG9F4R3SWudJYXl4ugKM8w5cQU4dmwx6Gh9uYdQ6RT1tFJi+B+SEIMMqFNiVopwLj1eGQsoTXEMAwgOWcG+0UOQGOUMIxp9z+iGn4Tk6emBQOg69msE/CNrKwizwaECT0OdYYMpaJBRiMgGQClZJ3kzEdbVJkZXACSAUg8xsI4WGSGtSap1FtnIZxmzC2DFBvNbMjejOAASQhZXRSOeeiCNR8HaFMXau4OWoS+PUMejZkFrqH4fEW5J9HIh7CNzEa3FpbrPgMoCNM2x1OaYIZeZ5HKTztkM8Vzo1Tpa5pXYEbzFHuS3D8GkA9yuhIM26VSP9uMiBA6iHkVsKIIKtzvF0ACMX5Gq3Jy3JBfqUCceTKagyZLfWYQdUJwMkBzGiDmrpsCO6K1g1g3RJcAlbX4THbFvf23/i97yENE67Bw8atDVy7eoeB/wCHvRiDScR5+tAMLPKdBCFxoIpBK33gi6y1UEoho15J1S4T50/wMWCFq99t443vfRfXL72Na5fexN3rl7F39ybL/FsYstp4//Z1jnlCcry/tY27rJbdY/C8+tYlbN65i8OtHRzv7GF/e4v9XEJrbxshAcKY4Gs6PMZs3KM+jpASDIL+SjEICYFBT+WAor1atkyAkbO8TEuCqy2WFhYp8hmTp5DvxkXyklEXDdcqwXhGcPOZT38azzz7DPVYQ4BAleDeI9jZ2Nx84Bfus9J2Fzc55xs3ruL27dvY5L2Dg0N0urQJZsoBZdBoNLG8sIyVxTVMRxH299vY2xpCa4e2yDkqDcdwZpynfkAqBQbdAaTCKhltvd6AQ9+itSGvc0iAAz9yv8fsX8aJmAWfOXMG8ozrOjCklHqljeY1XaxVKeoKA6zn0RY5yFyNlSDKK6NuOdZl4B9ha+8QQbkKqhAa9PGLi4uQ/kX2xtWchynGTxkLcgbVnHxLKXeZU8Txprw+pf9IeJwQQMScV0SbEp5KnJI2ZuyKGFciJiBCMwICoYTXE9pgRjCSEERGpJRVRiGwj5TVP6GMvjElcIm5zRDLdc4j5XgpJy2tzDXmvE5AQE51IMn5+0grpaA0ST2gP3SMP/RR6uQ5La3WUEq/98TDgJ4pufSj63IGyLk+cUy8IIFcSK5rZXlFQykDpRSP8eBpwDz8j9dPFENToRVA5RDHLZnn0f4x+ZLAKgdj7iMuzs0TRY3pnAaYq5bwb/31v4pXX3yJGWOfGaChQKtYXeEzLKm4fgXXr96C1ha9Ng2JzPc9DZ/AIWapJaJDFOHLWHdu38NoNC2e9ehMyGcGtgEc62BurkkGx7w/ZjCZFcYkC5FqgBiN0Zr3Eyhj4AUu5pfmiVhnEO0PWR6KKETtADkd7dypediqRYgps+Uhf08xTvs47O8C5QzN03U88eJj+MjnX8GrpA9+/Hk8+vwjOM09eVUFunEb/bSHYM5HietfWGyyY82sJ2A5fwXVSgNKu8gNs14qvBNU4NJJOq4Lz3GhqFiayjdf8sGojLffvoofvvM2fvDGO3j9zXdw2B0hth42j7u4cnsTx6MQvUn4ngPeO9hCzPK2S4DCmIALZ1fxc1/7LBoNy2wgwrXrW4WBHVJW+70uItciJb8HDESHDH77DII9vr91vAvLOSk6BEX5QHvwOffM+AQApzF/5hy0X8U+91G3b7+Djauvobtzk86wh+raGTzz6ufxWW4J1BfO4jvfv4zOIEKWeeRDFZbOv1InH6hzMwYox/GQ0oErOgEgQ8L1ixGGDKgTIvIxjVScmGwFHbKK5DgOPGtgaXDT7jGGrd0iKMaTIybrbWA2ghZw4VQReAsoCflLaNbPwHeWKfYmdb2GXJeQKRnbQIw2JdiJwhEdXwv94z3KYsx97An8fAonG8FJx3CzMWzah426yAkKBAi43EOl2qJCmUkWNWYGPWbFIuX4IcpQbgNzi6fh+HWEzBDHrOJMuU0V07nEDOhCKSsKRsVwbAprErg6Qj4bIOP+bdTfw6TNNTIYJ8MD+NkENS+D76TIeTxhZtppHRT/y+qQ+9FZnEKlDjxdh0YdSCtFO984j0b1DGqVNVSDZQTcenBNFQ4sMgFVrKZMOvcIrK4W/yvkzv4dhINjuJihWvLgGkDmXSoFKFUq5J/GiCBtRHm5zPpqTcqUcnGZ3TXptD1mj7pcgeG2kRNUUW7Mw6XNM07i1rvMsPePkFBOQdBg1r+NjZ0W7m61cG+/i73WEFJBSFQOh3ytEVjkWkNAQERdEVCfEgQoo+FST8GPJAOWgGBE4DNlQhIz4wxZCeFb9AkhBgxUE66zx+2t+wTV9+9vYffwCLsHHdy+vwv5w1o7B21cvnYbO/sdbNzfx7tXbuMybfD6lZu4deMGbhMc3Lt5E3cJpne2NtFuH+Du7Wtotw7ROjqg7+uhxS3BPrcKBBBIQJFqjmaAGHZ6yAkMfGOxPMdtH9q647rIuI6M1zPqX8zg1Wg08Itf/wWMWfGSPxP86KOPoNmcQ61eQbVaxqlTK8zmfdRZDZCK65kzZ/Hoo4/iiSeewDPPPIMPfehFfPjDH8Z5Xn/k3FmsLq3CdwNWAmLOc4h7N3cQOA4M/1NKwZKvZLOcQcCHnGt1wlfh6YiZcUyhaQZ/ozUSzntCuSfUs8PDYwReiUvNUKs1IOceKz3aGGg+S7EUrdjslAmZRwAzGNGmuMWaEDQuNqsw3H6QeDQjD+RLw0Puv4dJThDTwYxB+qh1jCF9gEsdU9KvY+AHHsRHKAIupPQZDPIS8GWeEuAjnkcM0HI85Xgj+rvhoIchfd6ANOS22pSAVYK+0Hu+hlsBE9KINBkNMOMz8tyEie6I70s747zFR6WUVcqqTcp5JwQBBRghT0SOKfU6EXlybjP6qYQylqm+n7Qw55+XdP6wB41cnXT5EAw8vPOwFSZnhZM9uZLzOKMxnZz9yb+10dAUqDBYSARZYuCyNPhKpQw5b87N0bEqKmkFChleeO5JhKMe+hTgOvfpYwp2SsVZWm7A8w0kiHc6IQRIiBF7VA7fsei2T8qVFToZcfgDCuvioxexsrqCcrlUTFTWYjh2kibFflSXZaWEjjglOtFU1J2dHYgSV6tVNFiO9XwfNSqbfGu/3WvDiDdzNRZW5zGmE80cIGQQ7E37aBIEfOJLn8JXf/mr+JV/5RfxL/0b/yL+tX/7X8MXvv45vPzZF3HuuTNonKkhLcewTVUcLz+2iJc/9yF8/Tf+FH7hN38eH/7cS3jh1acxYzY1t0R+OAlnFjMIOChVy2AUgjaKlJMUjRBwdYbPfOxVNOhsy3RkLzz3FEplh8AmwtbOLu5ubOO7P3gb33ztDVxheXSqDRLybFO+90Bmhiw/L7AKMmE24ldcnD6zDJ9rXGR597Mf/QQqAQh8gDF5NqJBT2YTMNoymCrUOKZnOC3yIGLglZLYhMHXGI2cCpUBSJVFpn2AJdzS3Coapy+gsbqGGYPm9XdeR2/vNo737qDLcrNTbeD0Y8/gI5/9GTz30meKysela1voDlJEsaZxj6C4baEsHZHjQWu2xkACqMwZrCZkXIcY24jVoH6/B6UU13QONTrPlGXCkPvFg16f5ekd9I42CQS2MesfIBl2kDEoJtzvTgg0pS9FPdfWZwCqoVxfglNa4DqqyJ0SMutyXQ6UttCcj0Pe01NjzH3gMUvs08EBonGLWXULKcu9Sr4NHw2hpALAID3ptwhgD5EQwIojFT3OIXzzYZw6jFsnD33qe0QKwY4e0Ah5OgTSAVJuYYTjI4wY4IXGHDOddZFHvSLrZ50ftSBHyabQ8RgR1zZlJhoS7CR0dFkWg0tEpjQyUE4kN2iixHVW68uolufhUW6u9eDmiiAmhSV/80kPYe8Icf8YYWcXE5b7h1Jd4DWXeuKxKubQkVnqVsLMqFYvQZsco+kQKUfKDLhGB5b7/MqxEArKZQTUOUWb00FAXlfhcTsnSRX2md1977Xvo8cKE1UKvf4QV27cxY2Nfdw7GmC7PcZgBuQECsr1UDh916HexkhkPAUC3ARcAmLOzRh7AgDE0TJY5JxrRltwtYEEHcM24bWEjnlAfW63Ojhqd5lpTiB/CXOH5WWprO0dtdAheDo47uO4O8b27jG2dtu4v3HILHsPd25v4cbNDVy6cg03bt0mmO5C/u912/c3uIwMY+qoQ76E5MsCK4MVz9IuJggZuIb9HvVnysoTkDEjzVgJ0DmwurIKrRSsMcUaDNsPv/JhfPillwkkRvj0Jz6JU6fWinXk5L9PfroEDLVaDeILZUtAtkAXWG0VPydUpk92HLd4R7LdMW15QBvpMZuX/fVb1+7j+GBAMBTTngysJikN+SitivkYKDjWMqDX0CTwWOAWT9E3fW+n24WWd+h768zOl5aWIEFWcx0tbjeUyxUCjTHGDLpKGchHZOByTgKQh8z+ZV6KNzRyzNWqyBkVZX0C6MbTGMNJXlQNpQpgKV8ZW2IMX4FSCgZK3CdtJkZG2UrgTZKctpUTyAul9DFRMS8Z6/00IzCMCEQiBvEpweCEIEtoyi0ACfTTSZ8gt0+5DdmOCgrlHp87uS/XhlzjkKAnRCbVCyHqX5rGxCIZUgn+NMaY9hMT+MVsRQdFZzOu+SGdcB1//EcpBaVUIRSlFP55PjkZJe/nOTVPDh5Q/j4QoLQqxlPqpH3wCGTiQg/PRXmFjNaIiLRcKmXKEoxPBdVGF4xPWcKslz3cunaZggrpnJKi7zKRm6A30Ji3GNDiGIXyz7iHKvv/EvC1UUjITAn8D8eUY8c6ZHqCmAjU0tkssqwFlqXlGcnqy7UyM60m2izvnT59mgZ6jN39PRwRnY8ZpGR/0i0HoG8EEySWvMfo0ZlrpsqnHz2Hn/3lr+PP/+V/GZ/5mS9h5qY4ivdxZfst/M+v/R38F7/9N/EP3/r7+L0r/xiv3foO3rj3Om4cv4sr+5fw5sb38frt7+J33vi7+O9/77/B3//B/4xre+8gdnr42i9/Dn/qV38Kr3z6eZTmNUoNA+tn8LyMzjlhUE5Q53HVV1hu1mHpyBeqdJiupdOuQNZx8eJ5RLOEYAK4u7mN777xNr7/7g28fu0q/u63v43dYQ87dEBdlr1SRvEZZeyxtDZicJifb6LquZgLynjq/EXUCCi63HOcsf794WefxouPnMeTq8u0ub7AAAAQAElEQVQ4x2zidDXAIt+vk6EBDWogX3yiPDMiXOGz7LHFUIiVS/6VESyfQ+3Uo3Do7Cc0nJ1717F144focH902NoCqA/1Uxfx5Iufxye/+GcQYR6vvXWDfM+QGQNlfSiHxDE0yXENHLZWpfAVQyh5kcdTxJLJ0ZEZx4VmtjFLNYL6AjInQKpsoW/DQQsj7uFOuO89O9pG0t3BtHsP0eg+s4g9JHEbSTZEYhJknoWio9LleeQMkplb57UqFIOO9K/dAF5QgtExndMI8aTLmN3BjNl4yIx4OmZfzCwDk8G3CoHD+ZAylm2T6QwxgS6krJ4ZZtlzKLtLAEGPYmUFyTGPu8gY8LOky/67dCJdIO3BGFYX7ATWjmD1mFn8hFWAEaKojywdYWf7LlpcYxj1kHGbguU4aNqg5wUISnWUKg145RNyy3NwKk0oBoScuqQdBXbGnx4EzET9LUTtm4jb1zA5JB3dwehwh2Cgg4zVCxuR/zGgE1UELkO3IQHODyxC2lKcTWnBMZTRsLTpoFKGcR2UqhVU6g0EbL1aDaDuhXSCfVY87t7bQIfBaGF+BR0C9ussW1++cQ3feuttvLvXxm1m/YdhjtQtwWG2Z3y36Mf1PYQCchRAZwjxYbk4WOql41g4jkO/EGNK3mfUfQkKDt+xrg8wgEj2NaV/0m4FU8qERScYL0AUKzrylHqh4XhljLi3dnjcQ683ZWWrRxrguBehO84wiR1ua7joTzJWDHq4fWcXV7l92eoOsbO1C8n+e6xGtVvbzILv4OjoPrfIqDMEAFmSgAKDoe1ErA7J370wSkGC54TBKCF/lFL4whe+AKkAyPWnniT4L5WQ0z8rpVBvNCDrAj9KKYiv/RG5xXnKfiQYS8Wsz2rHmNmrtG2CnkNWOrrtIQHYETRcVEuVYj6a+qOUKo6tMjBaQykNj7Y2ZLCW/lIGsB6z5s3NLczPz0HeCWgfURRjn1uKxlp0ez36s3KRoJWoc0I5ZaGUgmWfrnWo1w51J+SaMozYt8QC1xpU6bdDgnnfLyHNFbTVoGNAxNgyJGijK0DCTBv8aOohm+InSVIklGvMdUv8ET4mnGtCQJHKPQYX6SNiJTkheC1oFrKvGf3pFLNwgiLzJxCY0sdEBAVCIa/LvRmvF8cPrp9cm0C+QxBxqzIWMMdxRC4Z5yEVxIzgU85TOee8Ys4nRY5MAdKm5MlD4iqLdfzEX7JO8uIn3ju5mLERYvMn/GRUoIe3RSAZgUBaoJUMcl7Qg2fyB+37n5dJZ7wu78RcnFIUaGFwCUQ5RqMxhZBiQkWOKTBRHlE6rh1bm3u4RiMp0zlsb20XSiUl/ZBZmQjj6rvXGQC9QtD9fhee58FxXbSIJOX44sWLkP1fQbwVOuxut4MOKSTS99wA9+lQrHFRZXYxJkrbP9rHUAJ63WKQ9xG5M+yxdH842oepaV4boBUeo5v1MH9+Hs997Dl87uc+x4z9F7D86CIu338bv/27/wP+x9/9O7ixfR23mc3ucZ97xPIv/AxHg0PsdXexQyPfPNrC/f0N7HcPMGA2GDOw1BbryP0cvbCL3fYOrt2/gt/97j/A9y+/BgQxvvwLXyC4+Bg+8MrjqC568MuKjpvEthQYOom4UMiz66fxS7/wp2kMObQyOMMy3gss6509c4Zl7CbR6QR3b21ye+AyLr/7Ln7nH30X33/rLVy7fQe3NzYwpZINqOiDOGXQNTTOMeI4w9n1szjFcmCJQVT2Sx+7cBbPPPEIPsRKw8deeh4/84XP4LOvvoxXPvA4nn/iLGSfXdHRqgdWl1IpMwIuZSwy6wEMNmlQQ3VhFStnz6PT72B74w42b3H/9MY7uHPtEo1tgvriMs4/9ixe+dSXcP6pD+ONd+/hneubyI0PpS0N3iVZ5EpBGQ1tHB4bFP9lgAyf0dCG/QFmBIrUXGjHoN6YR6lShcdgobRCTCOfcgujz6x93N7HuLOFSW8TUX8bETPrNGwBsw409/YtA6jDsVwGCb9UhssAIEHAelVIoIBThl9j/6SgMgfrlDh2gjCaYUKnLhnD/u59yP54PD4mcBvRrc4ow5B2MSXxWBs41oMlGa2LIC4gIGNVyGQDxu8J0miAjCTtdNTChPvKk9Exx+jQ0QyZTUSQj1IWDVkv+c0JUjccRAxgSWaRaQdwPFi/XKyjaMkTYwCrMzhgoM5GSKYtJKwyRN0thO37mDLoh637BAI7GHIbJSGIy7k+4hryXMMh7y1JzhVlXy6XuYYUvVEPloE94sXYUYDnQTPTt2XKolon66qcS5W6XQNyF73uBLss74/HCbSpYGPzENdvbuO733sLl6/exvW7O5C/fNkeR8RJFopAQoK/YXB3uQ7LsXIOI74K/PyozWAdB4YLTelwCv9F3ybnjnHhMIgZ7SKXoB8DQ26Xtdp9HHVG6I9jOH69AKM7B8fY5BaA1g7or6GUQcSAk2uDMcHy7v4xrt68j3eubeC4P6GNV6Dpj3aPOwQBN9DmlsLNazdxzCDLKE2dIJ9pfxmDgKLvFP3VnDfZhYRBQ0h4qmmTDhf2+MVH8alPfbpIWD7ykY+g2WiQpR72Dg8Kv5plGRIGswmrpzFbWWtEXR8MegyoE/YsIvAwmUwIYkbF9wM6nQ6mzHYnBHMDzrnfDtE9HuNojzxmEcoqB0IGirIG5cIjpWBIrrWQjwRXaw00+RATbJ0/f45jTBETjIkvFv9fZbKiqdsCWlz6bvkOWFzMMSIrkqI/AWVKKUhJXp71CL7a9OPlckCbmmJhfh4jzn1I4OxXa/itf+e3cP7CaYi+WesU/CiVApnSj1FKYaUi9zxngNUEcjkpo21kHDsr4pLIQEgCckZ/mLJUn5BSrkGOhY8xeRkRJLxHjGNyPeJzEqeih/d4XWR3QlQojp8xJub0TSIjOc5YlUqY/CacVwEIOLcfm/T7TrRSCvwFpRSU/tExyFDFc7zvI0r/kB5ezumcHx7/pDbn4PwpmCGTSYiMMnrxlK2QBPT3iBP+0XGOmM8l7D8lxTR+oYSLlWsZW49K4hiLZq1eODuj6eCozNK/zwCTMnPodlPcv3+ERm0BlpnShFmcKIlLoYZU5j4NxxoH6yxbO0bTWWmUgjJ8r0JDSXDl6lVs7myj3WlDsvcZDUqAxpDlmCGd8BKD2Zj9DIh2BXG6voPSYgmPfOQiXvr5D+OLv/4F/Nr/+l/Ar/9vfgNf+c0v4+v/8tfwZ/7yL+DP/KU/jac/8QTC8gA/3PgB/tvf/a/xrUu/izvH19DLjzDWbRz0t5Cx3ArOSxsaB9cnyq6UwnQyK2gke7mTBONhRGXjdQKTgCg24BqKoMSgnrgZulEXm61N/ID75Dd23oW3pPD5r38az3/ig9As1Q8TBgwVU3FjdGm4zz31NOSfI/7UT38ZL77yYRwcH2FrewOn11fw5KNn8YHHLuD8chUfJEDyE8BXoAPv496te/jdb/w+vvPaD/CdN97B1a1DvHV7E7d293HQ6mJpcRWLjUW4TIGaDHg5MWmJWf/pc2t45MIZNOtlnFqew7l1ea6Ou9zzBA3fUVw/dUDTQYK80NaFZeCcsaQL7u1GXg3+wjqWzlyEZtl2b+su7l9+Hb17l3DIisBg/y4838Hyxcfw/Cd/Cq/81C+iuvo4Xvv+JWYQLWgGc5cZm/YcuARzqVvCjIFDmxL1pgwLjqc1FLd4Dnc2sb9zpwiceTZDrVZBs7kIP2gUzxrHZZCeYsKtnJB6k7Q7aN27hcH2bcTHd5Ee30Levo68cxte1IGfTuFy20PimMsgLwAAXgO5t4DEXUcanKOzPwOndhpzy4+i2liDPCMVDMt5pwQT4WAHYXcD48EGHd4QQdmiqDQYhdwBYGfkNB01x8lSBv1ZH6P+IYadPWQEwznlr9KQq0zgsfrhIYcr0YK8zo0DpQN2EiBDFbmah2tXUfLPoN48j1rzFKo1npfnoBw+J7LxXLiehkp60LMjhL1tTI7uIR9sI5bA37qDWXsT0xbHZ+XIYXm54jgAg5XPqg3dA1zKN7AeeWO47ZFgOqLjZxUK0FheWUe53kBtbQXl5SV4803YWhOlhWUY2npky0g453cv3cT9m1sEHQo6K6HfA1577Qa+9e138e61A7S7BketmF0GkIBbYsZfKbsolRx4noMGs00w+FiuyRgX8hG2SJtxrob3XMpbzuWLaMYqNBoNrC6vMMMtw7M+XOMB1FMNg26HgIoCsU4Fh60R3nj7Jrb3W1zPWTz17PNYWlqhLzqFih+gXirB0vdZrWDJCyeowCHI2e708fa9+6xY7GL+LJ9dbjLbP8JsEqF31MPxbgfWlHHIrYR+t0fgs4WYlaGMduQZDfFzEbPHMmVU1hYvPPE0qhyvxwz7Qy99ECmrXoNhD/sHu5CqZ0hANqavk734KBxDAlLGkrOmNsQMTFNmrj0Cb7kvpe7JmHIisBizBD9lUBVf5NgG+p0cN68fgIU/8gP0rxHtShXVHcU1aqWgOT9jLAwpI+iQAD9m5Sajv5fvWfXpZ2MJnARZASsAtVoVOXkkz8n+/pSZslyX6q+Aj5wxJaecBASBH8c6cF0Xkg13yMcaY0ePMaBOmeVaFYlL6ilcvfUWPv7JFzEd98kvReDWR7fXgfgrpRQ8x3IdMYFIQr+bsGcUMTSXYEf9BD8Sq3LOjYfFj5LfXHwqATqZEehFSBiopU9pI/I5EiDAIC9JRkGUm6wjZIyJCU5yAoicaxeyWkPsRdaWF+MCslYZ5oQyngM653O88PAZHr73c3LnvdN/1gN282CQ9/eQkct5EZAzxJw0ZQihJMnJOF6jksQMBEJSXo6IeIuWRh5zoVESF/tuM7axMI3MixiARTEk2DYaTcg+e0SFEDRoHQdGayLSEFNWAzSV++ioQwQdwysHcAMfygBnTp+C7PNWK1WERNeGapjRAbmuYSZfh3ypMOcc5f2VlWVIBaBJhNikkqwsL+Oxxx+DfOnFWoPRaIRKuVLQhMeGDuDjn/o4ls+u4PLdy/geg9B33/4uvv3Wt/GtN76J3/v+7+EffOt38Pd//+/jm9/7XVzfuMYMfhejdIgJM8LUTdCZttGfdqA8oNPrEZkymNCoxiQBNjLnXq9P4xxRwFwQNLR24NgA1HcqIldEp51SXWcEURGVUCjMIsjefJhO0R11cGfrJgFGjE//9Kfw4qsv8DjBDFPkJsU7V97ifuO7uHHtXdTJp5/50k/jqz/1Rexvb+DKm2/i1OI8fvqzn4Y47a9/9at44vw6Tq+sYNxPcHTQwf37m/j+D36Ia7fu4/UfXsG7N+6gMTeP4+M2AgboSqkM4dfxUZvrCzGmkadIEZR8CA9FUQI64AHXmRLN6xxQlK3RGkZrrlHRiNkay+cDmKDGbHkR5eYSqs0FWGMwGQywd+c69u9exQG3Bg62bmPUa3OUHIunL+KDH/08PvFTP4vWNMM3vvM27u72oNw5wNLRunX2WyIFcBwSwxTnhAAAEABJREFUHaTDYGSshfxxE4fROklCJMkEHZb+Q1YF6s0GFhiMtKPRXKhzvjEcOrTJsAtfA9N+C+3de+gdbqBPQDI6vIfx4V2ErBJkwxbUrAfD/nQ+Y9DI4XAs1yvD8+vU3QbcUgOaYEf7VepzE9arwhDoWqfEZz067gxAhsGwg9GgA/keg+GVnHaTMLgnzCZi8lKc9IwBIKWyODbgPH3ylKR89lOCNcEJuRX45QbK9QWUGVSD+hJqzRXUGis8X0LAe77jwoWBFsNm3yBPcgKSOOyxzN9B2D/A4GCj+Odvvf17ONq8Vax/yqpVKs6Vtm1p20KGNmips5QsZ50hzXNMxQ9kPFYaEOddqsIt1UhVOJR5Y24JpUqDtyrItUN5lREnFtdvbOCdd24RODioBku4y3L5N77xOr773XdYEdzC3sEYrW6Edi9ElBpAOZBvezfqVTSqFZQrAYKSh/c+1Dmx95xzKq4xqEirKV+llRwWZIwhMPJR8nxYyk9IKcWS/DE6rT6zQw1tfGzuHnEObXArHmfPPYrm/BICynJ+bgFl0TX26xgL33UQkDzPg+t7CCmzBApDinr1kbOIfSsWC7dSwc7hIba5FbC/14L8E9rJMMTO9h6SWYQdVj/HLHmP+gOA/CwxAy5xjrIdMKBNpvS9Z1n122GJvcUqwmQ4Ih8TApYOtra2cHBwQF1PaL/HP0btdrs4P2AF44CleKmiim61WkfwuQ5rXOxuHdFvtHH7+hbiqaJul6G1pc5pKPJR07aFMvJWKcV7GsJnIVm341gopSDBTfy66LC1BuVSCUPOE/yMWKZnw+fYJ591XZc+uYyMcUdK+CIHqwGXtjlhEqi1IfA7po6pwh845G9EXYx4FhMAXbt+Gft7Wxgz0ev1eoxXcVElcPheRn1N+KyhfGQuEo9k7pAP4yBDHhj6eMYBwbWQMhIvFD+Ka85JKfuRNqNMpY80TSBZu1DKjD5lDEpoUw9JYmLMcWXsmGAujWIIj8C+pE/hoebai0Ee/FJK5vDg5Cc0f/Ldn/DCP80lYYRQCjKZBwICEk72/RRxoe9RnOIPH8dkjtCMDkYooTObMeCPGWwFDUpGLOX4ZSJumduEgV9alQNToqZj7sUH5TKDzBiKxhkTuZ49s45ZGFOBKlTOXXieQ3TXhmwNiCCkbbe7VP4+FZ+GywxOkHCrTQfOjO7w4JCBf4KAWbZDoxT0KSTKGhFQyL8ZPb24jq998efwgWc/AE3HtLd3SENpY9Af4eiwVdBwOC7mERMI5aIxVJ6UVQsR/I8oo9L6nGMAzw2oiCnWVk9jdXW9OBYAIoAgJu9EkaQfRUCjlEbKNKoAVVFWZDcZwYDLYOF5ZRjjC5swS4cMYLtoLgf4uV/8El76xPMsL0bopx20envoc61ZbwBHHMTiMv7s17+OX/vVX4FOExr0NbB2jLfe/B5CGsp8s46Pf/QD+NAHnoZLeU8GQ9y5cQv37m1hbXkNbfK03xsiyTOAATRkNr2zf4jWcQ/buwesMrSwz5Jjrz9kBj2DpgNtHR8jTzOuNYYouMhVqJg8fyllYOhMHBvA8ysIWCpvLqxxPWfgluoQQHm4vYmNK2/i+O4V7N/8Ide0iYh7yLkbwM6v49lPfgUvfOLncdQv4fe/fQsHWzPOv4S56hx8AhUVuNDMvAzBiXZc+Mz4HTq3kHoY5mPELG3H+ZQOk8cM4AuLNfJ+jFLZY3By4TiGDiGja0mQ0fmKExNHOR520Oc+7fDwFoaH15kN38akcwdR9z6y4RZ0eAgT9cC9A7J5RBkScPB92frI/RqU34Txl+AEa5TZKmm5ADAZKxdxNEEeTphBJjCUlUrILOoY/QkyhmxtyrDeHIy3BOuvnVCwzvNTD2iV7Qq0Nw84TaS2BNkuSekAEw1WR+JivSrqQ4XHiLnNNettIepsI2xtYLh3C92tm4g7hzi8f5f6M8Po+Ag5bdJQ3wNl4TDYa85G0balFapXAviuRhJPiqwroW1GpQpUvQlvbhEOtyDc+jw8UoXHvlNFw2ugSZA0F8yjd9DHpdffgZf7aAYLiCMX3/zHb+CNt24RlB5Rz9q0wxGGLEv3J2HxT1rdoEReuGg0GhB/4vs+JGBozYXixz+igwaKjjeDehCw3v9E4PkMfD6MNUjpoEfMgu/evY8h20q9gT5tfpO67gYcw/VwmomCJBnyT9zmmGR4nvded55nIfMw7MtaBUs9UkYhUznkscbSHFrcdhySf/fbx5g7vY4uM27xoTErhMPOABkTJsdx4GiLmEEjeXhuDOUXF+tNeP2VV15BrVbD/MIC15Zjd28PVy5fxjuX3sEbb7yB733vewRP38VVVkSFrl27TiB1k7a9iV2CmT4zc/G9MQNUicnWM88+gZSBdMKqhOz7v/H9KwzWIaz1IHwVMtpAk5dcTrFm4a3MU9YsF+SZEoO8x8VqPitBtlatwWVwj5glD4YDSDDMH8jBcSws1yXnstYZgY82uliX2JwcW2MLO7LG4XzGIOuQUaHL5RJC2rP4caMttxG3C98sVQ3pU/55+Iy6K32X6Qs6rQ4qnJvYc0qeSmxLGbDp9gD68YK4iIwrxAPKixaUn+YdkM8Kxfu06YS+WubCBkJ0eeQffUYKMAQWlDBWZiyDn1CGhDcS2nbK8VP2kfK86Ji/tDoZg4fFj/BWCIy/4LMPScuChLHS5rwpx8UbP+GXLC7j9aJVPHjwQ7/CRT04YSOLzunkcwom5cNCGduEwub88ZCiLMeUi3o/hVz5CSWI05zEhZIzyQMSMAAKNaiUC4MVBlgaiPz97g4DTK/bg3UclLhf02NJa0xAsLS6yMByTMEnGI0HqDdqbMcABSICXpibQygGyndCZqKbG1twrIPlleVC2axjC6Ou1+sFqHBcH5wOtre3MSYQqVQqqJZrmAwnKDsVfO/3XsPBxiHSUYanHvsAfuqnvoIvfP6LuHD+sULo0zBilSJCzn3BjITcUhtIsBhxHtb6EBpxv3DAvbNed8RxIky4PzkYTAhWBginCXyvhMFgREUeFfOSUpEhb8QI8zyDUtKnpjPNivkmBBcRKy7d7oDvjKGtxYQlvZ3jLRwPDnF39w6COR/PvvI0M4sIW+0t1Ool9InyN+/cRpvB+f6tW1DpDE89fhFf/Oyn8Mt/+ufxV//yX8Jv/gu/iqcfewygEclzn/rYR/HE+UcwHU5hM4Ix8jVPeJuodzAdY8SSsw08lmB7pD42mKFsku5t7BSy6o/GGPK5Hh1LRp3IqUs514T3fXQOWK5RKQdauzBOGdarI6ivoLl8Dg2SP7cKbrXikHPfvH0VmzevYO/2JRxv3uTe/CEMHWu5Use580/iIx/5Al796JfR6qT4x996k2XAXSQMfJoZd+6UoIW4NWSZeYOAY0bjjBnEXG6hpDphSXcPx50D7O3vwLgGEcujMl35FnNGhRFHJk5WAowxBqlk5KMOZgySw6NdDA+2MTzcxuhoB2H7gNf3IWVyCagTykK+TzAtvpnfh0UI3+bMNF0EDDoB5+h5NWhTQq02hxoz5SicUcdQyD6jc0hlrl4Azw0QBBWI0yv5PPYcBAxGkmmWaDsB7Smg/ntGQScJ0tkIKbcJ0mkP0aiNWX+v+G5D7/g+kvEBoj7n293CuLWBaWcDQ4KaHisc3d1bvLaHhVqANtfkUzcrtDGpoIgTt9aDoSPW2lJXFeTTIsgWQC88ai4uwHI/3zSb8OcXUFpahilX4ZBcqQIQBHms1kwGEe7f2sLbr1/G0W4Hc5VlVltifPdbb+BbpPv3jxmk+gCfnbLaM5ol1K0Y4+kMXuAXQdB1HHgMNJZyUepkLjKfP0ziH3PqIr3zH75FPqcICB6MsbS5pOh/zNK52HtzfhF3qNuZdlBvztGhaxj6lbmFJYh+rK+f4rW0sOMwDIu+HM4pY8KTk4AMOQ3IMoNVGnynxmSJ2kc9G6scmqB04/gQi2fOos0sX5IMR7v0E1GRbEig3N2VZMcr1pnT90o1oMrkaMKyeb/fg09ezNMXyrf6n3rqSbz88sv4xMc/UXwx8NVXX6WNnIfWpiClVCGzZqOB9fU1yN8IeInbBx999SN45tmnkFBvTvb+Z7h9axusbjOgAoayNnxXSHHeUFnBx+JQrhvNpeYF2JdnRC8d6xRj5eT7mAAnYcwQ3gSB6LJHvmVosBrsOm7Rl/wSH5jR5pSyyJgclflsxO1Rn3purMWIa04Zk9LckK+KPHEg4DgkaNZaw1ofySxDhbomoGDISkOa8bxSwf7+Pua5NRQThOS0q4SU0UeltC+875MrC03KtQWK1rB1SAaZ0nxaQ+YQ810J+pIYpzx4SFmaM06n76MfnQsvVKoglJEvcv6Q8OCjyU+hB6dF80fOxYm+R3xEjhWVI6ezzdnyEnIlv/8ovf+6kgUpw8mqgqEZdLE4rqdANNLGXJDQjCchUaf8sYSIwpkxu3xIgl4f0oxoMiRzhCK+UxAXOyRyl3tivJLlh0RmVSLDAbNLLcwmAuv0BnB8D57vUIhltpUiuC4szMEPXLiuAxHsaJJB0LgItyhnWgcTBp/5B0i4TJRXppFYOsWYmUudmYg48TCcYoHPuESjQ5bWhoMxAjrfqldDNlb4m//x/wP3r28hYv8aHpYWT+Pppz6Al1/6GKsCH0KDZdURg2PM7DyjIKXvMYO/z+CSpRoRA7WChbEu5xkXAVvAQcgKw3g44/0Ehs7Edfzi/pQKLeuRuYgD8ZnlVzhveSYmj4fMPHIiNTnWysBojZj8dcgfzSDY6rVwzIz03bvXsd07xJmnH8HKxXXc27uP3qSLFsvcN29dxSwaY3fjHsHAHtLZBMcMdjt3b1MRZ7hw9hR+9itfwte/9lV4WmF1YRG/+Wd/CY2Si36rXWQP+ywT7tKAUqWxd9yiIw5x4y77o9Pq9scIadwhDWpK/QilPqoM7t69WyhfwnvFwYNfImurHIij08qFNgHBpYdUV6H8BejaGkrrT2Px8ZfQWH8MEXPOHgPt0b2rOLrxA3RuvYndS69jsHOPmfYMC9yiOHP2Cbzyma/gpU/9HGJ3Gd947Qp+cOku+pMc1fmzMF4TbnkZ5eoKKo1lKDr7mDqac72lSoWGjcIxyxegZty/6xPA9AhEPceFax06qxRFcCOYrJcqaBA41ktl1BmUXTojQSvJYIqwO8CYDn3ATHq49y5mhzeQte4hOr6J6f41DHcuc/vgKkvrl5FMdoG4R/CZoeK5BT8Cfw71xgptl3aogZxja+qwdhSsBVwngadCmKzLDP4QyWgLyWATSf8+qw/bwHATmRz37iFu3cKEYw62LmF28C5CHqNzD4PtS7h77QesmNxAiwH/aPc2hp1d9tXCYlVjoWpRDnI4KsKp5Tk0mlW41DfLOcac0ww5QtpzrGVCZdhSHY2lU3AqDdQX1xA0FpDRcXt07oo8mmcVyQmqLM3XuCAXO9sH+OY//H1sbxwgnlnEkRKrUWcAABAASURBVGEL3L2zje989y3cvrOFXj9BAp++yMH9zR2WyVsYMzMsc+/49NkzmBOQQRt2SVEUIWYUeH8mlWc5KuUKAX4Z4LGlIxchU0UB2q1Sqrg/ZaKRcy3WsQT3YWGvEljp2jC/uIprt+9yHgZeUEKXiYIA3CTTBB/1Aijs7OxCwIKUq2UeGYNNksbImEXniKE0g6JRsFbDcYDVtWWIbvUJrGfQ6HNCIyjcOT5A/dQqWvRJx60OlHEggT1hQAY/4mes9WCoDz3qWEqb8jwP+yzxSyt8EP30/QA+wUy1UuLaS1hkwDvHCsMXv/h5CH3hC5/D5z//GQKEj+CF55/F2soSHGO5ngpkW+/e3Q20Wj1cfucmjg8TZClQq9aK2KBgQGbyJ4dS6gFpvm8wR/8q6xf/OmJyZaiswhPhx5Q+ToKzMRrySTj3MQGB8F3O5TlpLfVcxlP0HQImQf64jssgz3Vz6FR4kWsEQRWt4x60thAgwulBEh6NDOIrOx0CXoIGl7wql0qQ9yYEAg0+OOTWpFYac3MN+lFqMmWvlAIgc3sfkSeK/efGhdIecp7n2nAEy7goAZ1Efy/zTTMQOOXvkcjqx4ixImLWEbNNGQ/zPEPOcTnoyQ/BlOhr9uCaNhoFcTzhheY8pDXa4fMncywqANKJvCQvyzHv/pEfxg5OGpCgz3lCzuWhh60cC8l9oZS/0pwLotHEnFBUkKKDz7mvl2HCABcmOUI+RKCF945pVLPiWo6Ix+JcGb8wo0EIhUTvlsJ0mclI0B5PxnRmPobMjCUwi6JopQrGLC4u4ud+7udgHQeu62PGjpTKYZg5GW2wSYdAHaIQ5+A4Fo7rUJhxcZ5RImIAklWPufc+GYfIuRZRyG6ng1KpjAmBR52O3FDhHGPQrDXhsLxa86pY8Bfxd/7r/wnHBz1YGxRoslxu4OyZR/DYY0/jo69+Aq9+5BOQa8NBiDaNRTOIRWRGIt+sjnJmESS2szDFjxEDo5xHVARrHCgq+kyukYQnjrWQTGo0mlJgFDSV3WhLI8zhWA9aO6C/QBylFJmGJW/A9U+TCFMq0UbrEDd3tjBjsFh69DT66RTDdIxe2MPW9j0+r3BqaRGLjToz/AE8x8AwO+ke7WN38x732TsoexZn6YiGnS7mqnV85ae/DPkuhVcOkHN+EfmbAJhyziFLpVMqtjjmEUuGIwK8hySA5YDbBLJGka3o50Pi61BKcT2W0w+gTQmKWV7ulKE9yqK6hOriaXjNVfgLZ1BZPIXFU2dxQADSPtjC0d1rLFPf5bbAddy59CbuXX8H3f4hg0WChbXTeOKFl/ChVz6D9fPPYId7xr//2mXcvHeM417MNTTIhzmUyguYn1umc5ujszYo0an4fhkugRnId9EZmbc4NWmFOqyoSOUpTmI06zW4lM2UmWKX2x1FhkxZZLyXR1M4rCxYNUM67bFisY/h8Qam7Q1MSOPWSXu8fQPx6ACTLgN3NGT2lHENCqCdaM+F9Sy0k8I6GRwT0v32IZn7pHMfg/2bpBuYHN8qaEig0d+7iu7edQyLewQbR7cxbd1lRWKDGf0GQpb5Z91dxASNLmbMMvvQ2QwrC3UEDlAqKY4Rod87QBKNEMUjllcnpDFG0YTVnxmmdF4Rn8ppG3CrnGsVuVNBpbmC6sIpVEguy/yNxRW4pSocAtqIpcOEdPnyddy7s4k97i1X+cxgkuDm3S28+c41vPb9S0W7t9+GoR0mBFVH3T4OuY0X0ml6FR+laoCAZD0NICOBumOK9p/0y9BvyDMpg4jooRw/JDkX8G2tKYJNTrsMShXcvr9VbDUk9Gfi92ZMJFL6Rw7KalMXog+dTrvYcpT3I5Z1ZZtMxjiZXwalU2iStGK1LoP2bDaDygFQzwRQh1ajT705ZuWsubaKUKXkecR3LRzfQ7lcQjEO9U+yYUmcpEoka5JxB9TBGSt4UmXNtYKhnRpjIOsRMkbT540LgJNyjiDv2h3aPCuHHVaxtAa3WbZw/+4ORkPK5PoG1wZwStDKp7QdWGUhH815a46hlYJRmnrJcYyF+PMFVnzKBEprq2usiEw47wos5xHRTzj05TFBmpAcgx+lFH//6EcpVcxZ5FGnj6qwWtzr9QiwJpBrDsfJ6H+gLJPCKYzjIeIkq/RNBjmyPEVEMHj/3ib51WfscFEmuJe+HNct1m/Yh4CCnFE7Y1yR/nLGOKGUfaQ8TskfiaspFAriOqXNKHu+RgCgkTwI/jKdLNHIqCPSl5DIXyjhehOOEVM2EUFhxDam/s2oz/zhKDnYJchkqkJGRpyQ1gaGOiGyUxxbKQWtNbTRMNpAPlp+/bNSpn7ymxlvZJyDTO4hRTyYMeBESYqYq5fzgmgMkRCvv9cWxzlmD9riegwKKYO2DkZEfREFVKJgU4IIOZaZNBqNQnAhGZRwAp/53OfwyGMXOB4NgcFSgk29UUbC8vOYaHJrZxsLiwEGoyEZn6HJTCPj3ASJV2o1BqcZLI3AUtgS6AVghMzAHSrMkHveGXLEDJqOYyAUUyh723so2SoCVUbNbeBv/1f/DR3hEFWWmedqC/BZQp6fW8Lp9QsFEHjxQy/jxZdextra2cIBCKgIuUWQJIprSehcT2gaJnhIIdcSp3nh5LV1AWUQClBgujFhWVOCp5Q3RwQoMdcjPNPGp8IJD9PiPWgao0NgkuXIlYZ1SwDBQQQH9KdoE2jt0yG8KX9jf7WOWUljnIeImcdQpyBf+mpxn9A3hk4oYzk7IkiZYJfAoXW0B/lfb8azKTytGeTquHv7Nqxx0afsBixNh2kKOBYDZk4yz2LOkxhjIu4xeSzthEBAnNy9+/fxkz8Z535yJ1PgMecigddUICDAMgA4XFOxtqCOjKXhia2jufYoas1FHOwdYvP6Xdx55xK2bryFYfseS8mvY2/nCtqdDQKkEKtrj+DCxQ/huRc/iwuPvQS3vIL72wO8/vZ9bO+PoVGChY9qaQ6LDF610jyqQRPlUhMnYKBCHfIAGlxKKxVHZOnEPDrwfr+LPVZQ+qy8GJOjUi8xMFkEFY/kwq0G0Czta78OHZThskSrGDizeMyA30E26YIHiIYtyDbBtLvFbagdOoQREi9DbHNkbo6UACJJeoinB4iZ5ced25gcXcb0gPuy2+9icnAbIcv2cXsTEbcaZp2tIthPuxuQf10QE1xk8geB4iHlHkMTJHou58lK2ty8gKAyeZ9hHI5gXE2HH9NWZyfHOkLCCkDCNtK8bjkvUVkGYkvwYxuLcFmpeEiRrSJ2a8j8BpTfhLFlCPhuHbRw5Z13cf/mBpJRzO21BDv3dnHj9ibeIiAQunZnA9cJBCa0HbhlyL86ubezic6gC0tksrDcJI8DHitom9L/00mZvJg7HnyU1lBKFWSMAbjWgnDyUerkngBtcfZK6ZMbD34HQQXtdg9DZuCLLO/vH3cIPvrw/Ar5oDDiNp4AXkmKcrHbaQix2Qn37KViMGJ1IKRNRPRvccY5crxMnXSecS45qVQySBgIkijk9pom+AZyaMSc+4j6cTgeIin7cBj8RuGEYw4gwFNrwyA4xpiZtfSYJAnk7xa41i18YK/bpd53IJm02J0EHtfxUZDrFqDGGMsAOMXBwSHu3rvJqsp1jKbHGE3auL9xF9eu3mJWPca7lzfQ6+SQqXt8V2uPPoJn3O40MJC5cLpQShVk2a9rHTjaYsQKbMDKzxHH8NnK9kWn30O5VkF30EO10ShIjmUd7ycJuCIXh/YlQTijn2m3OygzVpTYFx09DAHajPFIMvEOq8aeF2BGX9Vo1jAj6E7JW6UU9vYOmCgl9NNPQKrDC815ZIxJmvfm5prsxyKl/xcwlPB6luaFj+WQ5HcOig8MT+BQ/0RK6YcZsv6E5zLee0gpj1P6cRIHSenjRb6y9oe8UErxMINWOeepYa2C0iCv84K0AYxRtGcilZyD51ScnMcZO5MWDz6ifMLIlCr24NJPaDIiq4yLTotFy/spnZ0sXFoJQkKSwc84VvSAZhwrJLfCNGeGr0gZZrzGZJCIOUdENCTPE/yQ0RkVCBRUDEF+HgUsi5ZWFFaCsyDX1fU1xGRKTITaoJBkn15KR106gTQLsbjUxIgGMhyGmEwSeBS+UqpQkJB7b5MJnTo1UzI0WWifpR4xxhkNdTQekZGGqLBLB19mQJ7i6OiQgc1AU6mOmAHLfHZ391ChI5ivNuFR4f+7/+q/Zeuif9xnYJwwsACeW0adJc7z5x7H+fOP4eUPfQQf//jnYHSJQT+GZPhJbAgCsoJiZj5CtFnyWAHsN8805Fwpw3ONGRk3ZPm41epxTg6fA9Isg1KWZPhsjjGrGRGBgmM9ZmoVaBpmRhSaM4xp6yPiOEGpAdet0tgihMbiHvejUzqdysocxgRPPfLvmHu1+4dHGHPbYpMB+s6tO2jxXIykXq0Vhhwz0IsRSYA/7vTQpuPpc/yQMs9p7NoNUGT9UcrMkETQMSOQiWY5DfGEIirRLrcNRBY5dfSkzalvKQNdztMMVDW2mgSuUxUyMpy3MQ6dVcj7Gh5lUZ1bgwrm0DzzOCJbAy+izOtSRhTndffOu9i8dw2bd65i684VHO/dw/7WfXSPj1Chnpw/dwGPXnwKz3/wIzhz/kkkuYfNnR7eevse3rm0gU6fXHTIu2ABJVYGCqrV4VUqsH4AECgGjQbIYoS0AadcZnDWyMUaec/1HezubuOoc4DRtI+QWyxhNEMiz/oeStVy8UXVKtsgsLA6R0C9qwUeRoMOnfkQ3a444w4ZEdFOYjCSg3sGSBnE48EeelxTj9WPcfuQ+/hHrCwMSCMoBhPNLN41KXybkcgeCwSeQcm3qJR8VGtlZJQd+DHawpC/fTpQl7ypNpowBMY5NFrczhkza5l/ULI3pTKEHNqEV66hzO2vanMZNamccBulTGAs1yr1RcxxC0CbgMG7j9t3N3Hzxh3s3N8jsAnRYjVtk0H/PumN19/G5tYxfvDDG7h6ewdd2nJQX0KZfQ7CHPvtPnqTEAkUyo0a/FoFYRojY8DXBlAW732UVu8d/+EDpRQy6l1GO8pz0TvRuZOn8jyB5n05y/hLfOWUW4Oaum28EmVrcO3uNpTvF8E55fVRMkPIYJGK0mqF404P7e5D6kP+xzMPt0ZF7qnWtOGcOpBB5pByS6DeqNJ3DaGUguK4OtfyGzknwB/aVIjucIB5luUznaHH4w4zYPFvFeqi+ISMftYPOC/aqARjSTwk8elxLgIEuty2Ers9OjrCodBhq2h7vTYBwqDQzTiJIEFE/iXA7u4+uq0ejg7aeJtVmPb+EJgZVJwKSk4ZJuMcqceK7NPGQFN/lDJQSkNTh7XRAPkhYzYZaIOgjNWVNUyZMJQqFRhjEEkFgDwUYCLk8JgLf+9HKVXwSIKxsRaafYrMDAH3mKDKY8wwfMYqg4hBReQ0ZpVU+skIuOoETVJJzXORpi5iTkaZy9+E0VoX3/mS+fg2GoLcAAAQAElEQVS0Zdkiln9doTh6RnlmdMQRbSNhG5O3cZqjIPqvhPFIKOX6Iz4rlMh1xqiElD58tjhOOW5+QtIP55nwulDKfoREp4UkLkulKAP1khPJ2T+n80d+NJlurIY1CsJHpRSUUpA1aVlszkUKyWIfEh50Jtfx4PP+Y01BKhqFtA+v59S+LM/4qiooYR+xLIILPAnkOWTxs4IJGWZcXMx7MWFSQQz48QNiTMCM1yUgzRiwwgiImPlm4j1TwHNcSICZMpOfa85BhD0YjDDgPnLOeYDO6e7GFt69dgNyar0U2onRYAUgjlM06iu4fXMbGQTRhgx4LmZUkpzznbG0VqvVoKmQ62tr8DnWiMFrQOPIHpSKXDJ0idnP4uI8FHWXlUYa3DIWVxdRqno4c36NBjnDqdoituWPzrx+GTVmNI3KHFwnYMYOzOio0sQi8GoIggaWFtfxyVc/gxc/8GHUqgvMpHJmP/FJ4GZmH5IPQwbQER3bkHt/wjvqEZ2DBlmCiJWUlI5FqD+c8jpIOSklZVTIDB6dtZSTqKvo94dUtAxynDLwZpFGHhkwwYSJA5S9JvphjDZB0V63hYm405qPo8kAOyxZ7hNZ3753nxnzEecZkX85up0Bg9ghugROO3vH2CKN2Pcu98J3+c4ey48S9CMKZcCsJ1Y+ppRBj3v+LQKsMMrIN13wyPHKEEe6tbPHjGqMtLiXIM9TrveERPeo3wAlKZma0ZSoTuC7OcoELV4pgHV9gE5S+OLX5pD5DaT1M2hceAEutwVqK2cwt3Yex+0RtqgzNy9fxr13foitd9/A/u03sHX9NWxcf50A7j6odagyUF+88Aieeu5lnHviFZx6/FXMn/0gerMSfu/163jtBzdw/fYR2vK3GaiHoczXYSCdX0BA5+bML8KwdZtLiI0Hr9qAxwqRMhZ+qQLHGCQM/DPqdsKAEk9HmLGaMxmOmamNqTsZlPWgZV0AUiqBE9Qhfx0xs25h5CadQI334XTvwhzdQn50B/HBNjT7SqcxytS3cmUZdYKiamMJfqUJ41aoywHdiVtQxtVmuc/j0oPrATwGcQnQIidDPdYEcXI8nqS0eQcxHCysnEZAADSVf41gKjDBAiqNdTSXLmBu/hzq1VPk4SLq5UWCiypq3Dqb0hEfHRzj3UvvYn9nH3ev30ZOQNs77vH8ENffvcO95T5u3trEW+/cxjtX72P7YAjtLECRUjQwDDU2djroENwLL5RXgdeYQ+p6iJUFOFdjA0C5yBJNPVIQp1kQNKD5DAClFIzKYbhy1zKQ0NdlWQL5UG0LWxIdVDR8Rb3zWQmR8mzOPiK+O8kVSqzyff/dm4g9jazkYcLuh9EU/XCMWR5BwEiP+8naOpjRrse07wmd3ogBmcU+3gcG3A4bjmb0g9kDvxlzjhqi0zIXIUUfS8ZDpxydx3WCrUqpRFPIUfICeJ5HfVDwPAfVakVegfi3bm/AihClpQ1cawtfuin/3O/wAHvcItva3sXGxiaD3i5B8SZ2t7ZxxIx4e2uDx/e4xbhXgJBOe4LxIENrf4RLb13H7cus1oVARXmoGB9RP0QyCOEwVngKcEkyZ54ipdOMydegXIbhVpXwQwBQxC3QXn+KEdcvPu6AANz1PaQMgJbPiQyEXNdFvdnAArcjh/QdmuuAVvQNOW0igeHa5DlrDTQD1XDQg1Ua8olYJc4opzETO89xECDBPOWUk8WGdmiVAc0W83PzsPT1Ozs7MOxfQFhAQNdm4ue6togNsp6Y/itnXJP5pklOn51RT9hSd2ie4NQ5f8qRSU4i9/OMYqP2cA78AeifAA2K8eS9LGcL8FH67fyPkCRGQikZmbGvwg9y7UopGK05V8V589iekC1aC+toyHqEtOGI8mL2AADkRUcZpMX7Prnc54SEmULvu/XeoTwj/WRcTUqjEMqgIIuPiP7In0KJ5ZwxlgvK/hjKeZ3EMp6AgoJZPD5hao6UHPIdt2B8yiyjwcyjxcDcoUI3mPFnHFsZDZ+Of2trE5sb2xRGBNoZGgsVBme/mLOioxqNE1SILgX9Uj8Q0HAMhS9/3/rg4KBAvFIJmLIyEBAtL8zPIyJSFKMaDQagBNEjsm53O0TxQi1s7m3BL3t49+rbhRMftjq4uHoWr/3ed6AoZJVbjm9IGiJ01/Vh6ZRcpwSHbYn7nUsMSh947nk88/TzBCY++syycjJeEHpK5okSikIJb+KYfCSgkftJgRTJgZRdUw4xrye8LyTHMcGLGH/KPuRLNokoLAWT8LmITiiltokBZDRAaaX/wC9Buw4mNNSjUR8BKyiH0wGubG/gPqsAxwxMLQbyHWZc+wz+tzcOcESjv0xwtXPUR5s8FofcYqWgMxnSOFMaQ4iM2S0ovyyLMKZTnMQzmqDCiLwWx9fm8306wwFB2ZDtrdu3IRlMxvnmRCyKHDQqh6BbulgUlGdsE9G6gkBdsNbCGFOQomxz4yEXXlfn4Uj5mUF4Yf0c4JYxv7SOFZKBQbvVQocVndvXfojN25dx59rbuPr26wxEb+DG1UvY3byLyaAPKaHWWckpBzWcZ3XguRc+gkefepkxpokb91r4waU7uLlxjL12iONehJQBsd5cQ31+DbAltqfglpqwXpV8rqBcbZCaqNfmua1QheiaMYZ6n9IuFXLqQUbHmRQ2pSCyBVdtGeTKpQp8tmCWGXH/fXy4gf7uTZb77yGW7zbM+iz5pcUzjvCAACsVTmWg41HCLUA57I48Mh6P2cJFnBnMWCWSMXMdQDsnZNwSDPtwqbNCtlTnvTIcvw6vOocat0SC0jx1mNdNDSCY8Jw67SBArxtyW2iXQaWDS29cwvFBB8PuGN3WgPo+LugqA6h8ke/27S1cu7mJqzc2mNlPYIIGmqvn4dWX0ad+dXsztLoj9BhoyETO34V82SrTBpm2XBf5R8cv2sGbeEjCS578iT/WWCi+q5SC1hpKKYivy2lfGY0wpUOTfqz14AYljGhLloH2G69/Hz1myLE1GNJndKgrnWGfvi1mcE8QpRF5GqH43g3tckq9FlAwSzNWPzPeI1EuxEDFd6am7HfK7FI7XFOes5+cfi0tSHEeYgcO12tJc9U6Mtp2qeyjRL+lVM5q5YjmFnHulHiWQ+woZn8zJjuOdZDQd9y7dw/3hVjR29rexvbuDu7zuNfroUfapD/tEPR3ZKuA9tE6aqPXCbGz0cW9W7vY22jBpIbZvuXWhIWXaATU1YA88wB4lIRLchQQWBcVz0WVc0yTMeczRqMcEBh6SBmcOWWkXFeKnACxxvmH8DzpBe99aAro0Pf+f3n772fLsuy+E/uuvc851z+b3md519Wu2jcaQMM3mgBBAANDAiQxdCONYqSYiQlpQn+K9JsiNPpJoRiJ4pAACZANtKvqslmVlZXePm+vv8fos857Lyur0QAIkqFTd+XeZ9u1115ur33frZXVVXXQ41mW1XIeQ2A9hWp7hIF0I2lmiiHIgpBuU8H+jaH5LnqmlTV0YmlRxxfnxTDyx/VhjKHWOU0M/hwHwgb4LiwsaGtry5tAy1JpmpEvVZYz5dDTrwNm0PLIESjQVaBAfSnHw0/sOZ6F8xAd64+Z1emP/+P4V+yV85fnc+iR8+57dZBn/ynzOjOr1xfh15gE1XoP3Zfy7jzs5QlOgOeTNFWSJvJ9hxz6Wz9O+Bro6akqHyaogrola3HiIhe18S9lyo8YtlTNuFOY3An0lwADNKvrStp9DAWDuTHy0/8Mhm2kTTUgvDPv1atX5RGAixcu1JvVgEksWO3l9gkfRQSw253T3mCPcP2a5ucRDuZQiHKmztm0Ns6Cf2HQvxiT0P4jjM1gPNSYuUKaaGlpUSnzPcIp8P79/r6SJOUebAXGa9fQ7bbV6rY0tzCnwAb4eK1GU2nMYOhCfuq68ua7CpWAUAM5FdMZzJ8/Tp0xCjbVjd0MBv3Ca6/pC699Ub7p/pcGUwR7gjKYoDSmhzCDyWb0KWFqh7ysNKVNjpHwfA0VTFqI64UpzFipzz3bDMWUY4TdqfF5nZF8zhnGeILyKmHqwP4llkgWNWaM25vrOv7s09pvBd3Y29SHCMP1rW3dwvjfxfCvE0VYn6baqCFofTDTNuGbfSIJFczRyVKd6LX09PF5vXRuWWcXM3XSQrPBGCEf1MpyEwO2gae8jjPgff0nhX/09lsosIlgDCWsN4OnmmZKVWFQcgDmMkCffJIERneGP0xjjKrBpMieVvBS2l3Q3LFTamJ0xyisk+ef0oXLz8hQUn0cnC0U3u2b1/XBu2/p+3/+7+U/KLRy46re/u6f6PaV7+rB9Te09ei6+psrWppf0slTF3Xxmc/quU/9lJ5/5ed15vKXpfSM7q9M9PqPbujf/9nreuuHV7Wx1ocNO8qtqSrpKG0vK2QL4AUk80qa82q2emq0OsqaLcozpW5wm11ljTk1so5is6Mka9by0Eyimu657W8o37yv8cZ9TUb7mkDPKlRKognGU0ADjzmNznC+KpyHyoIczCJrTut5nDYxbchQjjVg9I3oUdJqKet0lCJTDa43mp0FZd1FpZ15xfacWoT3G71FcO8xV0ud1oKszLSLYX9we1Xv/Oh93b31QNvrfRysfe3vTbSxvsf98SN9cPWmbt9Zkf8Pb+4SObp68yFO1APd2+hrdxY1STqyzjFNY09bI2mdU+LeYMQax8hPXkOapnKISSKHEEwO+iufQI0DCR8zk5nRJyrEwBimBMUZYyRNGJtxA/SCB7HhyK5pMi4Ii4+1tTfQHifKtz74QDtEb/a4Vy5NGkHrsf9AEnsQs6iYhRoCVyv+57CDYqw+15NDZHuEtZhW0gydmuN0ecDTwb9EXZRinyKGx5CFmfy7QjPkt0T2Y4jwREJ0ZU4zZPfkiWM1vnPzXfRvroFHDHHixeM6z6FCvwhdEVlvhG6uTwrmd73qf2GwScTO8x4CHxGhOH78pI4fO61LF5/WMlGjfRzaWx890M0PH2L8tzTuS6FsAhlOQKijEq00qBVN7Vipk0rT/raMhik4NuDVBpGqLO/LISn2tdyJKkdbSouBwmygLJEiOjhmKTRjAPA/+rjOasCPrU6baMGA65Mxa8/laxD7XlZlTaeKNZqFun8+mSqwrz6Gry2w9jEOh7/3uj0N+yKi4fo96uWXX0aWT+oukRGnhdMkyzL6gyN0mqK7U9YXQmBPKuaeMV9OmitnXyboZ6ez75HDFH3r8zg+Ff1LdJi/O6C6xfbK+eUIYAP22/fcW5DSPqefg/c9gkJV3a8CjxiDQgqPwbPOtw7pYT7GRPEwn2CjIhCciBWEqiBSxQRHcDDlX/UvC1ag8gAeI09JaYFTXlXDTCb3aGsDhVc0AXl/nxaVjvL+PoExa6hyyosa/FviM9oVOAW+oSX4lTC6E9E3IYMhck6tL7zwgnwj/W9cvc6YP2GTRoRQd4gKTDA8rhCONqDLKd/HcWJ7KL0z18PwjGVQ2z292vUrmgAAEABJREFUPULXbdpcOH9Zp8+c08LCgup7MTzgeZyH+4SCHJeczXUjH0OQmdXA8utPksSaCWMIMHCiHiezU4R9/92/+RMEQzWgC+o5+4SuBoMBBrmPkPblTOaDnDx5Ui+++IIWFhe0iAPy9a99Xd/4xjfw7PP6NOieZQFNS2hX4VGWbqzZfLOoEsWR11GTss674qCpnJY59DQltfLw8hnr8PkcDsYrVBQOU5yOQgFEc+5OpygnD026QV4ljHzp1VdUcZ3ygKuGe9DmHrRex9A/2Bvp/dsPtcH1xg1OdbujKftZKSSJEhiu18507sSSPv/sU/rG517Sp5+9pJcvn9aphUTltFQfpbmHoOyDl5+cBjhhMwTt1o0bKnPWjnNiOIRpZUpZq8G7shL0S9V5ckcf5+WEeWOMzJ2wlqDHeYREAaXCXW2f0GsbhZZgwM5efkHzx8+ovXhC7hg0cQqa3FsXzLfOiWfMdciD27dwBt7A8F/Vw4+u6OoPv6OVm+/ryo++q/ff/oHefv0vOBVdUzUb16eNJYzi+XOXdfnS80R1Pq9PvfoFnT33jGQt3cAoXrl6T+9cuYURXOcaYoyzKuUo0kneUGzMKyNC0OweU9pcUNLsqdGcO4DOktq949QvyEKD9Qc5bSpoVo0GCtBKPJE1Nrvz6i4sq42Dsrh0GsdiQXNzJ0gx2ozfApqdRaWtOfk8WWtJDRySFga3R7su0ZKe39V3l+Wn+nZrQQ2g7tegD0Y5csIf9XNtru7q1o1Huvr+De7w7+ouRn17e1j/Lfij1W35qXGL0/7K2rb+3Z99V/cfbOiDD29y539Pdx6s6e33P+LqaEN7wxkOxQlF5pkq1d6okkeVbtxbkUebytBUmmRK00QZMp8RJma5MjPFEOSPmXnynwRmxlih5pskScgb+xlIo0yZnCcqSzWaVFrd3NHd+yu6deeBBhjLaSWc8FLuqLbgnYWsoeOdruY5oCyC53yroa7zIF7EBD6ZYIRcB+a1jqxqmRmjj6c4AlNmnfl4vIekWc87I7I3m+bKkQnXRwHZT2LCuqXFhQUVlHfbTTWbGbwfBQoqEXg/SFS8VOiBvKhYWyLXm2ma6vz583K98/xzz+vLX/uqfulXfkXf+ta39O1vf1tf+9rX4N+ntcTVxsMH63r33Q/18N5GffJfvb/HdYJYT1cBfGOpWsclqtRQqWYo1AYaluu1V1/Slz77ir72+U/rZ77wOb324vP6ha9+ST//ta/o8y89p14jqJrgGFcT8B2r2crQVWPNcQIvq0pPPmambqdTG9tF1hzY8xLd5cbX1+9tC9ZZoSO8LrBrPgYqTW74MSda4IpoRJRxd3dHTkPYqE5brbZKGvzu7/yOEvjr9KnTNX3GHEqOHz9W031KZDIJ8AJolejHHIfK7cwB5CocF/bBcXG6+3i+B9WPrcPxPIJg4Sj7OC3B30GCNvT1/o/BDpoZ/XxNVTCZATEqOj8cAfybJKYIvpEyp0eSRAU3fE4Qk9i8j+HxBExI1V/5Kagv2OicgeArlbxXCsplKLESkGYwngsEelvsh+q0lOo8xHucUuZtHab0yatCbvx9E93gFhDZCe1MPUW5TTFM9wjxuyc8mczU5DTkoZuCCfrcl968eU+XLl3SGK98m1NcHy94YWGxHtONfwVBnFkqnIter4cClZaXlnV8+YQaCOo+Yf719U0UYkPHjh0jPNSVE61ESLt4iwMMt0GZHg6Dl3lY3TfArwy8f4EX2ELwmzGtw8Vj7sHH3Ls32IQBBrME53nGWVpakv/4xuXLT8l/UOPEiRO1QnOhdIapN4xN7eDtfvNnv6mXX3xRaYS+KPoCOuRTPF/uiiess3ClgCEtMGqzSamScH4oE6lwTINiIM/+RMsQsAqgivUU0Bt+l3ufM7yF3DeFtc0YuyxnMHyFUiplSMgOQrA52tUrX/yMYk8aVNIuCuzWyoYebu9pbyptQP9xqbrPnkcbMOzHFnt65YVn9dXPfUZf+NSLehGFc25xTi8RvXnl8iVdOLlQz2Mx0K/QXr+vHBp1Of2uPHhUnygKPHiYrN6rmm+hi6egKjNfI5Ma4AU/BmamEEINpiixDyFrK+0saFwG1janMjZVZC0FnIGFUxd05qnntXT6vJaBs5eeUofTbZ/I0ubWhtZWH2nt1h2tfnRDazc+0uqN93T9jT/VzXf/lPz39P4P/6Xe/PP/t9773p/o4Y13iHJsQflcvflFJRjy5RMXdOz00zp38UWdOvuCunOnkaSONjZH+uCjB3rz7Y/05ns39TbOwXs4CVeu3efee08rhF33RkYouQG+XWjVUKN3XCHpKcM5aIF7d26JeY6rt3BKHQx4E0MeW8tqdE9I6TzRjhMKzcU6bfZOyqE1d0ptcEjbx5TRdm7prMSYs7KlEZfY2zszrTza4wS/rrWVvh7e2tRDrjdufXhfj+6s6R74rd3Z1GS30O6jXeUD0yan++vXH8j/z3Xff+OKHq3t6EfvfKDv/vBdvceJ/y7G5IOPbtfl6zgFW5zqpziwE8LHw1za6Y+0ToRpY6cvD4FbmqpBVCRh31xPxLQhB4vhcP9Vn8Zcb4jH9RgJdFcNnv/rwNtbOBgrhKgSoTALokQVMlJgNBNLZSjRyhqaKtUP3/ugXssGTs4YnKfonywLOtZr6Jnjx/XZ8xf0hUtP6zNnL+hTJ8/oc+cu6pUTp3UZuV/g3jlLTQXyM+IwsO9yg8M7wpiMkcEhsjVkTocJMlyByWAw0QwZN0V0XhsHqCF/CnDt9Xrqtjtqtd34N9XutNXpdJXGKKNRgM/rHDrP5cZIZ8x1HDyfe/Y5feHzr+nlV17WGf/uUxNZwIgN9va1u7WrVaIy3//zH+oqPHn/1poe3dtUWqXqope6jZbEWGLtFWvB+xUBDh2fb+vrr72q3/3Nb+v3gM++8owunljQ8V6qpXamc0uLWup0cJSk5W5Xzz/tOvAFLS7MKWkkGqA7pjhIJXgUGNMhOnfKAYGlyMzU5933eh9dYWbQIoUmTbVaXcUkUxd6eCTI99V1dOZ0oJ3jmjPerutk9Fm0WO9BlkhJTGr9e49rkPeuXJHbhCRNtL6+UTsid27fQUY31Ot1a17zsWfo+hmRtsLxdP0JeJm/+7w1wD/e1sxk8FgMQSHGA6jzvJPGEOWPmXlSQ4lxLbCtBp4OFe8OUlBAp8cYFBnLcU+TFDokrCH9MciUZgBr8XaRdQZHqIYSY1B9DPWsf+0/QaWCwENuNA4gkA+ayVRQUdK/UIXtCaoMoL33KZ/M12VS3dbnFzgcArwEP9EfxnZBdAY3M3VguJRF7GGgGzDe3NyCnnrqKY0Iuw05oQ3x6KYYwCRKzz//vHxjOt2WFhZ6Kgk9gZZ2OLXGmGkXxhlyN+1GVAjcysMVlNwK9dvc0+U6hSD43B4G29mhDOHs08c39BSndGfGj65f14B5p9QNqDM2wv+2t/INB2bg00ZRPX3hot59402lrD8LUe1GUyNCzCPqj+DBgwcaEocaDId6+Og+DN5XA2dkaXFR7hikWSoX1l/8xV9EUF+Ue8i+thzGy+DeA6bL8YrLA4CIFXe4gRNisIylJyooE3TPWa+DvzvkOFhmgTaqGdszFU6Y84e3V5Vwiivpn3NqGGtza1Xf/vVf1mgmzQqJD6ehCTADijoyM5sOtNALeu7pM/oc3v+niNh87tOv6mmcnVBUWkBZGcKTMvdpnLOFbiaDG7I06NjCvI7j+V84eUonl45p5eEjGXyqsqzxqyq4KZjMzFH9jwIzO2hPP3fWqiRRbLRlaUdl2gLaqtK2Cn9vdBQ5FSecfHvHz6mzfKaODnQXlhVS9g7FWYZUFXTdwEh5hGBt9SEn4Ifcbd/R3vpDPeLq4Pr77+qd7/9A3//TP9Nf/Ls/0+t//l09vHlXq/dXtY9iHaPQExRzGppKgGOLJ3UO5+OlF1/VhXNP6/jJCzgHGOX2vIoy1QDPan17pAecpt9856Pa+PzozQ9Jb+gdTs+vv3VF3/3+O/XfxP/w9St640cf6gdvvK8fEn5/881revNdgH5vvnON9rcwxm/hcNzWD958T++9f1Nvv3NVb771vt544z3dvEEI/u4q113b2iPuPh0FnLSochpUzEIdwt/iKmOMF7iN47IPXm4Y7nM6vHr1lq5wsr9y/Y6uERW6fveRrjHedfK37z/SXYz/6uY+p+d9rWP818mvc5e/Tn5zd6gt8nsYxLTZUAdD5obKN7kyqSJTg+eB8hAqdMiTQLO/1cfMav4IpA4+lhTgN1OFknK59/eI0i2R4XXwu7e5q22uAWbB5OyZxqjFblcniBguw99HJ/8F5PgSvHx6YUGn4fWTvTld5mR5dmlJy7RvopBnCNLYnXgGmgJDdMoQ+RijRzwqOobndnCyR0TWWvBtYok8cun64fSJk0pC0BbXcsvLS7XeMLO63o2CG0/VT1QFEa0KrDXiZOcqiShMMayPHsK7q2tyfefgY928eVuv//BH+v73X9eVKx/q/p1V7W6O5T9yZuiECF0CmxGIRoZyjIxOdP70sr7501/SP/77v6UXn76ghVaiB7c+UjneVywnyokiyg07kdqFTk+JOS4Bya/k3+VaPHlcvu/tXkcBGXND6nvRw6C30f+uEx0mfghC9+UYc98bM5PrworNqqCf6+M0acgdq6qqlCQpkLBuqylhRnt0T4o9qejT5jAXKTN0jJnV18Y+x/37D5Rlaa3n3Tk6e+Ysenoon9fMSGfQtFJORCdnvAJwfBxvd1BK9s9Tn7QCDzOrcTAzJfBLcAMOP8UkKkYgRBn85O1/Epgd9A/sd+I6zPuQJqzD15KmGfg+AY/fU6U40WmWkSYKP2nwv76MLjDOx22CKoZxKCksPW9BBQzmUPGukLCxQSXlZWXUCWNhB/1MqiinmFQq6zFEm6omqBOxJh6b7ESdEXZxr20e4WogUAOMpxP52jWYCyLPzXXVxqsW4zZbKcQ0LfuX9zgdnz9zSlO80wRBW1nbUAIRTnKyb3c6cubfRHBcmMra4SjVarZ0Dy8QlNRFQMuy0lkcgrNnz9btP7x2rTZyS4tLdZRhEW/2wsULasGgz2PoFhD0lIWFokIoKjXYhB9gCPb9mgHHxSMFJczgDHEAhdh3Niaqgwd/7NgSYadzGPzlev6ciMdgsE++DUPv197oV77yJZ06dYI5GxoS4ShhXAd3lpwueS3YueBtmUWJvZtwqnbGyVEssxpyzRCgJ68DfM0Vxr9gp0pw9HcrTYFQjqF8RIhZ04F2Nlb1e7/zTWWpFE2C/zhtBCBRIwQttaXnLy3r8596Xp9++XmiF8/p+LGT7G/khD8iMjJRmifqYEQjCqjFICmK5AJK8as4Cl985SV9+dVX9cLlS9p49FD+VFaqBIpQCjmQxQCXlYLI8ueAlgf84+9HYGZ11szolyhAD4uJlKSKOGPG/lQ4akpaUtZRlXQ1DW2V2byw/pDNL0MAABAASURBVIrd4wrtBXWOndGx809r/tQlxWOnVc4f09okaEjAc3eaaWN3ppXVvtZXB5oMpNFurv3NofZXdrSH0b//7lXdf+99vfOd7+j9731fH3z/e3rvB9/Xe69/Xx+8+YZW7txCWV5TH34cDyeyImqu3dOJpRNaXj6mY8un5Pexnj59+Rm98OxLunjhKV289JxOn3uKqMJlIhaXtHTishY5xc9xsu+0T6iZLanZmAPmgYO0Vb9/nJ/rLcBfczinHWVJQ5H/8gn4Y5RXVzZ1/+59IgD3dPv2A0L7D/X+levyU/t3f/i27j3a0HXC81eu3db9h5u6SgTufULi1zD2t1fW9WB9Rw83t7VG9GuHk/0+hg5fRpMq4nunmilV1l5Qy68jgDYOzwwD6I50EqRmGhWELB3EF2WewtgGhEp1BLPe4P8C/5iZzOzxSM5TZqF+RwzqlECF7u3uaAsZmqC4iyRRmmZqw0ONQorI3v7ejtY217WGnHg6nAw1JmrXaKRa4pTbwFAshEQnOz2dXjymBryY4wRAmoPrU9aVyyQIENNEqBN4X4/X6vJbuCOPfnQZ3t/f96Y6c/I0uEQl8HeKwjczjNewxvvJfzJ0oEdX3cj1iUAM0CFb21sYvhU94DDy3rvv6oMPrsp13d0794gE9An3F8yfsBdR4jBh6MtAyD5qok5a6td/9ef0u7/7bT391Bn0w0Pt4gj3N7cU8pn6GxuojYG21lY12N+V7+3rr/9QhSpl6OH13T1tcarfQ0+PoOGA08U2+rLfH8qQ1zTLFKFzhS70Q1uMEXlY1jH0eELezOSR20ajUevmnJN4gW5zneh7GENQALyfg+d97RnjltiPxfmeIjRzY534PIe676mnLh+MhwO2zUHQI8pOe6ddwFD71YD3dzsyQ4+5nfH8FP6dHr67vq3gVad/dThuDOAD3r5PjksMUSEGxRjleTNTsKAnHzOrX81MMR6A45rCH74OX3sD+9IgknmQb8jTDJpkWUI+VdaINX98cmT97Z4jZjzqVb+zkRWGslCJkjeVh8hXpKho3qXKpDofSpWeP4SjcRwphwoDJJir3jwYzZnFFzjX7ekhp0H3ar1PkqW6cPmifNNcAFIIePniSV04f1qbm5v1vbqfnhMEwdsH6nfYxEgaYpSP2W53NLfQU2cOxc+GjvBMR4TVnaguFB7u93ZThH2XsJFvoDsCPTxSN/weNuuB1907d+v5PsIh8b8gcHwyhLoJU609WtGYkNaVd98jNLqubVcMaytaQ0AOYEW+5vEYq4GBW+I6wszw6NfxyNfkYx3DADizdbttdYhq+BxzOD0/8zM/I79GaBK2CyGoxIg63QqcDz9VzIiIOM4OzpDi8Tz+Am2r+lTvDEyxzNgQMl5fsUGeSqEW1gIhKbmQzNmPGcKws72mshrpG998VRyWlTWjGkArixgR08Vzy3rluaf04rMXdXJ5XmdOnay95B2uZHyMTrNTn0AKFKE7dR7daQSEujevz7z4sjxisDQ3p7lOW6vQ74BzBJ0q5q1ISzAra5zdCFilv/Q4PcysLjcz+Tv6lDTW/SrmM/YnyZpyiI2mqpioiKmKpEHalF8NWKODM9BWgnHqLJ7W0pnLahEV6J65oGzhhBpLp5R0l5SHlva5F17fGWt1bU/bWwP5l91Go1wbGMFHnCa21re09gDluL1DOH1Vt2/d1nV45kc/fF3vvPmWvv8X39UPfvADvfH6m/re936gf/tv/4P+v//qX+uHnMTeffttXfvgmu7evs2J7H19dO2GrhCGvk4o/eaNu1rF+G5t9rW3O67n3d0ZaWtjT+vcuT98sKmH99f14P6G/C73zp2HyMiebty4oxUM/JX3PtI7b3+oN968oh+9/p7eIFT/9lvX9AH3+dc/uqu33r4KfAh8oB+9dZWow8267VXmfpN74fc+uEHZR7q7ts59/ba298EBh7GPE+Eh/D4K3f/cjQi2CgvyCEoJ/T0SY2kmkS+VsKepgqXK0kateJ3XWu223MkzY5OtrPP6T3jKqpSZ/cSegXKHH6+sEJRab9GtxNiieWHCgBM7hgejZIACyrWBcVQt57sYPTcuI7zA+ouA05EerNzX/Uf3tLL+CDnA5YlBKQ5AIC1VqAmfxyQjxF/IchEar9QJUg8dMs+JfyFp6nR3QQso+GowVgEMtna08WCFa5g7OJ0rOIfHNTfflT9mVq+12WqqNpDoBjFPhW416OgRxBzZ2+/vc6Kfam9vqEeE+q8TCbry5vu6+cFNbT3cUD4En1lQ4BrClTZd63Vm4B2hZ4Q+Cdvy27/xa3ru4hnl+zvaWrmn3bU1dZGnSIfTJ045SkrZU7++qVjTDKjQvXc3d3SF0Pp7N2/pz996Wz945z19hJzcWVnRg7WhdgcjhSTRDH3mNB0SIe33B7Xudn3s0Gq36u8LdHtdbaFfImtPkGOPCDcaDRXsWw4c6MVCOY5BjUOhemy3Hx14zHEt0Z8hBHm01+e6d/eeIryZpInarTaHzDbrSNn7CvpWjDVTXjsbjMscBWMfOQierwEa+RwH+lSyEOhrNfj+10BZZJ6jvKdmtAmmQKonnhjYD4cY5bgG+rlNjNA3TVMlDklDCTT29xT6ZVmmNEug2wGEJ8b7G7LeNNTIxhgetzUzCSK7Ei0NgaamUFULB1k+tK0C/ShzoVVJWakK41/AiA6qyyjm4yMYDOWQVEaJZHTV4ZOxmBgCgtZSCIkWCHUNCaPfv3+fzcjVbDWARP/wH/19/cqv/KKMsfdqD7IvN9YxRKWMsbO/pwrj5syUc6/cRwBCCNpBITuxWq2Ouh1OQjBnE+Fxo+nEy8jnVakp3mwCMWd433uEAT/kHtj/Nv8knvcy4Wqvn8IEzUaqKVcTNX4wRgPiX7v6PmsqCWnf197OqlbWbmt795GKaqAJp+rReCj/G/AZ9+YTQmVZEtVopnJDP6XM37F+Sixqfn5eU44LPv7pMyf1+dc+C21SHQi4ccUwAWbyb/HGmEHxSmmzIV9DwT4VrAVbLocCWumJhyregiquEEbDsaacTHKcuyne67SIciU+4xS2un1f3ROpzjyzoJFNNZjsISClXnj2vF596SVdOn9JiwsLOkakZNjf0Son+Y2th+C0j4F8xLhT+d9P73DaHU8K1tVQyFMtYGhPnz4t/4WuABPs47T5z5eClApOUULg7BBnc+tPRQXSdfYJXhNt3OAnwZTGoMC7Kz9YQWZBLvAxMcUkKkkSiTYKiZynQ5IqZA1VlFfkU+6eE5wWh7TVVdqaU0g7nLjPKpJvLRzT8fOXNX/ybA1z8ENzYUmh1VKt7FCGY/ZhjWuebRyoWyururu+qa3+RHuEkafw/M3b97Q/nGoVg/zBBx/q/v2HWiNi9ejhqm5+dFO3b9zWu2+9U8PNj65jqN/QW2+9pT//D9/RW99/S//2//Mn+vf/6k/1p//rn+g7f/Yd/cV3/gJD/obefftdvffeFb1N+uabb+uNN97Smz96V2+8/lYNb3MF8Bffe13vXvlIH924p+s3H+rGrUe6du2urly5rfffv6O797Z0B3jnvVu6Qvnte+taWd/VOA+1sV/b3CNv4J/LQqaK8lClGrGeHONhGLckayoiO4mnKClXWJVFxTRjZ4IUokrzXQqymMrHKSpD+aM36t2raONgku8zUO8/aR0ZUq6qOgCDHxycBxyMbpExXH48byp1BM5jZowpyeCVCj4Xuks8hSqZGeNWciVu4Lvvf567P1KzDGqGRIHUu5SM30ybyljfiPvlwWii4XiqAXnXESMicHvI+KP1NWi2p10c/i0iA32McoDPYmDt6JWK9h0OIpd7Hb127pK+QrTnMl7203PLenbhpF5YOqPj8F6vStRh7jDJ1YKGn3r5Zc5NBViDSQxaXlzUPNcNDlEmq6QAXRJ43vXakOvLvY19vffmB7ry7g29/84t3bu2SrRqqMlaoelGoXKnUDXAQQlNZCiqyb40GDuNpgRd3kqD/tt/8Ud67vIljfd2NUPn7j9a1/HFZZ1YPqleewEdY0Q1TCvbu8qhzwfw9Z9xx/7d67f0x/DvH//obb3nX6TkSuU2101DC9oYomFSyf8SaAbuFXhPp1OZmdoY/MD+CbotsL51ri6GOAZpkjJfl/Wrvi7u4FSZmVy2Sw6UZkb/AD7SYFrJ5c5iQpkRfTqIrraRU9cRfSIqfqhyp8G/IOmDxhh17PiSptOxUujtZUkSeZ8eOgE5aaHa4cAGeGSmhDF87iL3ffEeUlWWqig/eBPzBxl8Z2YSPGDQ15irqssO6tg46ipRpSSN7EWiLER0fkMt1jmHju1xvTQ3vyiHeX+fX4BW3bpNBM9I55gEJexZ0N/yCSBnZuCXgnCiYA4BhGINgcHNIvVBZlaDfsJjbGSoGfGg0vPOmA6ej6UUqPJ8PWcwRcZroYx7nS4hzHZ90vY7qwqzduLEsfqO/Ny507VRdMLu7e0hhJnKcoZnONTy0hLCW4BbQsh+Sr5UEiNh0nkNCH/5PbyHwf3uaw1m8pN2gZHpMp9/x6DP/b6P6Qzhp23/P8yJZ2dnpyau9/drhDW8Xr9W8OuADGPbgFEvXb4MQ5TgUuoOd2r379xRl/LBaE+z2ZD7pD1tcae+gtc8xDjs7e/o1u0blG1qm5DcFnfM/jve+zCk43AEbhiKoqrv+x88eKTr16/rxRef17PPPiuhECNCnqaxzg+H+yiGUs6Eec2INYVrJnR66fA5UqZeVpWmir3wKn+vU0PsHNihyNjjfKi3rrypZ196RsvH2+r0EvW6KevL1OOk0o5ZHQ4tJmPC+KvaWHmoPSIzO1ubnP6nGnGPN8qnhEbZE7yKiDKrcGr8y0cjrjwG/T0cojG3DgPdg24FhrMgElMiXIZDYiiBKJNID4Ds4ccFt2QBjrvBQ04TF2yvdiUYYbjISw1B8roC2ngfVyQxTRVYoyvmgPAIga8izgEg6iKKIuAQNHsL6qDsOgvLauAENDD6bd678FwHaC8dUxdoUd5aWJCnjR4OE3s3RV4O/uIBGuSSfwFsc6evB/Dg9u6+1jZ2tEXY3L/8tba6pfuc0O6iKB88WtM6J6ft3UF9ctvZGXBS/0j73J/f47790b1V3cKI37x1Xx/DQ/IOD3QdI3/j5n09fLRVgxv9NYz5OtGCtbVdPVjZ0l2PGKztaGNnWN/Tr23ta2tvBI7SrAqq2NsBhmeXk6OH9S1tybKWYtJSRsSk25nX3NwS/DCvHlGdFrKUtZpy45+miSLyHLNUht5QjOxgUIFSrAGjWyooBOotaso8vo96/Bwy5uP3vz7je1rBCz6vh27NjP22T3Qys79U5g0qcKpT+E3BkKFS/b0B99lSChqup7x+iic9I0o2wdnJZSrBPQ9Bfo/f56AxJCTs+9vnKrOPgZ+wxhEGbIIxmILbhNC3jzMHjU6gxF995lk9f+6szi0u6FizrTPzCzre6mk+pmpC/+OgWqbrAAAQAElEQVQcUgyHYqHV5cot0c9+46ehl6EfU1ml2l74IcfHbDQaKjCAvhZjDWnSUMAhm4xnXFHtyZ2ADU77e+t9jbcnGPKCw4sp51pLBW3LTFEJwJ6wU37qR3mpxT6+9rnPqcuhya9MhxzIdrb31OJdrH8Xx/4RUQr/aeaVjV3d5EroXaJd7+HMXrv7UB/d3dSKf6cA2nV6bbU6TaKZx3Xq1CmdOLmsc2eO6cyp01rDAQZ9ddo9qQrKkf8CWmc4k1tcl3XaHS3i7LiD4Ac6X3OfiGs5K3QMGfR1e3tPK2jNdErhUZfnNmNm0aBXqYr9KAFjz7eJ4ozZJzODf3vyCOyMef33ERrQM8GQmtEvxFq3u75xB9GjqQf4FfKIkZdX8E7FvCXj6onHzGRmiiHUqdnBu+9RoCyGg3LxmBn/SjFJlAB1PTLUYv/bQBMaNEkbnrImz7fYB6/vdHpynCNyFkNQ8PXWo/2t/qFjSB4jWiMQU8VDSGKm6BP4O5vvQ5vZY2aEShKEMMCFJsoguvi3VKiZSoqVlAC1E0CqJx4Pq7jxG3EH7eH9xSWYgYEqNizHiOzv9+Vh8buEk65xd1WwWU3C4hEc5ue6cmEwMwzuEA+w4DS6ogKh9B//8bqKzVnAg+oR2h9wBeChJb8L83SOUHS300H4c93GEJ08eUr+Z3oLCwtaBBYAJ3AIUe6oeDRhhHEb48U7+Pi+lMW5ef37P/0z9bnvcubw9iWcvbe3rx2uF7a2NzjxrRCivafV1VX5D12srq5QtkbZI0J0K49hl1PI5sY293sjtZodXbr4lAL702imRAM+rZc/9TQnp11ljVJlOdUsnyCzhXIP48+kitN9hZF3vByqCm3mGaCCFnxUcfrilQ91BrBPvMgsQM+ZILvmekt6+HCFe+jzShtBaWpqYDibFhUw2GMM2c7qujY5/fc3NrUPzpO9vvw7HEMcA09HKA6PgFTlSJPxrrY3VjTY3dE+DtCA+8L9vR1dvfKepuyLC3VJFKbCQWP7JfAylJp4arzhLxe6AroWGHQX/BJlUbKWQkarg09EAbsT4LxnrMudHwcX7CQNQr4BU5ah+LKowLoM/q6o8IhA5UKIAFqjrcyFjpNIm/1tzy2qOT+vBjzzGHpz6uIAdOGvGlBWZy5c1MkzZ7WMsmvBPx3K0u68It58aLW0dOK0MpyoKfs14k55MCk04uJ8vz/V1vZQ2xj9za2+Ngj5b24N1R/kGk4CYNoblrwXPwYz3h1yok2CHyJjjGqY5bEu8zEGXMAOx7mwuZynoRLrLFl3ERMZ6w2NpjIMkhv0hJOuQ29uQYmXg2/SbCkjVOptXAk12l01ad9mTQ3qM5R2kqZKGNMhxCh/2B45eL5W8mWFnB6A71uFbJUKchCptz0C50zvZxY8+UsQ6ZuwjtEIWQEP5xOXv7/U8CcUeFszQxYqOe4T+GqLk643LeE9x8fxy8HXHaMJSI2LqDE45paoiolK5nfIGWdSCCeqBHKiiZVmRAdznFo3Nh6JWJ6f04Uzp7W8vCj/E7QLF8/pqacu6elnLuv8+bNaXlpWt9vl1JlrcdFPo1O99oXX5FedYiw3gjtEzBxvH9Px9LXP0HUF9YaO8L3yPd4karMDzIjSlOz7waaXDFNoyol/FlvKkxb4N6B7osh/QabIOhADZUmqL3/hS9rY2GKPe/LfcLiNkzosU93Bofzw3oo+uHVPV28/0B0iWevIvc8bGWOhmensfKpT3ah5HOxAtDRyrbFDZGmPsPvTXHn+1Kuv6cKxkzqG7OyjM81Mhl4x6OqRSTdsvrYJujYmSY13jt6P8JRHSMXjusVth9OjZI88dQghyPvVTiF06XQ76qHju6QdnFUzkxv7k1xdDsFtSITB2/t3DtzOMPQnPgXzOuToJaez45EzrpeVZVnzj3dwvvP5zUwxBCAqxCAzAD1m5mv08qAQo8wO3o22ZqYArWKakKZqonsaLltcQbe7c2rX6QKp5+fV7ni+x3sP56qjrNmgH2NG+lcQo6yqGjFHSD/2mNmPlRy8mpkCTHQAgfzH4JsRAu+RxdBOf8NjlWonoDb4tA3+LqvLdPh4mWC/Bov2P3cLjN1bQACKqaazsVxppxi9PU79fU7qQ+6MRoTd/G5rfh4CoJzrodztIzPEA48hlW+kgeuDhw/UaDTk9NjG4GxyOvVNOn36jM6ePSsf0wXJx2/iUHgEYG1tldDmqO63TRSAYTmJ7dXvi8eWNCC0Nr+0qO7ivNzAnT57Rivc+0YzGXisPHyoRpqxQe26T4FSCdRtc3/lzOWMtoXnvL21K4ctT/Gstx9DH+Fr6JlnntMXXvuSXnrxFZTDRS0gKMcRGMe30kQ/87Nf1YmTSyqqiXLoVZa5SoyhM+gRU5YY/if3v4JZjzzZgrZeVx7ySZ0633B6NYsqyFc4Ev3+SPMLPSV4b+5o5Dg+DiMEfoc7782VNe1tbmsXGOOo+ZhjTjx++veTzyQfq8ApUTXjM9Rob5O7a2hMFGCIAzHBQXhw754qlJiI6lTgVeJcVAib84dDtICjAwM5TuBbepuypKxQxRp9j8zMkxpy6FHhPJaEjEvoUuAsZBgn5wVvUDFGxVjuYAT4JIQoi/B1TOtUSaaQeD6RZS1FhDE0mqQHYPCKQ6QsYHQcUk5waaurVndBnfklpby3MPqLx06pTdRg7vhxLZ08o1PnL6lLRMFhnv08eeYC7Y+pSdusvaCk2VMVWwB8GzMJnJZOndEQJZRyl5k0Oyjt+AQk5A8hRs1kKqCXf/nKoXZmwLOB4mviALdxXlo4M02UShOl4mlrbg4c5uQ83aau0enJ5+rML+gYDnGGcbcsVcwSKc1URuYTecLUskQGBHgmhkQQkHeTPzEETz4BFftVYUgRC/hV8n2ooTrQVx4lOOpQ+h7xYnYwHllVtPP0CPzd26XgNYNvzEwu+0f1noYY634lfOPvFmhjxvwH7oX3H8OzLlslPCN0EhzHoaWs9ZUXoe/r6MhYlUbIyKQ0TaoArRPlliqvomZlENfq8jr8OhyAEqjQZTNF+s1zCj6xNC8/+S5w+k8T+sHnMUR4GccBJ8Z1kePRJ3p58eIFffazn1UE/063rQz6+3Wo87avw8HX5AbJ8QvMkiQNbRJZWke23CBnMVM7TTnRR7YuKGPvQohSCHR3UL1fZqYAmFW13vLfD/CfYaeh7q+sawfntHv8rPq5dI1I1Id37uv63Qe6h770K5DI3i/h6J46cUJz8Mvz5y/otZdf0UtPX9ZXP/8Z/cYvf1M//cWX9Fu/+i19/dXPaOfRIyKHj5SythGHhQl7Nysq7uI7OBzt+svP4olJ1ADdb2aUN5UkiTxq6ge3SF7wSEIbX0mGjHu+RDc4Dc2Mg9FM7hw+CYG1W2D/cC7cifBIQwyhjiC3Ox1mlXzsEENNG5+jcj2CInNal4zvUJA6lPBkCUOb2UH7egTVeTNTDEEhxDo1ow1zB8piCHUb8cQYFWJUZL8i9/3uyPnJP2t21Wiy9zjedcp75vlDaDY6aqMz2kQGGtA9iakC4/2lT/CJj0CRiVL5yT6pJ00gbFAKo9QAY3pdCjIOSYhKLNTMk5KPgAX7BPKRcUL0hQbBQzUSCYIemdNTh1SmJATF4CCekpJSvnFpGtRopAhqgfFsamFhToGyCuI2UbjodD24v4oxMTzl4zVTjDAizTSTrKw9xD1O2wFmGODViaeN4usTXu/3h+oSVnMDev78RUKsW/Iw7NzCvEBRzkw01whPcAEmtiRoZ39Px0+ewJPPNb+4gIAXhGx35Ery7kOYFyOeNLLaOVhEwWcRhT0ttEc4bJUT/oAwVZKkWlxYYD0ttVoNlTDRJuFd/42D3Z2RRkhToqYunrusz736ef3at35d//gP/2v98i99Wy+/8KqW549rcf6YOo2eji+e1PLCKTWTpoTSWFt9oLluU6+89Jx6cy05DUohnSgvNJvEXAVCVRtU8k7HI3CGrfMIT51C4zpVAf0rTbi3LmZR2Hr2KkPg1nT+4knt+Yl9f6uOxuwRKt3DMfPwoP+q1jYO1gAHzSM4ZTQNEOqYQcfdvmIitZqVGnGm8XBHOxvrhP5WtMM9uf9uwg6OxCpOVCOmqgh9Tjk1zQB3UliIHIKvi332dRklzmMk9cedrBp/1pFDGy90XkxCrBX4Ea+amYIFmZkM/hUK3CzKQNDYqwC48HkqcPG815Uhyo2qpw6WthRxCgoU0EymPEb56b4gLbNUpSsiThtJtytzzxwnoYUD110+rqyzoIARb3Ln21k4Lk/dwHv94smT6i4v1zB/4rjmUaYLlDXmulo4eVy95SUtnTmupdPkTyyqd2Je3eO9GjrHuvTrqnesp/ZyR82FltqL7bqsuzynzlKvhuZ8T41uW2m7qYSQdLPXhn8W1JmbV6PVkSuemDXU6vSUcuKfFZVCo1GXK0XWoJuFpKaZkoO0gj4IK7Lk7ylkjSot1CkNZZVq0OETeA/kHTwk6+B5wY8OJakDTepP8DnN6rz/U+FEeBqgvY9d5w/bHLU1M5mZV9XgPO/Kun7hnxgCjnMudLgKdwyqoP5gjz6VKqJqEavfsFIdxm3QtsIB20c/7OGwDnAoR1jccWU4Axhu8gPq+/CsXwfsctrd2h9qlzD5gD6whZYWuzKU2GzU187WhvzPS3N41Q8EGxu8r6/LDyQjdNdgMNDlS5f16qufVpqk8rvwA3kowM9qaLAXUQF5GiISlLOQOXTcmbPn5N9BCexnyFry/0HaFOe6htkEfTZQUg7ViaXagOPUTIRelmIIChFgf3Z2dnTj1k3debCi67fva59o1e2VDb394Q3dRFZv4rTvcq3ZgDdOnzmlYxyKGiHR5z71af393/otfer553WaEL1DAm47m+vCGmtn7ZHuXb+mFPomzLe7v6Mx9Nvi8FBAT9fLbI/oQnPWpUS+Vj8gLs4vSPDG4uKSnG5u5Es3vODr9MmSVK7vvM4PiePxUElMlEErH9PLnbYe+S3yqrYJro9neGsT9E6F/uj1ut60poWZyRjfy2sAzyqfqQS5yoH2JWV+wHCo21CGFsVelKrfS2O88BjMoow1ib0rLQjpIhcVoJ0BgTXUeidtKKBjWr05Ndo9dboL6nJw6BElmsMm9OaXNecpZc0OMt3sKqYt8Q86DyTqyRGUCoIx+yc+MUYlSaKYeNpQmqa1EfbNdMiyZv2eQThnwDTJFKIjGeo0SxJ5eUIaD8vNrCa2b6pDZJmBWWthZ4Oi17P4NCS1I+FtUvrGEPACTcsovgFe72AwVLPZlJ/+fQN3d7dg4oF2CYtf+/Am9/5T+eMbPMfJBY7QdDpVjgC6J+qynISoLE3rcveQjx07prnFBW3t7iBkCABMEWPQyspK3cYsaB7mGiKsvn4fr4vy9m+J7tDHGcZDdp76DxC1COU+Inzv//c8N3jH2JQhXup8u6sdQuGreLeOT5cxer1eHZF45tlnpVp4hgAAEABJREFU5L+89e1v/6q+9ct/R7/9W7+nP/yDP9If/uEf6Rd/4Vv6whe+qvPnn6rvwha5b+525tVqzamBV+dr2t8fEDHYgQ4DyjvyZx+DvLr6SCdPLevZ5y7CEE21OpFw8l4tIN7G+cCVX8WJ+ADyA8aER0rA651HDtKPmbaCcSvCfVUZ5Sd/SKb5hab2UE6bO1t6tL6qbe7xx3jFHjr3u84RwoGeIDIy0Q7OmbdNG9KnP31Zv/QL39Qv/dLP6MSxOZ05fkynjp/QSeA00G00dYP7Q+eVKV55gcLKHRjP8RLKogJ/Qxh9TR5O9dTBhdGFzyGwp1mW1bwbY4RHEyXwQYDHfBwH7+PvZubZGvw9Y4EpEGMqlweLCCdNKgyAQwyJzOUgaUgsqqJtQMFasy3jfWYJjkCmkjYORUzrfEF7vzP2sgq5qrJMdZo2VQGiPmRtpSjv1sKSGr0FZUQD/D3p9HAg2grwwBzy0T22rKTdVjbX09wSCgEF230COvBhG+XYRPk3kI0U3nNookSaOBENxmt0O2r2AHiz0ekoA3839EnWUEwzIHkMIYmsNSpmqSwBYpCFRJWFA4dIQSXgSqxyWgH6T3zKJ/SU79OT4HX+7nJqZjLmP5rGzGp+9jYh2FHx4zRQ70r6qKAoSzm/+7vzTA5PFapwAgr59V4jTXC2O1ruNbXYTNVLozqpqZGY/FrJ5dpPrP367n+iAUbcoQ+vHsGI++kpTsKUlKCgQgiqaFfMRjjVA3RQH2d6R/4b/B4VdEcgYd6IPp3C96+++qo+85lPa25ujuubkXKXMcYruZerAP+1utl0rClRUjdqDk4f/1Pl/vauRtvrSvZ21MOZOEa/5Ym0NJYWgflpqbPNSr2qr56NtdxJleFFRQDLIVnUFH26yHXX7dv39C//1b/R62+9q/Xtvq7hCPiffBYqdObsCT11+aKWiNiWRC4WWi39/d/+e7p05ozu3Liu2zdu6qMPP5D/dczm2rqm4DLFIPt6d7a2OcANNIAefa4vXXe43qhgogKCTTlI+b1/jAm0MyXwodPCDxx+pZLEiB0Yy/MZPFv6nlaVvDzHDrhj4DSpYTpSq91gTXAq+3CO67mXX/6ULl68KH987IWFeZkZcwXsRlM5OJTQrWL/CsYWXK4nHp8jrw1/rryo5O0dxhy4nHYzHMEZfWsAH2/vPFiCow9TVaUnnwAzA4coly13Ao5ATgNk04CInoms9wAa8jTwHrKMvL83lPi7318d/V01cSwGLeVlRzOaWb3YhMGdAI1GQw2U2WPwd5RO4xAyhD8NqZIQlQIBSNmELDaUxUyJJUBAFRhphKEkZEZRJlfWNFdMgtyom9gIymOICtFEsTooosloLIMJC7zkdYzLPgYkhIDn063vxToYXf+CzhnCqE7knA2K9M9Y/AzCxxg0HM1UQWR3TNrNRs0kM06/hSrusjbkP7bTarfq1My0jGMQAkRnQ/wE2263MbC7Wl1Zxfucya8ExON3cDdu3JBikH+HwJniuRdf0IsvvST/nkECnvloQqitIYN5tjjZehRgn+hDhMZdlG6H64pmq6ma1tB1YWFJ8/OLajU6aqKEO+7loaDn8eyq0pTjoY6GY/matwivrxKG8/s491Q3N/pEK3JFaN9Fmff7O9reeaTzFxd18tQ862PcdlOgC/bQG7qSEe6sBP0fp7x98hN4dSCRpwfgCoiFyQWlzwlmi71ZI5T/YGNNmzgB/r7n33j2E0aotIVjEpJMvfk5/f4f/J7+7t/7tl799PNcWSzozKljKMOS4UpQmUkoxkaaoSyuaW9ntxbqHAXkQpS7M8CYFcY/HOJdp4d5BlANnNR8Tc7zBk8omAoEdIZy93xgf2hYf4y6OsM/IQaqg6JMzs+JBdJENa9bokBNYqmypFFDgzWlGO2U95Ck8EMiY39FeYAPHSoM/4zxjsAjB17/GFL6eV/Sin4VY1WkIg1ZRwnhPIeYdeXgZZ7GbI73OYU67ZJ2FRsfQ/D28FLAmXCwpKWQtmvwseXvyLhlTcUESBuKQEgyhSQBPk4tRtblEEgPQC6oMZE7Qw6wqEro9QmAYnCb/DEzT/4GgAd0CId76Pv4ZCczU+n7SKGZKQTwIpU/h31crxz0OxzL6w7BZbXWCazJ97h0hYxBdZ7O4b0cPkmo63P6n8B3CafixV5bJ+faOrvQ1rnlno51M801o1qplKUmM6tPeEOuI8ecHB0m07y++x+hiyaM6QatRBfxAedQ66V8PNKkv4+jsSnXcf6jYPfu3dHdu7fljvz9+/f13HPP6ZVXX64PDVkW674FMpCjFwuuKXJgNB6g60Y42sNaH7nBc33Y7rS08eCOTo6lV8H1l0539XvPHde/+NwZ/TevndI//eIx/eMvn9LFsK/TAQeg2FOr6CupprJQqIyhhgS+GODoXzh/Xi3GFHrm/tqmtohYnj5/Sc8+95QW5zIco0KvcrD5rzjU/PzXv6pHGP3bV6/q3s2b6NEtlYXbHYGn4zohHQNDTdjzIdHKPteCuzgxY4zsjLYOiLoUovaIoDYaDY2wCxG+m7I3GTLj++VQVaVCCEopm7GPvochTTSD9s6fwazeJzOrac+QzD2qfwOmgy7+r37zt5RYUBednzH+XLenF59/oW7b4gDqh1DX11mWKsSgo+dgTwt4MpfzlkcfXc84+Hr9L7HcIclZk+cLeNdTBy8vYAiXncoORqzzweTpQYmUQG+HkGRySLEXNWDTMvIJ0WSHlPcDaKlOoZe3C0cD/XhqZgoheUyYmERFFh9RWgnESw/B39NIXQjyNIXIWZIqhYqRcjd4Kf28ri4n72WZBaEilFhUCtFqCImSwFgymZkCBkIqxZIVMcyBOqgpf/xOfJETTYvQo5nVBtxP3QVC6/VOwJgkNfP7xo1g0g6eZ6AyggO0rg2sz9dIU7y+ac2EMQQtzM9rQog6xztb5d4qUOan+RiDfA43OO6dToh7X7x0UX56d4E8eeJk7QwYm9SCMbY2N5nt4HPlyhUYdKRdDFfCeBVMvNhdkMamtdtrWrn5UHl/IncOKpROwlxNNs8F1Z2NQB//ToHP7anj4YrhwYMHNaP6lxJvEoa7deu27ty9Syh+G8egUIGTUdUck4BIUGRP0izVQ0Jz/qNCz6JE3HlxATqinaD5AUi+BU6zg71QzfRehu6Th+tiVSqFgTMEq1mM1UFB5PubmutI+GGazobaRZFt7OzIFcPm7l4d7hxNg0ZTqY0wnUd5/IN/8A/0wgvPqzu3gHNySV7mnnwjjWqk2WPw/d/d3tYGjhOrqeldsE8zhN5p6lCiGZyGBQ4dHoRUr0cys3r9TksXyBknMXcIxyhKV4wulOIxM/49+FQIoYO/eamxDwV75+9RphBjrVgS0hosyMcPISqB/5LE04YiPBbIWwI1aQsiEnxinietBJbGP+RDGlUDwm0xlcVEIUlVkZYBqbEgCuryyqLqsDppRBkb3v8Yh3CKVQkYb4dKCRT4GJ58L4ja1FBFFYDXVQq0Dy5x9dg+vitKgZvXHeFamuMcdJCCOx/PV5zQXfmV0KdgFKffY6DO6yv4xveSLv/FPtXhXlWMHcA1Rt8Lk5nVc1TU15kn/omBNtR7XekGgTYhRsUQVOOJ8amAHB53hezKewtexoeTb2WgrtmIWl5c0Fkc1jP+10jc3btj0CMq0MzSeiwDH5/W+a6CfyyHOoCgh9PK60CD87LPZlwXFNqHP7eHu7WTvLa9qRVC44/W1+T5L3/9y3r5My/XOswPbEkjgQ+jXO+V9KtYiwCPkLlsTFxGAMe5k1ZqcaIOm6v61ucu6JsvXtBrl87o5XPLev7kvF480dOrxxxa+u2vv6jf/blX9TMvnlKHSEYrHyDvuVz+rQpqEnp2B/pDQvWD/ZGE88ERXpfPnFA3M2Wa6cWnLulrX/yinn/6kl7/3nd1Hz21wcFt/dFDDQnn17gis2Oiqm0fj1N9QfSh0eqoRIbGKJwhjs2QMv/J+YlKjWk/gREnOFNjFMkq1yIBGnv003XZhAOBRzk8TZA9L6t5k/0V+2tm8j1vYxMaGPamAzrbjTld5fvletH7PyL66zDDYROP66Xr12/WX+J22jrNp+ifo3qkglYlQA6+KTE27mzk6PUC+szQlc5HMyICHv3J2RfX696/4LBawh/Oa97Pxy7hkUIslhEdr2DwcwD/QzD0QoxRAR3h9jdtZEozHPcslesd1wshayjyntLmoF2mEOgTGCSEgJAEhhepHVRA+ISBMgZKUSxp0pDns8NTTcL7ASS0TxGGoBiCUgZtpokylF3KCStjQi9LQdLTZozKvB1raHg90IwBBR/VxItNCJ8xhGoAJZqjdw4WH1SqjSeTWNCpkyd17uwFSQE+L+sQWIAw/gMQTsgso3U5qwXkzOkztJN8c82M9jlrkTIYwwXEGdiZwRlkh/v8za0tRfAfccXQbrTo11LCu/fv9Xo14zgT+BdZtja35Jvv5Xfu3pE7AmfPnNV0PNPXv/JTSlj37vaO5gnb5jB2QGhUIOD9kSb7E11sn1djK9Hgbl/9R3vKB1Nl4NjppRpOdtVoRk2mAw0Gu5rlI07vq7zva3dvXdeuXdHDR/c4ETzUDqF2h82tdfAraDPSeDKgT64cppqAT39vpHxSajaqpCLhIJRphSsIp/mzzz2t5194DsZJaigwnv29HbXYq4hT5dGZXqclYw86jUxdi6q4ajBCdT20Qba/poXZno7ZVCeymWy2qtPHE5XjHJjiUReSNVTliSb9SsNBJLxpmu8s6jd+/e/o1OlTmsfxOnf2Eqze1Nb2WLsolCRJoL2phzfRbGXgXNROybuEGl3wZ6yrcgEBR4FbMZuoJPRZFXndVjwRrGElch9/vI+D0dfBeSCv+1T0qxiqAtficd7HMDNVLtBgWAAKJjNTgEYZFiGCa4yhfve6ivqKeqMsianSpCGR93evD2lUTBMglZKgSJ2XeX0NlAn+KRVYmeq5xJjOp4VyjDNl9PEyRcYIUUb7mKWKWZQTyttWRr4KGHiT25y8kmSJLKS0a9QQOEEkMZMxjoN8LEtUmeTNKwXmi4CprMt49zJ5fajLXGlV0JMiPgF48lPyUtLjABhFEJdP9RhEX5fDCgNecZUjHfQxo41ZvX4zU3gCzD4uF0+o8QYfDEQFeN/I8r2PmdFCdX/PBPbNwczqfc0xmEfvxtpDZA0obx9nv78LNpUGGMEBJ80KIqRJWuPEgJyGTWWwmlc7zYbme23NE5Zvsh8JRIwhKMaouU5Lxwkjn59f0ulOTwvdDifLploo6IT5nH5Ij8q5BW3Aj+ujfe3iRK/3t7VDKP/Msxf087/2Kzp28bSG/v0DQg2On/8lzRTDPyNMnoHXhGvGXQ4ga0Qo3Ygd0LRQIxY602sorN/WK0tN9cqJmg1TmG+qXOypef6UwsIcejPV8VbQibil0+Ujff5k1B/+wnM6OyciARN14XoSjw8AABAASURBVJO5rMN6o9wh6g/29c2f/bL+6Pd/Tb/+s5/Tt778vH7r576kX/6pr6sDb9388CO989ZbmoHz9t42myBlyHNgzVlI5IZ/sTunuVZHCY5ot0GqTGNJm/tD9dGVkXzFvkwraU+F9hOpQH6cp9tt2icZeDdUQe+K+iyjgfepKhl7E9iDEHwUCvnEGOrDCVnt7O5qY2uz7s+QiiGKLdbtO7dVYqhzwvQJa87JDw8PhzFJVKIPzEw5+qeseaXy4Q7ASsG62JuSdjMVtJnBYzn62A3/jDFns1I+ZkFZzn4/Bt9LHA53DArKS5wCH9TMFMDNwXEUj9PQYpQbf4tBCXhZGhWwWUdg5AUNKsDM4NsAnSovirzQ2KJUBQZPGSBVirJyyNIDojYajZo4GYouy5rytJlSByRMHhwpMXkIikyWeTsIloaoNCY6SIPSaGrTvkW7FEQapI0YYEyvC8rom6ZRDglp/U6fJAg8TfuEyv1+x8PcN27cqnHK0Wj7GKN2u0co/ozm5rv6p//sv9YeBsyN9EM8TfGMx85Okm8ArwoxeqISQl9+5mld4q5nmfvTAA6+tjGCPiYUdxDy7zye38P8ba4iFhYW5HmnTRsD5adW/ybulBOl/+XA3Xt3McAzGKh4PNcy965+veBwavmkFpuL6sWe9lf29OE7H6q/sasxzsFdQmQ5EQb/XYCV1btaXbsrTze3VnX9xtUaNrfXtLu3pW3u8dY3HmE0NzVDSUy4y/LU8fe7/z4ncP/C0BRvuc/YZomWFk/If7AoYy+neK+bODIVgvKpT72iVqtZ08VPNX4Xl/JmMK//OV4DBhpxL1cQdmtXJSeGE/q1n/6q/o//4p/of/ynf6T/6V/8c/13f/C7+oNf/br+7s9+Wp+51FRK6DMrxxrv7mtna6C8SIESXkj0K7/8izp98rjOnDqpY9xLFwiIX13Amur15pUzb47X7J5ziRDMeHc+vXr1IyIqk5pnkXUJ4+FQoQ04MCjCW8EqUgQSQaRBLYxGO1+nsY4A33nq48YYa4HImb+eE6/ccalPbAg5JKg/Br962xQhC+S90Mzk+RgCPHIgWGamJx8zq9skMZExt5nVbRPGSdE4HjHK0kwhxLrczMeij7djXPEE+oUQJNLa2BqFfMxMRxEa8bjRq0PdKmlqMvoY64sh0O4QIilgRj1At7/0cQX4ZGH15Mtfk3f6OpTwU1XTG3eJvNO+hGccvN7hrxnmP6nKzB73873z/fR5Amv3PYshwCYHK/Hyx43JBPqGGMkdfCJ74bkpPFcpaAb/7XEomGEESgsKSSpnDdc/I2R1wNXeFEU+w3kW644yNWjjvJjQvpEltSO7iHNwcqGnE4tztfFvNzNlaajlIUjy7w1sEbHc4i48cj3nP3k9wZn5yje+opc+/armlxdljNWe69UG1Y1q6U4veqcAhwny3t/b5zA+Q4Z6MjO5s+z6L+DO5cO+Uhz3rBihi6UEHuwsLur8M8/Iv0jawQHI0N8pi8smfbWne+pMt9Uab+u1C6e0DInnoAHhVY2HA+QmZ45K7nwP93b0tS9/VqdPLGjt/h398Hvf15X3PuBg9FD7GM4SOvbHE+2NRhpDq153ngNWm/5ROcZwiINVQasypPLvSTzc2NI6Eb8JxjKJWd2uYn53knLWlXFAK3l3ug/ZmyF0y5Fd//Kf7687PyOO9GPA5dn5ABLXHzM6kvPxHMgyvtXqZIIB9r5ZsyGnm+vIETjHELyZIjQL2ImSt6MxDbx5/Ykfx8VD+0VZqGAvXcfMasNeqHSdQ76AHg4zf4fnCi8j72Ul/Rx8nAMoYbGqnstxMDNZPMDNzOS8XIGr4+T00eHjutHBX439DaxEskSeOkNbTBQgdGRxaZrICdzgPvAxuCOAt+pGzyFLU6VZJmeYhD4+oTN7Gk1uRBtphLFNGcg1KGuQZoG6GOXGJI1VXZ9S9+OQJAZaDokSn4c2vrk+V7fbhXGaGPk+hmwJAWpiEIbykPj582f16U+/Iv8b2qsffiAP87RabbmXKJ4DAgrGrRQh1nQ60zan/vsrj2qPcJ6TqP/tfQqOJ0+dqp2M3d0d3b5zR264vX9C3c1bt5h/Twk08026TfjdIwD+d6P+Ld1dvMrNtfX6R2zcw+/hpfrGO2Mdgd/n+XwLCwvy0+xbb7yrnbUdaRq1s76rybiv2WQfpbCn8WRP+/1N9QdbpNs11IZ/Zw08djSZjJDJgfynhIejQR0FiNDbHaYRzOvzfOqVV3T50iUtIvAhRtaWsneJUhSQOw4PHtzTxYvn9ZnPfKquazRSaB+UOCMOp0ow5h2Lev7CBf2f//f/nf5P/+wf6+9+5Yv64vPP6/KxEzqLY/QcIdAvEk782WeO65//xlf0P/3zn9eXnjqmYnesSRE1qRJNZ31dOLuII9JWYOwZiiTHeem0GsqnQ5yZDT16dF8FdTnKbYaTNkMoTVH++D77dy3cIZjiwBg85d8HcEPozmKaxnpdASFwhjeMoQ4dAXkecAfB8zkORowGPxTAgVDpicf328zrK1UuNDEqxAOHweuOmvpcFoNcmZjZUfEn0kh5I0JT8HI5CTKFo//o67geQaTc18JM5Eo5rt4/gf6BN4GLkQlRcqMfoukxhEg+iGnEsPJxEmiU8ZIE1TLnaT02RhlRq8cw8kcQyPucNd2cdk+AOZK8G2OKJ1iQkT+iB76XByDAWwfp4Vg+5pNA1098zAw8fKxQl5tZndY4sGcHL0/8Cw51HWmNE1Vmh33IP/7U9RJk0dG+VyhiP8E5zgahXMf4/j7uQ8adCJfVCmKNUdC7e0McAYOmKc6pKS8CcpZrxB1/f4j8kU6I9BUwgVmodZTvV2TiAF5ZEg/2Io1qYVwW5zs4BU0iAKlSk0roNOXQYSj/OcLTLrfnLpzXt779Kzpz7rQ6naZCNLlMTLkTz5GLAqhw7m2SK8XR8j+xHfb35F9UTpOGZhhPP2mmaUNRCXpyrClrmVI+Ij1z7oKeuvg0Ojojej+VOwsDHIkBByACBNK4UImMpeOBLmZBP/XUWWWDbXUTKU0qJUQEp9Svcj3x0e27euOdq/rhO+/pgzt3dW91QxsczvrMNcDAW7OtPvndwYS1RlloIC+pZrkxTaWRTAML2kImVzlkrG3tCFTkxsxp6jQ0DqpJKYWiqg+E7nyZGfqqgcxncj3nutf3TT/2sC11iRtFh/qFfyroXr8HE2KFLp2oz5XEtCi0TmSgEHoB2UnZM0P2kyxVSBJ6fvJjZjI7gLoGvnP+LNmXI3CeciPvum3GGg6gwJnLPwbm9TYz+GCKQ5mzT9MnytyxLXAS6jn+I/8xlnDUtBZf3kMMqUJIQDoqxqzO+3u0TAnMk6aJ0oR8munjfEpdFJ0pSw8JnyrLDtoEC/K6iFbJskQZTJ96PgRlELjh79HUjFENJ2oUCukAEjBDNur3JESEJZC3GmJM1CUE3+1iNII0wItN2Ag3Av5Nfzfw7XYLr7erLU6p4vFQ/d179zAkufqDvio2YoaHSEKt6o1uNBpyhvGCzcM/s/F2TuSPrl1DgGZ1P48QOKP3YcwHDx/KN2BjEwYHAuvwL/kNqPM53REo2DR3GDoYRTfC/lcACUxzBM5AJ86c9mlreh2fX9Zgs68f/vmb2lsdqFll8uuDLU7629wB7uxs6v6Du1wH7GtIyO3+/buPDb+skMMUpeCOwJTTgOPq/z+B1157TV/84pd09uxZFAdMBuM48wUYNbAnCc5VizuwdqPJXqXa5H5uxCnhhRef14WL59TMEvld/4k2+zsZ68ufeln/m3/0D/XBj97S//x/+b/qw7feUbe7qJMnzisiyMksVycfqzvd14lkrAu9XL/9c5/Xb//Sq+pmlSqiAYaA+51gjmNihLNzohaj/R3uB2/oIesacorxdbiicw+5xAN2esYY5Hy6sLCkN3/0tvZ2+5qifGKIqlyhAy5wsJsa0NroJwxHxYnMDY/XucEvESrP+z6Lx4IpymRmNU9H+oon8B5ilBsKXpkD/GEex8nnLaCllzv4WGYHY3jeyywEOa393cHLHCK8HOq1BMUQ6nm93Mw8+QSYfVxmZgpPtK9QXOIxM7lhOwDPWz2mhcOUerOjfNDRc1R/9P7/r9TM6qkqaOlQv/xH/uPr96auSJ/s6/mS/XbwvJkpibGmQ8np3Q8PnprZQRlz+xglaQyh3gffKx/bzOQGwevG8HOpRDOU9RhDmxeGAaUVPIfUaULDEcZtwOl1BD9M8gI+MfYjorcyRfRdxT4FBYzyQEN4fjTq4ziM1MWgdLJUTRjWdZ/lkivqLrJ29sxx/dIv/ZI+/ZnPqIkz0EaPDDjluh4Wj+ssx79iPgMCDnICjgysAZFS1zcjHPbRpFAIifw7R9PRTMVEKrCEjvN+f8w14Kru332gtUfrun39rh7cW9Hm9g4HjInKPKqYpcIOqYKGKes/zWHq2VPHlc1GWugdHMR8jrv3H2pta1dvX70m/4ndAc5Ri6he7MxrhtPbp3/FiX2CAR8SqRuBw45HA8BxWFQY/1DDFgeZR0QwNjkU9GeSRfjVIjQtZVVQlNU08jTEKH9cPt1ZCjFqi4iB77vr9S5XLCn6LQFimnhT1s7+oA/8pXTDTqaCB0hkZp7IecUdiF2uhDf8B5XYwxZrzWnvzqAxVkQvBtqbmSLzxhAOnV3Vj9fVmSf+cX6qo3fMBwngqVw5xC1Zfwl9Zhj5gr309Tgf+/7C0vK2nhZkaCYf5wjno+Gdb7zM4aCe1cF3xlodvNyBzqhEr6sUYkyVJKnSpIEBb6pHSKbbWcDTXFCDO540aSnBc6zr0yb5VDEECOVgCuRjCIootJoInkKsNCRKY6yhmUUMveetZvRmIrXSwPhWQ0b+MeBppzgHR5AEk+EUBPPUBOZqNpvKWdgAY+vG30/vc705ueF97rnn5Zt9DcM9gIFGhNGWCLv7Zg4RHgaojT4os+YEpqo0pJ07LzGE2nv0/OLCghLwP4mBnkH5i09dlv9p4ADvfIDj0cTRePq5Z+Vhf7/z9xOpfzFwfmFeiwtuDE/q1OlTqlAOJ0+e5lR9Gbzb0C1qwr31NuFwb1/hbvo8hlKZTUqdO3FOg7W+vvsn39O1d69zX48EBNMMp8UdjzHXGI+IVDzk7t7zrgS83GEbp8ejHf6zxb/yy7+s3/2939PLL7+sZ599ro5cmJmcAdxw9bkjdKdkhFM0wdgP/cQATFlbBUOOcDAeEQ0Y837h3FldOnFSHZk+fflp/dYv/or+l//5/6HrVz7Q/OIZTfKGlDcla6rbnFPACShQNCIsGqFXNtxRZ/pQX3pxTr/81cvqVPvcCwZ1srZ21tfVR8DGzL2NI7WLk5PTZ8L8nu7jFIxY84C964NrjnD4fvX3+/roo4+0vb312HmrqrI2+hEhzYsZgjWTBUNxFSrp50K1t7OLcOcq2VPniZI+KcrBEBIBRrmplOEgVNChJPo/EQGWAAAQAElEQVSQBNFngnCXShjP6xhUwdsBbZR4yXwFTpfxXrch9T+Xcrr6ON7ewYVUzANLP1ZkztVH7yEymT5+ShSFv5kxG/kKB8doHMFDzHFUZ7yb+Uhe8ldDxRiBdj5eCLHGIYHvvafjZua5j/t7+6O3kr5H+aPyirV4GWwsodjNoqwGk9khBFLA2xlzeepwMEZJ9gA8esMqVUMlRQvkPTVFGf9JRnmKjnEaGpNCCvZFHwM08f7e3iHQy/s8BvGAcwA3r+dNnvfUweWsxisYslLKmAv7rwHH0HWM2/5oygymKXK9TTRgBwPa5+Tf97/CAbzdZFrKT9dTNPUUoyzoUsB/fhU3PXTQnfdgUDnPz9BR7mBnQTpzakGf/9xL+ubPfF1f/dIXtUQ4vtvqap6IpzvoCwsL2uS6LsfR8INFPQ7rGW3vK+d6b+X2PU3Qi030+vz8IoZ4wkl2SoSho/3NfUWu3xLLVGKcZ+icfXTRteu39YPvvq7X/+J1Xb96U9tcQ85mlfIyam9smlQNbe2jJydR+dQ02N3TqXZTS82oIQeTEllZ5DojZ5fWdva1yjXf1dsP9XCrr3sbe/L/58VIQbvTXDcermmbOUe03SWyMCikHRyAtb2+Hmxu6/bqmh5u72qb07f/PHbsJKrYgwJnQYzhe+R7HuGDAx6oGMkU4Ks217Cu2xo4724LXPcP2RvxuOznGNcKHnY+rpB7ihmiUgn9iqLkENP1ohoaHApbjFfydovIr+CHrNXUkANQ8PEXF/RodVUV5TSpP8FMZkFmBk5B5BQDKe9eF0OgPMKrAd4yFeDDtNBZ4hZbOXjkGPiPwfeAOpCoWH9eVTgMB2UV72YR3MsnIFdF/xK5KBnYHTa3jzNsxwwmdqdmBj867/i714UkNpXEFoa4oyxtk28qxpQ0qx2CLG2Sej5Tg3waMiUhUeQ/8VRVJTNTiEEJhEkSamJCPmL8E8DkzkAzjWpQ16CNRwSajVQtoJkmalHm4BGBFu9N2jmkjGlWyR8zkxNRPCuEmpaXluSbVCAI8/PzhL3HEDTX6uqK7hJ6+vDah/XfztJcPaIGfh/ewouuII4TwMsdcgSz48JFeN6ZxxmnjaedwQA+/ggGytKMcPQjBTbQ+9RCR8ZD0O5l375zW46D06BiE7cwSmmWckof1ji6oV95tCLfCDe8BUamy4l7eXmJcNsAh2BIGLCrAqM52B5qvrUg9Su998P39eH7H2l3Z6AUR2yeCMELz79U/+LfK6+8qk99+jP65jd/Qd/4xs/oV7/1Lf2Tf/JP9Pd+8zf10z/90/V3E5xe3W6n3gvQVWRfcmc6aOap4+NC0kdhDPC43aFwGow4obhz4MZ1Z2erjggcn+/pmbOn9Ye/+ff0xp/9qV64eEFf/cIXtbh0Qq9+5jWpKjReX9FssKOc002J8TfmCbOJwmygZLat1mRNn77Q1kWWd3a5p+lwX9vs5cq927p367o8fXD7pla4O9x49EB7OAb+0599nIMRVxqOm9P+gHln6M9cP3r7bTx6Y/9HmnKVk6SpjH3ydiPuA6NM7kU7n4q9cR5IY1Sg3MycLPJ3ZzNv43vjdHD6eGU9FwLkodYpkYYcp8DLCvjG+STFeR64AwmPeJ33OQLnhQ77nMLTCbSPISD4rnCKOvV2vkeeHoG/H/HZUZkFk5kpAOIxM4XICizInwplZnbQxsy86K+FIwXo/f6qhhVyXTHuX1X/X6q8Yp6/aSw7XKfZx2vzfkflnvcxzEwROifsSYxR4ZDej+vDQX9XkIG24vHU6eHAq0KMqtARzjNudGLa4LRfagf52MQwqQrKLchPcSVpDk9NChO+ew1+qh7B9w4TDJ7z4SyfyMfzKUccaV2+vHyKMzDD2Z0C872uXn35JX3lS1/Qc08/pbleS1hpNeAr5x3HzdeRM7avy99LeNCN4Q6OfwDn/frntQcaEXL370rtw/9bO3uSRQ4ShUZ7HP2JVJTArBD4VppgKPIyMBV8OTMOag2ifRHZCvJfKtwe5bqz3leeLml70tTDQakdDHfFmprI/AL6xf8srtebV4dD2HBSaYc+6/2J1neHWoNudYrDvo6Rd1gldXi4t6eHXJOuULeGwd/m+mSfawyPBsywL7MqqsQJ8W/+428pL0uVrF/QPA2xth9pFtFvSQ2Vl2NL2ujyLaIALqdJEuVPTTvk+Cjv70f5J1PPm/m/B+A2YGt3m203pY1M3fk5be/t6N6D+xyS23Ij6nviULAfeuKJMSjAgxGedAghKoYgs4MJHAdfk4Mb7AJD77z5CWCfSuxFDhy0KdgrALnx/l7nhr5Cr3u/nMiq08jB8SmgV+1ooLdyb8PG17jy7nUhxhQD31RC6nmHJGaKSaqjsoM0QuQDiPWCyJOamRyRGGK92HqR0RceFUOQG//IJkQ2ppGmSrNErqSTGOu6jHka1Kf0cUiC5OCnp5RIgG9gZGwLPmaoDWoXA729s1PP1yQa4MI0v4hnjIB66P3u3bu1E+B1Jzi5+k/2NvHeOnh0aZYpA48sS5WRdyPsSrqqSu7GRvVvAAw4Hc9Q9jFJ5GO7QdjC664g+pCTaMcZbGtLCfVuGLzM5wrgGJN4EGrHAC5zF+5rGXGa3YOJWI58XYL4/uWZPQxc5LQaZdp4tKplwtq9Vk/+LdhW0pBxkr5x/Z6ufnCHU/IU4eyq1ZxXr7ushaVjWj5+WnN4+SdPnVGj1dEDxvD7uxGnFDfq7pz4CX5tbUUPHz6QOyL+JRn/xbGjdA8h7HOyHg0nmuCZO3NI7FuSErFoatF/UIZFTGnzwuXLOjW3oNNEOIzTbgcafv4LX1Cv19Fk+4Ea+ZbKnXuy/oqq6R6nhSFCCxQDBeiZjve1OF7Tt7/wlOazsR4+uK7+7roe3bur2zdv6AGh/9WVB9rhzm2KUZ0SfRgSnRihII+uNHI82AL6lUhLhcC/8fqP6r8DnrhSg7kLhNDXUCmHLwtN6Wu0E6cUNKoa7E9kPZ53RVJwcverhpJ6V9S+n42sIYcKnggxwMdRHRTdkSFvw0eRcfzHYDyt5wSnBHkQj/cjqT/OQwH+9bJaAB1v+KiuPPynAr/qiTKf06sqnx/5MjOZmRc9BjOTGy8dPmZBFkxmB3BY/Ncm1ZNzej/6H3Uws6Psf1L65Nh/mwHM7PEazDwfHncPvMcYVKIMfY/NTDFGBeTOzNsegHh8fleInvL6iY+ZfeLdX7ydmbHvLfjGNMUQef+9/REn6BGO+tSbyQ2RZwoLzmGAweNwG8o7/zHwyOEYOXFcS/bY5R/VI7piOKZy2Txx7Lg+zZXaa5/7jC5fPK95HIEu+qXTbCFXPU6LwreGj3Fup8hQjoJP0yiHHCPsvDtANveIbG1vbmqI7hpiUIc4AV7ukYlGq627t+4RfW0ilxUh/VITZGXCsRMfRVPyBVGLAgPZwOEJIWVN0hCZKjs9baupj7ZyvXl/X1f7he5BG7+XboZCWZICDbkjnCYN+Zf3poranxTa4WS/gy7anUy1QwRlF9hxQz8YaAOca0DGt6dj7SE/A2g0hiedjoVMpYMTC6dLCpDdgeTwYwdnw/rN6WvB5Pra6eQ6wg8/ZqHmlxlrK3CS6sY/4R/f/59QrBwnZ7efq9lu1f+zsjUilidPn8YJ2NURLzzZz8wUYqhBPCFGuQ1zCJQbvEpx/TFjjeDkuM5c/2CgZ+iHJ6HAgOfotII61x/FYb44LK/ryBeU557SzvMOOTQtD8tz0pIoQEFZQZv6nbKQPT71uxPQVCQ8FEJGmsiMhYSoEFJFwN/NTOYLiZSTep2ZITRlvajAAqNMkTIzU4hBaQ0GIYJcSTaRgkaaKSVNfXzqnUAxBAXexWNmNfMnFmXGnIB4ChbgBizGUBtw39T5+SWEaaoczjl/+Vk1uY/2/2NZH0bd3trRxUuX5F7hkJPtDCGawgzTQ4EaccJ3bzkmiS5evKhTbK7/bx8DuLhxZEptY6gLlI4zV4rR8/eF+QV5u8WlRfn/KCKGiHFuacBp2p2QKfN4qM7nbCGA8/Pz0MHUov8Cp+nzXC28gKfvtEmY5OTxZbz0oTxScgqlcObEqTpEHmep7rx/T9ffu6HB1kittKdmo6ted4FTwoIajZb6/aF2dnc4ZRQ4MX2trj3S+saqcoxbTALKZqIhJ2g3nv7Twu4keDoZTDSdVsoRdKdjDmPAj+xLpuXl4/LvDFgSMX4tpYz15Zde1FwM+rmvflmfJf8Lv/AzRAVOarS9okaYquiv11ANdxQmY+1sbGjGmGwLuFQKZBoI+6lW1MnFnvLxQM6Ug72B9jmp9LnPnxEFydm3HGYuUUwz8hUnE3iXsSr5iWWmCuELqixobzSW/6+Yt7mzdAdmjIKBEHKaVvBKhUBZbUgDVBZ45MpRSFP6FSjnCpzGXDGYmZIY1SDyIx7nswhPuGKbTCYokVL+XjGWty8hlDsFNFWSJrXi8bRCgXnZEZTM7wZrxgI8/7gcfvK2RyfPo3IzU3AIB/jq8LFgyEEArC4xMwX2wizo6DEzGe2O3v9jUsfBxzCzurm/e+Yo9fx/Djw5js9QQTcfz1hfAMxMZuZFPxHM7BP1JUaigKZmJu+vH3t8vpI5nNd9D/39x5r8pVdvc4RXAr+bGfqskjA8hv4ZDKba49Tq7YLKT/R3XAp4Ivc5gYL993YOou2E++wcfH2XjCG7hM5PHT+uZ194Rp/5/Of07LNPqYvBL+D3EKOWiGy2iFT6Gtwx97/cKVHU3jfK5DwUE4MXDTbPNSCKlsagDULnI5x4d1wmGN8JMj0aV+rMLenGrfsy1mESfFyogoa5TDMg93xREZ0slDOP62dznQHO49z0gDD+ILR0e3+m3cac7g9m2pwWQmxkZirQoy5PrldnOOddDGWrkSphjIoJfR5UjGasfciYRz+D7KlDH13sqbfxX/mrFFQDfGzGAOAsysReJEla6/wUOrF45fT1w5SgM9PV+HSJ5rru9bV4+H9GG98jHyYwnpnV7cw+TkP4OO/tqPKkBr9qbKBMOs223KkS9PI/rfS/WPLDbYqOCCGw3kQu/+LxqAxJzZ8xhDr1NjE4F3iNahycRyp4x/ErGbdEJ/j+Ou6eernr5dL5irq67WE+R6+601DBbwXOQ45jWHgZ6/WDjEPBfubwlfNPSer1rg/FGMZ84gn1aT+mcu8tSTIYKwPhBAQdIk3+8scnrUC8Kk2+yd7CFVkFMg5m5kWSlfIn8B5DZNygEIHDfEwoiwDvZnZQR2p20N/MwIPyEOQMYBZkZuCfw6wVShcWBofd3b06L5yXh6u7erAx0P2tsay5qLTV1b279+SPE6QmKISCNvBQqRwj4QR2xe9ho21O9vfu3dPO/p7anPpaMPTy8rLOnj+nU2fOqEX0wT3AZheGwMj5en1sNwoeCq7Kmea6HfmaO4R/B/u7muf957/5M/r1b/+q/uAf/L5+6ed/Tj/309/QL/7cN/Xrv/orL02snAAAEABJREFU+umvfkVf/NxndeH8WeVEDh5y976xta4ThNdPt06rM+to/famfvT9t/Xem+/rwd0H8v8x0A5REIchp2SH3d1NPVi5p/3hjmblUNNipPWtNXkosGLTg9OxiBjdoHwsTUeVUmtwKm4phkRtoggvvfiKzp27oFajzSmhlAuur/HCQlcn0koNjKGv6/Kzl6XRvkardxV31zS4f0uTzXVNMeTCsSh2JmpVmUbDqfZHhfqEBQfEFId7U0L7Ay3MdTUiMrK5sqG97ZE2VobaXBloZ2Oivd0xjtRI/steljdUFg2ZUilmmsErU4uaKgCpdglr/vl3v68pCi/HYXCeTGNUCmMGjjcBwQlsULBKhmTm+VSVCvg91A5mNJMLhQsHzVRVuZxvjU5GnzQNOE997bOPB8q8UK14JNpW8OIBj/P6iY/TzAuq6qA+ROYDfOySU4ULrVBcjpeX1cA7yFBcyNO6zvFnjOAAPj6mQ3Uoa4E+0UT3nPWUB0A77+vlkdUabY7Ay72PMS6Elagr4dkKnDwf6Wvk6zbUeXtjbgfH4aidt/V8qZxWBzTzdx/Xwdt6Ws9/2N/7+LgOhtKqU3qL+Rw/nwuEZGZAVQPbTVFJntaHa6agdtQSlC8L57V8AiSnjXzcT4BUHSo9M2ZjLN8TOlJeynWAGwt/D0wakYcKHtrl+q3EQO5uT1RhWBNjH1lPCR/VStYVL2txGuacyKecaP1kn6MbCq6/Ou1U504v6NMvX9LXvvJ5febVT+nFF1/Uea7Qlk8cF+pLTz3ztL7BtZ3/CfEQB9ZhgIPqjnnOqXmATAWM5xRnot1pIkt9Dbhq29h4pBlla2tr9ThjnMw95LOPgR5OTKNp0M17j5Sz3oK1jDmRm5kq1leyDi/L0QszdGDOmjzd5MpvF2dnhIKcgFxedtQvUt3HSb6PvE9j0Ag6FMrQnw2ImigNqdqNpubbbXVx7v0HgNppqcRm2OdcUx+rkHLRnHnF/IK+DpUhaHU+8poqhKCYkC8D+QR+Dux9VGSOBvYpS5tyJyUmpjQGtIDBPoV8z0toNJvNNOBgMWGtI2hntMlxTHx/A2ODwl/78XE4l9b85fmzp0/rt/7e39Fcry3/c+Vet6XjxxYlaN0iUhgt1Lzjg3p7VIxnwVsHIFMSokIEPA2JzKJKMKdQgTLvUCKnpXkusBYTwRnaGJqq0kG51x2A83EOLxfQtUSOC/avKAq54/MkOG9MOeTk0MShwFlzGjlYMEWZQkyi0iRVRjg8ZeV+CnIChxjYwESR/3xRVunxU8A0vljIrrLyCpAGSy9zeNyQjBkbxGQVCzUWHkOQeDfmDeRjCDIzWqpOzessyB8fy8HzZt7moLzVaqm/vy/3bgz8xF0R64dw0phQloIzZ1RMsxq/jLUVECkwV71G1pkmkuf9zt+Nv/+kbwyh3viYJHj8e3V9r9vThQsXiDCM6+sBN/QOo+EIp2MCgx8QfjgaYiQcp0JDwtctHAen0+c//3n93u//nk6dPCkv8y/t1YYIxbG9tYERHKpEmXj4z+/+vvLlL3DH/7w6rQb34xvKMYYXFs8QXg/aWdnU97/zXcLmI6CvnJNsWU1Z4xh+HAGTGqcRp32Pauxy7eDr2lhb1/b2pnxuB6fdGCM9QVm4oHQ7c3rmmWf03HPP1f1nGM4pEQyv8+iC/1lR4OQ+wSnJ99clTvzlxl1N129Jm/dVrd3T5NFdjTfXNNrZ0XB3oNEuOO6Mtd+fAWPt1emUPaugGUYDYw13q8+d4mQEj6Cw8n6pYlwSCak04fQy4D5xHzz829UD0uF4qiHKbQDsw/z+50SxkWptbUO3bt3Rzu6+HOche1PQJsBHhqBEhMtp7gyvJ54QBc8UStlv5yXfL7/T87X7u6cGT/ipzLs5nxR40p467bzev1viPFqAj7cxM08eg9cdvVTgUsKogTYxBDmfHdV56m3rNrV8leBWycInx/N2DkdtPe/geHrqUNchlxXj+PtfBcEMJV5qhHJ38H7e1uwvz+l1Dl7vqUOJ0fB3h4q1eVmdZ+6fhLeZKYQof5zWOTTzfv7+k8DHO6o3Mzm+ZlbriRgPxtHhY8EOc6rrfR4Hs4/L9Vc89Tzg7EbCm8QYFNgfceps4RTPxjP1OkE+UmTNEVMWHFC+FcZfKNkKJRvKmebn2jjuczpz+pguXTij55++pEvnT+vYQk8JDN/rdJSh+44TBXiZ0P/v/u7v6tzZc3r33Xf1x3/8xyrgD+cRsyBHodfr1XfNrsNcN+9yPVZxSNghupbA11trqxjfrL7eKyxoH9nd6E81LFM93NjXrATTwjRjfVMcLb9Pz+lX8s6WqaJPpSCPXJQmTZnfHYEpnj82TkJnj8k0Ow2uHBeJcmYqcGz8xJ7LlHBlkLo+BXxdGWOksVIWSgy0AdiQmCmE9BNgjGtmSiyVOxAp+5mw4BADGt0UqXO7I56Eto00VZJip7BVSRpqGoZIJYdMdz48oufOYJpGnTxxQq7Xl5eW5HQ7deq0/BB3tM8/npYQ4qisyZUyaKBHJvLvHzXSTE9ffkpz7a78iiXHsdgj2ijfexyOCn7I0Qm+b0e8Clb1xyzU6ZP/BAaPIB5jkFEfQlCdryQ7eqdMPCVw9PE6hwBdjsp87gIcSuTccZjBgzN4cYqhn9b5GYeVHLuQs2cHaQmuFX0qZM95IKRJAyI1QSLVQTQgUwiJzKyex4I9zntBBeNULNo7uyfheS93cGSefHcB8nKzqMB4FqPM8zHIzBRDVAiBNCFNKWNexfr9qK94LBj/inoDx6Q2xu4EONFzcPl4zlI53l87qeTQIS7kAuN3th4FqMA9gkPigNL3VD/2uGLvdjp1KM7v0G9wN/3WW2/p+vXrNVO4cT+CPe7Pt7a3NBwMa7w8zB+hXSNr1d6YM+GnPv1ZQnC35V9cXN/Y0ub2tvqE7Nc3t+o7+83tDTy8EmVf4CAgZMuLevnFF/RTX/u6vvjZzyLcpj6n+KVuV92YqYXn/R/+zZ/q9rU7Wsfz399bhR4binjbrUYkxZjmptm40AhFMBrgGGA8fdOjFaoI/LU7DZ09d1wvvPi0XiAUeeLkUk0F/7UzP70MR32NMKJTrkyaoaEGsMS9f6jG3PVj6NeuavDgPfVvv6P8wVWVqzeVr9/TdGtFOY6Zzzvg3qzfL4WuqmE2IY9yKogdHt03ztAi23u5+sOocmwivq9if6LZcKrBJKLMEvnfA2+V++rPRhrhKE3x5kcw8Q5Cu4fydaU1wpl5+8036/3Z3d2Ve/5+6nAvuULpVbSrUGIzTmgxSBEqSE7zSlZJWRpxTCZyJyGFL9I01RE4j9U8Q3mJoEVSv4LqcNpxoz9F4Jx4gYG93nmshM+8rERJeN6NnZd7mfd38HJ3JN3hOKrzegev87KKNfq75z09An93qNuB01G5p2ZWy4kZKbLlZX8VOF4xhFpZOq+awTuHuJsZMguxJHizqoFsnR7M/bF6OsLT64/AdYPj5+Bl3sehhCY+b8XanF5e91eB2QE+JX3MTDEm9b74fvi+5PCBeOxQP5D9xMfMPvF+9OLtHRd/Nzto43iaHeS93PnK2zg/NZsNnePK7sypJQz7ks6RngcunDmu5y+d04tPX6jhBdILyJJfb801EzWQt1bD1CZ/5tQJvfrKS/ria5/XT331a1peXJD/D3D+1b/6l3r9Rz9AJ/R1mtNmiQE29iREHayVvhWn3ZzIVI4wjXByx9t7Gm/tqr+2qYCy73NFGeDLHa4fd4czjS3Vh/dXNcD4T4j4TVjMBHr7z+eOkIcJY/n7FBnwKADVKgL7bMJRKIVYCjHVDFzycoxs7qvhkY1HKwr723r24jkNpkPtzsba2tut78N3d3brA8aRkc6SVE0iyw10VjtkOoIm+RrYyyZ1KQtNWG+UHZyY0ecGXkYaEM7U9anLI/LlDkGgDlR1kJZqMM+ACGin29HMjR76YQsd63I8RH9N0X0bOEvblPl+lvB3BS2OUs9XzHUAB3xOk8d87r/jMhoM0GETJRaUxqjpeFLvjeOtn/AY7czscY2ZoXNM3j5GE0sG/0pZEpTxnsC/rnt8fGNxJXukep0fy5h4AuOQ1B/P+zwuQ253XR6O8iXy4nzk75Ube/axljk3+uiLup4Ub1Mh43QcY1SSJApshJnVEzz5j5nJgkGUUj6QQcAKKlU14Sr82kpPGuICBVuyxHoMvOg65d3MJOaSRT7JIaQKIVEEzExmBxAiapo5nTm9v5GvTPIvn8QkepGquhKK8ebM4Uyz0G3p/OkT+j/8b/8ZBnCXUHazZswlwvjODE4UX4MzgKduxN3o+z2+v4cQ5V+WW15axvPuyH8wx73H559/QW1O9Uz1+BPAdWlxCcPdUgU9fJwcYvtvSDcbHV2+9JTefusd/Zs/+RP9yb/7M7155d3aGbj7cEUTjGGz21ar05NfL+z29+V7McZgN9iLBZyQXqupn/riayiXSzKYbpExu6FJaD3R2999U29853VtPtpinbmy2NLi3DGUTUfNtKU0ZDUt3VHqMM88J5DFpQV96Uuf06defVEXL5/V8RN49B3oH0vlxVg5BnYyHckVzRThnk5G8tO/f7FoRgRlh4jCpL+ufOe+Zuu3NVm5qen6fRU4KDkRhsnmdm28J9yZDoaVhpziZ9PIeIlmUyMNzGHwUCHfhxmMugcddsbMMxuoyPdVTHek2a6U96Epgpfv0n4If+VypZSj1DwtOW1VRFEm3EkeW+row2tXtbG+rh3Cl2O89CHRgikNc4SpZE/kT3EgUL7Pvl9mBh6FAnxfEpFooLCGKNEZtHbwU0U+ndZ/U+3C6X8pUTGmh/5cCWRJQsizXSsGP4UUKGMH58Uok5ATH9f71DIDHiWOiNe5MkhDrPsKYUTX1e1z2lRVKTegFsyxZv1lDUeCW8Frbvwq2hm413nGqCh3qDv92D9ebnYwXkVbrzYzmRl7M62dJ2/j5Z46lIxfsQbPH5V76uWeOni9p38TmBn7m+MYz0iLurnT/WiNdcHhPz5fiIH9ryDNQVuv8rZe5+v1d+chp5Pnj8Drj/I/KXV8H8MhvY76mFk9p9fXY3O6FIr4EhFA/3v3uU6TMPfHsNhuqNdI1GkG0qBuGtUB5ml3bHlOp04sEQ1Y1DNPXZZ/72dt9ZF+8L2/0J/+2b/VW2/9SBs48DOPwuFsF7Mpzmgp33LsPYYtCvaQO60uixOiioP+njIL2iHiNd0fae3BGvJS4PDO5GH5IaTan5S6S6RwqlRTdMAUpZkTIR0z8AS9PAaYifiFqaDOoVRCaeBoYMhYJZfLnH13cdnf78v/ZPvSsSUtBGmp1SBKN5L/BG8fnQCiimmiBEiBLMba0DUsqukgQ1+ZGszQIH8EWSVmlVLwStgoVJDq6ArlUUGRvUjo34KeGRDNlJrktEmCmEOKjImg1FFbP7iEEOGXUh2c8wl0ZdiD/TzcZzNTcIhB/lgwOV0VbokAABAASURBVNR5CzIzudOAWlKaZfIvNzv4/9Pl/fff1+rqKmW9eswsSXCcuxL84baTzN/4cT4zMwVkNkInM58/HLxT5k5AlCnGwDqD/Am0OUrNaF9D9KIafMwShF0OSgz8wXspz5fomgInua5DrzhPF76p7K0cGCHEGOULCCBQgxc6PDbcqhfsg+RM4Mq0pLM5sFkVaXFYXrAhjoB0ILzyLTL614aaFIY7qJfMqJBUWlBJe4fKU4q9eUXdk5+j9wlh75SohZnJmS5LM4z0MZqWasSgXivV7/7dX9ErT5/XUicjbLMuD+N7SDxjU2n4+NNgE8W6XQj8N/GdcbzyDHf9G5zWd/cHNXMtLCyw+SvqdLo6RTjp5MlTzLlUv08xEA6uFGOIOk047+6Dh5pA/P/n/+t/0f/t//4/699/5w396z9+XX/8b/9Ur7/1tj746CP9kJDftdt3hCupwP3ZDp797s6+mhj9hHFKjMkz58/r5Nycnj59Rq+99LJsNNUQIzuXdHW8vaTB2kT//l+9ryuv39PND1a19WhfrdhWIySELFs6gdCe4p7x1IljOnPmpC5dOi9D9It8iGIZslsTjHJfZcHpt5rVdRVGNce7H/Z3cJy25d61/xjGA7zoGQZhf3tVOw/vqL9yTyWnbe3tq+IEXnLyyLnrn/ZnGu7P1N+baXdrprWVvrY2hxr0SwxNxVyVOu1e/cXCmePSrNS3vlb6a9Chr5deWdIXP39aX33thL7w8qJeOJVoLkhTxp9OfQxTyKPmwLbkeuTp8/Pyn1Zd6LT1PZTrpv+WgBtxeM+gwwhnwBWaBauF2mp+zXFEcvkT4IGcvYo4lbCeGmniIyuNVtMw8X4xqHJlR98pEaYpDkvD2+NcYM2ca+t6b1OgyINKTjMAacSyOwSo7WOxFNqW0qEgVqRPOgzmxpkyF9DEoq+CtoWMuR2EsBv7UHLSycAhhKCSPi5XJYqO6Zhbj0H08/FLFIGRr4GFe7uEvl7vUJdTfzBOSVEpl21/NzOZHUCUgVN4PH6k3CFIdZm3J/v4E6g/evG6CtyP3n1PBI0+BumAVtCuEnSVHE9mI63kOIJYnR7lD+YtmbukrwFVDb62uk6S1XSp6rQifwQFesvp73MkFpS43EEDdxCnXHltE91bJiLXwuhBZaUM6KYyiwFDn6qdpbVxzFij4514PWCssUAvTDg1zwiXrzy8r/t3bnNtt8dSwQ8apujdJv0L6ud7bS3MtVUQ5SpxxGsgX+GMTzD6o71t7eFg725sat2/7Lc3QZakkyfOaGdvrNXNfU1y0x6O90P0wwSDn1smruox5kE5cxXAiPWNoKoH26bQIceZLtDzZWUq6FPw7k7zGDnzvx7YQ/9FcE2gk3EYOLPYxZCrduJW0FcDRSJzM+3iwAxZR8JpfISOajB3t9lRizv7E6yrnZZq4l6EYqSMNOXaMiUqV0NRKgMXp+HHIDlvt5BFTxvwaTMxpVFKXI7gGbJyx8BgbqeheFLak2jElVaEtsY++V5H0sAYnjczJUQfPO/8TXd5/gTXBs4D7si775AkUVmS1Pp/C9oXxUzz8z3swCMOaugIxtlF/83QHYG2Af7Rjz1mpoAMS0FHj/NaGhOlISpSH31dLMzXmVGWRoNuibI0KkuCUvbNyx1/M1OAxkaZWSIf18vJIBYlOm2qCnqWHGZc3mfIfI7hn6ErPO9pgR5zfeFyaWaMxyJ9EAf92OPIuqD5oH4SKgixeN4HKBjYU4eC05gMhcFGFkCOQvK0NuT+jkB4WY7yKsgXbKIrKze8PiX85wkQDoGEj5fXUBMwqIKYFfkxoTA35l0Mcl4vaKalhQUdX15SQjziT/7Xf8k99IaOz3ewr1HDyVj7nKwL2pqZGhAxwtgT7vYSmLTZbKrZbHHHvykLhhdcSjGAgSjbkP+9f4yJBoO+7iDIHiFwYjoOQ+7+R4Sa0jTVwuKCtre25fWP1lZ0/+EDneP08MUvflY/+3OvMTYn9/fv1E7ArXv3NEawtjCgW/4lH/BocVIfgqefLo/NL7CGnZoZjs91dXp5WS9cvKS5pKPlzoKWu5zeY1sXTp3Xo9tbeueHH+rP/vV39aPvXtGD25vKh4jKBGApzuAFjDEC/woBLMqh+gOUycYDTab7Go/7Gk/6nAJHqr84gvIrEVAhaH7yn7Jnj7juuLXySFMiAyX0FCdvDXNNhqVGNRQaDQr19/MaBlwBjEelHKZ+v+93ikDKnaHTZ5+rgqHf/w/HYtv0O7//8/qH//T39Wu/9Sv6O7/xS/r23/mmfu1bX9M//fu/qv/xv/m7+oe/+XV95tklNYptNfJtLXDl8RLG/zMvPq+TKOnTJ08wf18eSemjkHaJBGz3WRPCMEUZT3GoZqRVWamE7g4VBtzX0+Wedb7b05T6RqMBLzg/NNVqtdXIGoohoCRKIZ912ZDTWAGPe/s+NHXH2HlDPGYmp3UJ3wc6pGmiJInUSGYmL/PTiffZg6Yj+Mfn9D1K4SGvd6XiZeLxdg5k674+VoLMOu95mfczM8+CI2sDLy9zKNm3OqVsxvpz+N/fnQbewQ3gFIelQJb93exwHGh01MbL/3OghA71nKQ+jq8vHtLD35+Eiv3w9zTN5DTwfETZeVqCU45C83yr3VIOzq1WpgSrHGJQwh6lniLbCWB2uJbDeXX4HOHiqRc9uXYzq2k4dYWJrkqzpHYa9/Z3VCAPVMsNfaqqThMGqHVkpVrxum50gxLQIeZg6J7BGLnCuaZzCEGJK/xoKHbyvBt7FCS0WlmfgAPrKpG/2XCoKcZ/NtiXw9TD0EBiCThK+0QA7j/c0Ij7fTf4H969p5sPHqmgvrCg0gQcpAIXdwI8CjCifFKZZhj+HJrOikpjjJjDBLmYoSemh2mRl8hKqWJakB5AkVfaG04w/EHjmGkWEuaUGLKGhfl5ZKSlFnKz2G7imE3Ua5bqZIWOzaccTqZqxpkaac5hpVQjVkpVobcrBTldIoYvVRs90UxT8hFamSBb3S6Goqa9Xw847aP3oZ3LjnjMDPpUyg955UhOXVYdaCKzgzaedzDo4PvmeQfjn6P3DQ4U2ziCfXSJ/3VXo5Gp1+sKksrLxjgb5Y/xmP6aJzC3Q0wSJRh4dzrSGFlnqiyNajZSNaGdgzsjzSytedCdBjNTxA7FhFWTF4/zlLHfZDHBlYSjUsFDLtsFMl8D+1myx16Wky/YY6eLywD9g/jH+x9CSVrKGVMYdW/shMshaEnHEmVSIhwe8s+5SyrI06EmegUhjwb2stIRYXN9ohzhLsiXQAHBnGhmxlugaZAzkDOtp5UCzEvxj32OxokxlX/xyz2wTqelRysPtbm1jgHY11y7gfHb1Vvf/472CE0vLM7pOMZhaWleEUYxMyVpUo/s4a0Bp0VX4l3ukLq9lobDfU6+uwjtRDMMgv8pXKfTUYcTptNhiasBNwBreOK++Q0Mhof8HZcRhmduvqszZ07pn//zf6H//n/4H5Sy0f5XBVc/vKoWczz/4mVZkunW/Qd1ROA//Pmf1+m7Vz7Qtes3MR5SOSsx/gNtrW6pwNheOndexzBSx3rzeursefU3dzTc2tepBYzezkjdxoLmmssabJW68tYdffTeit5/476uv7+iu7ce4ZBsap8rhr29He1Ap5wTfoMYXBJKBWJvNbAN8KHco05hxBZ07M6x7oWu2seXNM1S7cBEg9FMk1GuyVCc9IM2+6a1fdPGnrS5V3IKKfHAK2hnCCEwizgV4j0IvVqvL00aNY05EOh3fvFp/bPf+lm99uqzeuHl53Xi8jNauPi0umfPaO74opY5/p/pDPS1FzL9s994Uf+733lVL5+sdHnR9OzZZYlTUpP97KJsWu2W3n//A/mvLPq3oYcIgBvbAxixpyMVRDpKd1jhzQro+1+QMMaEE87+3k7NF/U/8L7zf6OZqomhCSjtYKY0DTpGZGVjcw2eL9RAYEuMg58OUujm9CuIoniZ5+nCcKV8LC+vkJlOpympVBeHL6GPhy+nOFYOJfLUhU8cZ89XLivInJnJ5TSiALy8Ad+5LM44efm8JfLlY/qcnla8O5TgloPP1I3KdKLC1364Nm8XjI3Xf/5TIfsVuPpIJamD5x3MTCXrOsrXaTBP/low+2QbX2/uhxDmcvq48U5DojQGRZRpCh/4fqXsUQhRZszLDNVhyi7w9slPxRRHIHCqMMhT5N7TVrOpLIvw6jb4z8QUQJQr7eRwfB+tUpBDyUAzDGpeVooBvJKGkrShEFJF/vM+3tfxTRG2NAYMpOS61iopwBM9+DhIte56ePeWpn7ttr2jKXfsQw4LKxj5/f5Ek5lx8s51c3VbVx+sKE9amlnCCN67rMfyv8TwPXa9ihhqRtUUWowZH9tOFNAYB1nGSZ5wFee/B3CAvzgEARW9C+SWyEDOIO44DFjbOg7A7qTC+UjqdTMc89LWpBWuOQp4MksiBYU+96mn9Xd++Rv66pde0UvPnNOJ5YZQkcriRFaOlMDbmUX2MKqRpEqANE2UNRLKgjITjlEun8mdr0h7BzfQJQplljtP5/B1Lpcjdxx76Er/8700TZVlqZrso++lp/pbPmbGAWekDrp36fgxGfu2v7+HLpnhCPTUxi44L1bwjgDIVM/gqYO/mFnNi8EdPvIHZRV8IdYb6nWm0dTwdWeJnIcbjVSNw3yT1NeREcEOMSjCezFGOcByevJx+1vLCc6+pw4Ves7Tg7oCXj4Afw88j/uHw5wzI7sDB5Qo7GkNJYrEO5QM5k6BD+gDVygazx+VlQiAC08JoxSwB81hpoIxStVOQykVMpVg7mndxtsBVVmhVCvqKtKSdlUNFQrlCGYYR++zuLhUY7u6taHOwpwuPv2UDAJOadvozCumHe31x9ofDGsGiNT5l0G8UwqTmcH8xHqWji9jsMY18+R4Rz6ub8CxY8e0TPh8H687Qmyf3xmrhAHPE5p3oz9DGTVQxLsI5+VLl+UGyJnMv00/5mR4bGlBf/SP/qF+7Ve/pTMnT2MIp3r04IFa9Hn+2WdUohTf/+Ajfec739P3vv89vf7DH9WwQqhvbWtHFy5d1JnzF/D297nK2NTpk8cx9gTThlPVXjkn6m67q/lWD6en0NI89dk8J4dCdz96pKtv39KbP7ih99++o1vXHmnt4b72Cc0PCMePMeAJSiMFsqyJoDRhRhQVjJg2otrtDKZvqog5gj7WHvt/f3tPu0WiXbTJYGrqH8JgXGg4ph0wIXxYojSkRFWZSnlQBU84X+ScVvxnQh+xts31mX7xZ0/olWdPEr2JuvT0RR2/9JQWLz2r3oXLWj59WsdP4AAsZ1pcyLXU3NOxdEsvnpX+0W98Vk+diGoSyWiiek7ML+GMjIg25Lp1+77u3X+oPqd0F8oRRs/BhXTKfhcoOj/9lyg9v+PvEPkpcWxyGLXBvtTtMACuSHx/fd8T+MXrkjTWv6/gdUuLi4o4dzp8Nre24KGgwS0yAAAQAElEQVSRvH2IEX7PVTJmgSB6WQxBaQo9pJrfSOr9L4tSe0QC/K8JcvjJ245GY/YjY4ySNqXMzJvXY+covSn4Oe/42M6PRzJs9nG7EkNmZuAY6/4J/C8en4+kLnN80ixVwjrMrB7f+zkODt7OU5/DwfNedgT+fgRHZSXyd1T2iRTZDsxh4QDHo/ZPpm4czQzHccb6D2jl9RVrCfTzdSbQ0Mfo4ESlOENJYooh1BBo00hCvR7xOM5mf/V8UqjXXIEzzeXju9KeQeMKfNPM9wDeJsLn9WZW083s47RiDK/zfq6Xap1WqN47H6/XnVO302Psg/Uk4OhOmqcx0NOdMRI31m7UNldXNCTkn6AP51tNTYkgjAdTjNCM67gCeWxpEjJtYIRvrm1odXeo3DL1J7kMeojxGY5PqVqHi+dwjrIyTVirXwH0mWyA7Pj3BvyqYAyvjuHFKQuZYfA9QjAlnZQJfRKNq0RDS7TBPLu0GceMIGDBCGBqoU6loE6nrV3wD8r12mdf0LNPn2dvJtoh2jjXTvS1L35Gn37lBV06d0LH5jvysm4zUbvZqE++DWQthCjQk7HvxshBJSOXOsiLvEPJuEHtVlsuiw49DH+aJtrZ2dYSYUX/a6ADeZ7J5dsBanziY2aP34/4gGnrsop1Dcal7nIQg7o6deacXA/0el2ZGRHhEQeb/EBGobv3d3CqeOrg8uCDmX08j3xNLDDEqBSIQIpuOYAUPRGV4XhmWaIsph/nE/IhUUyikoQ0hhoP8fhcBTzjPJ9zWFdeqiQ9gKLOV+i5ij3OsWEOrguCL5L+9cew/FEmOcMwQM7JwTv44A7iqZ0ABqhyBmWwUKneLIqoDQCfKgheIxPwzECEyoN3inz7qM9hJieqyDMEJIEsBtDE25bkPVJQ0deJ6CD65hjNXQyu38VGhL+z0FVjoaPrD+9pH3y24Oh3r6/ojffvaWtoStK2Hjx6qHanI2OTBhj0FCXSbbcpaxPGGahPWR+DPSTkJkIobhB28fL83qRkvhgi3lkm/7MQ7+f3cH4lsrSwoGCB/n1d++gaJ+117RPa3sSA37p9S7dv3tCHH1xRI0v0e7/9W/qD3/0dfeGVl5WVUyWcTo93e3rt06/UArG6sqd33/1Ib779lj68eVNr3DWvc8x+/9rVmpbPP/e8JhgGN1jLGJ8CY+FXBRwoQbmUn4CTILUbmdxTzlKpmpXM09b2fen6O9v66INt3b051P3bQ5yBXFtrhUb7AVPd1vLCCZ0+cVqnTp3SMiH17lwThyZqcamrzlwLxRN1i2P+hxtDPZym2igrrQz7GrIOdIcqBF5VoQpHYQKj9UeFhlwB5OBZYmzHwO60VD90tLonnTstPXWhpxPnF3X6maeVHjutaWNeZewirKYpJ/LJdFfbgzXtjjY04arC8oFa1aba5bq+/NIp9cp9jdbXtXL7gXa3BkSBRtrvF7py9bo217dxtu6pBDlXAvv9Xfkv980wngbPmXhYgyuVwWCP8P9YAYHydVQVGpzqYKYKbVDCgwm8lqZBx3EYXYHP8iktSnCdMecuJ4JRnff5qKg/3q9E4Rb0d+WTIzOeFghm3YB/fM4EfkwQajPHqsR4TJk3V0C4XCZ93oqNLsuZKuRS4O2QhkRJCIhrpeBjASUyUDGn86UDRSqYN4mJInP4fF7mbUrW5vkjMDNFRmLaWqaDVKc+l4MhqCVjU1x/KvBwqF/4x+u8r7HeHwfHM4bA+PaXwPs4OE5C3gy8AhrBU583Gpgwl6fO294mYy1GNCcJ7BFOlqcLXJWlWabAPE67ikGdrjp8fPzSGPkxSH6gcJLu9vGIQ8L1Vf+AXuyJf/l3G6fXsRYKqaqsHomsPFuqUsGe5ODhPBEcp0gT5q2Yw2FMVDCfzOQ4JdHk7UqXEfibjdP8/ByGZE/bGK17d25rf29LYwzodH9XA078Dx9tqT8O2s8TzZI5Pdyb6sOVLX24tqUtHOsxtBrh5Nb4mOoDU0mqGJUkAaOaqJlmgO9/0EyldnFw1uDx7TRoHBMc/AoQUGmQm4Y46gPCBYMiajdI2+z7GrL7YHeidZz7fmzU/XL69rnCGw5nOChF7aA4LZdPLOvFFy/guDf1+uvf05tvvK6T6JSNhw/10bvva7Y30rMXX9AzTz2rhW4D2oyxOjM5PWo6MafvfQBXhwidA8znqe97q9GESyNra5GaRhzyXH/P0DXi8e9quZNeQZsDeSgplWJg4Dr38T/udLpD3SRKEM3kX/71WpfV/mCqkgPVys5Ul55B/3JdtsTBcIrO8zZVVamELx3nGMCU94o5ve4AgnxfajvmmYNCBeYJrDgNUTGG2uCnaULq4O9BWZLWNsfLI3R2SBLaAy7LZqaKOcXjQ5fInK8/R7eUyHuOTOSkrnsLygryObqwqnGEb3UAgf58gjzjlSUs5EQrYOwKZeJKRyzSoUIJVTBODbTz9q7cHCoQyBHe+pQPEQr65pSVngdD5pYzh5cdpFJBec7YNBVNeS9U9+clB3x8kANViaaqfCwGml+Y525+U/O9jgqY/xF30y02cICnXiaZpqiY+5u79f+Ksru4oIKx/K7VNy5DsM2s9hz9BDHF4Bub0O108SSXUOQTFHnBaW6sAUphNJpqysb7b/k7k/j/6jdDybRaLeoHcoPvXuGpk6d04sQJPXr4SLvb29pDoHeITkwR9Du3bujm9WvyLw39ws/8lP7FH/2Rnr1wQfN4y/dwElbo89ILF3XhwgntDUb68+/+UN99/QfADxHImSxL9ZDQmt/H56zfN3PmKZvsDDvFqLmRcwfB5xP74CGkdqPF/WGpYhy5Vkgx9pVuf7Sm69fWdPX9R3r/3Qe6cW1VNz5a1fUPV/TRhw+0urIP/hMEIYXoTQxAgoBmsrSnqrWk9zenen8n16NpplljXqM8YW8CyqYBAweZVXLhFU8Fjk3ryMpMU1ccKJfbG9soM+nS0/Oan49KcViydk8WmqpwRXL4YTYeaTreY2/7KoqhKhymirVaMZJwAjIbaKFb6plLy9rfXocXtrS3P9Z0UqIyEl27drP+a4sxd5fOTxW4JDGV79MM5VeCVw0IhQtOYpE1mip42yzIzBQQrhCjKvApoWeJ4IQQ4VPmQDZKoMBB9lO4X//Mc/cZQ6jrhziUgbyDeCZEHkbc6frcFeOYBUqlmCRyXurCe85b/u4Vjqf38TkreN7LvE8IURZMZibngYqxEpSDp2aGMZvJecHbOxTgneOM7RFhcAUZwClN0rp/idD5GA5OAx/D+zh43sHMFGJQEmMNMQQFysTj9ST1p4JG/n4EjnddwT9m9AHv8ASYGTUff8xMZk7/qqaf4zNFyTptK3ROCp1cuZkdtDPWBaUV4ZgK+W03M81124qJwYdBCeQN4Joi63riqaBlhS54Eqbwg4/ta8xRlGbGOBH90JLTbUgkKYf33JEtqK+guQ6fknU7fxWM6fQU/ONz+56mOP0xmlqtTE0gTaNc3zjOETwc/9lkqgd372rl4QNtbaypPxpoinLsjyba6Y+0uTNUe+mE+mXQjQer+tGH13X1/n357+cjHRowby54AeU4YR1Drgvd8JWUl86fgK9tyvVPDpTQzU3hlDXuFpUecZ23Op7IL772QtQucrCNsGzhAGzgRawz7goy+wCcVpGlTXHYQY7cacgtyJ/IWAH8RF0FWEzQnUOV+Rh92lYgRD/j+vHKu+8hS/QImdY2t2uZjTItH5vXXKelaELXFEJZyB8fHT9KqBMZBaGmmdRttZVDN3dqJjhXI9f5rMvlIESoy/74+mMM6KNUEd4JIeqvekKMahL5832N4O663nFppJkCPFSypglr97Q7P6cPr31Y84W397138LFL5vXUoYJ2DiV6pnA5g3+8ffCDR+UtJJcjhxiDApBhU9IsU5pliuDh5TEE+DlR4ikQQpSZ1TQRT8U+F8hAWZXKPc98vvYjUP2OTSXNwWEGHDgjlRyfEm3pdGaojz/OyCWMczBIDk+XNGZjaFKxmIPyQgft8tq45myAlxcg4eUF7ZwwJeUHaakCJEsQKWG8AsEpEJb8sD6nX52v01K519He04IFMnX9Kfl3Oit0994DPXX5sgJj9ZKGuniqZxaPaaHblfDGQ1ZqZ7ip/dm+9mC+nb1dnTx1VjFNVEFIV65ZkqjgFGdyogLBZAALhuhWb0Sg7Qzj6n8SeOr0qVpZ+9/qNmCYTU75OQRdWFyA0ZeUMPbOzo4aWdSMcd0wi6eizfLiPN78rq5d/UA3cATu3r6jl19+Uf/Vb/49/eN/+If6qa98WRWOTJTp1VdeEmTS3RsP5V8+vP3grt5+/z31Ee51BMcV1hGMGbuLE+R/orTQm1On1YLpEyV4iY57E8XTbAXWUoml1IzDNDgCufa3JtpeH+EIrOvK24/01ht39f47a3rvzRVgTe++uab3yT+6ua21u3taX5nowY7pyo70w/VcH2xErQ47GuYNjT3Mr8C8Kf+WCpZD1ZECUYGSvRnhLGwNTKs4VHdXKx0/Z8rmouaWewrWUDN01EQ4Egxlyl24JnsI+S54bqrEuy8GY81Gw1qxzFB003IMj+zJ4oi0Yo8HKM6C2Uz7XPtMCVd+5y9e187uSP59gD7z+p77fuUY/ZnvDzBFKRYYGhdAA2OYA14vVT/maSHVqedhLZzewnmbMXwcz6co9uXlBSIUI7nyKDjdtbjHHXPHkmOcYpDmOJnOcfHpp5iqOhizAlvnP8dhcvgdBP8eQoEMhBgVYgSXqgYdPgZ/JigHh1qAkZESA5njiPi4CdYnYgR9HAch4P5+7PgS95UdRimVwzNkFOERH8/bfBIkM9Pf9JiZDvrrEzgWyHQwq7uXKEU3QE77KXI0Y+/cqLuuMDtoUzfkHx/LcUrTBDlL5TLm4MpwiGFstxvMU7AdAJbBWDsvypJUc90O0aq2AkzuOiZHgCrmZlihiwWT1WmBLimom4GjQ31ypp3jleIs+Hd6AuMlKTzZbGvF/98a4zHzVvJ9qcfjH+yinCMMejfBt5WlGJFE7UamFs6IOyRelgSj3xR9MEJfjg/ABZADRcW4A66NcpxdGkDzoISruB1OnTvToL2qpWl7Qe/euadrqw/1gMjitGEasO4h53hYXCE1OdumjQQem9PS0oKWjy/q1NlTukxU7cWXXqr1zCuvcP/+qVf0ItFHv1JcWFpW2mrJ0A/bSdBD9uI+dFhhsIfAAwU53K2i7rDQB8jmmiXasaCRjNklIRdsg6wSrfX4yeFf3+8hDu9gZ0efe/ZpffOLX9axxZO6v7atR9v76OVCw9lA61srcp28eGxZ3S74BCkyn4OZycwUALPDvFg/4/oeZkkiP4R1Oz3FmOH8FppxvSce54MCOXU+O+rv/ODOkac1YIM8NTOcvTb7VNX096s4RE8tDpQptBnurHNQS9nbqIf37iuFT9xZ73IN0O105Ya7YM0l89V8Yaqfo7zj4FAXwb+5HgAAEABJREFU/vg/0NCLYggKIcrlOk1S5kgYN1FMALwRnzPUbYLMgnepwfH3sWfwdI5c5zio7qR66if/nPISXVVyCChInW4F7WaHMKX+49EY8mBAxMQXQ6OKBpUrLIgllJlP5ka9XjCLLhAkBy8/Kqvr6VNinHPa0EQFzFXCuIyMCj0QJoZGeUveJqd9Tv0B0Ir2jkvl84LXkx+f5wKn553dXXl4beTfoMcpGPOeMJ9Qho0sKElLzc03CUP361+528cR8F/Aq5jHFW6EcwtCRh2uBgKEHiOU/X5fIUS8zI6W5hc0NzcnCyb/9qcTUDy+QV7uTDDPqc/Dyq7cKscZfHu9nvxb7jdvXdc2TsIuQu4n2tFgX4KGd+/c0QOuK9568w3dItR/4+qHWlqY0x/8g9/XCwjtgNDfT33ls3rhufPKMVBXrl7V3bVH+uCja5pgXGqAXlPW4ThPwNvnd6Fz5u3AlP7/PfB1tRFyD2PO9dpKYaQZxrXbTjmRJDB7KZbKGltqcg9uFpUmLalqasIl4Q4OwvrqQHdu7OjenT3df7ir+7yv900318d6e2Wgdzf7up1LayHVTpVpyim+MBwrk2bQzU8Ka5zKH3GPdpNTze2+FOal2Ayam29BjpG6KNAmJwwjUqKdDRmOWxhsKYz2NO1vq6RfOZwRkZjU3zPwO7nxuJKfbGfQcxHjO0Oxj8nHNDv4djPRhr29ib7/g7e0DY67uyid/WH9g02lO7fVRKUD+Zx+iQUl4OvCAlsoVHoM/k5j3ktFmSoY19hnY79LBK6E9wLlKcRsYgiyJJHgwwa4FPDXFKdmjNIaE9kR/XxsUe/jBjPmDfW4fjps0DcyVonAtrIGc4r6WIPP6ycfN6jiyV0+wSGAO68yM5XIref9RONgzFci+L4+HzdQWc9Pu7qO1Mdx+XWoeKdJ/TGz2vDl9HcDmbNuB5e/Ct6rmPtIPn0tYi5jXb6megD+8XySRKVpooTUcaC4xvXJ1PM+VgUfFOBQzwntZtChhOczTtMz+Nxl1lhAwPx6iB+Sy5W1j51Eq+k1w9FweXDI2R8dPkf4ukPgeadVgHbezmU7JlEuQ1mWMSY8zFo8uuf4lOyxt/ehLJgnNSQQtImh6HLwcGPQ5VrR9y0GrFg1VVmMcQoBnMERTsyodkRnGg4n2tvtaxOHfsL1QJ8T7R5O7trOQHsz0yqh9qt3VvWDd2/o9vqeNjmpT6LkJ3dDdtJmqkanqbmFns5eOKNjp46pjYw7LgkGqmCvdne36y/kbWxvaWt3R1sYY4ccWUnbTc0vLqiBY2rzbY3bUTtWahN52OIAteUpY2wjG3vsx4C9HYn5cQSIR6r6mASsUYJUqiBsCU+McGxoWkdGb1y7pq31rdpJ+MxLr+i1z3xWvn9rm1ta2dhSAa77RCBcbpe4Iuh1Wqr3GP3mPOt8ZZXqfYXU8E1QDEFt6NzvDzSDR3z/fD8d3GF0/Zcybo6z6RGcNMsU2DMz42CVy3H0tjny43jCThyQUtZRImeh5gHnqTTLFFXppecu6OyxjrqNRN1mQ4tz8+ieQn1k2teSpkEF9Mqhm4/nYxf0K6GF572sgIaOa46zXjlveOGPgZmBZ2CNnkbFmNRyE2KsyxN0g5nJn3CY+vgVe1PL7uF8OftWsG+1nqvzBeue4fhPScmzWQcyXPlQCvW/h/840p6tB2bAOg/yJVbcOxUIVMmEXl8ghAUL9fxjYPDSGQE4KIPodZvygPCUF3BPZUE1lKbS86CByJAX5XqcKrBggGaOinxMIfXbKHQPAaXke+05Nqep1IIM499rZ+q1DI+tAqy+JtjCCLtwOHHcyXDvtMlmlii3lZU17exh+JWo4N1DfkmaqCxLPSQ0X6GUXJm6cHc4Ffi9+707d1U6LWjf4fSRw0x+ehBPH0F2w+vvDr6R2whfjuc/QRFEltRHIEtOoBVM6u8l6WB/Ty88/7R+7hvfwDBO1GLDn33mKY0mQ129/pFu3r+jt6+8p4drqxoyFjZO/qNI/UEfJTOt8XXl5crIzNTHmXHlMhkXamTdWmgW5jtaPt7WSy+d1s/9/OeAT+vlV8/rmedP6alnTmj5REvLMPviUkdLy10tcqKYR8l0unNKmwtK0q7KYUXo/rS2oNEP+3v6Nxjtf0eE5a3dgT7amWiL0/7mKNH9QaUb+1O9j6C8NdjV97ZyfYgWsXlp6eQye9bWUquriMLYuXdT/RsfKF+7rWr1liYrt7X74JamKK9knKtEAbJkDZh7PO1qMO2gYEpOXXOaP3ZMfprbx8Cu7+zjUJomRaIqtnXl/Vu6eeuhSog1Gc80neb068uVcYErakkFTyHMOGf7hMlzHK4pkYYp+zRDMeUYnSxJVbLPtaJwYXS5QTaMNMJzEF6GTHi9g+cdglSXex4NoQo5Eu2831HZUVqgyCJ7FhRQOlYrPG9bIcCVzy2T1/sYFQaRweQ8U8F3gk993gRZgLUYQXV/LxPzeRoY2+v93ftaVTIiMgkPGm3EGA6Vl5M3iXqpgvfr/qzVKK/Ax1Mvq9ch1e18rY/LvK2DDuYIDHYErjCNOYQ+CdRH6iK4udL398r3pCpkR0C7o3pvY0zqqeq+QWlIFBNoBhiTlOBYQueK/XEQz1FKVt7GU4cSPFxuvd4MPUS/EIO6OPBuSNw5DyGqjYFvtVtawklPY4C2JVGHqCwNSmr8WSx7UqJ0C/il3hfk+UC2q7qN4+u8t7Wzi/O/jvHb1R5yqayjAbw5nAXdWdvB0d/RBzfu6jrh/tW9MaftoDxJVGbwYJLJ0qjFY0sY7zmifQ1wiHVUzB2XHB7yyOAYQRlNxvKDgQMIQ61CrvemxUQTQvMT9n2Cg2KpKe0kauOMd5dayuYSUErV6DXU6gIcFjqNKJopou8C++/7HAy82JscEI+/V8EkoAW9xsh0CEHbe/u6euseh5eb2t/e0HxW6qWLZzTXTrTDFceHdx7o/sYODs82EbyZ5tGlTYjq3/LPkLu5OXROkqjVaqtgf/zg5fvlxrDd6+AATNEJQ5mZcpcT5vR6N/xOE28/5jrO68ys3tuSNVTs/Yw0JlGOZwe9XtK/wtAkjCEetwPNRqr/6b//b/WFTz2viG3ZXt+UkBfnBx8/iVHVIa857zk9KuoLxiqgl5cVyKhDDs3dCXDI4VPfD7eFTAX+ATwS0lhDCMnhe1BQ9CaPIbAOC1a///+I+w+Y3bb0vg/7r7X23m/96untntvvnc4hp3CGGs1QslVISjYp06JouMpyQRKX2IEQJ0AgGA4UBEqcGG6xIaQ4CZzENhQbDgIYsVVocobk9Nvb6eXr7a275fff3/nuPfdyRrKMIN7ne76199qrPOvp61nv954QAvMbGlQKYNyWdXmjsEQWK2RyWS6we8sOar9DTmpw6vBmvbEbiV9GPIB8C6G9yMBgXkADkxvqvKD6rI6BzBDXd21431DX3T9p4/eGtm3khTZtEPMxk3hu1TQA62hZ4mk9qLRRwQtmgS1wWq/uavjdhKiUctKZa0Rqpa6Q1s94Lvoj3kpmWIBRYyJkf4Peb/76r+nixfNaW1+Xcd3d3VUITAqTx8MhxKt17sJ50i19ouVHlLksNDPOleak5tbZ4ftLga5euaJ9nPgB5/qeyGf9L7zwgrzb2Fjf0HAwdDU4LRij0BJ6TOdL3bp7R3tE4jW0caBwjtTb1WtXdQ14jiOMVz/1cpeiG/cKbd2/p8cP72vOzveLHAP8wle/pCXO6Ge//CU92i5199G+JjBzC6d4gMNaYiRNk5bldJM/+eX/GGSIwQohsJaxYlZJYabnX7qsP/MP/El981tf1vVnNkmb3we3uxiKXdXNgRRRpDRXSAuAOD/Wcso6hAya5UDAPDfqkTacV1Mt41JlIe37z4E0Vzuq1NvMlVaSmrxhXOlo1ur+zlzbOO7sXNJBAyo5U8HjyNFAIDswO9zR7OC+Jjvva/L4Pe3eekN7995VebSvDLodYzSrOqhKPS3Sik6qFc3aczqcD3UwaRSyPsl0acZu8YTga1a2WiyDZsvUld//Pscn7LwqnFkIQXZCLbSbz08wnhMMx0I1ChFCgA5Nd743wWgsyZa43opeo8wtiu57ly0y7jKEIF8l7106sLTsWNZKFO1sd5KeRPMpRTdD7tqubBjnVEdOn0MIiikpYfTcd7FYask4DTqYMYaD2B6y4rljjAQyM9a46NqLKwTwaVrWUXcQU1SWZ/CReqmTT6/BBtQ4DjHWHrNgt5Pn8I55Q4i0VKcvxs8PMSYZEqWfG2jh0hCYrwXO6s76+90nwe1iDIx1io+6q+no8VH/oBBOwfjb6btZwjGYd34OISjD6acnBtz8mXEePEVvjbPX5j7dfWlaNEoxKqWsG9t4dO9Mf2hrg256j0er6vV6Hbi/6byB7VgdDTvarWEPrPuXL1zUZezGuXPnNBqPNSSD1s+T8jwqA8+Ce4NpNp8v5SMof1iuDrkaaL6MhXYJAB4cz/Xm3S29fX9Xtx4d6fH+nMCgJbAPClmuNmXqc7TXB6/BcKzecCRnvhoMewDvFjkWtO9KnV7G2eCnEAMOcqLj6YSNxEQOCErsYxUqdYFBatXaoyepGPU0WB1quD5gzoFGa32trFISCIxHucZsrAYEA1Ps0xT7Y/rFlFgvspGiErIRKZ01sYwtcUCjlTX1RytsWEqCAewXm4F+0dPNq9c1KAaaTWtNkXHr7hIH2WBhCvgaBL8U1KJXA7KYOzs72PyVTk+9riM2PeWyBL9VmT9eb4YsWPe22CCNCSQuX74s9z137rxGna1vdcIxivsbGugXQlAWo/p5X0s2BzV2wFknqt2EjdhM9z94U1kz7QKY9ZURmciS7M0EO59pMp9ozjprtep8HPJUYbMqxqkobQMcfJxCxRxLoMTmGCp1/hRdavGR3YRPfsUzBHhuuvdtpyMt9372XDVzsgRaSC2OsmJOr8my74yds8FT8x0f4oCs4wnZsdOyBI9lh0fsRuCXB64guAc4m8j3vJLfdXUs0ETqEOfeE9YstAYT1xksGKdQy+89hvs+DR6zDf79FMQg1vFUxU++db+DgwONUbz3bn+gbZzyCbvkRzvb7O6ONT0+0fPXbujVmzd1bfOCdjjHe3D/vg7JGuR5rxPUhLCsrSFQ4B1C6Ihx8eJl2YA8fvSYs7+HKO1ERZZRB/MRnH2yCE7t+yihhJA//NGPlFLSB7c+6IKHGQbIGGe5DW6UI2FHogfgOsGhnNHBu8xBv6c8Ju3v7ClPQcdkBO4TLOwivFsPH8jfEb6/uy3/B0E7+9v69Beu6/qNC/rWH/lFXbpBBE26LHHWWIK/53wabNBbjIKN0+HRrr701Zf13/8X/5x+7svP6+13f19vv/cDPdq6rcVygkJNpThXyJeK2VJZXirllbIMBcxqJXbIxjNHsY0nuqtsPajuHSuRzvrmZy/of/nP/IL+ld/8in7jVz6lb/7iM/q5X7iqL97MUOwAABAASURBVH3tur7+pQv6wz9zUV/79CVdYUeRVUEc+WuYeho0hfJFrobUfrXY12J+V9OD93S4/Y4OHr+vKWeDE2gyPZ7oiJ29/4OT3dlS73EE8Z/9zff1f/vP39b7jwOBRU/HsxolFDscqYEf82WjWdmwPgnbC392dfvWXS1ItVr4u6Am1qy3AmqZX4mAxEoyIWtSIc9LnO5kMu1kwB/oc12Fgrmu4n0n8+iKx3PbAud5TN8lctEBRiGnbkBgmMCpbRu1KK+4Wu4pup8QAk4jAwp0pdXUCouRtEPLkaMezj7G2LX1L9cvMJguC5x2D2cVY1KLLnre5ifIg/udQZ7lch+3tWwuMaIGr91rmc/mBEWzrnkIAQNVq2LdNig27M4qlQRaXYMnv+JT+IXwEa6+Nzxp1hUhBnQmUwRncRnfGtwNPCqE4KKDU0ffdnV2/C30i8yVQ1dDyhJGuFBER72bmrHrtIH3OpbwwWMmBWgbOx2rCJ69Tr/zmuqKtcHDGCKtMvAqCJjXVS0qbT/e0ZQU8/WrV/XNb/whffXLX9anXn2500f/Ke4r3H/qlVfl+14WFaPUEvSX7L73d3dIe+/ITmubHePB/pEO2c3vA1s4/Ae7E72/fcC5/oFee7CnO8elthfSCYZtwUB2+olNTY7zz6BTArvQSkKnHWwF8DY0OMxApqEh++B3Xq9pFEJQCAFX2qqGZpXpi8y5NNQ4DoNtrdszrbwAb7hSkStHpvo4/Jxdej6K6q0mjdcKrZ0bap3s4IiAIOaxmyPGjK45EAWqSjEKMgiy6pDAPaag8fpQVay0jT7tnMy1Bw3Wxmu6vDLWhX7qbO8ex7hTjspaAprCfA2Mz3ornPIhG55Ll85385m3GfwfEhRAEQKImSr0MUPHEvRKlMPhqNPbzlZjt13uY4Pd130+CRn9bDMtG5ZtBxGQrWu2QB8nbFCq+bEOtrc0wbeEEHTj2rXuvfsVeSG1UaZlQ8eaxX/k/xpsbNVBhU3p7Ab6tEQ+bTe6OvjpvobI2IZu8Kd++V0LH13VwssGPW9q+EtdXZ+WJWXFWPYJ5rNx8fMSfObYowXzd/N67qcgng7a6hTpRu7oSTpku4moo7SANRC7gTENExuJrq67dxuA910/ytM2TUeYFsJ4np8KENDvvPiAEPk+YJRDyPTRFeX3NlINlfuc+a/6jB4FLIjQRb+86Mvf6W9jdeeD26oRIBu6S5cuyeD6rJfTW92HhgQznPqp2CX4k9zXLl/Xqy+9qldeelnnNzc74bJg2Lg78t+gzp3t0I2Ld37r6+t6OgPg9xnG+9zFS8yxJv8Zj+Hh431tbx2SNYg6t3kRw9TTe2+/q+/9/vd15849ZaT4rl+9oXMb5wgIThC2Y7388qf0ra9/Uy/cfE6pyPX2++9pG4U4wtmU0NgK7vmehhYlWpTHunh5VX/xf/LP60tf/5z+i7/xn+uHr39XbaoUcO4QUjaabIo7xYopMH9UYveSGYqkopep132WolaGAucECb1sjmE80MZKq3/lX/gH9ef/3J/WK89e081nrmjjypqGF3pqV0r1z0ddujrQszfXdPPyQF//wgu6vjZQwrcMY2K8pBpLYdrnBBmJdKTaqdp6orqayB/4m+1Pdbi70PEian+edGtrod97Y0+PDqRDxvmt332ow5NGW/uHIkbAyEvrpCyfu3JOL1w+p+cNVy5oFf383u9/V7tb2+B+Ip/JVyiFZbKFhhWBQYlTa5HjLM/V6/U6mpjvBwSX3tU74FviLO2greCWe/cXl5XYslPQ1zsOQwhBjv553cm/xzdUKKj7hRD8SqaBDVODfmU2fEWhlGWn72jrPtajursvO3kMIXRtliixDZ/BYxpfcaWY+H3606Kr7ut5Q3gyJ2P5rXXHOPq76I2HoQGPBl1t6ec2Xd+ONq1G6JiD7jzPvHmUnZE3j547xNOx3cfguhQja2/U2Qzo7NLtQwgdfd2uYR639f0ZhHD63mOeQnv26sPSgYAC6wQ8hv9SZ060NwUWOEWP2WIovb4a/Bt4G0NQBk7Gwc+V5a+WYswIehZaX9uQ172/x04V/aoxqP6isO/8zu/oe9/7Xic/77z1NgHlLf32b//XwG/p9p07ODB2UxjYKQHIhABqwo6rKwlujc+cgPR4VmrnYKIHj3f16PBI22SkDuHfHEPWoPdxMFI2HCpjYxB7uVp0sGF3bkJ7lzmbTQhmF8y1RK4qmZ8YapytB2jUwjMTp+Md92fPXRkDa4yKeaaWezv+LJ3KWPdeH10hhK6d29rJO7iKRVIxLjTeGGtlY6Sbz9/QhYsbynsRGzJXHZeqQgkONSjV2MKBQsy1z/HfybRRTYSRFbkq6Ukm4FhzeNJPua5duao8FtB/2QUMJfY4xUjLBrlZquFsPc95tlyah907EcwTMdHK8mj9i9Q3tLFM99DfnLXm6GNRFMrQqw5SUmLdXnNER1xKjSL2sOiFjrbGFVapDcFvwHOpB2wIHz/eVtaNl8tHg0ccbRT4GsvcgrXUall/C75NV1YEZw2BWYuBrZEzg3ljHShxxOZfjQ3yfYnvKT0Ga7ddYVl/4Acuy3w7s9moUzdXydiua3npsZfo9pIA1gF7hR7UjOl642JauqwdGiIj1gHTIBq5mo4NBHSFSyN42rGRkXJ9BQOYRyzxQwRjCwlZaNNBCVKwOYAu0LWlPGtMU26jmhC70mOeAu0RTFSxq0dKFXD+enI1oj0MCwGmBPE6IHgNilBrfXVDRV6QHhrr8uWrXQS/u3fcpdDe5fz+vXv3NRyvdp/e9N/wb2/tKqVCCxR2OOh1BtgGe4kyTo6msiE/Ybdug1Ji8C1ceZZrhWxDDdXHo5E2SCk9+8KLunbjpp559jmtrKxpfX1TGzju69efQThLcOorxkw3bj6v85ee0/Ek6Z33djAeW9oi1ffB2/e19WBfvWJESq/VCQbhEsHHaGVDbcjk/0HwuRdeUYMAvfH9H+oWgYIN/YPHD+T0F8eGZiP0buT/XbAENwtD2SzVtDP9xm/+ffqH/pE/ieP/j/Sf/r//n9pjTVPaHLNDOZouux1yCH1lxVhRfXbzPYldudq8wzsjICiypAIlHw5a5flcfaDQVH/8qzf0v/1L/0P97EtX9MwzN3T1Z7+p4qWf1/ilLyldflYjjjcGl9eUzucq1ktdu1noxeuZvvbimj59QVqw1mU10zKWnH/OdXJ4QuZmgqM/0eGSe87eZ5NK1WGu5dFAj7eDdidjzkYXergLmqFQj531CJR72VC9/lBrK9LnX3pOf+RLn9Hf87Mv6I9/8aa+/vI5vUpA8guff0lXNzb14N69bsewmCOnEDAoV54NVFlJMDQsGXvbqOL8lJhSOQajQTkP9nYITCocXiOnL53BaUnBxtB27cUVQlBMSTY6IYIj+rBkx1mTbrVutOYWGZOGeVoCtIr+NW1cLy7rgXXOpd83tO3e09ZjLDmOWCxnqqqFGvhIF0XmdAlyqpHnpFZZV9dghOpTYF6wkXFomJtF0Jx3jOH1pa69BMryfQL5lAIj1XJb1E7effueV0pZQDcbhqwVWkp9NFeMrTqgLkEbfpQ8sp08hqplvXSkX63T99bsRj/pymJkLUmJ2WIbKX2fFJogG2mD7UhVtehPAGrNcP4hnN7X+uhqMHYt8ws8XNvyzPJV0ne2ABcc0ZgU++rqOjQLHPUdajZbyJuHrYcPdevWbT18+EgPH2/phOxMHpOyGNC7Qx2QVdxjp7uLU/fXTu+zQ5ww7gHZKgem9x/h8PeOdJ8d/9YB8g2O/p8slWXqDfsaIsR9nE/BkVkO3fM8U+xlErvvmnqD+kkdQHuW7yV00LRBISS5jlu1oemgoTS4UQ3/a+jeIkcN/DIvk/FnnhE75V6vp9Xxmq6Tkn/h5gu6cvFKZ8vWsWXnL17VhSvXtXHhkgZrm5gH5gKVIRH15774sl79zA212bHKfKJFnGrZTJBPZxIzxXykh9u1Hu7U2OpCTZMUQlQIQUsc08PtHU2wbf6vvYe9vnrQY8KR6wS6L9DHCl8jNYIk6CH9oHeNLrkuhKCYkpSiStqmLGrJu5Y1HhzswbsZeMBXBRXY7j7HMyEE2Y9FSR29GM9zRCpCXCgRBPhopIm59qaVsjGbv0ayPd46mGkRhhpim2NkXjXY+nXZjmTYDyHjLQxo20Y1Tr1CdxtoXvkevBrKFv9q/1EheA1ra/C13EIX8PFz3aptgLZVw1hnQLVa6kD79Add8I1x7/oj6DV0LLFTNY1LgosltqDGd5WUBtuG2raIIKOCXhX4mAcL+FAySPQENQhVIPkhEiBlgjUoTsM7ly0LbJ8g0zYtmLcdcq5r/I66hvd+PgUMDc+uO4OaZ/c9fU9/c0MmaoSsUTFmHYSQwd/s9N5c8qphWkv7AobWLNpjeAceqP/gg1sd42fs5s4jsNNZRQQ6BXAoJ8faPHdB/hMRM8FMKiGGz/2wKJ3zMRPnnB8upnMivFIHpPsXPK+OV3Sec/tDsg1Gwf1jiPrRD3+kg4MD/fhHP9Z9jhd8f/fu3S7td54AwRHYHu8t0KubF9VbWe8E/s6jPb1395HevX1Ptx880A67V8UeEfVVtSHX4609xaxHwDDX+x/c0/e+/xrp6/vaxYDcf7SjYwzIEjpXQIJWIUWNVkfyrn5WHura9XP6S//qX1QVjvUf/Sf/Z8a7raqeqqrmHSwRjKLIFSP0hscVAlMjOA0p8xZhaBjXdPVaOx1LQnFKDXuNLgwbfemli/oX/8I/rM1+rmdIgY6ffUm68IKGl17QysXntH7pmnIMSm881GA119Dpw3GrcX+uZzd7+pkXN9VH6Sak5hw9I1qqF8zBVmhGetDfzGeYY0AX7KAW7CCy0OfMbU4atdbzz7+inycjcvOZZ8lCEDxhNJzVyTGOo36mC+O+nj2/plFYaNROeC4UcJ4BYd969FDvvPOeJgQgLFszxt/bPZZlyvJZUrkkEKxRkhpd6IB7cU3Z1Xk36N169eRdg26YVglCeScyZwfY9UfBrDs15VldC60DNGcouU/FXGfvXBdCgD+l6m7MxlVKKcq86mGkI30tsxPSqM5GNfDK9Z7HYxkvy3MFvsbBA3ger6mByDXg/iEEhXDG+8rN5LFDcH1gztSB6wyeo2AXdTZWxfFDQEb05LKT97snjxivtrt1nwqa+yHG4OJDaOl/Rrun+7pBUlAWEzglpRgVguHj/b3GmvWzJFWMtUTnT05mBAAzlRjCFgPqsQyBuQO0h7D81DJP/L6xzNPXbaQon+07q+cv83KG0fW9QV8Zu7yIE0l5T3lvoN5grEe7u5qwy4q8O6HcPjrR452j7k/c7uDw720daIvd/hE7/6VytWmgOmTCVmPjpMWy7nabDQEZoqNBkWvY75Et7CtHr2jKumot2rKDuj2VB7GWBLg03UII2Ax1V81YrjNdXBpYbfcu0q6CXjX8GGA7h6OhGmhiuHBZ9WlUAAAQAElEQVThgp5Dl1ZHY5xlJqfPnV5PWSHBh0bMYTuTRWUcR2WDXHMC0ZPJnlbWMn35a19Q6LU4YFJyONF+v5CDjBF2czDe0L3HB3q4daRZFZQVo25MedFQwk6oyAutjQZaHQ4xxa0mnO3P0Ok2BsUs68byWsRl2TfO3CoE9OWJDpXIvOXc9SlLGjGW1xBTkvXE9bbja+Dk+0hfj+mxWCK0qFh3rhCDQsp0xAapUpLpXBNU7HF04yPFBK5+H3Kykbdu0Wes46MJPGAeeGQb0tDevPDYDUGA+VHbXiCsFfagBtq27WyAy/qJvruvdbmh3WnfRi3vfN8ytvE2+L6lv+/PoClblditCtvubFfNJq/k3oHAKcw7eVsuT0vTqgPauOwCAA9qqI2AJ0ZgPLmfWxTFyPn9aV0D0WqIS0lbL7Jx+USofN+Bn7txaOtxn4KuDwtrDY3U4thjgOgGuBIoDa4LMCOEoBCCYvcuokytKhi/ZOEhBDm9b2c7XlsnSp9pHad9fDTT7dsPSLvvgmuNI2u0vb2rKTu8CuFZXR1368hg+vnz5zUYjNXv99Xr9XTp4kWeh51D39p6rIs8m0khBNnhfOYzn+nq1je8a2h17vw5ffZzn+3qfIY0ZIeapZyz9sd6/8H72pnta5kaLVGSx5MDvfXwvt64c1fvsbN4671b7DpmzHWg/f1j3bn1SO+/d09vvvG+fvza+3qwcyx/K9fBpNKyyoVvxEBE5LPAQfRV+m/iNdXPfvUl/XP/8j+i//K3/pp+5/f+SynV3TrOrY11YW3YwSWn8K6c1/nVgSJGY3p8oBoH6SixwUC00LQDhFdcoZW8AwvkxTbYtf5Tf+ZPajOPOr9xEaatqDmKYmrpuCKDX6o+QZlipj5r7wF5lkPHHnwLsgk8j6HZ7Gfaf3ii452F2PCrnTWKBABxXsuLqwlySoR1wW53WZ4ozI8123mk8ysjvfPGWxyZfEev/fh1Xd4Yqzw56L5ApYdxHg4GOkfwZaN27tw5MjMrKGkPo18qzxM4xO7POW/duk9AMdWS4OLkeCY74oqUnZXFKf4KhbVsdcB9CLFr4w+FNpZzaOQAz2D5DTFq4p0hBqtEwUMIsgwZ8qJQCEHWmwqZq9CHijaJtjZU49EI3HKdXR7PbetunkYlgarb+73HW1kZa4VsVEwJ+a+7sa0Tdv5eR2Sugjnd1rTP81yW29rriEHtE+PRrQN99Lhn4HfWS+O5RK8cVHjMOYGw22TMmYF3CEGRsfTkijF2eIQQFIEQgp6+QghKKSpFt4vg06CLtbxOzymuEE77+LmBRjU0qqBz2zYf4kyz0582qsaB16zJYyxpt/R9rW7MEBiLNqeNha5AR8as2DRQ8CzVLW1o0ENurl27wnilHj98oIy+KQXW0ypEShyfYlJJezv9o3mlSZ3p0cEUmOndu1t684Mt3cbR7Z7UOikznVQJiFq2PVUE9/5+fo/RyutPiiF0xr0mmGoIXhrjDp9r1owX7GzQysqKVldXkd8h8kGfCLJP+BVikMCpFuNgNxtw6wB7S6uP/Zg+5r91Y4xj9F8wOcC2Q7x6+bL8J215jqMFJ7cNIShhD83rFllx3xmybUdhmQkhSDjv/aN97bHBqcD985//DFnO82Rhljo63ut40OIIB8NCc5zRPYLsneNGsyZXGQopJGWsIWmprFlokFqt5kkDgg7L3BHHKAsYVQseIDdZ0cPulRqPR9i7AnrkyhJjINsRmdJTl3FcMOeMYNxya1scQniqhZSQ4RqZqaB3YhzT37ROMSnGXEdHR/iLRjFFVazPmz/jdZksyRGZ1OFgrPPnL3Y2wbbmbHCv2fwzHc/KFvn1c804tdcEjyrmdV0DP1to3DZtJ+Nn90wOib36SoH+PHz43nPFVooCKIMroHWLva6wmTU7fduyEtvpQMBg3p3WlfCowqZQgoPx8JyxARETzmM1IPihswdhYYgqyhZEWpD1IjoFpd1pWxCl3u9OoUEA6g7c1mN57A4+7OM2TbeoGiYbGguxIihExDopICQhZAohPIGseycEB5mHMZXU0hYm+e/w/SdcNoIP2VVHmLjnnbWi7pP2dXQ/wmi++OKLKvLiNBrCmTn1z6A6Iep02Rk7BKerb1oi856u37h6ahweP9ag3yeTcE5+77b+cIk/6ONxvfs3Hvv7+5CsRohOOgEZroxJHQ21wa507cKG+msrCsMB/rLUfVKHt8k0PD6Z6H0Cgd/Fqf2QHepv/+CH+sFb7+sW54VbRJh7RKTTNnHuXWFgas1JMdqABRxsyoLWz63qT//6H9ev/0O/ov/sv/iPdTTfVU7a/mhyrCnGO4tSHhvlQcoInebTiSxkqzjUy+wAGoSh7dJWjYRidLyC56aJwR+GGqD0v/lL39Bz7OpXkhTJGCgOpBa+HB+qJZBojg5x6CjPslJDdFnj8AxyShIHWwRpdTDUpXOXdHIk3bq7qzsPp9o5WBJUVarmgWxAVLtoReZMCwKSJUZ7NplryA7MRuIGdCT3ps++8qyalHUZkaOjVjm7qEGv3xlNOz8r5sbGplr42L2D5g7uvKx33v5Ad+881gSDzRSUU51w5uudnxW9hgadwqK0lvEW2fe5n41nRN4q6j2uwQ66Zq0RZTyNvksySAvwLxWoC8wvoKFPA539HCGqd9INdeVioQbj7/5u57JF5wSinrOlj+v8gbA8JULhKKFv7rOEt9046G9NOxtFhu7kbzadqVsL9a47gxZ6NrRvGKMFXO/xO7zANwtRnivDGBbQt8hy9QmIiww+sw4b1iXrFVcNjh6jWyd9owIaF+TLNEr0970hhKAQgoQNcJ8z8DvPfwamdwnODsY8j+lreXR7t30avDmpoSFDKhJ0dsEJc1o3ztqf9g1ynaFqYnffiDrsy3h9gx3fXP6z4p3DPc2xCzPW5zT9nLFL9M7gHeDu8VwPdw/JABzp7Vtbekhq/3jR4MaS5ox7smw1qcTzqaMjrtUUetfM1YbU4RhCgIdBGfYux36Rw1anK2xKaqAkA9kdkS1mCvTNFZXFJ5AleJNUpFw5/DHNvE7bZz11uc7gqkjfFKPM7xCiVrBHGxsbckDgd5YRO7yz9t6B2+Ed4Nz9F1NbPvbA6U3QwQXBypLAMGCDU4pSaFThaFIWdfXaRZ2/sEYWg6CnnusAexDzoDGbjyOO3HYItHewZYfThSrkro1JERCymKFfmDGtrY4ZMsobOW/S5qSwl/Cgrlthnjp76vlnBCRz7LSdu+XlDHdx+b5BTlOKyvO8swchBPnDod64JXQowAvLp7hSTLI+DPsjBeqp0hT7aNkKAbohXI+x/VcuX5NpkhOklGSZptDD4M+OCR6Zvp67Ze6GPtYNcW9d9lgGy6LfuV1dN6gx62LtH/aFLp2/hCYN4DZub5w+0jFLbsOmDMAmR/p3AI3EmLZFdWd3F1qysTuDEkNXUm+9qtAv4+exjRerNCKtPKmRaxnUSHXIgFRgQV5IAzPCk0W5bGjX8v4MahDyfUOdwfeG+omTr6lv3Z+yCVLLL4NQBPRBLb8a6gRBW0AIWmumwCTfhxAUqAshYNwwsDAzpUIvvfySNtbXVRFR94kWHzx8gAM+okvoSgu1P9hjgSkGfR0e433AtT/o6cK5TdFQZmoTpCmC9e6778pMn81PdPv9W8qLQv7ioRCC3n7rre5zAh988EFXrhCp3+aMsMKIW5HWwePBoy3NEd68KLS+sap1BHt1PED5RhpvrAHrylfXVKytaweFeEBa920Ch7d39/TG9rbu4xQeoliPcEQ7wCzm2keJRMrRzr8KrQIOryZ67g0y/aN//jf0wsvP6G99+7/S0exAi3pGxFwp7+W4+7a7X8L0M2gQLgtV6uiXyQFShrKEEOBB08lB0zQ6IEDZI925wi71Co73Sy/fULHYhXEzyd58Bo0b7mdb7NIfsfvfUlwea3m4qwbnlBMcDHpDVZzr9dFwQ8t6aiYvo/TOw6Vu7ZYd3N1daGuv0j6wuzMlPV/jAx2u9Nk5DDRf5Croe2EQdX1zIDYt2ppVeotMQiqkCWlYy0AJ3SPK7yDNimzBd0DQoBw2YAyhA7Is7759m2zAHvdz5hFrZt2OOqDNgnT/hKBmMZ8oICdCZn1OOUC2vHuy7J+BjbPvHRy0OEQrX4mRdGl9EXS0oXbZYDg6BSVAcun2JUbVgYOYw/LrMgtRsJi5IRT1rvMYnkeMJxbREvG3lIHoX0/auI/11IbAgUULPn52vwRvPS4jsthWyaPTz31O1whXWLvvXSf6fljSLinyj97UW35CCLIxtn5Ti0FS9954GjxnYDwbp9A2rMdAS5xGYmADfgPnJvk+QmdDwlYE3oMkjT/6acHhbC4bbTFbTSB8ylNkBdtUM497nLVjeplc+FFVKHeJnSlbj5zJDl1ZoTpGbXF+/+hgXwFZDf2heitragg47dwf7R3o9sNtffDgse4SkNvp7xEI1CnXbClS9El1yDpoCZKayHMbWQV1TVTdBuZuFbBjifcZdXmb1AN/w5D6AW2G8Nzg+4ixro8nWrATrUiHx7pVUuggY/wE7R2kGWxnU4zyxTAyNDy02MlIuyxL6ualzPNMBTYpxiTbdh9pTbA9J2xAHm9tyUeZLr2psbO0kzX4r2AmBMiusy110LAkSFoi5wa/G2Hfrt64rNWNkfI8aXVtrNlswuZn3MEJtnlr54BA6whOZwoxU59NWQ+oWLu4LJ8ZNOKWuKiSswcNfO/qWWOCVg0MNe5eU4lDc9sQArZ1hQwBc42G6vV6rlYIoStZLPdR7hMYw5UVemM7YbDe2V6csMYGoSmx5abTEj5MCcRO2Cisra1hLx4ohEAWeVtXrlxR20qmj8czhBBk3pzimxTB2ZDFoFOIvG+pT8rgR0oZtMqVpUJZyJSe/GuRVYP1SGcXeiPAumSdClDR96ltZMjUdhu8FCTfi3WEp6DFVjS2Gazbzv8UWjdDd70SCNtWjQTBA9CiUF3JOxO8i7RR/ppBggchfewBzRArXAfuBzQY2w4Y0+/PoGvDeC1tfH+2tq5sowS0IbIU7lGQAEECRAwhQPgkRZYWkgKEszOrYJCNrQXWUau4QghdMLAyXsGpV+wsGz169FgthNp6vINQTqk7UV6g/AixHXgNvv5UfQ2RnDq2E69Za4xJ169fldO0/tv623fuMIM6Ybt46WKXCTjESbrSAmKhcTtH106/RoTZNPSXWkSPB9OiAeb3SFevrm9qZeOCprXkb9ryf2R0Ai7H7K6POCc8Zn3HOI0T+p6wM5lC+3mz1BLa181UWV/6C//0P6zp8kjf/v3f0t7hQRc9H06WmmMclxibOXxcGrB8LuecS84Ze4GQG0rm40emact6G0VoFWz/vawOptNj3bxxSZP9u8px8FgmabYnHd9Ts/+eFltv6PDRa9p98LqOtt+XymPVOOKaeWrmq1FUp6YMSwKbI5TqGEm9NZG++2BP4pjSsQAAEABJREFULu9Mgm4TBNzdnmrnsNbeQandw4X2gEXTV9kkVU1UAy2yXqE7BEpv3Hss4gdxOiHT34rfsK62bggQF8qyHJmxLHkZEUE/haCCQO5ed8xyeLTQEQbQ6ULLuFu2yKgNq+U0hoDetdCkleXYShlicLMOQkAVaW8juMQgFnmhBB19P8d4OzAs4WMIzJ1i5zRtQCP3M3bpFbSxIXN7g3e/FWu0YclS6uZ03ZSAytDhEGM39yd/+Z3Hct+KgM/PBq8nhAA9Msaru7VE5ne99dTrtHNYwjM/W69qaOj3M9KxxqtFfzxfZG2GljWHEBQC8ESfPU54QpsKXUrIeUM/t+1Ap3N7nBCCIusw6MkVAmPRP1JG5kkxyvdPXndFCIkydmswXU3LU/xO+WMcaNC995w1HtEyXtYtTqVBVhodsoO001lg7nb2j3HiUU3R68pDgtV7W7vyp/Xv7+xql13r8XyhJfQAYQVsTyI4MISUU5UUQsB0BU+rtjktG+jjW8MSXoBGt5YUIzv4qF7M1Gct/RA1gk4jnMA4FlrJelpFblcph7zPsQ2B/oLGoRU2rexkyPzt9XraWF3TCCcaGdfrjSkppijLTl4UsjwWhfEM7NZrTZEjO/GT42NN2en63o59yi7ftDyVxyV2ciYHBzOC4SzPT20ex6DXrz2jl19+tdsQOcvm78ZvSeEfHO1rsZzpAlnOwTDHMZ5oMOypRN8dOBsfO/TjyUzTRU2WstYOR7R7J1P5aKWsA2urVWSZev1cKYtqyBo6OMzypIznDDqFEDoHb5tsO9uDBnmed5sx4++NnrgsE8bb+mAnbllZoof+8HcNM/CNisrsYbTKUcsCuqSYoMmC8QddhsR08fcUkPhlLQPW/bJSzHXxwmX5K9rdL4SgGvtqu3Dq+KUc21YwVp6e4N2VQYlNkG1SnmesJ5fLAl4XWcZ9Th34cJ86iLSnnr55ypR1ZWRsQ6A8BciiM8jhexEDa2qV40UDvgbjJV8hhE5OfW8IISjG2NURULSy8JxCQ8BkqJG5Vg3GyEah6ZxOIxsUO8fTuoa2JUAEzvsGB1WTq2nOgL5uewYNgmzD0KIc6q7I76gmnAGP/DQtyMZMbUxSSCBpoC4EJdfp9GpOi45448EIxvWUIJQjOH/5zrmLF3T52pquXr+mS0RsKytjxZhrb++ga+tve/N39Jt5HsrjNYq6/swN9RDeBcI/w/mVCGKeJ33ta18jILgup8a827fAmR4lQr63vyOD13fl6mXlOeNcuQSjomakxiMSd44zrMvnOELICvVQ+Mga+8VAedbDKPS6uiL16JN3kIVcgfW0cJjjM9UZPOFcf0wO3p9Y/cf//J/V3tEjvX/rdR2D53vv39PjrYlm0wzF6xFBo/BE3gfslI/mp0rnXY1TlQYr4ozAoGZH0nQiAx9QCtOgUYAkEZDwU9BwQ8vqSJP5turjLTV7tzR/8AMd3/22Dh5+R0d7P9Zy8p7acosU+IHK2TFGYK4l26Q5u5n58YlOJocdnicI54yjgNu19HtbtX770b5+wK7/XRz/41nUAXAEnEwj7RuCmgqD0Wp/IW0vkz44WOi97YnuH0vkHwTKGo2GstHt2SBkeYf32sY69aPuPrQiAEgSQSZiqEF/oB98/009uL+lvb1D+YN1neNEZpuqZR3IOoptmXUA7EFCQKWQ3bZpu7k8n2XAMMIIO+grMTI1vA4huksHvncbQ0xRGQbAcmwjFUJQnicVvUxFkSkGxgaHHKN2QmASQqAuYGSqDixvFe+tlyHwLp7OY53yO8+VE4SMyNpkWS7vbFzOMHBTHF8IQVlK3ZjiyrKkgNFwat8GtQH32s6Od5/8CSEoMp8hhKAetA4hyFcIp2ULbU6NTuPq/0YQwmnfv1Njj1ixqbBRX0Jn39dqVLVlB4K3T49hQ7+Eh/Nlgy40OP9WcwLEJc6miTnhSK4DHP7WwTGp/WPd3j3Q3e19+UN9h/Ml8i45cAgxU5b3lBcFDiqhq0GoZAd2UHmKFsFTCDXLryUC9ghuLbM0to1smkKgHx1zHIShBy17MWlIzyHvzmA1FlqFh+tFXyPaMLwYVB4v4UR6vVwR+7LA7kwXU2x3pfVz67pw4ZyGZDW79szdwMsKPMqStZAOXlRzzWg/IbNlcF+D6ytsdg2uhhZ5qKDzytqqXv3Mp/Up4Obzz+k89nRlZUV+F5jE/B+Ph9rApoUQNJmeYCsmONSx8gyFaxeKZClTu9SwSDKdZmS8nE25t3OknWmjadPrPhdQhayjdwW/xGX69JHT1hue+VTOmBXQ3/KcYuxsC826YKgkiM7yTHv7e/Ap74J/O2frW6Ctx4xZUpZygqBWuBc1wb2lEIIunr8g61pkTcccBy8J5CfoSo4O/mP/+D+kl196UQk+OSt87vw5ecyUUreR7JNRrgh2rX8hRKWEHqN3WZ6UA0WWgdPZfVIP/hfg0oN/LnPKnHbZkzLvykjfM0hyO4P7dv3yQB2QA8gDQ7K2qJikiDMLQlPIFlheQitZdvSkztm1hPydtpW6+xpBqXHeDYJaISwN9y0CKy7f16RGawTC923L4NQ//eO2DUajxTg2GKczh3/ap5ENUwe0cbvG82GFWxuLpwfivlE8ZRBjifsQkkKICiGcAsJZW0go+6OBAsTjLdHqSZfC8rm88XjppZc1wCn8E3/hn9S3vvUt+ct6HpDGWxmucR40w9n2OHubaX3cU8wajVdQQ5i1u7erg8NDcK6VEIgK4Xpw/74i96+99hpCtq9nbj6jPDsVtBhjJ4T+kOCzN59lJ7qifQRxMBzq/Q/eR1Bnun7tijbXVxWDcIxzhCB1MMxz9cF/BWe4OhprZbSqUX+kIanIQT6QYUhZMFcP4S3ypCKXchj/G7/xy9rde6gfv/ZddisPtAfeg9GKKoxbi3Qv2d7MOEqYo3CLzgBK2DQtyqaD5bLVHOe/xNk58VPDi4ob80mKUgtQhpYnWD7IMq30kmbH2xyrPNTRwd3TL+15+Jrmx/fVLvdIRS3p0RCAzICFptNSU7IRE6L+2clcM3YZs8mx7FTRCqWVXAdJev1xpR9uLfXWwVIPyr52tKrddqxdTOM+8GiS6dE06P4s08NZ0I/uHGp3LsVO+CNGbySB/4JIZbS6oh1o4UzMlPPUI44G1F1RQQn8ctqvKIQCwym99sY7unefTMLeCUdDC81JJyzLWiV8r7qykWWgslyjA+IKQHwCFN1PilFLdGcBzZdkliLyajlcYkxqZN3PIbhn17z7NRgivzHAs0pu5+AhhAB/8+7Z8hdCANfQOdvTzzA0Kj0m+OR53rU1zzxXNyi/ImOGEDrZm+H4jZPlNKUkt63P1kEb31sPz+Q5hKAMA8UwH86bMGo1ums4q3fp+V16TM8fmNfPBr/zmmKIfvwYuO3TEELQ2dg21g267/cuDcbR4EFcf3By0Bl5PyesX4zJtwpP5ncbRBlHJZxK0BzcZ8j9fNnIzn+X1PojdvcPd7a1c3CsXWTkEFmxLpQKUsyU0LesyAjKChXoXxaiCsAOO7GkPEh2/pH2Lg25WqVGuHOUBvvZIJOmbQmvGt4ZzRijUozKwDWj7AEeqx8CGYEgf0fGEHqvpEJjcBhmhQo8VoJnnS56aOijJ1eJ81kgqyekrx3AWkY2NjdlWFtbxRmvquhl8L0GKmS+VghBxiOE0N2Lq2H8M9jc2NSrn3pVr7z6itbX1zQmmzoc9uWdeQDZ8XjQyZ2DMM/r/3OgxfH0sMeRufJRofG5NU2qiVAz5mxFkkBDsiw5MthHbq1f+xx7PiA7u0sW5gTdzXg3YLs9Zq7xcKQx+jGgT4R2dmIVemQcO/5CU3HFlLo1TCdTrYDnmMCXankT6IC2ZV0Jo5n3ezIk5rZ9bOFNgAegrY21kZYc93qjNV3MZdrkWc/DdHL2zM2bOjg4gn6NdpEbb75gokzrBTpfV/XpGlOErwD88zoNWcYzdqrIMoGqYgrKeM5jpu69cUhSelJGlx2kbl0hBLkfwzB2ok8EkgrGMXRj5dQTcGWxwb619DMEyiAHBKZf9DgKyGxQFqLO5jcOsUVYTVQrWYNw2YmLywFBq1qu83uqup+z+xCCIoPpyXVW70fft924NcQ5BfySX8nzGJ6OOmvm6V4SuXR9GdeMkiI/CQhKXgBQq6E1mIHrDMEZISw9diPr6xt65plnEPoV5mw6o/nuO+/q5vM3MaglO/hf0JXLNzTZq7W5ckGro6hz5/oqFxPa5p2AxCzrUsLDMQ4bRi2XC3361U9pjhMrMbxTnNidO7dwvtuyQjz77DN65sYzsmA6eJgSOQZwPybF1kXqMWjv4ID5lxoRFBzs7WgFYbywNlaPta72Cw1oE3E2a/2BxgjoJk4sjyyZQGmEAeiXmTbzFa2Gnoom6qs/97MaDHO9/c7rjL2lGmsXlOFIlspyabI4xtDNFFNUpCIpV1thBNg9N8uoeoHB5RC+7e5blMXQ4OgaxvJ92Ql+hL+9mOnGek8Xeqs62dpWTnDoIGB3/64asQUPS3nXWhNQTCaV9nZnmuKkTyaNjo4XOOMjTU8aLchABObM66j+vFF/1mpOmj9LPYXRWAexr3enmf4mzv339kp9Z7/U7+/N9L2dhX683+q7D5f6vVsH+u7tA+0spSXrKdKKhvmqMuRgPB4qLzLt7u6p4ZnF6+6du3KmZkkGpMEBCAFMMafNgaZEQyEvSAfP9cPXPtD+YaOQVjWZi8h+xo5gQTnpvlVyhnGZOoPBWfExRz6+P2CektSw37UYpgrZqDnbDxiWBr5VdSUHuy7t2G3w/NzJNvgZR8tJ6/Y4qDMj4vYVAXeL7jhadyk1Mvi+VcX96U/DOB73bEzXti1tPSY73UDZYpyEscwCAsVzUuj4dTZeV55qE3SrO92s2DX6T7n8Lse4pMQdfG+Arh65bcGvbcGF+8h71xtflwykzlkZb9rYOUbubWyNk7hacD8DHtHX1oUaaNfi8CR6UFbgbKh5XROsNtCqD99EuwAO3ZgxKBoJiZUEdu3NE5DKtmXn38g7/hmD3MfpT8iKncC7Y45oHCR7l89w6EijSJuUogpkadwbyLraz5IMRco7w9n9hUuWRDPl2IiohEEulIVMRSx4yqBy6tZiu1AzeA3e4goh0C4pixEIsu6cGvegYb+ntdWxzqH/qzi/ETZtpSg0YLReLeQc/KCj6SZfrLvgfQiBuRrN5vOOf5GxQwhKrKE/6mk4HmmAc04pKccZJnAOEO4MWuiY5VHOILz88ssED2vKQMr1dME+zFWSbfDGTlwPtx5rC/nf774D4aj7q6sla7QDnYVKy0LqXxhrfP28yl6S8RjkA60MV3R184LWBgOdGwHo7NqwD71a6BDhYQS/Qv68jaEA15hEvdfXisXJmYAlumaokGv7qgAdetDK4GBXXHbOhxxLKDTwKVOL7htSzFSx3iW6ukLAEGOtixdXdEgmtUk12V8vQAIAABAASURBVJ8DNchdL8/hUySDOWdzOVMXSGOj3dcbjJW1VeXDArtx2NldpmQNrbKUOpnoIR/WnSLl6uVFJ0+rzLe6MuQ5U6/I1M8z5ZQZtPY6Q5TssK0vpyB1JfzPE21TQP6STp23nzMVeTodg7KXJXksQ56izqDwPTw/e867e8ZyPRAtpA27fzO8RWEb1KhB2Q1mugWuhWht2+i0rCFS1S286epanV0tCvfTwPPY8bfNafsGobFCG0771GqfvPPz2ZghBIUQFULoqgqEPiLke/v7YNoqIADrnIVtrq/LcxzgcLe3d+SI+PH2lt566y3SOC/Jf7Ppr/mcTBYqUg/HdKgLGyNlKMOYFO7+3p6mnE9fuHpFxaBPhDfQ5SuXdUhGwGN58pgSQcQVebc/Go704OED+X8KtCE2Xsa/hSbnzm3q2rVrBBibGo6G4J7prbff1rWr17gPCrRJQMRRXDq3rmc5pkjQeEhA0GeOFfqMUY4C4RjkoUulNeVczz17hej8ef3wx9+F2bXW1lZ06dLFDk8HIy+8cFOf+ewresb/4cbqWFmed+uek4pvoG2LcEN2eFd/CMvlXBVOTChLA//LcqGVtbESc1++clHPkfE4OTjRYpZrWY5QiKSD/an2Dg+gvZU3SG2uahmAJDJ2OpnUzLuAxiX3JX0qTQkKJpMSg9LKn/RFDhXINKA28LGveRzqOA30Huf+7x5M9M7hVO+xO3s0q3VY55pmfZXwLcRMSL2ylCuPSaurq+pDt4gc1NDTTn+HSH11dV09jLjX25LtaDDuYj4DZMCUSmCvw+NK777/ULfvPOYoYKEFO0ViKmQx2M8QvJSywfHYDYNVpJ+dYp8QDGYhdvys7GglZVnOb3WBh28yFNdl27bqwDwAauhdYshsxKwTBrercNyWtZp53D4EaMsLt1s+2W3w2M0z53y+YYfTMN4ZuI9l0YawYU63TQS1IUbWUuusrqunzqWhRRZTiuBYq/V4OKwGHPwuhIABKzqI3LvO6/UuK8WIwcs7GjTgUkMHj+W+IZziHqBRjEmGEIJa8GqZw1AzT4crc7k+h34hnPZrwCmGyFozuazgrYOpEEKHS0pBITCex2rhJWVlusJnO3VDRcBcVkFH05kOOFLxfc2YbQwSOIUsMnZQZB3ZE+gMZZB4hQGOGOxCg6xQFwTkSX6fopSFRN/Y4ZAxlgODgjJPqesXwanjYwA3QFxMoc7xhpZ+p5Ax0Qh9X0VfrfMDdsGDvFChKJKTZAaSepJSwy/WKOhsWoUQJNaRPB/Q0R8aWT4X2LE5iugdek1At7G5gU24rvW1VegZlSI4PgFnL69hq6xHbis0Y4lN2Nnd6uzb1tYjeee7u7st/1WAd9veeJnWNTbL/JsRUE/ZLNVRWral6qxVsdJXvtITSUnhf0Fe6HvdBVUOrFb7OUFBoZXxQHmRS9ifwPpMV+/el2TSLCMJHcqyJF8VTt/zVWWJ3GVyqt5rGWG/l+hThqwnmLNPFjaHhkvkoUbeKmTpTMcYQjXPgQFjiBoNCuxAqYZ+J9AshACJG4KeUp5rd2dH/mD4o0ePsDMD9QlgphylOFtQEAR4bNMs0i8xaMaYKUbkIyomKUdmiizv7hMVvs8wfgm+u22MkXcA/X2fYlSKUb6PtE9RyFxQxhg5Y+VFUpFlyvKIH8vUY5yc+wSNCkqDn11fQLsiow3yUWTuRx/KHuOcPUehfM0Th9+qlhfT4ghOBQrC8I5KfhrV3Lu+hVFUQKhKvm9obwa2CERDG5cthG8h9B+ElikbNbxvPDcC09DHhGy7+T2yZCPdnt6iLEEhBkUIk2V5RyALnRVgOB6rZawpBtmfZE0sejQcdp/WfPSYaHVrS9/+zrd1+/Zt7XLO1+3cON8X18bmmvapm08nslHoD8eco291sOVIl74PH93H0a7pJqmgC+cvyDv9+w/ua2d3p1vH9RtXleB8xc5thTOylZURQcN+dyTh4GFyMuV90s0bz8qp6TUiQe9iSgT25Oiga+sUVAYjV4nWR5zj+bMJhsEwaXUz18pm0sWrI/36n/sVvXPrNa2s5to4N8L5b6A8EjzGYDUa9DPV5QyBkdbWx7rCud3lJ59/qDAEx8eHWhJIVDj5EliWUy3rGbxYKmJhev2klNVaXx/o67/wJV24vK5Fe6z7+wfanW3ob/72jv5f//m7jH9TaoaaLWodHMx0hLM+OV7i/Bvu5zj/JcpZ8r4VforAKjwppe260RaVMSuUYawLRM6GLqKZLfJSIQ+L0GoqacJzAz5KpTJSXCnUCH/oIBVBqRfkTIwj5elsov0n3wRmxa2QLVoQcJRa4JhKsgAubYwMNladcYqSU8Jvf/CBHm/vazqvRLAvKaqNSRVG1Z82X2KQKsbhxYc/1gXPNUV+DCVO2i9b9MPOagmPG9bbIp8xxU5O3WdJuxIj1rI+CKmGALxBB2qXtHebGvwraFIxf0VbBweuaxmr4Z3B9xG98L2hm5v3Ff1iCH78GLh9jQM5qwwhdLoVWWcIETlKMp4ey+2eLs/u9dR1Ol59ui7wPsUPhqr5sJX7nYHbf/iCGz8bEjpr2oYYqBXjfdS/q+CXefZxiFiLlrYYbOZeIksNRqMGHMAtqCuBBbTYcwaHNH8dIyOdQghBIQQlHlE9ZeBgKMDBuyaXdvoDDOawyDUwYHtyaFW4rY14ShjgpKRWYKGMvnmQEE2FEOXL63PpFYXASyaMKGzKkjIg7/e0sr6iTTYNqwSzK9iPERmAwbCnXp6pR5vEWN4woKJIZdOB7W0MrRK25yyoaLG/p9B2ct8gU5bBXTIf9x480LyaYzc2dO7iOfUY36l71x1zNLe9v6079+/o/dvv6dbdW9raeaw99GkfG7V3uMv9vg6ODgnoTwiSZ6pwrg0MqRW0RC9sj2fThWYEAguCZH8bYY9NjMsa3ZXPAZJkFhiyPFePG0PBOrKQGKnBfpUc055oZWWsougrQOuQcvpFhRDUY7e/ee6cSUqbFZ1w/OEP4TogdxbE7xN9VrDFGfQLMXRtW1MtoIN+bGNXx5NW2ew06EwICVvsrGajClt5FkCZf1/4whf0yiuv6IBNZ9fxE78gg0IIiqwnZVEZkKeInUwdJGQljxn3QRn3iXcucxyx22X0zeGjwW0Nfm+IIXZj5ymplxcEFBFInVy4f5YnFVkOuGS+7vn0vvA9YBnqg9Op0/e7qJ6DhSyZKgs0rgZw5hibtloKz6YGYYIv8tXi4FueTw1TiXpXsnC1TYvo05dGp+8a6usObAxqFNBQISCGEmUsEcpuN+V3TUOGkj7Ue3yP5/YN4zLkhz8B5gQI4YoWZrUQOuvlGOpWtz64rR2itEN26n53/fp1N+uctr8X4NQw1/IuONLPbXbYIVpABv2BRqMeKZ4pjCGF7MgRhbx0+YIuXb6IsOU6h7DZyN/+4BY7xGNdOHdeTpX57//HCOmHGQAizoYU7d7evmJMGpIhcLm5ea47o3fGwpH4Drh6lzdgnvMXLujG9avdPBcvbCjg/Go7cExbhuDWKOxwFTFNU/3qr/+SvvfD75DCmqk/yru/sZ0QsZ6ws/GRw/7BgRyUTJyyfuKQZpwBF0WhwWCoFQKP9Y2NLojrjDs89Y6tRJEr5oXEnWD98i//ST3HscnB4bZsjK4/+5x2TpbaKwc6qDf1/j3pv/r//AglLXR00BBAzXR4MOW57Hb6s2mtkmxAzdFFWSV4FHHAGcYnx6EXOsBc7lWSUuRX8yEklMCKkEE7ZFbEIhjdJJFWjDj+1C7pWSnHmPRI12WpgmetLFfm7dHhCUcQuziEFtqPCQaOMEwN89MGR7tE7kocZ4XEeno7ilpBAeOyWFbahm93Hj7kXPikC16IA9RaszEWppNlYIlDz1A2G5vRaCTLkuU1IlcG4+KjgDzPNWPXWSHXDTLuzz14RyjkunUdEUaL/CfUr4X+Dfrh58D7jLESeLmuxvF7PAcMIQTFENXQxrhkWSZftcdjDuNiCCEoS8mv4HWjkjEq5nBFihGyMwY6ZNzc3vUu27aR9c/PlpnIOG7jtXvdntOBiJ8zDIfBWQC/M1jfE7wLIahlfEMDXg3rrFjfGdQ8N7w3eK6UMviYsANVx0v3c72hAacOf+xSiqe4G0fj4QC6go5LnM2C8e3sfcZ/6vzV8X1RtzrhXNcZpxltPKYhBPjeCnliTEVl4J1FUQIhKYd+NpY9KnspYlyjeuDZy1K364rgEunDjwymRUafhMEsGLugktjUh2/otD68LE6Jd/yw5kjfQBk0ZhPjDMBo1NdoONSAAMD2Y0RmIDFunmgXIpg23XhMA+5BHiuBk0txmXYNtA0hKMYo87HPDjfLM3hSIZPTbgNzfHLITrbQMzevkymlbndX+8i/g1Y9uUKIUkB+8AdLgl/DYjnDjs67nbHloaS+KiuZx57bvDqtXyKnDfhF2fk7CGjQ45bxImvJU+xo7XXQWS4hdYdvXhTYwx5HibMumFiic5bxwHrs3LNOt7w9kFrky2v0vLbFllnbP3FNsYEf4obOUCViQ9X8Mh+sj6xQ42GfV9A1JE2nDbTvqcU2uq/XsstxxzvvvK+th486vPwXQ32yNAZn4eisQN8QgqLXFeATuPo+xaQYoxzcpOR6Pyf5PoQgXyGED59DiAofwul7jxOpE1eIgbaZEsRK6H9OmXn8KHHLPPEUorrngiEM3bso9eh/ClG9lMhqRbLLKFCDo2k451G9gEAwDwJElM8CHXH3AbCBMtH05GohqpkuSsEIodhPXn1Y+P0fANrXalVikCv6YXZwdy1E5w7hdWf3cfkxwBD7+fSdsToFC4WFwGUIAeM9kf/cxSkb4/zDH/5IIUQ5MDh//rzWSYc5U2AjbsFZQeH6Rc9Ds4xGBwe7evDgYbeDd5CwMhxpc31dVzkaCODuXfxrjPnu2+/omDNh/zmMcbKzdfq5wcmEENhpL3GgYxzjsa5dvaarBBQ25s42NCjVxuqKLp0/p5KzSNN3ThTeYuga+CGCrZo00/lzY6W81quff0nzZtp9sGYwHpBma7pd6+HxBCdXa4ESLjhnn3PefXQ01RE78g6OTuTo2MqwLJdqwd+7DNNqPitVMZ8Njuu+/gu/oG9865t6+OihvKavf/0X9MLLr0jFiu7snOi1rT3dPpro+ovPaLhyQb//7ds62C60mObyOf+EVPrRwVLlMmoxD5rNGh0flSJG0XSRdFD3tNf29eaDiU6CRFaeteWaI2tTsieLZqkE3TJwutRf0fObF3VjfVOXz29oc2Os9WFfa0VUYJ0N552q5xhqyUaygb8VzkBotgOBRyjr4cGxnAqcE80vAJdO8dFENXLm71NwOnjJvXeGdh6PWOODrW3tEkwsaimyAxnZ0bMzn0+nrGWGfBzIhsG8dmkHbr0wBMsz/G9xypY9vBqsrGW+26E3OOKzer/zs3EOpCIC8wVkPClI8MnjGQL3Tbe2tjOUplE8Rd2zAAAQAElEQVRX30otTs3vbUDdpyuRZMtjw7q4VXcPXhU4nYEds+sNgblbztdhgxA7PT2e5/F8SVEe2+C1Ncxr8HuP9SFgM1oTmHW4NIi+ZxBCUnwCrjOKbRsEyVhMpGxV8VCCq43+h+M+wb+mPGtf1q3myHSJ3VlCoyXzLnnfKFOLPCwa6YCs4DEBccgTxrvQ2ZXoawisI9DH60jIXooRwxmVx0y9rIez7yknU1XEQlmWKYQg77YThDgFSTi1En1ukVsHDXkQma1SCIkCDtJ2tIWwpnXDugJGWFwhBPlDaxsbm6rAw/aoZi09drh2Lr08KtE2J/AwFASevZCpywLA+6SgIsvAMVeOMU8pMk6lGhnzHBUl0yijv+2jIbA+B08zZNmyaxm+fOGinmETsrm+ylIQQuhflwv090QVwaNthm3HfDGR8fOYgr8ua9qa/oYKOjasPcYMUTzlqbO6a5srWsqbFhwttDL9mEgRWpzSsBWc93AA3IuSHVYDLWroYrp1wPhd2bayXJzdJyX1875qZFiMVCNPxme2KFXXEIpRXW8ItK2QlZY2bSOegkII8tXvDV0oQvPAJsM2cWtrR4G1vvjccxqvrOFXFmwIL6hloRV2OkH3rhO/QshwplGB/pYnqrqxs5jgY6YsJIAyRqUAgGsKgfvAHJKMFzRpn4CfA+h7nbzlp1Ggwrw2ZEGKjJXFoJ8GvGKWlvdCRqIK9MDQKzJolmmIrMUK49uwGGEkW5yyEOQGgTZYcBssQwMz2rZV8MpgooWi+ZAhDQRpZeVsEIiGdjXt3cdtTqFW9473XbsP39ddP49tqHnvduLyOAL9U6CCnwAREzu2EAJOr0bHFh0RiqKQlcZR80Oc9/b2tnp5riERtHfbDQa818+0sjLGMeOUSFMNuffO+Ty7cLcxMY23FfCVT7+Kkxvr7t378vxud+vW7W4O368TEFiZvXt2BqD785Qsybts4xJCwBEudUzqMabU7cz3iLITXPvUp17VCy+8gIJNcdT7ekRqzn8qWMBMfwDwuWeuapBHba6NtJzjwOfH+vk//FW9e+c99XGCPss8ODrW6adnlzo4musIx3t0ONfh/kwzzt8nkwrHD0yWmpKWKwkQjK9pu793AL+CLnI84LO/b33rW/rGH/qm7t19pMW81K/88t+vz37qs4oIvgOK1B+pKvr6PpmWBcHQyjkUIPQYN9PJUWC+ln6tlovAuDlOpFBTZaoIBOpFZJwBvO/pWIX26qRpJpX0LxUkZMlGsw+Nxr1C6zjbr//cV/SHvvwVffPnf17f+trX9PWvfkU/9zOf06dffl4vXruq6+cG3dnokiAgYg1npP4T/UMIcgrSvLdh81oz5MJGaIFcLapKZ46/c/5t0z07CKiE0ULWfP+YY4A7yNDDx7ukPU/IXtSkTS9o8/xFZSiOxz0znv7QZ4XCWqYNvvc78z1n1+U6f9FPzfwONiv4YKNq2TbUTwxcQFNjSkoxyVcIQZZHQ0KuBgSoJTrqua0nMSW51JMrBGjJ/amuNQohKMM55OhAipE32JcnOBgPQwU9utL6ji4bF9d5XIM7eX6D8XddCKfzeFdmME6uT+DTtYMWxsF17h9C6HCJlGfgeq/da7GNqJ/gEUJATuAJY3g8g/EzGC/TzdD1s41hPd7tlxj5JVBiU0pKBwETHK//Y57DyUzmaROi46xTXFoJO/oHgfkj7UIA5xjk9SRomOF4M3hpfDJomYWoGBMQ4VeUrwb7suRorcZxplCrR7s+r/LAW5x/g6yd0aXF0AtcTSODaWhnUuJsvU7bFHoxflIElxzaDsChFzMVzJsrKNI/Mo7NcUrgkTKFELRk3QY9uWpo5FvbNK+lhxzlRcH0Tfc5lTk6tATvg4M9AqRcL738gjY31+WsQY0v8LsK+Sg73GrV3PvZY9rOOXMxInvRARspz+OAI8XkJkCjNpcKsqzzeiZMCnJbYxManTl/ry/LWGuiOT+WCUOIQYn6Anw9rmVZXMvlssPftOOxW/dZGWOUx3Jb9zuFXCFFMkIVG5ElZS1fY2zZmGOC46MDP+rkeKbIXQMv7Witx48fbWt9ba07ut3f21MGL0wzbyzsa2LM1C2Kfmc/HX/PHp6UIYQOT68phNDVWibc1mu1bPw0cJuuw0/45eAyhNCN3b3GnkYFnUFSqxSkGFoCgNBBkUUZekWSITadYSlV4+hLBLhCiCqCgYbnVrV8tShciyA/jUwIKKwFmyYVitcSFX0IbYDRQAN92kYN/c+gffLcug5BtmPqDCX3Z3M1CG73njYtgu57g9+fgZVlYYOKwXCbhLL2eoU2OUsbDQbyn7NkIQk5xhHP9ODhfb3//nukmRIMfSQz08p385lnNGUnnWBmw7z+YMnrr78ufxAlhCDv7Hc4MugRLW0TWDj1v7G5qc9+9nO6cvmyLgP3H9wnDX6oh6SQ7969K1+j0RgaNN1nEUKIRJArGpA68neOv//eOzAhqVosib6v6SKZgBWOI5yuOdjbxakeCz6p3y/0pa9+SdsH+5rDk9v3H2ln71AHxwvRlfRd0GIWRBJBs2nUdBa1nGeMm+OAk+oyqoF+XlcLT6QITkG93kB/+Bu/qG/8wrf06OEOih31qVc/q2dvvqTV8XmlOBStdMK5aT7EYORRt/YmnN3P9M79e/rxm2/r6vVndXA4U1kGqS2UUk8pDtT6S3sqqWJu7IVILpGVafXoZKE7x1MkijY43DqaStIGNBkiP5fHG/rq57+oawQm58nU2Kj0SF8WzH2RrM3nOYP7xle+oq9+8fN64eZ5jfuB9UGH2ZQ1T6HZFD4fQ5OZluwMq865BlVNg9JX8vIRUSGSckrS8xta0wT+OAvge/9JkjMBt+7d171HW93RwLKVMoKgfm8ky0GGoWnrUv7GPQeEZ3B0dMT8c9kIHXIkVWKsKhycZbcGH+O1RL8acDL4+dS4Vt3urYJgFfJcPwEHDJa/k8kJu0XLUysbpjNYlqWWnoOyZh5Dy9gxJYUQ5Hmtd6eU/oO/E4YxJ0iwocyLXL6PrO2spXE0fsbHYyXGdVvTwNCHd34+w8fvE0b7rL9L93P5twO3MbhvCEHeDRuMSwgBGW7U2QjWVkKbEltRs+MzLJEdPzvdv6DeO79DsmDHOP8lNG/g7U+aO8LTDp56afloEeeGug/vn8xpJ72Edz4bLhczeE+wPZ9qCm9qjMxg2NPm5po21la0tjrU5spY6+NRxwOGo8RQWhfNJ3BusYNt+zQ/Sy0IwCvehxA6/mXg3s8zNjMFQUVQLoB3ib5irMDAvbzQiI2ONyEt9cYz0ibDHkb6m6ZjbFFBu5yxiiKDz4meDbKDrKZM/ixUgBhbW48knMj585tkPC/J14K1tth+83p9fU3WzfWN9U4P/P6TYLqdAnYfBANT9Vb6BNJzhcytoS7jRTUEAk+eufed8W+wwS5TjK7q9OJMvizfttuWPUNRFAqBSbqWf/CX5XY+n2OjSmV53umQn903hIC9u9l9LqzFBvjzYQFkc9pV1eJJn6zbRPoY4OTkBHqVsoyvra3r8eNH3ecPFEM3sXHubmS8AUc7VFieKD7208J3VzTwy2A8XWd9expc7/duG0NUCJ6r4RGAT9xAQ9PxDMTs3ENP0/csyMrA8adBxIriJEtVi3lH7BrD1iJcHwLIGjlPZmS6+id1ru/A7VmM793OpaGhnaHr4zYG6lra1h2jWxSjVYNSny38rL/rWgSl7dq3tGuAWm5nhTdhzQyxOLepMIJYCd27fUc2vDFFjccDINO5jaFukMJ/7rln5KjPn963UOVZroucvS+WE4grnIUUYqb1tXVZYOyAQwj6ype/queff15WMn+Llj8M8h7BhI3jYDDqdvRjImEL1uWLl2RH8PjxY8WY9CqOqyhyjNoJ6DXyhwgT9Tbs4/FQLUbK+fCGc2jjvUbdtWuX1Ma5inGmz37xs/rxW6/hjKeyYnnXU+O5yirArwD7kkocbklOHf8BLYNanPBH0Orp6+//+/6M/vSf+jWVpH4bHPEXvvhlbZw7D17HOuLowOP4Q28NRm1lZcQRw1JtLyobJn2AQ3ScfONTn9Jh02jWJlV2+v5jpdhXwJgsQHBZYlwqcVTR06N50J15o1sOAA4XWsZM/tpUbKACqDWkaM8Phyow3m+//ppe//GPdP/ubc1IOVrBsxA0IBCyUb1wfl0/8/nP6Wtf+ll95tVXlEVpzlHJ470tPTzc1YllIO+rZV1T7o9mc/lvwKsmwlsm00cKkrG+nCA3a5fKDTx3+HhdBD6PyQQ44LpF0PXBrXs6JJuTE6T1ikFn/AaUWUgEcjkG9RTM/xgjhmIJ76MsY84SWGZ9b3kpq1I2ZAbXWQ5slMx7y7Dru3bgvySQadEZ02E6naiE0S34WTdCCMgswHx6cjXoih2l9WFJYODxbUT8uqpqud73Bt+77qxdiXPzvDXtDG7T1I3cP4TQrafCObm92xnO7jOcjcFtOxzBQ09dxutp8Nwt6+pK2p6V7utxU0oy+N5jVt2aG3go8Gm7cglPu+Mbxqm4ryiXGN19gszD6UzLspZikqjrAHw8j2gXAB4xHaGTQamRg8ISBao8FxJk+1Jho6Zsik6g/cmTz9ocnxx3geYx80yO5+oP+hqMRirYICQEch0nubm+qnNrY11cHWsYWjJWS6HoapAxywKGgHU0FA2BciPT0VAxv2XBgR9TG8UOvwL6D/JMPejSY01FgD74gBqbsbKyohG2ZzAYstzUjSs1Simowc6GgP4MB0oEZgk+WZYMdnQdLsziZ9s211l+T3B2FTbZf2F05cplrbELTpDS8rR3cNCt3/emD907uTJtDQ2It8zbAU6qAY/eoKcWO228WvjtPo15wHvzF0RlnljuPG8ND0IIHX/E5T7Nk348yvJv2TilWX1KR+S2oV9FafD7ClwghCybHmPOTslt/HmLEEtdubzR2eoQEs58qoTdGPX68v/JkJj/2Rs35b/4ukbm8dlnnyX4OSfzZ29/T84ABBMFhCwrFLJ99jy+P4Wohkp+eBdPq+QyQrPwMagxiB8Ba4L+Z2M10NPwZICPCuh39hBCkDMXZ89nZQhBSafv/P6TEMvlQtVyLqeeqnoJwp68gqilKgSyBYQj5gXRhjr0BfNCGzumyddTiDRqWSysps4f+mh5bwK1nKvQgXcNu8Bafle1pcyQlvEtOE3NO5SE3vzQEyKc1rdde3VCxKsG6WdcpRZhkAKOx2krf0jlytVLGo4GOjzch8A1TD6nf+6f/2c5277fCa7nCJDETq4Fk7WNXNP5iYybDbCN7hzD6935BoJvofzg1i12948ZL2CEa81mC62urCM8J13AsZgsNCJVfunCZXYBm3r5xRf18gsvagXDcOfWB9r3Xwxg+Pd2tlCmFYKQoa5z7tbLC9qMdW51XVnIOJPpd85lwZlZ3Ai68spFveZv+uMYYFEv5PUX7N4H/SHzrahXQYYIxgAAEABJREFUjOBbiQGpwWnG+k7kT+EeosDiaqCrHU4DTf1Nhn/2z/6mUsx0/dqz+sVv/XG98qkvqCgK1tXKhq2GrjUB4GCQ6eh4W3WYqmzmOjw5xNFLHOvrB7cf6gf3H+pNshLTlVXNm6Gmy56OOJvfx5lPq6VOWKv/7nqbo4AfLZK+O211h4CjxFjOQksAEJmzVj9PuoaBydQoAhW7+RN20Q/ZfT+4e093b9+CPiNtrq1qQBBVkq7sF1E3oN2rL70AnV9QlbXaQbEfEwg8wFDf3zrS7vFSRxjHE2R37kCpzhQCuwXktiepANcbq329dH6oz17d0JVh1JggIGOcHpgUWU+zeaUPbt/Tw+0DPd490NbOgQ7YWU45Ugnm1XBFA4K/FMG8buSdpzMmxBSql41ODieCgMoxui3zWpcs6+K+sZHCmfve0NLfdYaKvk2JZLLDtf1qUZ4WC+IxW4xES1tDbIXIQssGsYi5IsBdpw8VQZj7ljjBxn3oX3Hv9zEkuQxPyobxbIRrOhi/GvwMPHbthJ4bjIfravB6Glzn9wbPW0LzJVCLNTwBlqCPASODks7a+N5QMdjZPCxBhtodBY0DwJobgk5DTVkBDvAW0LP7i5TDY+0TqFWswTYhoOemk4HTImUtAyBngYocZ93DKRpa0r4l/PD658i/eXloRz+ZyB8gPDqZ6ogAoGobDXAQ/grejbWh+mShHAhMp8faO9zT8eRIcwLXPA8Stq1QqRcureoi+jRMQTFFdHWJ7Ad4F+BV2z1j5lSzhpKgbTqZd87IDnaJHcIQyzs50FUvBhUhkAmI2AsA/G3QR2wa1jbRkVFfxQBZyDP10TXzVlx5lmttvKIxQUKOnER4asiQY15rOBxrc+M8m6HLitgHKSqgr3vbeyrnS13imHSFM3DbzCU62MC5KRvGyXQqf8ZoRsA1xSb67+tNR0Pb0ZrRs6AZNmG4MpTpV0P/hvEVk2p4G0JQCIGGjcyXEEyXhmcp0sbgsRq1sowE9M0va549XoXNqjq5aWQ5brjvgPc172CZm4uppJREFTZzgbgea3U96+77/bEe3HsMb4fK0b28anX53AVdYN33sUMeoCL4NU9akAjQaP/giDFYg1rGBGcaGSdeyzj53qVxqRmvRCcszz8NyrrVJ8FtXYeKqm4bbHHN2OroZhp2ENTRpQaPj0MNlz4C0/AnQVwsZ+xUZqqIdG1YTDSDlaHBcXQlEtqVUK9FuU4HOmUS07P0j35CAKOPHj921zHhSU3zREBqlK8bm+fazGO1nh8Nkds8De4aQngiMEJ5yu6DQHlRdKn2CQ6oRyS+sjJGaC/qxrXr+sxnPoWyJF2/eo0I7jxrLXHijfzNgBbcHsra70tOOQ5XxjCh1srKSgcVSun5W4h/NrePAy5dusQxwhaK3OoIh+WvB97b3ycdOGHcB3rzzTe1j4Pc5eggoLQ3btyQ/97WWYTr16/L693mOKFlzaE9ndsK6mefaS+bpbLVTNdfvabdox1VeJWGAOqJvkoo8Ble/Z4NUV99FmEIIYJXowqB9QdZvvGHvqFf+qVfkdeaoQA/93Nf1ni8wo52ogUpx5a1+d3Dh490mXWV7DxNixree3d9dHwAvrVSnqvKo46DlF86r9d3dvTb79/SD3G4bx2WujvPtNUOdb/M9MFxpR89OtJru0d6b1bqETu0ZT5QixOvEMuWwCSDLk6XRnjulObBzrY21leVkLGSgPTBvbvqZ5kGGLNjgjnjMWAncUgw4jOtG1ev6LPw9tmbN5SD1yG7sUMM0sHJTHvA9myiPQKKKQZsDtTscPsYzPlRqT/xR76mf/zP/br+B3/+H9Gv/NE/pG995fP62uc/pZevX9K1c2vKcAItAcWQzMPe7p62Hu9pmwBgd/9A+zj245M5mRHTpNc5CBs+ceVZgR41qlmTgSr4MlJgrS28Nk9slC3ffg4hyDxJMdKnQZ6XspGpMRYhBEXqxeWxGvjkvpYd89l1Hu9sLI93+r7GsWAuad+iq36/xLEwjFKMLpCPtmvTtaddV8mvEIJCCNxJDhwdtARwd4XHcvlJ8Lxn4HchnPb32K53nfs+DV7Lh++gi+/PwO3PIITQ4dMoiqWoQo5sFA3+kp/T58jxWK1jsj3O+NgAtwzgkkIZa85Y9ilE5WwWiixXQUWWJ/V6OXK3ocRceV6w7kp2bgucr4PpCSnwBbrQjYfexZAUU1RiHI8F+jjQodbWV7QkSLeuJpxeUWRCdDVing3kqB+iMDwyTStk3HyssC9zUtQpRgXaTWczgvhjORifEMyWZdMZ94bFBxaVGCOAQ+iQEbLVV8bRVF7kXSBfYAedUTKEEGT9N10dSKSUwHPAenvyvdsabL8sT+IybmOyCdx2cuggYh879t5777lKtl3+SmDTRTHIYNkyVNiNM2g6+W9UoedLNgOJoL036Mv3DU6An25dGXywvT57Nh7GyfJvvHMIOKBfhD6mQYypk4cOmad+5XmuLMvUPKHrU6+6oMDyggvr1hRNQ4g5Xxyp1w+2RupztHd0dMIGbKgRduqrX/hZXcdfrK7CU+TAn+OZ4VtKbOpgOJDnW5h3bJ7toI1/BwiD5b5pWrXwyHRYwkPb1PpJEOBAoAahvxuwLpYE8F0fbENXfmKMhgDiFKz/hhYdfwLww7j8JIhO/Tc2eBZyQExgaCBm3XUs1cLI5gl8RNzTAKBh0V1d8PPT0NXKjrwD/cHLfVv6d/PUDfOAsOfkvgHOekSE2eD2rgshyASekaqtwfeIaN1n807VJISkWpTa29vDGd/X++9+oO9///t65eVXcdo7WhmvEe2e69Ldjnz394/0wnM3ZGG3ITez/ME+gwX68PAAw1x2irOxvt4pgaN1z7VGhuDZ557rIsUVnKoVzimjMUpU4nBOOB8s8kIGK8mDBw+6L5WwkffzhJ36np0bQcRkftLN0+f8MBVJF69c0P7Rvg4nhzJV2xgULeRBQrY6YTftDMizzq6UonxO961v/aK+9a0/ovvs1tVG/dIv/6nOIPQIkFp4GaMIBIZkDGak/7c1w1mur290SnLI+bX5Pz2e6GBvH0FqlHqF1Ms1uDRWuLCq6TjqYZL+07f29R+/uav/5I0d/cdvPKY81H/5aKkfVn3dVl8H7KwiuGfs1EPLOECAZyOc8UUc/pd/7gv6HI78EkcxkWDw5Ref1wy6hVZdBuAxgcmYI4L1zQ3ocSgrWq1WeZHr0vkL+tzzL+ja2oayuTQ/KHXMDuWgmusAw3OIUWpjhZ0qVeStNtfH+vLPvYQTCFoSIFzjuObGxQs4/Q1dXOvrhevndG19oFdvntezF1eVyAj4Lw72HQRsbWl3Z0870GOP6H+XQMC7Qh8LhJRBt5Jg8EQVcosIo0JtBx1foH9XfuJXjUGxA7A8+FVRFJ2chRAYbwFPHJwvCCqqDtwmQTe3n2KQzHvrSWcgWG8NXe3wXe+2Bs9x6gAy+V2DvrUYqAYkbfDNZ7d/GtwvRgTEN38XYOOaUoLeUQ18rlhfbcv7dxjjbO5PNgshqIbhlv8K529ju0D4F1SU7FD9lxpzDPHRdKkj5HeBrDF5N0xSwKm33WPOOL2YqbDDQbcGyI71YFD05OOlJXxeX1nFTDXKcBA1cmMaLzD+C9ZgGmXwuKBfjEmWzQz6ZKx10IvqDwb49rLTL9uPPM9xtj1lzCd4P0Dn1nEcgxSxW23nGCt44KxMhSH3TrasGxnsXOeLheY4lwoeiQsS8DvKY7XYZduOlsoex1BeR4+s4GnZ65yT6V5BC+ORg4OfLVuj0RidH8ttE7i7zmPNCDwScsUk2McVaNKXeRK7NWbyGKbHY8693cYbmgQ9LLsV/C2RPY+zxOZ5LRU41mcA/VrW2mIDUt7rbJd5CmfUMFjnEGnrpZY4S8tzjEmGGcHR/j4bKwL7SP8MHE3zmE7fm76uM25Lglyv12tyX0OKUYm2IQRVTLCAn15nlmVaxUYzPWvLCExq+FfL/WtwuXT5krzG995/F70ru82hfUHDWh0weS7PM4DvKSfwCOroBUuYp4WPLaU62XUQVNatFtDI5X87OB3z/xd9EbcOt7MyNqRnfA59BlbYMzAzzLymbU2rbpEmUIOhtoC0OJLuxU/71QUFP+3lR/Ueq4FB3XzM1d3DiA+fXQe4nSEEKE73JcLlr/M047Yw0DaKky5yLpXDZDOIYTUhRfX++7e1YMe7IDiw8bj/cEuzKe1gYJ+UulNvVhAry8rKUIYKg3oRJ+EPBC4Yw18s5K+p3N3b5YjhsFMkO31QQUhOurq333lbB5yTWVA2NjZ0mRT3LVLZO+yYh4NhR8McpaxBLCYxRq6L1y8o7+e6dPWidg8IUs6NdfPFZ7S9u9U5X4+faNxgVENg7VYo6NNiNCoEf46inIEDoT/2x/6YZuyIdnFY3/zmLxL8fIrsxIzjiQuqCfISu42qnmv/ABqg/Hb4znqYtlZmG4QGYfeZ2cnhkVrmSUXGDj7ThZvXte9P9G4MVa721V7sqcSx7pOB2MLht+cvabFG8EIkvYVxrvOkDOcbUfeoil19Up8U7BAcVjGMCcVYHff16kvP4ZSn2n38QCv9nubHR5ocH3J8sk1gNEdBK1mBM/hlsNKX84UubZ7X81eu6wo49JNwPCgb48+jtAQUlhr0Agrfkz/v4fPZH37/e/rdb39H//Xf/C2dg0efeuUlXdhY0ZA88c1L67q00tMz51f1wrXzGhVJpvE+tNx6vMNRwK6cDdhxIEAQMEGGlvZIbaYs63VOvybat7G2/My7b2FsMGiZ+nlBm6QQgnyFEBWjkZRsYGa0XWD8S4x3aNW9CyHI4xjMn9o0hTcFwYIzG+a7DZKh4p3bfDh2Oh27RV5c5/JMp9zuafB7g+vcxk7Pz0+D351BjfwaLJNn8NPanr132fVBdj3+mZ05K7uxwbUr0fdGAalRZ7Bs/CqcPrZUNZa26t4FHP9SJ2wEFjgPz9/RDZoFemZUFEEqQlSuSCn1U94FAkWWd7poWc9xEnM2EQU0Lxgb0UTvhNxV8tU5ryyxQxzQN+v6GceAU+ohw9ViqefYCExwVOZPYry8KNxV8QkPxgQFG+i/o4eSDdcC+i1Ya8wyTclQTdHhBllwoF2yiJL11QS6Fe0E7i3QBPMTLWrU7VyzXqGCDIBl4Qxsj0IIslwYBgQexrVCz4xLHz0d4/yMt/F0P9vODIeeYpL5s76+gV3qyTzyItzf9sz28fj4uMu2jkZD+QPQto0pRvo1tK9VYyvc3rwW9CFe0xx5XsKfYjTQsm3UBikwX4We2B5b3ips7YwgzjYnQesQgpqy7hz4iKPUDDoZnxrZSTFSH7v5xOU12AdYjnjsflrPgwwF2rrC76wjLXUt72zXvZZeb0DgfqQ+Nsf1M3joAP/27dsc42GDCLQdTHle03M0HClCp/JJkFjCH6+ngjWNwClE5LUhXV/BoyDL6pK7JbxeVnUXbCJNC+kAABAASURBVPxdl9Bh+TQ8NU4JvZ+GM8f+37SMDcJoaHEMT0OwcwcakG8NHeFaiF6q7e5rQQcYISUWH2G2nw0pndYlmBypCCGYBx00jGUw0VxhoqllAIinDlz7ESQUAXt++vmDlhZPoGU+t8qJKl0aMpSsM3IIyRoR/dVL13Tx4lW9+/Yd3eeMZ4c07pIznoA52N05QkmW3Xnts888I3+pg5WkJripMLBOx9kpjvojlYtKV65c5QxtRBZhS+fWN3X10hX5zNap/CECeunSJaL+ka7TbmN1TS+/8rIsuM4kWNmuXbsm/419iSJUMC0GDAlrCIU0b2byd1E73b9xbkOj1ZFCHnU8PZKVwdQRAtQiBHZGM5x2RbS9wFnY6M9QHOP3a7/2q3JWwoJ98+azeuH5l2SnVNKvyPsm0SkEhJN05YTxHz1+2H2BjgOHCiU85gzV/V1OSIsJWoYQ5LlCirp846qK1bGytbFOtNBwra8l/7DNytlhbJExOZieaN7O1eYNBiogJ00HeZBGvUxsmnDYazo/HurRvTs43qDnGfcbX/sKNF3qi1/4vEYDDBBGa4ddx727KOPRgc5trDNe0cmfoF9FALhK5mVjvKrzq+v06esIZ2xlND4E/Lp6ZVN/8V/+7+mVF6/raG9L9z54TzevXdX+1o7ee/cd+YukHEg8e+OmfuazzNvLVEOXDZB85jzBwOZYQ3g0m1a6c3dLjx5t69Hurg5OljqeVwQljXz+bKW2s6/QPIOQZdPd3x/QwPPYUhNzZSF2soxXV4ucCQsZWjhMKeSipb/q1mTnvTCCWPuKspY8rsc0+L5FJhqgxpBih8QMsi65DhXt7gN0ynB2fuf6mjlc+tltOwBXP7fg4DEZqPvxvcEP1nmXTIeRb3XaNsj1Z1CDRG3cWavHO4MWZTcgSqKJjG/Xzkv7JLSNvGuqoUMFf1twMpkW6O2CupJMwHRZE7xO9HBnn+zVcUf/mjlCCArQN4PYsE8Fx2Y97osYSV4ldrY9rY6GOr+5rgAiLbbPzrsmA9CjTT8mjVKh9f6qCmjG9GoZzzSKvLceiytF+EXZOc0UCbZnPEnnz51XwyL9wc+koAQ+7lvNazXIsmV6jDDV2ECfix9xvFDDH8vODH1ego/vYRFytdQMx+kgwZmOZd2ys2wUCKwrxj6ZzOW0dZ5lBCpLhRDkzJ/1v9v4tI38YT6D8RziuHLW5He2VW5rXAcEBIKpe2xQSjYTBTa7lxcajUfyZd7amduW1zDC4yfoNMExTk4mchAyWl1RXhQWZTXQ1f0MJU5yCRFLcKlCo5glNWpZPesAb8UA3qalQWpYuOdLMaoCl8j7nLkywLiGEDysmpYxaBtCoI9YfwW9auU9NiQhyTxr2yDQZfzQgfGCNbxLWkLQV195Rc4uetwZ9jSEwDglsidV4G3Z8/8tszIayUGUnT8Ty4FAYA5nOkomKLGZy0ZCPNneBAA+geUSfs1x1CXlKTSaL8HTgD3w+6dhQd2HgJwvnoKfdH/W9+zd6Rzt3zHAcJbsaYgNDu8UKjUEAWdQc98SAJghrEdojAT7AgoRUCp4osivlDIlzryyDoTDEc8Auz7XORgIISiEQP+Pfjxuo/ajir/tHRTmfRYlQ0ypKxMCtUSxHEHnRHK3OTe+eOmiNs9tqkAgnQ14/73b7H7nwKxjvCO+IU5j/2ACo6UFO+XN9TUtMAIhBFkoZ47GETDvfO3ge5xDHXAW5uh6g1S0heGtt99Sp1Ao0Ftvvimfk925c7sTkAR+7ueo2dH2lctXOiPx0ksv6fnnn1ONYNQoig3FLjv+x9uPdDQ5UtZLKsa5rjxzWa+/82PFXoZAVvLV0L5C2E6sdIzvOWZkJfrM/yu/8iv66le/ggDjPL/4RVnBlwiacRiRPneAkheFh1FdLzU5OdLh0Y4eb90nCJrK63XAkGJUieI5Ul7iPQ3OqlhJjLMHsBF0mxbhtzGIOYbvwmaX/nQ/tzEEjG9IlWJqFa3IKWJUpdRWys8AUyDS9Y8e3tEJDv7a1Ut69eWX9Pabr+vms8+o18s1mR7r9R/9WMdkIjJ2/3mWy7jU0KIHz2fsnsyfIQGDAy9eyx8wtZyw+dFv/oP/gLYe3tanXn5Bv/TH/qgaUqs7HCt8/rOfVdsEfec7v999yO/mcy/qMud+BQP0jGsQO8ZGOXpwcXNN5zZ6iixsNl3o6GQufx5gd/9QO7uH7ECXKqugkAqht7KDrlH8CqVeUlF2BqVGv2pGOP0J0aOJuqaDFiN8+oa6tmWNVcfPEgMaAmMD3ol4rAbZ9L3bx5hcyPpkMF3MBwdsJTy0IXMbvzNUlj36u1NKUdahEE7HD/DJ4HeGj93TxnUpJiXkz+8MrjN47KfBdQbj2vHL8wIVfOugrDDezcfwNu41660IaErk3UbNBm6JdfX9FCe5f3Ss/cNjHbJTm84WarNMEZ4ZpxijIjYqo8yxRwX2oYV/eQpax0n5yKjIMh2QvYkK3dz+gF2eMvViAiLBXk89xisImPEhXRuvM6NNlkeC+oGsA4aBHQ68Etf+0SG8b/H3qXPMlhOPEQnuTOMUo/Ikxs872zXH2c/bRi4REfo2WhKol/CmQhZct+TXElosodsCfZtTnhDsz6HdMQ74EVnP23fuYNumHU/yvOj00HaqQN9NZ2c2/ZmCkrEtF64fEgS5zcrKqFuL9XnPNIHHBxz/TTiCc12J3OYF+LJ2cXl3HkKQ16Mnl+XWfPeY3jA5wPCzbaRlcI4M1mqFqqlJUSnPVENYOE/ZKsIjH62c0jdXXhQyjhVyEGPs6F9z39h7M2eG7Hlsy4rHN4zZeNjOOihxuxa60lQhBBfdGA13NbRNCRyQjfObHANz9LqCL7DtNj8zZMP4R9o8evRIOwRFAgfT4fr16xqtrLGSiNVquzG9DoMDVsRVDgpgWfe+Qi6WPJh3sIvgPahkV8JekrIRqHwIJe1Oed7qJ5UlY30SltDDYLkwzKDRGcyZ8GOAL5j/FIgtCnkKJTuOp+CJ8z8NAmBhgIQJhw0EFCqkpJBJMRkCpcH3Eq8Uo5/dXoooThtblMMQToVBp1d8wqTTp0/89pxqOkZaUempGNrOMGdMHGOUGdBw/4Cd4pXLl7u2Awst7+YnU21srOPklnq8s6tzFy9pMFrhzP5SpygLjgMc7fVSphylLyGc1+Wv2A2R2eBSj4g97+fdp3ztrO+xY3V59foVncyOZaWyE7569Sq7/lc6hQohyoLpAMAfENzZ3dFkMtGtW7d0sH/Q7dL9ZUDXcDhXAf+nPoGAqSEFPV1MNVgbYhgWpMtKWcG8TpcW7o31dcUU5eDhm9/8pn7xF/+wWKquXr3cfeAxQJ8aY5FilIOVMbtjC3eEzjW8LjnymXL+/Xj7gR7geLe2HmowKPTcc892OBvvM/DxyoIAa4bTNGeef/Y5ZRikfpu0lnra6A8waEk5MuGIfUkKO7Q2rY2Ekw/NUkUvAtA3FwFAVISfGQKdAxlC/NzNZ/Tiiy9oPBxob3tbmzjbjY1VovP7+syrLzN21HmCrtu339fDB/eNhgoCsgTP/D+QrbCbu8iOPkETn+UOhkxEqzxIF1eHOs/RwOc+85I+/cpz2lxf0Wc//WqHgw3eynhNJxwL/eiNd/X2nYealLU2LlxWf7yCXLUdjUe9ntaGQ62PhloZJoUQkKc5xwB7ekQWwelCfxZgMiu1xOHPOBJYsOOb46xmyJdlzLs7lyXyhUiRAYgKqAYqIUGPDpB1G64GujQ08k6jwapUBgyaeb/EmVXc2+DU9DO4j4GB5LKlvw3dGbg+hNDh3eBY/Ow2Fc7EbSp4ULvP06C2W7/rO8MdwPATAPq08mg/GbyGlvk8l6HCnhjqs/noXQN+1wETtUCtwMpagiJD0xnLOfTwp/0NewQAhzj/Cc5/UbcKIShiuG28Y0zKQpSDv37KyTYVnVxdIKvWLzLt7WzpcH8PmQrqodMlO3DLUcKe9WJGxiBpVPQ1yArFGOWraZtuDjulHrLQywv6x26eYAZ2a2x0eHAI/VvNwK2RSCn31VoPZZwy2f4pE/j06Z9EogqoZRkprZesET8g83dJv5LnEnlcYLjdxjAnOJ+jizW8QrTkLwT7wY9/1G0+9vb2lOFMB8O+VsnOra6sq8j7OJ4G2zPTCZm9CicRQpAD69F4oHX0LM8j62s7W7aoFsryTAX6tba2rtX1NeW9QqnIu7VN2CmbVwVOOsWoxHwmtvFZMrbXPSBzcLqeuuvr9nOCgAVyjP9j7FHnIJesy+9CCFDr9CfFyA627Bxvnudast4KWvitM31JATynnWyenJzIbYzrdDHvdNJ4tfCrhT4hBGXIRUP/Ctkrmd/liLW16NEatsCBREPbx49LxkrwvNWMNVonHCDV9C2xf+ubmzrkSFIxqEzSWYaxQVIb5JmhVfOrRadOnxvVjNtQVyKjNTbzLLgr4esSRi/g7dL3QEmbnw4tOvAHYYmtMSwoDU87+AW0/RhgdxZPwHM/DbEmEjU0EOXjUKOEJYxvOjAT7Fw6QPBTFiCYlCBIxr0hpUyRZ/ioSBsrSEK53CelpBCCfIUQFCBmCEFmgOs+BhhDQdyP1fEQaW8IIcjMUMx0xA6+hIjPv/CSVlZWUPLtblfvtSwRvCm7ZAvE7s627t7FARPhbu/uq+iPdevOA9QzaYpDXFsfoYxTNTGnbBRJNTp966jSZ+R28haoF156UZ//whe0trbW7bRDCHJ06HU8Jmo82N/XEcJy8eJF+YzMpY2JFTCE8KGT9dHACZG2z98C9BtujLXIGr3yc5/VD995S3sEDIfs9lkoOyWJJaLMLbjOdPnCJf3ar/2azp0/J4//uc9/XhbYmFInwCfs8EscvYOavMignFSi3MvlXLUzAJMDHWEIFxjAgAF7FsdecyRwdLynZTkFZqTU5pSkFlHyBkXoozjPP/us5tBzpTfS+mhNiV3vymCs44NjHe4dqMEq5ShEjiU4K0/PYBv1WHuOTCTeRxQDoYLDrSrunak5ghakBzSGh1/56lfh5Ui3bn+gr33tq2QBDrWz/RB4rN29bWWsczAeUmay8g8IHgbgt7a+qgH4ev5+m+vCxqZGBCkn7BgtN3YMX/3yl/T5z3xOH7z3ngIVV65d1xvvfKD/6q//ln7w+lvaYie0QDlXVlZ17coV3SCwY0sPao3On1tXlmUCZdmp7x2cyI7ff3q2tb2rrd0DTe34a4nTAYxZ3aX9TjMBZcf7FGPHD/+yXLp8Glr44XrDWf0SQ+hgzM+uL1HmJfPU0NLPp/UQnZsQglKKH0KMAVK3HegTl/t2BotxPl7WXXu/dxeXp+9reTdWYextmA1+Z3A7g+/PwH1sGCsMcIMA14D1xO/d9gzQNtXdrhDatNBXmeqQkU4tNCco8J+UTplzCW1sND1GYI0R6HaOdIuRNbN2bpUUVSAHfZzI6nisw8N9ORA37+onRvoYh90veiqqYe3iAAAQAElEQVRwgFlMKrJMDh4GZNRintQG4bTV2afocVPEcUdFHEzwGDiGFpxCCIr0d9Ds3XnEgTYIiHVbXH6H2Cszfgryt172cag5slfi+Oc49LJuhU+QSwNk6uhR0X5Omxm22TDHVi+4T0ka5FIPlhdL6cG7d/Xm7/+e3v3xD9WezLRaDHWOwH8DGfbnTmoc0GQy0/HxBBtSgZVUFBmB/0A5a+318+7ZH7irGb9mnpag3m0y3ifsU0iSQtPZl8habA+ylCnFiE5AccpWtbzBGZNZ2CRor6CTuBrGnJYzGX/SK1qGVnNss+XAMmLa0YzebUfLU0fedkFUH34sLf8EVhV2KLH4HBqvra27Cyi1XelfLbxxGUJQCFEhBHl841Eh4zWbkha4dvmiHt67j41Z0QH0Yj+jNiYtGT8nyPP//md7+nns6trGurwh9JoTPEMihEiqZvwK8JeEeQ7LN1OohvfdMw81QYBxKlm/cbfsGUp4uoTGS2RoAR187/JDsAOn/ux5jr5/HJYd/UzD0zaVnnbqT9+XyNbTsIQnT0OscAh1dwxQofRYLlOwg6YjoBfR8GwnTqHOqSMQGcSw8GR5kAljQTkVpEK+T7RJ8ZQJIQRx20EIZk7QR1cjjxmocvlRvVC206cWQmKSVKOVDcp9RnyXynoQo5LT2jnBxgUiuwZntsouzk7aI6yxq+yNekRxBzj3iRoq895A/vDQkDOe5Xyqz3zuBS2WvGv72PtCkEQNxKqhz517t3VwtI+zmaiGme+++7a2tx/r3v07RPmNDtnVH+zuaeQP+YBfwAQ9frClLWBByrhkl3nz5nO6euW6jJPXY2fsFH1Nmu0QxZzHWou+NCkaPSLtPauj1PRxeic42LlClWt1uKZvfP0b+spXv6TxaNClyy9cOIcSQisUtCiSIqUF8PHjB7rOuXrDQiqcvwMCtKX7UN0ddtPOpAyKXoftM9evajE/IXDZwQgdq9WciHrKfc0xSakKxdhE4ebTiQaDQWcE9ncOMGoD7e8swHGqnDX3UtQoZRrAp/U01NXVc9pAgcdR4kBS19c35Q9DWamPCUYWcKITYgS+QmGK/lANvLbS/fzP/7y8jjlZlj/yrT+s4bCvCcckMyL0W7dvy9kVBw6picqAKbhVjNkFHrZx8G7UX0XRH0PHqPFgRf7yno3VNfk/O7qKc3/3nXeR8ahXX31Vd8kuvPXmW7rxzA0MwxjjM2Cn1JN3gy1R9jmCCdOrwHhHhLnnT2CD773Hj7XD8cQEPp4AMwVN7Kigh4OAKXWHpGv9gT1nAfznoocnxyoxaiUGoMbyGyr6WL4hHcwMCiFIIaKTQdgUaIETt+Uhw1LRx+D6Gm/x06BhzFOo6V8zVqtPXpbFj6CRbWjLPC2IGGCLXApJ6eoxXkQB6GbTQcscZ9AYF+hesuYKp29wkFIxCLOrahtk6hQq+tWtZCjph4/iXdASXi6Qfeyy9qaVdggqt8mKOSDePjjQDGPoMQOyYydf5BHMGjmoDIzZR6Ytq9Yzr3X38a768MopXzFPoLKcL3DmAaefVMRM/mBvgUP0Tq8lcCijtGT8NuNGknH32hoIPmXn2UIDf1gwh8dFCN1Y5kEP51GxVgelewdHyM9AKQtAVAbfIvhlyE6RMt714InkQPLY8kFAt4B2Dj5dlhCGkw+cZq190v7T1OgQu1biwALz30Qev/Gpl/XNT13XL7x0Ua+S5ViH7h987/t663e/p6P7W1qJhdaGq1oZjbFNA3RgKNupY4Ifca1hK4tBX85wev0oio79Z7ZRyrClfs7z2AUJRS+T25TlQt44+J3tSRYD9G87GmRRGvYLWQ8bZNvPtsni6ujSLjRLtQbYY68DMZP1PSDngXFo1v2EELrSgVOD7fFDjVWqkR/z2JBo071vW1mnBd0H2PQEbT1eS9uWdwI795vjcFehUZ6kFzledDZoMBzr0e5UFXWVglKK2L25DpCzl156QXfu3tL+/i60yFRiQwNzTMhA2fYcEpBY52GpanTFUMKXGkG2g7UOlASIZYm8A65bmL/QxTbPAf2Uo2aXBtd9DLCJ82Ulw4L7T4LH+2lwOk+tD0s2NIsn4PGeBgLaVp+8QggKAYChKQUIwz3PEUIZEszqSoQ7A06FJCIosRMSR3A9lMGBgIUgo71T+FmISoAZlxQUQsC4fHL+RoGqoD94dQLDi4YxWqCBuTFk7FSb7hzMQuez4pr04CGMm0xPZPws6FeuXNSf/Y1/UPsHezpht7nEiO7uHyjlRSfQ66t96qcdM2PW13JZdzsC/znI5z7/OdLUL7K2glTascbjkWKKmrEbdhppiTG/dOli59wvXbqsm6S1nY24cOECjmvU9TtAqLoP12H8LUCmjxXKbcbsUo7IQrz6hU/rx++/I/8PZot5rcnxUuPhpop8rGeffVm//Mt/vz79qc/rwvkr2tw4p+FgoBF9U5bJH2LcZ/d6iHLPCWhefuUV5s3AE4JhzBoCgSW7De+GTJe93W0tyQBcAV/vdO/fv6sM5SwXOKdqSo+FFCr1ceCeJybpkCDog/fe0eHeYYfTu2/d1tajba2vDOVP2J9bH2rUl65dXtfFcyuqFhMMrLQ2Hun8+pr8p3emW8xydnaNdjGmGTt0G6GA4h5wjroPnbwj8IeUfuZnPqe3335LU/j4wgvP68GDh3r99de1RTbHSuN2Vkif4YkrIzXZYuRBVS2KOLMXwfAWeV8P7j+UjbTPOM+f39Qv/fKf1KWL5/XWW29qFfzs4P0hzdl8qavXn1F/ONIKRwQ7O3saj8Y4mNgZ7QLcU0pPnFmlmGU65qhph6ySswAOBpyVOrFyo/hz8JjjtI6mS7IFc00Zv8ObzNWS9yXvFsiiDUeDgbHRagKLid0vbqSW+xAiNq7pIPJs6NrSx6nKnwYes8LwGHx/2qdmnFNoO0PZoIeGlrKVjXKD4a0wYJbtEsdiRGJKHS6+bzGun4QaB3kK4Mwi7MSWdasSnnwItCm7uhbn1mgGbti3J45fmkGT6aIVcTM7r0ZHBM8GB1IVa43YpIDuFfC6gEQFNiQyngM1p/qt5w4QDpCjGXq5QZYs0unhgwddZtA2KGcdPvdP9GWji5ij67Sxg1/gKLzelrlShObM0RLM1OiPaeyx3C8Dj14KymNSLy9siZDTuVZX1wU71bJ+y2OGfPSLTBlj2e6xfHmMAYEKVR1trO8niyW0qD6EOfRfQJsFa1vgWI7QlZKBPdeLN27o1RvXtRYyIGk9RK2zptWY6eb5CwTaG6oISm+//raOHm8pw5adG61q1Ot3wUBC1yyDDXw5x1n4aLiiLM80GPZUdhnAqUIqNRzn8md4sqxljYFAKpftuDdMNYGANxGhbbDXdQdIhzLokkGTBrkuslw5cxVUZviJms1TSV6nTpUCR4PdZ3XAuxgUzFuqZc0VDjJl0Iu+ltcSGSzgtbiWBEkUyosC2wuOIXQ6uX+w72r0u5JlsoHI1nU7ftiAMMbOrgurFkOtm89c0QSbMiEQ3D+eItM59t59ax1NDvWMPxSO/u7t7jJmfZp1DAn/MOnm8a8WjrNqeN0QIDbdvJa7El5ZbyqvBb2xLJ2BP7fTvWNNZ2XJTv8nwYL6M1gix3OefxJ0MgLNFk/Abc/6fVRWOrv3+6chejGfhBCCAtIZAmVgqUmKeewA3iAUgrEBiLIBPHvnMsHsnLZ2bkWR5CAgT0EZQpFilBUwhahoZgAZA9q4efcfmEtPXVY8kXbqoKtv+P00SCEEmFShfBPVJjhOzWP5E6o2YnZgNYr0la99Rd/kvPwGzrk/HMg7yQXGZR9nJrAZU8cmE+O3wHEmzRC2gPDeuX9P7996X9v720p5Yj05jmGFeaMG9BmvjXWR4GKPwGKbs347qDfeeIP3QSEGVeBkZx9CkBW/yIsuUBgOht0ZfUH6rUYprly5pCzL5bP0IuWqUdoiH2pz/ZL+2N/zp/XH/t5f0bmNa+oVK2rqTP3eKnOgkDGTBd4KPSFzYMH2fNfZ1VdkLxbQw3V2/Hukz9//4F1lKSlEqUYQP/3qZzSfLDRkLXv7O5rMDlRWR2rDiVK27AzGKo4wT9LB3pYaBG2OdX7jhx+onCb1MRwZxmI5P9DaqnT+Qo+xlhqNSl2+MtL6+ZESctBnt1GlQk1WSOzIphi2hxwbTDF8BeeupkdN3QqDODPiD+C8+qlP6Ytf/IJ+8IMfyGu4du2yHnDMYof/1ltv6d3339eP33hTv/+9H2hGhLu1g8JaPFJEMaVDjmLuY/hLjNH6+jpZm21Zlpy+dBDw2c99Bhlu9V//rb8hxFYNBvH/+H/6f2iP3dvlq9e1DX42IGOySeZ1UibzLyLHDcasQsljluBDpiOOawzbZIL2MEhHpFxn0HfG3P7gzxKHYuc2r2pwrcha1ShldQp4wDntPgSel7RbQGtsfme8GmQU8nAvKeYdVGw/Kozd3w4a3n8SatZ5BhV4fQww6Dac3q23QUrwV8jxbLHQdD5TCRINwmPjZ6g6HFrqGzVt6EA6pb9xNjtq6r2OT0IJHku2uaaRP9lvOEEnD5CvfXZYB+x8J9N591c4HiOiHxnGv6DMY4JnURGDu0LdGvI7Ygc4w3A7ZXtEcD4hyPJnah4/foi+5OoXmXJsUZ6i3H+QwU/WVuSJdz35KnEKNbxowY3RZSdUmUamC/xO9EkpUwJydG/oABnHmqfUbULE2F5nZMw5uDhjZn0swDHSvoSnLouc0VtmjFKpVhP0wDAlSD+FkuOkheY8Vx6wlM6NRrqwsqILyKPhPPcrvbHG/ZHGxUirrH/QJomA1MHAS1euqZjMtf3eLb313R/q0a27mhAYHHMMWhOYlnUr03RAgLuCjvuzASxLtf8qqZ4pz2ocf4PMByBxH1VkSVkUwdSUAH8uERgFaNMB9txBQQ6NM+gqgikDjyryAEhts1DbluoNk5pYYfmWsk6KvnmeNB6MuoyMoHVDkJmQP8uinVYybZnLG4UAHgfo94TAKM9zGWwD3S6EoAw+hRihLCMHfXg1yymblJ5qdHN1ZV337z8gqzlUUWRsBMGtafWFn/2i/J+0OXgZsDkYQffRaKjRcNiN0yL/zZMxayHztbA3LcBcyIplxuNXzFGjxx2wngpZdd3HAetPm+oT4GCzrmv9gRK+1U+BbdbH4Mn8xuHjYNz+IERHTKfQdIt7+lcIQRGixyQFwlc7aIOfHRmenfO77gxorpTFDgoY2sf4Z0R/CSkwxCRFGBNCVABaGKpPXA0xVYWQNLxrEQK/9vguDa4z1AiNGdHQpoIoE1JpZprPfQMC2B8MwDuoPyj0Jundb3/n291Ovo/Snj93TjEl3b57XxkOyLHHlQubCjDNCrvAEIXYg+kr8hn/Jim3KcLm3fvDJ07In5C3s9rf29MQIfG61tfW5N3/3t5u53C848zzgvfDTkiNt9/7cwVe58HxgZb1XJ/5/Kf1ox99v3PGqoPOF2bqGgAAEABJREFUrV/UH/7at/Sn2PU/++zzKM9Qw+FY4oy0mjfKUsF91ARHs8TDeNwsy2Tcn7l5HTsU5fO4k+NjzkAPug/WbG09Ugixy4IcHh7oMmnwzY0N3h8SAS81wYlZiWykLDymSQ+j0s/7OPqhknK9/cYdvfX6HakMSojM5upIv/qn/oT+p//jf1H/+l/51/RX/hf/M/3r/6u/pL/4F/8Z/eqv/lFdPD/mCGGqiKr3B5kiApBQXgvx4cGxHj3cUoXQ9oajjm7GP8AX83UKP/3niZ/+9Ku0e0TAtCmfzb1/a0/f+b3fIzD4kd754DaGstba+fNKZJ0qFFghqQqRiH2px5zN1yjeLjw6d25T5zY31WCEHz+8r2euXdUvfuub8DjXowd35A8IXr9xUb/znd/VG+++q4jR3jh3Qcbp4sWLnYEw7jFG+aqRlRbnFlLs2oQQNMPxnLCrOMQ4HWOIJ2SjJgSTdnJzDPkCo7tkcX6e4mjmGIYlyr/A6c9IdxsWlJY/19u5t50eNBjOtoOIbBvatsVBIQaUvv9JUOPIPglPtzOfz6CGD6dtbXiable2BPeSINbzWXZc1qy5gaN1K9UKT3AI8FFoZFTNe9ez3I/dV7QtWfuHn2iuWy3g16xsuqBoVkv7OPwjjnkOCTaOCADmBB7GN0uZEvIdQlAEQgxM1iqLSU75r+DEZgQNjx4+IhiplYoc3GrNJhONBhh8dlAwXjm8wjzJmYMsRo36Q62gV32MewkvvFMqoZm4InPU0LYk2DNt7IjMa0OWJQXkLGOt/ZQrS0lL5tjtPjkeFJn/0dZOp/PWywJZ8hrEZXpTKMNxeSxhGytoP8PZ2+Ebh1OoNIP+IQT1ilxXr15WCV1u3Xpf799+j+AAJ43t6uH8+wTVvbxQCc2GtF1nN5OxS7/I2l69fkNrvHvze2/qte9+X69//8d6+/W3dO/9e2TzTtDtEWn0je6IbDwYKyrg3Jf47oV6eSbTK08R2gmIH9bVjN+gS1GiD9BGRSApKY85dVG2IYG1BficqBESsiTLEDKpJgDwUYB5PB6PlcNj88TBF0MqxagEXfvYa9vMyLNlIWctfj9gE+XSYFuXZ/AhSwohukoClwb+NN1zVGDuC+fXwanUkg2W+Tw9nmt1NNIKkJj/pZdfUo1ehxDI9I51jP00DntkVyvk43SsJ8M3baePNWGGedrw3nJi6J5Zd00Abujeoee12zwFZ+0+WXqMp6FFJjtHz5ifbHv27DY17f520I1Bm7MyykyBUC7bNiiEoIjgh9DK0VxMUuJXpGWGI88gcA/I86jUPQed1p+WrisQ6NyQJxVumyLMTcpjUhaSEmMnBRghRQEYOAqIaVLWvlULca1wNj41hPMizXwT0Pdnpd9XGCgb6QWGMyO1dogjCyF0xj6EoBCCigLnhVGfo2Tb2zud0zu3eV57RMMhZZqeHOn65Qs6Zhecsf6a+U8w5ha++3fv6cG9e3Ja+hwO02dOn/3Up3UJp3D50iVSwMc4zxPKE73CebKdxZUrV2W4fPlSN9ch80w4pz7BKVRYxgGRblDSpDzSK597Ufce31NIqXNwX/jsF/Un/sif1M3rz2kFxzjAsZlegnHeoQyGAyLwufYwNvv7+zi6Ca8a+JDr2Wdv6hI4mR5r62tdfYTuIQTanXROLMIDf0fAyy+91O2sHdzNcLaB+rZJysNQo96a1sfnJejQVkFv/OiWvv+dD6R50grGxh9C+sf+4V/X//U/+N/rn/7z/4S+8fWv6OqlTV2+tKq11aTnb57X3/tHv6L/0b/0T+mf/Qu/ofWVpF5YSuWxUrXUhbWxAo75wcN7erj1uPuWv8tXr+oC9AoBXFE8ByNWwJvPPovz39APvv/9jj6f+9xzgjVkA45U9EZ69sWXdESK/eBkrgpBrbEuIevpmB3YDIO4SyrvyuXL2iTom1Pncc9zHjibHOs8ePyJP/qLGLulHpAt+MxnPqMCw/LX/8a3MbCNYuqrP1rRg/uP1IMPGbISkI8GxbYcttAnIeNZr5ChwNBb4c3nXTIBzgI4fT3F4EzIUkxw9BOMetkSLGBo7PBt5OcEAwvATt+wQEYcJFU4R4PvmVKGkrEMvrdONA1s+m8A1m/Dx9q3LSw+hRY9PAWeGdzrc0r2tKzUUGfZrTvcGgxl28ESR26gGucbOqe+ZK02sK4z+J7l8b4l4G3lAIhlUDYEcKX2jiZ6SAZnn4D2mIB2iQwoz5Wgp5DfBtwaDGcL3WLMFJUphKARhrtp2+77Oaxjpn+HJxuILIsaMYY/dzIqss4WDXq5VgYDDfqFEoZ7vDJQb9DXyXKuE855l9imBesUMzQEKyFFlbTzbnMHfkbsyGh1RYldv5CDPBXKkLchgXIOXh3faN/yzn/r7/62BxG5DCEoxagWfG2AU4zKwC9LiSVSjyyh4rwP6gIPxsn6PYU8Qyb72iLDuMvx5R5BwPs7j/Tju7f03ddf06Odfa0Q2K6urGvA2prlTA073UGUBlmrjMDk4upYr9y4LFINevjegV77/Xf15g/e1pvfe0tvUD68t6OmTLLOD/IVhSYTCUQ12N6McUaDXKvshn2fp6gBdrbIcvogB8tGiX+ZejLkYUhQsUJwtcZufkW9bKhe7KuX94BCKUtatqWaFFSGRv7AYQgtIwSpo30DPZJC8HNLUKHushw20CjG0L1LKXY62VK3gq0zzUOI0I8xkZcWaJCXw6MTjQnwVggkvvzFz+oOwVNImfxfqjeNFGNCthv92q/9qjbPX9S7776vg4ODLgD28afvc3gQwHCKfE45xqvYcLb0CyHow6tpoVsDULbU8twQPBpqyppsiXEy2H/97aCtaj0Nnexb/j8BDbb0DGoYdnb/08oKm/s0xAaCtxZIkA0hKARDPC0hdAah0hNHn6fYKdHpc0Q/E89BWZ46KLKknDZ2KM4O2NGbsdBJCWZbeFyXFOQ2cPtD5oan8KjRggbOWElqBLAkyixx8oYKo3lW+v2UqN8G3QwaI6DnMPKJCVdIj0XKSxcv6SxA2GVX/oBz5BbB8Ff4WoHtOPxhwOjo8BwOEytVYgy8g0gIbEyRNPQXMTTjzkE4wj9BCZ3mv33rtvx3uCllWt9Y7wKO27dvdTt/Ox7DFE9Vgf8KaTtx+czfa2gRzL3DA22c39CzLz+rx7uPdfWZq/rGH/qmXn7hFQ1I7TWLugsqZoyxLOcI5EJFL0PAavSkVgjmU6sM/vR6uRyseN1t23aO3v2ctpoSeFiIQwiyMbKT82cEer2eGoRycnLcfUp6MaffLBBcJC2mfbIRhW6/9Vjf//a7mh9WOre6qYgSvPjcTf3b/+b/Rr/5535d/pTxIC9OS4xsZLzUVgpa0nKuXprqhWfO6Z/9J39DV873tZq3Wh9lmnFksoYRnsI/Z1EOCGQePXpMIDWVeQ+puoDFfzp5dHSkT3/60/JnMZach3kN16+d16Urm/ryV39eB5z1v/fBHWXshmqMcQW0IVcLfXxk8P4HH0APnAzn9KaDswDOjOyQEVlFZm7euKYvcBzQohyvkym6fOUZtSnTb337d5WlHL5e6DIoR4cnCiGpRVfQQ6Mo09r4hhAUQlDKEn0yxSzrPoTzCKe2gzE5IPCb4PinyO+U8phU8xQPOCtbnGAtZwdKHOlH0HT9SztSyz4y1OkB5RKDbqjA17L0t4Oa+T4JDcj/JGib0NHe6zmDGl2srIPWC4KRsoMKWTSU4FhqaZw6qLkHwHlO+wWO4QzmS2SLujl1XveEtZsGTnsbHBDM20algmr4dgaNhGYa2lPcwJ0qBWxTizReIc3tbEsbJGfhWsZINCjQ2wG8GGC4B/DCMCZIy2k3KHJ2fQMC1TEtpUPOg3fJxO1Nj7U3P9GEQMDOu8YmCaMVGMuZGgcBR+j+AmOeMVaW57IjtPx7B7lG9s+2xjybQ7MxgcKBA3+yEC06WWPTYkyKMaqCd4E1FFnWOUVnLYc4qD66VGQ5djVXH/x72M1rly5qwDr2dw9xeNSvDBRHfbUEBxMc0XtsTt6/fV/+PM2YI7Thyli2u3W7UIODKBcTLcGhp6TrF65ovSeFE+nk8bHefeOB3n39fb31o3cJBN6i/IDMwCMdbs06nV8eN5ofNVoc1ZoeLqRlVMsmoFlEhbJQqgeqpq32Hp7owa3HXd+7tx7pnuGDLe1tHXWBRBZ6CpXILFSKIZNta8BeCFqEFNmITGV6d3RC3ltolbJMltMlPPdGoKS+gSe2W25XIdt66nIdItzJy1l11X1+o2YcZAude+G5GzrwUaai7j/c1nDYVwYOHrtG1r1BSOi+A0v7FfMsYQNSKlTC9xJcKiJa31tHPGdSYLSgv9Pltg22w3DW1nX/XUI8QyQijCEE+GGISjAlQxATziWnzBH2HCG00Pu5oK5AQDOcv0uD7zO3py9ioqRWncMPrSLge/RJdv6B5xgCBrTpoEFxP06IBoWveYfiw5izaOmUUbW6Z4TBSlewS1iQsj8kpewzfX+IY2W8oocPH+Cgb8sp+26nfDTVhAhuPB534044Hztm55sTvfvDZNfZfY4Im2siKbHWY87PZ+wY7dTt4C8STDQospX8S1/+kn7mZ74A/Iz8p0P+sz47qinO2juRwWCoGalMHwUM2cVPcXTG6fbt2/K92/oT/J/7wmf1u9//jp574aa+/vWva/PcefXzkXoI3OpwVVmIKvKg0aDAYA1VQF8/B1VaWeG5yDQY4FhXV7W5uSEhYM4SzMHDTm778RZpwwVtV3SVrMQrL7+si+cvaHp8ovfeeVevvfYj+euL33/vLrvcHW09nOuD94/0ox8+1ne/c0+P79Tqa13r/fOa0+czrzyv//Vf+dd0/fJ5ncfYjHsrZAueQH8s2NpBgp+JICDWR6zlSKu9pf6pf/TP6HOfuqFYnuj6pTXduHJRz9+4oQd3H+iH3/+RfvCDH+qNN94m7TZRXhRq0ebxeEUOunLk7fOf+7yc4Xj8+LHOkc43vb7z3R9wDHC/20XOMAhImlpoVocMQxBx3Ht6+OCRvv27vw9Le7p27Rntbm3rcP9AL734vCyP/tTyKy+9oM9+7rPMfaI79+7rZ7/2NW2S4fFnOg45RlAbleWFpPgxsDw0yGeDwQohKIQgB40pSwopkRZvug917nF8tOvzV3YPPueefHjmW3afA/Cuf4njXJAhMCwxMt75L1mT70/L6onjfar8WNDQdjvssqs71ZESHXkanFV7GkBbH0HT0dx0NzRNEOLOe3QQubLxtZG2Ua14AYoYVrHGp6ERPkl+twQPNvNdJmVG4DAnCDCP7OxnOEgHAsezJfSpyBo0SHQ4df4xqgkRPqoDPblCgL5P3fv2ZDHX2sa6ls1Sx5OjTvZy+o5CpmFWdLv9IYHmAOihK+PhQL0iKdLG9sbHDPtk//ZmE+2zcz7C+U8IYhdqkF7j1ErgE5IIblo52JhwrNMoqtcfdnKax8ROdwcwsKIAABAASURBVKjRcEyW8KKyPNcRQXWJk3cAYOdVw8ea5xCCYkqqWX9UkI8PhinXMOYaofPDvCeDsxarqaceNFuNha6tntOr166jRwM5C3nx2jXNg3TULjWlfO/xfX3/7dc1J/geoZd9goAGvLNBroCNtnwucYBD5nju/GX5f8DM52LPLrFU+VhxftLq8f1D3XlvX2+/9lA//u5d/fh79/Xa9x5Q3iVAeECA8EjvvG7Y0ts/fqR333hE+z1tPzrR4W6po71Kx3sugf2FDnamuvXuY9155x73E0UyC5Yry0jdBiXsbIRPGTRI0ECmawGPej1FdKgY9JG/WnbIfQKkoijQ0eMOzjY75qNBP+EqkTvLcs66vZsPBKotjnyVjIH13P4khKARvLz/4D7ZgTvdXxjZRttn2NZnKVMGLiUBbEl/B7yuPwtAQgjdzDEGhRC7e/8Kwc8fB7d5GtzuJ8P/f2rJALQfm8kLCCEoxtgtOkeY8zwqR3kMBWWBQKUUFJOIXqMK7s8gT1E5zy7t9KMa8aikVgzb9YkmVOQZ0FNX0zYYnCfQGZ9WrjO0PDdNozM46zYlal8SlYVermJlpGN2uxaUO3fvqmKntdop5Xn5P/2Zkg6+deuWjtjJzXDIz968qXywokfb27KDPzk6RrnY5bKwum1IEe2RWtwB76BjdqENRtA7+I2NTd364Jbe4UjBDmIdA/TMMzdl4czzTP7MwJzAocgLrbErWLJrtcO34/L/CGj8hqSkKrRgjoD+zBe+rOeee1knB1Nt3dvWe2++ox999zX96Hs/1O//zrf1+7/7u/rBd7+nH+MgD3a2dYwjccr+gIxGg2EJ0CWLUUWWs9NdyM7fAc2CYCdAt7W1Da0M19nVN3r9R+/o97/DuMAb3L/71l198M59vffWHf34++/pu7/3tt558xEKzTjHSb1mReMw1AIHduXcmv7y//wv6cL5TV2/eUPRcxYF6+4rowyAuMzzDqBhvTiWv2M/1Sh/faK/9xtf0rjf6Gtf5cjg6hU9Iv1/OMWBIB+37tzT+2RVHj7e1qNHuxj0qXYOjnSCEdym/Ou/9W1953vf1+O9Hd14/jm99vY7ZE4O2MFNtWQnXeTDbvbQSg5AfB45mZVdmwdE++8x9gzjPRiMu4zCCsHFAIcwIQj050Q+/crLeoHsxsHhrt5668daWR3pV//MrzPfHrJwoJAVSHME0wyI3b0wWDZkTS0ZAjJisba8F1nUAEOW4T1KZGCfNPfB4bEOyFgc4viOwW1K4Doj0zMlMJghr3MbGWSidDCAsSkJLiocR1O3MtSM79Jwen86r+f+ELixrFa0NdT0/Qgk1OWngg1pg2F+Gmqe7dDPoKxbAo0ah1h3jrsEx48BDcuuTQNfatoG2rZkOVrN4NOc9S4pJ/NKDgS8u+ax4x2/PvwxHw2u+LDEiARsbLeBwLBsbz/WIwLCHNlfGY1xMLVyuDNICeeaOvuUoZN5zj28yHu5mpghUzNtodMOzPYJlo8J9h1kdfSifxMaQVm1rK02PVNUnYnsQKUDjo6mBB4hBEWghqANDj1I6pMaFzpXsf4etqcB2T3syj6bgYpxFzhominFqMC4iIhy7E3OWlIWlEV1kDNYHiV/6G8Dx/fMhQt6hg3K9UuXdEhAeuvd93TAufTnP/c5PfvC85oSUPrPiR9CiwXjjtZXNcQejlfXNWID4s8I9FOm5cFEG2QXX750XVdWhxowT9ZGxTooAG0VVZVB5dKQVC8y1fMol82yAOd+B7EpsOmnkIWeijBgHX3llD0gjz1lKtQwVhFyEafokIzD9r0tHe8eq5wsWWeOvSo7e5wIfNoYFKFLhd2YcVQ7g2b+boUautXQWFwNts5t1tfXu6NVqj78gey0lNy+ZRzB55JMU1LQymigS+fPaevRQ9VkRRYcF8+xK0V/INvqLEvaJ1vXy8E1SCHF7rixYl7jpTxTTTahYn7jYD0RVwg0pvxv+xPC321/y+XZbE/fn9V9vDSeT8PH30rRFW7gMoSgEIISi88hhI16gRPLeoUGCLYdV68HszH0vTx1ClbESABwChZam8aghoFPIcDMCFsidUiOrFSnpXD2rXzfmmVwrzW0gfqghh1GwzO25HQ30VRaooyNePcEOrzBNRHd39nf1hG7gB6MPjg40ACl8bfv3b57CyFbaG1jXStr6xjyQz14/KgzGh/cua2Y5br/4DEjZgh+qRdeeAGBmHapeVCRz403184hyI38tcHbO3uysDpzsGC3ViC421u7mk3nnfD2ESifOUcEKkCjDFpZmJ555hnG2pS/pMd/W+p1P8dcfXbWb7zxUH/tP/wv9G/9lX9P/8Zf/jf17/7rf1V/9d/6v+iv/jv/d/0H//5f0//h3/0P9e//m39V/7t/49/RX/5X/7L+vX/r39Z/9p/8Nf3WX/9bROPv6I3X3tTrP3xdP2IXbXjr9bd0+4P39Iid79tvvMtO/jX9zt/6nr772z/m/i39zt/4sb79N9/Qa9+/p3df29Kddw+196jUAoevuqdMQxzoQKNirA3oOCB3d2E16V/6F/4ZjclE9JEJcRUEMZH1CR74LzCWBF8tvGyaEh7W8s46Ytn/v9z9Z5BlW5bfh/3X3vucc136yszyVc/77vd6uqfdTAMYgxnMDAagGUAAKYAECTBoAFFkKCRSpIJShKQIKqgQQ/qoUDBoPiiIkEIMEBCoGaBnMO1fm+ddeZem0mdef+85+q2TmfXqvekeAxAMgKdy5d5nn322WX6tffPWFNzYdKRycKiiOtKXPveS/JO8r7/zgdZQBNliUtkstIdgvnfjjr6D4/PdN96SP3/72n29d/O+Xn/3mu5jPCNGW/DgD955Rzfv39WDrU2NcaQCxtnP3afQRKQKAwq6pD5WQxt7E915sKkPrt/Srbtr0K+hHvPu7hxojxTt/PKSWp0OZ6ybunD+jL78hc9qd3NX9+7c1N//3d/Rtftr2sM4j0PQHnvpolRKsDStoiZVQjEETeBVAW6oEvyew79NlWqj1Oayhuabbc2Cyy5Zp10yUdv7fR32JjrAEfA/GXSjOEApeXTZ7Q/UxyHw+yGGZVIK3q+YQ58AdJPcCXgcJnSeTOj7GBwb40pejhjvx8EY2XLw+bw8hRGGbAwMazC5g+J838XgOPgaR8zpMKR0qPvgyHibz+X9pwjTEMfG99lD8e4dDXEGStFNLvdmVstPAseuMxL4c8UdaXcw43klxWhy/nL5EfjtHu4LjS6D1gGYzVt1lDyDHM42WyrQW+12U8tLK/UR2S48dBeeuc2R08aoB0/BAziFbEd5ytWKSc0QKaMKaNeQmKrSqCo1SNLeZKyHRPcPOY/fh3eG3E9Zq0fXZW+oCL+3sqYS3sLN63cUoP0+69oh+OgxhuNse3dLXQyxeLcE76lImuAYNNBjjWZSq5HURM68nGv5fhqKFnR2eVUXyEK+8twLevLMqhqkV97+/ptanJnT51/7XK3nDnFm73HMecRaErg44Px7Mixl0D2A96X2rGZDrgWerZBhnGs0NNdqqcNxQsV6sljhxJiaRVSBDksmFVmSf84hsYZQBTlkIZNDHvO6jJbqspEn5bxXYHxbeYEOaWkGx3yxMasz7Rm1qlzTw6EON/b08O6mJuxBXGZRpqgJvydlBWUNCNxFRcZiB3I+HIMvQR+zCNnpx/oQO/nl9uDg8ECwmiZZ0MhKeKXUKllVq8b6zCvPamt7XVme6/Cwq2BWG/kS2zI3N6M9jiWTe2DM7E7BLFmCgmzEmPs7Gw+0vrsn5+MpawgypcDkPjEQHqubmcyMVoGrE+AuAM7bj4O3Rfp60PA40PUTP65XPgawAS99fC89qjOWmdXzm/3eMvDeJwHm1WOXmSmA4IRhdCcg5kkpy5SDtCYEdWhQL7JMDcCZIlOlWJaKDO6QTur1hqQaCceb5ubkx58JxJ7cPioqiF8D63KCurdVA0h3YakdA555OWVe9wzHREhDvDNPf7lnPsUDbmAkItzrH3Q7g+fnabgYE0qg4BhgWDOGR/ORPbjQBPbLSnWe1FrfhRUDkjdz+bf7uaBP2VOe5bWQ3SdV9Cyp9KWlpfo+xFiPd0BEMSLSu8AY/g1/fSILL0fjkR5wHOFMNWGtc2QFGgje9sNd/d2//ff0t/7r39QHP3hfB/f3NBcamkW4ZpM0E4ViA0tdaXwoUvDS6Ehau72rH3z7Hf3//tvf1X/9X/1N/T//i7+p//I/+6/0X/4//iv9t//vv62/9d/8HeDv6m/9f/6O/v5v/q7+wW99U9/67e/oW7/7uj56+6bW7+2oz3gOw26Qe/dWNmR49YivkuUIfUMN9pshHEuzTf30517WT332BflZqqHoKwyisEDlaKAR+BoRQU3x2glTNeWdaf0J4SmO01QVBrMCB+VkwHngUa1cPNrfIqpPeRTDqTM3r6LREkGIusNKt9YO9C7G//bGjm6jLBzuru9oY/dAmzv7un3/gR7u9NQbTAW76gBD0Iim1156Xr/0ta/oV3/+a/qZn/qsCug6gS93yZrcu7+ub73+ur75+g+1tr2r5uyClFra2T3UBx9dVwHP+FdHu2C/8sJlTaDlm++8q9bsnDrzCxw13NE20VyPvQ8lFIypS5QywuHwPZfsO7IGC1NlViqDv90RSDZVjlwVLLRVtJTFTBMMhfNd/ZcCvTER6ag2iGUVVUL/iYXjshTGH4D/RtOKenWiCE9KDP3000DU5W1j+v9YmJjGDjwfYRgchuPJ8VHEWETqJWuZHBt72j1l78/7k0nd7ql7h/qe93tE9A7eZ4ycOj0nyLHX3QnwzMYRjlMfB2cwKplnqilaugQCeEkYjGQZ6j8AAm+mINX6xCrJ4VhfCJbjXQzqFBr4kaJnveYxLKuLZ3Qe47iKTJ6ZX9TizDxRX0cBXPbINGxs72h9Z0/byOT2YU9bGIDd/YHceLTaGUZiVssco104c0aXAC8vcgTUzjJl0MCAirWAHo6bJto76sqPDg7ge/8vqIfTsabooxHy0Gk1tMQYC0Sp65v3ydhtq88Z/OHBDmfi+xoPpMR4cVophjG8u6MsN/X6BwrwKhKvUzCVauaZKoyz/+XKgHW7/K2S1XviwqXaUXn92z+Qf7Pdc8++oAEO5cFhX++9f10Pt/bkDldlUR0M/8LCgoIFeVbDoFun0VC7yOFN1hOkdrNQNNXgOI+0ZTHiCDnYp8rE/achqHAdy4sN3juGjEAxAZlmcIbOsI7VmUWtdhZ1prOAPmlotjOHQT4Ui1MIrM9UG7AcO+MwHA7Vxyl2OxCQoUajWetdMzrq+CpPqpF5DZgGkZ0aw+fDGqclumdleUGug2dwmNbWNrEFLbnj5rzkn0NaX1+v6dbutHWGjIv/5dAWWVZTRFfMqUrHaxOXWWC5psB69anLzGRmn2r98bchRMYAYpAF+xiM+o+DUMkeB/sJ/U7aPz2r2Sf7h9MOgYXEGOqHO8gEAAAQAElEQVSFm5lSzJRlSTlEK/CCiqKpPG8AhbzNIeO+meWKlmqhjZVAth4JrDORQxDtDjynqPt46c+OjbzJSzfmE4zKGGafoFQdaqOPUnHiO0xQSJ8AGLl+D+XkkU8DBbu9tas+KX438J4e3CVqf/KJp7WyclbLeM7odfmfDpWMtU5KaHt3Xzt7R2p15mshmGm3dHCwp+TC0Wwopqgp8/RR9r7umZkZ+Vn+DlHEPEIVQ5A7CCklRXC4jbLxuc+gBC5xxr3IkYGZ1WP4fvxZm7ScC20Dzv1TP/uzevHyk/rcsy/qFY4CXn7yOb30xPN68amn9eyFJT11fkEXlue0ipdaME4jpNqwtbKoamiaHJXqE+Uebg9Ir410uPUx9PaGRPYjVX0pjTNhtWqoUNpCGQc8+gT9EnuIMnlZQPcGkMPws7MdzTPvl7/0UwpE9g3aSgx9OeiqAsphDy/+EIN2BDAJitDKSiX4GiK00+lEU5yeKXR12g4RZjND2XnfqWZjU689/4oCytCzNnmjJWVB4yDtj6QdFJrDHgZkn6h9D6Xd7U3VPSjVaWZCZ0HLQv/OX/8r+r/+p/8H/ZW/+M/qN379F/Unf+Zz+uKrz+jf/tf/Jf3Jn/uKznB8scHxiX9i+s2Pbuh3f/iOvvcORy2AfwL67JmLOCtB1z+8I5tmGnVLXT7/pH7pF35FBREM7KiVs+fURcEPiCYG5DRH1UATFLjFUkUR1ewkpRzDn4FHUJ2liq1MOGelDfPgtCtgoALZapE5ipY0Zt9HhJ8HZAYOOQ44JCI6IlLuAwNwNoY+tUFFo03B6xhZeBymn7p/9GwiTXnx0f1P7FdpjANxDIZxnpzAVEMM7SPjj6wM3IAzzhBnxA38FAPu5SmMmc/X7Y7AEKevRxbjgLP1o0EfR22oIU7gFCNp8FqygKMZFEOkjOiQCu4rjwEj6AEFeq42lF4GSYaCdD0xYZ4RDkCF7GQhUwY+85iUIRdZyBX5B6tqOqq0y3HfJo7mA+T7Hs6bR+MjcJrHQrPI98XFeZ3H8K+i9JcaOAKdplZraFO2dW5mVrPouHwqonopgFem1xH65iF7Wzvc0Vb3QHujvg4nQ/U11h6GvDfcU0wjPX1xSV959Vn96p/4gn79F35G//Kf/3n9y3/uj+s3fvUL8OgrWp5raKYIyuNUMwQcAWcxoBiNTTuMyZxN4Le+f5Uux4pD5CeCpSb6eBmn9PKFi5qfaWpvZ0dr9+9rYWlZ+0cDnJSxrt26o4ixbHAU4XzQhQ5lBY6jVBEcGbqqg7NSUDrMNAp1yAYUWaYErqOFuvT6J8CMdvAR9IkyY0w3+k3w1WTMBv0awdQIgaOGqBa0asdcHXi/Dcyxhxb3I7IWTjdPy/sHpnVyed0h4cQndGvF2gNjmZncFoQYartR4Zk5+Gs5TkOgjz8fwW/JInQIWkSPIRAkB6eKlsuzts4D/t5R94ijgQ35ewvz87WTcEgwlzGvj/k4wHKC7elrdbO/b2YyCwohyszqdv8VY5CvsYYQFYAYox6HQH+HGKISPPwI2K/v+dPg/T4Bnxov/p77wHwfQ4hBnwDfgC/WwSzIzBRSVMiSAgRLECoDEumxLBVKgBPLoUCIMvo0eeZGhLcUKuG5A+Unwdvh61qgxeV1Nz5WsiDeqdeBgqsgcgVByxOYEs1P3IBQer2qn5cQ/hhK2kf+nPYp5SFn1SnPULcVkelAbuidKa7fuI5T0FcGc/+1v/qX9Oqrr9Ze5LNPP6vnnn9Ofi4b2efR/p6euHKB8SuVUHqMookhyKP2s+fO6jxG4AJwlmjj7Oqqzp87B55gRJRi7WHTd41o/+atm9rZ3cGROKjPqvwDeAuLC7p0+RLCuquNtTXNkc5emVvQgIh2hKIqEdw2OO0gFG2Yr015dmlVy3NntNie13wLR2DlolYXVzTfntNMPqNOMaN2aitTrjjNFSZZDTZO0sgdBJCNIY3gObOkPNATaKaGGsyVWYBepVzhZkEqWH+TCllItfjVmm0Q9XX1/PNPYwgjKc4J4/YVMAiGsZ+g7DTpSXXEP1BFFFyCsxIDNiTaKjnLnuAMTFCY0xqmGmFNXdBm8fyffeY50qFHGNyhloji3LkqSMdnzUyWSUdEb4dAt19SB3rQnTVnRdAFMi1/+V/4c/rf/2//Q/3MT39ee0Rbuxt3dPuDd3T/5kcaH+0paKjVlUV95rXP6PmXXtAmTtuttXW9c+OmvkX69E0cgFucS37vh2/rvQ9v6ag/5bjgoW7d29AezsZ3vvsj+bHBuKy0tbOnCXSewLxTHf+byZPmG1GLnULLKOLnrl7U86dw5aLOLy1orllwEFGqUCnPCDQgSR5MjRSVMF4KUeNpVSvtfSLLPbIV+4dHOuz2yTAM6kgcG83coQY3YA4TaDqcmsYezZ8C997u450+8xJbqCFzeH3IXmqgL9lhIiWdQEkfQZ+KLEBFm3F/AsjzCJkcowEnMszcKURN4RkHn6MH7Y/6Y442hqx9KI/6x9OSnVeqeL8Cf2xfxjvRQq0vEDQF1hboV0fGyHLgjUhpp2XFW6yb32C+0gieGownON5SH4d0D3xtk6LdI8W/g8F3Wq2TYdsnFe48dIRu6GG5+/Bjhg5YIqvjUf4iEelsUagZVUMg+HCIjB9B+nx7Rp4ZmMty5RMhY1IAFwxFpmqiTVL5mxwJ7PaPdDTsQrN9HRzuqjNb6EtffE1f/PzL+sJr6Jgnz+nsYlMLnaArq3N67uqKnr6yrF/82hf0tS9/VvMswMoe/FChsCuFWMkIx0cY/0OyDD0c7ZhHrZDO9jW10VULnVl5/cmrT2hhdl6egSzB77kLZzUB10dk0u4R4DwktV3Ba41WUyPwKXR7gidDZjjQhQqMQlSlRl6o40Ed+twzvXkKymKsIYdHnWd5RTnrOq6XSiAjT0YfAYF71brEaVeEpKYFNFNQYnwfi23J8RqgtwcJBk0b4DayhhGR2dhpCh84r5Q8m1J3J8D1RwhRMYbaQJuZAjwkLjOT89UEW2AxKABTnOcJeqZo5XJH/Py5RXTuXckynNGJQKsErjLWeHg4JSs8kAdrnt0t4Ic+zpYHop7lncI7R4eH8jU5SM6d+rGXmf3Y9j9qo9vLHweonjrA9vKPOuaP6w8dWLBFyQFkBIifwwRF3lQb5vfU0UxrRrOtec0As405NXnmXncQBAmZEkosi8nvUA1SvXBRArVAl4IppFSpfh659z7RTA5eF8T20uF0c47sR8DzCjh1DHRynX5YR3j1BxjRwFoEgXIyF2OE3btleaYL5y+g3LsawRhunP1P4fxZI4tyJrjDudmEBmfcy+fP6SFR/BSmHeFF+rdFuee9s71dp6r8P5I53NtXiUH76KOPaobc3tvV7Xt3eW9bKzgKVy5fkTPSBsbG00z7KCefZ2tjU0coeE/DtfDO+0c9uWD4/0ffRADX/IuJwI/jqAFOpxjRGacHtHHhadOnzf0c53cLnfnaiM80O1qeW9Lq4rLOoAhmGzNq5y35WaSX7aKpwhKCGDXbbNbQLnI5tMCNQxOl0IhRzcy0ODuj1YU5IuwcYSo1tzijhbm2RIQz7B2oGvQ0IeU+IfrR6FDj3q7Gg32NUYJTBGeE4eqhiGMZdIhydPD/vesQIRrwvIQGLlwLZEa6OGwBPvAv+JmidJ3eOQrBy2YzhyJShoKJVLE9SoX0tT/xNf2H/7v/SP/Bf/Dv6xfInuQoiYo15RwD5ZgHX8eIdRrKbn1jTUdkg/oc6TzEIVtYPqP9g752Wd+1W7d15+GOPrr7QHc293Vv4xg2dntaPPuEelVGBmKoQyLhHSL0/d4RirWUhWltJDu56emzS/pLv/Zr+sWfelWff/KyVlBKL55d1mqR1CR6uwweLwKXlpfI4iyqHY1MzEhGNJbBXznKKiF7GXs2M5kZY4/lRwO7HHdsk51y8PXuEyn1iapPoUvmoOcGF0XXhRcd+ii1HvgdyDDgpdxoT5Ab9KomIHAMrtx4nsIYRXwKDMU7Fe9IE94fV5J/ac9EJ/fucDBW7TxMStXRPqVnMPah+T5ZGk/1H8Kzvq4h66gsaIojXbFHhwBNDCcxYNwdnKcjdaMd1DBrKS8TczpklK4THMzM7yTGmjJunz37d7Lvk2k6gK/2gR1S7bvADsdSfr/HmnZ9baTFPY18ZnFRZ5eWdOHMolbm5jWPPHgAkyvWTggKQhm6JGd8Tw1vrm/UKfMG8vPUufO801ETw+jrIclBRkjiFIrsxli9k88SPHF1VS+98JTmZzJkrJImXRVprIXZvG4rsgnRvuni6qzOzud6+elz+hNkrF5+4QmC1EP4Fcc1q+DkiZzndjnXbraZt9mGN0Yq4JXZoq1xb6SMdTZTpmX2NI9T43IW80yXnryi9lymu+v7unHntnYO9tVErludjuaWF6HxVFmjqMdqoDMrGCSDTgNo53srQkS3ZOw1qdYNecJBALKkIkU1KNvNgv3l6C+roQEvF/C/G3tQxNpEe1TAMEfWibEByyaDh2qohKaOykL+qN2NbQkPiysyngPV2vj6szHrrOCXFJOyLAOSP67h9D0Fk2drve/MTIdnpZ596hJR/7o6c/O6v7GrEcRzO7aLTkBt6OLFs3Jjv7S4JB9nhCO4zTP/PJc7AxOcwao0TaeVKBgzyODDKKPuP6WiVZ8Aq0oefBLoon8UiGbM8Rgwv6/hETD44+sIkh4Hgw6Pgz+ji2QgLQAZhE0pU6KMISqEoBgyhQDCKQs8T0dcM2sqhwgJwYj4d/48WcDIBCV/T1YzQGLMxBjHIJ4Z4KUY10u/93eCzAwItMcT8HpQvYYYFB3C8bNA6RBDUOC9EIMmKBw32CM0WYUHbGba29vTFMPiXzYTWW+Bd3f33j298847eu6Zp7WPd3yEkfKzSnRZvbbVpXktzM2ogtIpb8gvN1iHRBk7W5vqoYjdqO3v7B0Tk3muXLmiDsI1ci+W+XdIyd0kymw0Gjo1cv4ngf7cP5MwNzenW2QJ5im7jOfOhTsZOUw9weP0esm6l5cWtYvjYS4URNyri4uq/5cv9mv0a+d5LaguxIUlefRdBNNcq6Pl+TllbmRMmmu3eK9F36ACCXdoJCHcQa08A6I6GK1zGCqbDjXs7iO4YxnG7syZOQwSBp4I5/6Na/q//Sf/ib759d9Sd3ebfruajI40Gh7q2PB2Oe88VIXRnBC5+4d8xuDE9/0IcKq87inhAXWPTF2hm0WdWTqjFji7dP5c7agszjbUSKa5VlNPXlrVv/+/+nf1L/7Fv6CKvT98uKH7D+7qow/e14N7d1RiEKYom067rQIndQ9H693rN/XW9Y/00Z078r8e2Nze1KUnztb7GiDU9zkuukWkeHP9oT56sKFb3K/t93Vrc0f3MMDrGJNd0v59xu2juCZVyTyllhcyfelzr+jf+Tf/dX32uSeJdKZaahdqEFq0wNlcHrSIgoysaanT0hlSt/+pqgAAEABJREFUyW32tzq/oKtEaOehq8EnCbrm0VQAjRRr5doqcjWKrObrMca9h9E/4OzXMwJu8A44ijrE2LnhPXYCprUx9v24MRqxTjfeE0UM+SkY9ROoaAPGGHQHzwp46RH85KRtyvMR/O/3w5NyIpM7C8NRqT4K1B0Rz1jsH/R0iIPk90MU9NRxZFIFH1bsOSCjVoNkFlhVQGOYPNUNaZXTdgyS8+4pZOAkBSkzE1XBtjIzGY0hiyqDaWSVetBmjyzAAenxA/hpHziE57zsTkbqQYMsj7p4dlWL7abamSnQNsEJGwAj+ksBnHcIejoYh4kePHiAfN4l+zJSiWGMMm2tbSgHsS1FNdGHbXRks2HKfD1B8jW++Oyqnr16SWc6Dflfv+TM1cCRbZNqn53raGF+Vn6s1mo34fOkhU6Ct03L8w09efmsrl4+r6IwHXGsMKkmZBnG9WcNjlhnclknAHA+H5ApiuOS9xZ15fxFXb14SefIRnbmZnXj1l3dfnBPs/DYS688obzZ0M079/TGu2+rz1n4vqe3kacG6f5yWspKjBq6ZgovZjEqgOMEvRo4Gh6UNJDHdqOpZpGr2QCygNEuaxmcgHfXQ867eYpCLavBfv0918FujNrtlpKFOuPqcl+aaiPqzx1K6GdmSui+wABmpniiqwv26zo7MfaUtZ5mAnxN3kePXRbDo3Gn0NeCwa9jDclQnlmYkWcrEoHRhzfuqsjbikqaJQvJa3rmmWdlZtrY3HyUSfF5M18T7b5Gtw9TePuxKet3Ag2RPhT1j5nR7q317T+2X7D+P/LYj1Zp5os2hZSU8gRTF5QN5RjADKOf57kSDBBBSPI2GMLbnbBRhuBGIIHkKG87BuohCJrSRt0CJUBbovG4jz83xeAl4KUDVAkxKsTIs6hA/2N4rA/9zIIMQpuZzCLGeVALsDOWWZAb2wHKcn9/RyUqcP9oT1sYgTVSY3v7exoPhsrqsZPuc4bWajdVZElPXH5CXSKHFDOYqEQJVGq1G0opqCgyoOA8ifap6Deo563g7IXFBfWZz+d/4skn9OSTV/Xsc0/XAj3CkBhUu3P/jvYOdrV6blWHnCNOWVkDI7FIdLp66YJaeOp5I8Nb7ahH1HmWfh0E9rOvvFw7LP51oK080yLK5NK5syiQphKGfjrqqY2wt5sFZVS7FTWHAZ3vFOq0E8JrajRMzWbgnvFbGZmdVMN8pymHirPGIooxW1oics1iUAE/TMcDbW880H/xn/3ftYmx/cZv/pa+9fd+U9tb99Xr76l7uKfe0UFt/Kco1AnR6aDXU4+IoofB6nkU7iXQp82hS9Q+itKUCbNWQ42Zjlzo5lotLTQamgPP7SChI/WVz39W/96/+zf0JGn/aa+rGfgxh+4BHmDzKlOmMst0yBn62s6e3vnolr7JOb//9cB33/5Qb9+8pfXdkZrs88tf/Ck9//RF4S+KkwXtYszWjvq6d3CkDSLGPRThXZy9LYzvPo7kIbzVjxWpbrE+8JgJJX9Zf+aXf0ndo22tP7ynJ5+6qBdefk7nL69oYXFWFsfq9/aU8Z7TJhD1VhijldlZ+TFAK4+6cmEVXisFh5GhmaiIUzWzABgOWaZ20VDBvqqq1AjD2iOL0cMZ6BJpHnrUC053WKd/MHFzf18PUex7GIZD+O8Q/Dscwd/HMJaXfT/HZ6whCn+EQmXrdWbAS0+YefuA513G7/o8/j44OcAB2eUMfRenag88ORzRPmA8dwpKBU0xlF46GOoVJKgKZQ2Cx90YID7K2WNBpZklnLuogtKhUWRyXjsFf14g/+4QZIyfoHekdLn2OSp0VcnzCTzQl3RIKNfFAetiULrlWA49ZJ5koM7Mz+j87IxmkJMCulbw3gR5HMEEJfI/nAZ5RmNz54AjoLUaVyuXzqm1tKQDHIus0dT55XPQzjSXNzXHoC32WKAfWlnBPoLmkK2Xn3xKZzHCc8nUQUbdUOWdjtqMM3vmjGaWl9Wan5e3pSIpQfOZQppDPjuNSFDyhGbg0SyLZAIG6NyofXC/Q8ZxjFNdwY+Cbo0s1wyO7srCokpoPeXZFZyAldUzWlydIysx1a37G7qLI3P2wnk9/dwT2iXzdW/tro7QE02M8ogodwxfOkwnldyxyGJSFk4gRkX24TogpiBuFW2qCE2LFHFgcuW0Y3ZxBsYqGpn8SjEppFwxBr8FSnmmtuQ9VKSm7AFWUcpz5bxThUr9UV9T/mXwgr83gIf34elDD85wlCfw63EGYKS+Z3d45s7bhHULnggxYquSHG9D5GyMAxDBoY958eJ55HSftVc4AyX6f6QI/sxMf+bX/rR+9iufq4OsO7duaYzj6I5GCIHxcmV5LjaCjIgsz0glzpLgQ39uZnJ6OD+amcw+BnEZ9ucUQv3Ox8/NTurs3f4IwLCf/LFSeHAfg/5oV3DPxVic2fGCjgmQZDGAgEw5iMpBQg1ZA4Q0lGoiJWVZRj0DH6aooGAG82TKjHctKoYgN3gRoTvdpCsBh0BbNMnrjMC7UjIgSPAU9fAxBNHGPeMlILA2CyaHEJJMOZABUQMYpY9Q91FiE5W6c+++Yp70ymc+ozaCuLCwoFde+YyuXb+OAZjKBXR+bl7usd64dl2RUfws7SnSuUETmZlGCJd7riElXeAMf2V1RfOk3GeI6vxMfxalvre3p/n5eYxuG2jVjLG7s6uNjXXdIfoU1xBFckDKe5Z+OYZ6nWf+rn8+YBFB7uNNd3nun0hdW1+vv7CmSwTaIwVYsId7N2+AW2nKefsRzsvuw4caYACQPs132rpI1HyRtfnf6XdwVjLwtIwR9w/xtZuZGEIdjP4cz+Zbhfz7wh38fo7odRY4Q9bgAmMszHQYe08u8Ad72+Bf9YeMdpjzMk7HbLOl+zfv6dZH1zVASF2ZDjmr9A9oOr66fQQVwfUP9ow5Ex4PpjhbUw04l+w78GyA8Vh7uFVH5g9RcPvss0+k08aBGWDkPao4g+L+q3/5X9Rf/nO/oQzaPrx7WxXzNBGaEX3GKPpI/wmK//b9e/ruD76v3/nmt4h23iPteag58Do3u6Czy2f1LJH/H//qV7SAQ3T1woqeeWJG6G6pSCqzoDFjutEY5aZ9siD9WBFhmiYmOCnIBS2HH87MtLXGvv8v//H/Sf/5f/6fo2jv63e//T298c67coNkyEXeaKkzM6c2uO73D3GO9pVHae9gW0URcd5mtDTT0LmZGXWYN9dEBTKRM2eRohoxqkDOGnkhV/Y5dXGVOCeudFxJOZQy1lbJMx9DHK8jcLIHT+xgqI8N9qF2OBPf5chjd7+rbY7J/H779GjBnwF+v0Xb1u6etgHvf4AzcYDx8TF7OB9D+HeKwnW5y/NMWZ4rJYek4HJZg9eTXMGzXFUoTMOBcZmOquCnSjxVTt8CGXZoxMB+HaKayFgTWjg0wEETJZ6fQojKUBqRPZtBDyaoGANFI2fQikkmPB9zfjYCp5XPW0me7r+4tCDDic2tqufOsqhUsNbMJMaYsrYDZM9Tvp4KPn/+PAZxjGML3RJjnFvW/GxLnpGr6cFcJfzon6UpWFch0xNkdjzybzN/m3dmmplililvttUkhd+Zm1erM0t9hrkbPMuV2EcG5Kzb+8MS+sJnXlRF9mwJfdVuNGv6bu+iS7Yeag/Dd9A90pj1tjodaLWL8RzKz8kPOWLz8c6eWdKFlUWtLrUkju1cr21tbei1155TA7m/fue6vv/mD/TB7RscBZRyx23KLB7hmhk0MlBiAlUy6DfhKGvMOFOchR5OvsqB2o1SK7NRK3jnrWokIwNY4VS1m0UdMI1xslLKFEIkKOipwmlxHZugb4UDUDJuBX2834i+Bj+IawJOna9d33ofmmRmyEyBPcqxOTk8lynEIFWh/qsHLzPGjQ4xaspG3DFIIdV7efUzr9R/Fu3Ox8bWthaWZ+R9M2SqRzCyi+7eQVf3CU7m0H/tdqueyxQV2IOFHBxVGuMhVxZ0elXswww8PQb+zNu9/KcBQs4G85iB2GNIMGzMj+vHZaqfJe+X50o8TxHEhqQAZCAngXQzQw6TUghKFusyWKUMQQkwN820mSJtjsIMBvZ6BiFznrsi8L55FnUKbvTyFHVaej3z/sybWEOKuWLWVEiFstCgbGjCXvom5QsztfLeJW29dbivd99/Rwec6RjRwbWbH2kPIfJzfzc0rpiKLNcEo+R/3xtQHgvzmUb9PZkFiB918/ZdpRRVwsgDHAIy0Aoh00cfXq+FL4ID/6rhXdL1C6T1z60uyyNoV5ruZCwszmsOY/bUE09onudinJWlM4qStjbXtcPRwky7jaE4xMCPMFgrPJGWeM+dpyhTDIH+VY2Pp596QpcvXJTjpJEluVKa4L32MMaeIRhxPmgISA8FfkCqXuA4a0alrEIYR0oYi/HerjIMygx0XcaJWWR+v58SWbpR90i+1QhaX7sj/wxDSd/nn31a/rmHdmtR9+5uant9S7vrmxqRAu4dDkif9XR4NBLBo4bDqN4BdWDsf42wN1W3G7R3ZLr3oMt5s8nyQlXKNEVRj8FJo92QRwszs02MZ66/8pf+p3r6yhVtkbGphj2tzs1rilM0wVHYwoHyKKFUpfscB7z17lv66PY1bR3sSBjSFRThGEOYiFRHW/uaT01t3b6jF69eJUqbkeFI5UnKMwMvppibzNOvk64M3Tko+xpjNIQzWUhqKeo1jo3+1T//5/UKad5lFEVZ5frN3/6euuOk3/n2G/q7f+/bOB+3NLN4SS+99gU1ZjtqL7TUms1UhpGWVmY1M8uerceRyYFWSJc+iZPSYQ/NGJRRRqc1kMVY07UoCpyBBuBlBq9HDGauPOV1PVlQUAKixG9Y/FgJorBGKFTHq5cOA/YyBLzu0McJcxjC00P6jlCeDuMpCg+osORVaRK8ZOw/pshvU7KogMwbPPlJkFiOgv8iIudNRepZNDJNDc3DY3OtljqNVGc5CgjQLDJ12gURbVONPKpAZzTARTMz9pnhFOSUAVwk9pzJdQzkVSqlyD8DAv0tRoUsicmVNaKKKD2D4b9YtNRAtmFl+TqMLgKyIqmsKg3gg4PDLe2QGTyzNCc3oCOM6QB98TyO4lOr84LpavqFViaHxPl55gANphjrHNy9QPaugMZFnCjPBB4qeZDQac+xv3mycUua8T99a84ohQY4TcoCvDAJyqqo2UauM51c5zgOuDjX1nDvSHnKlOUNDcj8rKEjtrsHqhqZutVQ93bWdZ81b+/vqTvoakxGo1DU5cUVff65F/SVl17STz3/tK6uzqoi9b+NjCytLGtmcUEb6IU+e5+F98bwmizpccPl9WCm+gpGBFxqSmCVF0GvffZZ/Wt/+c/qr/5Pflk//+qz+uLTl/TMmY4mnmUlq2DQWwq8GmSVlMdMhu4A2fJ7rweeulPg4PeJdwJ9fd7otGRuL0OI9JRc93glsJYYgyL6P0LvBo52iTPhxvsIB85L1OZTVT8AABAASURBVIjKSYTEDY5qMq3OL5I1GOrs6nl9xJGgeK/VacuYs6pKcDuQy9jKygrB3kienazATYNj1ME06ohjn/5wSn6ikpnJwLFOrqBS5ps6uY8yntrJ7vWo9C4O+sd9Iad6HB6twDHu8MkFhAJE5inVREowW+I+gSCjLcakWJdRKUXqlDyL1IMTIXBPPaVCISQgyCwoOJKsUqR0wiLPOgVvK6Ip4/0iWC3YRTLlmdfF/TEUSXLIMynn5ceh4JkriJx2HyOHwQrWniGMlqXaq13beKgcBe1pdV+TOxuBNQ3xUudJBc7OzqqLoXMDnUJA8SS18NT3do9qQgsBO3d2Xmvr92UxqkHE7grSPUhnsgEpqhQzPf3001omrZdjRAN7n8O43yTdvLu3V2Pa5/Fn/n0Avo6bpJm8PsJYH2HI1jFsE9JVHvEPid6uXr6slTPLNVM6Q+Y4XEsIqTO3j18iSIcY7gd373Gm1kdoJ5xjzWiEQWwVDfZRaESkNkuU6kzcmZ3XpatP0m46M9fRay++oL/wz/1p/fl/7s/q3/hr/6q++qUvgt+oaI7nKEOYHFqNplaXV9Q77KndmtHNG/fBz5xG07Fe+cxLOn/+bP2eR+EH2zs63NlTF2M7OhqoT6Tp7/UQyBGZAHdGBv2Jev2pDrpB1+8+1OEQnQq9PM08Zf+RfTbJKpQomZJIo0ua70//6T8tT9/5eqYo8Awe6xGB9HHeRmQBxuDQhfXaR9f0ve9+W2++8452diZ68upl6PKk/MOc/8yf/GX9r//t/7n+Z//KX9Uvfvkr+sqrn9f++obK3lCePo1mgvxK8KCiBKkVIm3wVpZFZV7HolbQeyZP+pmf/mm98Z3vyust+vT9w1U4MW+/9a4yHIysMau7Gzv6xnff1Hd++LYWUDr12TqGvYVSP49ByXKpIqpqZqGO+hcaOcaxxVxBOsF/QIgdIgvyLECeknz/NSCXCdmJMiUWH0NQkcOjDOyOoEOeso/7h+N3o78HzwaeGXWHkEWdQkpRKfIedIlZUkpJPn/mbfTPgGRRZkF+IU71ubzXfy+UoLOSr9Nltcl4RYxqpKA8M+XMVQDNPFOjiPIyRyck6IEpksurQ8E+/f1Gnup3eF0BXAYUt+PKjUZkPZFWkKcpGaEQDCd6onPLizo3v6CZmKNXkjLmn/LuEKduYlMVraaarYZ6yN0+PJvnUqfTJB38ECNwpDOk8jN4MVYTRp/gAExUGYYwlDpNZ4+RtciaF2Y6arGX3Eocj0qBLECKprmZWc3iAGQhU99lg6OmQXeoMUdVJYYlWFJy/IZcRZYpD1Pen+oiOqXFniucsAx6VeypBw8+JFO2iUO/g2ztIwMjnKwxMjPBcWPz8szcIvLawaEYk/VpQ8N5HK7FVlv+7aAFPOJZxYuXz+tJnNltjnWGBAPOExW7PKWj49Xx675fCFExgHWcnAurq+rAMx+88bpuvv2GiklfcwQVq7MtXTwzo4osptMtByeBdbns+phmQR48VbV1ruRjw0nwWFRRFMpBfgaPBOZx3ehtYxzVWs+miJ4rFViHmeGIlPW9WVSPY9oJ60qpQD+1mUM4QiPGa8jMtIqzc3SwRz0SlEzRmWN5hB+hzcKZed28c1MeoM1AP1+fz9nCbuRZrp39XdL+Zf1XA+4QqwqY+yC/zIwxHQJrqbypvq8r/xT9ClkMCAaQjNIUKSNMkyhrAFEJqYsxKQExHZfH9Sjz97MM4gQQ4GDyy8BJpOJG1+fIQyU/O8Lxh9GDmiiBWgHmQQ3g9N7rDv7sD4I26/I+7UyPxgtmmpBSGgMVDLi8cEbLS0t68fkXJMJ2Z8rznLUvYCD3d3ZUGyk8ZxfQIm/q1p27eLsVezE9/8JzMGjS/Py8LCTdunkHD34WmNMhEcIhmQU35sPBWG6Y3Uh3uz2M1oWaCY8w8DlCfAADOoP5uhJ4baN0Ll2+oAukDP2bB3OY/wIpR1/z5sambty4oVYjR4kNa+ZKMapZZOrw3srykj736mt64splzc60aGtqgAJbWmKNKEVDWZ2B6b2tjeB7RmSE0/DCc8/qb/y1v6Ivf/Z5TY529HD9tr7+9d/UW2+8oZ2HOzX0UU6usPKUqQFNF2aXlNKMVLb0O//gdYXY1E9/6Sva2tnS3/7v/hsdHG0qlEOVfaJ59jja21OPKGBARNLf21F/b0ej3qHcYTokgjngGODO1oGuPTjUKEvqjU0zc/Ny4XWhPzg8UI9Us8PzL7yg5198ETx31eU8Osc5mMpQ2h3BpBoQufqHme7evaM33nxDN67dFrpIKwu59rd2dPXsBf31v/qv6bNPP6MH732oHRymtRs3deOd97V5b4N19jSGbgV7zdirg9fzFDEWgcghHUPK1S5yZUl64upF8H5B//K/9C/op7/wqj7/6it6+cmLukSE/7kXntKrrzyn82dXdEjGwf9y4O1rd/X1b/1IT77wmq489xnNLa2wlyHGf6J5aHlucV55EaRUaQZazbU6SsZEKGIzk5nJnYBkGfRIKlJUhjzm8L2XWQzK6FMbTjGMKp4HwDAkJrp9CgL33v4TwCI0thqiBR2DFCXWcQyR+dzpCN4GmBnPH4eKviUg5opqpqhGkamdFWriKLUwkm3w7Qbf2x1y+rieMNRrhnxEFp6CgYuoaGIck/fJs8DeEm32CI71jNW4iqylIusR4Pc5jPvy0hnlWa7InCFLspDJYlBkLVQwCAPdX3ugg4MjZZl05eoVDQgQduHb2dmOFskeiMtYi5lR4wcDz+9HP7XsY9Ra0K/RzJUYKJ3wlNcbzFtkGDB0Txd94cZoSJauhM8NZ3qKcymMXgAHKSaqod7LhQvnFENAl02UwYOBeo9Mg/9VgGcuH5AN6A+GPC81HU0xvBP5fx6G36H7t+7UEEuM06iU/4XQlfOXdfHsOV1/7xpHe/3aGdl4sKFdjhZ6yKYbekaBgx5tTR5AuF4L7CeyBs8AhKkpcSZWkPm6+9Gtmh5sGX2VNNNuyHBsIzoo2VihHEnuQEEkdwocnM5EGfIyAy+RPbsBn4KfoihqYxxCrMsOUXqz2ayj8hwd6TrCDXSMQcIYT8F7u9OSPxvjxDgd3REaEHQ0GrlCNP30Fz+na9c+VMiaerD2UDEEJQs4AkPeS/Lx3QH0vR4cHNTOiOsr/4uOAnswYNwBTp4fsZAMU3BeAMRldswTZsclTf8QPyXv/FGA7p/4efzdTzz4Q92EFAJEjMpCQtCCcguUqiHKFGIEgsysBkdegACB92KICoALVQYXJJhYHsHo+MLmy4megpRBjEaMKrKoBg0N+jazgLcr7g2lCyD8xafA+zwODZ47NH28VKFgALi+Gat6nOgszBrmOjM1c+9xtuOe8fX33+d50NNEh33OSL19eWEB/hyrizEfQuQADnaJBA44J+12D/XEE5dlURqR1mpzdhcs4UNUaqJcmijwldUzNSPdvnNLPSLWl195WQsL8/JrgbG9dAfBswCJPWd5zvNF7WIoHzxY0/vvf1AbexeyMVHwwuKiFjDe/v8F+Ho8ve0K6QBPdJVofH52TsKpcSXin3r3VD/WRDOzLaL+vhruSDVY46CrOQQjEA11ctMf+/IX9Bu/8kuaoniGRND3cHJ+67e/rneJnPdp++IXv6hVPPuUkjzr4B6xC5eva4gCWVm9pO2dnn7r699mn6VeeuUz+vJXv6Qvfemn5RkPq6ThUY81DDU46KJcDtTHmPeJeFxBdlFQR6Og/XHUjfs4BkhSzDsaMLYbdxc+n7tWoo2GvPypL3weD3xP25xLu8K2mNSFRn2igl3OrK/fvE3E/67efu9dcLiOkpCWFpq6vHJWv/Jzv6Bf+8Vf1Dd+87d0BxzbcKSclF4rz9TIchRAjqO3Js9KRPgwhCDn/yxGFfBzAzq3gLrkHXfG3KC89OwzOs9Z8HBwpMvnzunZJ6/oMy88ravnl3WwvaYffOeb9Yc0P/vyK+rAf/4huY29rv6/f++b2j7okXpdVsIILkLjNorNPwhaNHNlRaYYAs5cqzaSgn8nRH4BeoQYZWaK1IssUwY4rtxYZMhAnhIyFuRymVBMmYl6VB4S4GWU7yuGIH/m72SBthNIFuh/AkFKQZ+6DzLGPQX9AZeZ1T0CxlwYtyJPKlJUDjQz6jVkKmKiLbCfoBiPIbDGlEXlWV4r4jxPSuiIECXXJcli3d+MNTGPl1GhfuY86NAoCnSY6dziGcqoyLwVfd3ABcaumKNDZB+h6+b2lrqcAfOY+TKNCRr8S7yc/y+RzheXmfH79/+ZIZvYaDbqTk6XxJyR/SXmKtEdFRmHKcdXx38lc4icdFVxpl5h9EqMmDsBRl9fq+PAoYPxm2l35HuqP52fCikgZxzVbO73de/hlnbIYI7r90vUQqXppMLZHiqBv9nZ+ZoHezijE9r95U57Vk8//axWVy7oIVmqhzj+bvwr03HWs96Banw6D7pculNgZhI8wC8dHXblWdLu/kBPPfWcAnuteDZC1wzGfbXaOevoK3Cf4Swlnp0M+6gws7ruOm5EFi/GIDPD+RrI2/yhG9wxsu5r8Pu+BwHoT6eNOf1DqI9eh2RBxuAyhKQWmQ98P3TBRDl9/VP/c+jGAZmTpeVzeuPtDxX5l8MH/p7rvvffe1+XLl2q5y7gHf/8VYX8JeTO5/V3J+hcN7Nm5k2PIJzUvDQzOY/qD3F5P4c/RNc/sIvzx8edWCU4//j+D66FWRitjTA0UsAIR5RFUAHRkr9Leik5stmc35r/AsxMRh+qKi3UnmJNKBDnbQ41UqgYbVFWj5uhsDITgmnKMdg5YxRMlIMNN/KtPMqj+t8PPP1UA4atDXQyyY2cg4/RwEFwweuSGooQe6bdUReDMTczo/n2jLqkvBwWMKZP4Qz82V//Ff3qn/pljNZAg+5Y7cas/H8UjIzT7x/qmWef0ObDdfmHoSZl4Ax7pIP9nmIIuv/gnlxBLS7O6cyZRQzRNe1jrAP7dEZexAm4DHONMFzbCNsh6Tv31s8un0XJJs3PzGsWQ+HGPYIjz0j4B4tKnIEIXgXu/PnS/KK2Ob87IDJJZhribAjPuoMjsjA7g/ROaignIwxcwhNvandrQ/ubt/XyxRn9qS89p61b7+v+zWv6na9/Q98lNb09KPXL/+xv6F//N/6GCjxdd1QCe9rf30eQWorwxN0H95Wj2PbBpWJHb717Sz9667p2ONMPKas/fOQK5ICz/253VBvUvd1D7e91dYDB2yej0B0HFFWpvXGmW5tHurM1VX+K8LI3wawudCEGmZnc4fD55+cdn+5cjdXodNSGVkoN7ZM6vUkk/8a77+nv/4Pf1XXO82/e3lajFXTh7JKuEuV89Ytf0udeeEXXfvCmjsimRIR3495ddYqciH9I36a2OKoIWVN7OCjd/pB5J/I1dBot0rgF6f2G5jIAJeLRTKZS/gGwLEpba2sa4NxMcLKSJrpExL88P6MvvPb0FQB5AAAQAElEQVQZPffUUxqR9fl7/93vSNDi1c98hizJoR5sPtT333hHP/jhW7yR1JxZUGp1dA7eaMMjlhJ811KLyLSZcrg2osRGSjGTgZvoAG1CjEJM5U51lkx5TIrRy4B82See8Qpt3h6EiNUyl+EcpxOIZIscAhrkcfDnPr5DqFQrtSjTKejkMjOZ2aP2074hmE4vN2LtRqEiS/BYULOI4DdTk/tWI1e72Th+xr3vMbGn4GOy+BCCYoqKIcrbzOx0WNoCFFE9P4+plApSvdasMjkOO9AvkA3w9PYQPTZh312ibgVTZO49or09+MBZ23j5ypWr2uEoyx3ac2fP1oZoioE2M16xeq4UI7EEJhFncsyR1BQ5LRqZ/M+I3ZC7MZvwjuvCCvyKVR6QLVu/d0sP1+6pS3bM+WY67GoK/0zIPJZEzB55lvBpH2ekYmyH6bSUBw4Si5vyG77ozM1xvClNM+lwLN3e3JAfdW4R5Liz6V+53PezauTL/6LhIbI4u7is1Ghragle7NcfAnUnuo0TVDF2iZPmzpGv3+ed4HhWNJhZvecoO9bvyGuAHw8xpvvdAUd4pe6s7+iDW/d0n4ybf/eC5XBYChrg8ASWbfAWKJOZyZ2EUzAavW70dZl3Q+8wIZXva3AYgV93yKbgU1zeZmbUTn5gOP/rgUpTVayNCURCBQdlQIp/tnYUn3jikvZ2NuU0OuiN9WCjUp4KVWQPXffcQB/OoWv8z7s98zphrjZyGUJSyjLFlHAKXT+M2UNU6YxyMv1pYdVxjeXUFV+hQ6hK+PEngGh3qPuIfn8U4N36vePSJ/U1fAIY204gUH4Cqk/NlWfhkRDmWURpmBJCktisKwEH3xz0RFGOa5hCKIcJAjAFHHGndV/Q6eZdABwiC3bFkkPA3KTa8MMhbqwbKLAma/gYTM3sY2jlEaXxMTz+rI3CaGeSw/H7hpLJVBSZnMAjvMsdPOUllOwK6cAukf+Etg7nYSV7ENdR90D+p3oXLlzUyspZ0vuzROgHSilg4G/L/7zLvcD5+XmVCBbyCTOYVoj+r1y+KP8vZS+cO68+qX9XCgypLudzh4Cf69fp/GZTFy9elKebPL109+5dGDTTmTNntLW1pYcPH2ofw1vCyNvb28xT6sUXX8TDfkpnFpcUY9B5jgj8/RHC1e8f6dy5VZg56PbNm5qMh0SPTdJwhfZ3dzTGQVjAcD5HyvoLL13VRz/6tjbu3tZ3v/Vd0uU39dnXvqD/83/6n+jLX/mC3n33bV2/fl2uhHZ2tmuvOoP5M5h/RPQSQGUfz36F9GFn9oy+8/o7+uDaPfXHItU9Vh9HYp8D/a3dI61v7BLp9rV/NFHf/zexaa6DadLuKOmbb13T27cfago9q5jDYxUp9koRlz2GUAuB467ZbOnqk0/XbLtHavYADe2K7NadexjQN/SNb31P3379dd26syv/s6iVszPqtNvQvNDXfuZn9YXPvKZr77ynAcr9PLjrHu6StTjQ+sMH6hK5H5EN2MfoH0L/QWWCpHLl4jweZbURbmWFOjg4Do7H+bm2WhgrQ8P0Ge/M/KyEAyaUZx9cP/fiC/rc5z6nV156Qa+98oJWl5Ie3r+lWx++o+effkpjIstdjptu3r7H2n9QfwPhztFQi+evaISiP3NmRVmW1CpaMosK4MM/nObfOTABPw7YB6ZD2TkDOqIAY9GwKbgMQIQfMuQ3caJQCVVMmx6By3GUlFUSIgeAe7SG9/NnARk9hUfKg+euxM1MZsfAEI/qZua3n4AgkyuciJLPU6zlcWVxXisL82o28trotyjr1DgOTP25lUZDBfxmFuQX03pRg5nJHRTfq5nVtHLZll/oKUjotRpAhwIGbKEzqxZjJ3Dpsut8XCqowGFOzULu2N7b3BLJKuRcyOZ57SI3IQa5roisZQrNILIezSVpAhFcxt2575F+9792mcBHPNJR90juDE94z43ZlHbXMSM39kT/U6Ac9eSlw5j6BOihN0oclV6/j24tMV4Ya97tcz9Ft5bwmI9vZrgwQRFH1g3nJEf+yKA9xJHZ2jvS2tauNkjn+/cf9MBBbyoNq0Dbge7jINzb3NbG3qG2D3va6w11RNp/wH6mJwjE5mvK/Qj9OIa3DVxk6AGno8tHzXbQ8xD5uYOjdNv1FmMccRzQnwT1OBoYh6QROmw8xdA2CjfNqqCRObB+M/OtyOy4nML7vj+f03Hq89Qd+NVHrsLJe94eWY/LkWcGzKx20GKUEjZA9PM5x+NSRbNdPxtPBnrxpWfR5Q9l8Pbde+uancuULOHobRHx99AZmZ59lgzelSu6wvGP79cMPLNZp6OvaQINkDqdoImV/aP9hMdef7z+WPN/r1Uzq/Ftdlw+PngFXkJRZHIPqS6pZyA6A7OO2CwkkCcF1HEtDLxdopCcaJ6W8sySl+491u0gji6f+DHe9fddyTgkpNTBlYNDM0tyaGEYfhw0M+P54xC4D7XRb2ei7nDc5k5AwXgNUod5lsuvgnKCxzckhdRC0VSTUhWM18HQjBBiN8bf+ta3UAIXMcY7eK/T+vsARnjnS4uzcuU/N5urB+Pn/g4e9t7ennZQ6P69Ae9/8AFnTNcwwmOtnl3VBQz9Eob9iatXdZa0un/if4Q3O0Kw5ubnFMFtQarJS287Ryq5jQHzexfAMX0z9uBfVORr28TL3ySSrWFzEwUfdRlnZZ6oeO3+A44M5jWDYnM8D3pHcuXqRqFZZFo+s6Ct9bv68IN3iJi/rWs31/Vv/lv/hv7Gv/lv6WDznn7zb/3XevfN78v/k5HNTfbO+ecCinp3d0u+x/mFWSKenpqtqOt4yxsPt9XqLOi9D+/o2997V4eDoM29kXaPxsIHUBdjPyA8ORqZ9rqlNg5H+uYbN/T3v39Nu9OGBqEp5Q1lKVObY5s2vODOoVV6dGXQy52AD8DrR9du1Od2PyJ6/vZ3v6/Xf/gj3SEDsE/kfmZ1RhlKpoLnPv+FL+iv//W/ocsXL+mt7/9QOxsPVZE+3CCD4Xzbnu8oNTM1ydTsoFjuEJXdRSl2EQBZVIDPY4o1bhuk6D0j1sozOTTyUCsKYfx3SRn7hy33eL/ibPAiTtmFK09paeWimmSX/C8knnnior706ov67DMXdPlMB8frmp68fF7+mY2YZdojK3J/e1/v3r6v3/rmd7RL9qRSUqc5g1IaIKxBCSXvirNHtDVFmTq4zPledXIFmRwcd24gneYuXxnWPeMmQ4793oFbebuXIUpeJpSmgyvZZEbbMQTeS0GiqMH7O7BEecQVk+nYKagoTSKL42DQsgbGskqMF9QEl/55FJf3xHzLOALnVpa1cmZJCzhR7ZmWMuQ+oCMm4LcibezviovhaqcwhcA6oqJO5uJZ/cO8vg6vO64C/byvy/bS3LwK+KhIyR+rAlP+9c1lDHqIk7uGw02VFLmQ+yUlbrpkdfIUlVKA1MPa0fA1mJnMjmHQH6mHzhiQhh+hR/iRQE7GXEdExWNkvA/NakNFNDkluh/Bb2NPUwNTHPVjGNVzTOGhLkdyU/p2CRgmGPu1jXWOJbpkgCY6glcqDKr/3Xy9EX6FlCkUDbFQTdB/Pfh/h7HXGGedAOd9jvc+RC9cW1vXLfZ5A53xYGdPmzgaO+iwPfRal4X3GXcsIyNlmlrwkVXVJdXHfuon0NObsPGa5Jl2odMNMp23yGh2Q6Z+KDTO2mQmmtofMCp6dhKjKvBfjwntwwmYmcyOwfl5ii5ONd4jex7JDbzrR4cJjpCDz21mXvweSEUSJBBbkv91S5eAod1uqNnKdP7CEscth/LPZnzw0U3lRVv1uNBpAs7981cF+PSvZfeMsGeGzcAHNq6PHj7qdTWm3++Z9J/gBjN7hF8z+z0rNTtuq1z38TTkbiyBLIsqYP4MwiU6BQuKSKMDBTJeEYGUGARgKuoVMK291tr4gzQvfeAKpvQIxgU7wDzGZOh7JVXCngudqoIjgE+C0WZqpAh4+ftDnoyI57hPnsQ7kjsATSYossR5eJKXFV7tTAfDA6O5tx1hyi7CtrS0RETYR8h6uvbRdeQpU+DZ0uIZ9p3rzu21OqV9SGTwwvNP1cq5wXHCPqm7XZSFRxadVlMNmH3KvsxM9+7d0zaescOEeafg5BxGot1p117pLkanx7nd5cuX1cbo+xge/Tt4BmCCt+l91zc2VOOQ971Po9nQHhkCM1OA233sHRSZOxnLy8uK0CwGohf2dPH8BbXaTY05F/N3nZE/vHFbZy9c0b/3v/mPdP7SZf2//ubf1G//5m9q7fZtjjN2tbW9KfidNXV4b6yUZTVMUFABwZ2yl7M4KvNzi3jRS+rMrGht80Df+N47+vYPP9QPP7inD+/t6u52X9c3DvQOkf4337muv//6NX203lNPKA2OCIbwQhWCQpRicqABRX7MI6oV/vr9Nf3wh2+QmXgfZYATsf5Q3/rOd/UPvvFd0p178pS9f2BycWFJ//w/9+f0H/8f/2P9mV/5Vd27eUs/+N53tA1eZmc76hNxRZTD4binoU20xXHOIYprE6Fe3z/UDlkAzK1KC9DbFDESgbU1UOYF0Ew5/JPXa4CdySIMtUWqc+3BOjxzKM/odDhTHQ6m4L9BlD+tecRU6tXPvqiv/QxHEa+9pGevXNLiTKOO/P7kz/0xffall1ShVPz8dX1tk+zLLb3+AxybB2saYgAEvp0Py2hkB8Ya0+ZyNYXHqsqkKuiTV6mELLgxZPkIf1VDiMLoB9Xyax+3mZm8X1VN63610YYAj0qmMAssI8goEwMF1pR4L1HSlTHtBCpFUX8ElcTeEu81YoZ8JpVkkVqNXI1mrpJIV1y+H+f1EYrY20pkMzJ+8NEoI+OZmcw+CYF7X3fJ2gWejz+JXzLixz8ZstBqNhV93dTzZkP19wOAx10M5I07m5yTS2dwji9duKAxafddsoTLyM4VHMgpEXxVsQ/G91HNfA1JHmH2MaAD9oD9x+AYFAlyngnoGzc+I2gzIEAYERmNYPYJ5Zj+Y5zRKXiZYNCmyNIEOfdyzL4VC20f9fSN77yu//bv/JbeetuzcRPGTtpjvU730iQnvZchRugaVfNpysSN3LEZgJO9QV8HHDfukj3wlPw+DssOzvIOwc8euD5ib/2pNFSlEvy44XcjbRZpCb5dRfZiKcnnHeEsRFoN/S3wYWbK0Q2i/yFIWONo1b89051pdzIeIB9H4LMzM6suuPJsxePOi5mBL/AGfp0HSmiSmMt1qBtmL2NM0KeHXanoG+TXBLx5GYLJzHg2Vc7xXAgR3s9kyTSpxhrCa2NkPPHaz3z5C7p17SOVVWQvufYO+rUODjgsKysrtWy/8NzzdeYzY84tMkILcwtyfi+rSiPG6qEUp454n/xTwBRCrOrW07K++Sfsl5nVODM7Lh9fnvN5yImiUp4rg/ARYqQYZMGUMD5gT4JIBlR46CVImZ4w7wRGLiFMyVlnSdsEmAITZ3b67P7NnAAAEABJREFUl6SRKp47chLy5IroFKCXnEgOznqPg7f9eEDRhVIZjsMxGPVjyEOgrnrMjPW7Y5GHShkTZ5lB+D5pv7s6wgg4YS9cvqQtDLvXZyG6p5nf+/B9GK+rA1Jq585d1sP1CepoAaU10fPPPqODo0Pt9rsaN4J6NoLhSjVJN/n5/9zcTP2J4aeeuFobAVds9+7dIbW/obv3HugeRs0N+AwZgOefe6427p7qd4YPrP3JJ57Qq6++qtXVFV2+cF7PPPmELnCssHJmWVLQGoaiiaPhTkt7Zk738e79i1ruYjQ21jflhuQ+c9xjrhu3bmp7d6/OSFy/cVff/dENtRevaGH5rL7xjX+g3/zv/rY+YK93bq9rbX2XdzfktFpcyPXcc8/KnaRaIQfh7FWKVaFqYnpw94EiymcKTX0Ni8tXdNAP2jioiGYP9M23Hujv//C6vvXemt68t687R5V2ZXXEMGaPWSNTwgu0MJWlUtMiUwnv5VlDecrUwzCPUVBmpu9//3W99+5xZuXv/fbXdRvHKiRpbmFGFy5f0fmLl/Xv/i/+l3ru6ee19tEtfe/rv6M7H3yotbt31MVBu7u5pr7BKwsdjZjTYfNwTzfX13R3a1MHKOURindYYaCUVKFZq6qUERX1cA6dn1szTfihp8WFFdbX0fKZVe3iODx4sKEjIjM/url144YOcer6KMIRKf0e6dUxZyMZ+/E//ZtfXNDTT13RM2QAnrm0ot312zrcuK2Xr57Tr/2xL+r5qxflSnZ7f08fPrinJY6URvBrj0hxzHoGyJNHIF53Rcoy5ZfzTABPgT4J3Cbqp7LlhtTbYggyMyDI20KM8vfqug9yAlEmBzPve1x3efSsgo8prnAKlegr+bzHIKWgxyAoIPuZKvm7AaOBGMI3mRqNltqdWR0edlWfV5OVm0CHMVASvqFOJPBvbLJypUspoKqYlPmnjDkhonbwyNq71M+CSQ4q5bomzxNzNcjkjdQbDeFRjIlJjtM7yGQp6fkXLkvMeZ8sTGZRV85fVDtvyh0BH8PXTDcxvSommrCnfm0MpNG4wjhM/XUZdDbwWiko5Q298da72u1Oea8lVblGvRJ/qKqdwx5p9x7R6Zj97sNH+84zY2mrO9bXv/UjUvVDhWxR65tTHfZybT48qp3d4zVM5A5aFk1ZiHLnaibkmkmF8pQr1OtIch4ZIp9dDP4BTsAWQUOX+Q56Ix3h8PZJkQ/Q42OQXUJ3i0nG/kvWX8FL/n5KScFAmEQg0VKWZ8piVEZbM5jazNeKDRUGjnF2Hh70kKm+HmJg1zaO5O8vLSziYJ1RjBmjSFlRyMzgv1iX4irBaVVVshgUs0wlbZG5Qor1PkrozULq51Pq/vwUfP1ub5wuDzbW5JkJd55HOAGdTlOJ0V6+dFkbN+9qh0zkD8hY+lHf/CLHuFbq13711/WFz35WFfyxt7Vdf434DnphBM7qNbFPH7NiLTX+WZsYM4Ajc2DtXk/0SyGwTPbBcwO8n0PNRzKFE/BnLhP+7HHwtt8PAmM+DmYms48hyvQ46A+62L8cGNfXERLIj2w0hAiBAsNJ9SYlFg8ZYKjSDT/RoHvHJfe1EGL4nQhTvwdqjxbj70p8QnlKYBcmR8Yp1IvlxpVMHbVE5nkcaqQaSuVxqD5xn4MAh2MCiGen4P3K4/tYyfs08sS+op5+5vjv9dvtltxATyHk/PxSLaC7pMhu3bmD8fBzoQLBG+sIwdzb7ZGqm8qPR5ZWlmRJGpRDlEn/5Jz/kJT0XZ4XOBnDGvwT7GMUtxu0KV6/48NTTT/7ta+hTCr5kYGfubvxd2bzSPI2c7///vuaEhF0ez3t7e3pHkbv2rVrZCEG8v+46DzRSkQQ3/jRj1TSbwyOG42mMujnWYAVvNo8y2uquQEaouA2tve0tjvQ2s5I79+4r3ev3dT7pMKu37jDccCa7q3tiww00Y30J//Ur8jP3A85y3Rnh4F0fvWcOihtP+v0owqP4uZwYjKUQEAJzC+cVWvmjNqzS0qtjiqM+TQvNEWZOkxQUB5p+FguMDWQdAzRFFzRoLicFusY5oK1F0VTS0tn9Mu/9KtKPH/rrXfUxWD43/K+9vLLehnn6S/9xb+gv/ZX/hX5NxC+/f3v63vf+qYe4vgMMdywlebn51lTRyBG7njEmbYOocNdopO7HA34V716dOTe/WhaqULCHUoviaIWlxYwUvvaP9hlLTiAKKnIWjL2ksD/zdt3UPRva31jW+4InVlc0mQ00P7edv3hzCefuqotshDD8YAlxPpIJpQjzbRbep5nzz55UUszLfXoP+4f4eid0wKO3wSc/M53v6UHHPkMkDdXhlUwDVj7CGe6dMnknmXKDEaUbzGr5xiiyFJMiiHqtDT6miFDFpSMdi/ZR6TfBHktTpSyuMyO+8UQFOIxxHBSymoFEyop0s8kBeNZDVItgxaP52BOV2au7GBS8DKpjd+QtHAfA7h/cFQbT+enGjAgQxyBPuB9/AzXZQD7VBtYWBiZEPxZ8t6Y9PsI2R0zdKkKWlU4DCxHZiZfnys0l6k+irw9M6N9ZKkEJ9tHB7qDs0yyRk88cU6bDzZ1wDHM1bPLevrKVY0wmCPeEZc9GjOqZI++Bjf+fc67BxjTMTwzRv4q9hyyYzpMMQgVfadKWt/a1wFOwMbmngac0fv+JrznPOb78n2rCswU2MsEp/x19gaftBd1iLEKxaL6k6QP795XlWVIS6XK6M6PmakICb0W1BBgqT5mcVoWyJ2XLvuu01PMZTEDN1EkIjRh3VN4maWCu0pSqToK973QTkP942OAMvpM0XGHNV4dP358mjF3KyvURFZn2m3Nzcyr0So0M1fUBv8C+Lx09py6ODcTjkqGZAN80KNuVyllXq3BzBSYxNsCfDbG8R+RoShBUIiRuSueh7qM8KyvSVwhRoUY2ctEgtfG6NnA8zHyMZriQOHsL8y1dW51WTvr65rgjJ8j83nt9gOtnltmx5M6c+e6eQBvbG8+ZDxpYWFBK2SAcgJhX0vCmTuAJzwLd4p7pn/0E2TKkKNkQSxHIdLCnk47uHyY2eltXYZP3deN/wP88nkfh8endFkJGYTI2UwWo5I5hJroAQGDQ1ThMX4ME+5PAQaqJnLmL+GqKcTzckLpbT64Txac16h46eDKwSGaUCgCkUEpGJ5srOsZDxzyFGg7gYzyBGgW+K7B64l3WTpjiPdNOfeZVQiK1fdDUmLr6/dJ324RkT9EoZS1gV1Ecft/POPEbrZnMN59tjvRiCijYl8lQnH37l35NeBc78WXntZwdKhmEWs8uWIYotgi+NvcXGc9Qf5J+j2Md47grq6erZltZWVVnt7/+te/TnagL2dmN1ILGCqv7+7uEv32dPbsWQzPISnh6zIzrWLQvc9zzz+vMcLhDoEL7Gdf/ZyeeuoZLcwvKsWsjkpdQUUEsz07pxELG+AcZCiExbOXdG+rq4/ub+vtGw/0/q11ff/9u9wfaL9fahIyrV66pK/88Z/X+x9+JI/MDjgrnCMrMr8wr6PDQwWZpqT7drd3tEpGwj+ZbOB4zBFDSpFUWsK4ddRpNeQKIovHeE9BSiFAY6sBkjBWgC6xhoZ5eaxALxPVX7pyRX71wPVv//Zva25uTufPrmhhJlef88a1mx/qi599SRnnnd/4u39H+w/u6JCjiyFZmZnZWbU6M5pfPKNmoyVj7DG02d/r6tb9dfkX86xv7WqPdGh/OJEbGudP50ef83FwXC/ML8j32Wct0aasf6pGM1ej0dYUjXDj5j396O33tfZwR9sHW+oND1SFkfJm1Ob2uhrtXMsrC8pbOTw11s7Ofr0fn9P54jOvvKLzHKk0yOr0hgPwfKSrVzFE4PmFl19Ss9OGFkTK7G2CHI6nlTy9OSlLmVm9XDNjzo/rAaFwMLO6j8ty7nINL8YUFUPAsZcCz7MsKYuxpo/TKMHDH4NoPwELdT1YxXvH4HRFResUHn/m9VOlXuG4THBk3AD2iT4P9o/Irh1h5Po42ANgqC747WFYhxjIMYZogvGdIndTL09gxJ6dn73fCIXv/aY6USo6vlieLFi97wm6aBKkve6h2CSR6Z6u39tUl/GXzy7VsjhhPa8884zm23Pq4pQYw7RaMyryJkYi1CCLcnAnsc8aff4jDNqIPfkaQYiylMmvYNCC/lNLOBobusex1Q4ZoUMi7z5peP+rHf8cwJTMzpBMl89gVakB4w2OxlrszDNM0kOySW2M0fr+gfyDdv1oOACmKfstWaTzqztYObSEZIohKGPugrKZxfpYoJEnDHRiLwB0ziHYKRQYy4wxTyEPpjyLSpTuNDRxCsXuT8H5ZgzOM/ioJOBLQXK6Ou2TRTXRMXPIm8N8oyMvhdGdHnVVsW93FjxgLNFHrrum8ERg4YH5QmAwMR70Nur+3HV1H8Mc4c0RAWdkvS4zdJP3ybiPIajdaqteV54rw1i7PI9wwvPke6n0udc+qwfrG2rQb3tvSwFS9npHquCpFYKajY1NjaDp0cGhBhy/DNEpQ44sDtF3Y9Y4xKFwGCN3jncHX4ODmSmxDl9/iKHmOW8PFuQQmSwE6vUezR8pUK8r/xh+GWM/DjEExfAxfHrKGD5es5kpuOBHC/IyhVAbf4LnWlkYxDcQIpi+xBEopwM5VDCDM0RJ+wTiTngmkDYFRN2J5kKpn3BFkOSPokwuDM7Up6XXfw8gAM50Ds6EvxeM9TsImbcaihAog06mwsAPtbS0gjLeUYZS/PDDD3T79i2M9pbMjLRbl2OChyipA5yEaW0Atoga+/2J1jbW9dTTV5TiRLMo55l2W0XRVMLoLmJ08jyTOwvOwE3OHy9jzC6Qyp8QaW0S0Xm6uImy397e0/z8vPwT/TsYfn9mZnqOyNaZzz3muh8RZBdFce78Od24fl27e7uamenUTswGa3nvvffk1xzRuH8OIMtS7TwMOAO8wjFESLmceWeIgs6sLBOJTOp9b+/uC57GGLX0xNNP6eXPfLZ2UvyvFSYoWu9/FselClbjoYswenTe7/fkBsudEF9njyyB0ziwCFcOjSJTE3C6ZDEoB7xM0M2NgvNC3VeG8xSUQfVGltd1d4IcfF8eBTRbpIrbLd28eVMzGPW/8Of/vP7ZP/ur+pf+0l/UbCvnaOBNjXoH2nhwVxOEfoCiMBSRf0jzEOfFv9ns4daebmP4r9+5r3c+vKV7mzhZnMlOq1DvX1yuTI8zEiWrkgzlYGYK8I2x/xgxkijHPGPNoUS5Jvk6F3CCDohm33z3Rn1u+877H6g76mt2aVFzZ5aUtRpaOLOoQ3BUIg8py8DzK3J8+fuerTlWHEFOu7Orq8pRvI7XHJysu3JCrlIqZBY1nlRyozbGsR5jxPDvwKrkSmlC5OR0c57z8Uuee+l7iCnKSzOTX8aeXMn6XRulXWJ0E+PnGLEoq+U+UHrbI+Cd5GChppWZycyUGNvBeCauoFK1zIpn4JOqpjQAABAASURBVC/GSKvk/O8RrzvKbuy7RFVuSP182DMwfXSHG/gJuK8syGFCrnYEk04r05jxvI/3H7LeEfKEfUc+KwxRBRdJzlvicnpSqIVs+v/oxjDyFK5/+M87hiQc8FH9zZaXr1yGRwtNR1OVU7KGGJEjjHGNW9ahEHGOA5H4REdkV44GE/l6j9AFQ+RkKuaO5t3q+c2CSgclHXHI/tYHNzSskrZIi+9xXHSAMTzC8ewCBzgFDEdmR2QZh8rA5Zjzoj2OBWYXzmhUmW4+eCBDXwxK1cZfj11mxzTI2FDGGlIQei4CCcc6KIcmeUrKE8CaEnvJFeU0zXg3sfYkkwOrVsIAO+2aecYYQVOclAqd7+PmrC0xhjvjB3v7GhOITHnmABEUwJ0fRxB4E20PNeIILC9NC2QDhzgBhxynltiQHEPtX5JWQucSApqZAuv0cVzmB2RfnG+zLJP39Xqe5dAGTIPvGAK06wMDTaZTTWlrtjuasHYhp2PWhKix/kqTcV9PPnlJfqzWnpvXuxwl5pmhnxryy+d4+HCbapDjJuaZRshRDyeApQv06wi9lxU59B/p9KqfsWZzYP1mpor9OP/VwL2ZHXen/bgiBfqf1v+HKOu1VDrmS8oArc1MZsegxy7Hc0gWQATgJRDoGGXyszykTOWJsYf6j+oVCCtJufizCoMPRYh0KgUmFJcrVgpG8d8fQ4hBMUQaSnlhJy84AwaV8rIG+Vgl451A/Uw8F0QOPwaMNgd/ZjB/VMoSwpVqw1+gYN1rnMO7XkSBuyLNs0YdhThzdyG4K2b4SvswehvmcuQUzYbub25rdn5BDzfvceZ8Ubukkaek9g57A4R4qpt3bmMYmnriySf1DFHFHEy3s72t9/zb57Z3tc85nI+1snJWHvm1mm3duX0P4zanjDXkKelgd0+zGDtfi39j4cXzF7REhO//F7nXPc08057VE5efrL1fjxzd2bh//75uYCgPD49kZnKF620pRnmGo4MxeubqeX3lcy/on/8zv6Rf+cWf1a//8tf0M1/8nM5yPp5VIw17hxi3oNXlJSL5ptxgD3E+dolG9nA8PHK7cuVJbe/sKEC0KUamT+TmimIGp6TVyOEfqcGc85223OtvgvtWntXp73aWaZ5+zTxpfo4oC8FeBJ85hsf/JLOg3Q25K7ROpwPNJf/sw4A5sjxXRr+FhUUctIHcgRkj6V0cnQFpY89YZM2Wtvb2yGgMtIUH/xEp+jt4//eg24d376mHIu5PIkc3USM/2AsZuIqyYDWIy8wUQmAfEZYvFdnLBB4vsqj+wb5mmpl2tx+qIjPUwcB4pqEMItLb0vscq7z9/jXt7HdVMnbR4CjEMhWtWfkHwiYwFSoLZTXV4pkz9ecK8iyX85srsizPGbdUBs5GODMjzpo9Y7APTSuJ90q5MXNDhjrEKJYaWylXVBV7oIsgWr1+Mzu+jUEJxRhR4OJyReX4dVln58rYX6Svl1mISuzd709Lr7scGnLn/JCYJ/Mx2XMC8hSPZcwEvUrkEnmlrx/pmVm9lgDdKhbpdPIMlZeHpIXdCRiQ6XAZdIP7OIwnpjFGZTieaA9nbhccHLjTAE7cERggd+4EVGVUVGLuqKwCZDIDWGcPvtk7PNCNWzd19/49dUk/8wgcq9YFr772mrBB6pEFqNDqFfufUuYcpyVoEbNCUws6Yq07RIhO1z0c4D6GzIqgKf+YWCnhOASp3cnFEPJryn7HrKw3kV5/+0N9eGddN9ce1g7oFs7Abm+sbbJQG7uH2uHszZ2E5176jBoz81paPa+ZhWX94IdvwjclkX8Eo6EGVcGnlLE/nyfY8V4TE8fAsyhoeAwFtCngpWZKcpnMTMqjqTgF+hcn4H2cnouzyCVtQ/YZq1J5kIrA+/CpkYE6OtjT2eWzYlGKFhX452UGHyWjXyxUQpvAOpu8M4FekbW1iobymNW0ybKs5uUheHSZcCgluW4sS3iIsbit7700Y+FeAcyMMZg1BJmijLVVrMF5ZzwFVzjJC3MN1jfUl7/wmm5c+1B5syHnnVu3dtUks+O86Hq0i27bQ1+cwVnf9P9cCV4pg8n5xuVsNK0ImMY6IiMwwhGvkDU5SMxrChZ0ehnv+X1UkFVSNHsEBh4dgnylDiaXpU+DmcnsDw8ul4+D29qPQQo1x5SPSu/7+Jy+Tje7JtVrDvWi6V6XLCRS9w41gAz38mqJQWoC3pdBQJVjCa+rBhikRDH6xAJRPpm4/H2xGG8zs3qT4Etu9EMM9b0vzsHs+HkEWdGkYAHw8gTk9yCR1Xv/x4GRQDrPZJSmxCQJRjkuY21YnfncEN+4iWfOkYA7BA93t5Vgyh7ep7gm7OuFF67oF37xF8gKbKiH4ggh0xZnhaWixsNDrS7Nyh2jVtHC53FGmcg/je7GKrAHj5Y3iNA9onZDwbCaIQq/wPm9R/x+9v/Bhx/K5/f1OONPiWp2dncUQyAiONK1ax+B1qnGMJ+P+e6778r/BNCdipu3btZKzI2HOxtPXH2i/nyAn8/7kYH/vwSrHCUsLC6qgQCEGDXTyElz7Wnt7i3du3ld/aM9HWLYV1fOYGiXdGZpXm6Yuxi6995/Vw9wKs4sL8v/lNHHe/XVV/H9Rhw5zMs/P+HC89RTT3EM8RSOy04tsBHcZ8zlhqHFfI28QOgKtZsNjgZa8vRkM+Vynmg1GvUepuB7ptVRFpKjSVmeg+VKI9LefvRwnn04Lr/5nW/r9Tfe0LsfoFBv39buQQ9jP9IRBvoQ4R/z/hrOip/vb3f7ustRxT0EfA3BPkApdUfS4VTql0Eji3BkUAV/1ZPyK2IoUwrKMfaRPXiq37MZjSKrHZiZdlP+5T6Czzuttnqk7OcXl7Ry4bIOyATcfbDFccA1/fY3XtfvAh9cv6P1hwci6FMXha8QZWZqNVvwzFQJxew853+t4DTtEik5PzivuULrsocpFTOrcSsuTzmXJ2VdZz8l2FJIKi3Ujp+ZKaZYQ/I9ZUkZRtjbLJgCMlfX6RdCqHlQJ1eGHNQQIvSIShYY3R5BgHAOiXGSxXo/ZibfSxajfDyHSJuZ1fdmpilKcILO6JNuHRDBsy2NK2lExWFIpDTye2gzxDkbYggG9PcIecgeB9DX74d1v0plBU6YP8FLDgX7yx1iJi8LypSiLAbwIonSZePc6hlxsqcVjtWMPkWriS0rceBL+maqaHOYWq4BxqTHApx2fRbhkX9vNNWQtbnRYglKWawhRhavUswIT0lTmVLRZo+ZDoelPrq9rq2jibZ7pdb3R3qw29dOv9J2X8cwmGoUC7UXFup53/3oI0aDpgosPqDLMmTG66ovyCCrqFaVrKzk+qPWp+DZANe9WTRl7Nshz4JaKalIsXYG3CFoUM9PIKOf69IpWQ6hw71eoneKLKnIE3I/qGk5RtaO4NMsz5lccn7NqU+hzwT9ZWagOijFqC5OxIhMQThpyxhLXKXxix/vQyEf0/WmO8E+nsMEneDt9XPqQ3T1iLkn8IQ/d/DxKvbv/SwkjmUrbe10wVip5YUZvfbKi1p/cF8la9k53EfupAgOpozn893lWHd+cU5H/aPaIS/QUcF5iKDPj4PdwRyypzFz+jpK5vJSwWSMGZAdM6ub/FeA5jEG8HTcVtPHH3warPx0yz+G+x8/h/PNT5oMnimFuMicgQBnAoMN/SX3LOq63wOGEqyIwEqYxFM7U5wCZ8TjvmIMKTJaAkkhet24M/mYKQXVzArCfC5v84ghmXivVALBAkn+zOeNZvV73q8G3ouAI/jx+YKk0zYvHR49Z80eyZ0S0RknpkC6fF+XLhFlY/ycId3YX718WYtz8/rMZz6jq1evQtCoIefIh90hZ7Rdddq5Fuc7wLyQFYxhp44uRjBWhzPoNVL9Xnfmz7NM/qd9Z4j4HJzppvTzZ1nKiD569X8T7KnbmGda5TzYI9sFIuM5lEFE+I7ISjgTnr90USFzwerLYLQODsWIrMu9tft66913yDS8V6fr/YNg6+vrGPf9T8CHH32oBtGNOwtLS0vyy50SN/TuhOyRpZgiZLNkIC6wDv+zxRJl18NT9vd2MaZHR0fgI9R7Wj27zNofaH1jTatnVyX4welaZEmtoqEWDoBDg33lMaGMkiJc4Hubn5lVp9lGqQlKqlYkTZyFZEFudEdEwG4cPcNw7sIlNXAQ3v3wut7+8Jre+vCm3vrguvzPjq5zxnqLM/0HZGvevHZL79y6qw9Im17f2NAaZ81beO+HJh0yS7c2LCgKopNxFeXRnYuJg7hSispg1hycN4A+Z4Jdos8+KXyHCdmGEenBxflZ+fcizM7M1wZMlunM8gWNypyjox29/fZ1fe8H7+u7331Xb73DOj+6p/XNAxRUqSHGz5VXj3GdBxzvDiPw7sc2O+B44+FDBRSVZzdGyBdLk5kpOAQvo7hRhYxOAC91clUoKadZXaKUB0TBPc48hxxNQCDNzLQxFhO5E9LB+DnNxjgyGfzkdf9uAy8dAjLj8uYynKHwsmgod9XgeEoIrPdx8GduCLIsk0MAjwFaiivyrtd9Ta7Ye+BxCH2HKNfRT4QSQzg9BhSwG/8BzgI/AjmKzlN5QyklFbGQR5++Vl+L81CIgZk//nE9kIVMl3DWZuDL9fsb2iUjN5GpyxqGmuoQXPXJJjkMyTzsH3a1h7E74kjAjx56yIJ/mJQTJE2dFikoZMYaTBFcGPgKkeUF5raomDVkqaHRNMp5753bu3rn3rY+3NjX5jDU8HBoctgaSu+TpfrmG2/qe2++oz1S6CX4C2St4jTJwfWZz6HTy3UkjTGasiwqj5mKPMllrt0s6jpLRJ9KRZaUFeCKfsXjkEf6nQB9arrDU/5+AzwNBj0NBl35ceSIY7YmzqsLrSWxt6A+8uAQGDOSLvAoecox2dimyMNUJWsTtHCj76CfcFkwugUFcDdGP06hufNxiFFtjgI9kFmYnVMWYg1jHIIjaDNANw7JDLmemLKohaU5bECppbmOBv09RbIzHsC8/e6Has82OVbICKhGOjzaR1++Ux/vuhzuEQhVrGHE3BEcOp8NCGydT0fwh98HRVWSzOzRWkOkNUbEMej0MrO6j9s0h0Afh9Pn/7hKs9N5f1IZWFd4tFbX1b4+BVaEA+sFtR/zY6cqsgS5x89dmP2Tml46uIDBi4xFHxeERyDQJvlkMVKa8avU8fXpUgr+vH43OJ8dd/sJv31On9vB4C5Pb9YlStDwim1q9Ri+rhiCGkSceZ7VJTQhup4gODAEaSr/0J5H2v5J/BThbknf+MY36ug2x8P1M/gYM21sbmkGA9kfHOrC+SUNhvtaWlp45O36B/napIZ9TQyhlZVVPcu5/joGyaN+V/5mpg4p7nanDXO3NY+x9zS7K8ddMgAhRB1gdPy8352H9bU1uQe8v78nN9iXLl/S3Nx8/XmEe/fuywVhfn5eV69cQYBMW1vb9Tn/AeduA5StmcnnPX/uvBIsS7e7AAAQAElEQVRCfnh0WDsK4vI+KcvUxch73R2U+3jNbjg8+naHaJ71uYC44+LfXbCP4nTnYG93D2NSyvlgb2+H0QStTcmVch5ROjmQ1MSwz2JsXKnkKamBsqhcwBG2Bs/8uXAoxZWnWI8h6OdZhwXmnqCMHTckoVA4Y8709kmlbuuD67f0wa07unZ3TTcfPATWSfNLodXRNObUKw1llKY+Sm2E9FYW6BAfQX3PvP6TxQA/RLkhSayxaGRyZerpS1/jEkcxroQcl/fu3eO8cKRFzvudJkMc4PbcvCzLtNcf6yHHALc3UPjX7ulbP3pfb35wRz9697rexCHwv8L4/lsf6AdvfaQfvP2+3iNTcHd9V3c2duR/ntUlZXBw2Jd/Wt7g24wxdXI5L59UZb4XZKU6wd1pu/OemSkm9gL4eh0SfO10bbc7Uv3epJaFdrslM1NgLndEXU5Syuo2M5NfLmteGnRxOfMsgJnJo7a6nbq/72BmijEoMV5E6M1MFkynl6/Po7Y+GbcjnI8uUWcfhd4jO9DFyPif6fVoG4ynGuDgjuGVMcQvwbEYJ8FDRZYrq+cwxq5ormrd5GlrBw8camPJeus14wytISubD9aQvVn6GxmuNR25ccf5GrK4I1L9hzhm/hcDDrs4u4dkYQ4wMAN4sKxMFXsy5rUUFShjiOApAFaPqZPL9Z3AcULeWuC3M7uo0Ci035vq+t1t/fCda/rW6+/rm99/t4Zvvf6O3oVXNncO5TzUas+KydhTUCyBSpzR65E+O5mmLhyfNWiKU1g9An9o4KwGCIiPAq50wuNSzefBoNMx5PB8hsFOtM2wZg/snBcCexxPhryXkWEa6gjd5LxUgtMEbzr4/G6wS/NZ5SuR11m2To+sSsyn9/MerjPc8Dr/ROjpjoWP4zzhgVqMUSEEnfYbkIV1/eT6x3kYllCCBlkqat2WkPdSQbJYy+yXv/hTeu+tH2mAA+P/z0MZpUarJV/3GHr3ofvzzz+vmGcKjHPG//oGfvPPpww5lnIedMM/JgtU+UYYG+zKwE2IsaZ3XTfmlOp7nVynezy5/aemON7Jj1luiUH1TdUExguuILyDlZUEBAgbQVBQCcMKJi3lvpIz2DGYEoQJISrCYFap7ieuAEKtCvSP3AkEBzECCPX747p47m2nUCGI8DXKB0ZDMUxrmKpkLVPWxo+cQTwr4QzGgPWP78Errki8fTwZ6dz5swpmrC/II6Jzq8vMbfWf3m1z1utecFEU/prm55d0nXPe7kEXezXRU0+fU8j6ur9+p/7AkTPWwsKSer2Bzp49L4/4uwiLR9hmJn/m/0vVeFzSZwi2SFlx/NDstHT2wjnWXyJkeW2cR6TOPBrMmHtucV4xTzrH8UGPKMUjxAkIWCKK9z8LXMIIeXrz7toDPSDyTzB1A4N75YmrmucI4Oz5c3IY4ckOiHA2H27LYpIrtwGKrY/i9TP1uYX5un/THRh27J9VWF5eJdrf1iF79g+n+ecJfF/umBwSIfVIfft+Qkhqdpo1pCwoQusKD3p+ZkZjUvmCNr39w1ppB3ZeZEmuaPzMf4DzMcZRmZ1pyZ/lKUAPqY8yrr+4iTRLmzXN4wy0WzNKqYBGUUoNlaHQ1HLOwnNVWaF9xw9R9NbhoXoI+gDXvWQtISUFBF1+xSABMUZlea6CqMYj41YjKY/Tmn+HHjUTXfifPY2IVmF75USczWZH/lmIC+cvKUuZHCddUp2O7zJNRTiq0Ck0LnLdBz/v3Huo99b39P7mvt6+vqXvvHlXv/3dD/Tdt+7qux880Js3t/XB/X3d2DzS1kA6HMX6MwolisXBl2tmshDYMyXtpOpq+Ylm4DMqsJfTflKQIU1mscZvzp6TBW+RSarrVqkeI9AALUI0ucFKwVRkUf5ORlsWE+8F1VEC/aQgV4YuR2amyDhRFWswcOZPy7otBdXz+Bg5N6f9fJk+VwxRgTWNMe6j6ZCsyIiz1qFGZDv8g5wDFPAQXj3+k8dKlUkxBLnyzmJkvgAY6zwuUyh5dgJBCqzVJEUZdQn2EeIilYZzvIPsDdRotOiQ6s+S7EPnbYz9AXK7zVn/Jg70Q//Qr8sGMIF3wRivM3gVFGJUYD0hwMOWWEtUYk+nePL9JnCZ11Apz0wF8ltkjZqHCvho4t6ogT0i/AqwUCgrmmrgvMbUrHVb4LnTyZ0teioG1fPEEGTGOqCBuMxMZsZ+Yw2BNR7XTIF2C5SV6itQOl29jArKqkoJ5g7IakRp+rqdF6qqZL6oyKSBMSr6icttwcoSxyjIFuSXgRuHKfR61MfoyA/o1lSVJozvMGL844xVxdOPf3z8GIJiCPIxIrJq1L1HybtBJepjylzTmq/qNtZkBlZYVwyZXKf3cdQazQb0MF0+v8pYUy2vLOmDGx+q1WlrTDZw6+GGDIf5ueee1tlzK+qjmzY3N8kGvK9dApoJBn9EYHKI7hnBjxP6+jrMTObzAX5/DCXF48Ata3U+qCHwDiDaHByvNdRj8exTpb/93wcYczrIWBtgQXJ4dM966CK/nEZ1yS+68fuxnwomqEBwBZFLJKicVnocoKcqCGSM4szgrzpjeen3ZqYIBH28WXG5QFPwA2kZ2++dUSAx46mGkkamk8OkrGCiT0JJ2xSAXjoFXw/6vl7j8TtSfV+JcYx6KY8mJqy5ZD/uaX7w/vsaY2xn3FBROjO4F3r23FndvnNb3//+99VDOXifDobCz/n9E/xZwuhMBzgBF4ki9pRlESYsa+O9iNH1KNnHKjDg54i8z66uyhXYs88+K/+An8/X4hx5lfYdzq23Oa/uY0g89ZVhHDudjvz/AJjlSMHf9747OzswbF9jDJJ7wg9IddeRKBkM/6R8QjF5usvTZSFG7ezuKlLe5rzcv07YPWiHiIClLKvX4f/7VbPZlK+vbqe/j+N1z1hsbW3Jv22viffsa6ngiSHRmu/BHQF3PhYXF+pUmnvV7hj43p3RZ2dnVCJEvqYiBflXwS7Oz2tuZrb20ht5pqWFuRpcse9sPUQxN4gwujhwU7VIY/qYPl6Js7ZI6r3TaiihHCYonDEe+xTiO41H3I+o8AOt5Sx+DCbBSjW4ALhgwnVyiNFQKFKeoooiE8MytgFSDLH+zIjTz8gk+Z77GAp34OZxlMbsK8d5cAj0nWDMGs1crZmWWp2OKvY7Bc+TmOmQdW7u9/TwcMQ58Mew05uI42B1q0SWIqjPPAMWO3S+RnapsgepQgbFZdz5ugP87CVTsP5Yg8tbRM6cdol5ff0xhPpdX/sUnjczhRj1ictKjYi6E+FhBt/5M58v0i/wvpnJTkp/FsFVAsyCDAgxKMFLTu+Kdevk8nszU5SJnjI0jkMwH4+dwEc+XwxRIdKLcdyLMPPnVU0vM1MVTBCDPqrnKbJcRUrQKABWg4EXAVGSWZBfngGIzJy4N8aomM/bK3A5RV6OON452j/Q3uGBdg/2OQ441AEp5T5GYoiDPsIIONQGIIBHwN8PjOVj5ilTAW29dMjYh0EX7/MxlDLm9bUY+iZPSVnIFUJSjDmQKTKOQ2D/p2v/xPvsyzSRbKIAPnxuL4OMsfVjLzNjjiini/c1M7nuseDtQYIXfL6UBeY3VeVYU3SKMdcMjrbP0cN5TVmCN8bK8pw+0ATcBcYS1wT8UDBUVUNgPX7v+PWSxSoGWn1fgPNy3X7yy3gWYjy5k8xMgbaUgRPKijWKy9um1GMIrCOTXxm6t0+GqE8UX/MHjRP0wOxsRy7LL7/4vK5f/4hsxYR9Rz1Y21eLgMhl2TN4DKcnn3la98msug71D+QunllklKAibyrCY03wMMb4QLa63cwo/4AfZOkP6PFPzOPHd4P5rtcV6t8nv9zTq04EuoJ6tXEFyY7oU/BoewKSJmjdKaDqdIjj0sxqosYQKI+nLIUwWZQcAm0hwnbhEUx9LmDC3P4hIR/2x4E70J9onwYd97e69PqY9YwZa1QJ4w8gjP5Nau6FTuACZ6I2RmoA87si8A8EeZsbSWeuxbkF7W5vy5k6sG73xGc6Ld24dRtHgkEZ//y5i4qi7jtgn3tEn+5klKQhZohYt3b3dQdHoj4/Jxvg6XrPCnRxKvyDbX4W7I5IjyjYma5J6q0J8zUph74ulNM+Ssq9UV/jxDkSwfFydn4OlBtrQUGAyzFe+RTB9LlLCOb7OCJ1dmoAXAB8L22MeQxBPq8fL0QUkxtZ799ibgevL5Jh6JOm3cWREJe/bxZ0xNr9z3q8z+HhEffdGvz4xD+U2Gl35H3dYfD3XQG2Gk2whJtHpDHm3NChwqgb+zkFF84xxmiFI5WF2ti3NDvTxkGYl39n/HQ8JEIPWpjr6OzKGQxBRAmWGo96KLChSkI9N44GWwl66OQyyOPg62DXUBJlilINNlWRmZoFwHlnjjLOEP6UCpR7rj4KRkhHC1qcWVjUufPntcK8OX38mUf/PsXMLOucbXOc05R/YLBZRMbMamWURylnPYEFjJlzWEPJ0cREw+lI/XJEmtthAh2n8GnJPuBVBi4B2Jffj/+UrL9Ugt5RRvnxM0Omspgrwh9VVaEAK5mZYkrgaIBTNSL93ayzFunE4E9wnBIGPYSowJiOtzHpXnFFHKRIPzNTiFGRPr73LGcO3olAion2IH/feN8syABxmUo58CprZi3IH80ycBGC6jLjYYYhKvKkPIscDyXl1B2PdZmlGpfuoOUp1LKWWEdiTVHGvdUOULKo46tUYh3epx6b9SXmSFkmo/Q+JbJfIZ8jMg3jATgflppQH+LUjeHPivVPGbt03qTuzozjJcLBGbRsxEztrFArz5Q5jugbJAU2FZkjhCgzq0Gsxey4noWkxH6yLBIwpHq/eYpyyGKQj+8Og8EjpxCoO0THmYPPwfiBMcXl/E5R/1TBdAoj9uKyZ2b1OnoEFxOcm4z1TdENtY6A9oaeLQhS2vB4YOwBRx7GaP6ZHh/bqnpntHhJUf+U/Abc4D0GVgl5lJyBSzInIwIq1z1efqybpnT4+Mf51G3NGL01Qn/5k0ajAQ/k4ChTiLHWv2PGc72dyKx5PULXnGjf7w/QqweHe4rI/wRd8NWvfkW3Oe5pdWZ1596aarbzfeDo/Nl/5tf1hS+8RrS/rZL72YUZPdh4UB+xzhAEtnAURqMpmaE95HFSZzB8XxHqmDlmfIV/WABHyEDgPYc/7Fv/uPqZWc0LZnYyBetz+rFG/yrt4K0VwuEC4gt2wpTOLAiCE8rBnx3DFMRWgKluZ0xvdwNej2M+XFCloNLrEMAFq+Tey7EM1ja5cR5Xqo22G3S/PwW/P302Ijp6HIbwkcOIsgbWXd/D0EP6OoxQgj7WmLm9PqTvhOduPH2dI+Y9QskvYOhcCPyDc1OcnGazWRuwDGH1tNIIRn7Aufj+/m7NmNvbR1pf32TfUghJbhhG44GKRlYbjQ3O+1udGZmZFhcWNM/RgePEGcyzAmammKJcQKes++VXXtYzzzyL8yFmaAAAEABJREFUtz3iLL5HmnJL94nuva8LkEfVRVHIaZGjfFusz8sGRtUNvp/b+/M2xtujfnc43PD7sx0cGM8yPEfmwb94pt3p4A235bQdI3BNnIE+kW1E0Dyq94jfwevefo7shT/z8T/88EPt7GzLr5Qy9l8+ghIeWVtf04A0nPODOwk7ZDXcCQgx6OBwH+We1wrTOYMFYNgXUX5ZDQuL8/V5nZ/33yJj4fPdu3+n3nOLNUbGWMTh6bRyDGopTQZqFQHjENXOs1rpu8LytdXjewXwtlMw7v18OIJzhwY0aDBGG6XSRLMn7kPIFKGPmdWZigbKqIJnhhyd3OfcnyFIIffk9HO+cJhiPJrQZ5bov5El1iI1s8C6ooo8KUfhu1FSkvw/0XFAeji2qOQR5jGMUTYToAQq8FpRlqCpJKPBfuVX6UEylVJRvpuTdtbna85RigElTgfFGL0ApwOVKDq/MTvGjBtWr/u+ejieM/CqP3e6VbW2ZJ0o09N6llg4HcxMIQbFcDyOuMysXmuFrHErMzuBoGAf9/NndR9Sqk4PMwNPUTEFeCLIHYkMnsrAVZGivMyYy8GNfbKoFCJ9E+NWsmCPQCcXj+kj5q/kSwz8csjAi48fE/NR97ZgpsgLWd0WFGNgXMa0IL8q8GDUzcxvFSmzGHFAM5zGXBnPfIwipPqZ41JcVvGLH98jxaMfM6vH93VkKSlEU2K8GI7n46EcKgP3JyCuEgXtMIUbipTVc53OYWYyM3od/5yuwe9iinIZMjPFEOvMWo7uCHY8X8bc9T379vccfHzPPMaAvB4cyK8Ygvon+sHs47n8WXVCc687OD68dD0VYlSIUZG9ZjhfDv7M7HgMM2O78A6yKC7HSQyBmjTB5rhD4PrJdVgMQRZMUxyW3nCgZqelkEVkp9QAuRyQDcgbGes80NNXL2Lcd5Q4ZplbOKN33rmls8tz9XHik1ee0MHunjbW1jUksHF75Wl/N/pDHJAewdIhR4ceBLpeZhkStiNYrPFsdrz2epH/lP9yNnVee3wbYQISHPGu1NyADEn1ulc2ImVW1zGETpRjmMj7Tv2daYXxmmgIgUZY7WNDGzQqg4YlRt4NMuV4YhrjeQ9JiXo5GJUaojwH44kceox1Cv63tl3uT6EHNU7rXvYZo8t83Ud9Kh2/U9blgP59vIcBBn1Av/64ZO6KNZaIkh0DivMIr3hj46G6/aHOrJylHGDk9jXhvQnMOU806gb4gLPBNozn3/X/5JNX5P9jXjkJajTaeuWVF4+ZLiZNGdONRQ8GO+JMcWdnX3287/FwAtMN1MGYZSFRtrW8eEawlipw8tEHH4DDkQ4QvOXlZSLNlRpciFdWVuSGvYWBd6Y9JZp/mG8IjTzy7iKkvk737F0wfQx3KvyDdP5sj8zEXf9+fKL3jY11IsKRxuBuj+je+58nuo0hKKVYK3RfcwMH473335P/d8YuHOc59+505hRChkBELRAVh3Bcdtod2pPG46kk6I5gtho5CtvkCn31zBn23BD6Xt6+SISfRVNJFmBERmBC5H9udVn1N/6RlekdHdTjR17wyF84GAPO5ft4+3OzHc13mrWRbWZJBdDACWjmhfKUFGOmZEkGLQQElcqS8SyqiUH3LI6PMdMotDDTUbtZCO2iBmMUzBfAA0s7xgMO4gyRgeMvZRnGvyuVEwxxWe/DWFdF+j+hHJrMfW5lUZ1mRp+pljkagSM012rgqGRq5pmyDIpjHU6jSv2Yy8zArymwBwdjPWamGAM4DuwjU4ROIWQc4yxoStQa6MOkOgbVawcBMjN4tCl3+HioPMu9qNuNWrKoQB+WpNM1ZSnjeajB+c2Vt5n3lpy/JNYB5wYggesRMjxB7iPtyYJAYQ2+phjiozl1chn08D4xWd2vrgcpPg6EDnW7VY/6ZBClbpMxM++aoLMYP9Tw+NwpBHnU7P2zLKjIowpw5mNEGgPPU5YUWX8MlECG0ajbfF1ZhHcjcwdl7CGDtnnKGCPRJnkWI8rkmR1zZ4E9Be69zcHM5GUN1BPzWTCZ0Z6SPMNnGMgxesppYzFwFNFV33Utesf114BxDzB4ffqkRlMx5vLxnFYuM5Gx6jEZV37hLFTuYJkUaTMzb4VopaIF5aw/0FaPwXocX1FBRq/aSQIfY4ICo+8UnZnnOXpwohFtdFHgnQbyM2E9Rt3bXHecwpR1xxCOeY+HZj4y0584Ct7PdY7j0tdR0u5tdJXZcd8pOmnCfF6ePivFmMAUHMcQhCmRGy9/vzvoayTkO09anG/pN/75X9f1W7ekLNNRf6zBSKqwT8Z+VlfPaXt7t472R+DZ9+pzj7BrXmboAwuZJtiWEeC872swM0SpegRiPm78lR8L/o7D6UNfp8Pp/U8q/Z1/GHg0HroOQUc36RPw6PlJxXF3XA0SDg69FbDVwRHhBuUU+hixLl6Rg9cfB/8kpkN/MJCXPTDtHybrDYYgfay+G3WMQN8BZPeALtAjXP8YvF+pHh6DQ5dnp3BE/eN+U3263oVAx228jyPRY+zjd8bysgsTPe5M9GEAFypew/AZGYdKcuEnlRcQjE57Vvv7h7Wy9DPtPM/UardQsHNaWJxTs5XA7VCC+Pt7+xwNHCIcJjemIZiuPnFBewe7muNMu49H2kdwp8zZIoV9hHGOKJ9ZzvPdMHc6bVLmR4wluYH/8IMPtYgx9Qb/lj1Px3vkPgaHLoQuNN7Pswn+XdX+nwe5Qbp79279vtMnoUw6GKo5ouTaIcDQv/nmG/Iv7SkRWKetj+VrcCfD72eI/Py7AvzePyn7AMegYi9tnBRnxAOOHlpkG7qM5WvwdZ2Cv+PfdeD3Xvrfsvt+fY7FpUX5Gubm5up9ejbA8dbFgKeYwHFDZzhzS1nUhYvndPbssvwTx/5fcfqXF82xrnajpRGOk38Iz/lxDF8V4HAGY5qbiP5zImygSGoTwXcAz8AkSp8jxKAiy9Qiped0bKBAmzgIboQdPGvQxEEZEgH3u4dyBVjAB4k1ZbwbQmD+vmY7HQ1wAlZxTvw/e2o2WzXOfbyYEryxWH/+YcrxxO72Fk5eF0enKf8ipBIeWFmY11y7qaiKOYLyLOAIFMrhvQa4yFNUDdznzJ89BnlKSkBOvxSjImWWZXLe9L20UMYH8KL/lYLvWVxON4cxKWCnuzsvHtV4W4VBCTHUCtCgs5nV/L1DpsbbM+ZiCEUMoPf1upnB95UCpd9XrrRd0fgNkFiP82lkXG51Ou6xo6B6rkazUTte/jyAV9/LsfGxWvGbmdxYo9p1erlhdYhBSkE1RH3c34x6OIbTd7xfYHwz2q2SWZCdQAxRKUs17ZxH8zxBj6QQo2I6hmT0ibRDg8LpgQF0uXNoFMVJBiuxVqvfzWLQ9MRgRRltUWZWgxvnQN3BzE6XKDfeZsf3gfcdNxZMvaNDLS8UCp6twRluZaVSOVAjSVFj9Q53kZGR2JYcV05/j9ofDUzFzOq5S+jMrZz+LrceALgD72t1GpfQ0ELwLvXeM/Y7xZEdYwjd6JlZ3e5y6/067bb8cto7LzlUGHtvexwm6FzHbYSPfO4YQr0en9dl2Nu9HiI7oq/39zEdfF53ILzugehpvYn+8bbAWE4HoX+P0CP4m3UQN+SYdMLa/Xj22Wcu6/adjzTmWK3RbOtbr/9QbI1Aoakzi0taItM7wk60fUx04uNr97rPM8SZ96Og4+0FcA1OK3/6P34IQzx5hwFGuy77I4z7CRAhD/z+EzA8fk7biEh0gMEaQZkhMML4DfC8jiPwCi+y0tDviXYHwLFBVh2t92CGx6FLVO5wCEOewgHje91LB/+b3QMU7CPAAfE/4zkY4ABgLA4pD3FODuv6UD5eD+K7Y+JZgz6ewA5RfY8zL9+XmenM0hm1Mc7OCP4hO1diztB+7vvkk1f1Uz/1eV2/cV0T9lEUTV27dkMzRMTbOw/lnyr1v5d1I+TKZW9/v/4a2Ak48S//ccXtLLSxvqF1jgi87mM/WHugLM80Yq/niMJ9XjOTM7sb4D576GKAE0JjZrpz5w7OSEv+wbqlxUW54LiS77ihoq+P6x9saWAcLl++XAtgrztQCKmm1dbWjhbPrCjHkN1bu68bt27KGNs/ZzBAmIbQwktfjwv6FElwY+6G2Y39KbgD4uf/Sxh7X2sfIxli0GQ6qc+Y/RjBU/kNhO0CxwhHZDZylCtdcJ4e6iHOxu72w7ruivupJ66qhaHsAK12Q23AnYI8JS3i1Jw9t4pBz+u0fOSFmXYL3Lc0S/85+nZaDTUxNA2Muq/H999oN1S0ChyOppoo/CKLKuoyZ6ykBTINs512PU6701SIUjwBptAi2Z8W4zoexih6d3r29nZrp2p3d4dIYSw/8jgkW+Gf8RCXf7BslcxOB+Ph2YyCDQ+g3zyOSDtFtYgwGiizFu2N+j6qwaReL9BWOWvMvXSImbzNoW5jzCyPckM1QVFNyJ5kOBTu+I0x+E4zliARCSbGd75w5/wKfJBlSY6XnZ1dtVjLEHkKZmqBxzzPVGHUa8NgQX6VRJLuWJ6BV8boBbOoCsPhzxwsmEKMNf85rgPI86j4GEx++RzuBHqaNcvBOUY0w2EIMdbveh83iKfg927cHPenpdePIcgzFI9DMNPjYOBVXGbH81N99FNhFL1vjEEN1lBkuXKgYPCMNsdpwvHJomHITSkPylNUAd7ylNEWRDfRXVEmX7O47AQo6rbI3A5mJp/Pwcx7CbIESaHuJ/DtOB+hnwx9OQffzqSRvvqZc/pzf+rz+o1f+qL+xT/zNe4vaKUhtUqpGnfl8m5miqwtpSS/YojyupdmVtPJ+aGCXglcz+OIu+MfYlSXYKSNg29m9Vj+vsMUfe19Evv1d52XQozITqMez+U+xOhdfyI00Dmur5znGsj9pzu6UzDPkegeWccQoyLr93cczKzuHmmfYpxz+CVlmVzPGIj3vmaBDGupKRkv0KEx5QCdlWKuFnv60hdf07WP3q516c7eEVnTIy2vXkAHdPTUk89o2BtpjaNV/3NpH7eekF+nGYUpofHI5QhZd9rwSGbH6/L6HwRO6z+oz6efO41O4dPP/mHvXY4d/qjvBxdYhxFI9bJPJOsKzgl6DH2MyONwHP0PSMN4/yFG1yP+AQ5En5R3Xcfo9oDuCfROIvs+KXlv93uvO/ROMgF1/aSfP3c4bfPSoUuKvoax1HVAiLoOMEVdQsQeTN3HAPv7Q5SYOyUjvMURym1IGtcJbzBcjuEIIcmCka7v1wzv5+aHeOUVfRcX5/XUU0/o8pWLeuLqVTWLllIq9HBzuxaoGAJGuaGV1UWyCFtamOc8Gxysb27JnaL799dqo+gedQeD4yn9Y+XcVzBTiqme1zMBTjQ/+3dj44LhGYMl0ueLeK9bnOefw0lw4XCnoAnTe/9r166pRNh9bb5u/3T+zVu36jEzhMwF6QjBD0VDTdbmxn4IjZEzLXJOViopxoaWV84LdOngaGilF34AABAASURBVKBpFZXj5AwnVf2fmjQ786oYayLpFPz+7tpDfXjjjmKjjUeeNOG98gRm55bUPeype9RDaEuEtIFhb8qVeEKTtjDOI/hiY2NTt3BE2o2mOu12/fkH/wZFx5GZoQR25X/tkGHs2hh1M5NHZM08UwtoFpSNnFR+8xG0WHsjL1D2OcrbgKQCRVJYVBH8PuroYE8J2kWZDomkS5ywEr4t4ZUpiPDswy5OCiyiPI+awE8lzqsL7Ii+ThfnmRKemm23mSPT5QuXtY+Cm+F+c31N7pgswz+Xz5/TKo7BAu3NlKmZcvla8pRwABLGxiEc17Nwcp+pwAnIvX/m/YKKkOT48zUHifRmKf++BtCpmCItUmBPCRhi5JsoYndGIzzmDxN9fB9uBJrNljz692chBsUQ5ZFgBc9nKF93Kv1Yyd8LPIsxerUGvzezWh84nRLPHC/+0Etfi/NvXY9BXY5u/FkIQc6TXtaGkuiqjmpTUiRLEtxQE+W5AxChSwqxXhdT1bISuRdXoMEsUPvxPz6vP6kYz8wU2X/g3dN3QgzQK6rIcnk0neeO/wy8Z3VbFlhPjIr0o1AMoQZfq0Ng3Q4N3i+gkTurjtfHn+nHXI8/n+Js7+4eaTru6fK5Rf2ZX/xZvfbMRV2cz4FC8zgEP//5V/Trf/yzWp4R/UbI0bgeNbGfuvLoVykzA0dBfkWZQoy10+dOvPOrG2Cn64h5kwVFeMENv/NvgXPmx5bO3z52lrJaD55G6U7jKTrVSwcDHxXBgU4ur/vRQAyhpq/z3ph5qqqSmSnBTxEa+xq89LFO6176u176uCXvnD5vE9jU99ORJmRGBG9k0CrLI7p1JFlUo5lraWEWelbQLtUZue8T/Wc4JIF9HB120cuHev3172lp/oz2yPRWrvyroAo8iLJUqP8MdYQNKacVTSYFU2lSqareg5nVpbis4tf/yH5Cj8i7BqLpQyK6o8fgkPPso0eAUsfo94jAByiZ/qhPGn+g7klbj/ePjfuY1L3DFCN9DEcwxSm4YXboc1bv5QAH4BT61DnC4f2qhqNBqe6wkpeHQ+qjSl2gNzEdA/cYqx6OhUf4Pl73xInoo8wHWLsBxOUVDWGwATCBgEOY2L1qP97gtlYGTvKt7U21MJieenZF6BGtG9qvfOWrtbGdmZmFYaZy4+6GeOfhlp557hmM7kB7pM6zRlHjxL1Ur7uAxQhDoVwHgx5n/XuMM9Xc/AxGd0h9gpHJFGPUZSI2Z3x3BDx150K4u7MjLz1Nt4eBcYF26BP1nz13Tv5p/jfefFPvv/ee3Hi6gp/D89/CaXBnYf3hpt668ZG+/97bep8sxvXrN7SFA/PO2x/ozu013bz1QG/86AMyHA90486aPrhxVx/evq93rt3WjXsbunbngW7e39Tt9W3d2tjWzbUtfUS/W+tbOiyjbm3u6cObG9rvSQ+2DnEScg3Hvt+o3d0DudKooMGUVPny8pIi0RbypMWleZ0/f5aMxqJKnLIeThePEGarP6wzwUEQ0dISkUOMeS28OdFBH4fGHR2vu6GfwHsZtGwpyaPvWfDvhtYja1fw7WahKFPFHDlKwY8XvAyId4aSbxe5IlkhvGA1uF8m+p+gdNqdFs5GViuWFk5Go8hwmhY0z1HPrVvXYZkSdqlwbtqahyf6OE9CobiSPbu0XBvsTqNVOxiJ+Z2n5tszdSYjD0lzrY5mOH7yNc402zgwDbVQlu7UFFmo8ZCZ2FWl2YxnvNOISb5v56lOu4OT0VSWRfoGZiiVLILfgHMAT8FzOTyVgjBuURPkNYJ433sE0VU1UdHI0HWV/PJUKt3lkXzMcmU4UgbmhsOxWqx74jLEGHlKGhO9+lxH+3sqiZwmON+JdjNTiqk2Vok9zJBlmOJwnhp3QmG5E+MOiBvRnL5ZiEoYD1+bt0UxK8rZ6zUY9yhkJlKRIusVPcq69ObILzOTMYZDbXj8RehrQJEn8GPyYwUzUZp8n1k08BJquW9kSQ36FVl8VCY6Z74+ILFGp18Wg/ip15t8jSd93GnxPQqHsETOYQw5GPf1UhS4D6xbskpEqgPoLcGa+upPP6dOLDXLHA1wrKOuZqB1hfFa5Ujsa59/iTVFnRpVx7XvxefL2IPg/Qr5MglqmcwMPpB8TXgO7D3U9ZKsUZ6CKtZnyJWvJlrkeVSU1SvMQEzk/Qm6WlwTDH+OzE0Y/4hslht3M5OBax7XP153A+43WZap8vWgY/2+Oin9ueus7IRH/JnDmPH92ZT5WZLEekrwOkRvT2lI9Pcx8pTAuVSFCUEKZ/nIa4HjEjTQr//6L+iD997X4Ggk/56Ww8NKwZLcZh2CwxvXbqrIGpoj63e4e4j8eGbD4FGhq6KmlZGNnqLTxwQyEEeSmckv51VZKQeWpcS+zUwBvhLy42Bel+p3zI7fEz1+ErgD4sBm9Aj0ky/fvz8tweUp+L2DP3MocVQcfPUOvieHiqUfg0GXYzhel7/9MQT/QpNj6KuPcXfoUfYwMo/qfu+OAm11O+UAgz+oywERwQjD5zDEAEww3uMauihyh96JUXZD73U3/kf+fdsY9Z47AsAjw40T0D0B73sK7hx4H3cQum7waxCOQKk+9WOYQMyp6uMGGGmAczDBnZvAUBMQMgUj3NJnokMiVN+3HwV4dO4fauoigFMiPmf8qTM+Ecybb7ylBw/WdeHCRTUKlDWK27MAA1LsU4Tco9OZhZbcaDdQ+n684MzrkdCYNbggdbtdZLXUwsI8EeUEgZ7UFOjg6frf7+/t7dV/BTA7O1tnG/xdj8JKBKrb7enWrds4Dwe1Z+/ZgRnO/RMC6x/i6xBdutFf4mjAMwH+wUEzq8f3LxXqkQJDtmB+mIA9laSRy+lQ5cRhTPkxTHg2BSoUhveZ0G+KQZzSVqLspzD+BIU/Gvc1GhyRCTnU3tGObt25jlN0D6O/S7ptTRPoXWBEVKV6Ha5AHLeuRPxoQQjO3t6Ouhh+F6iFuRm5U+Sd/cuNHH+LC4uaQgvnMY9SPIviTpWn5qfgxT+nsDS/yJlpKXcCHIpgmiEDULimxviMOOpxQ+RKro3G9f/pcAkj3mm2MQBJ7RzjmmdECAtynO9zhDM/29GUPS7hDLiAOS84XfyvQXz9bsD6/Z4vVU4/WAClPpKv+QyZFe9vSOIUp6fB2IE1uXJNKGBXIk6/wPoigttpwU+sq8gylHFSBt3mnZ4Yz9lmQzPgMJPRjqKGiIF6BFwpOQ5jjHLF6rzgCsvM5MrRHcQ+DqcrZcfXPHzn/VwRuzPZgX8cr4Zm8z1leV6/5/XDwyOOOEZkdUoZ6yzhGUvMGjK5DFWBldeQyevuLPj/fBhQ1IH+M/Cwj9ODb/Msr/Hkv6aeRUEOD8m6LJHZSlmCT0aKGFl//mlw3Bv9fW8jjJLTxw3M4/28j9/7nn3OEIK8vx67oq/L7KSFPUEb33dgDzFIDkGmBC4C7ztE9uult2X0c1z5HD5fiQGagJMYgrKUyWmqkysw9kn1E4W31wDfu0z7ll9+6TJzjhWRqcchlGM5ZJikC6urZLMylTiwZqYOjl89MIappneQfE0V8lC388tp4PRvNJoEGYzF+ml+9FPvi/15w7F+wgQztpnJzDhSa9alP3e95aWxVzPzKvgK9XMzk/OGN/qYMUav1uuZQC/nPV+Xr8/pl8NjIcb6XXfkYwisb1K/4/JsyInfLMIbE+TedYbfmwUl1lvCPwNkOs8yxRS0SuY1YMYfrj/UytI5vffuNXhYyrJCWYi1TDrvv/zCi3XGy/HuAR2k0xS+8tKzw0P02pgbX6dOLjOTmdV3xvxmJjOr709/Ge3hU22nz/5pKnEAhupy1t/tD07K03svve1x8Lahep/oO+C9Y+jhFPQw+gMMn8OQcjgqdQwTDPVEA1KtDvUzf/4Ipo/6nT4bwQhe99Kj+RGOQv9R/4n82YDxB7QPKR2OjX6F+JjcE3JwxeUAq6vE65uUlfZ7RxpPKznzuoH3/4Hu+WeeJ+Jp1cbWI/F2a0a93pAo+U318DJL3ssxMHnW0ocf3EAgZ7WLIXv++WfV6DTxUA/VnpnR9u4exu2ICLgj/4KgPM/kwrS9vVO3NUhTOZP0el35PH7v/aZ4xX7ufuPmzfqDZrs4Bm745ubncEAuwOCFPvrwI39VZoYjMVZEwXnDFCZ2JWhmajJ+jgFxj36mkJ69dFE/9cqLevXlJ/XTrz1Xwxc/97y++Nrz+ulXn9MXX31GX/rsc/qyw2eeo/6MvvjZZ7l3eIbyafo8XZc/81PP6vMvXdHTl+Z1cTnTYnuqiNKakB5fu3dX3cN9HKYN7WwdKcWGGq2OGhg0x4Eb0nv37smdgXanrWNnQHJnx8H34eM4jBjP99OHn5aXV7Wzd6Asb8iNTZ8s1RglIyIaN+hnyKgsg6NFjOcMisbLS6ureurKFWUoHf9uB//w3AAHb3DQ1ZisVsXR1YSxjeeWoiJlCFFH9Akop83NDTI7fU1wgDY21pRQPPv7RL1YfDcG7jS6QtnwLzJqtdXEqXj4cBtHoiWno6/P6ZplCaUUgQBEtVoFffK6nkVTM8/IOhVEhYVaZBs8witSUJ5F1h6Ugiklh8gapTbZiX73UF14p81+xeXKy5XuFMelZH1umDLW62vwZ2ammFL94TyPJKbwip+fjlCoifX5Z1bGyFUOflPMNMFRPuweaPdgV/c31mvcb+EcPSALtLPf1c5+X3uUDi5D4h1LAXma1PTxrGAEpwuLCzLWr8euzkxH/oHWGKISljClTCEcg1mq+drMHnvj91bNrO6XoFkMQe58tzkamyA/vu8QY22InA6+fx/BDXWwwHsO5k01BMZi6XK8B/b9OMgNNgai02qqjxNfgMP6pT/CL3dw3VjXUTnvjd2BGEtnVy9Az5yWUmX4GCbVGN01rUGx0vLKkpxGLg/ueJh9vHZeZj+fvHdadnAUjojanQ+8zylM4Q+XqQl6NctSrU8SdPLnp3gyM5U4FBn8422nRj6GoBiCdwVXVoOZ/Z759djl75sZerKtI/BnZkrgcOSy+1i/x6t+Xu9zL8zPK8IfqGtV8AUxBfpO9bFrSpX+2B/7qr7zzW/xqtN/qLt3D9RqNlSyt7X792vZ+YWf++PK2d/q8ooS+5lnTN9bSUTta/NAdwjfj8CLB4YM9mN/Ygi/Z59mx3s3sx/7zu/X6HOfwu/X74/y7B92vODfw30KjhCH0/sjIv/uY9DzLMCwryPOZXpEOEekBd3gn8KAlKEr7B7U8rbjqLzE8B/DACN92uaG2uHx+yEGdjAVisRqGE5NpzAm7T/i+fixNn/GVBpDvYmiMIealKGGKWfSUxl1AQGBMhg74hRElSiIPk5DH4Xh/2Wof7Bqc3Nd/h/cjDAKWZ4TMTfkQtTi7P/+/XUUQF/rD7Y001nQhHcH/QmKZ1ArGjcIOe94OWHMPMsVYXSPHPx7BkKI8qg9wEg+vhPL+7pBvExmoYVh6KfMAAAQAElEQVQid2/VjaP3q9hnFwH2qP78hQu14h6C6xCjznOu7IrPDaYLlQtKE+XnzOJ9XOn5uv2ZCzxOss6fWdALz1zVy88+qZeev6oXn7usF5+/pJeevaiXn6N85rJe5v4VziJf8bZnL+mVZz4G7/cKz15++oJefPKcPvPCJX3188/r5776Wf3ZX/ua/vQvv6o/8ZVntbKYpGqoCofA13fz5m3du/uAiHIgFzozw4C15RGpuHy/FJrj2MJBKNwJRmlhfkGuBC6wd8eR9yHc5ExvX+fOX5Qb30UM/lynIwPfSL0MQ52gcoHSzKaqjXxv/0ALnVmVPPNsAI8002zV0KGcbbQUWZN/CNPnOIfT0Go2var5eg0JGvcw7k1VGAc/fvCH/mztwZoihq+DI+OK+ZCUozsmTpsQo1zRFVmsFZHTPaLMEoZc7NH31MIpGnOEURHdZRiAdh7VTEmZCCN9T+BBZGKKLNVKzBVZjrE82N15hK99HE1PpU5R2CEG5awnZZlGvDvCgcrhyQ446hGNVydKz3lkhvSy86aZaUy/Im8qSw15FuzoqI/T25UwRLIR2+0rRTIcEaulvgIMFW1KifNslXpHB1oiqwKBNUH58oIK1mFm8nkDPO9tgV8O5bSsDY+vL6Yo5/UYo8ysBrrVP2bH9yV7c0fK1x1iVAyhfu6G2/fkNy5L/txxbmaqn/GeuCpKM6P243/QCvQ/3ovXvVeIQQ6ndR/b5/D7DHqkGOU4H+McVMiqt/94KNkT9ARngu5mpiyLyvNABm3MvFGoLqHSajDG9rp/Xqn+Ln1o5vNMcdh8b52O82Ypv07nNfDheHDweuDeadvAGHqb93WIISo8AnYKXias32lmZppCF+/n/OSOY0ypplMGP1XelzX4eGbGOKHef4hRPqe3O510ckXaHWchRvm6ndaOP3cmfD85Y3qbd3d+qMChmfmtPAMwxYl1/TXx9pA0AUlDbEez3dGQo+eZTkOeqTvCWW81ZvXGW+8JcVKGAxuRH8/6XVhZ1hMXL+i9t9/RbQKqxbl5MtUDVchxBV4nOCG+Bo/+Sx3PrWCqALPje7MgM5PRpscus0BXe6zl46rv5XH4+MkfruZrO4Uf94br0cfhx/X5o7SF/mioU+h5HUPTBwbUawBRgxPoYvz7RPkDN/TAmAj6cXADPsQiH0Ol4Xhaw2hSknYXxtzLKfWPYQzjfQyC2FUNbuydAU5h7ESDEUaUH/cv6StNcRMdKsEsMsTNYINQQ03cCkKiWs0yVcC4yjROhfzrWgvOQv17xRcWZuV/8uVQRxM4O5PhBOM10rg/1dbDfR1y2D3qTVTkbYzCDJHuurKUy6P7Rc64nZlmMEwtDPo+qc6Cs6r5uQUFmDjFHCdgrv5Uau+wx1nqWEcHvfqDbv5ZAjPDu21pb2+P1HIbZTrR7du38WzvyszqTIF/SNA/0etK/sknn9TC/LzcCDxcW6/7+3zIjiJzZQgwPlqdLc4JcUromeIEvX4oTbo1WHmkUPWVVQNl5UiRlL9DqqiXfUUgqaec8zaHwobU+ypscFxWfWXTfS3P53rmiRX9yi99TZ956Rmh4xSs0tq9+7XR9q/Sdb55sL4p/3DO7s4eWZYjSXjvHCP5t3p5NDuPI+CKq9c/qve8u7erU0H1SMizNK0iB/+RN0s18owzvqgcQ+KQxaAh6Xm2yzl7U/NohTH3/YN9uVKoDSyGeIF5HPKUqYMjMIdBzEJUF6fLDZmD03Q8ntTOl6EA/M8Cp2SvGmSA7ty6pQBN3XFoNJrs5YBsQVenf+YYgkhRrsIjzVrpFAXzdFo6f+GcJhynBJUkLyZqEfHPtHEuMPRjnOp20/eT1KR/q1HUWQF/noLq/gHldWZ5We5U9jHq89A/i1Yb4AnymFKEnqXcz4isTwpynnBDFViUmSmyT8erOwfHbUmBvmUZZchIVFTJWCuLc/rCZ8kEvXZVX3ztkr786lUyQ1f0pVef0E+/clWvvvQEvl5PJdnANgo9YCAK1tLMcoUYlON8TGHGKU5Bs9mscVErRuT3VMH5vbgC6wohyMwegd87wEbsh2eV6tL5KqqSlw4GLh0a4CyLocaT4yvPogLPHDz6NgYyOx6fKT/xY4F24LTRjHvA9xFDqHGYGNQj+cAeXajquX1M3jt9vy4ZxB4D2UT+3imkVEDMiHM0gGcm8kDFYqYcPgrwY2VBnZk5BdpiVpBJ25Xzo8/nsu64M2PH4DGwNh7K11MD+/XnJXh3uamqknECNA/yy8xqA1hiWCvejzF6c41zf8fbvCHEiNM8VYnh9znG7pDywA2PG3CqtVxOaTfz3Urez9sfBzOrxz4d1+r1SimlR938mYHDQN88y5m3rJ9lKacMBHWmI8/WTRPPgrJM+vmf+6p+9MbryoukvNnR+uYOeAzo6oF+/ud/Ts8+fVU//flX9f3vfVtTjiszeMEDLHe8K9bgc479CJT9TU73YAyswHodJ5SVBAKQJwkyi5sToHjsx589DmKMYzjuVDmuTwGc+9y/Hxy/G+qXHd8O9c0f8VdprBjANMrBX/c2YQvFGgNlDW60HgHRyIgzqbGXpEW83T85/jGM1cdrdKg/WQ+j+Sfrx3XfCVF7qSFIHWHUa5gIY6/a8P//mfvvL8mS684T/JrZEy5DZWakrMwskaW1RAmgIAqCEA1QoEk2mz2cPntmdn6cf2Z/2LNnZ3Z6pqfZzWZTgAIgQIhCFUprnVqL0ML1E/u5z8OzIhNVADlk966nXzd79uyZXbvarrlHDqo2qzuuPw1K7hk4xnIagvEIRA2ywmsIU4glYHaoIBOli4ieJ+BVsrhSEUFAqPoU1OVjOQE+VeETZQQAeaipn0mjrCSdusEZ/BWdv3AWOhUKKHuK8zZH3ial3yDy7HKe3NnsynZ6RsCM586cPmcyogRjt2/vvkq5upNUF47qin0Zj13egIDKBHATB2O713379jEnQQC7LxOGw4cPaYYdp/3m3+4Pabeo/+DBgwh9jmPZqfsfeEA1UvsWnFgkbeln++nfiODstttvB29VjqiqfNKHKyQDjIQZJfkh15mc7fS2wOoeykXIgJVjGEHlkRzOfwxDrrMtoE7f2IIHgoZIQx25+YC+8c1n5P1Iad1pk1RyjDMzw2Hn3xEa7H2QvWydbVLCVrcvOZ45e1YD5OvchQtVwNNsNEmZNzGIbV25fIWd6WbVnsIbo+f6xip4lTIDP4GDB/bJs841jmY2N9YrJ3rjgUNavryAcyhUovAWcBlkzGXfL7CgagK2ezJ+GVi9QRARETS0kIEkiQlgNuBzWfHCHJutYceOWdn3L6x/l9R8w1LGvR6yUYB/A4ee6sqlS7L/IMoyHfZ9gloSqZYGjQYdxa5UDaMbMNhDni8ICBJksF6vaWVlSRH0mmo2FaKgTmez+sLo7vl59TgKMdnrsBNqtprKcLZGZx8C9A8y42P4WZ+cezG0d97JsgI5dKgjT845lViIHHmOQo0xCpmz2zHb1sH9O3THLXvGcGRed9y8T3ce2a8jN+3Tob1zmmnF7PalJHihXUrjRHbWraLU5NVCfzY2NtRZ39AUgRZLrW4FcKwqWx8ePJxz8NNttYwL58bXdn8CtoZJfdzr408LduIkqZy2GU+jx+Ru9UyF4KRlXDrn5YDgvTxryaGVgfdBYZuzsj4lPLKnnHcKwetXvwpuF/Kmc9Q8axmSncmwl2+xM41w8LazHeRegzxoWESyzcnyRl/9MtJZAmaTQ/suQgoe9h/yMIyc8/CsZNeeqcAGJ9DdwOo2tvUxsH5FXsjR39rNoZdlWT3rnOPZolqDtVkfKw3H4H11z8YwsHGtNDB8LCAIIVQ6EFHabt3xjA9BRi8fguIkse4y+sdxXAXSwXtZf/GyNtNjs2lxFFf9xmOPZDjQRVTUYyNmvsOHhlIydvZ/i8zvIgvb78g2BPbN/yEZWbu3e+9+TWNPLEg/+uEHZG03ZBsK51wViK9xjGW2M4NmQ+S/xFcxiYSPqeaTHxf/hE+j4Xb4xw5VoDsVwKdPenYy9uSeybjB5PrTSlzpJ97yGRN+DJI5WAPkRrbTHqIMfXZC18OAdoNRXtKvvPrc5Fl7fgLWZjAqPh7frn8VwNNrxhzJKTdDtQUlQl3AsMLK7WBtW5BbO3Urc4Sv9AF+B9kRgIEFK6sbmxqBWB2jvWNuhy5cPFc50igO1Q47R1j279uPg96BsiQVbGJwLVU8O7tDx4+dRKgThK2vzz7xlAoQ7xAolBgKCwY67NRKJzkMuhmVCxfO6+ixY2qTmg0oin3p7fz5C1plt3uBtPKVK1fknKsMmDmlHTt2sFvoVI6v1yVowOH7EKqfvZhDbWNg33//fQS9XmUQdPXlZfNCcsxPpBI6jOklFeAz6Wb1EjrJ7lMW7uP7VZ2OBWBvG690djUGs6URjZGcIjoEgoHAjqfVDPqd3/kNTc+kBIC5jp88JYcTtd+Wm7Cu4phzlG9+z271yRL5KFFreka7du+hf6bmVEtHbrtVi8tLOP2Ozl+8UAVZnX5X87t3anlpkbWmpP3qajVq18Bl+qax19z0FI7JyQKDZj3VPXfehYOKtU5mZgIbHBHUMJ51dvUTEC+jqwHVysmuwJshwYLhHSdJlYK3DII9m3BtvN6wwA+HYDzewOEZXyxjU68nBJcL2rlrDmNGALm5poOHDsi5kuELOeTL1mAZCqPnDAYswdHbz5821lertXW6G8jXJvV6leHoEQRcWriigmeD9zKnl/JMSeDOoFffOVyPMa5mWG330yNgcM5V8p0SRFn71c7wXxjCXE6BsVrtGjJfx8EXqpP+T0OhNMqgZ656LHmOAUZkChIYn8DbiHlSwLEsW4eBc072Z7XrtWYln33kN9DBqdD1L+cdY47BOadf9fLb7gfDF7D54hBk661+xtwbUk+VEPCLdTlHT57zcqyhrOaSvbzj9hhM3mW4mYxvgf1J3uqM3nEHsEe2A8uFyroK19zDiHsajNdjcOh9Ww5cOp1Szz//UuX0zbmNMq9ur5DVQ9LSSmegZ59/Xd5DbIKGQzccUkmWxdbp3MeIOLdVN3wNd+abvM12mYw45yoHbNeTe1Y652RrHuIMoyggT6VMP6WC21tw3bjBe2XYIHPgdFKBHtu1BZol63VuCx9ueurWtsnGJ4ljmc5bkGzfX+mR+euRnfPoDF2vvktqhhNF9V7Hfg4zKcQ1gumWvvYbX9Fbb7yijI1VHzuyQmCpOJJ9b2Xv3j2yP6d+/vwZ5K0GoC/o7Qj/ZfpbAcGX2fsB7bZJxXypcB4ZCICTp74d9GtepZP+sWDrm8CvGf7q7atz0GI0mlxz+Y97X+Un/KXur3fCyJgmbebcBzj64VUYaWQE3AaVAODsjAEG26+HKtgTFspKiQ1GBSOEZDtkCMkvgZy2O3tz/gUrNigFs2BSQVlMSqtP4Lq2fOu6eo4+QvlkQqxSRXDqYERXEabLSysIfGC9EwAAEABJREFUz3mlCFpO7nxp6YpOnzmF4gzVH3RxZm0988wX9Pu//y8r5ztCCcw5b3D265wj8oyIyNc0Pz+ttdVF0lFD1hAAp7IoqxRoo93kuqx+UmZcs+dXVlaq8ezalCFOElk63HZOZrRNeWrs1DLmsy8KVvSl3mOHacrknNNdd92lKAT1ugMbRqXzgMZQtZgZqip8UMcgltTMmZclbgIwOuW48dyxDp6vrqsyVsn+zkBkTsTORNDR0keT0pdWy+WQA0cGoSw7jL6pLz7zlCwI7HVzHf3ouOwLc12OkA4cOFgps31HYGFhieBmUfbLisXFFdbQ1/TUHEcf57VKcHbqzDl4MNIaQVfKWfWVy4sER/UqE2P3lzfWtLgFKxiEJAmVkxxwVmh0q4K6S5d17NQJbWJwGlNt7Tt0QwVWX4eOH0NHcaOhC1cWKog5HkgJ1BwBSgPHbE7TaG6wQnBylozF+vo6OmE0zLS6uaoOO5MaQYn9wiSD72urG4oxUI1WS4cPHcaptglCVpQQEFoA0SbDUG+kENBV361ZR9Ysu6bYq869EBJNt9qK4e/q8nI1lslFEifQIWXHniuOYoLYEWWk4L3M8BZOcs4pl9TgeaNfjj6aPJlRXlldrejqHB2RB+tvIPpUMsFRhSMTUXB0REcZWN2OVJAgxT4oMHYUYsVxrAT8kpBWGQCTB25dfXtX0tfJS9V9B12ofvx2BXWgKql+2pv7DDWWM5M1wPAdA584owJnFhtO4JMPRxVdHOubyCsYMLqX4/Pad4Ezy4BCEesxsN1iznjWr7QPACz5/NVv58Y6L9Zp+F6lB9ce+gZoR1VnLqzo+z9+Xu8eO6/ljUJD1XV+saPnX3tf3//7F8kKCJuSae/ueU01IvUJBMczewqvgGwEgq8eMmP2yOqeTEEBpQ3kggYY8wI9HpgX5drsasniK157Koxk2YHAOGUlLTTwLrDTFNe8g/eVHZs02hGYzWu2akIrs1MGRjdz+NYewGmIzbLnAnzxPlhVDrzsPyIa4YxNhi1T6NEVw414SGaDer0MGS8IRKV26uVJ6XfWVrVr5269/e6H6Eitsp/NVlPTHO3Z94qs7BCQm6+yXb8dZduYtVqjGmtAQDDKHbbJwQ2jZYXOP+nDdMrg+kGsbQLX3/vnv/7Hr4UneCMw2gamV2a8hlhvE5hPgxJJsn4TKHJEqJQogGILpMl9KwuYvh3GfUXfTwdTlryEYQbaKqkXnwBC2W0tJfMYyIQNcC5wK6hwpoKSc04jlr7KTmaJIGAgJ08KNKLfzukZ2V/rauOw6/UIIzKQfU/AFLCWBj384L2Sy5QXI0Uu1qUL54g26ROv6vDhGYy7FPua0qStLpFulNYUp3WtLK9pdm5WCaldEwr7otzMzFzl/OxnlbPUbedpOzNLiS8tLsqhdOb0LVVtwr17924lBAnmbAc4tBo7TDsTtv/sYsjRQce+4V7ChBDLXkajsuAacKzTIfiucCpK6Aj+vugry/sauUSDqF6VQ0XazKVuJoxSTXloQbsWhrGpZjqjetwmqAmq4ZBLH3EvgnqAN8pnyoabykab8jx94OAucXpS0b3J2WYGbufOX5R9H2AwyllfBO2aONGyqruQ6gqBwEZnqLwManM0MiRDk2PIvI/JEJRaXe+q0x2p0xuoy3jn15e14ZzWcFplXLK2oZxzqmMUNqFHG7pmcqpNTWsFmp1dWNApdtBXups6a458AqTbj5FB6GEYl0g9LuP8Fni+4Kx+k2sLiKdmpqvMkO1ipuam1Jqakn2HYWVjSQoj9YuOVrtrWmWXPgBvhzyZ4TFer6yvaXFhGdoUMh4ED4XY3a2zQ9rkGCWabmsTGi5kfa2zmw+cnXc2hxp1ChUE4R7FtC8OnueoKnDQn+PwfPDaOTdH0NNH7mJFjOmck3OuMqBZSLTc6WuVAAq2KyNLY3+TwpdShlMYYGBN3pZWluHRSEKuDZwKmdNMkIWojBVTpshIjNzYd2NGw0Kl88oKpysLKzLeWEYljRNZ4GW4mYwPh32ZM7AsTAROhh8CI1BXXKtrQKDmXIk8DdXd3NiCTW2SRbHvjqysrsv+iJVlwwa9fnVkkkMf1FCIvpKYtbIYG0O8TFe4VFR4kU8Xsa1KcK42NoNMOXj7zNFWCibI8OyDQ3/UUc4/c3zZMFfGJiBDngr4UI0Nwj0yGF1kpovDtb+DYjAiSMrpY2N5NhQ+Yl5oVzKWeBkNbA6zE845TbUaOKymfOTEhl/rA+kXb36oP/vhc/o//vwH+t6PX9AHJ6+ol6fqDT2Bclv33XuHVlcuKstW5SKplFeBHg84G28gmzm42rotC9MnK2N/YXUdWi0hV2sEuAukvk1+F8l4rSL/mzjjHk7Q+gyQP3O+A2gKRVStvwBx5sD8M08xphVNzjmO9KATtIgIkuIkkQ9BdTYoPgR6qKKnrdk5V1075xQTAERb930I42vnFQHiVTDRgGPSPraSS9YnWQCwSiY1iqc0P7tL0WhVX378Xp145zWRjFJ3EAj8C6VpncwYtpaMluF+kePDNKlrenZWffTXMZ8daY8QgA602GDMAXI/sgk4gnEultBRW7sB4iyD0jsZOOdkL+OqAY0wAPrTyeRqAoJeY7DeBtZ7O6iibcFzkzGq8upz476eeQ0ETtvBOVfptKPdoHq25JktGONhegTezGE8MCiwGQYlel9BQZ/SAL5SZwRD9tcDOiT5UAlDNXBRoPzjQUoGMiZmtOWwbwIlD+VlKZOnCdCkTwWIURo4XdPHsGNNMAbCc9/qNoa1/zL46lnrYzC5P6kXVQN9POA8Di9SnzHZpOKECjUbLTlFsjP9FYzi6toyjmZNo2ygEqX+i7/4M+2cn9XuPTuUJFHl0C9fuKIN0sT12Cvxmfbv26koxBiRUiMMzhqGzZz03gP7KyFYXV2tFMkM5Qhl3Ltvr3KUYHl5RSdPnJApl30HICC8szMzGuLY9+D4b7jhBo4oLqqHohhu9UZdpjTr7EJncHJ7t/pESU0DjAP+VXlWypxHgaGyEgR4lxUfxbpzVpu7SD9/5S09+/Lb+ukLb+onL75eXT/36tu0vaWfvfSWnn3hLf3kudf1yltHdfLcsurtXdjXFJqYRTJaMhpCWhlCFYycyep7SMsldanfG1S79hFOcR1ntLC0rEtXFnX0xEkdPX66guOUdqRicOL4SZ08elqnT5yVigA4nTp+Cjiuc6dPaeEyu6bly/qItnOXVnSSIGwBHqT1mqIk1gC6Xia70BvkunhlCf6p+nnm2XPndOrsKZ08dUofnTilsxcWdfrcFpxdpu9lHTt5QifJPLzHOeKFyxd5boXxMlYllQjSpUsLmpnbqeXFdb30yuv68IMTOnHqsk6cOK9Tpy/o5Mmz4H1Sp06d1Ifvv0f78er/jzA+NRptRVGiEQbYMja2S3UhkgW46xjBTXZD9iucKysL4HhCi1cuV7BEuXDlIjRjLTjVZYJD0znLSqyQRbLAsUSGxMv7CB47jOSQdZzFQS9peW1Vq8id4WCO1cq1tQ2tAovInWUuFlcWwYN14tBsbBvP4fw9RsYMhYMCjvFdyQdtEnzHYFlgs4yubBD0XLpyScvg08H5ZKzRshzmhTOcaUl2iCert9GxT5o+RTiG8MrwWV/vkQbvQJueCvoXBEUqRyqgyXDURda76pAS7uGIba5NgrMhgVFpeJSu4o3D8VsAYDha1iT2MYGMKh3q4RTtC6Gb66vqQAv7Y0Yb1KtrgrPu5rrsp6I95uj3OrLvZ/QI5hYICq9wPNfdWFHffoKJQ11fWlUF2Iceu80BY/fJ/gxHfZncV0GDCgkwPe+jsxG0Gg16kAPdCEEePuVlgOYBW+qV5WMokffINhA4N6PTWY4N1whyxfNCVipAZ30Ua219Ex30BAsDZOMKtF+ufprc6ayzieliB7oasZYhWU5lzA1sri4ju1fUYT2b2KaNLusmEMiIlrKyFO9KfoqyAC+p3ZrGjmSyICPGmWdb/DKnbvJnWaXgPevxCt4rThJZVqgsCjmufQiKCBjsWrzsGft+i3NOVtpPdI1Gprs5c6Ji6jNHH5wSxmqkiebn2qonuXKCncOHbtR77x+Fsl7OORn/5tj9v/rSC9rPUYk9Z/YlK8SGIa/WYHJiIB9V16V4lrBW0BGUZHMaWP3/ChTmA4Hrn520F0bU62/+/8G1N2XZDr8KJ3NSRtQRhsYg52JU5LoGcq4BbkHoAmFyKuRUOl9BAeE/FRzqQr/iE0A8N8bNU/wyOBfkgNJxe9u74NrAmuye907eewUEx/qLcTOMxgBD0oNJSxiui4sLOKbjilAwS9NbyrVWSxTh4FfYJX7w/rvasWNWdjQQ+0g2xtKVriI1MFYD3XPvrQQN63KRV6PdrL78FSHEGenEDRTOxtvJ2b4FUgZmKG+++eYqhVVn12cOf9/+/Wo2mzp//jw7himtYXQM7IuC9syBAwdkipTEiewXATlj2y7Tvhy4we5phBGPAutkpxFFQRGKGwcHrqoMovG8VCAL0tAgtPXOiSt65/glvXdqUR+d3dDxi12duNTRqYvrONcVHbsMXFrTKx+c1d+/9K7+098+ryubmQofM6CTc64a2wyvQXXBx+75vYqZf4jNM5lIOGLpYfg3N3vqE6RUPiGnI4AoYRzLbUB75nXlwoIsyDLlD4GBNEKuMuXIGf6eTIQIwPrqcm6aszNyIdYQXi6vd7TWy1X6tj4kmLh88YpqKHyNYdNCqpVSK0j2txImENNW9HO1bFn0GSAPZ3HsJ48dlwVzC0vrqtVnONfvEIg5DdmJyMeC1eAjlQMGH1IS6DhS0AnjlMVAm+w8bPcv5M2gcqrMZY7f+0hFXmp9dU2Xzi6ox9FHQB7FDiYuh3BpDCb1MfgOcCab7OZKMjhGM5ODHIOZMFmJEXIhKMOYm5M0x5MTuAotNAOYQ+eMeTMMbUbbSK5KEzvnoGmJboCd93I4GucTFnPt2/lcBnLwAeiD4zI6sbi8wBFLh7EygqUhBpySgKaB3jiQzMigmNxm5hQYOwNPc+Ara/BotUOAmFdz06wC3DzZlFqcVUY/jTJ55LlgFwPnBXu0zscaUft6ryS4C8qLWCWO0+gacUwVEaAkLpLJuenTCGfiWa93IwX15d1QgfEMXFlABdYNnkJIS/o6gm4RaDmjKyRoIzQ7m0672l47qE+lUiuSUgIk43lvs68emZYhgUBG4OPRvRhmhTjWJgGL2YGMsZqthlZX1hWji8HlSl2hOng1qLeoG9SQb0/AnsPndYKKsxcXoCvr802CulL2M+sOsrXZH2iVIzXIoA4ZsVyl4tgp9eDlStWA6ViaA99ZoB2kBLm07/9CXolMh2U6Lbuyjl3atICK+yOogTiCFXLpvEISy7GeEUe/pnOz7K4THLMdQ1ow5kOQ915mY6I4lq3T5E5brwKhMyjRSdvpL3GUtYqsb93+xML62Y2I7f5mZ87HkcIAABAASURBVFXf+a1v670PPlJab8v+t9Xl5Q3Zf/Bj/O31uzp5/Kh2796jVqslWKgemRDYACVdZQtM3nMcgNGocF6lDyopbY7SRwqswcDWYRA86wacd3LOwFNOwNljFRR8GpQ0GVh9O1jbrwIe/9S3zT25WTC+weR6Uk7Gnsw5af/UEhkTnK2Auv/UjtfdMOZZU4mylGBS6UpZQOwSw/cxmCEbg2QEL1SqhPGfBjbmdjADth223/un1I1Q1z/vnJdXAp5BlRLlpVbIV6+jWLfccjsOtq5GWpPhY8730qULsvPai5cuYnRGnFf3tMqu8/ANN2l1uU+Kv49zYPc96OiW2w4pI9p2rtTcrp1aXVnFaSzJduomYKZAe/fuq5TFhP348eOMtaoQRTiDvPp5YF4Usl8FrLPDt7rt/FdXVxUhrBs4CXtuk12XOf0GwcLc7A5wdWo122oTtTvn5AHnnIKcnHO69gX7fVytP1g6LKSq82yT8+42EfXU9KwM7At6Lc7lDYoI8+RiXUIB/+oHP0eUGOPaQa9emXIGcDWls6nti5M+QvGQB6NBs1XT559+EnjsE+ELTz+GnOYVOAQuCrn27pnVPXcf0DPP3Kvvfvcp/avf/Zqe/MzdaiSSw+hvrPeRSaeSIKDwQWfOXdBpMgZJnCjB6EYY2oO75/TZz9yu737rKf3rf/lV/eHvfFV/8N0x/Nt//Zv65lce01OP3qtbD84rZt4pLOeIXehHR4/KjnTMeY0INDoYaJOrvXv26qGHH9DTTz2szz91v77w1H360pOP6POffVgPPnCHbrzxBqVpJNuBWpCCbVcUJVV6FxbDl0g5GtxnJxlwzgeQl4fvu02ff/I+PfHYPXr80bv0+CP36IlH79YXPvuAplmsh5UbGNF8NKh2t4G1OvOe0Na+aFcSAAz7m2o2gm48uEePPninnn7iPn3x6Qf0xc/epy987iHgUT36wL3at2enZoiA2rVCPu8rYLAdZYnTFa8C6bEvw5XQzr43Ihy/w4F67u2cbWiOZ3fO1LULTzNFREWsK09kl4FbGkcSNCwIVuhOKFLKmWAYfuw8A8GRBVsH4euD9xzWt7/+pH7rW0/rd7/9Zf3ub39Vv/9bX9Xvfeer+p1vP6Pf/OYX9eDdt2rvrhmJzECWD9Rl194lu1RASFdKkffywWPQvU0no8PIPAFXrWaqLz39ODR4TM987jFKqz9e1b8Er77wuUdVi3M1olx1ZK3OEI8/cIu++dWH9K9++4vg8GV99198Wb/zrS/qt77xpL71tSf1JHw5dGCnIgKLgqChR/bA9NJsho9i2UYpqaWV3ICcjF+NFPnEgT/20IPg8Ji+9LlH9GXga59/TF95+mF94akH9NiDt+ree26RYPQI+ruoga4l2sA+bRA8d9jh96DfCFuTEyRgSLR/14zuv+tmfeHx+8Hvs/rv0I3f/fYXwPfz+u43P6fvfufz0PYz+u1vPKynHz+iO27eqem6BIfUxwB2wL3LEcEQD5rLqXBeEXrUJ3oPUaQMuTDnn6YpLM1VI/Vv7eJla/bQ3myTtVndggULvow3FhCM2KTYRiUheLAxPGuz50wv7L4BQxFAjiqZnplqsfyR7rrjSPX9oT5B8fTcvJ7/xVuam5kB9ymtkEm05bfbbd16661VljFg02qc9wvcS3kVpUPmWCXzZUWJTCAoNhGAK+Pzv9174gf/2834q2fy22875+QBbXttR9jqkj2yBSXEzVUZrwIiGyA7GGDaGKMoLDCgQj8+P/FtY26H6zuVcKiCsrh6y3A0ATNwzsk5d/Wec666du6TS+togudQKoGX95FK5ujh/JeIgEc4/AzBOYvj6LCDXFxcVooiWyozYxcTOa9Bt6fzZ86q5JmUNN0aO5hZUuIvvfAqjndWcRrp0OG9Kl1PUS3S+tomittlJ9DTCunWPjtg2wUcJ83dYXfQ6XbUajSURBGGeIpzwrZmOa+OfWBX0VW72dI0kW09SbWfoKFJlsCUr0V7s9GsFHHE7qILXrOzM/CjqBTIuYDwlzL6FjgGK7Xt5VRwVprh5DIFvJLnmOOe227BODyqLz3xGT318P364hMP64uPP6yvfuFJPXjvXXr4gXt0+x23y3kn3vroow+r+QKOPcfQl2Uhe7ktHUuSGrgwTxpXu0KP48uRFYOUtr176zqwN74Ku+e9br5pSnt2B81OlxjkkWpRqZtv3KNvfO2LOPv7defth7VjpgYHh8oGa4pxK0GOdGehkoDu3KVlrbBzP3H2nPq9DdVjqZGWuv+e2/Xtb31ZTz3+gG7Cuc9g4QnXVGOfUMOhGBSdNe2ZburQ3p164qG79du/+VXdcni/2IgrBGl5eUkLBH0DnGPGbHFdurh4RocO7tCB/W2gpYP7Wjq0L6VsYJT26VbwNXpBHi0vbWg0KqFJXn0b3/tIa6ur6lpAh3FvJtK+ndO666aDuvmG+QrPg/t26OD+Hbrx0HyFy7133lHhY89YgDrdbhH8iPR5T6YTxuvO2qoKDLfHCd97y27dcxNjzdd0856GbgPPm/diMG+Y04172uountUXH7lTv/uNz+qPvvuM/vC3P6/7bzsEJQfyzsk5R+kldgyODIBw/tMzqX77O1/Ut770hH4bR/jtLz9C/WF956tPEDzdrQxn6NhhewKBKbJgObQaIhsDUuSLi1fUWVtUK850876mvvzEnfr2lx7Wg7ft1Z5Wobmkr3q5qniwVEEtX1bbbWg2GtAHOfj8A/rNrzysx+49jPzmGm2uaIgzLNiK58plZ/Q2V0HAV3ontvroQY4ubWjvfEv75xvau7OlAzsb2r+zpn27atqzM9W+HbHqfqRmNNJnHrpV3/3253Qrcrd7OkVHhnKc/cMoRQRHbSK1uYbTDXvr+twTd+hrX3xUNx/eJVRKa8tdLSxuaGWtpyEG0WM/XPA4zUIdnLfZjSDPs/M6sLs5lv09sQ4Ahw80KFPdduOU6pE9P9Q6AY7HzmyQRcoYz1Lew+6man6k+ZbXY/cd0r/6rc/pW198SA/ddkBHDrS1oyGl+YbqbgAfh6qROYvLvtqpNNOOdfPBeT1y/x36+pef1r3wuhnB3lyyDIYFVWm9pi4BgfdeJbZDvMz22a5/A92K47hqj7FZkSkG9wuCMAPnnHwIW3JDnTF8CAreK2z1D8FX94O1Uy9QDrMfI4KENWTXgsQMOs+0Un0FHE+eOa0S23H05BkVXkrimizYqyWp5ndN6QaOR9fIkqZpqhHB+gLHf7ZxsgBswJjLZMyWVtY0JMNhtke8QJNPyVNxzlX4WN3Aea4NaA/y1T3naAPsIc+9quTDA4F2A196VUDb9vYgni1lI1UQs26D8fqDPi5j6rE8NGEIua15xLglfsrajB8TsOt/FDCOYVEBdf9JDzv/ic10pZ2HqGy9EQ4fwC2ocP5aENeSrKMZpAnC15d2fzv8yvvXzL39qf9rdeeCPAbYhUQDhH9zlGtIm+JELkQ41gY7zv1cJnLOcY27IK1p6zlz+ozsNSSNZmNk5FXtS3EfvH9MgTF7/TUM/0F1OFucn5+Xh6YjhHyNVJsp0ZA0Y47TbjdbsutGvaGdO3fKImKjgXhZ9GxRsf3pVIuS7ejA0vwXOI+0zINDOKyvOX8rTfh37tpVKccQ459byg68MiLnHCWwCL4scZKAUFZXQYnASg4l9wjoJooi1nSJc8eLZ8/ozMmjOvbBO3rvzTd0zpSQZyzF6XysQtLKCo6GdUXQK2cemq55O+fAJ9KQHU/JHHYzZ/dnUOBES3aAKnoYzjF4DaWyK+/6FXQ7pR687xZ2wPcSCGSK8MQRjiViDYEy0N/AgbspXrefKS+CTp+/BN8kV2zqyI079K2vPaVDB+bgYw/Zt7GH1If4hqEizppjxt0O6VZb3lvW3XccJNvwtHaww+2Rcr1w5SxHC2ua3jXLWMh5IV26fJG5cnnWExVdHAbBH2UJBHbOe3bNqygdTn9TkYsISBrQJFOE7DkXCaRViyPwkW49tE+OM28NNxVcV953wRWcWeuot6mdO6aqY4/IB62srnL8saZKHoqSsYNyaD1i1+slMbJ2TdcU8o4SnEEEPhH0jvMe6+5paQG86RfUV6LBFozGQRVEddCZ21vvAjwgNBkAj2P3BAIBnAK0CziXCHDwzdEuJ5XIfJTWMNgB/SqrAHgw7KEfhXaSm/76M0/qc4/fUznfIltTnbx0vEX3MY+H0MMgYx1DGf5p0ZcfrmlXO9EDtx7Sd//F0zqwu41z7+Jcl6HDomKc1wgZy4JEhl7OlRrLXkZ9qMBaIyAG3xjcI8DWbvWY5X31mcd1y8G9SnxGX/qbnBmw5rANEoKhdqNUjLzOzcR6+P7b9cyXHlWdwCBDDjZx0iPWY39ordFsKoOW5kQjFxgbcJ41FdRZHw46ArzRcwsccznnVNLf0TeATXejo3octGuuqUfuu11f/eJndNuh3ZpK8oqfqQdfnrc1GY8cPB0Da7fxgMD9wJqNxg45uPOWw/rO158m4JyVL6UhG51VjnRarYY2yLBYW8T8zjk552R2RrzsuDImEHCOdng9JOgzCN4rCqHq66k7oMX6bdNiz1qb2SSTUQsYCieZrIjXCk6cUxQyVw14lutf/6vv6s3XX5YdNezes1+vv3VUAZ0ZkaW1vythR6EPPfig7Aj12LFjZFkXCfqHzB8pSWqMAe/l5UMsRwCRY6tK+MBUv/btoIWt/dd2/Ad28NApBK/Y9Bx7mSRJRUujyQSszWxp8KGin3NOzjv913p559zViWwS55xo1C+9tpyvMasCeRyAN86ppP5L4GwEL2we/UpAFZQ4AQO7+6uBsRm3mouxCuo2ls1j9euhhGAGk/42dtWfZ620awPnaKDinRF4DPKJSpgx5NaJc+e1vL6h5dV1DFa3csjWN4limUD02WXbH+TYtWOnlhdWNOwOFfsI+90nQKjr6IdniZxz0lgbmt89ox07ZklLbWjX7nnZGVqEUFp0bc7c7m1yXn/z4Zu0SSq/x9gnTpzQKkbdnPqIIMF7r104dfsJoNFtRNCwb99e7d23Txl1Uyr7Io9F69Mz07LAxCLhDEddsM7tbxNm57zcNoACCvzzEMnB4353oPPnL2qJzEe91lRBUDQ3t0P2fYRcTpcXFnVpcUW5i+Bn0PQ0RgPaFwQYkd8+27huUfi4JtmanXNyV+d3NjOcjT4GcHAw0VvJDJ/97AEdPDSL0gxUYKwCyhtYmOFqfcyIWSCApEk8U683tbBi+AlDHPSlp+5mh7QPI72k6XYu77oqMJIZxj0H3JZBNIN5PQScRGXgQ0+jwSLG/TM6xM5skBW6snSZc8ZNlS6GD9LpUzhSO3suIoXCK84B8PQ2fiQdOnRIoQwqCU4MbIeya26XHHIYYZzwL4qhyzwp9d075nDYfXAeymGsDYRT9dQDwUSblPKuuVkJhz/C6DZaUzIHMzMzI7lC5mQHnM1DRs3TuZeuAAAQAElEQVTPNzCECfKZKWCUeUgV4CDzvNAp5N3k3gUo6I03JWR0KsCFCuuj3fGIWAyF7cw8PLR5qnGqdu4xb+kL+gvZ8KxaylyiLuvtwZc+NBmAb4Qezc819Ju/8QXtbDtNNRAa1paTzvcIkOFc4O7HkGiEbo7QL9P3HNuR47gKMlXlcJ1eXc3UR/oNsg8P37ubAIo5MfALqwvyzYaG4Fka7uBW4epKeQ2BAbwYAplILikpBb8khwz/xjOPwQcJYQNKmX7wGHworPEacIKmMC63v6xJ9qHVCgTxdX3960+JjakG6OcGQUCSRFVWol5PKz6U4OiQIQGwgal8BRk06g+NfxPINSRblBE0FYO+ciDxUqse6eknH9ahG+bAuyOfbSojD55BQzgARzx0gwfwMPcBnhjklNy9SouCNWVkBLwaUaaIgOWzjz2oO27eJeIQMjSd6r4rCo3YUReU5pwgAA62pwjH3yF7abbGNi3Be9XJTJojs2uDEEWyZ6xtYWFBZgt6HDHYLj+Kgqw9wHPIL7mgAfRoNlpqkJkzGb7xphuU1gJByJrm9+7R2++9r2YjVZrU1aq39dD9D1A2Krtif9grRr4j1huBS4BzJRsSTi2geQ4UKqC7tl6BflatZJmKc07OfTpYvwq8kwf0j355xg+KkH+jiUFKtiIls1PDzn4MNcVJoiiOFNM3gKdz7h892z/0Af9pHZ371FvXPFIp2DUtH1+U7uP6P0/tH4aTzfWr8LL7H4NXiUkoIbRCLPsbBTlrT+oNJUlNp0+cln0zuBYn2LxS+zjvRZK0Y3ZWrUatChBC5GgaKq3F8j7SOXboI3bfI5Tqphv3y0e5FleXNDM3p9XOhjaIXvukQq3PLOPY7s0UaXllWfbX//bs2aMU4eiQghuXm9W3yNfWVjU9PS3nPErYV4aArxEx12p1NVtNjXAGpmBNjJ852xKD+fE6P66ZkZ3QJ/OsP3APK+dJhXdJpV5ZuKRNgqDjJ45XwcDJE6f0/vsf6rL9NTvWtrR4SeaIahiiW4/cqsTHGImhIoxChHJ4nLRHqx2GfwHFt0yE7Qh27dwlU05TVC8nLymKguyeQfCeFmmMdyEfSh3Yv0tprUSBu/QreMpAsiAgzkU61lP3ijAg4nX85DGVnDc3YukZzlX3k+IeDlcUxyMc9bqEsxGGW5jJCiYGcXJNOca/kAUbKY4xYORnphrsrDf1yIN360ZS/FlXunJpgfGCLHt05fIy8zrkwFWlOavSrDtBnGUrdu/aIXslUcQuZUkW1K2tLcuxiwzQvsRSlWRtDu7ZRdDVYT2sMdgTBR+FKnpSs77mEPbOz6hR81pdW1G91VAD4zumm1jnSPgeektHbr1RGanUOA7wTGIqlXmpogJHQLcqlbRLiqsK823RxOSE5qtvG9/AOXe1TdBLVX+rea68RCDkGVNweJOAss+6HOusJdJsy+mZzz+qWtRTUFfdTebn+bQWeDaH59WiqzEK8QBjCTkqnJfN7Zm7jhOoJzFB2YbqSaGCbNv9d92ou2/fr2ZdyGJfV9AlywRg+llrUT1rIwckKDjJE0h55vXM6pHX4ErkOCgmIvDIj0N/y3wErfJta5W206SAZxlBg+fZwHhF1meMTM0asvf0/eAmQQ1ZQG94l8oV48FhBbKcKyJgMnwclJhAyToLRTKwp1muDDcDbilBX4bo+TqykzIQPk9t9N1oIvApLPMDvUJhM6t6FeAmBepejnsCK4czNJyD0YD1TjUiBQKIRx+8T7t3eCWxsAGr8hCryIvqeMnoP3beEdmWTXU7HeUEBgysDDqY07cNikePA3Ju7faM4Wv2KMWmJdjR4D2oFgRIQxXQvvSOsCzXAHvWJcgxO1pj3n/x1a/q5889qyEBiHMOG3RKDj2vJ3XNs6Eq0a9er6dXXn5ZHTtGbU4p+AgmlRpBI5s7V6kRdDEwnSy4LhyYsW4+oYfkjX9yipyXc45rV7Vr62XjFNtsaUEga7B1+x9cOOcUggcsMIplwUAcxbKMgEEC0Y1GE4jjWB5aBR/GOPG8/plf3ogxAWPEBJxp8BaUbjyrld55WTkGP77BZ0GDgTRuM6IZFFsCYnUDulZvq38SVDerDwwRalBVq4/xuAXjF+BQyHG3rO4IZpYIg8G44dM/4TUjOFVlyVpQjJyxRN25QOG1SBp8hGB2iFbvuu0ODMyoEvhWo6kBUa+dkxUI6x7Suv/9f/eH+urXvqwMg9EhXWYG9/z5s/TPqgCiNeX0wEO3oChdjUgHBpi8zLHAKjt+CwK67BCGBAP1ekr/SHtw/ktLi7JdvR0dGI1MIEyBbCdu9FxbW1WfHZ7HAERprIgxY4QlAyfbCdrqL1++LOecWKw8pfOuujZe230Dq+fBsVso5CMhiFKvv64e5+amWN1OnyzIQCtrnbESoZwxwQzL0M7poK984XFFKitaOvjscawJ4zg4Y5kEjxGyXzFgP9So1ZSbVypKKA4uKGVJxG84VH9pzRcqcfgFfESDeeekuZ1q7AY8zgNLIcGjkgeKbKg05Gqx/pl4WrWsrsBc1X9Kw06sFqQv3HuTbmanaY4nNa8AXkKePbh5jF8NQxpDkxLZyRwOsQRroN5sY6adKoK4RNkwUijr8uST61GincjAV594SoenEzUKKeMcNp2tKXPS8RNnoJOUu0hdL43giTIp4kjFY2TvuvNmDOmqinJAgBerNd2SD5m6OLAuR0Mp+NxM+j/rb8iBK+ShbwBi5eSyS3bTiRkMeHAjxxqdTiYfe9nPKfPSyXtpY2ONoJQdGuudm4m0Y9aMYqbIjeQNGZiRYkCjtK1jp86phG4RNG0wftbtqxzQrywUQiG2xBL0KspSOTV7l/QtufZkOkBRDvydLyhjeVeXy1P5PIh4SzHyWMJvk/Ew6qjB7v2bX3hALb+holgVS1GS1JSEugocCALCu4fTLcArKJQpeKcqWZs5oRL6FMFpyNHRiMUGnMmo30MWSuFXddeRw6q+kAei9nO9jfV10Ie3rNtwds6hA6GCgOcM3ivgHAP8d2RnLHgN0KnViJQmTkFeUYgUISsJOzX7FUUMvgXtFW+4VzovuUDfwLpL1X3QVPDa327qi4/dodGG0KdM5gQD8sAjYmpG4DGOY1RCb+TRZFLQysEPlV4i8LF5ggS+hndJWSJfQyDTm299qOEoUojrWsURdziXt+eb4BkXhSIydylMSyPxKpCJgXqbfY4kuwo2R+EU+SDR14pAkJvGgt4jPfrwA9gv5Bh9jaMIu+DhQaGJs2dARayl3mgoobRrA6OxQVVnXKtn8DUHMvTd2idQqKyqOaUdjfSRu7WNHnZvqAZjfv6RR3Xp5IkK7527d+unP3lWO2Ya7PibMnxvvvlGrbCpMtu5Z36nVpfWtHD5CsFzJjsCs+yKc04295BAroDGNqFzjrXkKliv8T3yUmr8NcCeJAbwL4FRBp7JnHNmOsRDFQSux+AV3LXgnPHK6fqXR9Zi1hUYt5KnJJHZdQt2kgR5S2N0IVLgfhxT+hh+hwqEtDjvqiFhm7ZDWZas52OwgNfg+vaPHyrlkLPJWlh+NW714dx4EruwSaycwOS6Kk1AQWpy75dLhi29frn9H9/iS1XEt9Ke9iqqa1dKBnKFPull9z4Jru/rnIPIJhSOWx5iStgbrRNZ9jGWKzjbHOEJ3quGE3POKcXw1JNUcZJoibOydrutzzz2hG644ZC6BAit1pTOnDmnEUq4sHBZrXZNbQzCMlG7KU4JM82Bjxg3V6k4iqs0ln0HwHbMJgTr7MBzlGaEEmYYUgNz/hscGcTM32y1NOSs1znDuVSP44N1DJ4dKVjfnTt3EJQU4racc4AHHGv8+A0JVfhMLgx0y40toKnDB6d1+IYdwC4dPrBbh24ADu7WYcrDN+zU4X2z+o1n7sH5P6ZmWiIFmQwvx0TmhHqcHw5xAK3p3Tp7cUmXLi6qQXBjwYwdn2TcL6Gr8dOUSPDTnHBVmvN3mIat0sa0sc145NCghDHOJ4rStkLU1Lr9DDFLEIEExXdaW12WXKYb9jZ0500HlG2uygybjS0wLYAoaSiuT7HbiNn9dvXGO8f0xrvH9cb7Rys4duaCXNpSHtUU16bALpI9ywdPFypIxyZkSh646zbVuDUaDbA1OUZZOnfhsuRilT7SkDW44JFV+MN6Q1lo9/ycammQ/f7a/uRzgvyU9LOAy7JJZozanF+bYXLO4XSZjzUzoCZghsz6pYl0YL9X8B45GLID6spoH2NkRgRIPkg7dk6pznwRMuZwmiXylBOMbHQGrCDo6Mlz4M0cRZC39YamjD7DUtBnhC5Q0ccvz6DeezGMCvAajQoNSVFbBqQ/cjwTNMJpjwgORrk0Yq41MlTDQU8Io+69fa+issfRRh9aZgxcyJVenv4OKA2PUGepDQ3zhjb6nuO4rLqO0mmGiJTjqAv6FUUpH4ICDsqBpmP3GuHMH7nvPgIChkZvVpcX5blpTtwHQc+ygqvGkSt6Vu8gJ+eCzCj3CHTX1jcJzAYVnXpEd33ARXX1My8lzUpGhuCR5VwLQZBXgGeOjUCsEifmdWjPvO68dT8imWuZYyk7ty6QBd5C9ZXZr4SswlogqByl6YWHJmI8A8fwjsbSOyHMarRb8KzU6tpQl8g6ZS5SAC/Bv5z6enckoRulb2p1Y6SPTl3RxcWu+nmCPM+p3phTUcTIrNQnW1CUTpOXU6GIeaanGjq0PwE/wd8B40eVjbJ+zjltDwQmbVb6EKq+Vjfb1cMWDmyjQnuCrNtzpst23zknW1NWFFUmYAgdarWg2dm6prBt995xh+x/8WsSZCytrMpFXibbfcY8dOAGXb54Xh988IF2k1W0X0SZbZ5kwbrYmAgFybNSlY2lNNskP57TOUfVy7lSkY0bnBJz/FFQAqRxIgOzs3EcCfRlL5Mb55xMB+Io5tnolyAwnvHLuY/pav0T1m/jJUmMo08qMFkzMNyttD4R8zvn5dz4eedcVXfO6b/GywfvFbxBqMZ3bjyR3yqrxl/54blrQPEp7wImT24VRYkAorGThl9bFoJP8qWVAEJqdW+lAUOhH9zXFhSUvw6EspYQ1sApyANuax7x8hifgfrgfX5xUY2paTXY+W2ya49DpBHGxQTc0rhnzpzRT37yE7Vb0zC1Jvt2v9WHg4yU+YKSWosgYUN333OnhmQUBM4mIL3BACUsNE1KP66lGpKyMmNpY5uTN4dp9Yz0l5UTiDHwURTpypXLmuP4YMeOOVkAEhAcwylCMEfVM5miOGIt47fRyGrGVwPnnMw4xuzK7AzwsQeP6IlH79QTj9ypxx+5nfIWSoPb9PjDt27BHfrMQ3foJgKE1PflRpvYpKKiW+Gk3EXqlTWt45TPrGb6+ZsfYUAd9Mp0Bwo9YM22zgK6eh+gV6LJq+R55/igoeACdjMgF3lMGaCVlxlb+w9Tct9St5jR0O/UWhd58jFjxRUP6a377rlLJLFY/wAAEABJREFUMUrdxAgkWNskl6pdD7gtLI8wfG39+IUP9Rc/el9vH1vXu8dWKcfwNz/5UP/lb5/TuaWhsLEy+14FKG4oAbnvsZ/s6sDhHZqbbykf5UAmstw6e34dJ1zKh5RdLHOiVxBZ9gou1/7dszjAoVK2qwOyPpvsuO1Li73OkHR2R7fcfEgeRjnoaM+o9LgSll99Vi0VLZ3zSkKQfa+gxLFbtqfebEEjAaX6fTPk0l233qKIZx19HGMFKFS6RPKJVtd6Onmur4G8BvDig1MX9P6Zi3rnxAV9ePoyKfSBCpeqKEsmhoB8WjWOU5Uwu8+O7b2PTur9Yxeg30W9ffyi3jp2HjijM1fW1GPMZHpGG70O+GQEuGn1RS1bEwhI7HANp5ihY4jsi4TAAqe1GevDk+v64XNv64///Fn9n3/5c/2HP/uZnnvlhFY30b1BTb6oKWROjqBQPO+cU4RO+ArVoR6863alQdA6q3hjxjWCXvhm5bYbxdlkQFEUrC+r5DdXyT+Poyzk04Z8vakMOhk9/v7Ft/Xv/vNP9L/88c/1Zz/4mX7+2ns6v9qDdnUVPmUtXg7aipdzjjFHsqxVGns9eO/tqnFEiCLI9FLQm27Q1j5/PRRVF199Vh/eqcFxn8Uh7x/7UIN+jo2ZgqwtdbKaXn3vtP7zD57X//IXP9Kf/P1r+tELp2Qy/ad/+bL+9z/5GffParXvZAcwCRuVwujifIWPyblzpZqcYdx002FBKg3QWeecIuxO8GM8nHMVKvbhaDOwutHW+ld2iP4tHHmN48k+WRoD40EMn6wvIiTUHPY5DfojWWDUIFM3M93Wb/3Wd/TO0Y9kf61wem6nXnzxJajrZb94cWWO/kSyP6z2wH33VMewNTZjle0EYZu/ZIJCHj0faoh+DrCHNMlBO+/GawjYS4M4uMpWWJlGXvUkvgq1JGBXogri2CvCnkbwMqIf4i2j1fUAORW4bwBpZJAkkaI4yMYwJ2/y+EkQJ4kC/iViEM+DBs5wpu6cl3dO/9yvMTWuG9W5f46JrhuUS2SLz2vfFlUZbG+1flfBbrjCPmXIVkqOELiyqBQXbdPHgDUoyuraVvDpwLMqGG8MtuMyQxkVNg2z+EgdnHwPI4HU4WxGWidFa+dKNYRt19wOhKIm+7v09lPB86fP67133tfhQ0cQ5pw0VUs753bp6EcnFCUNuRBhAFs6csthduprShE+55367OAXFperL8dkCK9zTjlWateuXQohVMFBhpHL85z2MRiGm5ubOnTgoCxbcPbMWa2sriqOYs3NzdEv084dO1HekTbYIVv/CRjtjCbbrxOoICLmnMi6zvxR0WeHNsR4DhXL6hPgmmAhkE7zBCsJ3qAeJxUPoJhU+oqiilItbfT1o+df1CqOrUDLn3zqSdXInhQqZem+MZmdPHTQ1suVkhlkkwVXcIHKF3KMWbDjcMrIKgzZufzi1Xf1n//ih/p//m9/gYP4vv7zX/9IP37uZWVE+db79iMHNY0BM2wsS2Pn77b7dpb2xOmk6Yz++vvP6sLlvqJaW4WPlUPrCaRkay6tDvWDn72gU+evqDD68ClXSC6TcP+joqvcdXX3vbcqIeKwuRFHdhvS5cUNDUaFzKB56KkAJr5gJUMF6HfD3h0SgYRljkrvZAGjpyyZ42YCAOe8ShuM9Wvbyzkn5xw0yqv75phNDge9XLNT05UspgSpG5sD1euxZjmi2L9vN84yZ17JeK/SK45qyvJIx05eULPtZTujEhxfeO1DvfTWR3r25aN66/2TWlzaVAipeLKigCup8jZ59MhafzTU629c1qtvnterb5zVy2+e5PkP9fq7H+mVd99XFmINeahQLh+kO++8XUPkvUQeiiKo3AKG5O1ZfaKCAO1vfvCcXn7jQ11a6msUGsqQp41R0HtHL+rPv/eczp9f1XCExLGWEjkpy1IGKgpBRtWQqSM33qDZZsK6yyojZ2twLmIeavDaOScPUt57BcdY8Dag84wgy2bk4H5+YVV/9/OX9eOfE+Sc2BCbaXCRVvvSa+9d1o9+/ppOnLkilYxrIMYBJ7GSSlaQk+BH2jXbkn1fo9WIVSAXpSK0QBXYfGINDrA1GE913cs7VXz34CwX4G2zWq+nfY0gZHMzJ20OTm8eQy9+qrePntdir1SREiBHbRXRlArf1hDIfE1vEiD87d8/J/YnWt1EjkF77IwLCdwtAM3Q8b3ITnvKE5iOqvnMKRmOwfMAPbe/S2hv10bPpHJiQdloJPu7JUNshdkmA3vedNxsAGJgs1XyZ7JUkpJvELAf2Lsb/va1wjHpDo5DX3jpRcVxVNEgZ54I2Xv7jTc1TSZkaWm5soF2ZGobKaNnDzsaMU6HTF0f2bAMgM0lI5gh6QqF4BivhPcSvhoIVRCQIDsJjt502iAlUDewtrEDDwo84IPkfFmB8dr8h2c1VkdDGRcuezGmV5pEsnFjmxMc7PlAEGFkDMGDSwAieRqC5xpw9LNr5xxoe01e1j6p/3OVHh2VgQ3oqwmdVQEPkaKq5OOf9K4WU46H8BQGJvgGNvc1ACGNmEbUCuQUAA9ariwwZGNwRS4D6/uJsK2vZQwCKrcdbOGOiYPDQAEx9z3XXh6BZzIM5XJ3oHV2aqucicNFmfELPpL9bYCVtQ3Zb0w3N3vsynIEcUnPP/8Lzczs1NLSOqPEML+lY8dPV0q7wrn+3bffoplWXQUp2j2792p1fVOd/kAzRLkl+JZ5rmatIbFrNWjWrW+ulcUl2T1Lf1mZoVTrpPvrONVGs63gvSzytXN755wuXrxQXZsQ61NeyC+0ZK0ZPObctpnOYaAc5imlXdC2rMoA7ccpew8fYjkccYFBzgc8l8W0BW1/2U8En3/+dQKdnnwIajQbKljPW+++hdEZKYf5LkQyo1OgoIZHKCSfl6rK8uPRStaVO+FMgk5dWNb/9u9/pI9OLGhhdSBXs3ZHiAJX4xrcE4pc6JbDN0BDT10YoK6ueWGoP/roNOebhVYZwzPIjl372cnvvQp9AomolqrwsV565Q2VRdCQ7X2Bkc7yoez8Xm4og7mZhhqkLY0CeRkUxXV9cPSUQtREXBL1Ol055+WRq+BydqUFu+B9ykmbewxNVkhx1IBWJc9QT2zxhZwijV9BaZoqIygUL4cSOOfknIfuTtNTLc3vaGiTc/8+O/Kl1U0yIl1o4XXLTTdW3xqPuDK6hsLLcc5fwACHIzh26qIG8DJJwJMdWtzwZLwkYgN27UxmOEAvVU7Nrsdgcmrzl/KC7BXeZPrlQ6xaoy2f1BU36mrNTmtYDKuAr9Xy2rljGhkeafzyEmMX8DzHOhc+oAeF/vTPfwi2NRn9MjnNzO/QnhsOqjE9I8M5RHW9SAB46jS4MxCPyoBqJatRUShxBTs46ciNB4QPhtZZJX8V3kzrFPgX0d/LXs45OecqecyRt4igsEfW6VWCoUtLUtpwanN8NzMzpyZZvoBTrTdqVXD93HPv6AoBX5o2mbMu+6JwYCyzW3KsgAAgH67rjlsOoVuZup2+bMdu6x0weUx6OxfBIs7P8DOg+erbIw4OuNpApURnnHMCVQJN6flfvK6/+cHzOnbsIiaDNYVUioA4kY9ihTiVRy6NLz6psauW1jqq/vR2Wm+wdi/nCyAHJI+wxLHn2LIhBhQkhW8Z7UH2svltIxSF8XWBzSroZGD3J2C6XWCjVTK+C8zjqlv2vD3T6Q1ksIGOeBepHkcadNb07W98TR+++061KVpaWdOlhRWl2MQu2TKzeSsrG1Xma9++vVpZWZbjWXP+lgHIylx2pNCHnh3AyqHRC447dEe8HPSMg1PEdeQlb3XWm0Yxx3MxfIxVS7YgjpRaUACMS6/aVptd2zgJgyTcbyET062mtkMbW9+sp0rJJNhzYwjYBiAOBAhjPExeggMZbIyQXweS3nv44VTgF1S9PLbIVbXtH3bfwOh6DTBWacD6r2lHYWiuxiqp++2D/do6zBSK/2v7Sbq+j/dOBs45mGZ1z/UYIue1HWzxPgSYZOAoDUR5HSCsEcL7MWy/b8/8GgilwtXnS4yHlDCvWGcOTn1Jy50O6TJpdROt8UEeiBEWaKcBYXQLB9yqt7Vs/8lLVlZp/0V2D9NTO1hn0MVLV0iB9tVu1rW+vKD7SE8aw7tdzkUxgpuU9ner7Y8D9XHstrs3SDH8Z06f0ezMjKZnptUixWu7aOecdpCBsJSa9en3egQki1okwOj3+7Lswfz8Ts5/5zBYNVbAG6EShobaL71LPLFXLFuzruFtIdkz1bNUeTuUx0GbCjizdTybq7ReMsH11CIc3e/9zld0++EDqvkcJ7ipd955R4b7wM6CkYPSwEkmmOJVjWtSCVR15qGZkaWR9/rg5Gk9++K7KhNhwHLdfOutevDhh/TFLz+jr3z9X2hm5z4UxcnoOjfTquRkZOebGKAM/loQYfwSr2PHjsm+JNTCGA4JvuyLQ9uBgTSBEhK8//5RTTVn1ay1NTs1i+Moqnk8axVGfm56SkERI9cqh7q00tHqelf289A62SKbt8SSB5/Rr6+D+3bh9JnCFTLeb5Il8Tx+w8F5RQkT0s5gV9+dbkd2tpkTBNiuyjlf3TM5tMrhgwdkx0TLa6sall5xvaU+u/Pd8/MEVIUihozga/UU9/vDQmvgt8RWtkvq9bbbj+j+e++UHdHs2bcfmjtVL/o6+DGuB4nrCliFtflA4EUFEuvhhx/RZ5/6nO64/U4dPLhfe3btVKuRyIIe7Jz2H5i3noowlsbzErkxyAma+hCoA44vvPa2BpQZgcquPbt15LZDOnxwr4b9dTVqkZrtNrh5xbUpvfzWMdLvkv3MzwIIsb6iLCVkz+H1A8Z/765pTTVowjlZ6j3PoYUTODk5twXMBWtUvVhfwTgWAD7/0qu6ssFVzWn33gO6++77NT+/TzMzu9RqziiJG3JCGEsc8HOvqCRI9D7GHkwCnEKOgT24FHkXfZ2SBX1JlGoIHhb4WaZhhPOs6AHuE2Nd4fJrPtrQok1QYt3snL/T8xqVaYVHDn/tf2wcsWnJBhsaDTeRjw7zdzTK+mq1UnRRunx5gfaMIQogl+mvnOFfqLCUOYxNEid7laX1EWpRssYB2UzWUxTMVyhjDbYzNxiy6x9wZJDTFiEfKfIf4RxLWx98plkGEUFJSqCYIV/LyGFcq1dB1h/+63+ll178RfULp5tuvEWvvPYWdHTEIYXiOJbZwvn5We3B+Z+/eJHAuVfhM0COBwTAFphkXuqSaRpA5wHj58yNuJm22lKAQgHuma3AtMj8ThwHpWmsWhypRllPgwxqlAYp7ak58Soj4JQS9BvUybQ1arHqjVi1eqQ6cmrlBOrogNUbjRp9UmQnpU+qRiNlvlQR86IS2BSpRGYtiDJaWWk0LFjDRC5K6K3/Ci/voMIY3C8ND8+0nXhWv76TtRmU3DCg+NVvFMMFCfmoIMIZfCI4VYY88rqmDK1+AZoAABAASURBVF4yiD7tuavtuua5yOua6/EY1uZkch47KXZOsbwCN50LsvUvbfa1xg7JzqNGeSmLWFvt6WpXmBApdohgTdkPHzrMufwV2oek5Db0wYcfkZLfqdnpOb388isoVa7gSu3ds0N7du8iKBiqjlM3Y93BiU/v3KF9B/YrrqXas3+PNjvrCFpMen+pUo4d87vkIJr1Xd1Y18bGplbX1hRFkcZOHweCoJ46fVqnz5xR8F72x4Mc63LOybkJlFXdvnFfQivj3XbIzWFOIGTwH8B5FTgmOyM0mkyggFalgTOWFwoaqp0WapYdfebuw/rSo/eoieL0od+Z8+dkP4O0nva8lRMwoZ/Ut5eFIoKvRO+SriarKZdK3/r2Mzp8426V7C4t6n/ng6NaWttUkiQyxxODZ07WpiSNaeuy1P4odiqMp6xr0CsI8oZqJaVquBE3ZMfMEYgj+NoOHidq9nDxwhI76aBRP9fGKjt6gjZXesFKRaW0b36PhHI6F2s4csjHUBcvXFENA1fHABY4JYVcjkNgx3yzM3Xt3dtQfzgC71Wtwkeylrrp5huEPWDcAooWEnMYLYL3snWa4cyreZxM3rxz0Ntpx+yMWhgUhUh2nDQg8Kk1mprftUPZcMB4ksfRBWgZeCJJajp3cQnD7cEp0VQ9ZecFHstLsi/ruVJCRblXjPFwBTKgX3pVfUopiSLl8Pf8qVNaI8CtB8csfZWjTQ37XeaRDh66AfkfKiC/ql6eT6/cRRqFWCeuXNGpi2sSzmJ2xyxG0mnUWdDKwlHZ7/ztbzAo39SO+TmyE111mfedk6dU1hoiocFY297gm8N7W38TA40P0AjHZDIWwHVbz1+qlqzYvpdx7MyKOFnR9M7d2gt/bW3DzqZK6BnhUGy3OtWosXaRqpbOnjmvHjvUFo45QDnnHGMXEgGid0MZHk0chCqeehXwwmSzIJgr6Wqgf9TL07uQPRelMwrJlKKQKnKREuWqcdTULHtquIEaSQ96doCu6skAWSlFXAJvpBTZEthsh5Lnh6Y/OKQU52ZLKUHWORBlVgvke2w0+kCtXmfc2lWwQDVh4yJ0zZyY/WTQSh4TQ8ghoyVrpiJBxwwd2MVmpdmeImN1sxo8u8KRaBu7+N6HR0UMomajLeeCUu7ZkefBw4exiatkWZcUJwRhGr+MFgX8K6gMiLDMVo9woHYtH6pOznkF7+UoIyABnxilMzBnnCSR6mkg4EyuAWurY+tT7Kv1SXlmArUafdG/er1WOfYmMncN1Gpb/KespdAqURonMn9k/kAqZPqs6lUQII3B6GabK5ajYkz6qsc//aNgCAA9sbk9V9XbFLqq8FFNSrn9PUaCB2Ww/c4n1elTTfDxvaIo5Zxj4R4ICOsEvDxMCcFrDOL+GGiWD6ogYFgikLwKobjaL3bSJ4ER+ZPBcPDVM0n1rJOV475OoFKN7VzQqJSu4Git7GEAugj+IsbS/uMJF4I2ibTlnTrdDe3euUsO+vQ6WRVNLlxawEHXJdLsH7z7gbyPdPHiJd1//71yzuHY25rbuVOrOPTLpPlPnTmnBKU7c+Y0jmRTlgm4/fbbq7r9XwHmCFqtFrpTaoYsgAM/i7gXedaUY4RCecbdt2+fugQVMaktbXuVOMDxJfyxCjzyLNZ4O3IJLqqGbbgWhr4mA7s/oD7wiQzseogCDYARjDKZYSjVoqAII9KISh256YAee/hu1j3U+sqqutDIZnbOQSUQ8I4PVespMAjVxdaHg+6S19ETF3RltVRIpccff4TU4KoWFy7LrEO/15cFRDnzDTBatSa4c7xizt+GsSEKxlBleK2W6bu/9bR+45kn9ZWnH9a3vvKkvvnlJ/Uvvvy4vkVp8A3aDL75laf0deDhB+7XkOAgiXE2mVOVhiAIEOO6wmtuZkYO2TYHM7SdU0h0Ch6PykJ9gggz9/YdBA9lDTY3VnTLkZuU1CONCGJqjVRx6jHMdehUisE0eSHhas3M68Q50rvOyyE/dh81kKvGG2qmnSKrhTzCm3uwojxwYB+GZETqdlQNZfw11I1PfS7OXbyi9sys9uzZJTNCdc5MPc92OBMuYSTLYZpMBSnVshrBPoJcGaxyDThXqtlqKDBvgo7aLxyGZC2KUU+Bh1upNNNssvscVnMZ7jZAwXoEXzrw0FK9lqVZ5zx7dteUSgKlLNtUqy4NeiuaqgXmqMHlXC6NoJt06fKaVtf7cujARHasLA1nnJetp9GoK0mCCgKn8Y4qr2StLMuqNDysDtVUOrvyOnPukkBbCbu53Xv3IG/rqtUTDThTjiKozjGQVMjGT3FKraZ0+txZReCVjQY2CAGUh1aeulcIEbvvgWZmZqpAxIVYLtDObSthB/0YsZq/qlYfEzqBaoXr1X7cXd/c1Npmjzmk1bVl5utq3+4Z3XPXYX3nG1/Q73zrS/ru1v9X8Pu/9UX97re/oO9+5xl99ze/rO98/Qv6oz/8Df3B735FpoUOqjLk1XdeZMwHnRGCJIqR8vEt78YIZkSiBTA1NcVOvccxW/8qdOC72SOjdQhBcRRBJ68S5EuyJPJBLq6ph53aIKASdEzZcUfIzjPPfFEvvPiCIuxHQkbg4oVL8C5GhqVbjxzR5z//+WqjY196PnfunJxziuNUxgODGKfq40iDLNcQMOdfgjpTy6B04OFo2FpRCS650DCeiQ3XwHjwN4mCEvQxwiEkXKeUdXCsoa8pclgjQKhvgbU1mrHqjViT0upXgWesjz2XpIyfRooZMwL3UElZIZO/scyCDRFPWRbKkOGsKGQZAAv6S4TAoKDUP/PLm6AZfDwukoliTq6NiPJucrmtLKgbUGx7206xoLuBc07eNAVCixd8VuSCYieGLCswA2QAezQGJ7u+CpICYPesDZGQQQQBJ2Dt/1CIWItBAm6Jk8xHRl4YUQdIjrR1kGTjmXFziRebRq2yy+kh+EN2Fx2c68kzJ9hxXdTUdEsbm2vq9TpKkkhNnNCRI/v14IP3q0H0qkFCKnJebIaEP1AUUq2uruqW225EWLvqDfqa3bWr2tmUCN/CypICRmv3nnntPbBXx06ekEeRWlNtdkC7JOhXJ0JevLLEmL0K7LsC9quBEIIOHjzIvA3ZmrB8lZEQL+MHxS+9Ixw1nNDPX3xH3//Z2/rRT97V97//un7w92/r2RdO6u9//r5++Nz7+rtfvKu/e/5t/fCFt/TSeyf0Fuew6ziEfhxrA4FNWzUF8B8NncoiVRkSFHGgG/a3tX++pnpdqhQX+hsuDgRd8PrVQu1l/8kSJFctruvgvsPsXEbC97Er3pAFXc221zDf0MANVKK4OXIhJAnBU+kj+TJWKGJFcopcLvuTqfNTQXvmnHZNFdozGwGJds9EFcxPxTLY2Y60YyoiSHPybqgeR0ARQZIvEk3A5mlghJppohKnk9RTeYzBlY0VaaqpnsPAoEtpIUXoADZGsEjzZHs27Aua7BCHxaYO3bgXZc9xdn0F8DRwLqjwsY5dWNSL71xWhoFLp1qMIonnDKegvprpSPv2tdmxbqpfdDQYrWn//jkN+huISlBuPAGG7FoGBvDs8tIKTrSrvftnFaEE8zvnKkNbrzVVygOS8WjsFMXLbwErxiDY1eS+9ekNunKRCJTgAbuumfaUUmiV8hSJFrUx6AbOeTnnPgbvVKPfYK0v86utqZpyn2mlc6XSjZWlBc00G+go1CtGyh1BDWuBpFq+MtRUfadEMOYYh6mqtzmnEnkcjIZKGwgdrSXIOucIikCea7HGvDK2du1V4uwKjGvJc5cJ2j19ppjXl4U2CfCHBHYBOc8wymKutF5TjfuKIw3puzEkEEGPRgQ9CLSUB+jJ6rMUfsasN5B6b0FzpLOQSohGMlF5yfyMVwLOOfoB3its1a20LkxRPZNxb40jwyU2DCZHplOP3jOnb3/lbn3zmbt0z5FZzdR7qkcdbGRfDTJPAcOTcPRW5yiiTlYgcT3EZwN6bzJPLg8KwXnmHkPJGmMbnEk984GKbE1W91xk0M2+xLeJs7cv2BUgOAGPnXKeNdDPHNYEIL8KeY2QvS7Ov58VGkLTqObkQ0/f+PrTOnb8fTUbDe3Zd0A/+fHPkKVMc9M7dPiGw7r7znv0/PPPy34mbRuoG264QTMzc+pik1fW1rWIzczhXca4AzsOGGY40QK0DZcgDIHsZThUwPocgViU1ORCUAheMboRAXHs2aFHqG9D0+1mVbabaRWgTxPtWbatQUBo0KJ9iih1Zoq+nwAz003NzbZkfWrY9DiUSiKn4HO5iiIIgyuUG03xLfYds0nWJOPIr0T+xGss0yUyMAaaPv3NeNoOzKNr4NpH/fZLV26/+hV1m+BX3P6kW9BZ3gfxhgBekRuDD14GIQRF3sDJU06AZtq1BX6r5NqNARmlvyrAp3x8H0GMDFxgro/BBN4U2yAqvWIEOMbkeRZvTt+UzlIyzjk55xR8LNGvQ5rYjgHW2LH08UhxkqjZbmkBIxUFj6NoVnPvnJvVoRv26zvf/pa++PTnNMdOa+fsbtVr03qHs8t2a1YlGnFg327NzjVlOwOP4oxg+BqKbfX2zLSWVpa1ur4msQZTMNuF2nn/EMNWgnPC/NysnL3ds8g7jmNSY8tkDtaUEwXb+lW9xoLGtNXVxx8oCRF/nzEvXFnVuQtrWlzsawG4cGFDx45d1rHTK8BSBUdPL8jg9XeP6+cvv6U//d7f6r1jJ+WTlFToBnMiQNDK6FXIywQxQthvv+UAdaGUmTa7XWH/ZOu0ddlaDHTdq+JT4dmBbSp2QVPtOX340TFlgwwFrSkhwMjYmfc4KhmZ90ikOgo6GWayVldKDuPgUQJP5OAw2c5hsCfAdSBl+mngeUY8K3ttrU04HVH3QPCMDA0d/VoEf1EUcF65jp49S4uzpyoj6ys8hOHNJPRn11yE4lOnffeuadXSWG0CO0ar7hv+JTS8sLAMhtIFAr6RbZNpczwjw4lAQEVPN924T+XWtefmbLuBc6xjbCJrle38DcyBnDp/QaNcUjkiEJnR4uWLyMySMtLkQ6CAOZVzYsQcKJznk/7VG55WJR+snU9NAn6rTwAUrq45gGsouEP/CQ0ka9DHfcaXKp3UZ6ed1JNKn2bsz0y7SPayeRjKqhVAQjn4YGNWDVsfBVkuo51BCa3wCdUd55zwbTLdM7lzrMtulEWp0ibewkk8Y/1yaDHiPNv62FjXg+FibTkkMRivqaA7DYzhwU0V2DXNW2+T9fGcYl4bZevGNQXj2AJpwxTyKVmwMMJJDMh0pakTMac++/g9eviB23BS9M9WNEfA6txQDsnDy1MW2LdRBREBarQl5577vizAspDbokM1CR9Gi2A2j7qDNoHS3s45K67B2TknH/xVEC+PPjjnqn6WeanWW0JjZstKKee+7f4DDrFOIHXbkUNkeoLOXzhHZmCg9zk6HWC74ihWp9OR/Y3/Dz/4sNroOOc4Ou1XdtFsY5+rJICVAAAQAElEQVSMrNEkh3+d6kuFZCTYUGVMVMIcT/8gJ+e8XAVO8k4l9sQFLw9xnXNyEfU4KMYOx9hQgxA5RbGv9LIJnu1WQw30u4XDvwocAzXrqWoGHAXUDZDd+hbYWX/N2hqpGo2a0jQWU8qZgpi8QV8BOes1G25gemjXE9pZaZAjlEZLSPzP+vaFkww+adRJu5XQuOpn9UL+ap2nebSQTGAN9Mkv5xwLdwohUoDQERDHsVIMpkECE8YQKYHwMQyoIARF9IkpgwHP2fMTiBlvAjZ2HLzG4BT7oDhQboEZRwMnVgATWIUCeHkgyMleyKesHriwe7EiDJVnp56rgzUpElrqdaXNehXVH+DcfkBAsMSxQIYjqsH8UTbQf/yP/0GPf+YhzpK8RoOOdszthflNvfra+6ynJvmhHn3kPi2vLMiEYBdZAOdcFRmP8lJMhbPEUbHmDAfWQ9g3iLp7GCXnnCICgBIca7VapRSNeqMqm+xMLCUWeVVKaOtxzsnW6BylL+W8kwmhc072fIvI24TLQ7sGUe/sjjnNzc4Q4DQ1PVXX7HRjDNRb7HBTeFO3zEhPevuto1pd2VDwEY5vpOplcmAAnQN99x84QHQfEdWPcOjrytklehArrCwlWKHrX5WcOVpRkBEKkrNzcCiB/RbYvlPQ5yjGcKfHtnfBmpFFWkp5PiXvR+CWyVE6gpGSHWYJbtV3HRw0om7OperMh8nEdjBZ+TRQtT4vi+AjaDpLxN/EWBDQ6/ix04rrLXatjMY82sLHZEM47hsO7BZ2GPmQDh+8QfZ88GOcbe0lclcAp8+cFbGhTp4+i2zk8i7Au4CMxkBgfV57ds2rHoNNf6j9u6Y01Ui4KOnnWNHk7al4nTp5Bp4nsvR/wS7Mfjmyvr5Z3SuQO9ttQGbWVCCD0HMyBA6cTte8Dc9rGj7porRGr/Ew3i6uBegvg63WTYx+n3WMiFJ6gxE4OGgYYbQnzxZChGVX5sQcFa9ScpHkndVkeBn/rdSvfTHAtj62MVEhWUDd6XS33fmHVSvcttHK7Ob2J11ZQAsAlCft1mcCk7ZxWeCUvFzw0EFVkJaTbZjieOLJx+7Xvl07NYW+lwSgXWhWYu9y6DCBUp6lhAocn9fDeI7xZwEhDcZXkFKBKnM7Ct5uSzYD2BvQ9Invcqu/0b4CellZwpsBO/ONjU35OFIIQVNkT7/8pS/qKE7f9LvdmtaHHx6H9sJhtnTk1lvV2VjTeVL+09PT6HapVnNKnjWKHXy92ZaPguJaWgUPmBOVNhlzBvD3gPN8OifntgA8/FadbrKNVBzF0BnAH0XUI3xMwvhJFFQBtraOkzfdbmBvG7UEvQXSlOcjpXEgQxkpTYA44dpKg0Q12mpVW6yUsYPcWH63+G/6lqHg5vgLFM8cvV1X7WWh3ACpNvtccl//1FelawWjANTRISp2SZSWM1FOyWX1Lpl8i57VteSlEti6+uRi3FpiuEvGcs4pQMgQEjnnVDJmOWmXk3OOUZ0qwlj9OnBuqw8C6gFtvZwbt29dyphq4Ny43TlHWwlY6RS4tjkmYIoqXg5GTOpBvmJOlQHwTkEAz0UuhjJelgXoDHNZFmAFQbazy4XlVUUhqnYsPjiEd1D9ScrN9VW9zJnW0597ohJiQbc2u/9znDHaWf6QIwOVAz3+2ENaWrioNXb8Fjyscw576cqiGi0EHYEpXSA+YFx26fb9gy47aIfyBIyCA0cz4Lt379YmZ2oZAcjS8qJMyTJ2C8i+rn0VW5eTUqTUB1VbnmUoQaQbb7pJd919t+5/6EE9/OCDevyRx/T4Q49W8AT1xx54SHffdoduvOGQmqTwNjak9949CqUw0oWrxhLGxpxcBbR4aLh//341pxoENR2ZoDvWZXJgQJdPfW8wwRQ7+8gHtRstgoihUhTKlGpIUNBoNsBbGo0KdQmQbCAb30qDCUaCtwUONVci+/7CSDXKmga+pqEneArUXYOjhGthSNsvQfVMjecTFfACcVZwOanuWFXKGt4sLnVF0qhyXhlz41tVOl+tHaXT/M4Z8Yj2zk+r1UiUc348IF1bOKOe5zmDSAsLPZ6RLl1axQGwompXGdHm5KCh97EynMKenW21E+nIDfOI1aa6m+uSWUQeqd6ll3i238sUJzXtmJ1DVnsEAzXGKqDfSDEG0Phh66lsgfGxenj84ctxee0n417bcM0VS66ug/eV7lcXVz8KagYZ5fjdbrc0MzNHwDgFTlLhE5XwrZCX0cZwsBkNHBGUK8fPVZ8lGgtN5F3Vt3RV66d8jMezMScdbKyArDpQypEnCwIm97aXxXa6br9BvWTAq2CEpG3yvoo7OCM2VTNTVeWnfZjcsypox2pxFO1a0M037NEtB/cpsKs3mXHOsWQn2wUbvfItGR9syenQSlfT0MDqW2D9JChpsiFeVgJlWXDxyW/n3Cff2Gq17IrJTmlrZ6yqzhwZY3Y5KirBObApmML5/8Hv/Us9/+xPK/mdn5/XD37wM82SMd29a8dYFnF4H310VJvYgJtuulHmR3qW9iczurq2pi67/ZFwkqBkAZBdF9Qd/HfOybkxGGrOOXlAvOy+Rx5D8LIxrwJMifBVEQGAlaYPCc4/TYJi7iVJrCSJgKSCOI4qW5REcXU/CpGiyANWRvLByTOPcw5cPOBkrwLamI3K2diMsLsDjmgy7LttDgqOuky+qkCAe9ZP+FJ7zqCEjlb+cwHoSSWEtojDBi1BzoAmbniaxuCcu0pA/QNe9pRz4wULQdj+iHOuIoYPXo57QaEqre5QDld4ebkKqmvaChZuoK2XEcbAcDUowNtg67Y8hmAMJaOXjF8oMNgEqMrm4EPVDhCtv+r4oUpg/sDNoAATI5U+qId0nV9c1CgKnGdJBfdzmDQiXVgjMrRdfBpimaDZ82+9+abeBMz5Xb54sRKWQwcOsgs7RSp7pI3VVdJ2TR258Qa1W2kl9J65V9c2tMC9+tS0xLwmhO12W3McL9j5l6XGIoSuRDAc67QvG/Y5GzQcTJEsLZXU4gkpfmVpNNzeocuuZ319XfbX5TY59/bMUdruAli6eFmOKH6m0dRUWte+HXuFvHJssKESPrYIWsZjFRQYdXa6JdmLnC3x3I5ZbRDcOIdjK6WOjc1a6fgr33XoOsCTmrKN2LFamjobZZUCNhsNnESmCMdFvCM7QzOwAc14R8YLO7PPGyqzuvK8qb//yet69oUP9OPn3tXfPfuWfvjiUf3gpQ8r+NuXPtDfvPie/vK5t/VnP3tdf/rT1/Tnz76pv/rFexX85x+/pv/yszf0Jz96Vd97/m1979kX9fwrr8scTS0NHPPEZEwaCEYp5yOdu7gqRXWNCo+rCuAcy5ZsMrh/zy7NtlXxPh92hd2QvZI4UQAyF+mVN96G/yJ7NCXsnk6fOq9a2lJpX6jKHDLt5YpSdXZAd9x8UGVfsgxAINVrO5dSuZLUy3iQkVJ6/72jBElDxVGigwcPaEg62cdeM8iVrcG+2GU6aTh6PoJHih3zeKdgJbJGi5yjjToFwWYuM1gGG5sbrM9ryNFMMB0ZqXpl6EhEfzNkpqvbwX53vmPntEp6bla/kx9peWlF62s9Mmxz8qEu+z6JCyk9vALOo1l3uuPIfpV25o4WcuOat3PQBeQsEHZugmtALyXnnBhF45evrsX6/LhB9ke0PBdFIRkNkoQABNtiOFtmzfTF5NnAM1aSxDKdszXb/xPiGMfZYijtXfCsc172K4EQ4kpebSweVb3elIPPJRM6+ozByTmnIM8/6tVYXrYpsADC4TSeePAu+ayrmGyWxy5GIZKLEhU+rmC9n+v4uSU9/8ZH+tMf/kL/8W+f1b/7y2f1v/75s/qTH76o/8+f/ayCKz0pZ37xsrENAngYnxyl4Q76yE+JnEEQZM2HIOfAC8jhWuGk7cBQ1bsA+6q9dBw5ZVpHNrJsIGETppo1PfLQvbpw/rQ8xJqaanHceEz1hmPsUg5E1nDw9ldWLdN3yy23EAgvYmeW0OG8gowgbGQgp+X1DfUxAHZEW3rGCMh8KAVZZS/HHN7RzrgOenFXgXVE2NB4O8SxrC2KceBWp08cRYqtDzQ2GY4pE65rHHs2aw3ZRiTl2tptjuC8rgK4MSUEYk0IVAm+BiwAORiRGR5qhGJnbGQyfEiOnphtywj0ctZjAbz1N3kRWZ7gpEouSlUb1WpsW+A/BkpP7y2gbrWKwRahjYWbiApkDQG7tsknYALB07/y/Uk3DVFnwmMTVjBewCf1/XVtJQw0mPQrkVCDyfWkrHBlThNmuz+Byf1J6SaVrdLBQORFXg4IY3BB8pEyhMjOUi+y689QHPurU3WcUA7DLl66pKMffaSV1RV2xg35EGT/Ic5bb76rjfWOkgQltRQ0xrnVqOmFF15SwVnV2uqS7rrzVsUIrTmBIQ629AG0nXKU52MoVbCei5cusnMb6OLFCxphaEf9gSIEcGV5ufqmvf3RoCgiYIFO+pSX8cOguu1dVUw+Sp4bEI3aznuVtVxZWsSRXdTy2iokCFW5sLSk5dVVbZLFSBNpbVWc3eYVXlgKGXgRAKioZItlyEDXvYKPJOThuuZrLgsMXgQtM8rlpWWZkphRsB3AMsGYhydmmNPUyf4wSBQFBZTUBrHsiJVjgCZwc3l9oKOnlnXqwpLOLXV07PQlfXR6YQxnLnF2f0WnLi3r/HJHl1d7Wu2XOn5+QScuLNK+rgs8s9QZ6eTFFV1a7urMhStKa45UbFo58wyFrid1FXnQqTMXNWJ9Jiv4X43gd+S9PCT3xVA3HpyT/WEoh+KHMZJaJbOUF15J2tSFS4sqqfd7I4yQ0/nzl4UNUYQjce5j2pkT2DM7rQfv3qE2Dj+BuRZk2JADeDRihyF5ZGZRPqrheFoqioJgYMO6yBxlmqaywDIge7zlvZeVgodVp0/5ID6jn/X1sgDUw48I+bPx6jhqe8z+3wOTqxJdteuPoSBL0uGc9zDOXmq3U41GmUJIJLIVly4tabOfYdwLVXqgEpy78k5qc+bRSOLKEEqBIT2gal0FAafhMDnaqG5UH9bHoLr4pQ+7s5udqI2GPdYmTqtDVimJExlYcNxoNGXrMBnskI0bYrz3791HBoejJuSuLHPu5yqqsqyO5ZxzOLAF8HbVnHleEqyqulc1/NJHQYuBGGtc0lC956dT1c25FQN5dMwB1Q0+SloUpcjyBf31j9/Wy29f0LnLI11ZL7U+khBlmeyuDlRd93JPAGCrtoe3SqtiZzw4U736ds7LOafr23Xdq4DHBqWV8Cvnfp/jnJx6wMDtnJvWrTcf0L333KqTxz9UJafM98GHZxT7SOZI7W+qDLFrQ+zbo48+guNflNk3ux5haz32ziNjA/i8gXxvkgGzX92gXirBkym3vYsKZwsqPALtnEO+QgVmK3zwugrIfOA6eO57r8AcUUxQYBACuNFOGQCTL+edPP2dc7KXLyXTq6tgfMaRm3/IZu9u6AAAEABJREFUKE0u7Z7Vc65HBOC2UcmRoQIbkCP7VSCADyioWxbA6Fiiq955m+KfHbyl/A0Zi+DNuNqEBchVJUy0soRBBv+Q2Y0IBr+yL0ZRYkGUHuKZc5iAg/AGUmAIA4pt74K6waQ/l7/0tvnNKJYooQx3hKYEsMpwKJeDUSZ4Bvaw9XfOWbUC5xwC4uU9pSjBxSGcOc6xCAGjNNAKZ5X208Cp6Vndcdvt1U9VZmZnZVmAjLnsv871PDPoFgQCI3X7GzjJVdUaqoxeuzGtD945pqnGVPX3Ax544D7Z7/ZtNzHVntE6O/Gz5y7IfpdsYMbG0v8FkaAPQSlOptloy/q3SZveROq+2Wxp957dGJesMqS67mXrvK6puiwFL6qaKsfew7AZ3wOCf4kjhYsby7rSXddiv6NLm6s6u7KgC+tLWkdBPUo9OxtXxsGUczxMIRHpO4yTnzgQeC3ovl1BjQ/6lJfx125FKHuONbYMwL79+2QK2eRIwOh84MABUt2bxh2Crjo7zxFOrKvgvVIcmqsmIBBxQ3ZGBpmO3Hmz8C3K2Enad+pqjQbnjfUKWq2W2mRarLTnTdFXV1crx5bheX2QQvCsNVR0n9s5r70H9ujmW2/WZx5/WJvry3IYpXq9Dv2lk6cuao2Aw+FAMkhiym5rChCiIJtx5PBBsgBkJzDmDlmze61mW0XhcP4L2uwM5EIETtMKUV2LCyvM0ZHx3rPGikeB0UjDJDiFWw7vV+wc3CzBo9RY3jMZvewLpucvrmk4yHT7bbfp1KlTyAm6YP0Zq4ZgOudlOzKaZOM756RKh3KVpkcAqOn6V4/sk4G1d3u9KhA0Q+dYE8sez4VNcY7xrNM2sPNUllj9asbWc4mgp9vpybmgpFbXOpkio0On19cI3Ef9Qikyd+fttwkWynQ4ePA2CEgbNsuCxdWVddYKDfSPe+2Y26GDhw7IxLZHxipG/lL4Z/KQIFMF/LVd2giZtJHtO0A7d+xQYBEmo9YG8avCPnIMu2XUNjZyAsBMSRIrwrEUEMYcmvXZDs45OdbinJWOW3QEGdMHR7mLtFHNFVX6P3CGxIo1mc94s9kd6vV3T6o25dWcjtWeiTUzlWh2uqmZ6Tbp9qJiKSSsghqJEZzX5OWck4NvHlp656pm44tz47qXkwO/6sav+LDv2Uxum1MzW9yoRUqR06999Ut64RfPKvJl9c3+73//WfRX0CWgw8PqsdnZKX3h6c9Wv4zpEogV8HUO+1oFiNglT2ZmSGBhqf8hxMzQKQfOFbVcNcQvfRh/Yp41+o/LWMbfq1DdixXFkcz2BfjuI4JMIMAz47E9G0KQc64Co80EMnido+gj8BpDpqyqWznCJmTAiDarj8F8RY6/GOHwTaYySrs2/anGZW3/EHr/0mL/gQ3eJjLilubckDJz/jnENCgheonS/wPHkvQP72nCar0npdUNSvv4NWB4VXhDHFCuelvb9WARVMaZk/W9/p5dV2tkDBvArk14JuNZm4FzY0Y7ZyXKIi8hKIucS3U5J7x4eUnvvX9clxfWtG//QW1sdGFyoSRKMdxN7dkzT6Tf1YVzlznHPYsRGKrRbHLG2WZHd0W2k43QxuGoq1tvvZEgoMfwiZK4wa4ncK43JHDINGBX3idiHOI4ltmBW+ZhyK744uUF5RjXDgGD4TtR2oMHDzJOjJBKDoV1zlF3spfR3MDqRoOCoELccjjs9Y1VLSyvVg7o9NmLukxmYY2z6SXOlI+TslvcWNNljiiWNgfqDnsqkZvbb71NcVST96lkjl6enZmBzfAxTGibM5lzQc4z6ce3P7FWYHB9cDjFjNTwctWnDz5raytaWryiXTvm1KjVMByZVpaGWlzpaZBHapJebUPniXEUxtMevg3HgV+BZiW7yUHlHNsEUgateku75ubVrDVVwFv7U76RPZT39LnHH1K75hV8gWPp6fYjd+jg/gOyI5kd4HDm7Fn4eR7jEcuMiz1mKcqzlxbAx5MJcBqyIygIJGC3ctLXM1MNuXyoag4eqOQPh5viaC6ScWg2Z9jt1XTwwCE56JrBtEsra+ois5aJylyp0iGTjJnC4xkCIwt8XaWzNpqXeC64lGDkMvSW4sSp3kygZyFztKNhqampuSqoaPF8yfz4F2SPRwsHHwU3c8kaDbgqAG3RszeQ1te7wKb6vSHZoA2tbXS0Qb07KFTA9AsELkMyGZaiLqtnPeMWgquKXFCsoBt279LuHTOabdU16va1vLCILvQ1QrZ70KrT2WD8DfCUHv/MoyqQ2SSN5JyTjSN7sdbYJ9A0wIvLlbO1ZoPgvcweWP3TwfDt68H779S++RQ58FpbXNDF8+d14fxZ9cFhg6xYkfcVoEU9dXrkwbuVZ301SWsHnMSELg67Y/OUPtblpXXZsgeDgWoIn/E/cBP/x+f2d8GFAUX1LlSaDQbEeh26YFmPPg7RvHhJm83n0EEr7ZHLV66Ibsqhe4Mjufb0jNJ6A80O6GuuEDvoIk3VY003U3tEJiMVguOrT/x0zsk5d/VegQzaRVmUVnwiID4aulID8CzJfKZxpN//7nf19qtvKB/mmp7eoWd/9oIa9QA01WYDs2vHTu2e36Xf/vZ31IhTdHpB+/fulWXOlpZWNcTmebJ8Dlr38xFj56wVPcCWlEZQ+DJBpoAuzjk57nkfKt1MCBwmUMduxOAUMY+1RaQz47SmOKkpokzimuIoVRQSeYIAHwc5jaFkcRPI85JgukAOysr2Z6NcI3bxg8EIuzTUyK4JDobY8IzA0QK/qo5sZzj8EZBh10fcy+iXo88V36Gx817/NV/ejJTxsEBgCgSNORE6NxYKFMoBYrF23xAxxKycALfsdgXWNrl2jjGs4Tqw5ydgxw45c+YqNYGM66wolSHFYxB1oCwqYzCydqtTWn1o0dM1YP0KBGVE/0x5NZaNN4YRxDUhGpcjZYyVTZSVuR0C6yG60cLDbpMp/I8C7SHQ4jC4LM0Mmn0hcORqGPdUV0gN247PcA/eIzixlhYuK01HZAXquvHGHZrlTH/UH2nYHSiwfbmZc9ufP/eSGuxC46TQ3K6Gdu/eRRCxycyxBuTsevQtWEPKjt8M9Ayp3nYbZUG5xStCEUxoArgZLC+vwL9SJ06e4C5sRD9LmDqhufGnujH5gL8592MPjTFQQ1Jvm+s9BDfSWmeIkxyp3x1pdXldGQZ9QDo68GwSCSMuPYCxPMjOPPYNeTXgZMKkEf4ikef83WHgQ4jYzW4K3yJzEjwu5xx9rWbA5DzNiFxs1cGLC4m1O/Dz0NTWYPyJMAARfDAHPALfBsqaRi26Rnr7/UsqNKMuaXo2GypxPHkZKA1c5Vy+8vTTOJwZ+Uy6QmB2+eIVLV4hy4GzPnnsJPUlDFShSNJMXfrSE3fo9pt26oufe1itxBEIxHrlpRcIBAbgV2jArkukFTJsd4wRMf40mpEKrs+evaJujzW5uto4WocRYVhNw0OTqQgqmEMQRsqgS0rT1md/TXDUKTSVEixCvyZZhT6y+8aHH6qLLA7Bo5MNlTGJ0QWplDn/Enk2sDkMisLkyJH+78jhHOd2NFWUGyowynv2HFI+inG2HdKsK1rj3NXoihpoc2OE4YJH1Xi5Sgx4bm4kjpDpVLV6or175hSxGzpHsLKKk+vjuEFHvVGhRQLEUdxQrwja7EkXVzqys+nCgkQQi9D4xASCo5LSghDG/epTj+mGuVklrLMEPzu+WCfYHA268kUfmRrpsUfv1NR0TQVKuc58DLXt7RUVkbxineX4JUPYRxjnnTt3Im+eNeial3eOa5iExFCRLGvlOkqSrh596FYlHNnlpGczjnVysmL99RW69BSVfWRA+vbXP6/peKCk6KrXQb6R1XqzoawcIeuZAnJaa+/S2x+cFGio1WxqaqqNs8gVJHQsA6dCJUTLwcGgBKWCewWBJgV8UjWW0aPEzqU+Uow8WGbB9N76TMCj6416KtkYgxw7ssZcmTocoyzDjyur4Ena0vh7/51HqrUInEsmLUseBg8bQxPdkwQJVcIn5xx01TUvc2Y8igTrKkw65LT0kM8F6GL/bUh7qqkvfPZx2ZejVxZXNNXcp3ffOq2LFzaV4GgtOHr0kUehz5Q+89CD6nDc9/6bbypDeGzNwRaFw7Rs4CbZ1w0bF8eaQayMeyX2wAUvhzw6ZMNgO8KR97K1ecrgPTR0SjFijudMhkOIFePsQ5zAtzpQk48SxovEhXyg3cdyLkjVwB66OCOfysJVzh/yqYDRI+R/SLZqSBBgdQsG7Doj6LHrjHUU4G48LEv4D+0LoAQYfOtdyHmrFnwYUFRvq38MlmkxyNFN+y5bAW4lOFppUNr1NiicdJVn3snbxBMwBKyD/i++Pu1Za5+ADV3YoivBK2Vz5ix8AiOIM4YSB55/DBnX5vQhcFYRr6yInhmxkYJhBRmOP9OAKGrAtY1j9UmgYH3MIJjRtHsMxxh5hYO1GW6GT2GcVEF7DhNKBTl556pS9kJBXPDqErGtsfMeuUiNqVm1MPAjmJyhqLU01Y6ZWdL7FzCsS7r1tiN65NFH9W//+3+rGVJZcRxX6epaLdazzz8n++tYluo/cMMezkPrGNi6rI+DmYbrkGjX8I/TOkoyY1ioRgRrRqDZaCsgLTafGQdz4uYULaKEnLL15BhVc/TVg9s+YhQmcYXuOrJXdxyZ12037+eMzuAG3XrTDTi+/br9xj2Ue3XnjXt1++E9evieI3rmc4/q27/xBd1yaI+aW1/eqYZlLCtN2SQvMyadzb466x1ZW7tZr0qj8wg+Wd/roaTB5IVCHroLWQnywgPAE7sraDAl+1/AKgcqp+lGix3blOzb9xevrEq47w7b00JBNpaBPV9LvBpJ0Ne/9LS++oUHdNtN+7Vvd1u1eIhBHCpGkRI30AHannzkdn3zmYc134rkeovaO5voqUfv0XBzJE/Ufv7kWfXWujJxidk11MBhBO9NGZMkwshIly8tY/wD+Hhl8CDCkBgeUqGrpSYvr2azpcsXLmmNFLZg3iGCq/XlJdluJamlsszTaq+nDZxShLHPVW49XMhVVc+1AQVyGoUaAUih5ZUuLteR3t6H0+/jVPIxT1ix97ECBjDgWCIC04ABzXAUcdxgEHsX0hZfLZ29yi7YgpaHH7hLhw/Ma6YeqR4VIubRvXfepic4t40xpN4nGhE0msF5HydYuFRDcMod+OFsoYioyWjhXb9yrE89dr+eevwBzc81VIsy7WhLO1tBd968R1//4sO66cAu+OdUFkNWngF5JU8eepp8pc0ZnTu3pCuLA2XYjENkwkxHMvgSobNMpgJ7Y+X14CBgTGCVxCXzt/Q7335GTzx8h44g49MNr0ZcaOdUrLtvPaBvfPnJKggI6itoiAQWFX2rL7uZQHgnuaBzFxfIAAyNldrJ8UKOU8jBRbwSdpUUMvpYeRWgtbHSDLsNExg9qFRwTpscSxS5rTZSaXTkIVu3tQaU81QAABAASURBVDho0EQmDh+YVhudLHFCF86tcH6+KbMJAZRCIR1Bh/ftnlUzjaAdDYwxfgeKMUeoMJp9jiEwt3NOprfOOcXgbvYnInDz0NUZouOuVR+zPd0+tKHddOHmGw/qxhsP6cKFC+z8Z7WKPJ44eV611GvATnl+fg8bpV3gIzKmfX3w9rvo1obsy80rK6sq2Pln6IPNP8L+2zPmYLOKl14l85Teyzl3FTzXWyhVhT3rHPdpt3tRCIp9rIBOBrIAIa7h67FPrM1HiURAUKIXjqBLPkiU1u6tnAB2pjQGlh49F7LlVBYAbVaarzI5zPFHOXJRlh/T24OVl6/w9YYXQJMmuqb/Bq8qABgjVoJ8CfJj+KfODQ1+aYiyLCGSYx5XKYs5/QyCTMAcdYZXNiM6hoIA4JOg/JT27X2zj/tA/JEBijfCCBtkZU6knoNHoQwHY8jCMwoPwGs0sFIs8HNUAq3elTLD5+jivCPQGGnR/gogu5XcqUpH2Q4gICymALbemdkZHDpG/dJljgTaCHdP9993vxYXFxlR2rN3Xk6xlq70lERTBAXreupzj2iD8+TpdlONdkM2To+Uao8djwlSnMQYgk71/PT0NDuJoZIkkR0nVI2f8AHKv9RqgcGgh2MYdnXfHTfp0ftu1oN3H9CD9+zBye/Uo3fP69E7D+ixOw/qsTsO6vG7btTT9x/RA7fs0Q1Tkera0FQ9Vxz68q4r+b4KP5SqM/dMwoT0hwU7Sc7DUfY0Dtq1c04+OGXskoakvej0qW+TIXfd3QL58D7gwAp2XR3ZLtp2vtONumZaNc5GC7355ttyaV3299xzn6v0IwmnLpxMVmziTHOevaIDu5t6+jNH9LXP36vf+cYT+sPfeVL/w7/5iv6nP/qWvvmlB3TzvrZ21BPtnmpptlEqZMs6tKehxx+5QQmS02d3ukLmoCAIdchDCQy3jJQZd9Nn7DUGeEVpvYHcl7r2VXC5BaWn7jkfdFogZZ4TSJY4ufndczLHVCPYi6II+RFHSZcUYZgCwEPV220NXShAdQBhNrnxIdXZc5c4QsoUgtPNN9+o9bVVeFLIe68YnsTxpIwUEZjmBNmWbjUjW8KEkrFyoCjLSoZTjL7Ajay3vvy5+/RHv/dl/d/+4Bv68mfv1/1HbtCRA3vk2KX1CWKS0Kzk+tz5FdlxWR9Dbrv3IXwZwpcigjdAgdzk6miUrWrv3qY+//mH9Lu//WX9Hk74D779FT390J3wwqmNc47zgSLS8JGtFKPqrSSL55zTKlmz1z86Lc+aQpwQKM5wlNCDriPo6DR5efpO6pPS9MF2ZkkUySNnOZmHW2/ZrSceOaLf+c7T+s1vPqVvfu1x3XrTvKaRh6joyOa25yEP/EXWbdyQaFhEWiboffu996C7yBIKxzdNUDKqZDdEUoLO2rPbwTlw9E6T/6sjoZ4ErxSIgVVkro/I+KgmV2VTTG4kTBRQqI28Pvnw/brt0F7FmdRg8DZz7axJkFW/+bUn9chdR9DbOpkrdJb71buSP1U0cs6NS+amKns556xgDlVQXXzCh8ncAL3uDfoKrtTu2SntmW3r29/6hl5+5WUycz3Z0cRPn31R7Zlp1QiaG4227r33Pr3z1ltsmK7oxLHjSpspx3MN5NHLjiVLbLTRqwQnsxv94aCyvyafzjlkOWjyMhwmdaMLaEwuFcHbEAL6E8GXBL2sAQ3FtbpibMa4bFJvKqEtShoKcSofJXIwzcDqBs5HKpwXmqRJWZpEbLXlcirQH8sK4Haw467Cwzkn58ZQNfz/8MMbsQoU28CI+StxKf2vuP3Lt2zsnLHtTl6KiFUQagyZKZhcFRCYAx5BIWurgoASReKB0afAkL6fdm/cnmtclsoKaRJgTErDq2AMEyqrG2QEBAXzFmZIEDYTnCoScwUCX1TCbAJtAUAA7wCjLULfZCe20lvXyuaqFleXZb9FLX2ozrRM8KyfGe92u6V333lX3/urv0LIL+uhhx6WYzCL6Fuk8z94/5Q21gdGKtJky3qcXVCvv8aOECFNU43YOXQ5Duh0+upRrq4u4Qy6WllZgYaZut0NRYyXc6acWn92qMghbVJA6L338gjd9jUH1hHHMcssVZCua6aRmuxymklGOVILC9KKCrEBVpuywY4s0UC1cqA69XbqcYQDnC5OH4deagT+BXwGqGUgkNamOI44q0Yaa4hHnp1uQ8tcfZxmrhI3WqgsPgYeu+btnJM5QJCs2p1zsrWssgu19Qx6fZmBrGPw50gzTrca0KKrl19/R77W1sjHyp1kvJLLVeA8StLJO6bqqsW5QtFTXHaVqqfUD1QOVtl5XOKoYEntmAehS4GxiVjbTDtWjKM6cuMB3W3fJYgTdTY2tIlRthRmnx2PeGU4OQqlcayZ6aBTZ0+Dkx2rDFWiD9cAU1hfkxVfeI0yrw8+PMHOWZqbaWGkMs3NzwiiWTcccKLz5y/hSMpKDiRftduHjTsuJ/RU5YiOnTqrJEUma4kSH6mzvqk4BNUJSiJ2/J7AoApyMXBRSNgtSh1SxpcJRApFKpijdDayZAFjHV6arBTDTQWOE7LeFflsVe1aJpdtqE4AeMPuHQo8WePoqhY1ZDL51jsfqDvMNCgFX6AoMpkxbkE2oPSZfJSr1URO4EE9zRRcl/T6uobrl5V3VjRTixRw/OLMvSQAcQTezjnkwyDAZ68X4Xs/Z2bntW/3XgLlTXXI0hn2Q/iSi8nt4hPAy8kHj5z2VedYqRgOWf0Q2S011QgKyI0bdTXF+t2oTwyEvJCZk72wjSW0jTiycbWG7C89X1hc0+mz3Wr3f/PBvXLOaYReYmaoS8F7KOTtaU3oW11s+zB8Iudl4BRkx3L2c+QCh1Qg2wW8cc7JXo7Rsn4HHnR1x80H9G9+9/P6N9/9rP71b35Wv/fNz+m3vvY57Z2qIe9Dmb7bz3wRRxk+QgdtDJOhq4AdrNr8eHyrG9j9EU7e5D1jPRNbagFUxibL2p1zsi94xhwd/dEf/J5++uOfKCHgmdm1R3/2vb/R3K52dZ3jB+bn57W6vKxTp0/LNkxzZEg319bVG/TkI+SEMRtshprtdpXh7ZMxGGA/SpyrWL9BWWLoDblPAOcc9L4WjK7egl+cfJzWFePoE3gXAwHeVxDXFaWpIu5FSarAtYEPqZxPVEJ/B89L+FNu4SErkYVJWcLYsixlUGxtDqx+LZoFlwC+ZmLnaLj6rnzR1at/XKVg7u1w/dNIH2+QLkBUMNo53AJgC7D6pPRVm+Sq0stRGojX9QsyhF1RcsfeXuaE8eVVWaiUOeLCSRnMz+hn981hD6mMcMwG5pCvQtWH57ZKuvDsx9fjMSbXNu7HMGJiA4bmGSmHIBnCbobA8BjjXuDkBe3LcYkieVcq8pIpng/CYDrA0+aUQicyhVWdC632NrXC2W1nNFAfgzDiaMAUPSPFHUJMqnoFWEXgUw0wgKfPnVcPx5ViHCGBhqRJI9WrXwXk7Jg3NzcxGj3defdNOnPuhOIkknNBRe4VELwuQUC90ZAMzyCi6g2yACOMy0jee4QtE4uhlAx3bb1MEGy9RoMSYcyZvCwYwNcwLUGj/gjjUSgidRrxTMpYcXDMKTnH/M6r2IIgL26pZL1mTLhT0S7G6TnWFWpNDTHElo4/cfICDnCkGw7MyRyHI1hIal4+sTGl0n0MBYpcboMArQNzhsCM4GNGJgf3wDxD6JxgVGJ42ltbVCuNVUsDPJZOn1vQOx+eUh+nuomxGCnIMU4CLQuCpBE8Mx6mwcvKepTIIEGh0xCrRdSfRLHsDNiz0CgK0DOXK3NNNVvVTjqKg/rw0fAd9QfKBkOlUaQSvtcxGBb4ideFs4tqkKGoAyW4lshxQWlQMl6hshoX4mqJs/LVzRxD6DW/a1qd7jrOvqck9YrjWN2Noc6R1k3iBut0moxl8mw6lauQlcKYFKx3ZaOvc5e6BFy57rzjiC6eP4vIBsWhVBqL9q4yAjpjXoZRD6yzxdZ+MMj13rvHZU5mQAQVMH5xklQ4sFAZTOGQHefh3g/wH5uMVzDuUMVoU7ffeoMakVQSPJkz9fDOHPDPnn8RngSlU7vUYZc8dE4FvK2+wKUC/dhUqxbkOVePis3qWKAZMgJSaJQNuJfKaFaySA/PumRKFDXULyO9d+y0Tl+8XB2nzbSn9FD1y5qOahw7iRdkV1lAH+YxHSjgQem4wdtslqcs4V2z1YLmQ7IHLaQc/JCX/sYma2NBzGs6ahBMprgOcnLoxwDdHXC9BM07yN3PXvhI+BfVao4jwNvQ074ynBlskc2HGDOjVFgDtdJR9wU1AwrezjmV4Ll/zwGuvHrceuv9YwRREVmFWN3+kHYh9zG0ymTHW1P1VLONRHXGaiM3FsA3Qy6DRANFTB6Q01p7Gnw80hcxhkdkGNyIBBh9bF7DyYNDTvDEY8qNftgNlqkoTXgOnMHbbOkA+ekNGB8Z8tjdOnP81re/qsvnj2PPhupn0t/9/c/UG0m1+rSWl1bVbDRZX6a3335b5viTyCsfjdfkoMtqZ0O1VlM9xr68vCjb/Q+ZP0Nv5J2cG4PH6Ro45xS8lwfZCoIU0F+TP0/dOacIvGxXHyU1GcRbpU9r6FldFgT4KFWIE4WorghbEJD/QOlDLI/ccUPVddUvZZJI3FAhTxmq0rsg52nnGRegswfgpXhVuPmgEKy7B1+vwHVEQ/C+WhdLqOSE7nKMaGD17RCYbwLWf/u9T657CVoxK7e9fKUEMJyrf9L7kx42ASpglkGO1x4B5uQzhCgvCxmM0AKDjH523+7Z9RhKVY6bviZgVR0ZnZTDUtoO43Z7plQOQjlEq4B+JrAGFU5OsrqrKMaA9LW3c06Be4EPgximTQC5xAC4McDTOCqpBymJ1GecddKFm12MKcPlrK9ysKxtbW1Nu3btkmesAcrRaDYIBpb1wUcf4RS77Oim1W5Mac/ePZpqTeuD90+oRUqs01lGIWo6cvNB+m2o3WrL+0SLC6ukvnKFOIJ+GcqTa5pU2o03HlYNga0nKWdqGGHm9uzu5ILsZes2qPgNPa3NYIRBKl1R0QMLYE0VsCRVwJWDflCM6+IqmDBau+c+pOB2KeEoBqNSeRFrDUt18vyifvLzV4jkS3AL+tzjj2t2ulnR2Gjk4qAC82N4TYDhZLwxw2N1A49CRChtggPau3cfay7YKY+qlGobA9KaauqWmw8pCaX2zO9Umqa6sNTV6++e0HsfnlGttQMHFWs4cnLgGDmPkRlRz8A7r5TL1u5VoE5j4Iacz3EeNQ3Zaa53h9XzXda1tLyun/zsp8pwSCZDxl/bxczOzcrOyOd27DC0FYH3qJ+LOEL2n5jYzsgCmKJk1ciIlbbWai7ajN5r612BBOsrtGfPjgqHjc0VAsZN1djB28DYQp06c1bexSpYS+mkChjD7k9omdN46uxlReZQYdS+ffMadHoqRrlsrm5vQ73+BnMNFRDwBo7FO40bAAAQAElEQVQyClFFv+FIHB2s6PiZ8xIGb8AzCd7MaOSYxylTVZbMWBkUSiH8jnY/UnsqRS6RxeEGRtUjy3OVLq91pB89+5LOXd6QT2eVtGbkMa5iLYavsAM2R2D8QDZuDMV4Lsa3nwVmOFcLTAzKUJPttt87fUmvvncKBwHP0I2nP/u4jh/9SJPXmM6Tq3FpqI9rH39WgTuBZcSazW6J9QhcxNxjsL6eD68QEsU+Qi6G8KdLD68RE41o+9GzL2hEN2Jq3XrrrZVc5KyNB+UcDKNSwp8S/hVcGtBUva/W0cvc9LMsZfbDBeYqpLc+PK9zV1ZwqKWmZ3ci27k2yERpi172N/8NArtvB+4efkXcMxgN+8wfJIL00xeuaAjvCsODOWzykr4l9ZK2XKUMF+cdOldWUNGEjsF7xqF9694Img3JmGQECgkOr9Vo6OH775Prb+rMsfexbW2dO39Rq5s99HFGw9yo77WytKTjx0/oiSee0J69e6HTBplNw9FXcpjUUgk7sdkniCWYHBQl9gUi+CAXBQUrnZenjEOodC54KThfgdmNYO3It8m2XcdRJLMlBhFBTJSmskDAwBMEhMScfyofJQo4/RDXtpV16vA9mbTZsw3a6vSP5UIkD/9tHpBTYK4oBAXaoyhUNHPO0Scowj4H2kyGYu7H9BuXkcx2OOf0T32NeTnmndWvH8/sgOD1GDH/yxPaPQN70MrrwdqvBxMaWCSDvIRhKpURsVVBAEpgjn4cCKhqt3vm4HPrywT5VeA5Bhk7dvperX9Se8FYH/cxB5PT3xZt+DAkaNJgWKFYzrnxmikDELF2A+89zBEM2IJQbNWdYtZhu8U4OEU8Q1ex8ZBLvOwnWSakvW5P3d4Ag9DTgFS9GLfDMcHc7Jw2CRDsfomSmTNYXFzWubMXdPnyJZQ4Q/C7nFUGdl7H1CDl2B+s6iZSeXEcOA+bUs7OfMiOp98bMj6W1NbCqlZXVnXixEktLS+pRyDSQIgtQ9DvmZLRYevtr72UOf5RNNQo6isDcp+p8Fj+atwxrRy4sjoFDIhTJgOre+XsOHJBHoxzkC8SqUxwrLEuL23qtTeP6oWXP5CL21rfyPXZp56WOcc3Xn1FfXBM63FFj2oWJxmPJmC8yrzAD8RdIfRCprS1Wo0jDwKjuR3aTdqwDz03e111Of4YkDXpb67KB6eZuTm15tpaxpe+9tY5Pf/cmxqVOKOBh74oaJFiHGIcIestBsyTqbRd7DYo/RB5Gqhg55QQZNRaO6UwpysrI/3V371YUWIIbe5/6EHZFzwXl65UAUGzxW4UYzUY9jQ7M6MoRiYh6UfHPlKUJCxo/LY1Fq5g3RUFFEpBR0/K+KIQIe2cn9IMZ6ebHC/1GKsgCAnBy2SOTaqOHzurwO5kPI4YR6xjC0Rp4CRL4/so1Y037pelZMtixHNBZqDMubRJrSapw4n14c+qutAxweBNT08rrnm9/sZxnbt0RQWc7xpijCvwDgQwntZSKZJQhx6pMueVOzqw5vpUrLglOQQkLzpqTteU1mvV/Q348pNnX9fFy12tIhtdovg+ZwGFIjmXyOGUTFZ9VTILY5aMnSnAk6ACp9+j75WNgTp42R8996r+/qXjyuI6vsLr8088oivnTmqI8xF2xznHuAiUfv3rrXferv4HzgwiG39MDvKALAC5z5Szqx6DWH1O8DSoHNXU1JRqyMklHNr3f/RTKWkqRsZvu5XAFL4v0W4y4ZEZj527HpPCMR6AGGzdKqoSdVeGzXTOoQcJB1GSg74/+vtXtUgg2icdbvYxuFKesSOyaxMIVW8PzT9ee8ChDV2Q0ew4malCk3tWGkiMxNp8BQ66l/SXKyRrYQ4q1bvk2VxOA44BzPl77zQLHQpoZ38c6Z47bocPZ5QYD1jD0aOn5JJUERkKy5zFwSGHsT772afUqNd17IMPZRk3O17ICK5HQEiCOgQtPY7ihtBtSPSbEQQ48HLIgwXgEWjbWDH6kUZBaRRfhSSKqnoSRYriSGZDknpTSa2hFKinDepNpfXGVYiRU7uOt9qqstaSlQltEfbV6BjiRAF6+ihWvBUQ+CiRAw+DiDl97ORjDwSFEMlbGzj6OMhRj0KkiGuD6r73Chi8QLu3cRxCIcGTMVC95l1weztcc3PbhdmJCUz627UvIeq2fp9aLT71jt34GGy87WB3ShhmbRmCUOCVzdnbWf+I6JZLFeBQ0tEQs36GWMGSrwdrp5usn4FdT8DaJ2Btdn9y7VXITQQXQfbUg8sVmCPyTgGIvLQd4IMMrC1B6WOeg2eKI5FC9UpgahwoHc85rwDDcsbb4BzYsgGr7PbXOMMqXeCZWKsb66qTAl7irMuYvotdYuwDEfBQi4s9WUo2ihzGpK7LGNzFxZUq0h0MO3rwgbtwfFc0t2NGdYxJt9uR/dlVgXchL/uDNB5k9+3bA14YCVMS27FZtCKpYJ5ctLsaRtpKDLara1RBoqFPqCcaUA59WpVWH3GduYR7NXYzOHfqOWDtuVLaDRhH3GfsEfCLV97Ws8+/xs77osiOq7PZ1ec//wS4z8FnsWufVQS9HLyPQ4AzkXJwuwqMn3FdEkwUilQWTs45RUlQDAMydhhXFhe0yU7C1h0xhveRFpYW1Wy3mW9Ts+zEDx06pNnZlrAx+vDokr73Vz/RR0fPaXVzpEEeMWdDZWhCm7py5sxZT+ZS6JOqqoNDwXoscHAEMZcXu/rp82/oBz96W/IidT7UfffdrScef4zg64Q8NA4hUvBeZgx3EITYT/pmwImNkS6c70uMn4v5xLxlHXo0mauhDPpl4DBiHYtLK4rSoEM33kyA1NMaZ6FRSCq56CFbRoPA/EsrXY04EirKmsotyBnHIAPvgnrBGoxWGcc0u3bM6tTpU/IYqJijhMoQRrH63U0Cy1xGRzPCs5y/Ts+0NQcNU4z1+ob0s2dP6P2jpzWERiPGzUtwZo6RGhq5xtYaGspcU9ZHUU0WxEeMj73kGGOtck4taDE7s4P5nDY3RvrJz17Sq6++p0sLG+r3XcWLEeNmgi5lW1baHJlsHsb0dfnaNGRsqTf01XN//jfPcdyzKY8+bnQGevLxJzRC71ZXVzXod1QSqIiXc47PX/0uYCwndHr+pXN6+c0P2KXGGsGXHMgAk3u7/hhqpKaDQEqXVzt64SUCkR+/gcN2Wl3Z5MjrsI4cuV0DbEGjQV+OCeWKq0iUzFeYjMM/FTXkAYC+E36W3Bvlgr5l9YzxKGW3yv5CJTLw7PNv6U2OaQboStLcpYKIK0O+DAp4lVPPkYGcMbMt2Ojmeu75V3Xs+CUlOLWSOXIXVescQXuDjLVa+xiYqJpdlR4652Qv00uSjDKH3GNnLuQ/xl6UNB48sE+//VvfkAX7S8jzrt379cMfPq8Z5MrhCxLWLRy6HQ197qmn5FjeG6+9oThBznG+JQJux6nLnU719yR6g1zDvESmShXmMCoaFvB2oAj0UoxyGgVsqEP/oKjfBuDLcPQLilxQwhxJFGFLYkVxzJw12mIlcYLeJQpxDKRysUGdEkAPHGDO3iDC2RtUfZOI/rEc8wfGiJF5z/jee7ngFbyXB4IfX/vgaQsKAXwCc/Gc9fPeKcL+R1HEPQ9IMX3j4OSD5LivrZejNKBAr/SpYPcnYDSe1LeXfvvF9XVIXDUVMK1yzDhqpFTbwXFvO1ztZ0w2KBz93VUkcwkFKQErpRwFNZ4alCV9eWZSijrdr74L61sWOA2eQ2iQiao+7jBeymR+20FYdBjkZIyPvFcKMVMImYRSMWqVBinFsdRi7gEJDEhipyQOtEdjoD0FakmkJAqqwyB7JkXo6kAT7hjUkMSY5wbsGDfBcQXz1eeMtGDO+T17cQqZzpw+p1azXdWdi3TjocM6sG9KaSQ1iYpnSI836l7myC+cX0ZHHDg41ZqZHnnwdrmiq+mZhnZinGuk2DIL/Zl/BSudkCq7cOmilhcX6Veq5J53Th6cTp+/pPfPXdG7Z5f1xrGLeuvoRb127LLeOLqg9z5a0rHTm3r9gyv64NSq3jx2RW+cuKQ3T17Rmyeu6K1TixW8fWqF60XuL/DcFb169FIFP3vrmP72xbf0H7//Y/2v/+XvdPzSsvo4psjoWA/6znf+he5/4D4tLCwR2CzI+5ggpq44l7rLHZ1iro+Y49jpBfAATi3p5OllnTyzotNnFhSheN47nEam8+fP4yj6KL7DOXbod7qSo1EhRdB1E2vZnp1TWeaCjLr9pkMYnSkRl4n4S6++eU7f+/7L+tufvqZX3j2to2c3tDZoqZfPKHc75ZO9cvEu6rPqDhta76Z6+/3z+qvv/0J/8dev6PyFNbkgsi/SE489qsceebj6n8xM1gwi72W6sXd+t1aXV2Tn0EmSqFWXsCd65bWj7Kb7OnW2q6PHV/XBh4t65/0r+vDMut46sajn38DpINEh8QQzM8y3pDSdVZYHDcgle+c4l54S4sW19PY7R6HBgt774KLOMMaxY0syOH+uo2Pw6xWcq0fzE3au8zt2IntTWl1fhz8jAos1VWljsSBJzjnFSaLhaCCBQw0CtmZaYpMEXQTtLupP/+InpNkv6tjFntaKOYWpQxoWTQ3IqHSLhjqjpi4uDPTaGyf113/xY106s6nYJ9oBT248dFC7ZndoptXUPPI71awrQXbfevOi/u77r+rZX7yl91nH8mai1UFDm25W/WhePfixWc5otV/TYifo3Y/O6efPvaEf/v3P9dbbH4nNp+w122zqG1/+MnLR1xV2xjm2xEeJzB7Y/RC8vJMcPHLOU7oKJOrmTcWLdF7pW5KTPji5rP/0vZ/q5dfP6OhJ5KRbV5TukaIdKsOshmVTnSzVyYWe/u4Xb+svf/CKPuSZJJYGG6XuvvWIHrz7Lp08fpQgq6e1lSVhIpQN+qpB5wR7cvbCZV08t6ELZzsynhmcPLGik4xzHP51WC8bZ9lrlOdKMBQmZ00yM2WhKlP0+nsX9Sd/9aJ+8eYZnVnMlSXzFQyTPcrj+QrXEbheWMr0JvT9m++/CC4jNYLT8oULunDhkuyY6Oj5JX1wdlUfnl/TB6cv6+2PTsiFRINBJvsCcpzWZRs3M+eGD+aFa6up0s16vYUDS5REsf7NH/6uXn7pJwTaHe06dJv+7uevqzFVV7uWagd27ol77tHtNx7iiOAesqQ9rcOvEUGSrXHdgjcyXgPWGk1PaWGtr81OgS0smcyjCxkcK2V0bjVStRqJ6mmsGlBPg2qJR2dEu9dMO+XoNFa7kXJdAxpqE2DUeTiBGaavMfjGcawojmT1AF98GslAtCuiHiXy9POULnjoEilEQRH08T6W91zT7n2QD17eA4G6B2VKe8ZP7tkYjGUBRJQmChiGOElkAXmapuAfKwWXNHgl4JiCzwTfJKbNgPYY/sWR0wRoUsS8VgZXagLWFkygQYVmOQTHo9+2CR7XufFPfW9/vihKGZjiTcDub6+Prwucp+0rsQAAEABJREFUfy77ZuR2yBH0AkdvYPXtMBnDShvDFsRkvAu73IJCZvR8kCLnFEPIilhGMOoJjsmEpJHEMrjq0CG0EbsWR9oO1jYGX/W3ZxpxPBa6OKhJvRE51WOvhDFKrEyfHZcJ8uZopLjRxJGdkaXp7ay42cKokspeuHhJI+4//vjj+rd/9Pv6g9//Pe3fv1dZ1pNjYVPtOb326jsoFzQiWm41Y9173xHWuqm0FlSv19Xpjehfyl6reLhWexrH0eZ5R79cwcfaXB/qg49O6+cvva3nXnpXL712XC8AL716XAYvU3/xxfdI9Z7SL0jZv/j6Mb38msFHevH1Mbz82ke0fahX3zgGHNdrb564Ch+wkzhzcVUrm4XYnJOZKNWantGXnvmK/u//w/9YCeLpkyf1zrvvkvJdUBwl8ghqAG07Xv3Fi+/rhRc/1C9e/GgL7Po92t4F3q4claUEp6Zasj/9i11XFMdqYPBnpmcl+Qpy53HcItBYqJ4ZYkhK+DDTntFtt91C4NSUo6cp+KWFTRzJGT336rv6z3/5Q/0xgcu//5O/0v/+x3+h//Cf/lr/4U//Rn/y5z/Sf/neT/T+sQtahoZJGikH5xtvPKD/+X/+n6oswzvvvKUlUrt29GJr6mx2oHuhK1eugF+jClba7RZOe1rCuXwEHyw78vyLb+rlV97TK69+pBdeOa4XXn5Pr713XMfOnFOCEUjTGFwjsgyF1te7rDfFMQ/JnsxojuOPRtMrrklvvn1Cz7/wtl5+9ah+/os39PIr7+u119+Hj2/otTfe05mzF5EBaRocdpIBOHfunHJGHrDNzdAxh3EKUZDhbvrW5+giRo4z6Jbl7K6Q6/nd+xSiGiZD2uwzJzvOv//5a/r3f/I3+n/8v/49wdGP9Od/9Xf6T9Ds//xPf6Mf/+x1vfveadn3uHbNtVRH1u18d2V1heOFdQn7EMAhiWLVWCvqIOelyxfX9Pa7R/XX3/+p/vxvfqI//d6P9B//4u8IOn6oP/vrn+h7P/ip/vaHP9U77x3TCYJTxB3dKJAn6cknH9Vnn3xSly6c08ryqlbImtjf1OiTHs9NYCQ553T9y8NPVO1qcwkioyyoDDHOzWllvWS+i/r58x/ov/z5T/T//nd/pn/3H/5S/8d/+p7+mPX+8X/5gf7up+/rgxNL8KpaGjya1Ze+8IT27tilUx8dU5FlVRDifVCMvZjjWKhWT9TDsb7/3od64aXX9OJLb4zhxdf1Anx87vk3q8zIe++fkgUAjXpdeZ4phl4N7Em7OUVQ2VC9WZNPalrrSq+8fZSjqef1J9DsY/i+/vTP/lp//Md/pr/5wXPIC/iQLVhbzbCNXus4118QeP38hXf0818AL72lnyObrxCIvv3OBzpz5hLzCrxrlZx3+0PkwGlYCPqUGoHT+kZHcZKowEY1m6n+x//x3+rHP/4RgUNPB3Hyz738muyXC1GUyuelHrnnXpxwrI2VRZx6H6dc0xKbFrNnLYJDhwezlL9PYnWxjxnRfcFzQs+NX+YMzdE3k1DZ3Dr2ukHdIMX5W9lm42FggVKLYMnKBpsxgxR5N3teixPFUSwfvCLn5eGP1Z3zckDpIpl+mAK5EMmb3aK/1e2+tl7OOXnA2szpmu12IDout+55J+fGde+9oiiqIMaOmeNvkCarEZg0gXoa41sCRyKxWgQIdehQZ41Wplby7MQ/me+6CnYPqLE+g4Qy9VHl/yCpDAy/CuTlwScAXr/mVXB/S4eoSVa3tglUjZ/wUaDoBnbLJrPSwNFuAI2qrIC1GTiIbqWBOXgDq18Pk+c8omgQeC4461WgaHm10JiGiKZIpWzBEURPK3CqBQ+EypkbkQxi2lIeMEig1FWIpTj2SmkzmLSncSA6AyjTKHA/VNcpgphwbQGInWX1Oz0t4yA6vYGaUy2Z0V1dW9Pu3Xt00803q4X1sx3ChXNn9OzPfqYH77ufs9qbdNNNNynDcMyyY3rhOVLOo0Srq0sqyQDccHAXTkLKCcHLwmkNSxgliWqNpga0xWlN/WGmEkbNTE0LmUDAJcuacYzMgxKkq8CV4zq6W/Wx9oq+NHsnhORjgASKnRCoMaBPMogLaQ87ukdIh//GF5/W//BHf6BvfOkrasSpXn/pZZ0/e04X2WnUyVhMT09XBnJ2ak5TKHurmVZziHHlbdIxlNSRTRm0my3Z7vGhBx9kTSXGJhZLI/jpYqDXBAlUVA/zLO864zrn1CV9aLvwHbPTOM1p3XnX7fra17+kAwcOaG7XDhXIjUGcpPJRrKwM6mdSN3PKPW3QMcbwbnSG3E/0wMOP6N/80R/p6aefxji/KnOmCxxF9EnrDntd2fmu/beeeTGSfcchRjYyDKTRcRfzdToZBpPxe4X6o9L8oEKQED2MZakRxjVyGDWOiZ544klS3APZOanx1r47YWfMo8FQ9rNPoyNTKklYMLTCB+DYJYcMG+1giQzykvFZ59NPfVYLV5ZkzqQoS9ZaKEMPPQYi8FCZi53pEBkp5DGEGWevWTZSFMXsplIdPnRIN990I7yblndOwXvkKlSwSdBjv2gZsSaGlq3Jsnk7d+7Q3ffcrd/9vd8lK3Gs2unZok2vPc+nOLMmMnuIsY0+aT2GpyPkOoceQ7ITfYKfHgHlQH1ok7MYG9++pIc9Bqd5feYzn9Fv/86/lOSrOYxOvV6PYGkErW2N3OLtnFOQ0z/k5dHfDEKV3qnRqquIUhWhrpFq8A3HBf82gP8vcf8BKFlRtI/DT3WfcybefDeTEckgkgQlqSACknMGQQyYMEdUEAyvEXNGRUwIKJgVlKAiIDnHhc17c5o7M+ec73l67uzeXTDw+nu//9mp6dxdXV1dVV197uxUHeCUUeqI4LxDP9d4ux12wM4774YGlZb2+ZOLF6Ner5PuKeniEFPpJEkU3nzv7KxwjzcIKd3bLdDagOM2c64HF8VT9nR3V7AT5UIzb0J8VSK/Cgo8kReSEqqVCirVAk+6FTi2nZiYxGxIOGZEIUASwFgecX5bb70pCqQ/0Q57CTMPWYJ047zID7WJFCUyWCUuYgHlVYHjZXCYYqUacZkifnXGOzu7URCfxDlec/bJPGzcSQ/ZBA3gPtx33xP0cIygwr1UIt59c3rR29+FRx97kLzUQV4ewKMPP4IicRyjIaHfnhAqcRxBHq9p3iFmOfefpYiIe8I9VSom9JYWCTHpGKPKdEcxplHh0UnDSqf+7koJnVy7TnoAukmb7mqC7hCSXuUiqtxj8rhWKZP0vpSUcKlUhMLZIBrF2lyea+wcHMEz7p2Ddw5ad0++cgSFZgYvIJ0cQ34gXeABmDOYOXB7wdOwFkRU5uVCQnxaOJU4F+ElUH6x4IOeKhZiGjtRACn3EunzTPAsN3p2GHKNS6RVOXHUdQ4F76Db4NjQkuEME7OQ57I8477MgnDNKU21QVPkFCAELrDSgpDHhniOj9pm2rlspziD8FF8XZjBYaZuqLTel5TTellMZnDEtqXoARFcabk4lBd7o9JyZCCEMOHCyQgQQ0mBkbZkwAhJ7NcDg5R50TOfBFW8wDoCxYskapF9hz64oK20hxaoSIb2JHDKY5AEwMT4OBwXOyGTSXgP8zTUYNng4GAQeKqzdNky/OlPf8KGG23YOsFScEhRzulbgLvueoBMUkGpXMCWW22GSlcBE5OjyA2IyQyr6V7UqcW4Yad4spPl7JxHX183Dtj/ZfQuHItzXn06zjjtBLz6jONw9unHMTwheB5e8+qTcfopx3DztsrPefVpOFtw5uk4exacdeaZTJ+J17z61XjdWWfhnLNeE+Ctb34jjj/yKOy49Xbo7erG8iVLw6ZeyfkIh1qthtHhkcBfEemo07GZBSNndwrwU087HqefSjjlOOJBUPzUE5h3YoDDjzgcBxywPw2pQYhezlwwAqrVKrq7u4Hcof1knHtK7WNmFBBl9NAAmqJAXLViOSZGR4I7dgN6WV6611445vDDeVLbJ7jxd9npBXjBjttjx+23xU4voBB/4U7YbdddsQfd/GeddQaOPupozJ83Dw/ce19Q/pqDTv6evKG19Vzb4eFhpFQcTRpuErrTdGl6bnpHXESDl73sJdhnn5fg4EP2x6tedSAOP+JQ9nsUjj32CBz0ypdhv5fuS9gP++67L9R2ihq+SEGWJDE9CJ1UhqMhP+aYmu8Ld94G+75sP7x8//3wioMOxH4v2xuveOUBOOKoI3HiiSfiyKOPwktZftxxx9FVPAn9L5ITkxMU8BmVP2DOockT1iQVZkqc4yRBEHhxFJRSk+6cKPIQTcdpTKX0zOkndTelcbrRRhthHumhtE5tUuCbbbYRttlmCyrl3Tmnw7DffvtRQJdx2623BbzF4+LVnGsEPlEccx2TgEOcJJg3n0Yx+1i0aCEWMD5nTjf6ejsxZ04XaT8HCxctwIYbboDtt9sWhxxyIHbYccfgabn99tuDgZlx3cfHxqh8G9AY5h1ZgxuEYz2Xj09iKuSMxk8U9uIWm22BDRZtRDzmoa+vF3P65xKf+ViwcGHI32mHnfCSvV7CfbkNcm5I/Y+guqpatWoV9JchMlhEQ0hGESetreiw4YYbYqtttsGuu++K3XZrwQt5pfRi8uaOO20fyrZh+Z4v3jPQz8yQr5HH2Zq4lIiMQ/W3GddmwYL5mA1Fyhzlv5A8ve225O+ddoJznnPpwyabbIAX7LRVgJ122o68vx3nsjv23HM30ncb7o3dsN122yCOEvJNTkPI0+jJUSOtU65jSmOXBIdOoYccfAAeeOBO6GXYzt5urBwcxx13PkrDpBD4KiK/bc4rz0ceeYjG3Sh0SnbMq9CAmZycIq9USHP2T57s7erByNAwGpSBTnQLBgAQ5TlKsVsDVcpjikSUC4Zy4tFRcOgoehoCBIYdJY9qgCiESqteke2KNEiKXOuY8Zi8GHEPx1EccPC+FTqmtbcjH8EI3sUws8BXOXE3s5DWPMxacTN7BruZszX1PGmv/jRW4h2SQhToIy9PUPxUKBXmVRhWGQZvB0Plab4lanEWUc8gQEKl2AKmDVC8YDkEMcvoAKEBAJQjh4JzQekX6H5VHwXqLZebpyLxyIykNrGpAyRUBWB8BhzTxmNFnvNr9hSZv6Y+46oXgHXUmkHrw7JQr5UKBDEzhj4AOI4RFzObqdEKPNNtMBJS8YhEZDYc0y4H2AM8rdKYCDriJ+B8qfAtTLrASpp8gfULWnAWKs6AFlGO2GUtwqg81CUBnQttYy5SCwxJBMTeENoxv8hIibiUGdedWollJSJWNIcKGSpxCCfD3Oe0ysfDRp4gs3fQVb98+Sp6ADp5Ou2nIFvNjdLFE18d995zPxYu3DAwRYN32qWkgtgVcd+9D4V1GaSy32qrzSmcFnDTeHT1dcKTgVcyf4obc4IbqNzZwdNLhfjG0FXDvXfcgdv+/nfc9Y87sHrFaix+YjEee/AhPPHoY4w/iVUrVkNIGd4AABAASURBVIY3cB994EE89eSTePyRR/EYLfMH77s/tHnysccR3Ph33c1+bsXtFOp33v4P3H3nnbj/nnsY3oW/3HQT7qeCXMZ7eilI53xw7U1OTvIU1AhrJENgkifGvp4eKD5Gw+BpnpLUv04CDz/4IJ5e/BQ0rsa/+8678ND997P/OyhcHkBCRVEsFrFi+Qqe8Gso8ARUpyHVhpwCQkaf8XTikCPlfXbCNXLISNsJVIsU7pNjWPbkI+FPk8ZWLkHZNUB7CnOqMeZ1FbHJ/B4s7K2gvyNBZznh+HfjzttvweLHHyFDZjzNtfhfY0mxmxnzUt4zVoLRUeZpp0LPQWQOjmXVchm93d087QxCv/749JLFeOop0viJR/HAg/fh/vsfoDdhCZaSbg8/9HBIDw4OYPnMFZFO2FIa6rfMuUtwSUBmvPxeyTpPLXka9z3wAFazzaNPPI6HH30ETz61GPfyymWCtP77rX/H4icXk/fqkOBpUpHnmcG0IhYhzw0RvTU6ZRvTmpOUukBxugV4MkoQJxGNgQaNg2k0eUXgvKFSLWPRwkXo7+tnnSK0PsM0bu8hT9x2223hVL6Sa6V1rtcbxGEaekQ7GR0ZcVFadFJc+TI8tMbzaQRsSq+DPDbz5s/jGHPQ3d0Lo4x45OHHeLp8gIpkAsJxiMaXDKZCoUDcUjjvYeY4tzyAUXEiALcQFVeeZ8iZbh9MhINRjih03PesAgeD/tIh4tm/khj6OoqY213F3K4y+jtL6OusoKejjKmJESxfuoSG79MY49y1VlJc4DNCb5/oq3FC/zQQy2zjE89T8hSGifeyZSuxdPlKLF+xKsCjXEPtGXmYZGTexz341FNPcQ/VWwYmvUrqz3nHdYtCPvjI+8GAMqUDpVKZBtp89HFdWkZII+xF8d9TxHXZyuVoUE7U6SlctnQFBlYNQwbLyMgYnqRsWLFiBcbpWXzooft53fIYHnviCQzRCNTqTdAwnKDBWCddiqUI3dUSDj7gZUEpL+ZeTumFTFPHK78HsWjjjVCkBy94KQsRHn3sEc55CBsxv6Ojg/uzSdm3ElqPlStX0DDNIGNpOQ32jLRqkmcke4uRD4qtUvDo5t7q4km/q1RAJ/dzFzVZVylCH/drf2cBfZ0l9DLe15mgh3u6t8Ojq2oEh85KhJ7OIroqRcqCCEXydCGOSUePmKFo6lwM7zwUKm3mYQEMuTMAjkA+Eg/lOT1vhJl4zrRAFYz8RFXCuZEHyWviQbWkOELCL41dLReJQ0w5FoU8GQDVcomHvRLKhQTFQhyMmmpiEJTinIocKPl8DZQj5bWgSIVe8hmKkQAoezCu0Bj6kK5QL1U51wqhg/KUujJDTo4X4iK+QoGYTGELWIeT1MT+X4KZW6c7pZ1z8N6vAeU9EwyewrUFOcKpf4bgUgCxd5CiTmjBJbFHCxySyCN2BG+IQx2HyCEAkwyN/TINwHO+bXBUIGzSKiMTxFyAREaDAwqMF4hzwgpcJzKqY99GcEhoNeZcfAkE/S722MQ4SpUKVg6sxpy58zFda0CbvVrtIBNGmOJpWRtRwlt0n+TpdZzeg0JS4RrFGFo9CoOH/sevF+y0DfrmdFKxrETvnB54Kp6nV63EWG0addJCFrbudOWidpzcJF1sYsilT1PZ0C0/tHoQdV5RPEXlPkgBNLRqNZZQ+ep/YVv8xBNU0MNYRqWUcbOvkKJ5/Ela5UN0VU9jikbMEIWdcF1OYbFk+TIUqeiapJneCJYgXkzFNMRTtwST0nVa8128AqhSOD1FhdSkAJIRMLByFYYpKCXAm6yjtKz/IV6d6CU1CYYVy5dDzzjp16QAlADRCVQ06iDt1L/KRT/1W6SinKSi91zclMoqhqOhB2R0a3MCyHm/LWBGEHST42MQ1HhCHqAgEg10Lzm4eiXGR4bhnQswNjpKz8tEELoa28xg1gLwyajQggLg3GJusHKpRMOjRuOv5ZatcX0d+5qgUaS19ZFHHEfQ+jjypeYRMc97D5VJoRr5LaNh12ym5IEculqSa1R9aaw6haSE+dDwMATyQkhxRHEE0T5luybxyrk2jmObeWJKWlDAKpLECYSLcK2T/qKd+hYoLlBcIPw0Von0FdRqU6THJIIXgWNMUkkIB11dqO84SZBTKCreBqXbIHmjfDOnAKJflZ4d5x2m6JmQx2dwcIienyHyeQuW0MM0qF+/5Lyc88GDUCHv+SiigszWjGekm1GugfsvdM4v0zA8JDD6rB8jjYx0IZnWlE+R5ybHh7mGw8RpPBj0uuoRr4hnJrk/NW/hK/qlpINOx5qjOjEzBWtAdURDhQKtoUA0HCf9xsmL4nvNx8zoIWwGfhP9232u6WwmknKP1slzNdJM9dR+kN7FZcuWBh5Q/4KI8qhBw1HrqL5E94TGn8qMckXthIdC/ZVRrVGjgkvRsCZP/SlqvJsY5XUmuJ8kS4x3h3vsvAP6aRTdc+fdNDwq6Ojqx69+czOmeA0yQXx8ElN6AsPkTxl12rdTNEyHBwahccVfBe6TCg8tJYZTvFvRrwtqbQuU3VKUBfJytVBAhfxUKkaoUjlKeVVpAFRLHl1lQiliGKO77NBZjgkRukuOhrlHZ4VQjtBBA6BcdKgUIpTYX7mYIOF+0x70pI13DmaGf/aIZrSXWewCtOKMrvfJyUc5+T5vh+SJnGlVMzN4MqLAec/9HxMHR/AtnUGZpVN/ZzlBZ6kQcC16IPEIRlaFkTKhUoiwflhK8pBXZh8VQkkQu9CuxLCcxCGudlW2FzghFkCbBQgbKKSJcB4mkDF37SebtaHW5j63mJmR0G6dRlpwM+W3wHExBN45eLcWuOcRgHmcHyQoIxGSEDkPbRzlKVS5TmIC5zzbOQLQijP0QKuOgVEEAcA5O7LsbGjnt8ImqOvDYsW0uBIxEDNi75hnM9CKR7EHhw2bqM6TqjanTgUJha5OyW1hoQ2pzRBFPmyKJbTStQnHx0ZQ4qJ1Vso0SAp47NGlGBttUOilWLLiMWy742a8aytQME0hLhaQVKoYphAZpRDRWFKGg9x4ssyVluEgxRqZhxT70zzt12kwjFIBg+uqt9dzKpuujk5IyRTpJpuk4TBB12pGgSs8czJzSmGTUpBIkC3nPfh4vYZJugNHp6cwSiU6SLzlhSjSmhVeGemp+QysHginROEVc72EU43GRJ13fRpPd8nqv8RxZUFXiqWwQaQUOji3go8xOjiMwVUDWEojRnjJCBHtyjQserq7USwVKawn0dfTC1D5N+kFKMQ+3FOmxLtJIdagcNLvUEzTwzLNU9DUdANT0yn0UuWKgTEsXz2MFatGCcOYrDVJ33qAGoWT8fTs4RFZrG+0n5z7pR1vh448Kl5MkpjzbkFY/5BOoLiUmWgzRZf/JGk3RNfn6OgYxikklZ9SuKtvc7Zmb7b7F/0193a6ylOVlK/6bdAwmGB/UxTConfGdVU97xycd/BUmEob+1Uogz+j8lN8NggPeQMEild4b69+BYpr/DoNB4VSfDIM1P8U5yM8ZvepeawPapNzz5m5MKxZa57qb0qGEucwSZigMay5aY+YGU/+U5CS0tiai+aoDrxzcCxX3DkP7xXL4MiDytY4wX3rDE4ZeOYj3lNuTpz0VzwZ+SePPPTbFM0sQ418ND41gbHJcYwTxxr3toxfQZjPjCxVH22g+UY5kAcjRQZZg+sq0LsWbVDdKIohmuXkp3HuZSlk5TvOy8wUXQfMWnnikzrx0p5S+4TKUlcDozRaU+5dMyPNakG+aN3Uf0pjusF9rH09yhO/OvbOocb5TBF4kIfm3uD61Fi3xn1iqaGaFDGHhvcu227N64ttcOvtN8LMo7drIX732xsQxTEqnRW42GHVwErunSb0Y0gVyrHp6XowSmLWKVHhOxdxbxTgXEzcGhBO3sc8FXsUCgxJ+0opprezBR2Uc9Ui48zrkCeAp+juahG91QK6CT28NuutFKGwu1piXjIDKi+hynYVGgiCcqmAmHgkpHmLrxzEE847mBnB4bk+OeWoaCsQL2AmDe0tgnhLxpMjPyJrwpG2EZVQIYkQz+iRAnmtRNqVqegVCirtk37BUKUR04aOQoSOZC1UixEqAuYrlJJXWGFa/ZWTmEZAtAYcZj35szDurOL/51EzC0Q2a6EhwpgZnONCPAt418onvdACY9gCR+KpXew8YjJVZA5mBp2EGWU9UGDnBGvlWzt0gGVrQAuT8zphNhjTa+oAaBkCGfvK4dmPPBCeLmdvCOMUIoco9ohoIGhxPdPggjd4ApVQ16aU4FJYoLKTABinki1TuErZlXjCGhycwjQ34eqBVVTGE/BRhFKhjIcfehSAQ7FYpgIZwr4veRGatTHUKIw8x0spOIZHxzHMDT1GIZzSTI24YdVXRMaSO06Cuc47am18Kc5OKnzvfDhBqkzu6AkqIBkpTW58DhhOIat5r6mThaz5KQo+WerGPvvnzUWtPh1ceD6OUKDiHxhuWfiR98Etu2jRIpR5UtOmkFsyoYCK2FahNss08ZE3RH8tIaGn8UUjnZbNLLgK9dKd8w7lUgmiRxInFBIFSLmN8yQmaFCglcsFGgETcM7DuAGdc4w7TSMIGNG7QeUvqNMAEEwzDEA8WgbBNI2CBqJCDAn7SSqhhJvHqU9r9RU6nPVlZgGfOI6Di1XzGScdJ6m8BFNUxp5zVnyCwj2m4KmQJppPkWsuKDHUusRxFIST6JVRcGiOGipm36VSketfpLu3SuGZBHpk3LspjTONoTbiM9FURoLWUHRz3lMe5eomgJlB/Uq5T5B+mpsUiPAQtOMKBTFxqpMnhZ9AHpeI8/HerdlT8lRIGZtZCy/yo8YPc2A8DLzeV8b8nILQSNcp8qzaq4rzHt5H8ASNY86Ct0HzUt2E6x/FMVIqU+WJnmampjBrhSEx82UOyEJ2hox54Yd+tPcZ5zZBzgoqlhwC9xizMU4DdZxrL9AYUvJq3SCt69zPMghy4q+6Eu4KBTnXQ+FsUD1Bxraz81vzi5GTBnUaU3Uab2YG7R2BmcHNAsw8LTyxZq7qV2uU0tjTPpZxnBM3rZlkjyDnGFq7nPniGZWNjY2Tn7innF/blwGII2TO0ODEwo+30SOQcL2pl7CwvwsHvnw/XHHFz+CjIrq6+3Httb8B8ogu7DJP4xXk5JXmVIYX7LAN8yp47JHHUOHeNdI5RY6BoWHUtXb0hA4PjUA865xHzDVNKB8Sys0yFX6pEKNAXAQJZVwhiajAHAouR2cxRiUhr1ExlhMw7lEmguU4hlzdAim9NhTJUwXKg5jCOiJNNUZE/gpv7TNtZljz5C5EM2aJP0KCX4qv3UXMWO9DcoUcoofAB5RBylBaoLhAcXYN6RPHdUm8g/BqgUPLu2xhrhV6LNYq8Zk5JnEoKxd8K5xJF0WrxKEknUFDohW26pSUngUOxq1AyGmfgk9OZdcGcJsIOUoJCo40gGMd44TakMLYsgUZKSMEkG6SAAAQAElEQVRiBYBja9Y2D3BRczKSADnz4GHMF0RcjDY4EiCyiKV+DaiOwHNh2AoR+4rYNmJ/kQEBHBg6DuOI3bqfPMuRk7gSdDmZXpBJoHKDKk9xFkN4KRQovj4Y688GjeTNQYyTCG8HLp5HFDl4Qhw7JIUIEd1VPo7guBgaW8JKm65QKGCDDRYF3ITxap6OdfebkPG7e3uw0abzoHDrLbcI/XT3lFHtLGHe/Dn421/vwPhoCqQx6uPDeNmLdwHqk0h4971g3jxwGXiancY0lVpMC7lQLSOpVNCEhTvbvrn96Oubi3nzFiIibjpJ6U/ZJOC0Gbq6upEQj16eor3zQcBWqhV4zgGcq4TeAuIecW6x85ikksspdLRGUewhg6hGoSnaOANZLA2b25jIieMUT0/GHZTQ0ncOKFFhmxm6eEUwd8E8FEpFxMVCOLHEHFOGUkrsi7Ts9ZvxY1NjoOmMJnk1Tnw4bViE0E9maVC+FnnS1mAz+Ir2ZoYmPQCSvxkFjyClgSNo0lMgKBQilChwBJVSAeKROIqhZ4oKnESHjEqFAvUrULlC4VqnEBf9CoUCOjorKBTZnnusTk+J6nniJlpIIMud3IZabRIN1pkcH0VMvHPixgCiY865kpBsnvGkNIVJGnxj9LQ0OY/J2gSFpuN8m/BJjMIM/Upc8yrXslztJM7CQTQh4dmLPsLBcQAzg+5klS5QmGcNSgPxjosg70xGY0m4ZFR4FALQWhv3VeI9okIEeIOUaYNeoBSMw0GG5yivmDIyYz6TVhjG5XiOCy/wrB8EodDiHgP3psZSvngrIo944qF2eZYjIU19TGVJXpKcUZ+NNCfPezRZrjVQ3TZoDGEEZCHLPCBe8VEGsm4ApeEjGMeJGBZJw8TFnFZE12wMo8wSuMwhb+YAT8GJT1CMS7ynLSBmG/Ez+KiOY31GkXM+wkeQIUVOHgh4zIRpWiedcuaztrMQz8A042pjZsTPw0Qrc8QDEH2MNBLk3EuOWe3xFZfyF+9lrFMgrcC+msRDBot5B81P+z0n8TKCwSOOE/LUNPfbFJrcHMJBfNQkLrrGmwx8n7Fmjrl9VSyc24mjXvVyXH/db5BUetExZyP86aa/A3B0t5epgGNsvcmmeOHzt8FOW2yGRb29WPHUEnjnMMyDgSNO4zQ4hV8cJZjktcI0vQtNeubMPCLOVYc4lWvrxbGhkBhKBY9iInAoMt7TWUSZir/CE6+UfpX7rMR4UfuX8rdA/iz6AoqugIJL4MkCMdcqYv+ecwPXIYocnAeBX5zB7E+eixJudtY6cdEPXOuceoWrC4XtCuJpxV3gu4yU4eAcz7hm4Mkf5FWBcZ1McZZxcZGYIeK4un52LIsozwrcX5wSCkmEUhyhGHnOx1D0QDH2SDiHQqLQGPfMnwEqx4JoEIF5xvYOBdJF/N0Gh1lPTiadlXzOUe7159TGcbKeCAoiLQzBOY8AzHee8TYw3xPWEDZvDSUCWzs+E7ZLILKT7o16hgaJLuu9QaI26RKT9S5FXG+yjAKkyUXMOQEJMOoyrAsZtNiCVt9rv80MnjhGVFTOAZ6LE5HwsRYmiRCT4C6KQr7mxT0HTpCUzvH0smXBAtbpQspggidFndjkvi7TUtbPae6++x44/phjIVppU+sHdZ6/1Za44677MTw4ianJGgZWrcDOO24Lo0BZuvhRWtkFsTfG6d7PzWGICmWcJ/ZCuQzd0Y/SxawXfRYvfjKc0nQK1WaTAVDjvW4bWukasjyHlF9KZdOgcpszpz8o9IjzLvLEqnvpckGbsQVVejKev/nzoHmoTkSmjeMYcRTDzEjbjNcYTYj+DZ4S6uyzu7sruAYHeecr4dDkWOZJUACZ8etZPspvUEkODQ1yDSKM8VRdKpZQIO0Sjuc5rmeophKC4AJxiZFzgylP8YybT6D0WkgZTSEBrZOv1ka4FyhQI64lC5/1k5NOFd5haz4Smp70efrppzE0PBzmLSX7rA3/RabzHka8BaqmMRSugSA4wDnlLcgyZBLiCgkpeV2gduIfsxYxc85boH4k9OU1UFr1BMqfDcoTZNwYCttlZkbauxYQT6231tp5z/WOwrzBx8xC3OzZQ1ZZ8zGzNfF/F2njonXJON916pM21mKhkO3YbZ30qDUNtYZhWmFIp4znhJS8DkxPNtCgQoqjAtu1OmjLHWb81x+bQcpL3pFODbruxTNmBvFMTB7LZ81FcYHmJ9B6iScFznkq7hoK5M2Ma5py7cFH+RrHc4wkSSCIohhGImgNU8rBjOB9a35sgib3heSicx7aG/KQKRwbbwaF29lZ4J6u4rCDX8F7/l9C11XzFmyIv/7tH/Acw7znODG09zdasIhKJ6bCSqB3jWRsF+IEutZr0NiWsS/8GvTYjfCaQsaqmcE7B0+FFlNuFpIIBcrThPFSEhOHGElskPLqKBZQ4P5OVNcDiWQuFWXE+SXeIeK0IvYliC1CZMojMHQe0H7SQUUvaANUEgRjWzMDqNQBdoCZJ6TZaCb5zIB1Q51nliiHpQpgs/ST+Em8q3VQaFw7lZvw4DrII2CzQxYmBoR5MfTEtQ2xd8w37jcjHRxEryIrijat0JNWhgLz1hhQ9BAUCU5M0wbwETLrA7PXfHIiuibxv4gYF8URJCgUOnMI4BkSfBtYxzvXYgiGTuAdTGD2jJHdTI4IC7RTgJREhhxNnvyaVPb8YDY0KNAEdVqfDRoC/wzWGgpA7iJkHENgFkHgeVKJfAIZMo44OuFLiKIYMRlV+ZqzaDvCO3opK81F94hTVICLNtgAm222aVDIhThBknmUecK4/g9/wr333I+99t4XKefgEGFkeAz9PMHf9/CjqLsyJrMYXR0V7L7j1phTTWCNKejk1wCwZOVK+LiAUqVMd+YEogL7TmIk3LBxnIS/AKjX6ujgnd4mG29CN31lDUioxEnM+ze686jcilSuG2+6aTBeFj/9FC33qXBCTCnActLRciD2EVavXIWlVHyjwyOQRJU1L0Y3M+gxM/jIk24WBJfclcOsmxAn/QlTT083Io4rY03rJyG0PigffMo0NgQVzk8wPjEOgf7/BRk70xTwJBsy8lkLgJxoCLTtFc4GdrnOxyGjs4E1qUzA+DqFTJixM4ZaVwY0bBrQ3WuJhtHw8DAWzJ8PvZsQxTEkuFXn/wpkqGmMBo0nKZUAPLVLUTRpKDWpHISn9nAIuaYp67Yho0IQ5BQ8/wpHKZAGBXcwGtiHmYW1FN97Ki/xvncu5P2rfv5vy7KZ8TMaRjToJLdyhyjuho97CXPhon5YoZtQJZThecWWs573QEp6af0kTwRmBj1mFvo1x/kRVNYGCfF/Rzv10QYzg3cu8IXWxnmPKIrgvA+gMXIaAjlpjJlHazwTDUGT61emYa/rppg8lnENVWBmUFkwYLk/xQuKy9DQXky5L7SOqtsGMwtz095q0OujA4C3BPPmdFAGeMztreDoow/CH67/A0C50zd3Y9xyy+1YuXxVMN7NDPPnzkcSxXj8icfDXxCIF4Sb5ue55yfoGSzxinBwcBCO9bVXPRVTjd4v5SseU14Wkohy0yOKXVD4ccw460n5l4sJkkLEcoeIeQn79d6RZgBJRzCCg5nBOQ/J3pgFkk1R5IOMipVP2oOP5stgzcecrYk/14jWR+vVDtvtJRsVV+gUIZi1xtF6qL7y2+vH4vAx4qgX28VjZgYZMjHnkqwHmo/kbOxJF+/C/BWPIkcaGecscAxBULwFDrMeGQKzkv+nURFJk3NCNvJEeF1wnHgbNGktipmFRRViah+UjvK4YGambGgxVZZSqrcAzKMYZ7ql3DOeulM0qLDqlAvTdOfR28m8nCfSFlC2hXLVaQFoNOQhT3229qPjeGvBLIKRSX2YixYhgo8I3oUNUYhjJEkCubaL3AC5s/BDNtPcwPIATKeNmRNskSeQad6ZdaAxWYdxQjfe9Bfcedud2HnnXakwS+ynyA03zv5L+OONt6Cjbz4GBgbpih/FPnvsBo86eroqrFsgvRzrjmKCHoAyx52g663BCUZxFBRVL91zhUKyxgU4zbv8NkhxSJHJWi8kBVQ7qtBLa1O8F+3p6Q39kwjwZDoxrujepLCRkHFcvyKVYER66M59gtcEopbqiA7VSjW0H6HiV/8SUGo3GDwAE0F4mVlQ1iQB11Dr+EyYoMLXGJp/k0JNYwoKhQIFRIyIawDSmsuPnMgKMoYCBs/4ZBS4AuFpZlBfMddO+EkgKly/kZmRzi2ozPYAcGy1EUj4KsypYNZv//8yLbwFKflKICEvSEkbhRpf5Rozp6LPycyzQflmWinFQOUpBdpsJfRtSreop/5S7iOFAvWj9ZcB0uT4oqOaPBuorqBdpvhsaOf/d2HG/ZPRgFMvlAGI8JMrr8VPfvYr/OjK3+DHAX6PH1/1R/zkyt8SrsEDDz0BGYzi71K5wIYZ4T//zKbdv2ul+Urwx+QTgdIyqhz5yTsHMwtdKD9E+OWdQ+Q94ojyJE7gnIW9K37PqPyd82jTXbwfxxHlRRL42HvH9cxD+ew+wcfM2JcP5VpD8WpKOaGfLo65czqodM8+6xTcdNMN9JQ0UO2ei9vueACLn1yOSqWEjTfaOBxeNtpoQzT1ot/QMPQnoqM83dfo2ZQCE1616enwJ4cZ98HQ6BCmGzXUpicgWhM9xFT4SRJx37qgqHQVF8ceCSE2QMq/VPAosF7MBrE31vWIYgLlkHMODq3HcU4eBs/QzMHMWNYKW3lMMw8zj5mFOjNJBp4w++NmJxBkiimLPMJ9odhskLIXzM5bP651kOGYkdYpDXSQLnSRApRDolm7vZkF3CzMw8E5H8Csle+cwXsH7xzzHSKGZBNEprhn2gd6xt4YxxpwQmA2iCEFs/MUF5ICxWdDG0khKgBJ3AKs87QRb2eaWYiaESEuXKRNEMeIfNICppUXOR/qeVjYyAo925gZzAzQeLljYACJABchxwyjp4BO+ynv7lLWyXKPBt1+9aD0jYycoUEBVqNwrNPinWo0Q94UhVedx2flNdI89NFkHxlXvJFmIc3s1jgaawacRVwAT0J7RKS+iN+yypjWfDi/hEaAYzwlykQDA3oDP04wNj7FjdyAfrGtUqxiYng8/M1+vdZAT2cPHn/8Sdx+2x28u5/Pe+IcnR29nGoBhXIXrrvhZnj9Uhfn22jWw29sD61ajt7OKg2JIgpRDCmuqfFJKvEulEsVSICIvvr/u0fGxjA8PIxVq1ZDgjzl/KX4qrxDluHw6GOPYvXAaujvkdVPg6dKlUupiVc8Gc85H05No2OjiCKP7u6eljAhbfMsDzRxjpMmY2sNderXWGWOkTGvyNOX1j70TyOCWQDXTG8fT9IoGefVxCiNlzpxE75cCghPGVATvKOUABRfTvNKocb6AsXlBcjJJ7oqaPL+TekpelzggSl6SpQeGB6C3J8pV1R9CJSWB2KU1wqjNDJUT2MpP6XihOYiLo3kqAAAEABJREFUIAfqY2YwM0wSzzpPjyAvmndr+lVaUK2WmdfE1PRkCNW2zvlK4ApCmvjpT8tEX+GivNlgZiFp1gqVyGQlkV5choCaJ48JzAye6+HpoarxSijjWjhHPmUa4HqsB2bKQ3hyzRNZWMeM9/sBJKSYR80KQZ7nlFdZC7g3pMCUBz5mBrMWMBk+KpsNWZZR1mVhjH+VL14Acc1yY921IP6bDWEQfkkuCbzzSLjntB8d98E0rwNHJjIMj01jeDrFSB0YmSYwnGAoI17Trla5R0gnzQczj5nNxNYGZh5GAHFrhYCRhuYcBFjvCbIJjtV9C1juvIf2IqMkaQbL0YIsV80Q9+xTck/QLmcv0OOckYbkXq6F0nEckUZs6xwmaaybmbIDZPxOWc/MYGyXk28yAsg74GjGuYwOTyEhfxQpr/RbBwvm9eGkE4/BVVddBf0lTG/fPPzl77dj1dAYuvq7eZ1SxyBP9NqDjz/+OHHJoD/300uItElQr7dwG6ZRIHqWq1VESRSuZVNezUrhc5nAIeG8EQDPMOLpNYk8WgB0VoooJzGvFpgXOxTYR8w1jQix80HGxD6CmeNMHCLmYeYRLwiUVBgABjNTVgDHuHgwJNZ8sS+3tk6LTmsKKTHS4BHN86xFc/ZhZnAEM4XEBz6kMfNkXNeca5BlWdBpYFpxGVwhn2Wqas4CfmyNyHwAMwt5KhdYjsAfa0LuTc+E4wQZQO8rRQ4gK5Ae9gxgEf4/ecwsTMTMwvhmFtKeCx7Ae3iCI+ZGCJX4ZQLWTSJZiT60oUxg7toP2Y00tbAwaTOnks/RJOdLaQdg1QYJl1ILtxQ9UEtB5Q8qhQx1XgfIGKixUp3QoGDLOEgKC/3UqQAbFIQpic2u1n5mNpEzB+eJP/F2xJVrATODeReAXUHA4ZEnEY2AIQyODEEbcy5d+wOrVoW7Mv05ngRXqVTlaZ0bbapJi/sprFixiif+IfYZgWig2tmLW/9xH5rcQYM8UedkxpfvvQfq46vDCyUVKtmIdNXf2+sN9DobSbnVarWg2LVx5y+YD93t9/b1hisA/Xzv6OgYVKYfejGz8JJeSuVWLlegk7fKkiSB+tG9vRR9hSd7ucBXr169ZkPItac+VK9JI0vvE0jZmbNQZy0BWzHRRjGFETe8lL5c+stWDIcfvOFShncQJqdrXNsmmpoP8Uq5HpJlaitQPU8htmpwdfC25BxPayfDYDmvRkSPnr4+aF30Ow3yQKTIA9+ovUDCVPOUwZMQF+WlHC8jjRVvj5dz08o4aNJAUb6ZKXgG6FcbZfg0mynkSZGBVSqVQr1SuYwB0k0/Hy2ed+SfULDel8YSaDzRXBAECPFq0Hio0wgSfQUZFbeaN5ineSiufIXCwczIR2tB+SAdWyHC+lC9cz+lLRB1ONecwisA6ZDPQEZpn8/kq72ZKfiXkKuvWZAx/mwgxaF81f+XHc4qdN7R0I1Q5vVQkXtAvFooJah0F1GgcVzq6IBejk2qJRR5ii0QKh1dWLDBwnBi1rslGWmK/4Mnz3IE4Hzb3XvnKPOikAw8JnrOlJsZnPNhrbTWAjMLacx6muS/OE6o+CfYl4P+qkh1tf5N8pziZmzHvaBms2macx0lu4rlGOL7/v5ebLrJAhx9xCG47g9/RE5ZGkVF/OP2e2kINFHuqKBOAToxlVJ+jYV3XbT3e3p6uD/HYe0xDEG2abykWOCeTTFRm2DbOpwZPDWUd4bIzwDj3oOK34FFKDC/GHkksWM6Q8x07F0Ik9gz9IioD5zzgR5mFvrFf/DkpG8LMvI3lYLa5I6MT1D8fwFB3v8H7Zz2mfiABxPFc4YCo1EExp3Wg/AfdPVPqmQ0DrJQ5kkTMwv0gcadgf/9LEO3+tIAzwYzZdYuY9qoQmmWmIAjh5BIsSQgZiYEHeMOzvsA3jkysg95ZgauLOMGCd6cjKK2ggwiYQuQO2Y5bjDWUz6FUoOavwWGBr0APPCjTsXeJAME4EI02zCTlzLdapMHK7fORtpAMiYaXCRtKLVh1wEf4dSarcYHjPg5M8x+zBzMiJczyAAgKjQ+mpigMpOC1MlYimGQp/GYDO19giYt6CQuguhieHiUm2uCimIQpArmz+ulEVCH/qvSv9/9IOquiOHRcSx/4iHst/tO6OvpCOMZx/Xeta4DeKJt6NRJQ2bu3LlhIw4NDdBL0ERKITE93cAmvOuXyz+lFl7J64WEG1cncCn/Sd7jTdCtV9DVARVLlCQw9t0ks0rxa766y1eYkZZTPIWMT4xynGkEi5QbWX/NkJGGa9aNZBL9cuKpPBlDaj9NPAeGh1GuVnHum1+Dc9/0JhxyyMGICgn0ewcNCmgp9ToNAMXVrrUGCGsyPjWGIl253770Ulz5i1/g81/8AsY4/7332xc33HwTvveTy/HyV7wcwj9mn7PbZsSJ00cbwDUzM0hgSECnQUAbNO9mTtpROQr33HwYO+Rx/mv65IQKhQKe97zn4eSTT0ZKnGv0Vqyid2XF6lVYQcMP5Ptf//532HvffdEk3+rt+jYAFFLcT0qnHCunkBAfBmBfTeKTlIqcbwmlSjlAxjl09XSyryZG6c0YoRdF85kiv3V2d0F9/WsAcuKtNgEYT5kT5sZQOAiXFuTCqgXGHELmMqwDxvSzAogLoDfl25Cxp5RzanBuad6AIEMTgoATcQk4cY5r2qzpG6zPWh5wkUOcMGJNHHzYK7H/K/dDqSNCUk2Q0GBNyp1oQ6nSAbnAR+jJSjl+zvUD+4TPkXMu5rh/BeQDM8MzaQfm4ZmPZJJgvZJca0weblJxa0/qukygauKViKdbxc1MQeA9x/EFwk0QCma+HHl0lG73hNdvNRqDkoVNCqw6xwDLHMkQ5gNxJRjlapKPMtJZynyQe62DhpFkk7kUJxzzKtx4/a8Bek42XPA8PPbIUgwNTiJJIvJvAy42dJCWZFvsttvOvGoc56FiFSQHarz2w6xHvFgnTmOTo5SnNXitSQS4yCC8IqZjrpX0QkRck8hTuTt45FC8kiT0ZvoQL0QREhchZkPvDWYGUh6O89IJWHJG/Zgpn0X/7EMZr7lLrssw/2fV1uSLF9YkOCLbz0r+B1HSPfTBMNRW2IKcMiSTwd4uZ2ikg+bChUIArP+02hITFijOgB8j6zuG+hjlssrJrVgf2nVU75+CmKwN/7TSMwrWIhOKKAxC+CxfZq1FcsbFdg6R9/CuFXe+FY/IDPTgQ0/Y9IoQxFQM1nxyTjYlE6TcuDQ3uIWNgqAF3AcUhAggxZaxwyY5fQ0Q5VCHeSpvAdCg5m2kOQ2GHA1WaDHLTD43ToMg4ZtqXGIiHIgG8hnkcs5F0ZSM3ORmy8m0ORc2jxz0P1/F5SIQR1jNO7EpuvAnapM8hSyC5lnm6XBkfIxjN8KmW7RoAebO7UeRCrm3uxPDgwPQn9x1M17t7MI9990Px746ujqp0Kex5RabwRkNBLqme3v7kJMxxsYmIBdzTqEzPjIamAIURPoFPl01xDw1j8iIoKdBQmjOnDkws+ABmKTyjymUFi1aiKGhIc4W7DOHcT7lchkbb7xR8AjoNwSmpiahE2mZyshzw8bEy3EdE27kpUuXcl1I8NDD2i/RKSeSAsUHhwZx6KGH4Ec/+mFQimWeOg457FBc/qMfYeGGG6DBtWkSd9G/qQ3EFVc7gein64FDjzgCVdLj4IMPwuve8EaM1Zp4y3lvxe/+8Ae88oD9cc0vfxloRqYLNFe7jDhIIDQaTV7NTBPqNGAa5J0MWruU5UHxc2ytqxSBZmEmXnbhKkXp2aB+V9FV+pJ99sJe++7D64IaDbJxvOc978Guu+6KVQOT8BSsEemksElemd1ecxK0xoNmSkgDTsoTaL6TvF6Qd0RQq09hybJlEA9tt8P2+MTHL0bGfhvN6SCsQZ4NKDNUvAWzR/1nccd1Tzl+zrANxIB0yQUUjDmh1V9GuragyTUCBZtAClV0ezZgT+w7I+TELIXaCVLmhD7Zh2ghDnpme9bgMqiPaRq5urLSSV58ctwJx2L7F2yPyelx9tQk7gLilrdg9epBltXoVZrGFI3HYLywrzYV8naEoebJ4Dl/co6VUmbkacrxcyrSVui8h/dR2GsZy1PydrvznDRt52n/eO/YLkNGGqueQHWbNOBj7t/JyUmWZaRbyj3S6l/707UWW1UhulHU0evZxBTb1Qme+zMjf2yx8SKc+9qz8YufX4Vxuvr7uvtx223/wMDAUPAKJsUYPb0dNGY3w+abb479939ZyPeudcjo6ekOe05rJL5vh/qzwnFeRQqBrq4ORJSB3htiHgrimPNHjlhpQkJc9Oa7Tv8lxguxb5XRYIg5f89Q7dkFpPT9rLmpf4HTFyEjzXPSkNE1H5XplM3Nily05rxVJw+haBa4a019clWImxmM8zSzsH6hDdchJ2QcI8w11ERYS8lGM4Nor7hChEfrR/4jJ+YzYwqXVAcjgvprjxmq/4dfAR/iofb5TN/ZTP+tcTgm92FOIC6cDJEza4WtATMYCSZkBCGOrDU8Nx7Wh1Cm8gxyfwRgbRHYcqzNY5ypmRJHgvgQN/OwGWBG+JhZCMWkGk+9E1nkJHwLIsAR2C53Hpm5AMxkO8dpcyYcj2tCRcM4y5tMpMhCmRSHgPocAVhXYc7VU185ItZs9Zlmnn04pg30gqHRzMAPWgogRZNKQPnKa9BQmA11pjNu9IwMpjDlJlP9nPhkcJxCTA9AGqAOwyRPO54GweqxEeSRx5JVyzjnjBb1Km7oBpzP0NVRwktevAvv5Y7lJj0LWz1vU3QWPcHgabXf/+AD7CdF3YN9TGP3F22PeQt6ELE/52KO4qnMWE6joFyM4MhskXl0d3ZiXv8cjmecE9DZ04sBKuDh0RFkBsDRCKB7r9xRZdyht78fkeMqk64uBzLObZSnDwmjiJu1mTYoSBsc17GpwdMIMIu4xR3MxwA8vHNrwDHOwTmWg2g7xbv9xBfw/vefj2uuuRaHHXYiPvzhj+Cc172OynI1zj7ndZiiC1J/glRr1MILRVEhwtIVS3lVMBzKSHZstc3WWPz0k1g1OISlywfQ1z8P/QsX4rfX/w4rOT8iFhTkAA2aVTSoJkiXAeaP0vCSYTFOYbqMVwaTjWk0kGHZqpUUmHVENMKUN0E8he80cVhFb8nS5cuhtvI0DAwP0j06jGUrV2CYp8osz/CFL34Rx51wPO9AU3o2ysEYmDN/Hrp6E8gjIFqrr5T0U/0p4iNFnvH0q/yp6Qn2P0IaGhrkrcGRYUzW6li+cjX7bGDl6qGQP8YTv34MapIGwdBojddIVeyx965IShZ+O2FqeioIaSliCXSNsXpoFZclR60xBbWr00g074j7MPOoGLkRNdYAaTXEKyKt9xDpOkZ+1TskOQWPTnma/3SzRmrlAJmjQU/RFI2RejqN4P6lAaL+NY7+Ekbz1slwYnoU41MjGKehCfLK+NQ4x61z/+VhTpbg51wAABAASURBVJpvjV4hvZOhU/nA8Org0Zlm/xpPfQyNDGJkbBjyCmTc7dNcl5RhRj4/99w349Of+iyYhHHDTrBubXwAzekRDA2uQhInMDNM1keRuTrpOR3wrzWmAw4ZvQCaT6vvJuqch0B5dRob3oPXY6OYoPEr4OwhILNTWZB4lBXGDA+DmcEBUFohyRTyzBzMjPs9C+CcsS0bYe0jRe+5LsrJ2KdA8TiOFEDKXmshWZN5A9jHFPk0zQ3IHaefI+NarRodxgSVw2qe1h0PGxGN8y02WoCTjjgQP7/sO2hOppg3d0NeO66k53EElZJHqWBIfI7D6InLOOdqtYyYp/dHH30Y8vTlVCyTUxPcU6Mg1TDBQ02NvKy9pXUy4cP24gMXG6TIPbW4J6UiyreCB6T0E9I64RwLVPRS/pIciXM0AgQWQmc5HAxmLVC8DQYwX+WiHWnJeWY8YQe6EJ+wv4g/yE8g/6Tc34KM+KZpnfKsQagjJd+kM+3UNgBpDj4597PkXcp0SqNN6yBQPCet81xjs6KwJI6K5RRKGqNRryFjmyb3WJNyn4vMT74GMq0S24sv1gA7cAJ2qzxG13w0lkAZ0puBV5UQWAa0gbsSM6C+8O8edZoRkYwE/Hd1n0u5+sypPHL2rXYKlSdiiohKK18CUciHUBkkpoJsJsyZEDBAyr7UTpCSoUJ/MGRcqIz1tQFydZTHyLjRUjZiE2RpjpT5zYyKnpmUq0jpIcgysiXr5TMGQZoblRMojDJCjmkKEW38abq2xNyK16kIBdMzYZ11Grw+aDQyNDnf1lgZxwTT6iunh60F+infwbExLBtajadWLoN+DGj58hXIyIAJ7y8F8xfMQ5OK7+dXXoFHH30UL9nzxTQKKkiiGAvmzkO10onrbrgP1AmIowiD7Ev/qxdoHEQFhy4q8agQ8158jEpxGEapFdE4kMAyctUEBXupmKBBxROxfZWn7ph9D1Ip6nfm26BT/iTd+3EcoVQqo8mN1OScwcc7hwo9AoVCQmOjHiCJY2hcnUx7+nrJ3hl0H92GOjdjxjXT2uXcUOwGr3rVq7j0Ob78hS+iv78E/Z64FMb3f3AZlfwq3nXWMEKj48yzXo1fXPtL/OzKq/C9y74P/VaClNO73/de7LLbrthiy+fjqp9fjVef9Tr86CdXIOOif/iCC/C9732PRs4kSsUiPnrxRfjzTTfi6mt+gQ+efz4VYI2KewA5heeFF12IX/AK4ac/uwKf+dxnAeZpHo70Ec5xEuOXv/k1dnvRi0AWgf7a44orr8T2O+5IPmliy623wrXXXIMuzvsYKv+vffMbkNL/xS+vIf0d3vaOd+DCCz8KM0OB1wSvPOig0N/Pf/FzfOWrX0V3dzemajUqzymcdc45uOZX10K4XHrpd7D/y1+OEXpy9L++CccX7b5L8MKYGb5IY+MN574Bb33ruXj/+R+EhO+ll36LJ7fnkbwZhmmgpGR2rYH+FPW73/0urrrqSvz85z/HG994Lgao3FfQsFDfn/vs5/A7Xk9ce+01eOe73omIfKM1P/PMM3D55Zfj8h/8AFdffTV+9rOf4cwzz8Rb3vIWpq/EFUy/9wPvCzil5I8f//QnOO8d5+EHl38f1113HS79zqXBq1WrTePUU07AN775Ffzwhz/E5T+8nG3qPGFuii984Uv43e/+gN/+9vf4wPkfgk8cZHS89bw34zvf+RY++7nPhv9N89e//jXOOutMfPSjF+Caa3/Osa/Axz/+cXrPEtQpZN/73vfitFNOQWO6SSUW4ytfvgR//MOvceOf/4RPffJjpAkwyGu2OpXBu9/zNlzLPn7zm9/ioou4NtwbQAaKiRnIEMce2jOCOg2N0dFhKsMIjnVj8ntKAR86nfUV+Jv8JxmXUR6EemkW1l7V8jxTgCYVQ51yRQnlNUm7nO1SzkOh8meD+ioWS2Gv1bkXvffg5oECx/0oI1WQUQE3YTx05Bif5ozIy508zRdLEXbb9QXYZ6+X4EeXXYZyoYJFCzfGQ488gTvuehg6ZcfeoY91X7rfPrjj1r9jgrJqQO+t8MpynAYn9HAs7eUGFWeDvOWTKBjsOfWH41gRFbr3EYSXZ39Kx8RJypxJFFinQNRpG1DJ59CP3RRYmZIYDhltrQw6lCpO7AEqNssZELDOk0FlglzShmuRUa5kxCOlgpcMzShHc17DZaRzPhM2GTaonOuEBtcgZZ203kSDNG0y3eQ6NDmvutrMrIfWJPTdHoPjNAniOfF8u43iGemSSdZxzZs0RKD1FBAvEIx9tMKcc8VzfnLyVE68QtiOh3SGnDiFMqUJTsRZB2aGcwzJw/xe/5MxYzYwOfvDxQj9hbyZesoLaX218vK8iZyTFTIpJ6yXw5okbkZFp/yUxBGoXK0kVBWuD5mRDWYgJ3tQMotFAiB3QRjnRjYhKFRexnqZ2sCz3nqQG5VyTsB6kDGd0yiwANTpFOwZoUkjICVkqFPBC2QUCBSvU/HLGKhzbtoQaifIKUVyjtVguWCaTFUjU2XOI41i5LTEMzK9XGad3V3oIOj9gDrv5zWHkZExPP3Uctxy82248U83Y+ONtuBmqWBoaBJpGkF3/3/7610YGqwjq8dYuWo5ttxmEySFFKnVUChWUO2ZFwTA0FSKMSJVI81llVcrCcYHVkKbEHkDWZ4hRc4wR0K82qBTRrWzA1KCOrHp5NwkY2szTE9Pc8M0ucY0nSgInXN0qU4RJsApUvEMIydzFnl6aINeFjQzjoQwntZa/wXr0qeXYGyshiSKOLcmKsUyfvrjK/GFz18Cyju8413nYa+9Xoq3v+19NBiOxpKlK3HBxR/mXXiCT1Ko33jTTXjiySdx6qmn8SrhB1QQZ0HGwWc+8xkqxreiUvH44Ic/hKiQ4Mijj8KZZ5yB3fd4EY4/8QSQVfCpz3wac3lCV/rcc8/FhhtuiDe84Y2YGJ+kATMFF3k8vng5nlj8dHAvj082wqk+oVH0sgNeSkOsiT0pVHXP/8Tjy5HESaCjBOcxxx8H4zpf+v3v4oMfOj/EaxI03BPC45TTT0W5o4yzXnM26s06TjnlJOz/ipdzzu/gXfb+uPlvN+M973sfNt9ic3pA6pCwHZkYCfFRnuriQhTw+973v48vfelLqFOQveFNb8Itt94KSeCEXowG95zW/eJPXIzl5JOjjzsa73j320mDPeltOSeMf/HHP4Yly5fiYBpk8sDstPML8da3vz0YrsKvXK3g4//zMRx1zDH40w1/xqmnnUwPzBQ0v49c+GHsvfdLsPd+e6PWrKFUKQbj563nvR2nnX4mxnlafNf73oFmDuI9gs023wg/+clPcMbpr6bhU8XFH7sYjz32GA591eE455zXY7PNNsPb3vY25HkKH3v0z+vHt77zHRx6+GE0mn6Jk08/mX2O4ZjjjsX/fPrT2GnnnbEb19NRsURcq1JcQuw8zjz9dHR3dOK4Y44N72Rs+fwtcfbZ50C8+q53vwu6YjqdhszxJx2H5z3/eXjdua8jS2YwI6KUHCDU6dHQOxY+8ejt7cScBXOQ0D0eEa9pelhSCfh15B+7eJaP947zyQN/57nCLNRKuN8KhULgF8WFf4PXUnEc0UBIIaXjvedSerZNub8mefovUXknCP8RGPeuo1wRrs45Yuwoq0jnFJigvIorBXjuK891eekeO2OPF2yDm2/6Myp9C9C30WbkkzuwatUAqh0RijSSK/QS7LPX3lj8yOPh9z66ylUMrR4IUK1UoHH04zpS/AIjzfWjY2qbcWeLPz2NZU8DTjSKaAyEkPUiBxQ5l4S0K3iHIucYMywwVL1YvEzDwBG8DAaG8kBG5jh/QEaXjJQ2mBnXygJOwkuQU9Eia1C/UjZRVmXcUznDnGHGMAthHfJm5pTZSmsNJdNS0rEVryNVmRQ5FSoHeNZPTtprfZocs0FQG8WboS3XjrI111pzr6sDozyUTFS8BeKB2aDcmbR4SqCs/wJEs2BlSNkHYGdcB37/tx8hOrsPpQUIjK6JZ5y4CJRR8aSMt/IypCIWQeU5iZiTMLN7+mdx6lRQp64pVro1orLI/OQFlQdgVk7pLkjNQZAxFKQW09nq0eA+r8+CRppT4WeY5qIrf5rpOnGT4qwzb5pKXFBjKFC9VpucbYDp1EA9ixRGIwLglJFnHlmTuBHqHHB4fApDY+NYzTv4gfHxcArVm7VSqGacAPHWfxaUcgxtXN2nrVyxGn/72608OZZQKlQxp38BNt9sS8yn6+6eux5BRoOgwtP4+Pgo9thzV5Qq9AqMroLeN5Dbb2B4HCsHR5FzB/o4xuTEOErlBA26N1My6xjb6aTX09sLeWfaIJzGiaNAQqqHnoXu7m4KoAqhg32UguBSvZSbx1EAxTRuYo7hIw/nPRVonae8WoApnnC1Zpxi+CjuuNv1FwcM0KAlDtJbbefP72PfpF0G7LPPPrjmF9fir3+9BU8/vRQf+tBH0NPdjZfstScmJiexQi55egmG6bb2PsJTvA6QkaoXlZYsWYWtt9oaL3jBC/CNr3+DJ+kRPL10KWQ0vOIVr8CWW22BbbbZBpdeeinGONcHH3oIP/3pFez7xTwdj6JJJQTvEPGy8vo/3xBO1oViC6e77rwTO+6wk1AO+X+75Ra64WPO26Gj2hGU8apVq2jcjGH5suUYGp5EToHguM5//OMf8Y87Hwt/ennfffehq7sjtHvVYYcGT8Sf/vwPrtM0PvmJ/wm023XX3WHW4o8a6aj9RBsMetTnypXD4RQWU5g+8cTjUKgy0TziWuxAT0Uf11dGkQT2XXfdjS99+UtYyauPfffdl3h34lOf+iwefngpHnzwEXoJrsKBBx6ImG21vo8+9jBuueUuPPLIU7j88h+iwfW+nF4Brcf111/PU/UQPTj9xBWch8fvf/c73HffY7jr7nvxve9ehi2f/3wsWFgiD8dUOCvwne9cRqX/JHbYcQe268X3v/8DerKGce+99+Gb3/w2Dj74lewHyCjMn16yGLf+/e948smluPLKn5IvInz729/GE08sgTwCovHCBQsoVzLK/pxjFAKdRRdPHtxggw2CJ+0Nb3gDDcQfhfKXvfxl+NEPf8Q774FAg9/85jfY+YU7i2QQ7+jEDz6H0CC66qqrwjg/p+foZ1f8LNDm6qt+gTe/+c1hTSjCWPOZHzODc0ZF3kTEfZFRIKSUhRl5HHxUlrPx1FSNir1GnIk/y1LKRjMHM2MtQPVa4EJa61Fv1BH5CEaVn1HiZFnWko0cr84xJusp1ygPSt047pGHHYwtN90Af/7TdTBz4XDw05//NsgiDeP4pX6lyJ987PGwT+b29WGSsqqbvNxJmGAcztFQbVDeNcN4MrS15+sUfDIShZNorjAi7WPuHQFFDzpoYCiUERBTwZdpKOj0HzOTH20zxLGH84Dob2YwMwg3s1Ycsx7HuTvSr52V8wIvR530bgQDIEtr4N0PKFiQ0+hWmNE2wXvAAAAQAElEQVQISOn9yWkINGm8pc0UTdI7pbJPyWsg/XPSL82byEi3nOlMaYLCnPs3F60VEjLqiCbTon+Te0L9KS4Zmqst+1QbY1x4On4F+5LhMz/ZM7P+yxzS0uCxFlwgmAYiyMIQkJCYeYScYCYJxYV0G9r5/zxs9SvrXRMPIRlUYUYiN3kMaIrogpkFCAQjgdftszViDoc2IHfE1LXSBuQBXMhLuRgpMxqWa7QguJsU3i3Imc6p8BlykIx9BjDHuga1a/JqoMH+p7lQ5OWZuh40xtFIMzJ9SgWfhrBO3NtQ46LLGKBuRxrachzWT5uGJjVcToDG01jEr8m1GGf5eJrz7qyJ6XoTK3kqEw3053yOK1an66mZNjFF97uEQUdHR1hDnZQl0FdRqSxfsYIzAfq65+KeO++jtU4B3NOPoaEB7LDD1vQGbIGYd8ExTyvFzipS0mKaQmOC97QT3ACTBL1RnjsLa1ypVsOmb3KjtMFY5ryDwMxTQBk0n5zz0OCOWGmNG8TXjP1QOBjb5KSDmdYPyPIMOStrDUE6MBo+mcpzByn//v5+xGzXxdNakwTXZpni6Vtu+8033ZAegRKeXvwUYu+xwcJFSFln1YqV6O7spMAHynQTZDzt1KkRHQebDbRFqHgWBAV3yRcuoSFxDW648Qbsf8ABaBK3+fPmwRHviy++GH/4/e9Z/gsK9jcF2gtRz/XQHJ1LcP11f8Z2O26L7r4O7LjTTnjne96NHgrJDXinuilPrb+l+7xBfgDnkpIrOb1gfKekaTEpoLujQIJkKMQJdALp64ngXYtODc5Jf4OtE5jmmnjw2qcMyhYsfmoxFi5ciAa9STnXUcZFpVxBB09tZsawA1GsrjNk5C1wYF3ZCO+EJ0yhVCmXKehSLFmyjB6RTsRRge723+K3v/pVuFYSvZcsHsHGG/SjRFyXL1kKnbQyCsFyuQPOxSAp2NYg4VyhR2CSxlelXAo4Ei1US1VCBMe9ZFyHQgymy7jvnntRKZXDOjVocErRiLbVaonXWVUaDTUadk+HuOamay+5Y+dxbYzkkYEsuSHlxAmixI6b0ym6O8jXpK34ghIfEWmpuoCDJ698+ctfxt13343/+Z//CVceJ5x4Io2PVXj+Fs8PilEvZ8qA+NUvf4XTzziTbWLiMg2Qft5F5HWPK35yFfbcc2+8eM/9sN++r8A+e78UL33pAQE+8+lLYBYjy7kvOF+Nq3mZGfPXgiM/aC1UJlBaoLjy26D0bPCek2dGluUQmFkwciQ/tc5mRnnUoHxqhlB/6jo8MYbVw8OYmK7Bk4lil+F0XrvMoYF5ww03osK1XLjRprj+pr/wEGQolUs0qGLO3UN4mBn0N/8L588Pa9bk3hY/jA4Nhzp6SXCI3slCqYhRenbqUqgwxHFE/szgpMAZ95GHp1YvEAcp+SI9AgUa0V3lMvnfo8yNyWIkrB95Y10g8jlDg3MpwP0jCCdY6ijtac9xzIxl+mQwa8WNzGfkU+N+zik3Myr+lPKtQRoobEODLv/65Divh6aguPKbvCpIKc9T8iW4d8TvgQ6kuQyBBufXZJ8pN5FC0b6peDNDSl2WcYNyaDZNmW5yjzUh3k3Zp3g945419pWqEusKc4HmI1C8NQvF/jWYtWoa+cnMoHD9FpLNs8E577AOOAe5VBxDQYj7Vp53jovcAse4GQch4Dk+OSec5TmJ0iJIFgibBeJkJEQLGoFgIpYgJZGbXISMxJ0NKYnWBglsEVxhyj7b0GQd5QVQfB0AQvnsPDJMRgbLKShmQ8qN3CTudZ7kdRgNSj7N0aAyl2deoHgA5c8A+YBzM47joDinCPIHshnljzyCIHcxUosCTGWAxpFSrnOTtWFqajII9AmeyrU5Fyycz1P0FLp7OtHTU8Xk+DBWrV7JvqdhnANIr4ULNsKKZUN47NHFcC7CE4sXo3duJ7bdbgsUee9XrRZQ6SxhbGIUY7z3nySda+aRxwl8XIDxJDE0OEgBXEF3d/caqFaq6KDl39vTiyiKgoEwNDwMrY8Ud9gc7Eu4NxpN5FlGyJFxI4pl8plQ8fXBWYu39P5Dd3c3NtlkY4yNj5FnUs53Gue97Tx84uP/ExSWmWHOnD5OtYHldFN7CgwZRWOjE3jGQ2ExO4/LCTOju7SGk046CYcfcXg42Z7Ce2K5+8V7MYXR2+nufslee+HYY4+FPAMnnngcyMKIeUpp0riIqTDvuec+NHlykPv43nvvoZEwjb/85W84/viToN9X+Mc/7po9dIg751Gi8itRYAYaqdNQ0v5yM5FWODw8hvnzFqC3t8zxjeNH6KORMcS7+kKhgDKVrPMOU1NTLM/DX2605uDJH31okic91yrnOJ2d3eQ7h1RrROOvs6uLCqAM0X5ycgL67YY+Gl9CQAq9vz+h16JOfm+gt68HKXmL3ZCnHLxziDwQkVbeOejRGAFI5BCyssIm97JoSnsMtenJsHbKn5yocy08+4vg2ZdjPzpBdnf3Yu7cfmQ8IKh+b283RO9xemQybibxW8YxJEckIxoU7nXOp0HhymK2y8iTmVDi/JthDuq7TGXzuc9dgkMOPhQXfvRCemtewKudN4R3LbSmF154EQ499FCcwKugQw4+BOKN0MnMl3AuVypUUkXkHF/XKxQ7xC0hHStc19JMzX8dmHGnElEz49wN6z/eO9LDQeMprnU2M65xLVRV/myQWMmdh64Qc1p+OnzIqB/jgWGC11MlegC7OsuYyyuLt7z+bIyuXobbb78dBfKhp0v/x1f8CsMjE+jt7eeaJtBaTfAKTnJ2yy23xAJ6U/SXQSuWLkPiY4BzV5knnkaQ0fs4ZUyT+924kDH5zTnPtTXOI0LM/RlRu8cq845XjQ6JMxS43iorJlEwAlgt1I1ZR/ksJn1Sgge7gwxN/MuHa24EykFSmAcZGg5Kk/+a9UkeFOqYpjzVu04NXtfUGRc0aLiGkLKwUZtGnWUydOqUww3KMYUC7SuFdSqDOssEMl5ng/ICL7JOu74Uv/ZArv0TIIORhpqK5YCbgZDW1yxor/OsrP8q6hwJvw5wUZz3iEjhyDmwQjAIvHfMa6Wd8r2Dj7gQZmFhwcfM+P2ffdoTybhjRAyFymvy1N8kUZ4BtJgkcDIy1b8CMaIgKHsqmDUh24khpXilhNdChjV1VD8DlQwQ6nFRGmQWnfAbFD6KZ7mBMpTlOZqslGauFc+YJgSjgLjWuesETeY1aTBobtqY4OkhgwtEYldQGiHNvJkylZMs7BeYpCCf4sadmpymkqpDc5ukFV+ulLgeGZXhFLqp+Ht7yhRsY9h6m82xYF4nTyO7o6+3AqMdXyok8HkBy5YOY8nTA5hHBTJVG2TZBLbdakPUp4ZQKYLWfoKMu26K+Iw3MwzVGpgmocjzmLdgEV3Uw9CpbopWsmBibIRu8EHI2yC3c6VShRSv1kdKW3MW6ATf2dkR5twkPUOEX2acM8N/9jHy5vXXXw+9+/A+3nP3dHdzvtPBZf/Sl74UN914EzFNcPdd9+MVB+5P/GO6/Os46qgjABpV1/3xhlbXpGsr0v7mIrOlUr09XbjzjjvZbiK8uCZaT/DufP6C+diRbnG5/AepXPV3+02eJletGsQWW2yBbbfdngLewcxR/mUolzsxPl7HHXfcgf1fvj9u+PNNTDfpFr8FRx5xBG7k6WrW1DV0ADMLVwASDsoQvRSu5QulHL9aIIPi4EMORalYxbJlE9h6q22pHOfjrrvuwQDvYqWEhNvUVIqNNtqEno1u5GQ8Mwt0lLIsFsuMDwdaSlh5Cuh7772X/DUZ7sKXrxhEhR6fz3z2MzjolQfhD3/4Aw2LCo4/4Xiu9yh00j7mmON47fQ3CnSPiHJAfXgJ9TiCo3zQPDSnBk9IDfKS4vLejI+nUCga0lYgz4LrdRSWLlmJocFxuCwhRLAcMAruZU8vg15KPeqIw9Gg0PaW4ojDXoXbb/0HVq8a41gezhMcwXMtuM81NmYezztmz3JPHCNP3Lhfy3Q159xgX/rCFyEjr1go8wrh9uBl6KUx9eSTT+Cee+7BKSefhlqtDt2Bb7LpJjj+uOPZK3nHMuQ8JEgBxbFDFHvEiePVQUzaJCFUvvOA3hdwmgznggB4zk9GGdKG9RsLBxCfFCkkT7jUyMnbqUVo5h5TMIIL72rUSdPu7gid5Qh9XQW8+XVn4m/X/QpLH30A+r9DhmsZfnfD39DR14/u7k5USjE2WLgACem22cYbYF8awBmNOF0LPfbIoxANY9LWKN8yGsHgPosoa5avXA5LPHR48eIHbzAzGkoOCXkkiWLe9UcoRD5AK0/lQMEDJdI05loW6BGISVsf5+QzQxTWMoJXSB5z7BMzNDUHCJTnnWN9F8bEzJNzvQRGQyubiafNKTR56p+uTaI2OYYaPRbTtXEo3aAxIJDyb9AQmKYRoL2yLlAeN0l5buyUIL6Wwp/mSbA2TeOCFq7+SmmaYRtS1afBrTAjD2az+ZXrnOfZDMatQIZlANI9J7RyOWvWywjKWwfUh4B11a5d/5+FzpthXcgD4cwMznlEa8BoCPiQZ+bAWAAzg1kL8B8+jvVcDggYhQghxZBR0wjpAJrA+sCJkc25+fKgCKUMQ13mt0P11wKNAtbNAmRkFEFOojXJBG1ImV4HuH2aXJQAKmNaY6bEJc0NAbhGXDtQrhFy5JnnHCh8UsdyvwZy1s+UB7Yj5Nydap/nOesY0RSODsxmvPUxZzCT6HO8R8swxc01RsN1nKeZcSqgCTJWuaMaTsOVSgmWpzAy1XK6bsuFIjdtCdVyMazVCTytbrzhAozQ7S/3eaVYwdNPLeM97qMoJSUUSwlPczXsuvP2cFGKpGAoV6uMxxivNbFyeAKIi8jNYYAuvmqlExnHE62NBlESxejgqaFEgaqTVy1sFHoeiP84lWhKIonBtSkmaVXnnLeZtSb6b76NYzrWbVKBnHPOa3lKnIOfXXklZBB85atfCQr1Rz/+CRVIE3LPy/D4yU9+xPJrgxL77Gc/j9HR8WeM4imw1mY6KtER1hvFRRddhF122QV/vO6P+O3vfot3vetdSOgB0cn6Ixd8BHoP4Pe/v46u4qvx4Q9fyLIiCqShk9DzCbSh+/t6w3sIKQ3YG2+8GVVaVTff/FfoBHDHnXdQSbRGFt+3QTR55JFHwngf+tCHWhXW+XaQYG3Dt7/1HTzx+JP48Y9/imuv+Qm+9KWv4Otf+2bwNKxePco78Kvx2teciz//+Y/40Y9+hDgqwEc+4KdxZEz9iHfbe++9N7QusQQ06TwyPIKPfOQCHHbY4bj66p/iip/+FMNDQ/j2d75NGq0IfxXx2nNeT6Preuj9hAmevr/4hS/DOUfwBAfvCD6COYPmJYEoXqFsDOM3GSGrwHmHHXbYgffmP8dvf/Nz7LvvvlzDj3OeHtVqD6GTUCCUIWXzsY99gkbCkfjVr6/Ftb+8BltttTXrXwzqBsogDzNDAEiyNAAAEABJREFUxDk6hjn3XADKhHXIOJOQh8LYSvT8zrcvpcv+ZfjJT67A1Vddi7332he/+tU1xA/41Kc+Q+9JD6668ir8jPf6F15wIT0DUyzzYW5ZnpOujoeAFHJDi1dklCdJBOcNoFIWxHGM9pNmWTv6vw5T7im9E5BRhpXLBfaTcX+2+qUqQmoOmfc0+w1NizA22cQUlXNuHgmrMxebb7YBzjvvDfj1r34BnXA7u3uwavUg7r//ocDTOg37tIEXbrc1uqplzJ03N/xOxYqly/HIfQ+gt7MLFBwo03CyzKB5ea5pnadceZ5GJ6YgmVliWxkoZjnXimvkjAregXodMdcqYboFjvksI/8kXEd2xfo5ZVTMEFytHOrH03hwrOPM8L9/MliQYU2klC0NGgFpYyoYAs3aBJqUYQF48FKYMt2gF6A5Nd2qQ4OhSRlc54k/pTxuElLOu9Foosm1afDKtsG8BvueJoR8pQVU/MrPKK+b3AuSjdonOflC4X8ypyzPIPhP6v4ndZxHHgi8TsgF0/1eG0h3LhigUHnt0MyghdEGUL7eH1jbjyHkISPBMxBrGOMOoH1qzEMA1VG+kaEzKpWcwnM2GPNakCHX5FneZN0cIOb8Ym+YBawCgYgkGUB5AIFqZty0eUi0sFA7pdeFjMwryCEjIEXOdI52nUaak/dbwPVGSDOvZQwAKfufDe18hSn70qIrFD6O1Dfv4J2DmNpz43pSScqBYhQ5DYsJV8AoEgxxwiOcuwyAMf0KH5VPRrL2dnRhhJt3eqJBS72CJx9dys1U4b3/A7jrH/dgGwrLTTbcgMw+yVOcw8a05JdyI995xwNAU8Ipgy/kVH47oruvk0w8BQmtSrkfjekYy5YPoEbkmxy7yY0jvGFpCMJciITWq1Qqo1AoQPPR/BSSFGHFp2gR584CHUXzjAUZF0kQOgpfGXL2n+ekNesaedAM6KP7d3x0GHLJv+Pt5+F9734PTjv5FHzqk5/E5NgEOqsdGFi1GqecdDI++P4P4IIPXYATjz8RV195dTCGRMtvf+tbuOiCi6G755gKSr+seM5Z5+DWv91Kw6IDURzxpH4r3fvH4+ILL8Y7znsHzj7zNbjhTzeim+P//ZZW2XnnvR2f/8zncfwxx+O6P/yZAqpEumY0thyFYZHuxBrvzH+Hk084FauWr6Lw8uH0evopp+L3v/k9OisdcPD4za9+i3e9493wPkbCk9Lb3v5WvOY1Z+GHP7wM1VIFJ51wAu647XYUKbHrFD6XfPYS/A+vOyKLsGLparznne/H6aeciQ+dfyEOO/QIfOUr30RXVwc22XQDfPoTn8YbX/9GnP/+83HMkcfgOOJ6yWe/ABmAK5etwFlnvQYf+MD7aaj8Fb09PTAqDPAp8+735pv+ijNOOw2fuPhjeNO5b8Qb33AuYhp5SZLgFtLqoIMOCor39NNPx5mvfnVQzsU4wQ++9318+IPnQwahjMF77r4Hh7/qUO5vx7yIdABOP+N0yPAw8qzmdPllP+QcTscFH/kIcTwWf//r38J8r/rZL/CG178ZznnyQ5NGahF//MMfccABB+D8D36Qius8vPa1Z+Opp56EPBGXXvp9aC0LXEONr9P68cedTL4dJm0TyEA747TT8ctfXAtkeTC0vvnNb9JTVcUNN9yMk088Be999wfwoQ9+GIeTlqJ77CI8+dhi4nU8zv/A+fjQBz+Ewzifa39+DRIaxMgdnHl41ou4dy0HJMea9RopCeKdc6icdQwRT6vmWE6hGeSbsXwGVDnj12wwM5i1gEXIiLPCNmh/aJ81qaAF3ErItGdIWOpixDT+M+6fGpXMav05Yy1COu3RZLoQG16y52541SEH4Kc//j6Ghwew4Rbb4tHFg7iDXrRKqYD53RX0lTxevseu6OW11ACvE5u8K9eJv1osoUgeHF6+GgOE2ngN8gJkac7Tfgb9NsPI+FiYcyzrjHI6Ii6RA2USeOp3KDBd9B7FCCh7Y6i4RxK1QOUJ5x+zLGLdiG1bOoYRAI55/CaNolnAMq4JBKwTPiHOfCZEMwEJRXxTpFkDGaHJ+/2cSjoj1HnCD25/HlR0BdCQB4DxJmVtk2HwCjBs0hDQO01NyrQmDYEG2zXq0whxGgFS/jJ8UxoFUvQaJ6WMbHCMlAZAxoOcwpzrEepw7Yhi+AQcGcvbspHtUkpQQdbOYxqEjHoxkwLiukPAPDZFiIc0wpOz/5xt+SFfGiFHTp5qA/eZg/Prgoi+BsxR/bgg5FgtMLqZkfgW4h4uxLH+MwuJUDSTNm6WkJ715difkjmRVTgbMuYJ2nmKC3LOSNDOb4dGfGdDO3922J78s4YcLw+QIQ9jkGAh3QpTEq/JdEbmbkoxEnQ9kHGxmMVlsAAgXTJCbh4GAudoZoAzfgyexPSeSTK6mcGMeRA4eMaluMAn5Yarw2OC40zWU57MGxjjXWnEzTg+WYNe2oqiQlBUGr+/px/TtPprE9O44c834q677gS5ngJgiq7mEQyPDFHw9/L0l+EvFOoTU3WkuWHV8DA23WwTyOVXSByFtkN3tcKNGdH1Wscwy3Wqx3pPkiR0M3eGU7TcXLOLzQxmNjuLJtA6yX+aMNLJzOApQAs0LOStuOvuu/H3W2/lnJcE4T93Xj9KFFrlcglJnODhhx7Bfffdj6GhYZYXWFaGfup4YDUF1sBq6CRTp+VeqZShXyLMuY7OHAVWhMhH0PMHKpu7qcB0pdHb2wPV1RVGk1chd991F+l5d5jT/PnzOWYR4xPjXMsEkzwx6F40SYoYHhpluyqiOA5GkejinEMUxeiiwbJkyZIwh56urkC7nu7u4HJ+6OGHqbRirtMYJDA6Ojqo2HvCi5ATHEfpefPmwbkonMofuPc+DPN6oqurzPvaboCcp5fc9JKcXNg6jTETUlpVjlukQB8bGwtv8dOew8DgIFKeRFTHeQcjzcXH9913H+QtkGu8UChB9E84lyiKcOONN2DJ00+jo9qFMulYJY+MUeir3xKNFxmKPb295JeRMJeY7Ur0NGkM9VOulKBTU4X370PkqX/84x/kzQbmzO1DR0eVazcC/XWGmaFcrpDWDmqjuK4pFj+5GDpVaW2UN0VBPc2rKo2TkBcLNIyHBkdo2HUGvPt6+zDFfTIxPhloLQEtXEo0WLu7u7nuMR584KEAyq92VIhHB4Hz43zuvPMe8tXDXGNHGvcgoqIy4x6nHMgEFMLiI8kkxzXOKAdSbkTHOuqvSUGfJDH3Wx1xHIX5KF/AbafgOYGZramv9ho3Z07G7MwbalRGdRoH4nMzh4yKZw7n2U26H3XEYdiMe/zaX/2a9ZqYt2hj3PjXf+BRegXLpQ7u+YhXhU3suNXzEZGXnnjkYUhR9XI9pyYmoF8N9Ry/t6sX3d19gDPyaYYG56t1kGfCKKuSOEHEsZ33kB4peIeEkSLnn5B+Uv4yApLYtYwClbFuwpAf4mGsH0P87GHsw5P+TPKTkeYMntNHOkfyNJ+R5+CapQKeylOC9lramEa45+d1QH0GGuQtxRtT3I9T4+FqIKRpCDR4LTvNcin+AJQrDRrrqYwA0jzc87PvOg2BJsOUfNDkptN+C4YB66XkFdN82sBZCc82vkw+45NTZglCwYxODfHwJVMyRP7jLxdxEWdDzMVaAy4KFloS+xAWIo+YeTHrJJEPixRxEdWevA/nAWN/AcxgZniuTx5OgSlyEiXAzIQzhoLn2t+/rS8izoK8Pf5MmHHRBE0yuSDgJNy4+/IANAy4+8hbyLkTWR2g9WlmnD8Zl/QSPbxz8M7BBYhmQgfyPZxnXa68Wc49RYBxI2Y8vYCPDBGNkaNO65F2AKY5yOJlyyAjwJdKcIRJMvCK1aswSeYMiiiKsNEGG1K4pkGg6m5TymGMrt7OahULFm2IAl36Dzz8JEamUvioQo+HYeMNF2G3HbeFTa9GlI/wlAsUqIQTH0GM3CRzI/cUDwLwjnSK/Q+hv78PZQp1/D98jLyk7kSziONXKxVoblLIJY4VkXhR5IOgLxbLVPoVxkvo4x2m6knJmDkq405CNdBCyqirq5N0T2ggVNmmiIQCK6HyKNKoqlCpCYrFIvsqcH41Cu6EirgDZQrRCnGQ0tOpZHRsGHEUs18Kj+Y0Yu6FOEqQ5Qbh1c1TeYW01p2g+o/jCEUqYeEvUJ7w66IhoPHmzZ2LKpV+RsFQm6oFvAqFmP2lAUrlEpIkoieniJ7uLuhFPK1pV1c3mjzNkOXgPOfLMSvVMsBVytIcRjo65+Gdg/cJ+TQjPcpIqJgc8wKYwTtHgyANilJCX+N57yHaO8/29FiIriXSXuOCfF4kzTIKU+FcocLOuREqLFdaCj+K49CfmUH9aV5PPfUUdFLPiJszTzyEUw5dT8ybM5fKI4b+2kGCOnJAkX10kO69XX3Ispz1C2FtyqRHWs/AKjCOq7rOItTphi0kJegRDinpKShyTSXwwT488dHLZrrbLRYTCLT35c1MSGO1K5WqUBv1U6LBYNZS/EoLMvbb4J6kaIB3MUrkwSYNKsd6KjcTPZvck1MQrp48rPznCjkFSxvabXNFSH+FFD9owqB3lHQKn6RyytHgXXqOhXOKiDGO1736VDTpobiBXp5StRcbbLINbr7lLjxFOaL2SbFA+stwLkJ8KcNMf01ULZcxTENxigZukzQuVMsYpat8jPflik9TTk6QVydrdZhZaBuRjyLnEXsjOBRiQzHIEAQPQMLygjMUuFaxd6FOFHmGEZz3EL/FzE+iCJ4QMU+0MzM84yENxIfG/gKYIx4tcLPqZzM0lPJNxa/NOjKeohtUxDrRC2So12o11ChDa5PjDMdRnxxFjXOt0wASKH96cqKVR0NhmkaAvAB1XRXQG6A+ZAgoFIjfNGbOMaXstY4Z6agwV0geas+pXe5mzaFdls/g3063w4z9ClTeznsuoYtchrUAeJ7R1gBdvWvizI8EDqzv4LlAXBfGPRwX1Myey7j/tK4mMhv+acXnXOBmFOp/1nA2DhIebViTTyGSC2YWJqPQX79nMaCZg7eY9EoCOAoK50SzNrDcA84ZpFScGesDZkxTgDsCaKBkpH1KmCLj6l0Az/v+lSMjGJmextDkGKbJzOVqFRNkSJ2gIm6cSTIynNHan8YDDz0YTnza0IOrBzAyMAhttCgp45a/34XB4XEqnDLGR8cQRzle/tI9eL+fo+Cb3LxAgV6BJPaQOz8zhzZEPPFWOzuDB6BOK7hNH8BBz5o0N6riyvtnIEEkULmZBRoo3ga116bS3/Yr1GaVYNImjuMoKF0uB7QuKle9jNLZrNWXhPoUN/jQ0CBkzIyMDMNHfi04F8bUODJ06rTe1UZxjeO9wwRpPT4+EVCSMly4aBGVb4oyjYM6jTCtVQdPkVIsKu+gQs8pJItUPsUZZSklKFAnwrtOummclONN0uUoo0L5OpmojvoTOO5HGRkuEjfUyQ0pBW4E/a3jFD0Ec/t7uJbSfoUAABAASURBVA7DNFomOY+cSq0ILhVPwFMYGx/BGE//EecrZTbBcWoUYMYKAu8jmEnBZVSgdWQ0MiNucPERtJZcPwkaeVSmyFeir3AT7kkSk3fi0E6KTvkyamIqbu9cwEM0LcQJDYwc5577Jlx33XVQnoSxTo4NnpKEl5TOTju9ILj81a9oYcRRbtUp8rbwFK2iKIZw0DhF0lZ9tU7bJRoc3aRBDRK+omGJCr7M+3Kdvgo0DIx7QnPRGhSKMbRmgohKKuNaNWjMaV7CKSdDTdenoEf8prANjnMTDuHEz7hwcqRhuzyngFd8aGgEvfRE5Owrn8lT/rNBGurQ4GeYZfk6VXLmKSM3fWsPcunNQff+TeINF3GNJ1AnH0qmF+MU8/vKePO5Z+Eft98CvSc0fx4PBQ2PH/3ol5BH0WjUddA7JN5wzsMTHqSs2GCDjbDl87eEqX/e+GkdBumxGRgZhv6Uum45Vo2O8vAwxX6mAWcwz/ZmkPKP2K5gUTjhF8lzsTckBsQ86MhQ86yvsA2e/YFPEkXwXAczg/Oe+DiYWeCV9vzxv3xy0lN9ZJQJGRWv+CXEZcTxhJ7RGNAelDxpysVPb0qD8rXJK5AmjSdBqnRjkrw1RZhGxgNRRpmczYRocO8wTkZHTmMw14mN4zlkCFNs48C1JClYh3uZStyY/59MS/gL/pO6/0kdskyOoNgpTiKka+LeMU6BY2iiBVlQoDEXUYvG9YQ3B64RlF47WMaogAE/ZmzAUJMVgISYDcb0bGDV1odKDwRNdn1oVQCM40th5M4gMONYijMAn1ybLSfpVSkQ2IU5eNZbAzD4WYBZT8ZFEszKWsOIoUuOY2YwM2gDKM/M1qRz51p4kUDmHRw3ggRwG7zynIdzjnR0DBn3Dt4RvPrJwR7YX05ozTFjeY2MtZJu1yEJYhK1xnmSFSEXYEJvQLFEK54CUidy/ZKgp3XfP3cO+vv6MMxNLAu1zPvlxMXopTuvWqrioQcex333PoTIFzFCF/rw4HLss9fumNdf4b20R3dnFTE358jIOJbTgBinIq1zE03S8teLL97F4nnkIgJpnpN2eZBUjuSjkCJ/pUxLYE5yQwnGKdBr3HwpjJxnFOiNoKxURwpafUjYy5ApUHmYespBfdcMkEQxKlSqJAE0J8d+JkbHIQFU56kkJnPqJzw916TI9jnv4MBHf5OvF9l22WVX1HkF0pxuQp6RiHSXYJBCYTU4prWBY+6SjG27O7sgo6neqCHlJt9zzxfhR5dfFgSBTgZJ5CAFqJ+obdIN+8Y3vQH65T5iTME8SgNsFfKcGz7PaTQ02QeBQienANAcZGTmvJs07glPPpZQKVN5NXiyEGTsM83riGigDY2spqeDhtcw++Tpf7NNN8B3v/stbLTxhjxxjmFkdAiTPLkEDwL7/NSnPok3vulcPP30cnjvoHwpLM3VzBMvQCdnyirOMcH4+BR8FJH/DJNj48R9ALvsugu+/r3vwXnP9oUwVwlQhMfxRJWGWM7V1JXFJE+iGflhivemuoufnJhCtVxEX093eHejUiyju6OTYwDlQoVrMYW3v+1tuPjij+HEE07ExhtvRryy0GeTPF+ngdQk3SWg1b+ZwXMuGieiIgvzIC1qPKGJnjn3fINuWcd6GflsmNclKQ2bJr0G4DM0MgDnjHw3xdPvAIqliPOKSV+jATGJarVMTwmNKMsRxw4ae4on4ZS4CBSXgTewehj77LNP+NllGVYp11Mg+irUex76SeYDDjiAhtgonDfEhSiEznvUafzIuFCYkzfSGeB2ISfkUCggKYMx3+QcUuSo81pKSjyzCNOc0yTlAZcMlVJMwz3DvvvsjuOPOxy/vPZnnOM08sxhxfIBXH/d32gklZgG6efD2qZZhinuBXA1NiHd4zgK12QZ+bNEWaEXaiMa+7oqXDk6jGkPDPOUPEF614ml5JJzDgFgKDiPgubpHbgtqFcyxOTbAumd6NDplQbL2Ib1wUdKMPJRK4/1cuLE7PDhEgTZLfqEjJkvY70AXGMzQ870WnDs2cPM4GbAzDD7kXwX5OQV5Zu1yjPu04ybIaUxpX2YScnTIEgbU9zOKRV3MwAF0ZrQKCOQNyBjxhP3iGsU4pYHHNS/+FLz1DxEc43mWGBmoY6ZMYVW3BnxdgE86SlwjunZ4JmeAfAxs1ZbhkzOxB08XKCfkQcsd2iDizjR2eCZdsigCbiZuNICY75jr6GMISnBjkLk/9mXhEcAbgIR6bl0rA3yXOr/p3WFRxv+0zZmolSrttnMonBBPRnczSyg5+aPIg/nBA7eu1Y8hI5pHyBiO8fNZAT9Wp8UPdkPo7RGRyiQxmidjlHQjTFeKJVh7FdKdGx8PHgGGly3Lt7jTdCNtdkmm6CvuweHveoQzKfbvsZTYUelSiXfgcFVI7jzzrshRa0NvWT5Ymy+6UbYdJMNoD+TKSQRunu7kVAgTNaaGJ+oUwg1oLddRXtnFiYsWoUIvxQXMAozQ4EudgkwKVrhqNP4AL0RqmPG8kKBQriAiKfHlBtqhF4OKSnVm+B8JChTCUCCBPBqGiMTFPgHHvhKXHXVVejt66UwH+Ydbgfi2KNJYa03+VVHSlk8O0SX5o9+/GPIFa0/8VM/GQWA+q7zND48PBxwSJKEfUTQ36KrbNnSZcED0EljKKNSjakU6jwd6upmYmKMxn8Nq1av4BrmFMhTMAcqkgniMw6nNTXD0PAg+5jAJE/gWlPNJaOwcN4H+ohOgjxvMkh5Jz4Qxo84F/2S4xSV+uDQADbddGP8gMbHFs9/HpXKCMeZREYDYWJiGPIkJVyrjF4h4T5BQf3Xv96MW2/9O/r7uqE5aj7jNCJXrFhOwT/J9jUUaUzJTS+aae7jpPcUjTVK5IDblBQ6YYqKRjSbZJxIrvORkhzmNZMnn1e41lpjnS65XOwjCp4Cja21NDPUeWKKOHeN5X2Cl75sP1x51RU44sgjcNNNN2Kc3pZxejfURriVec2gMaIoRp0GwdDQMDxpW+e6iV+maPhpvIzyQx4glQuHnLKsSE+B6tXorp0gz1TJ91O82zUqpGIpwTe++TUceeRhwVjT+r7+9efgoosuDLyg9xVSKnYZpLrSERQKJdYdI91iKF+0Hp+YhuYkUDonHrMJlCQx6WCY4Lw0p1GuQUbi6ErFxxFNpyD91oSz22p/qV7Gueg6MKEB5UiHQXrtprlXpmjIdtJF31kt4DWvPRPP22IT/O6Pv4GRPhtuvAlWDQzhvvsewty5feim166ceGzEa8IFc+fTACvioINegT322AOi0eDgCAZWDmByfIoGbhOOMssih1JHFdNEapiyZGBilLIihxFvjWFmiMwj5nomkUdC3BJzkBJkU7KRIaLij1SPeyNiWeSY57zUE4zaUYCZR5TIRAnSUHTMGM4UPcfAsb6AAT9mFtbAcWzHuMCc8hwUelhLWeYIj6P8bAHpwLh0ZIwcEUG6UGmFxsNy5IDYMpAkwQCS10N5bRAt9GehXm05Tk65k8t7w35BMK6t9CxJCO8cnHcwsxAq7kmrfwYW5mB4Lg9xyajE24CwWELSc9AW5PAwAkNZMkTQAYFACoU0k3BMaPHMDGYGEJkAKnzOkLHFPwMWrfNZt15G4gtCFcYhIGFDOoSt+hLaglb+v/82s9a8ZqqatdI5F0QQCEAiuBkmNmuVO9GBbYyhZ10zg2O4FhwibpZW2sF7sNzQZhhHurI6BCrzzsG8YyWDKk1w449R+En5j0/XUaMwqdOdJQFR52nJxzFcZFi2bCm6uzs5hxxbb/V86AWXvffYDVttsSGMLi0069BpuqPag/seegj1CGiw3fDoSHhxbbfddmX77qBYEwo+7yKkKRUdXWUaRyAjAOs9yhOEDUymH6FyUBW9zHb88cfjgFceiEKpiCd5L6z/YW7rrbdGQo/FGIU+7WxstMnG6KWhMs15Kq3/1veoY4+BoEJh5GKPzTbfAos22hA14rL9jjuhq7cfqwZXYZxC/oADX4ETTj4Rz3v+FiHdIK2Gh4dx4w03QMpPPLoXT28dXZ3YZvvtwo8BPe95z+Md9aogCEcp6CqdHXjlwQfiiKMPD78BsGLFCirdMYxT6ScUuL1zenH8Scdh35fvR/pUaHQ0EJF2KWla7a5ShIGKfxjOObzykINx0iknYtsdtsEy9iO6CFTmtcCBR1ORKEDK1gcfejCOPOrI8P8M1Hj/OnduP/bf/6UszwLOm2y+GVzsyBdAnETYb799wo8V9fb2BAXFiggv0C1+gl6BKUzXeErxjgL/YBxzzFHYdtutaZSMcz3rkBKVkjnoVQfjaNJ5zvw5mKbHY4rGZpOCSsZKSsMi4+lIca3tbHDO46Uv3Q855URQvjSQNt9886AgpVh22HFH6FcLt+I6H3PMMdhm222xnIbnOA2bPV/y4kCjnp5u6LcUijRIPPfGRhttBP0Qz7777hv6afDEPEH+KFKhb7bZxmFNjjzqKMhocdxnW221JQ565Svx4j33xJz5/dh0803Cf+qkfaNfU9zxBS/AkUceTiNqI4zSAC6WC9h5153RpCE2d8FcvHDXnfCCnV+IufPn0wPQSaX4Ygr0Aj0cRmVfDv8ngf5fgmKhzHt3qqkccMTTuGkXLpqPE086BS/Ze19mUpRT/kge5TQyFGp9RseGUamWoPmfccZpWLTxIoxOjPB6bRKzaal1Wx8maeQXSZeI+3rlavJogzXMI+PeWrBwLhYtmI/3v+s9kLGq/zAqLhdR7e/Fb/94Pe69/wnoPZqYdceGV2C/vV6EeTSYJ0iDXV74QoAGzt133EmemYB3Dj6KICXtGNc+SamA61zXMa7VMCE1wDhvlTvvEKk+00kSIeG+jL2xH4AHfyiekD6JysmrBR+36rBNrLRCAviYOUg2mxmHNcZb4Jg2U1zlCg0t/dOS6SFOegeZr5Cl63ychb7Wyfs3CYrzoOukmBVvhRmMFHcE6UqFSisu4DTRApsJMRNmECk98YgYMTN472BGvHKA6pXzdazTAs9OotgjLkRQyCYMI4jWawFMt8A7j6CDiahjZ4pDdGgDWI9lym+DY96sTxbibAtNtAWAJqc8tg3EgB5aLkbIyTTtesr+76GFw/+2n5xMGtpq0iHS/vrv+m338q9CM/tXxaHMc8Fng3MezjlE3BhuJu69Y14r33mQSTzLDa1FZz43ikUxAvgYae4xzd2oPxEcoQtcbnkZJVLUGY0BQV9PFxXWOORyvefuu3Hn7f/A3/96CzaYNx/bbLEFOstlWvvj0BvUNboTb77priAIenr6kPK022hOhh8ZqlQTFIoexUoJVSpGKeUaT2KNmR8+ysyh9YjeGTLyhwSr6mVcG52MXvGKV+DLX/4KtttxB7z2nNfi+9//PvQfvEjRfviCj2C33Xen8m1Ap3MJydNPP53z99h3331x9c9/HoS7BLz+x7pttt4Ou79oN+L2PHhKmqOPOpp3l1thExrptnvWAAAQAElEQVQOP/zhD3DGGWex3UvxyU9+HB/4wAc4pxp0H/ulL38ZwdjgKf+tb30rLr30Urzx3Ddi//0PwFe/+jUcfPAhNBBW4PmkzQ9/eHn4bQG5cL/61a/i6KOP4hQNWo9J3oN+5Stf5hj74qyzz8TXv/5VdHV1YGIiJd2aGKR3Q2zR1d2Bb136rfAnbNttvw0+8cmP4ehjjkCTykwKrc23ZobZj37T/k1vfCP22nvv8L/anXDCiVhAIb/nni+GmQVFv8/e+1Gwd6DJ+8avfPnrOPmk03H6aafhO5yT3kPIqKxfx9Ps0UcfiRo9RV1dPfgeXfmnnnpqaP+lr3wF+h38IRpG2223PX7605/i6KOPDm7tL3zhC1SAe7Bv0DjgnKg8hKvWUmuq+GzYeuutcMGnPw39vr4nH6fkv/e//wPhTn+CHoW3vu08fPjCD+O8t7+NxtBB+MpXv4JTTz0eZGacduYZiAsJdqCC3nOvFyN3hr333Qff+uY3ceyxxwb4yU9+wjXaH9M0SA488EB87Wtfw+c///mAq+779913b87tUhxIw/LMV78al132/UC3UtlzDim+/u2v4kMffj/Xa298+vOfIR5vRZEG6GGHHYYeGky77LILdt55Z+h3HzSH/v5+HH74EeTjHHvt9RJ899Lv45BDDgmg/zlx55135b5qoEEDtaurm+Ndhl122R3nn38+8fge55WhSUMZVBaCcXpPNtlsM/zkiitwyGGH4EUv3hPf4Trpp6PNDLlk6gxI4cpokFHQNIeGi9DwBawamcAynuanpjOM0ZOka7woN7yARtXrzz4LV1/1Uzz5+OPcB1tjdHIaf77xVgwOT6K3p5OKyGPOnD4cefhhWMVDwdOPP4bnb7opJMcfvO9BTOsagHw0PDCCYrmClrfR6ElMUafhJ4/F+PgkaA2hXKmAoguOMirmWnsavQoLzGQUEXkl4ZyoxziutcBcK6SYUB3Vj8zDs1LE9fZsw87xnz6zeU/xddoZZRAh/NfNDNcpY8Jyfv0HH9XTFVYIVT/0lVEXZjCuqzzlUvzSj5pD5DznCJAM0LxiF9EAcoSI+aKDg5mB9lHQs/gXj2O9NeA92zn2+0wwMzjPMa3VN571yZ6R69iEmQzQBibDp5XWxDwMwWIgBcwYzxEmn9O9qqoivMpbcQmJFJlOC4SQHwimUoLis4EEbC14hpz1WYNh/s+BbTOeilqjNAGmc6bbAD45rVRBxo1ERFiFCDNfHzODmSkawMxC2qwVOjCcqS7Cq5KZgftLUWg+IrRCrxUk/s6AlsWaM7QAHJSZInjGdI72I6Zog9qs9Rjk8B6s22qv/h37j6jsPQsiixG7hBAjsoTMUwgASoecAK5fSiQHRscwMlHD4GQDY5N1zO/uR3dU5JUO0NfdyzESLJi7kMI8pzKcwC23/AMrV67mSaeMvt6+MH53pQuLeudi5VNDeIjegEp3GS6qY3j0aWy97QbYeNN+eKYnayOo9nQgKVXo5p7G0NAkxsfqaPC+NePpN82nuTJNZPpH3DJCnWUHH/Iq/O4Pf8Rbzns7jj7uWJ4AV+LFFK4gISMqAJ3+WZVTMvTO6UdMj8Dw6CT2eel+uO32v+OkU0+iB+Ao/Pyaa7ChFP2PL8cPf/odTDYGcc7rX4sbb/4rNn3epvjrrX/FYUccjrNe8xpc8qUv4uW8g+3o7oSn0s/gUKP7WcIsSSLcdPNNPBUehcOPOgJ/vP46vHCXnYl7hm232xbXX389T2vH4YQTTscVV16FE3jCi5IC79nHob8+ePvb3olz3/AmnH7qGSjQO3LGGWeioysO+HvveTI1vOMd78DixYtxxFFH4exz3oyv0ch43WtfhyneKU43akh5lwqOSEIjTooU7BM4/dVnsm0Rxx9/Eo4/8RR85WvfwKmnn4l77nsAF3z0IvKkwxcu+Qou/c53aTDV4VzM+I9573sG25wMKZOjqcinp3PkeZ1bIeX6uuDlGKXhctppJ+M155yDD51/Ps44/XToBb/dX7w7ldOPcRK9Jqeccir+8re/0oNyEpo5ggLgxgc8E5R24l+s99TpYUnZt64IdCLnoRpxHMPHCabZSY00f+KpJ3HGWa/GcSecgKt+8XPss9++WLF6mnM7DcNjo/gaXfHvfu/7UKBifjONs8t//CMcf9IJOPnUU4Jx8qY3vZl8HJFmTfbZxBlU9Ge++mxM8HT82je8Pvx3ziecdAZeTWV4x5130FiYIn1SHHrYQVi4qAdnnXMK53QG3vu+D3BNT0IcFfDWt74NY9w73//+D3DJ57+I7373u/jLX/6C+x64H2eedQ730gR5fztc+v3v4pTTTwtj3nLb33HccUfTiAMNgCk4urc1rzOIz9HHHoV5C+dAXpRGBsgItsihVm+SR1/D0/h9nP/xnNOpuPraq/EWGkYTvJrILEUA5FyvRuh3qlnDGAk5lDmMooClVNIZ+SyultDPPRux//e++S3Yc4cdcMUPv4eJsSH0z5mDJx5/Gvfc/QhXKKaBWIG8Bkxgo402wYMPPYanlqzAVltug5g8+siDD0MvAE/SQBkeGUNnZzcyOIxRJi8dG8TQ1CQ9VqsgA6HI+l2FIhIa9IlklPYtPRyeuEcMBbEDIjP2bUh0imWbyBxlFuBhiIiIdItxFIUqYxaMfZG1QFUTWC2ErKOy2ZBzbMHsvNlxM4OZQUakWSveLjdzMDN45+DNw1yrfE1oBuc9WELgN+vwG575IQTLGHcwxhzn6BGpDvtr5eVoKX1D7I1KHyx3IRStndpZzjRj7MfMYGZwxAN6ZkIz5ucItAAfxzSo78wxEWiSsV0+C0wFEF0U8zDiZ4GO4GNOuYzM+oSuZqWfPcpB1xSEeBYG0UB5nq0pkiW0JvF/FCHdIPAkhjcXJmhmMGuBhvVkXFPZTJ65VpkZQ+dgBOc9nF8LXopWwDwzUzfPACml/Bm5rQwzg82M08r5999mbBPAwWzduFuTNjjhS/DELfIRvDlETAvEUGZk9Cznmhjv5FOM85Q3Xqtjcjrlvf4A7+8neYIBBWGDyn4ldApfsXJlSPfRXT40NBpO2z1UjnW2LUZFVAsVxK5ARTSNa3/1J0zybjV3HnoTtlpJsPdeu/JEUURjegyFQszTAOMU/lN6OZCnvgZPnXWeilIKspSbNSXDildq9Wnc+8AD2G2PF+F1r3sdtt9xB7zxzW+ChLxOdWZtOrTCgYEB6OHUcdedd2HLLbcM7XRS+9CHPgSdCJcuG+FpexoZTyiqa2a4/fZbcdVVP4N+QOid73w35FKuETeVIyffFIutKBdU4+pv351vjakTeUyllaU5vvSlb0H/u536+eQnL+L4W2H+/AWhbYFCWCe/JUuXQvUHBobxpz/dQAG7MSbHGjz5ZaTxNNclDydKLhnOPvtsnrZfzVPYHPT292PhgoWhL+FgXFclzBlP6jVsJ/f4suXQSfec15yNjSm4O+mRWbhgAzSpTPPMI88ccjKmwFEI3X3n/Yi5fiuWj2DFipWkSUoAgYZY1kBOPtGp9dZbb4P4KktTXHHF1TibRpKMgs985jP47e9+R8/MOTzFvp/rWkZ/Xz8iD+R5TjpnQZlJoTWpHJQ3G1KuvRePcsHCW9akL/hIqDNAhafKhx7kFRN5pc6xR0eH0d3djUIB9JrUgrFX19VVEmHDjTeiIurElVdfDd39R1GMH/zgMsZLpOfW0PsBDfZz770PwMzQRc9GHxXi1Vdfib6+DvZZIB/czrlnLAde+MIXYtXgCuz90pfQCDgJO+20E42IFAsXboCcRnSSlKC5ZJxnK8yogKeFNiHDF7/0eSxb9hS9OK+h8fBurmEfcadBGYNG7ySGh1fj0UefQKHoGC7B3ffeSc/WJoF22nOiN1kPL6SXQYbQ4TQ2jzj6MO4QoKunh1dUCLhmWYYsJ3BUT0XbJC31lz8D9KCsHBpAoVSC/myxmwbAZhsvwLvf/mYse2ox/nzDn3m10IlFCzfGjX+6EQ898ASQGub29KNSqmLZ0gFssskmNNSHaLCPoZe8tHrlKnoLnuC+rmNu31wUSANHWurPCXXa158XT/Ggl5Em5gyaQ8z1jYlTYg5S5IkBtG0Qs11MA0AKnZyJiAZR7B3liEfCNso38oODUYZZkOPii4xzBfWKUUbYTFxpMN0C/NPHjP0Q2hXM1k2389uhmcETJ8fNaGZwBC98CMLFwwXcPNNmEcwZFHecqSlmTFmIQWVmjHNucRzxzj9GTLo476ADnDeHyHmCQqh1gIh6JprpxwkPDcz5h7kqbAOe65OxgYDBzMfMYGYzqWcGDuLIWWBmoYFZK1xT/sy24J55ltz/NksT+OfQImzOZQLEUFwOrAOWo8VIwiOj9dMCpdpMpZOLd2wfwMG7teAU9x5mFpq0v8xsbZ4zgPVyhp4LrDbOu1Au/DSOY32BmbXyrVXe7q8dOucQ6rlWPe8B9WFmrXyGZtaaI/twjIupEheRJfOQHzPfRz6Mw9miRiGs09BEbRLTFC+OAiOiIHHmEfMkNjo+if658xiPMEUXoRRLb28PHnzwQRQih+VLnw534F1dXXBRkUK4C9ddfz+GB5owlJHTrb9q+aN4yZ7bYqvNF2ByeCkqRVChdcDFFv5DoRG6J8frOeWPC3wixZNSiIyO5rjwoo/is5//HK8QOnHBBRdQqP+AinVLFAoFGjANQpMnO4ZpAwlP61Lc1MU8GX4P73rvexDTI/Buhj+joN/+BdvDJ0BSrKJBvOIoRrGUYLvtt4OU2UYbbRR+ZGfJ0iUoV4g7FaCEe31iFMJJf91QLVehvxrQ284RadSkUinECecJHHroAXQxfw5dXd246aab8QBPhJOTE1TAKYo0IryLMM079QKNgYx9D9MIiF1MhQAYhW+Zgnd0BNCYPoqRcD6iq/7e/2c//SnrpTOQhVD1pqfroA5AudyBKEowf/5CbLrZ82DE7dfX/BITkzXUpqZZx5BzE2YEzSUjffVnS90dnShSKust+8hicEkJjuChPdPT2YmxYSGVYv6CBejoKEF/962xjz/mWHzpkkuoIEZw6223QQpa9DQHxLHnfkphEJcR8gztx8xgZmjySoNII4lipIxLtpEDQjXFi1zjSSoyz30TOQuGTpnMk7Er0S9UnPXlydcjIyNU1E3Ol8Yt20Yx14ZzFb8IOjtLYexFixbRbV3GEK9dSuR3cD1AXGWg8sYg9GpmvPvfFB28vtK8fnrFlVhBD1iTdeVOR+5CvfBFQVwuJjAmDCk+9MF34y1vfi3S5gRu/ftNwfiNSwZHA6CJSdQa5CkA+kVNXwTzM4hXuWzkzSZk/AqXOr0AkffYfLPN6U3bnLye4Ze/+TW66DXKSegWAKlzmOT13lTquCcy5PQU9XOuczsK6OeVxiv23R2nHHsAfnnNZXjwsQcQVzpgSTd+/bsbyHseHYUEczu7MTo4jLHBAfR2F+kdGEFHpYRNaUxWSmXuM+Z7kAAAEABJREFU9wi9Xd3cv6WwFqtYb5TGfkr8kmpHMMqa0000aexRICGKIsRxhCj2AZLYca0N+jv/Qgz255HERi8WwRuiSODh1V8Uh7ZxHDM/ggwJ8aMjH4k3MPOYGcwInL8ZQ4IjmBmcEziGLvTpPNAGz7Gc5USzBWasa67VF+M6PLkoWpM29eUdHDsws7X5M3HnVBazPOJYjHMOrTzG2cY7hRHbecSOdcirBR/T2IkRs25EfGQIOY4TsX4UOXhCTLr4yLNfsF8P7xxxNvazFnLmcbMh6AISxzgvQXt+5sAyrHnM1rZVvQBqR3Ae7DsnOKi/dh8hxDMe94yczAAeMtAOFU+Rh3oZhW7G3ZvRmpcACZnrfRGH9XJayX+W3yp95rcwUxszQ3Cdk3EMmei0DiA8GfVwjjZObqZeKNIXN3cgBonjnQvCUYu0ZoG5gGacOJ75tPtUiVmrjpmRwALH0KnoWUFt1wezdjuFAgfnCcTLEQJe3gdGicwhgAOZLGLcw8PC/M0MYH2tU43Kc3R6CssGBzE4PoFhwqrBId4FjoKVeAoY4aK64A1YsmQJpHR0uq5Uq5g3f364w9X9sZiYDbDBogV49JGncNcdD1KQzEO11BXeEp7X24t9XrIHujop8LNxVDoS5KTtKMcbp2LMzan5GliwQSf23XffoHAuvPACumBPoPdhEK985SspbCbCCTOj90A81XrJcDq0bTSBww9/JU+1K/Ce91yMw484EnqL/6STToKmnWfGeo7KcQwT42M4gHf5jz/2OPT/BFx91dXhP65psBMJMG3EhIJdYYMu6Ro9A467ZNWqGrx3VMSNIKioY6C7Yf064CWXfB5XXnnNGsOoXC5B7m4zQ7VaCQaBlNHmm2/Ok9ZyFAoWlL3eYO/q9sHQemrxElx44adx0QWfxoUXXIz3ve8iPP7EEkzRpWtmQQCn3EdjY2McP4Z+rVCeiYsu+jgVz7vw4Q9fgAsuvBAPPrAYctWKRgFSkG6glyeF0qsHVgW+d5xLksTsC4Qi4iiC8p7iaXHDjRZRkaXQryQKb/35ncpf8YpX4Fvf+ja+/vVv4cqf/SpcW8g7QWdOmI/zHt45OAHjJPo6H+EPjiNhm6qRSmcpVTODrhoSGkJJXISUAeDAGyvSLCYfTiOigtBaPfUk58k77he96EU0SEYDfbbmPTcRwYP0IgivKI7oCZiikdqJFctXIKfRsfvuu4V+tD6am07f7DLkPfXUEpz/wU+HK5iLPvoJfPVrX8Odd90L2szkIwt1ZCxM03um/sfJS7QHNSR22HF7yKv0nUu/g2uu/S0ef/JhTNcnSHNAyqdQ9BAbjowOgzY3enu7whqKDN4nmODVnJT/6Og4PRN3cD0vxqf+59P4xMc/gU9+4hMtJSt6zUBOugyNTWJquoGIzNiRRPCNcWwyvwfvePMb0MnxrrnqRzS6xtE/rx9LeZr/9W//iHK1l3PxVEQFNKcaqE9MgfoDfVT0L3zBTphDj84ojaTxoRGsJM3ARzJpcHgIERFvUkGNN6YxND6KSXrspumRYRWuOdeea25m7N/Yv6MMcjz5GkOmyRNxlId47B3EAz7yTDPuwPYO3kdMe0imeedCPwhPS46H6H/wZWahrXfscwac8pyt09rMQj1jfoo8lJkZHNsYpLxZzjIzDzMDSHOzFl6OaTNDqKuQ0C4zU76H9w5mBnOGiMrdEyIq/oj5MgriOEISRYhiF+Ydr6FfDm+Oo2VhbfB/+JgRPwIlxDNGcc/ICRnKdpBQFdEkVPQ3iyGcUfhimLbSVzynVdCCPCij0M2sL8uzMFkp8DaouB1X6GGsAxLG1kALE4R8x0WTxUj+ZJp1VD8HvzN+tUBWjeoYjRLwEeMLQAtf4Np4sJUjePbkWY+zRctqMoZrwQXCAZojqz3jY87gvIP6ScjckfcQODBfwPYOYLlB47eBKZayYNZHYwi8c3DOw5NxvDmYWWjvnUNE5opjjziKuQEjFBzjGpdl3jl4lrMyTw8ZankTY9y8q3l/PkIlk5LhfUyhwEtJZxQmFEqT9AB0dHShu7sXIC0knOfNm4cDDzwQu+62C1681y7o6avyVLUC3R3dqE8a/vDrv2J0CCjEfVREKWEMm2y6ARZtMAcjoytQqnjotN2gMJabdmJ8isK7jkmeWqulKk7hffbnP3MJ9N+w7rHHHuy/DxO8Y/RJjHEqP734J3ftySefhD33fDFPuzV08pT68pcdgPe+9/1U7nti5xfuQpx7wgmV5GGdJo2QXt7JHkNjZV5wa75g+xfgkIMOxjFHH4nXnfNaJGScarkMGVBSFCWe4IVjpVINgp/JcMcZOc86HvUpYIL3wnpDes8X7YEjDj0IRx95FJoUyKPDoyH0PGl+6IPnY2teTRxx6GF4yYv3xh/+cD2NiJw41ZE1aITSePnB9y/HwQcegrPPPAXbbbclTj7xJHzli59BEnucdtppOOc1rwXtHhS4rsWkEMLLvvs9HHXUUTj55BOwzTab4ZhjjsJn6aKfO5ceC2qlIoX1PnvtHcYGDYckKqCzqwop/UKhQNqMEo8mHAlUqVQgj4LiN918Mw4+6CB6Nw4NbvFPfPyT2Hbb7Vl/HCPDY3jZy/YPb/IfeeQh4f896Kp2sU8Eg0eKu8Rx9XKclJauDTLuLTODmWElrx0Gn34a57z2HCzkifyUU04gb2yCJq8s9OeT4m/h5sikCedaSEoYHhpGVwGYGm8gb6SoUemTdXldtQp333knTjvlVOyyy86QN+e8887Dr6++ikZTS+k3adTFccT9aRiiAtN/a3v22a/Bls9/fjA0DznkYArpCHp+8IPL8JI99sSpJx+JjRZtQCPyUHqJPod58+aSTkCpWIauBbbacjN6dyI1oQt/U9Jpb/go4piT2Huffch7O+Kkk44gDQ/mVUMfuO3Q29OLLbbaCh/4wJtJy63w+tefiQW8qrnhTzcDlI2VcievUuYjp4Xw86uvwRlnnMXrqZNpVOyIc899Iz5JQyChQZSQto5j1bh3Am3p+qowr7erhEqS49jDuSZHHo5fXXsNvRC3QvTU/+lw00034bHHHgvGKPh0dHRg0403xnbbbIcdt94WJx93Ag476BBMjoxiyROLkdLLJD6Tl4bVERUSFGjI1nhwkOdhiJ6WEf0JqPMAwbmYdIzhzHOdHVfP4GCgvgsQU8iGu3/yQGxAZI4Kj+Ws7ykTgzwjoZxjIQCzVuhg8KzrmDZjXGlCO23OYMZaLLOZOPiYGdSvytS3AHzMWF/1CE5xgnMO7TirwIx1zK8NobjGUKgyC/XBxyMHm8/UtTX54GOmuo6xZ37a4zkDjFU83EwfOaSfPDNFI+Yy7VTKcqaMDbD2cUwLPEOVKE5Sw8MCGJET4N88juUtHevYEmvAZVSU60CKIIjWnOxVLqUvUJyQMi5LX0aBGBDMA4VARsCsRwMKZmX9r6JmBi22BLORcGHyzDNnMGMZ1oJj2oz5JAxmnnY9M+UbxBARN5n6jMmcUeSpWD1EZGcOZtaCWX1gvcfM4J1D6MtH8N4RPDz7ChDSzGMdM0P7Eb0CrEerdnk71DwEZoZ1Qwdzxk3nuMEiJBSiRY5fiJMQ11wccchoiTfJKTWevsYpTMZqdUxxnXiwQYYIyCOk9ZSuvwrvqyn46SYEn6mpKSygB+CaX/yCp5TbqXh7sduue2AhhVmZylO4V2kw3H/f4xTOD1PhzIHR7bVyYBk9Bz3Y72V7oFA0dNFNuWgBBR4Vk5TshIQ651yvN/DpT3+aJ6MleMub3oTTTz8dv/nNb/CNb3yDCmiUp6IP8yRY4En5AryYSvfP112H0eFh6AddJPyffOJJXHTRRfjYxz8GnY4v/thHQe8s/nLTX3D7rXfgjNNOwRbP3zy8G/DLX/0Gb3nLW6hAT8Yvf/kL6Lf2587t52k5wwMPPAj9HoDm8/DDD1HgF0lTQEpKgnflyhXo6Y3xsY99HPfffz+9Du/B8Sccj2uuuQZPU8HNl9KgcfV3Ct6HH36YJ/oLccKJJ+LLX/4ybqaCpV7Hav0nTTQW6qTzNb+4lnhfDBk9n/7kp7D7bnvgq1/9BkpUgHq7fMHChRTmGeKkCCm0KI55Mr0L559/fvBCfPGSL+BlL385vvSlL9GYqmFicpIn9Ctw+OGHB0Wn+/YHiOf42HgwZuo0EORJEAwO5cFbMkj3bhTFuPwHl+MrX/0qjj/+RHzgvR/EOIX9e97zHmgPi7YDq1fjXe94J70yB+J73/sevQBPkbd8+C34W//+dwwMjgVlvMvuu5NjWh/R0cMF3D74gQ9A7vgf/vCH0Bv1t/ztb2FvFQoFLH7ySdJvCeTlSegFGORYoie3Cdfd4fEnHsfQ0BD3H+hlqkD/AdP999+Hz372c/jkJz+JP/3pT8GrMzaWst4gHqfSi+IIjh3IMJOHRH/y+JnPfhavOfvswFNN8j8/YR3f/vZ3Yv/99+c6fZUG2UH45te+To/NSvCaG9/8+jdo9O4a+GWabu9f/uJX0KHmHaRFR7UHn/n0JTTqmsTjs3jR7i/Bz372cwyuHCbvgPy8HL/79R9ouJVw/vs/jP32ehkuppfn1tv+Qdwi3HLLbfR0jcK7hDS9DF/84pdx9FHH4H8++Wlsttlm9Eh8FU3uFfHeEPl9YnyaafIjr0eidBob9nfjPW99PfLpcVz7iyvpyRvBhps+H1N1h1/95nYaqnUkpEE58SjFwD57vYRXOxXSejGet9nmqBSK+NPv/4DVy1ZgeNVqGvDDYT21bg0SZ5puj/GpCYzS4zBKj9hEs45GnoG3WIiiCDFBofMeUlzeMXQOBfOUQ47geRhxDA2Jdyh4ySjjuufQY2Yw1qdIYjIjXVOGYNgqV8JRMoHeQ4EprswZsHY4U91RBirLrF2iFNY5fJoZ+agNLsRbtf75t5mxUHUj2MwYzGA8f0b72eWq8+9Ac3czlTw0TithZmjPB/9/fp5pAFBJZAT97rNAp5KUgjujJSqlr40rUFzMk7KCwtl4K+3y2TkIEzRzMLP/CNqtzQzOubCwZhaYz3lHRnMhHrFM4J2DdzMAgyc41jfHOJnVz4BzDgKd9r33MLOZ9NrQ2MYxH3zMjN/rfpzzrbG0KXwE5x03SUyIEDEdgILWM+5Y18xh/Uc0yknXEObrEWv9yrPS6olYMyeDI5G1USJnLXrw9B/GpAHgogSZi9CEYZq1W0ZADauGR+ApDIo87YyN1eBdTIUINCgAJscmoF/Mu+3vtyIpxhgaHMXvrv0b/nbjfSiVOhBFDuanUZseQaWzQiVUx69+ez0mp3P09M0BrInVK5/GLjttiQ0X9CJvjKGvp5uCqIPCvQC52nV//gSV+Nvf/nboT+2OOOIIXPK5zyHlSW7B3Hnh3vm4404KHojTTj8X7373h3HJJZ/jLICMp8j3ve98KpV9sfvuL8eHPnwRsgawaH4fxoen8K63vxtHHX00/nbzXyDj5jcJ17oAABAASURBVEMf+CBetu9+OOgVh+MbX70U+l/57rnrbqxYtgRnnXEmHnnoMcQuwmknn4Lf//a3qJSLbNfAJVQ2H73gwsBzq1cO4cIPf4T9HIgzTj0NX/j8l3DYq47CkqdW4pa//DW8LCelvN9+L4dO1d+79FLUJqdoSFBgv+t8/OC7P6CRVUYnT9HX/f56HH/sCVSsh+C8t7wVD9ON3dXVhS02fz7uphu6WKzQnduA45qYGcwMv//Nb3H0kcfjFa84CK89+3W8grkTMfkqoxdHiuaAA16OT33q8zTWnoBOvg898ACq5RLKdGe8/rWvw6Xf/ja6O4B3vu2d+NxnPo8KT5NdnVX86PLLceLxJ+Cggw/CW970VgwPDGHe3Lmc19N40xvfRA/AKwOO3/z6ZTju6NOCoL6LtDuHp2vRfOcX7ITFjz6GtlDzaOHriPPtt97GNsdgj91ehPPe/Hb2/2YaHd/H4OoB6H8Z1P+MqPctmjyFXnbZZbj4oxeht7sacD739W/ArVSWFeKvvTHN++j3vecj2JMK91UHHU76fxEjdF33dif47a9/g9NPO4NywCOnBu/oYB/k7Q+89wN46T774Nijj8HKZau43itRoVEqnfLH39+GE459HfZ80StxxhmvDVdDlVKCeXOqvPr4HhX3K3D+Bz4CUD/dfdc9OPYortcBh2DJk6twzx0P4qzT34Ddd94Pbzn37fjyJV+nJ+B1SLheV/30T3jneefj4x/9DI541XE48rCT8PMr/wijBpXifM+734ff/eb3iKIC91IF3/vuZTjy6GOx70tfjje/9W24554HMTI8jWlem9GuZJ0IC8nX3aUIJxxxEE477lDcdvOfsXzJk7xm60Lfoo1x8x0P4K93PI45/X0occ8X8wa232JDHHvEKzE0tBIPPfoI5N1YsWIp7r3rDlAnQ79Zn3EAx5NtEkXByCoXSzDPHMoh/dR4nYRqxhGyYoEGaUKcI0S0aOPYIYkcYsaTEPdIFGc/BY6fRBGK3lP5q55CgyeDxABDgws8ksPMWkD5hfBkYa8papSJbKIo81r5jvhw94e0QvXpWMNxDqrbBqcRzMHDAphxHEdQOAvwbx43q645C7XNHMxa8ZDxX3yZ+uLcqRoof1v9mhnMbL1e3TppN1NuztAGZwaBUa+ZMc519Oy4DWasOwvAx2xtnpMiXx+aVOpy7wtU1mwbBBnQXAMpMhoF7G+djxZjnYxnSXDuXEwEeJbikOWcg8DMQloTVDsl2qEY2jPDwyHmSVf5Aj/TBnycOX6v+1Ge2Uy/RNhYpwUGjdkuN2vVAR9WWwdfc9ZiMoZq472Dma0F5psZ2o+EWTv+34RmrT7NjLO2Fg6Mg4/zHhE3oudGdAzJXci8oZ4DdW6siVoTcamKJStX42lCiW5CLWF3Zw+VXxXTPFVmtPp1IklchLHhCURRid0UoPtrnU4GeXdYpGAYoyFRplu5kFRw2z/uxaOPLcYE7xu7unowPDyMuXN6sOsuO6JSSdBRLaC7pxPz5s8DuE4ZmUjvEPT2zKFg7sSmm2yOzo7uYCR0VTvQ21lGT7WKDRZUqBgSQjfm8t6yp1rBHGqzDeZVsHBOGXOpNOb29JAGHvP65yKyiAKtSld3mQq4k2E1hH19ZXo1+tHB+cpdKiMnIn8tXLAAXd1d0Dzk1u7s7EQXFbKuQdrxBQv6oTf9OzqIR28v5vOutb+/kyfcOfA+Yv2WgVMqJ2GsuTRi9EJloVDgHXAZjnxRKVcQeU/3bJV5vVg4bz7DHvZFetAl/MPLf4wrr7oyrGfbU6L6WssNN9wQPd0VzJnTS/zL6O7upnelk8phXsgT3gsX9mHhwiJ0Ei6VCq06nIfm0Nfbx3QnQXgKj4gCPEJPTy/6NJ85czmHDpTKJXjyjfAu00jo7amgg2uxaCHxXdiFuTQOdH3Syzashjvomr/ooo8FfgefjMpDPB6zsFQqU/HMC/To7e0JoWi8ySaboFwuszaCYpEHoI94KENt4iQJPFAlXwmfYjEJbefO7URvXyfxrKC7u5Nr3Y/eru4WPclvpaQAI38nUYyzzjoLV155Jd73vvdDv2HwykMPxeU0djSW+l1InurrddhggypiB3Ryjn3dPaBLAv29naRpFzo6ypAx1NnZDfFrb89czOmfg0q5A5pPV1cFfTR4+/rmY/6cPhrNZXRViujr7kPiC5jfv4j49RI6oN/ZKJhHKU7QUaoEPB1izquX8+lBV08fCuy3AaBUjdAV+DFGd2cVm224CB983zspd6Zx1c+uwNjoKI2kKiYnpvHLa6/DyhXDmNO3CBMTddYBdt5pRyyYNwc333gDdKIX7wxzn8pbpN/UaPCkrz08MTHBK486GvQ4TPGOf3xyAsNjoxgaGQu8EZOO4oMK1yqhRyqKInjyccT8OPZISLiY6YSyRd6AhPInNofIecJMyLSDBZ42yh9HueKoyCWfBWg/ls3E2uFMck2wbr5jfqs/RvhxlLNtMDOYCRxDB6JHumTgFgvA6jDWh3NACA28nWFdWwPOWvFQ11zIVzyAcCW4kJj1xTxgXTxnlc6Ktuu0w3aR0oTQTysvp85txf71t2jxr2v861KXwmjsroUMObSRc1ImI6TtNKkoz0CDGqPBKwDABWMgZ37KemrTGsrBKOSVbkHKbE6O3/qICYzEihx78MppgTkLEQ8PyxzAPgRmTAeYKecCOS5gzDHFfBHj6ksgpnShnwzkRXjGiR7akDMNgtKAg5mFMWmmh9CMeYE7iS8XQy+z6Yc4AKYJwtuxDTGC5QigeGQezrkALXwcvHOQAHfewcwCtOjRpm9OmcN+8xTq17JmCPUOg9KYeZx5xtb2wQTMDF7AScZxHMaJvA/jO+UJqJzikBdD6zid5pjghn9qxWqM0C09RDff0qFBrBQMrMYYlf/8RQuRuIgn2HEYQIEXo1TMMDU5gP4+CUljWY5Vy1YjiSJI8C6YN48KbQMse3oED9+3hPfEMTo7+jEwNMwT/yS233ErbL3N5jzZjqNRm0JfTz8KrgK9SzA2XKdrsgv1qZxKrZsKPEZftYqFfb3oLJRRpaHRQeEofvIZ0EkB2p1U0VvsRH+pCz2FDpSiImLSKAbHLXZAp+PYJzAucne1G8WkhB4qCU+aFKkoyqUyT8gVVEtVLmuOAgWzlEDsEtI0Jg1jCsECoqiAhHeyzkXopZDu7u6F9zE86Voljj6KUCwVUaGyFB3m9vWjzL7ZKfsA5+LRUakiSSJEiUN3TxcKhRhJ5Igjgf1mzSbpMo3LvvddaDOJd3q7uwGuk8sdceyge34SlWon+4vQwXvkxCcAPSE5PQCePJBEMcscOiudYV49vb2IY4/IRxyvgLgQUbkX4ZkuET/Vz3jPrv4z9qOrg2qpgsQXIK9CR0cnisUy+yoTTw/nHSLymN4ET6gMskYeFNtfb/ob7r37HiSkEYgr4OhJymEWISGdp8ljCuM4gnMRKsUS13+aAhkBXykEzVeKqsQ18hwnjuLAU601dBCumod3MWKXcK2KIdT7AR4RPP+Jx2MfQ315GC78yEeCB8dbTgW5DOecfkbwCBW4DkkUwfFfqVBBTHrMndtLPskh71O5UEKB40cWoRSXIA+SoxwqkzY66OQ5KBeByCKUyZu5aEcPhueYMfErxhVkdaBCAwx5HZHzKEVcK14l9JGeXXGCiOvaQb4T/hki1JqOrvwJTHEtY65NgfxSb06jVPA47tjDcdihB+KnP/4hHn70cfTN2wB9czeih+wB3PrXe9DPK4m+cgdqowPIOfDYZIqh8Sn89ZY7AStg2bKVWLZ0KUrk0RK9KRPh58KnMMJ9HpVKKHZ2oeFceE9o9dgYxiamEHF9wbX0pGvCK8KI84k8U4RItIkMUewDJOTjJPKko0PMucY+CmFkMSKL4MmbbMl43IqHtMGcwIU8I00NHnq4XSmnKBMNlLR5WBdQCUpmZnkW0qov8SxgNWgMtW2DU985uMIGMwvZZgqzVpzlLGbcAZwnVNMYZ86zfSyMn4KDIzxZrhYwduLhqTaM/JwR8IyH6gmwjEMYHHEIL5w7EC9meQLjJCt85KDQOc8yC6D5sRjgeJkYD2sf1tLIYUzVU0kLH4PnXJRnAALkWFNP+U54rJ+nAWZDOO1z4goD8RnPuTqKK8zyDIrzEAc9LIKZIUxYGf8ChKigXUVItePrh+YMAuWrnibunAtjaXOZGWJSzs+C2HlErOMYOoXewTFUH7PBzEK+Y2jOoMesFSr+bCAcZud7GBeuhY/3Ds75ZwXvWOYd/pvHzGbGYl/sz3NsGR2aa5TESChc4pgbT5uQ9IiIi2iRuCjQw0ceevQjPE22rTVTTNLLM0z36ijv/HNu7h4qMCntQqVExV3D0qeeDu8GDK5egUIx5twcqpUKtttuK/z/2PvPaFuS6zwQ/HZEZh5z/b3PlvcWBRS8JVAogEUABAgIJAE2RZEURVG+NeqRNK2lpV4982NGs2at+Tk9P6an1aPpHg0pGjjCexRMVaGqgEJ5+7y79niXGfN9kSfvO/fWKwNDTre6853vhI/YsSNi7x0Rec9L2JZ+Je2qK67EkHV0dlq44siVmGsu4YEHHsH9xAp3SDlNy83Nc+gNdnjv+l7oJUHnC2TNDEvcbWmHqh/i0VvR7Vaf7Y4w4cQa01gp51UC4/hE3nMeOhmeXBSO6YIWSHR5zCoOR1BoQ4tbUKdnQQGcj8Yo2HdPZZC4BIFXD/pbcp0O5DxGnvB4NEuzuINS0SzLqNAyVPz1HMuCi9KZKZm6uthFIG2B6yMm8MtzPGppBu88zAyJc/BwXD9FpMHMoV6rYYm70AUK/zRJ0ed4gI8XfRpLumpLeVW3sQ0mx4+DIeHYOtJkrCue2NGo0P3/mP3I6VdczDz9MivpngZJDUpQMFRxs27k/TSi8mv853kao/nQIP1KVt/BsRMPRYuZsZ97K3XMaFNg2o+qToXFHybv+ZgZ6VMpwMyiQAOfCcfKWL1QlQ0cFyMfvvGNb+Df/tt/y/v1/0t8T0S8rJFOpZkZzIw1APpW+Qq45COqL5mwL1L5hIvRJIdXEyHOj4nGgvNOc20wGGGn1cPW5jZkFHoEHD28RoE/wvvvfjf+1f/un+OF55/GFz7/Wa6JLlZ4QvH8sZP47Oe/ThYbmjxRWqTBYKyzvTPgnBlicbkGcwnufP2b0O2MeIqxhCWeaLW5NrudThyLlDzwtQzp3Bz6JO70+nr8/0RavP4rNM+yFJYm0DgkFOhynUvh0xocjRnvMyTe01BKoPXgOfcSn8Y0RzdhHucSmHkgrj8HgJBfmPoLxnLoEDhWQsH4EAEqf5BfOaR/cgSEwkC2RQTSRDEAuaEAAtNiO6q7Auth9fFTsP5YR2A9RBGM8aSH3z/NR3PUBTbIQvLTeVUfkTeb0czgvIN3hAd84pDQqPKUEzIQxG/BOQ/BzOAI/BU+Tvf8Lwlye1IE6G9Ac7qBTIjIZnT6AAAQAElEQVQLfYagIMZyoGaioDgLgAA+ZhY7pMlTwXl2kvBJAkEddt4xn4Ona2YwK4HpkzCvJp4jAxNOVJXLapyMmUdG4em9h3eOTPVknIvlxUDvWKfgHev3MGcArTNzdPhlhGOcZzpexWNmMJYxM7aVwDkH5x1U3sm/Bx7euZiuNDPb04IEtLAn8hIBM4PKC+p3bI+TxxxAMxtJ6okECSdT4ul3PhpIqVyXcMFm8FywmpR9KoceFaHeCxiy32d3tnF+ZwtjjuPOdhsFd3mX83i8Rp5eedlV3JHUodMfKeyDBw/g/e9/H48eD/CO9634vb/1N/H6O+5Awnp09y1hlXOh3cd74Avrm0hShyZ3RfqPheaX63jtG27C8oEUw3yT2EZzoQkjza1OF6d5X3thp4NN7ka63KWOci1yzy/HTtLhXMvzEcbc8Yx5YlJQMmh3xqGEdmQFO2fmoZ2BsYSgBVvCwVOANWopUpdAhsCo3+OutUCNSlpv+2sOya9+zDdJF+sIORc+536cy3QLGgxGV/HR1ZogIi2kp2wLnF7FVFkV8d6112nRqOhDigt8nPP8BowV10mT4Cj+Chopzns4zhkZGok5Di/BcCAteVGwjMF5j7geXMJ0D/U5YZ1Z6mN/1A/1RzszD5vS40AP9j8kAUJF+6yrvFVY/oR0ZGxH9SZ0zSz2kzUjPuRNQcXk4eDZblXWlYlwNNAUp6DalFuFwf7rZEJhlVWfBMc2ohuU+8VQftWVsJEax1h9P3TgIJZ5mtHIatyx16E8CWkH6dpfg9IE1fFikN8cX5tCNO7F/trKMLMjDx4D8qPHedktAGG7P4LWXsGxlNBvZAVW5oEbrljD//X/+F/j+ssP4Ct/+SlcOHky3qfP1efxza9/GydPnMEKT5HiKQ5lXlZzNARSHDmyjNe//jX4tV/7GG677TXY4vXbVddezSP+HJyOmPSHKAb0D3M4l2J+aRlntjZwYv08Rqlhi1cAk9TBeEpgNHZd4uESyrQkpZsRDKcMc145wpO/Sve+Ss9gMW8dztcQfIKCc1J9D3CAebKcJo6ljE+jH6SjiFB8gmCa+QlyIzg/JoTKCxOOueRJDpCfhiLYRZfzS+EXgfGB+QLXSigMJQqWLQ2BEAqEcCk/G2M7+z9ah4Fl9se/UtiZwWwWHopz3sGTx4ln2DOdk887B+cMjuGEY+AdwyoLDxPkfxlg+pixvgqsbxq9xzFzsCnchLPkxQioFP+ETJTwl0sDnxW5yDx6QN5GfyAzi0LMc4p+SSi/MJuBfY+Ls3KrNIUrf0ksO8YmHAxa6InzkPBUHjOLjPXsVBRM0VW64VKPmcX84OOmfrNL52WWS37MjO1XcPDOIWG7XoM7RaI4wXxMM2e41CP+CZdKMzM41mHm4IApCk6JwNDFD+c7HJnmPMgfH9tzMB7tJkg50VIuyjSpwVPZFeagX/iS5X+O94pd3g2evHAebe7mhxzH7W4bx06cikfB3W6HO4o+lnl/rp3lhQvr0Atj2ql++StfxHe++U1cc9UVuPO1r8GBAyuo8Sh1kXenOYXf88fO4MEHHsOgX1BYLURi1zdP49rrD+P2116JwnNn4gaIpwKNjMbAPGQIdCm0utT+fSoSRJ5xznHi5NC8LDDKS3cyCbFOMwcjHHklPgbmjQn8Uli70px1CboHzYsxnPM8Wp+DjvMHvA4puA6UHtj/LKOgYll9FJawVt0K51wP2s0FugWVdcgLFPSbWazTefI+TeO68ImH6krTBJ4LXnPTO0cjIGeZnO4EOXlfsB5BtMV8zKs6ezyurVMwT5geaeM6Ax/1STTQi4RtOO/kjW2K1gmPkQsaSMqnekKgECSUz7kk5jXOSUdaPIyKIkR6wL6rTMyAsk75lU+u9+wbIb+O7sW3CU+TFM7JB7mBdYhXIRQlPYF1C4wvBSnHjLu1QHqUX3WbsygD1D7io7aFGIBnH1VvGQKcL9NCCLDpWMtfkBaNj+ZgrzuASApsJ6fgKjhnOMSRJtbAqlgH6TCOHQMws0iDkSfgE+tjmlwGUcXLPwszA0g/m6HLeWqA/IWnYiPdOmkbkBfjEMr3cHjCU/Dab2G+hsNryziysoDf/5ufwEc/+Mv4iz/+H/DAfT+I61V/RaETgvvuexieO3BPhZv4jEbAIu666924673vwvLKIm5/za2483V3IqPyfurJp6D/qOrsmbNcsx1ex02QJhkKcM4V4FXDBOe2tiHDv08aWqMR8pR8qNXARhFILxujmxAp4BIY+8EvlEgYlTI+o6JPYY4u5yo8FT/dnJBfyl2nikjqrCeBwgXz5kgwtgQTyoYxJZgwMge5kxgu/WMaACOO65juhKd7HD5U0PtMkZcBjAsc4xdjwrlWgnnI+4IDr3VQcELk9Guuap7IH5g3cGz4iXOj4OCV4XLe4qd6yGQjXqKMmcF7zzFJI5zzcM5Ba9hTqUWXYfw1Pi6H4UUgE3JCzAAnT0FUNIk54MKRG8GBAgdJ+RQ2hl0oczsuDMf6PTtexgBmnsUT8CvCzDj0FZibZY0AH9Xj2baZwewiPBnnnYN3CRdtQTCzFSBv6eEA0E8PnLlYTv69KBhfppkZWBOqNs0M+x93iTjlUX/lCh4GT7oS84hwhiQCdAUf+6k+VQAFDGYe1RdRlJNPAnMmeddrZjDWbeZgRj9BH/vhYhvaWZgZPBmSGpCZJw0OSZJEgGUnMOjPBOVKIAw4btu8Q9Sx4ITCZoFXAh3ecfZ4XLkwv4ShXiD0GXQ32un0eJ/bjzh/4RTuu+9ePP/CM1g7cIBCZ4TtrTaPtpewtnolUreGe7/9Exx79hwOrPKenEeQGxvHkTV6uPvuO3HHnddzEXepjFMEioJVvWsAYGdji0eBBTZaO9imESKDRVcDwbEvaQbHXUdWr4Fko9Nvg+oUBYVaERc4e0UeGlFMRghc+Exkj4GUytnINx31G5KSX4ENMm/Cuj35FvMy7GFQWND8SMVPCkTFK6/qDZIczJuRnsQ56HGsw3kjm0OcmzXRyzbMjOPgY5znmOhlRO889JKhlH1GIZ4lSTkXWWfKtPgreDRe1E6NgloGgeaFY12e9IiuQOmYsE+e9IKP0gsaDWbGECC/BB64blUOcDE+cI3neaDgM+ZBdMu0Mr1guocnvQ56l8KTX4hlHYz0e84T9UF8yUhLIJ+dd/DkkXOebCzrFu0VNF5jjlGapBAt2vF7WOyzJ71GPrH2GGYF0dV6Mcc8hHMJCXV7AYbZo6oNGaqiIyffGA3nvZxocFmO2B+dRBiJMWN9sbyDZ39iRn6pLjq7H5IFsmMXcGyTUByrifNQrnH8kErpGSQWJwgY8Lri3OYG2jwFWl1bwOJ8ikY2wfve/Wb8gz/6A5x8/hl89tN/EdfOysoaAhXqN77zAzzzwmn4pBav1vQuwuraKu58/esxGvdw73e/xf4Msbg4jyefehL6/YOt7W006nMcy4AJjeOdVgeDENAnv3Matfop4Y1eFx3SMySvC/KlcBwnIjcZLwT9BfmhfuUO7JejnHDsC/sEgmVK5Z6hLJtiQj6Mycdc8kF9J/Ikw4R5J64GYWQp6fAYFB7D4KduEt1B7tAjs3pjo5GC0k/6++OCfqDPOdrnyZs2BKNJjiHnu1zJA3qRk1i52hhEjIHBaMKNwhg554DmvhBlA8vnXBulUQhM8kB+gSgQOIC50imXZRzIYADndAgTaD4EypfAtpQP4lFg2VBcnCMMh2nYzGC2D5zIzhucB+GgdSOZkZhHQv45zm1HXprZxbKc8ybMxOGneMw4iDP5zWbqpp8kgVN0FpwExjChiYCZxlUP+4+cJYTADiuOfIsMkv+lYMYKL5EYCbhEvOoWzAyRSeRa3OGygJnBzGZKXRyEmchX9LKqKGCqjBZA4VCFXp0rGqt6HGly3kFIzME7Bye6vaMfFKUGc4TZtPKS7oJ8FKaRL3JUv/CiBEY41uWd6i/hvOdkcuSZTV35wWEM4MiCWeESDzAf5z7H0qCFNOAC6+pagPeBeino9MYGzm5uxpf5zp47i82tTZw9cwYSrlJWXQqS0XiAWpag0azzHrKHp554PBoIegFMRsCQR491HmE20jk8//QxfPrPvhR/PfDA2hFQsuDU6RNceF28971vw8K8Ryi6jB9gebHJ+8s5bPOOVO2NKbDGXLQjXl1o4U+4QIMz5ORbQoPi4OFD4PJlOEe93iBNNeiZcPHLdc5Bil9pk3yMwEWq64x4utFlmwBy1r+yskK2eGi3oL+fl+vJJzODwsyGjII0qF0KuVqtFutVuFGvI2d72hV3uXPPaGhI6Gin7J1Dn3FmBpXR+wZqP6PCT7MME54CqO3mXBMjjoEMAjfNq/yeSkVQH8R7tZew/oTxokmI+Uir/LoGEh2i38yg+hSvsqLHjLwjrf1en20XcS2pPjNTtl1UNIgmGSIqq3onFJI6vpQSNzOItjr7r/cCFIfp451DlU+0Ky1NavFdkjh/uANVXeKT92VeTyGImaegAFa7NfI6SzOOj4PGSlAZx3KhCBCMKwyBszwKJAdwxk+oGTjcLMMxplIJFGBmnP9M895z/BLILagk1Te1pbqdaE9T+CmPA+eH6BS0VnPOuBJsOwTOvcAdaQ7N0e6gjy0arutU+pu8XhvzRGaukdKIClyTQ9z97jfhX/3zf4w0DPDZv/hTbG9uYWlpCbXGHL78ze/jS9/4AZVlimxuFVlzAaNhgVtuvR133vF63H//93H27Nl42nbttVfhqacex4kTx9DiSV7Cdb2xsc61uoUer9GMtA+9i8f8GxxrKX69+JcjIfWCQ2Hk51Seaz3l9AcDCnIvspFuYJ6C/IpGAt1AxDB5NDFPBe8ixsw74nwYcgzGcplvTP+Q7pCVDgpgmHsqdYfexHgKCfBGhAreaAgQVRwVf5+VdTl2UvoDyqY+ryV7wxyd4QT9/gQ9bki6hMKCTgx7PDUUulxDfc7REfPrNziG4xEEzeMR51yJMdfaiFclY9JEULaMiQllTc61kbN8QcWf87RQ6yjniVp0OQ8Cx1vIKUAD+yW/UGiikQfVxwJgZhFaS2YGuR6OM7WMN/LWjH5HRL+DGf0KC7txDn8VjyuMg30JXGzMIZAIoWC+i/Esx4DiyAPmYYAfvTWvOHrLDzsROFHMDJ6T0TsPR7+ZxY5i/+McmCGmmVlMNbMYdkxzLG+OYWpEvenrmBbhgbjzdUyzGTAfi8B5B0ePXE8hY8Y8yhsRSBvAZLbjCLuImM6wXJUR6HeEGeMF+aftmBmcA9ROQrcE4zwobDzbKf2wAk4ZAXjn+P3KHzMjXY4wlvVIEoOPcHQFxtHC9GxU8XSQkLbUebYBeA8kCQVe4uCdgx7NWU3iMYVjnxO/zQWmhTqmYvJ60WuZQiirozm/iPrcQlRgZkYaHJVtPUJ/z11LE9x6403IkhTakWo3ePrEcUxGfVx2eI27/zXoGuG7957Ad7/5bQtvpwAAEABJREFUCMLgAFbmrkJ7ewubGy/gpmsP4pfveguuufIg+p1NKokUK0tNWskOBS3vERW3BFSPx/UDLmgZBBPG77RbOLd+AUktgZRJlwpdCliuriky9kPKKc0yBHZWd/+Lc030ec0hmvVG94HlNSTmcObkKXTbHag/B3kCogU8pODsd7q8wmhGgTHgNUkIgQK2B/2ATp+KPU2SaCAofr7RhP5ETf3PyIs5htkBLC8tc9dXI40TbNC42trajMJHBsXy8jK2t7dZ/xhzTfY5SWKa6Nf7CHrRUtB7CqJJtAoeFudUwjkwoWCS4tKaMIrvA6trUF71N/MJFpuL0Jv4inNMb/CqZmFujsZbAzIYAnljxnENiOWUT9i4sM4x8PFFRRniC3PzHOMEenN+wL73ye8Blc2AfJpw1wU+uYQoQS/7McGACnEw6EZ3SANze6dNfizFuaRZyKXDNgsCEToVUFzKeVtLM7bP9iTU2dZI/1lVVqMyraEY55Cgxr4ncHwUlSQpmg32L01jW03xlvMAfMwMOXk2HPY5JkMkqcf8fJMbANJB/ohHRqOAHaWROqYRNUJBBVEpAbni+YTGqOai6hqxz5qPHRrHYxrHOZXGGo/4VxbqOLg6j1+95z34N//in+CyA3P44mf+BCeef5JzIkWDPP3+Az/Gl7/9AHKutVFSR+PAUbSpPDe2ujDz2LywiR/84Pu4+YYbscO5o/ZOnznFU4WdOG96XAf6Wd9Wa5t8HmDC9TKmeb9DRXaK9JzjfNdpQMF5DjgqIA8zgyMwfSS3OfwIzgDy3rHdgmDENAdQGDlD5MSEiC44PpQnMi7GrGRE/o8KBx3hyxioEI2BQkYAMKIhIGNgwPy9HJCyF/rjAnr/p8fxnkWf4QGhXxNtc651egN06LbpVujw6rDHE0vlGwzHNC6EId0hhpx3F0GFvyd8MT0nv+K45iNMKA9jmHE5x7bgfNG4ixmaY0JBA1VhQeHA/hgDRkaaGTxh5KeZ7eE1QEZIBygf/S4Uce6Bj5mD7cJgVsGxDscciHHg45hGJ4bNTN6fCvsMAAfSv1tBYH05BzPQwpYLMJ3+3Qz0KA+d+NnjZ7mCec0M3jl470gkyyuewKt4LDLBWFYAEvPwMLzUQ5a+KEkD8aLIGOHi96v5Ur1hX0bF7YuKQecNifOk1eDoeufouhjHIF1DNFQiYWUtceKQJ3IRnyltYerGOHCClJgGo2Pm4H0J5wxOfufYDuMSwnv6LQrRhPF6b8I7F/OprAC2E8xBc3nEMWvTSq5OAS5oJ9PewQQB/ckIIwrBXrdHBdilch9hm0f1RuZ4M7S2d7BCQ+G6K69Cwgn9iY//DXyS+KV3vh3NeoZ6WsdN1x1BKGr49jcfwBOPH8dlV1yNpZVltCmk2hRSEph33/UOHFyZQ+InPC5tRuHtSLMEi4yUHnfMQwlextUX5ilA59Dl3aqjEDfvqBQTNBm/vLoCl3gUzDugcOhTYMxR+W/v7MDYXzPDiHVpd59mGY9TF2NbaZZFIaoFr52xfvbWORcFgsaoyToUrjfqvLqYh56FhYVYVruIHdavHa/Kj1l/TsEhJWhmpC2F8jaomDK1Q4Nia2uLCihFToEjIaX8PklifTXtfLM0njzIL8zNzalJ9Po9dMk3CawYwa+cSss7FwWeThYYFetRvaJFYfm7vFaRq7WtuJIfDs55mJmiol9/929mEE2KVBn5PeeVFKr6Ipoc21S6+DOhwBSc86Q7i1B/hDRNaOTM0XjqQk+aZpy/PtY/ooDXWCnezEiHQ+A8MjNFRd7JWMkljNlP5x3zlGlhd/045lU5Tkr6yHqMaZhodx/zFMyv+c78jjQ70ijkpFl9k0FmZhhz16mxlDvh/DFjOebVio1Kjx5uSrkecgxUlnkmpKnVHXGe5Gg0arwCW8BCDXjtrVfjn/3jv4tDPP7/zKf+FM889TQSzssjRy7HmXMX8OlPfY/8GGGh2UQza3KdZFT4G1xbmzCuxzUa4XPNOdxE5Z+QhluuvxFjGkM759fRTGtcI43IY+1yHdeZ7vW7YYxNrgnt+ls0mrukUXQHynBMHxlaWrsytqZR0VFY8TGw54t8Jf8mpEl8LSjwJ0wP5nh5R56R5UOGpfAHBXiKAe6upygshgdU/FL+A+6eh1T8PNyIeUa5kY9ARwYAK+mOAnrC0NAjOvR3WKl2+53BGG0eHbTlUuG3iRjPzUt0ma8/ZPkI1jtQHQF9NlhizPVRYkBDYUBjQGtjpPWnzcWIBhT9Wj9jyju5ms9aZ5qfQk4GBG5AyjkVOE/ZefZdYXB+0cuP5iKdmY+ZxTlrlNVlNBlVeljHRX+sI9ZT1SHXUT87SuKLAMczGMMC/cXUDfRHMKy4Yia8m59prJUfJqqiSIcaFXbjXGxU6bFzzKSOAwV9+sgt2KkQAXVsBiEYM6kNOvw4MkAwM+Y39nMvmCV+CmMLBFdADJsZzFn0M4VlRVfB5iyCFQG42E7MM6XRApOivwCmfTMzGDwcXQF7Hrebr8oPuD2ML8xB2FOMgYTx3jO3d6D+hXcWXUdho8XrPeuGHpZXnSESV7ZH2oI6rmT65ZTtRx8K5g2hgJmVYNH9i9XYvmMbju2m3lPxO/hErpEOwcE5h4TEJdw5gvlIJMw8Cjg2V7o57+l0dLfOxdDiTuIcjYAOd3JtQoq2Xm9SaIPCqo7t7RbWz65zV93HxoULwHCEN91yGxyt8+effBIt7njf9pa34rWvfS16vQ60I9dd/4WNTXzpW/fj/p8cQ7ZwBEltCW0uainQa6+9Eu/5pXfgsiOHMEdlCdJmnopwfgHbXLRn2KauKNoUclu8W81hKLwhGDDk4m13ery+2MEm823zLnRIRexcQoFd0GCYR8Jd5KQg2ym4c0KLWrvwgoJfYzhHYRzIbxm+/dEQIxpFSZJQ0NZBOY8kyaB3IxLSNJEwI02TSeAxMJCTCPFynAfuPsYUPGPAEig8IW2qV67q1PF8kqrelOOURMNDBskyj4TTLEOSpkh8gmajCe899FcYCfOnjK/zusM7z3QPV80JJHFcAmmowO5RKbGzcKge0VBB7Sk+cG7JLeFYT4EBBa3qEb2Kn7AywUgLvGN/i8hzNsd+55hQOYcQUJBJEp5hWqeZwcw49zwcyzWaDYYd9ATmNzN4xjuXAOA8ZIXOPPOUYedSOKYFZ5ynYFtsgzlzBOivmOQKqiuwzZQ8CqxX48psFK6B/ZlEV3FVmpabyk0ozHPWHJyD1lmMZ/mcc1/lC7aTMzwmXSMm9snOAe+u+/JHpTXCFk82DhxYjAp5vl7DnbfdiH/5T/8Qv/zuN+BrX/o0nnv6KfLHA8kcLmyO8Ref+y6eevosDYUMlx04gDoMdfLvnbffhqPNFG+6+QZ86P13473veRduvPYaDDsdPPPEk9im0ZBvtrGaNpBwztU4B3WltHRgDTnb7XNt75CXWrc7NHodedfgegUcLACe7UhulHCM9ZAxEMFxUB5ygXkLxoO5EZ9Avgb2VygYm5MXhTmOhUFraci0UeEwpDIv/YZhESIGNEB4Yg8pfu30O6McO1Tc7d4oKvOd7oDukMo+Rzz+HxlatBE3OznWd8bYagfs9AKvADz6k5SuYxjYbhcRW60JWp0C7W5Ap4/otruGTs+h00/QI/p9hwGNAl1NDrhee2xff5I5pH84zjGk8teaHNIgGFHujcbDXUNwRPrHykODYEiMeEIw5hyfcN6MedIz4u5JfBHyUFBGOAIRgTyIDORX4BwScroMQvwLHAHxT/JhzHomTKug8IsRoiwZRT7LXzAsAGPOh9n8omucK4/AdNY/noETES8HEVuhYMaCC4HjTMIZMMXQ/Wv6BN7JYLfNi23v0jOlQxPYpv6fyglih/BTlZrJLJoKqH0d6cwk7PFq4c1GFBzwisez8Rf9okkoY1ReUChwssmtYGYwM3gBgHcuGgEplYj3Hs4DCYWolJyZwTHdMWxmsZxRyBoFinkHo+DQrmHACdzu99Dp9eNC1+S9wLtGmC+V25RvBRfIkYOHYFwsjpPu/Kkz2Dh3Fk8+/ji+9fVvxON1HTt3uy0u0A6aPC2oNZa4cEf4yle/hWdfOIZV3sPXeZ/c5lHmqRMv4Ibrr8br7rgNN1x3NXIuyBp3jGqDa4+LEzh7fhM77T66XLR5MAqRHjqDHvTSoBSVz1IeRebQpI9+CtgW70sF8c6lCbxz3BFw2wEuEFasuPX1dSr7DAmNp3a7DRkl3vvILymQgjzZoAHT5pWBGQUNrwnGFAxS1toRG3lasK4JDQ+5nvUoPefOQQJGClUum6RxMSbvSxrMDDphOHf+fHyTW3kC54d40uGu7/nnnof+A5weDR+VjW2xTJ+7vNKQYV8pyESf0lW2y3ISbAqbGRz7W/UlJ40JjQnRmHPc1J7qNzOkSRqNNblqR2WyLI30gU+v24t8U1m1wyiMaShJuS8tLcfyqk90eecin2UgDHjqEUFjss9TjLGMLralUxG1o3omu7SMI705xy2jQaR0taV6hfGUv+qTmWEiScr5qPHSi56gcE2SGmQQqN4iD6iWjOSGmYcR3meMZ3nOYc9ddcqjeE4nFCw0oczR6dOQxs+Q494jvW0qrm2O/Q6NSxmIiQOWF+cxX0vxxjtuxd/727+D97z9Tfj6176Er3/la1haWkFjbhGuNo/7H34c3//hk5inkTe/sIgar2MK9vfNr3sd3nrnncgHHVx99DBuu/5arCzN4QLXUHtnm0f/W6gndV6btQEK/wVe6yzzdMBcghZ5us05uEWadN+/Q8NNiraoOst+7P8Y52jCviccG+c8EnPwsKj0JV8EyTLMPOJ9IGOKQD7SVXgiJbirVAApL/FLGGq+TzFiHwfEcFRQ2RYYjQMNghwDhvvDnOt2gi7pbveG2G4T5HG7NwG9XNc5dnj33+IJy2ZnBCHmYeJ2h3ln0R6x/GQGY/oJ5mkLbKPFE0FdI3Tp9mgI9IeDOJcHw3JOa24Jg2j85xiNcgx5kiQjQadJI/pHnOtjzoXxuEBOxav+SeFqDmoacmlR7gTknHMKX0SA/Ow+jU0wT8GNSb6LIeuuMKBxMiBvemy/Qpd+occTsxindKJbhZneI7qE3B7Tost6u/TPgsPuOegz4CIyTgwzmxl2xIWwJ4IBjj+/mcasWkwlCsy+B6C4mOlVfim/oOyONAhmBjPBwcXJ6mJYeUIMe3hvEUr36pVz8I7YjfexjFlZD/iYGb+xG1+1pTqc97EtH93Sb2Yw1mlGl3Dmdsva1I/4SGxEz8yX4goYV5SZygeAgsXMoMesdOV/NTAr8xvbnc2vFyWV5J2D8w6ekinxHgwioT91CRzjHSMSx3gWNjOILsUrLvWeRkMCnzDdO6YZx9TRks+5y9mCdts8kYNedBpw0iW1OmrNeQRzOHvuDPS3/dudbSSpw7nTZzlBAgIFkV4iHFJR13isXaOg1P3rmPfIi1T4jS37ZLgAABAASURBVNTj9LET+MqXvhn/lKlRX+BOao7XCmcwGpzHlZct48O8Q739uqsQ+l0cXljGkbXDWF08gKy2QCNghBNnLkACsEvrfUJjcWyTaGg0FuZI0zxaVFgS7hXgEgqfCfrsg9G/dugw9ELhkAr06BWXw1PZid4xV3KtUcf84iKSWgZOLBoVE3CmY0ylX1D4HeDua2FhISoaKcAszeCcp7Kcg/qrPIHKI6fgLMjzuHacRb5459AnH8YUKPPz8/EqwjuHJE3jVcv8wjz0EmbiWV+zyd1MD/JLGUsQj0ivrhsUzqgkE55UqM00zSC/doeCmaGgEsP0ySmYcwrkBvkfSJfzLtJvZpCQa9PwUTymj/c++rrciarfMkoythcjp191Xk+0Ou34XkaH41QYwJmO6KpPPoltpGkS+ZJxx+pSH/nZpUHQoRIbkQ+ONDjSo75JmUvRt6aGm5pq8gRBfVT7nnVOqLgHFOxj9klticfitQBnkJyYsO85qVH6mAbFiGM3oIDvD0bo0Ljt8eRKgrkwR3q5s7UEhcsw4WlYn0K+yyNmKYsR25JRY2ao1VOsLDR5dO9x97vehn/+T/4I73jdbXj4O1/Ft7/yBXSpwObWrsCF7QG++YOHce99D2NsGQ5deRn0Nr1ouvHGG/GhD30InuvtgQceiAbewYMHcer0yfif+Rw//gLXxGn0afSJF47G0urhw/FHfGS2rnOczq5vYIvj0qHSHA5yGkKIu88isO9ce9j3GHliZhCPvfOQ8o9+GLzid92cBkEBh+lj4qwAzt0AKb5ZTDifxlSGEXmA5IR4qn4KY47PkKdguxiDiq8g5ObosoCMAaHHI4MO0ZZxw9PEFvu2ReNAvxMyC/0CorDJU4TtzgDbnT72pDN+k4p/i8bDTqyPcoHHDB3Oly7r7mrDwPq7NEZ7NKR7NAI0//ucGxrvQVTC4ygn+vQPqUgVN6Tyjy7Dih9wXgxpkA6peBXfpzuilp/QWJsUDgKzTPtK3jAwyAsaQRfRpywSenSFLl1B/l2wjZ7A+hXXpV/oKSw/6ekSPZaNYJzc7jQ9llUcsTuu0+F9WYdziQtjbxYtJsVIUAjyV6jSqnDlWqh8e12VD5eYrHtzVaGXJl3tClXOl3KVp5zKZQ6F1ccy9NN/BwrRV1PKSLqZxawqI6EsyH8pxIyX+HLTOvYneQpO5w2e8trTby7Q7+GcQ8Jjfy32xJVhxWHmUVi7WM/CifKbg/NE4gFnmDjglH5EhOOUex/DWa1GJVyLcyPNalwoQ+52mtjkrqW5MEchkUMv1TnvIQXXkaDiHfQC79IbrHOHu90lHmcvz89hbXkBx58/jgcffBjbWx0sL6/xVOAAwIWyvbmBAytz+MB734XX3nod8mEHoRihRmWiP4dKWP+AE384FdRdWvcuyTCmIBqzfHBJNAJKgYRIZxxv0jCgEm2Tpi3e34sdx48fxzYVjksSHD1yBFJ2W1ub8SRAu3pH3ps53mc3Mcd+6DSgx532mEKhT2XSphKUkhzS4FF95kwO5Er5Oec5JknkTZPlJdilzHsUQtWpQk5BWSNvW612VArOOzjvuRsZRyNB7ejdAo2XKldY7WkO9VmPY5uisUfjQpDfU1kqXfPNsy7RmGYZ+RioMAqI/pyK0syQpGncFSnPmMJiRMWsOppU8rE9tqE40a2w3DHzaCcvg6PBawvR70h3PsnZh3GsT8J1ROGktlRG9AjeOSRUgmbG4c4jTVmacfxXYebgmO69g/JK0agPORV5QQPNzJBlaYTil7i7dsyvtJxjb2Ysn8Q5qjEPzsPMxziQJ5oniXb9zsed3oCC3rNtUNmOYXEODagQhhpP7njneMd/YGkBhxbr+M2P3IN/+3/4r3DV4QP44uc/h299+1ukH1ihgTqeeHznez/EAw8/igk8rr7+egT2cZ1ro0eD541veiNkOP7o4YfxzDPPYI2G5Nb2Nuf/g9DLoqfPnEa7s4Pnjx+jscpLORrbG5wPfRoy6dIcTnFNnOS127mdAbpUbiMqHOpYAI77i4TKm97px8zgCHMGM4F56IpPnjSRI3B4dY8MzpwN7Yd4X0EKX4av3LjmKDMmAo2IMXmoNSkMOT4Cp0TJ5wlKpUi3L8OLiqutq0Gu5x0q7nZvjBITuhO0aGSVGGOb6S2mz0JxO1T2LRpGnX4e+dQdFogKk40OWX+f83Mghcz1OyD0Z4fD0QRS8v3JCAqP2Imh8pDeAfs+UBm5+ZjXHmOMmMYPN0oF+1FgxHwCh4VpAQMaRvKrT9qVd3nyIRoUFhTXI10axw5lmCCjU5C/gtIjlIcVRr/cKsy5242YQGWVrrKKU3uz0IYxThJHpRxROOhvZMFjNOOEBRdJEaeFpsZFBGrLCCo9LUhMnxintGm80ooicOdhCAVQaPWxvnjfxDamxVCAeQwInBiC0c8ZHCdqlad0SxrKahLIFco0lle5KrDP1cR3nPxldFkPSEvBfgqKNzM5l4Q5t4eegh1S/0qwcyxVUHjSiR9jrxyBCOwpqzLid0E+YebJmVcIrLuKVh6hCl/KtQB40i6XVMa2zIxugKNQc6RdgthFv2ecg3eEAfH/HyBfnDkwmXBI6Il5vWc+jyRNkXK3luo+PvXojAdYp2DapnI5Q8W4QWWp64LcO8htUzm0elTQ7J+EZhTYXFgSxm9505tx0/XXwbOPTZ5K3POud+L1vPfMucAbSYbl5YNsv44XTlzAF770Azzx9HnU5w8CcOiwza3N01hZ8fild9yOd7ztVsw1KCkmHcw1PS47soZl7tTneIIw7gd02gN0u0PuxMYYcUFr/hUwzhsHc1TAmjwuhXnH64wh+hQIBdtR2DFOkHJn4yw/ikpswkWfc5w9haYjn5QW2M8x+zfmrlJh9Vlx8leu6vKOPGYZM0NO5dXpdSEDSicPSZqwDwu875/DEo+M53lFcuDAId7DD1VNVJ5zzSYOHjwAXVH0uSOUYq3qlyuYWVTkRRHgOK4TGhJjtlVwbgVjv6nwJHgpz5BQ+fe4A0pqGTKecjj2CSwjw0f5c3BdAizpuIMB1yewubFFYwFw5BuTdj+O7SogPoxoCKh/Css/UfvkET8oCmM06TBPFzCzCPBxzkEGjSeP1BcpDNGQkC4zRwIIlAispwKmj8rkFLw97uiKgtnZoOgoOM78MIIrkuXU9wGF5JBzgtmh9D5PAiTEhxTsI0ZubO3Q4GuT1y0UvOdd4enM8nwDi40Mh5fn8Lu/8WH8N//n/wqL6OGP/93/HY8/9mMkaRNHrrsF5wbAl+79Ee5/8DGe4gzRbM7HE48LVNYdXoHt7PSg7jz51BNR8XsamkdoaB49cpTG3UL8qwvJh9RxjnK+ZRynARVNl6dbeZbg2MY5PH/+HM7T0GxTsRQJuO4STFhpAAOBmPIJ0QXMDJqDjrw1czAzvOiRTOaJB1Rm1s+MpjLwiDwnM0NEgHhegbY2KoQAzpmwBwUKpgd+O9LrmKY8Jbj550kQoB/6GXOMhPgbABPjvb+hlzt0xwbeAES0qSw7LCRX2KEhsMXEDV4LVFhv9bFJGbCj6wOeIGxSFghtGgpSiirXovLs0EAoMUaHaV3KIqHPORJB469HRP9u3Jgyg6DM6BNxZy1jgsfs/XEB7e77NMikcDu0DKLLsi0aMy2626KHJxMbpE/Ypl9xorXNvsitEMOKI0Sv0GYdHdKuPggdtj2g/h4UHhX6uUc/xjnGWeSfeFjBcVxf1Ydj/bL5Qig4EbjiXiZXVE6cFPuzBM4UKbiClrz8+9P3h80MZrY/+q80bM69YpuBk7bg7A9klvohvBxRRRDPAkJBBIFh+QWGC/JDikb1BEozuUWMLyiQCPovVb8EsZmR3pJmkgOSdqmszGPwFAiCmUFGgIfKGpf61PUeiTdIOXgKH09l4es1Wro5Nls7PHZvoTPsc8LzvpbpOZXGiEKrRmU1pqsycdfsHQVhA1ub67jq8iuwsriEW2gIrFKw3nz1Nfit3/hN3HrzrVhaXKEymkdzbhW+sYwTZ7fw6c99hUf86wikNTjjETXv+jtb6Hd3cOdrbqIx8CYcWl1CGA/hucOYjHo4fHANjgJ0e6sVBXlBRrR4DdAbDCl4QrTSh1TajMbC0jJ01D/gDq/No+saTyOgdnhEKKXu2G5juqPNqVDVn4JKQsrFzEhrE3F8GKf8IypAQfmkENMkhXbHHR5xK73D0wbFLy0vY8Td9Zh1ClIQ2iHrREA7QB3DS/jP83rhII+FFZ6QZsXpLXy5Y5ZPaaCpffkLzhWdSog20aB8on1EITUiXQlp8T4p5xDzFoXmXqBBksc+mBmkcFW3cw7elzAz5ilofK1CT5omEOQ3K+dKQjpULu78WVZ9LGIbBctOlJVlUtbpY1uKUH6hmtvy+8RDfBpyPFo0LuWqrXq9gUB6NQZK1/pQHYL8akv+Qnk4FjIGCrafcy2ZOTiOaTSIyAfAcR4A4smE6SBPxly/utbSf44zpIBVP1aX57DMU5pm5vGaG6/BH/3ub+Gf/cO/g61zJ/H/+G/+b3jiscfQoGF8gFdIx8+dx59+5gv4zgOPUUkFXHb0CqxynsvYzcij1aV5zLGed7z1Nnzgnvfil3/5fbjttlvQrGc0LifY2t5CQjrqvJZR+2OeTJkZarzymFtYoBAvKMTHaNPQbAlUJiN2uHDJReXPfqlvZh5mBu88++0iPOtOfBk2s5iOn+HRGGi+vVxRaYNZuRNIlwyvPQDnFDPlxIQYkP9DuiUCxrlRzpQYyBCgYpUyfSlIyXbHOXl0EYoTFC93FgPmHVBJV+hTiV7EmBuC4R70KF92wfXU49rrySUq40D1dxXPsdEOXKcXQosKv020eI1RYYfXE4LC2zQ65AqzfoV3lLaLEVo0WITtqSt/RKyf6dEdos0ybeWJ4VF5IsCTAtElOBcnhybEFJochHGhvNzg7k8zczCiijcrJ5eZwbEuR9ec8lyMNzNoEpUooMesTHfOWI6TlrQ4RzfSKZewsp4yfq/fKZ938HKdg6vgy3xmZf1mrN8UJ1Rxs/4yzrG892U8+JhN4+k6lmdU/KgPeRQ0BXdHBJVzTs0iBLpKF8zK8rEQv8yM3+VHAlB59qKAFptyyBXUTkGBpXyKn4WZQfUozsxg5mFmcISZYf9jZjHdWwA342BPYxbtPnR1EK8LuDvxU0g4JRTOUuoJdyXIEoyQo82dSYtGQIs7/x3u/LujPhcvBb4zZGkGCXDvPMgczDfn8ONHHkGHgn250cRPHnoQX/vSl/HEI4/ihhtuwGWXXYarrr4WOzxdCDQ0lo4cxvzqAcia/8H9P8HTz51mfQ4rS4dQszr6rU58Q/rGqy/HPe99O08TrqPyryPxgyhYlxaWoV+y62lXmINW+wRd7p67XBxDClEZFdvtFmr1Jpq8shhSGXe5K1aeSRhTYXnyBRhTGY15T0wGs74a+9FERmWqv4Ef0VBInINgVD7sf6RPAAAQAElEQVT6Hfr5xhzzzGFtZSW+wFjPUobrcDT8mrUMBY8WJei7vDrQkWqWptCY5jSaejRUHOubcDcqxe+dg4wDXS3UajU0qBCUT4pHdSQsK/8cj+fFawF8VIf8ghnnBueNXo7TGCq/jI0SffJ0CClLFtvzEU2K0JxTuhSI57pUnGjRnBhRAMq4MbM4n5RmXB9S2k2Ot5BxvngqINGkeswMXBrTseirCOdMjh3uanu8i4XmTpaiSUOyyTrMDFL6fc6xhP1Vv71zMDO83FNwPHLukieTggpf4CSAg0sSOClOip52uwcp/RH5XcBB73wsLy/G66W5zOPuX3ob/snf/V18/EPvx6MPfg9/9j/8O2xzF15bWEX9wOU4tdXHH3/663j62BlYWsdlV12FJZ7ibG9cwFU0RD9yz/vxjje8FsVgB+9791vxftY3GbTx+KMP49jzz/La6xiOv/ACBp0exlQcPAiFh7Hv85HGHhWF/mqmxb5v8+pgh/Ntm/N5ZFxS3iE3R146ssHBzPN0jYDBGO884JyDGfOEgIJw5JnAAnHOyf1pYM5ids0NIQZe4ov6PG5AdJrDIcA4L3Yx4dgo7qUwIq1lnhDLjKisXw4DjvNeAAOKoYtxBcME19iAjepof8hToAo6AdoF58KQxvYlQUNhKNBAU/qAdaguXRcorLS+jAsakYOIPF45dKh82xxf/SnjpaA0YX9am6cSnUuBm5lOBaa3KKNawwFaPM1qsR1hRy7lVotxbdIyC/cSY3bJaA2kErheONnk+/nwShNHSii2wB2dXAkLwcxgZoqKMLvojxF/BV9mtqfNqgnxZD8/Jly9BcJLL6wwZXvlVpVdwhWPAnLWRlBxKEuQocFFFNOmcYp/aag9gu0ZhYOuVgTq/FjEbG/fpPgpVmBm8N7gnIOEvuCl/CnEEyKjcp5bmEfG3VHBfFKiZ9bP4zSPJrfaVMpUNgMeW1ot5X3YGBJCojmjIsiSFJcfPkTh9zwSGBbm5uNO7Auf/wLuu+8BbG1xd8+d+LnzZ3H63Gk0uCMf8xi5MbeAVruPH//kCXznOz+g0hqj2aCQBKKSPXn8GWTZBO+jIXDXu9+C22++hoZCA6nPebyeUXGmAP2tQQf688FtKtqNdps7K8Mmj+M3eL9akNuwBD5LYXTNPBz7LfprVL4LCwswM/RooAy54NhNSLlQpiBwQphZTM9Jr5SPdu3KJ+Wtnb9PEtI9xPz8PMSPLoW+sY05HvnrFwHTNEXOSqX4E7ar8jryF8/XVtfQJZ3aFSdpWc+IQmhrcxMtGkJ9KgbR6H2CgvPEzMiZ8qP4JhWpdsVd9luKf4Hjt8D+LMwv8C6aY5ml8N6xPznGFH6qQ6VFp1z1Sf1QnjbHWCcVUsoZy6megnSrXkF5yzpy0pLHOlVfiTzyYEB6VUYY8IhVbsI+52Smyk4ohLs8LWkT4zxEfol/3pFG7rI0hwVQkbiZvkpOXISLCmhE2oY0+JAmyGnttmnkbXS3uVPvovCB/S5Qq3sad8DiQoYrjx7AH/yt38T/6b/+V7jswBK+/51v48tf/BK8S3CYO3ukc/jhY0/hC1/7Dn78xHNYYh5Pg7hJnna6LY5vEx//Gx/F29/+Dtz77W/h3m98HUfXVjFnDk//+BGceuZZbJ45j4RH7gfXDuLg2iGy2MVx7HX7yObmcfL8BZzd4VUEDaw++9hnH7S77FL5aLdMqpGzowXrLGi4sIL4MVeOu9asWelXgpnBEZg+1bgqyKkb+ST/KyGQFuEV87HpQORcU6o/p0JXuGBYcWpfrhDjQsH+lJiwDepoGm2g8g8zKOgvMeL8eDkMmS4oz4DzeViBClt+xY84Jy4JKnDJnEuCV0JjYpQHyrYA2h0RmqNDjpHeERjRWBkwQf4+2x3wzr/PEwyhMyjQoWWi04KXQ5fXCcJsHo19hdl4nUbonr/Lers0NJSmfHL7kRYHubNwLx7AglEFqCsQuCgEblliHL+g1GAOZh5GOGachTmDADhmJ5gOgaHyoxoIK2FmXNQ00VhzfBM9sCRhhPJrtyRXUHuBC78whhzbp5AzU0BhumqbYUeYXQybGRQnmDmYGcyzvNFlHwDFKeyhx5zFPN5c7LqHKTqivC8HoksizSzGF5ys0cMvCVgJsHKiF+wZI+HoOvaV/WW9xnaNgg6MB/uSM1WWeWAhQQtFCDQmVFowU/kpYxQhiI8sK4UtlPnJW6W9BCQUHPmYUAjyA+3+zQyKk1+GlzmDd+KLQbta5z3S1MOnKRLuXtM0gSf9xvhEfsY3aAgkWQ1GBT8hb4YU4jou2+LuurE4x911E7VahvNnT+MKKv9eu4tmrc7FHOBY15gK84orrsDllx9Fu7WNhUYdWT7CqLWJjXMnsNisIdCgqFHIpmy3CAGPPvUUvv39H+DcxjoW11ZQX5iDy1I89/wzePa5x3HkcA3vves1eNcv3YblpQBDF7VGwNLqPBYPrcBI8w6FxPGNTZzZ6mCLgleLZkihQKoophzpm2CbfcgZIqGQUCpY05hGWJLVkfEUI6s1AOdRmKMAM5YJ0R2R3hFPFAZU0s35eRw8dBQwj4T9zoOhz11cs7kAcB6cPnUmvnTU4jXBwtIi/WN0aGRc2NhAyqNvgTodrZ0O75UHETomnlCo1Ni+hGmSpDyOJg/oSoCO84CCdQe1RWXb58mHTgAWFxfhvWO74LgmMI63lLbqUGSVZmbQ3Bac82AhNObm2L8c+qGluYUlwHzkSZf1g2u9UJuEwcMxzfuM3PKgbGe+fIoCJAlqN8syCGaG6vEcX8FYPkvr8C5hmxOWDUh8SmMicC6AKMCE6OpP6QoJB+cjf+s0drSDHHB8e1SgHRpr6zxt0Ytzp7Y2cZaGF6jw5w8soLmYor7gsLZWw4c+8E7803/4u/jt37gHW8efxNc+9R/xwpOPQ7u8Q1fdgI1Bii/f/yz+P5/7Pp49sYW0UcOBw2u8QhqxvwGb6+tYYL36E9bv//BB/MXnP48WjdYbrrsZl69ejva5HQzXu5grajjUXEbBe90e09XXuk6h5heRcjx3uOtvG7DOk6Kzwx7OkvatXp/34Tly05ilKMwBlqJ6gjMOQWCwQEximAHI4I8vfIH5CbUlwDxyGFlIfop3TMsBcHQQd+yUP1qXI47nhBNfSk/IEVgugFF7wUEuyxUYUxHqtHJCOVAUBQqul8D0EAK0dtlMrEPNxvoYr/UVSDipZxr7UhjLYbcN0ZYHi2tL7ovaLy7mVRqbhKB1kFMZy53FiJmGRBWnsCDaBflLTKB1XOXbdVV2BkM2Np5iSJ0wzgN5W0DGR59yYEgjQBhRIY/GxjXu9mAwcTyhIMYlhhPmIQZT9Hgl0p9BNDDYL7k9GgvDUWBbBefIJGLINNqKGOSsj7xR2UEhfwnNBo3DK4LjMM3zqotM87+0Y8bZTQVm7qess5rU06rdT1t+Wu6ncRxpFV6uDOclBED9cQic7FV+8j56i5gGVPwMMfalvwIXhSxtucplZnJ+Sqh1grymbITnDjTzCaTYzQxmJfyUNufoI089F6Izgwwz7wDHr5SKPqXCT+QmKXzi4VlXRiEuw6DWaMAxnWuC91Q9tKjgpAR3uFt85tjzaHU6rMdDu9rFuQVsbrYhge6SOvvk0KZyO7C0jAOLy7zTX8G1Rw7htTfegFuvvRq/9fGP4Q9+73cxn9V5lD6HpYVVNJpLSOpzeP7kOXz929/DE888jwvbO5hfXsHSyjIt3jaeefYxbO+cx2vvvBW/+qG7ccdt16KRcVF2N9BIHeuqY3F+AVmSIOcC7dAwOX9uG6fOcvdF5bvZ6qI3mKBN4dvm0XSfx2hDKl12lNcJYwqGPAorOAO5jJyTYEwh4MkvysA4D1ZXDkD17uxso8PdbJ91jbgLafD0QmNr5rBMmqWE50lLg0aF8mVZyj42sKJ3BXhvnaYZldQaVnkS4D0VMrmmj47zpdRHzLO1uQXtmjOOiZkpOcI5D42dxksnEhMqRqHNsRHMjPf0BTo0QAQzg3MO1SN/Sh5NKMiEDsdS42hmEK1mKp+zjTRC/VLZDk9Y2swrJWBm5EeAmSHhHKplDRQUhkKD/jTN2KboTDkvMnhXtl+ul9IP9ltGjOjR3PFpDYKMMcc5OYFx3vVxgVdM+lU6/Rredr+DdfZrYhPU5lIagHUcPJghcyPUGHfnHbfgb//OJ/H3/u7vI3EFPveZP8eXvvQFbGxegGOfmxyTHo9Q/+wvPkOj8xlI0K+sLePg4cXYjwsXNrCz0cfJkx14AzIay08//SSu59x97RveiENHjkJ97dPAHPIOOOf8oW7FiHezMgLbPJFpMa3Do9ruaAz9xz2bVPgtGi07nCddSvE+5cmEDC1A2WIOZh4mMI5aX9+7YDK0SQFnpJkh4Ro1M8YZzC4CfAKVc84x1aYl55wQNL4T+oUyfkJFlkNhQfNMGPMURpBfGHP+VZgwTchVN1FwMcggkPLX3NgDKsvA/pUIpAoIMS4gUAbGiOmXcZ1Nvbt9qcIv55ZziPXGdlRvwboLcqjAhIMh5AhcywET0roH0/QxNynCbhrrqgweueLVmAbPOA80gCYYTU8JJA+FkfJTSMR05WHkmNi9duCpw4B8H+6ioPIuKGPoxnz0c+6MdhEw4vqJyIER5c6Eyr5C2Y6xPyAcAY5j2IUzuzgZzAxaVBH0m2mSMd0ZXukxM5jZbjYzg3cOnos11kfXO4VLxDiFCTNjWQc9ZvTvxtGvMOFIg1kZVj7B7GLYrPSbzbjOsd6Z8EzabHnv3J6F4dhvN81b0WlmKgJzhhhnF+sGH03SwMEN08laaCJREeREAeNECxHMuudjVtarSJUtOOmF0l+g9BdKjlB89LzMV5XHzKIw8nRJLVKXICHdgneAFLtzHnocl4GO/lONEyzmI1vgnYPznqDLvCqbmEdKQesTHwVLIjdNYlzGEwAJOsc47UD1LoD+Rll/9pRScY+5gDTZA/ly/ORpKC7JmujxDrbHXdA8d23tzW3u9us4urqCm66+HkcW13DnTa/Bj773AJ5/9Am87fVvxLvf8k7MU3k25hZRZ/r8yiFk86uYuAZ+/PgL+MZ3H8SpzR1MaFg01w7A8+RhfeM81tdP4gB3e/e84zX4rQ+9B6+/6hCWJn3Uetu49sAqjrDNZRom2onNzS3zmK5Au59jm0Jbb9rucJfb4h1bm8fVgqz6ARfmmJY2HXExYkKhaj6DdnKrBw7hPE8YpECCS+CSjKcQTTTn5yhQOcZ5gGN8qvhaDQkVjoSpkLMe/TjSJq9EvHPo8w5YRoL+/K/P3bz8uoqo/BMeNSZUrAnHR0pe8RLQKcenxrq9T1i/p6KXKgHMDNUjwe69g64hBDPj/CvivC1Ih4RbVWeWZRAazSbGFO4HDxxEvdGoqrqkq52g3qPQTj0jfbUkwYQKoxfHvodBd4jJcEKDoEBOZhYUwpongGN9joZVIAxjCrkxq+a/uQAAEABJREFUDEPG9g3okeN9oke90aLCbPNOtEtFqrvPk9vb2OYOWic9S4cWsbi6gLwYRwPwra+7Gf/6H/8R/s0/+kO88zU34vEf/gBf+uxn8PSTvEaqL+GK625BsnAEDz9zAp/64vfw0I+exOriPJZrhgNNh+U6sFjPcMetN+Oaq66gEZni/XfdiQ9/6B586Fc+gDtuvx2nTp3CN77xDWichlQGuhprcw51ybMJx7MgH5FmmKg/5LHSztNIlPGyRQNAv21QUMAXXC9mCcynhIOZQUrf8/ogAgYvWEAiGUVX69mM8Z4pdM1YBuVjbLuCYiQzcvJ7zJOvCdfomPNIRpag+aNwzvj9UPoslE+Y5DlmoXkssIm4o7/oBoaJgmNbgGNTIOf4CqJJtAkuYHoa69hPgn3xl4BjXAWyAOQU5AqqQ3W9FGSYiAcTjY3Ws1D1Q35CfZjFxX6A/QAVbLELnXjM5i39ynMRI87zEjlGVPqXwpDxwqXTCgxZhzCmHCHruBKMa9aQc85U0DrKZ3RSFe9eihmXimd9EC6V9vPEmdlPUdzBzAjHTgbSQ9eq4i56ZOkJMbDnq0yvopTn1fbHzNimVUVf5O5O1lC2UWhCczR24/eVqCZjmXtf4r6gJmZgfYEGxr6kkgeBfJhif7rCxnKO06JCwkYTdiVxngukgKffzClrhAQHrICZwXmDdw6OeRO5nv4ptKuQYokKZ6pYEgl2KpqobKiI9ANBKY/lJaz154ISzrqrOnbqNAqWGXBRdXtj3muPsTC/jPVz65hwQm+tb6PD04FTLxzHzvoG1s+cw5VHLsO5E6fw6I8exeljp3Dl0Stx+MARjAc5rxU2sLXeQuYbVGBrMF/DqdMX8LVvPoCnnzmFSZ6hWV+GDxlGVDTn2f7xJx7HVQfm8eG734aPf+Au3HD5GpiKWhawvNjkzrvGXeIq6vN11ucgC19viLe4e+9zNziktT7k4hxRaA71w0PkceG4+IgcRuu/gPp6/MwZ1jHPe+PLsb3TQptHzzIGVNcmFZQWJlimy+P+Rn0e2ll3mCclLzMqiC3m6bNNCdaESlNKWNCuf25unnfN80jJ65zC6tChQ6zKeH8/gsZgYWEBnuOl/C3uiLVjl3AFn3q9HtMWeGctJDLa2B+dHggFFVLgvGJWmJmcCMVN2FaHCkr1eecgf2B+zYVSgE44Z1zEPGlYmCeNpL3RaHJ3XMeEvGvzZGVEhd9szseX3TjsEHIYJpwXozxQiJUo2LLWaoEAnoBGxPdOuLPfJm92uHve6XUhfnboaqzS1GFxqY75uZT3+gXnxgjXXXEQ//Tv/Q7+y//NP8TbXncbvv/Nb+JTf/pn+O6932erGVbXLsPlPOZvD4HPfele/MlffhXHz7exdvggx+8QlmkANJKA6y5bw6/dcxfuuOUWtHnipP9A6rd/67fw2te8Bg0awZvnLqDFcdui4aewZI0Evf48tj0aoE8jpEcedqlBtkc9bLEf2vFr57/V7WGHBqbmTq5Ow9EgT+AdDQDzAMOYyhkGLvlxzOY4LvsTzQxmthutMasCQTKGkOIq6OaUX0LBcS1I54RzQ2MvlMqsQOVqbpbIMeZ6KI2GMXIqU73gGutkfapnFqpLqGRczBfbK3ZlW0Wf3EBZViLspofpHI3ppDtMEcMzaQq/EmJZllGdl0KkT/2oMKW15FFBgznfhU4UBBkVs1DcmMbgHnAujF8BE6aXmHB9jyMKjkuRBxofJcZcV+L9iMbahDTm5IXansR8F2mL5RjndOdbQYrBc3I4CiOzcpJo/mnxmRk7FiL/zCxOIrOLrhIiwzTTOTkd0xRnxjyOkDsDZ6XCMTM4wSlPGYc9D+NYXznh3dQK9OA8gMFDT8G6SjDkPOPLhWJMd5awfoUF1oUpVGf0AyJZCAYY6cAlHqWbGRzr93TNDMa8Rgar32BdQZkAKGycRGrJyLKCecwMYP5YlnHMFvuidEEGgVzFl1BpoQzt/1bbVZzaU3lB9ESEHEbEsfUOCduWAWCsUq6nR2kJw2pXAOkMLIOZx8zgnGN5B8+8KYVQhVqaIc0yCnSCwj1L0qiIpIx0JJvy3toxjzHec6codDhB11ttUDuhxeP08zs7aHFHzYI4x6PrpDaHEY87J9IEcFheWMaoP8HZU2fxDHdmZCL0P7yNOcEffeQnePj796NFo6FOrWA6Kt3YRo27okUqmiWeCCzPHUavleHxR0/he995FC88u4FOy6PmDvAEgTv89jpOn3wUO1vPY23V4Z73vwnve++bcN11B1BLRmh3N3mn7rF6cBnzS00sEAkVS4vK+sJGG1utLWzubEbstFvxDXbdhQ94TSAlz7WJJKujw/vcM+fOI+ckm1tcQo871G5/CPMJGnML2G51qPwC69mKO4F6s4GEfMt4/61dcZYkWOa9PabP0tIyxOecfPCsQ9EKd3i9UCr2RFHxxECeXPORCt44iGMufK3pHvmudwyU1qIyH/DINqeCDRzvGscrD0VcG4oTptM7zoc+TyKyNIXGwsyQeI9CwpBCCtNH81JGR04lYKwzRnP9FOYiH7LGHGQgjvMAGUMuSTm8nhQ4OM6rAMfjzxy6Sx2yn4PxCO1BF63uDrY629gk77d4rN8atLFB3k8mQyr8eawuL2KxQcWfGZayId54y1H8w9/7dfyb//yPcM877sSxxx7Cn/77/xZf+cLnsdMdY2HtWiwfvgFntif47kPP4N//6Zdw34+e4bxMUJs/gPrcMg2OBDLMZMi8821vxeHleTz60H146P4foN8Z4JYbbsQjDz2M73/7XjzwvR/wFOEpnD95Bgn7fdnll9MoPcC+GVLyVf9rnk6SzrZ2eEq1gXWO2TbXwoVOG5s0BHo8D8g53shqkf+O/HXmUf4zuhbrVd0OrJbwzBMBK9PJ44S89nQd4yQblA4+GpdSKedMQQnKJMWHYAD5Ln9BeVDCoLAwoWGmIQ6cDEKRg0o+EMUUlV8uofQCnBshIuccEYrA8AwC21L9ge2X9TKd80L+SwGS3zMoSI9g5JPoZyd2aS7rZQcVSRh5EgKJor/6iJ7ST26xDjODGRG56Us/w2Wel/t2TBTY58A+EJOi4Nrei5zxe8BZrzWWw+LayMmHCgX9QuC45OxGQTdwbIWcabMI5MNFBOz6mS9EMC5chOODXXgX/WbGTuz9sOzeiFcZMjMUzKvypA0Cg/HjrGSUmcHMYtwrfc2Wl191v1KZX1S6cTEnpNnMIr1mF13HNDObNsV+cXKGKaMVqf7LvRS0OC8VX8WpbOwrq5ercJgmaoGGUEATWJhG73E86ZKid5xk2vnr6F+QcFB/lAaIkwXClGa5qiTCyjRj3/UikXaKFWoU2plAgZ2lddSo8D2VgXaCgucRqVGQSaD7Wh1C4FG3frSiQ4UTeDQ/In0tCncdi27yrjih4dDpDaC+njl3DnNzTe4IJ7jA+3jtQkSTlNxhHju/+fV34rU3Xo8rDx/G2nwTC7UEf+s3fgMfuPturM4twGhMHFhYwlzWxNFDl6O1M8DjvCK474eP4/S5DnZ4emC1BoZ5wKkzp3mHexzHnn8Giws1vOtdb8THPnI33vqWO3BgtcHj6R0M+9uoJzkuPzyPq69ewvxCHT4jZ8mjPndtontbAr3bxoWdLWzsbENxE/E1SaGff9UViCefCnbQpzVsbm8hI/9ckkB1yG3zWFxju7O1xR3sPOa5g9ZfRmieqf9j8ksKacgjb/nlCuJPFLCSzMwYd9ys27Nu5z3kMhpFUcRjac2ZLo2ZCcdC8M7BOwcpbp0gSLFXd7ryi06VX1xYhPMe2pGovVnXeR/TNIcWabToKqPLcQ2cuGMagDoxmXDOTgoKIjhoJ1+wzYJ+He33efysv85oUdl3aaToGqk37KNPv4yWFo2pNq9k+uOh7EgsLTdw+OAcjRGPVY7H5QeX8ZFfuRv/+n/7j/G//5f/DG+/8zY8/ciD+OLnPo0Hv/9DXDi7yfE9gOuuuQ0uWcKPHn8OX/jyd/DYUy9ga6eLgwcOQe8jeBh0RbGxucnTpU11G3M0LE+dPIkLNOaOcs697S1vxWWHaGRut9Df6XCe1Wl8zIHbYBQ0fJTvPE+ATrLMCyeOY6fXgfrVIb9bwx62R33scCzbMnDIDxkHuTkaHI7XWQ5wPq6D2PhfwVdUvGxXY1VVL/9sfAyHwDmTo+CuUnNnFwxP2E+N/5iudv8yEibsTwRPAzSvxhxTIecpwqWg+mTMlnVNoDlVIqd/FgXDL0ZF4yu5VR9/VtecQajKmzFMVOH9bmAEpz1eCWC9L4XAtArOHLNVSGDmYUzfDzb7qj7OZykqSPBEcNI57+Cdg5OfDbyq2vZlMjOQWtbhYGYzcDTgLMLYhoqZGfMZ9j+UkTFKriCGyhXE1Ogyh+KFGH5xNcxx6Y/yz0K5zOwiraRPNPrIB/LDO6QU5CV/PGn2MPJHitEcdp9YJxwKAhG7SbHuKiRFrCN3Y2Ezq6J3XfVxN7DPI7VcRsk3hdEVygSeAhTwFiAln5J2zzZEpuIE5w3egxTmBOBhLIN4OiHqse9xzsGzsiT1EDwLp0Tma8jIl5TKPeOON6Mx4H2KJKkhoeLXLljKzqSMGHa8L5awa/EOWDsgCUHwSFqnAtvcXU5IB68+sXTgAM7xGLVD4d+hYpWAqaUZuu0dCvEGHHd9S3N1XMvj+ztvuQG3XXcVzjz3FK5cmscnPvh+fOLDdyMteCrgBkipuI20N1eXMKGRcWyjgwceO4N7Hz6J5053Efwq4BeoUA7BOIAXTp/CoLWJUWcdN11zGL/5sXtwz3vfgttuOopGOmAeCvz5BhaXVzC/uIyllRW41ENKdUChrlOKrZ0+jYAWlXyLyqUdd/ct7lpzDmyPd9VD5tOJR6UU55oLPNrLsbrKujivjPNC/0GJ7pC1w5cyzadCV8LOOUceJxHyF1T8pSDNeZIyin9qN6bwTZOE7K1HpZ9TUCdpSsNiLgJ8ZFA1uTuld89H7SpNGFNpTbT9m+ZQ+4GGhHaT0U8lUbnKIlr7/T6MNNaac/Bss2ACWRvXxYRlB6yvNxpDCrHNudAhT1o0anq8YonxPC5vcT50eMzfGwyQcK6trizi4NoSFjnuV1yxQmU9wS03XY7f/s1fxT/9+7+LP/rdT+DIYg1f//yn8Kk/+Q9xV76z3cXyylEcvfo2+OZRPPlcG5/+8g9x38NP4vkXzqCgEjywsIB5y7FgE9xx7RHMoYflrMBlq/O4+vIjuOn6G3DFFVfgxptuxZXX34L5pYM4ffpsnIvbPL3KxR/2QethxH44OBqdh6E/59T/7ticn4Pm8TavKNbb22jRqOlxLAZsW0q/YN9y8mrCMZdRBI5/MA+LMJgJZZhsjB+NeQkP50qYWUx7NV+chrvKSfnL/8elQI5QgmOac7S0W1W6/BPOMUHzezT9KxfN372YcK5PMGT/RhFjhl8emg85DcOCbVdQeMSktpoAABAASURBVBZV/Mu5eaQ5oCAbXi0COxfBMvt5wqSX+RRMezHEx2CMn0LhSwN76VRtpGGW7ooeJjEvpbJVYExwwAwKMI3ALpjnZT7OcbLM4mXy/sKS1LndykT8bgAwxw5h7yMGVDESMDkniOIkaNVRuRWUPotCE4oIFbjYAieI6pt15Y+Ypkf/NJ/ymr4IM4M5wgxa6N47eOfi4mRy/IT4/eIvm0lwM/4X53z5mILH9KFcnuQEuTFD596SFyegI42ilfoPjpk8DJQ3SBivNOcYM0sggCKEF58IcELLaHHMKwMiIS8SLwXk4ROPLEmnSOJpgMI1psvNqPyFhK7PEqS1OpJGDfrxDP2i4AUepQ9RYJ335EP2bMDdwoWtbUgYFoxfOXgAWb0GnQqkWYbt7Q0ecXcxHnZJbA5P4T3frGNIAfuNr30d3/rG13Du/CnccPN1uOb6a+DqDpvtLaxzx50bkFLgN5cPIq0v4/xmD48++Ry+9Z0f4fEnn41H8t5xx04WZpZgxHvZE889hz4F98G1Zbz3PW/HB95/F9505+245orDaNYMfR5Nz88lWFps8Mh3PuLwkSUsr8wja2RgNehRkW23O5Di3+aR73kaN76eUjGM0KXi00tiIwrY81QoO4MxhuTDBAmELu/Lu7w60IuHhfNwPFnpUen0FUfonYQxFaoEqXbYURBy3ktYSxF32m3IEHAccxkBUu7go915uXub7O6utHNXmTTLoiEhZZ6TljGND/Mp9Fcd8uecRzwV5hFniODygZSZgDRDg9cdfRogesM9JAn6vPscclz78Q58Ain3HfJECr5DRd8lRuMBJCwdjdNGzXPX7bEwn9JYSbGwkMBsgKuvPIiPfvQe/N2//Tv4V//in+L9d70D6+dP4mtf+Ty+8sXP4InHHwa3qzh88HLcfOvr0JxbxUMPP4U/+ZO/xH33/wQb2zTgXB0FV0OThsTCXJNczvHOt74Jv3r3XbiGd/4rjQRXcM69/c2vx4c+cA/e9tY3xz6uc2yee+EYnn7ueWxe2EA9qSN1HoG8OX/+POdkPxpeCfu/zZOKjU4P53hCcGZzBzrh6vFUahQQf3tiDENhDpXiF9+CkXTSxaHZ/eyRmbuxv1iP2t1fY6BsCRxUuZpXBY22WcQdO3f5MjLHnIulO4F2/RUUL8NRyFl+FoqbRU4ezqJg27OYTZN/Nq3y7+/DqwmbM0QY3SleTbn9ecwcbBcX67Kq/qlblnMAw4LGt4LSNBYVFBYUlvuLhDMzmF3EbOUiSGEzBzODc2U+vMRjZrspKhtcWc7MyvLRTdhfz7BnXkfoQzc4WuFcDAwWhDqrOuiNH/kLTsbCHMUQF0xgXkITM9AFWEdEzA5FqYxcoYy9+B0oGKuJHQJX4zRJedX+NIjACWtmpDdQwQQ4tq80Kb+oCBFivDHezMBtIUgZyqegU4L6EmaGstcFEpLrGEkHL37K2EB+A6VfeUSnIL8Q2Ae5rAbyC9UiMKYpXumCkb543G8eNQorKX5PP4cIqXeoUTin3sNFGo31BQQxEC9+LExgKNgXYz9cCdaldwPUr8SAjPVkjq43ZKlHlgiOCihFyp1gncIxSVJ4n2FuYSlinAdIEQwpBPTnMlIMliWwLEWNuycZAroDTnk83+ZdqVE5jH3BY9UWhekoKpNzvCbQ29OLSytIGwv4/iM/wf2PP4EfP/sMnjl+AtvcmW1RIJ85u45Oa53H+m0Uow7mmxmWV5awdngBMjyefOoYfvijJ/DMU6cx6CVUQodwYOUyFGPOP2q882cv4NzJY+hunMGRpRTvfesd+PUPvgd3v+MNuPP2a3FwuYbUjREmHdQyYH4hQ4PGzuLKAlbWVgAxnoaRdn8XaPCI5jNULOd4l32eJwQbVOgX9OeInRHWe2O0RgWGLsPAUgzNY4OnIdopB/JxzLomHDur16DGhpyTWa3BNjxy+oVAi1MoXIHccsjVb3z0Rj1k7Ps4H2FcEDy6HRNt1q/5N+ZY6HUMIZhjbY67Oqr9JEPOxTIJHjlVp1xhEBIadIad/pjG1gDHzl/gvfYAG4Menj97hnfem9Ddt95yP7+9w13wKPJbxkKTY9ygAXeApx+rvGOfywwL9YKY4OYbj+A3P/HL+KM/+gT+xb/8O/jle95EY+osHrj/O/jKl76IBx/4Icepj4TMPnLFZZwvTUj5fuu+R/HHn/o6Pv/lB3Fhs40DPFFaWVzCGutfnEuBcRd33HYD7nrXW/GJ3/g49N/u6q39H3z3e5jjacwdt93OuBZOnTzOq6PHof+w5/HHn8TGxhZ2NnawurSKXruPSV4aQFm9CRk8nidcbRo7W4w/vtPDsZ02NvSTrDzW0t9yTziWjqdjgbwLcEAgKpd+haDHCn4XkKzR+L0YZVEZTELg+MIHFAaOT4Eilg4cI2PYoHgh50gKQZsJopiC2aefAkoDWEOkoYyWEbAHoaBRRLD8mMbnmH0WNF9mMeacmtCwLciPl0POfC+HwPZmUajOS2HaDrMjgl+xHLtDLyK/yefKDWRKBHVBiCADOR6c4uRAQEGPkNMVCq4FQTwUWBxCjoK8Fu+EQD+h+opAOsLFemAxrWAhIbZNf8nll/42M5hdBDzzzsCsTIMzzMLM9pQzK8O784zV7H5EB/m0G/55PbE+A+SGaWWBYXlDKBDEIELhV0IgIwvmVRnlnXXlL9MLSBHG8DTvRX+xpz3lr+qRv6y7QOlW1CIeiZuZskYYJ4DqdGS0WRlPGQvbLXJpDto0v/N+WqfjGFoE4OAo3LHvKeAQTABdoEDgYg5lefJDdOwrsjeoic46zAxOoMJPnEFGQOoTpKRFrneO6QGYLnjVG4oCobAIajM2nkOP+upIiYdF2hMHeNbrnI/1qu7ESn8Kh4xtZEmKLBoDCRL6a7UajQH6aRCkaYL5OR5J867bvIOOe7d5j77D3fwOj363eE+tUwLtlGQcDHj02OXx8IQMp05GwXZH3FmCimmTuy0plMFogssvvxJXXXk1rrv6Otx0ww24+rKDuPzwMg6u1PCRe+7Bv/7n/wU++Mvvx52vuwOBhk3GHW9jvkklfRCN+gJ2WgPuHB+jkvk27v/BI9jZGmLYN6YtUdcuYmlpide9Q5w9ewqnT51Aa+M80jDCG15zMz56z934+K/egw+855249dor0UzIu1EbKXrgphPLSxkOLDextFhidXUBCwt10jGikh1AfVMfN1ptnNncxqn1dZyhgXOBymSHyqQ9HPPUYEJlO4po9SYoQWOIR+htnhj0KIX7ecCQYxARHPS38RUGHNsILsjeuIDy60VNocv7+i53dZ0KNEraNKDaPNZv8URE2Oq0sMX7/U2eLmzQkFnnffn5zXVsbG1hq7WNFo2tDvOPOVbOGw2hBpaW5yAFv7zcwHwdOLjawMGlOjJSuTLncd1VR/A+7uh/73c+gX/yD/4Q/+jv/z7uevdbee9+At++96v43Of+At+//974Ul6WNnFg7TBWVg/D+QZOnV7Hn/z5V/DFr/4QTzx/gsoYNC7XcNkVR3Ho0GUY8lSlTbq2NzfQb7WwvNDEkCcxTz3xGD776U/FH/FZW13D2toa8x/i2D+Es2fO4iTv8OX22JcRj7QRH8d1aJhQ+RWSM+Rxn2kd8mmDPFkntvSzvZyH4qX4P4GHdvkF8wpmBjNDYS7WaPyOCACndlzjuMRjzC9cIukXGhVlgPo2xStVHqbyKJdSDgXkTqjUC8qRWeQ0FoQqbsK1+2qgMj8TWH8uTNvdX0dFR06Dt0JJT6BxN9lFzvHdC/aRayyfgt3WwVMEo6LLrqNCVXfkE9dexd9X4qvSNR/k/iLhQME8C6Mkd5yQzhnMSvw8DbKPLyquOCEYOPGJF+W4GMF1EPPs5mWZyq9cBb8UrlDVy+hX9Yn5mbNqh95LfmyGH2a2hzdmDiaNaKLmksV3I80MiU/gnKPr4Tzgk4TwUDz2PaJvX9QlgmxXbUfkAHd4qB4K/MrrPNvj9tyzL07tOoDDDSnqlMI59Y70GIwzTYDqqwrvcQuov2bMy0WukwyFPQ2TWJ/qd2BdQMo8CcOpIbaldnQaUEs9DQ9DjYq/lvjoKj7LEmS1BI7pYwqObRoBmxTYW1Q0Q66i7V4HuieWUupxMeueeEShozOJsSU4eZpHsGPgscefxSZ3aF3u+ibbHbj+AAkF85UrB/H2O16Pj//yBwEq0a987gtYaDRxDQ2Fu99zFw6uHQC7jzbbgUuwsnIAV1x+DZaW1qjMRtwBnsIDP3wsXhX84MEneJd8DmM3h8W1y1GfW4RjfyY8yt84cwZPP/IjbBx7DueffQqrKfCR974Vv/3Ru/A3PvB2/Mq7bsd733ILbr5qBWsNQzMM6SZY4650jacFUoiH1+Zw2dE1HDi4iAUaCovLS5hfXEXWWKDSSdEdAVv8EjY7Q2wR+p/PhHXuSiNaw/h/KFzgkXeF9Rg3xEZ7hO0uDYhejla/QGsQsNUdQ/UIm90BhK1uH1s0xLZ5VL8z6KI17KMzGUZIGY4mI0y488ttjCQJaGQeCzyyX1mu4/BKE0dWGjjEHffqXIaDzRrq+QArtYA7rjmM37jnHfj9j78P//nf+Tj+y3/ye/ij3/sNvP0NNyOZtHHq+Sfwra99GV/98pfjDn/9/AbnzByuvPoW4jb4dBk/evwFfPZL38YfU+n/5Ve+h+dPbWJsHgurK7CkAe8SgMZis17D4YMHceVVl+Pmm2/AHE9jbrjhOrzz7W/He+++i+47cNttt+Gaa64COO9T5j9Dxa/TKZ2CnDu/jhzGNM5y51FwDSPJaICN0OcVR3f6HkOHxlJrOOUbx2A04iDxusM5hwgKGuN8lbgQzDyM4DdNA3sRzAxmgqN7Ec4Z67sI7x0EM8Pso3xmxrIlZtPkl3wRoPqYT6cIJYDAOKWR5CiD5d+PKk3yt0rLaSxMuFZzoqBMUJriCipXxV8SNKImrwas85Llf1HxuzQEzmlC4QL0/zxgPRzzCVFMEcgUKf+crhDMQdCYCEbG7ofiNWdmobhZsDrWMxvz8n738sk/f6o6qVpk8RSGOJFiOIRdv8IvhWhZM6/KK0+gwgkKEznIJThaV7YLMIygbhFyZ1CQgFiWg3CxriJaqTlNtzCtW2kvguqZRsYB4GIxNc+4WI51ilYGX/JDimKacWGZGRclFy2McQWkcKVEJXwYsecT2Nc4cehG/9Tdk+kVA0XMYeagdpxzkGL2HnARxjBoDDiYGSwgPmV74jTBdhWpfosHRn6V9BaQ39Hw8ETCY8iER/PRnfpTyuEa2+SpLjLGZaygTmOk5oF6AjRSF9sHF5z3CY9f57C8towV7sQyHqcORkOs72zj/NY2tnlE3qOgLTjbRxwDblTR070qxzdtLKA7mKC5tMp7dmBIIZz3BnCMS3n8Cir93vo2nnv8KUw6fSw153Dfvd/Dd7/5LXz3W99Bj7s2/UTxhMbC5tY6jh9/gbtAf6a9AAAQAElEQVTKYwAmWF1ZxuEjhxDIsDaVY1pv4AKPgu/9zg/wuc9/DQ/9+CdY32wh49Hx6sGjOHj0CtRrC2jW6rw6mGDj7HmcfP55nD99HK3NC+i3L+DWG67Ah375nfjkxz+ID939Ttzznrfhl7nbfePt1+PoagM2aVEpDKBfLszSwBOUQOWVYnV5EQdXl3HwwDJ3wEsRK2vz5Bf5tjKPpaW5iIWFBhYW5jA/30CjWUOtnvLUxUckicY6sG8cPwfOA4vGV53KscFrAV1ZNJopy5VYmK9hZamBtdV5rK7M4QDbWeZVh7DE04zl+QzzTcNiI2BlLonGzGtuuooK/Xb86vvehd/+2K/ib/9nv47/4u//Af7O7/wm7n7HG1H3Y5w+8Sy+/52v4Wtf/Uvc++2v44c/vB/H4q9GtrFAw+uaa2/B8soRrKxejjOnd/DlL38P/+P/+EV89nPfxYkT67y6qDHfKpoLK5iElO4aRkWCI4evxNvf/jb82od/FW998xtpZDr0uy2eJJzFG95wJ978xtej3d7BhbNn8dRTT+GFF56n+zT06N66PtfAaV5bgOt1UhToj0fIHVM5Px1PsEBDZ4cG0SZPp/Ti6g5PqnrcIfap6PqUJwMaqPRyvhi03gQzi+sL+x4z2xdz6aAjLcKlU3++WC6fn6+CfaUlDyW3pfgL8iNHwdOtEFFQdsxCcubVYLbML8Kfi64ZFBznCA6cXO3iBSnpCFg0BGUMXgqTIqACu4gSRpflKK9iHdEFci69wAxCwXJCYFoIJY/k7mPpLzzoQGFWIRiVKZsInGRGv5nBbC+Y/LIfM3tRemDnFFl1KGcHFRbYXxQsIsgf2C5IUwHR4qBw9JsjwyyGc2ZUXCgYvhSYHtMCUNAvqExgnXJzNqxBFUTTLJgEhQsEFAwE7SCCVj0DLG+sUz5WHPOBk0dgF+JxncoKVgREsK8WkTM/W67y0zW2EKjwQmBrzKN6zVSTfEBQ36bxZcze7zCTpraoUyMNnnTuzVmFipiSkr8S/gmVbupdVLzOAT4p/Z6ddKzMkwfsBGYftSkUpFvx+r8aHPtRQWWFhHNIyj71xl1bBSqwxDPsYpsJ21R6No2rZY7KMkOdpwDiDcQj0lFvZFjg7rcxPwcjvR0pZx7z62XBLnf2Aw7khgyDVoeCn6OWpjzKnkA7t7n6HOpIEYY5fG7xZ4S7PKoO3LENaUicO3GWSqiGVSqPK49cjppLoJ8iXqSyXF1swGcFbrr1cnzytz+MD//ae7C4nOHgWpMKt4FhdwuL9QRXcpd++NASRjxifJLHzl+690f44y9+B5/9xn146OnjOL0z5o5xDrWFAzh45DqsHbiKx+CHML+wxGPsNp5/+jE88egPcer4Ezj17E/QvXACq3Xgjusvx4d5avCxD/4SPv6h9+ATH74L97zr9bjrLa/BW197Hd5425V4He/Grz3cxFLWx7xroxE6aFo3Ys73GD/ESn2MtbkChxaAQ/NCoBtwoJljdYqDSp8PMV7+A81AGsZYreVQuYNzhqbvYiEZ4RDzXXtkDrdeu4Z33HkT7vml1+GTv/Ze/NbfeD9+/7d+Df/gDz6Jf/D7n6D/o3jT7dfiygNstLeJ88efxEM8wv/u176A+6joH/3Jwzh34TxklzV50rJ85Apcdv3NOHL19agvH8IwZLj3vkfwHz/1VXzmL7+He7/zE5w+3aEx1eDd+yEcWD2EpfkDnKKcqYUDOLvHuvZo93Dk4BG85tbXYJtG3H3f/w6eefpxPPn4IzhEo+ktb3oDJrySeORHD9Eg6ODZp59Ca3sLgSdO3jvoRc0+d/HtbgeNuTn0OVf0/kmM4xVIh2VbdDdoLLZ42qNj/k1eDWx2dTrCkxEpD0eaaChoohtll+c6SLgmHF1BRriQOM8sHp555E9Z5lLwpEswM5gZHBesYFaGMX3MLPoCZYOZg5lFxEh+eRiEhGmC2d50x3AF8DEzirqAEApC7iwKphmYRNClrA1TsOi+j2hJ9sWBkiOUCHSJIJn3i4Dq2oOKvoAwE/8igiTrCXYDJCMmB86rghGC/LOQRBXyAOon9od8LabIyWuhCheqZ4o8GPMb6ETEhvgl3ag0MN+lwUyzH9KKWcymvQq/exV5fuYsIXCCaDFQkBe0rGQIKE4oaB1HFLMDUryoLeUNMwNWMH9R1cd4FZhNV/ilMJuv8hekaw9EL+sNbOel6pmNVz0KG+sJ7K/8Py2o46LilmthWlqDWnlFD2Giie1U7jT51TlG3gq0X5338ESiq4foOgohTjcPcO7Cm4OLExAQH3bbY/uB4wbyCHRlvFD6AmDdMzB2guKPdVpE6h2ELPXcwRqyxHE35mNcSoHIIOMUr3SCEY0sRZZl3GR5ODM451Gv19FozCHj8Swj0dM9N4+ne9zd93l/PeRRrOIksLWIzDsMKaDNp3BJhh3e9Z7hbk/jHchP+Yfctc3zCqDPu2q2RMWyjKWFRdx4/Q24/tqr8cFfeTfe8MbX4oEHvoefPPYIbrn5ZnzkIx/Fe951F6684mouXlfed2/uIMCh0VzC6qEDEen8HM7yzv7p51/A9x/6Eb789W/jM1/4Mr5730N47vhZtFpj1BrzOMJ6rrjyWhoXK1g7eBj15jxGvDfe3t7GaV4lnD7+PI4//wyee5onDOeOobV1GqP+JlnfwSIV8003HCadb8cnf/1X8Dc/+aGL+MSH8Fu/8QH8xkffh1+jEfGrPGn48K+8Cx/5wF0Rf+PDv4xPfuyDER/90Pti3K998G587FffT9wNpX/ib3wQv/PJj+EPuGP/e7//O/j7f/i7bOdjeO8vvQN33nELLju0DMcj7lPHnsULzzyJ5556DD9++EF873v34nvfvxdPPPEET1BOR95PuG5XDqzi6JVX4eBll6E+v4TOoMDp8y385InnyZcf40//7LP4/Je/hu/f9yDjnsaY4+bJj/nlZWTNBdQ5/rI9CyrlBnfhRw8dwcriEqQ8A+flHE9lrrvqGhxaWcMJniKAu/Ybrr8WB2lA3nj9dRjzTv7MiePIqeCl9PW3+uV98AQTGnDa+Zc/bZuD5HK1ALQbMXGOVwsFBrxO6LCObV5N6cXNNscp/mWG5h+AETwmxrzML6OhWs5cEkwtP2YGYx7HOW1mcMwrJN4j5ZoU5J+FZ5qgfAJe4TEz1msw2wv8jE9B3v6MRWMxM4vu/9S+JAf2I+dKLigfCmpnQeEIhc2hICRfhIIDLMgvcC/CEwBEKDyLAoYXgVZGIZAxbBIXUepFRv+VfihbDWYX4Zz9QhqsmKrK8qJgx8oOVfGRoWR0FVY+I2PDKyjRQA4V5Lhclalc+WeheEFxUmLy74LlNcAKK71Cma+kVemOfKnSfhGu2itRthFeoa+zbSqv6JuNq/yBPKn8lRtYt1CFK5cspregwDQqYMFFN6HS9TD4xCAFrt0JNQxmn8B2BPFGkF+I+WRczEDlIyj5ZAxUSKnws8RT4QuObVcw0gSGrUxLPV1HyCUkAGGkL+EJQY2GQIMGQsoZ5OIOrU1DQKcB/eEYfRoG/d4w/rpcOj+PExvrOM0j9/rSEmoLC0ip8C2roVZvYpFxXe7c5qms2zwZGPKKYJkGwBOPPoH1cxsRWxd2sLp6mLvFHN/+1gP45tfvx/fufYTHx4atfsAWldjOAOiyzYSnDynnTYYcczWHtbUFrBycwwKPzBd4D16fW0BvGPDCiQt48JFn8aef/h7+5M+/ib/85v3xV+heONfDhY5h5Bfg5g+hsXQIC8tHsLJ2iMbBUbprmF9qotlMyIuchsIOd7mn8dwzP8HDD92LR378Azzx2IMRj/NU4YnHHsazzz6G0yefw4XzJ3H+3AmcO3s84szp53Hi+DM49sKTEc8/+ziefuoRPPnEj/DUkz+JeOzRH/H+/T589zvfZr+/wfv4r7Dv38fjjzyO5585hhOnzmG71YNPG5jjKUptbgUJjaAm6V49cjXmDl6Jor6M7VEST0IefPoMPse+/n8/ey8+9eX7cR958OQL57C5PcZobJibW8ZifQFri8tYWVqB1VPs5H2c3drGGZ4W6J2IX7nnnfjEr38Q737Xm9CsBRpB5Pawh9fefCPe+vo74guYGca46gj5RwNig1cvzzz+OAoag8VkjG67hc7ONnIajDkNhJzXS/lozPAYBY0AGRIhD7RzCwxpBXRp7Or4v82Tp51eB1L++s+FOjQiouGZe0yo+Mf6i4hg9FPQO48iLjYHN2PMOyoMIWFa4hy8K5FoflP5+5eAjHVjGTPD7CNjwMwgVzAr06u83idICEd6POG8hzk3gzK/84yz0q+1DT6SfwK9UFygTJFfmPUr/J8KqIujTAlwHD8QdOUncnZSx/tjanmdLpYIPGn86cDipYFAo4rTDAUMeTDwwxb+ej9uf3NSrvvjXnV4ZqJj6i8nTmCHw4uMgBAVCjseXaUXr9hUWabMm3NxXgwrrkTVZnSp7Ks8CgtluCgntdKnuJjGVUpKzBkcF4UGRhMD+56KeapvX9Ke4Esp7j2Z9gTIBynTPXF7A1Wb1XgpfBEsvzf73pDqJhyVsfeAcx7OOyQ0AhCfveVVb4zml/wFBaJ2BEXkf85x1dJQmb0wC4hGACUem2AbQBXnE0Oa+ogkdfDT9hPGi4yUtF00FBLIn6YpTwSMdHr4hHE6IdBfEtCvsRuMx3HHr13/gDv7dm+AC60tCvEJRqRFO7dA4+P8ziYubG9ixKWXw9Ck8t/hcS74qFyHpwE6aajXmxx/j2PHTuAkrwrG4xwHDx7EoUOHobR5GgrafV5zzXW45porsESl9e63vQP/4A//Dv7RH/5d/NJb3oJrr7yCimyBimWEra0d7jILOJfQgKFRsLyCo5dJsR8CeNzd7eV4+vmTePDHj+Pr37off/n5b+PPPvVNfOaL38A3GP7BfT/C8ZPncWG9hZ3uiILHsHboCtZxLa657hbcfPsbcPNtd+L6G2/fxYFDl2F55RD7uIysNhfLVAJoPAkMF+QCx6EmBb7Eq4mDUP6l5YNYodFz6PBVuPKqG3Ht9bfi2htv4WnFdVheO8rd+BJ8No/C1dDp5zRozuHHjz7LI/sf4fNf/S7+7HPfwX/89DfwmS98C1/7zv148JEn8dhzx3Fmo4WRJajNNVFrNpHWFpAmDQQusDABFrnbr9M40w6/227j/NmNaHjVUmB1qYa11QU89cRjNES+iAd/8F0aNi9gPOzinW9/M/k8F/n8xGM/jnGnjr2AsydPYmd9g/OHRsKIo0251KzP8eqlj0ajgZx39pOcfOBcHhUTXkfkGAHIDRhSLu3waH+bJ0dbegmShmKbRl6P9QzJu/jyKae83uqfmKMAdyjoAo418Jt+N/XHCH6ZGcwIZwwBjsrYeQ/nCfq9c/DuxVA+7x3LChbLVl9mLw6XeQ0hFFHOuX15qrIgP3b9L+NR+UB+aM0LL5P1f7ZJgWMlqAOcjnQ4LdG+RQAAEABJREFUnvzWJ1jpj0f0MHAmlQj0EypXTF1OJyp07GJShKj/cslNboblCoXqIU9Vf8R0LIxtxfBfw5ebbUMDDDGBHVEn1GmBIovZ9mRlePoR0VOofGBZwQJrYrwjQFRpOdOFUBgiAjMqvQAKxikvS7Jyh8C8CsvN8xDD1CXccAbeA+aQEprw3m4/FB9CgSDG083B/CEgxjEcor8M58xTQcpUP6AyoTCQn+NFOvZ+qrIF84R4Fhlo4Yv2CevntKAQMSKWMtKgPHTL/AX0r5xEOSdQHrPNfpkZnDPEh+XUX7UZw/wKpLcK57QgC9IBxjEpfozsVBnHlgSjVBVCUUCIaTFPQT5OUCnoqJjN4AjMPAWpZMbI68B2Iqb8K9i3gv6YnbQqX4WqXr0PIIgWQX4peCGlss/oqVEpZ6mnkE54AuCgcEoDgEkMG+M9ktRHv/cJFE9ZiDRNkXGHmBK1RsYwBacH1Jecx9ID/cwqFXtvPIyKrk2jQC8PulodelFLAv7E+TPx/yDQb9HrLwpyakf9165zzTnUaFwcO3Ya21Tc5gw7NCYC1cOF9VOYX3BIbYCjKws4TAPizltux523vwYFd5Of/dO/wBc+9RmceOYF5FTUNgRuvOI6XHHwEHqsa0JFkmo8SI/njnSRVxpz7NcilXDdElx9+AocXFzF8sICDh85wB3/Qbj6Es5vDfD4M2dx/8PP46GfHMe3vvsk/vjPvoX/8CffxP/zv/8q/rv//ov47/79F/Df/r8+jz/9zL3447/4Bv7y6w/iq999FPc++CweePQ4njqxjadP7kQ8c7qF4xcGOHa+R+V8Ad/70XN48InjuP8nz+G7Dz+Fb9z3E3z1ew/iL770LfyHT38J/+6Pv4w//uzX8P9mm1+69wF8+d4f4nsPPo4fPXEML5zd5snFCL08Ia0LWFhdRGNpAXNLy2jyZCB3DsZdcsoxS8xzTFNMqFzrnAPXXHkUb3njHfjoRz6I/+yTvwnd0d9117vRZJnXX3Ml3nnbTXjvO9+OP/jd38NcfR5S4HfecSf0N/3XXXdtfMnx9MnjOHf+LE6cPIbBoIf18+d4VbLB6VigIK/BZ0IZYmxbhlwtqVH5FxgxTgq8cB55kqJrwGY+wplBBydb2zjH04INGoTtzhC89uc8cuCpP3jiT6FuFPIFV0jB2suPC469NJALcDBQr4PdQMKvxAGe/XUeSDiBtTNPOK885VPimMbFa1y3EVyo1RqS6xivPBkr9OaQTIHpY2YwM8oix7SU/XakwxMJ4WGky9FnhLMEFTyJcS4FmA6wFdYbiBzGfpVQuFBcEGXMo3xEznCo1j/2P44Rs2CQn5yyRyhYVojtTtsu2wcKu4gcgXRcRMHwq8K0frVRIkCyqvSzH9P0nG4Fpas/JYzyMiAwPZBmzSHFF+IL4wr2P4J8KQjxq3KDcUSJqq3AvBHMJ9oD+yfk1EUF/QJZE+mTGxhf8cVyQ0QRYEQgMXvBGpk/TKHyLwcz1jcDjVDMH2LFBWJHZxqKiT/HV4iEBYi5pWIt28i5KIUQ22JcbL/MV8YFMj/EcgqLLu08VabChBo655FdBSn+6KdREKb1hdh+wbqEQDdcrJMKNDCfylXIGVe2VaCgcs2nqOLEisA8ESyrcKSHcSorv/oaeBAYpm3nopPpBfsqBJabhep4OVgAF3aZQ/UH1luQfwV3LxUdse3YRgHlKXNzIU3brMKzrnFCxrr55WGQoBEchdNsvki/2iMvFB9Iv3gjGgJpCQwHtqO0S4GyjGLHIuTXi4MeYBhInFGxeyr9hErBR6RU/ilpELLEM93izj9Nle7gfcK4BJ7CNHFALTXUax6NZh3NuUZU3BlPB1IqG2M9Y/Jfx7ab7R0cP32K9/IX4l2u/s4eaYJWv4sRjZkR73cHBJyD7uB3dto4cvgolhaWMe6PMeERcDwynvSpPAgaFiMq81Gri2cffwztzW1snDsP8Gh5jffSRmNi/fwG8lGB06dOYcC8aytL7DOzDPv4nU9+En/7934f73r7O3DrzTfjhmuuxhKvLEBeDnp9HllPmJGiheHEHJzzmG/M4+DKARw9eDkOHjiKwzwBWFs7Gl+IO3jgSrpX4MDaZfDJHEVlA7AayXHodMdY3+ng3MY2zq5v7eKZYyfx1HPHcIp0DrirPb+5gw32p82rkHKX65CyzetuuhWXXX4UizyWv+a6Izh0+DI05xcxv7iMxtwCkqzO9hKSbmjUm0jTOjQ/ajSirr36alx2+AiuuuIKNGh8FZMRNs/v8Ho+YEAFe8XhA1TqGePO4dOf+nM8+uij+PY3volrrroaV7Gd97z5LbicVyDnT53h3f4qdOqiuqXIT588i9Z2G4P+ADlPgBoZFTt36DmRJDUUFL4GD01dXRHttDq8ghmR3lq8stBuvsWj/BavB3Z0t0//Jg2TTYbbXF8DrikOI3IqqbxwEALYzwiHwhz0BNN3CS6nuF4911TqPZKE8A5R4ScJwwnHxxMGx3jBzGB2Edj3mJVpjnMz8ayZbpXFOR+9WofymBkc15VZWcaMYe9girsEPNPAxzm/S4PqEhi9Gye/4gT5/5eGYBxvzieN9X6AfC3IkGAGuREGFMSuERMYgIs6qIorODHHlE8KKzmnLGU1f20fV7WkQZ1QmUoRBgp1xQcSI8j/00LlKqhs5dfCFXK2EaaQwlQeMzEIZJDYpxj5QwwH0qJ8EzKsgpg3oeCuMObOW/6ceSdUWGKqalFY5QMFaQTbFQ1VnPK8WgSWLesIUcAFtiWovFxBdUshF2xPruKEgjRVyNkP1aNyrwbqe87yZT0Bqreqq1BdpGO2noJtC7NxpV+8LSAhBZ4OOPI8gkLFOQfvKZzolnnJf85gVs++5hR+Bd2C48G+sz3REtQO/VX+/a4Uvtqq4LkABMVX8CyUkI7UGw0AR3jUKDRrqUMVV7kJNX7GtDSmlXmVxuiYN0kMSeqpgIjMI+PJgK97BDYW/745CeiN+1QCPRw/cwIbnRZco4b2aAD9oJCjgkrqDTi2wUI8gj4XLfDzZ89hobmIEQ2BXXBL2O/04y/FzbFMM0vRbbWxtrKCbrcXDZG1tVUcPXoE+i14XR/ceONN+OhHP4qPfexjOHv2DP7kT/4ETz/9NE6cOMHwWRw6sIZ6RiGRDzGkImpRWeftLdx42WF8+L2/hFuvZV1NA4Yt2KCF0G8j8Ai8wX41M0MjBY2lnCcRPWh33aBQzzg+rhjDU6Hp5EHhCvNpiiUehTc5/jqZcFSiNQALNKBW5uYgv8r0t7dRJw/nkgSOpxYFabvm6FE0WM7T4J50uhjsbJGuISbs+2UHVuIPLd319rfzWL/Gsg6drS30WztwnFA3sB+vf80NuPu9d8Xx7nc7OP7Cc1G5pz7hycdhLC8vo9Vq4djzL+DcyRPY3lzHjx/6UQyfPH6C9/itaFTp8CmxBKPeiOEh66sho0HS4RWQXggN5MEoAOM8YFKQRG7hN3gydPLCBejP9+Rf5xH/BrFFw6tLA24g24t8CJyvdBBYf3AJBbqLQIx3VI4lPIxmhhDgOZeFFAFGpZGYh/MuIjGHlPQkziGCfU0Irzi6jumCyl0K4OOcQ+I9TK7Gwxk8w86xHcLMYCY4JJzHgmPYOwfv9iGWU74E1WOmshaDcY1z/shVhJnFuhUWFPefGijyYpd23Rhy8fsX/RXYSMF5mU9ClKuqX3wNoZD3rxzslWPDhglXRqAJooalbAoqm0LCnfhpqQih7IzKl/4CQR1lfBHrLSB3Qv8kFCjzlGXkl6IraBUVtL6VL9KjMPPzw7KIIMlxQVOeRAu/clWHaGZ3IEQ/+7EbLzoIxat+xV/EXsbvxpP+yh/LkTZqRLabl2DjVXrlvrjuso8qL5gzOYAk2Czw0o/qLust2G5B3hXRGFAJpQlKF+SvwIGGoHwWgMATCvkFM4MjPAweBjMXBQX4UObzm/nJP41Hzn4qQvXGMeKAhGoMmUcGAejOIkx5rXKC8esiChhKeEYmzpBSiWeJQ0bhlXmHlAlpdKd+KsiYlviYN2WaDAa5AouCchAudREZFfzS2jJWD66i1sjgKDRTnhZwSNHlcfGFrU2M2K8ud/inz57FVmubBsIIHSoE7XA7/R5WV9aQpjVMxvkedHs9LC4uRmW0vbEJvVh2nqcA29tb2Nzc4vgE6L0C56g82KDiH/nxI3jooYeo8M/hNa95TTQWrrnmGiqtDOvrGwx3MUfle901l+HIah2333gtrji8gmF7E3fcfD0++dGP4G/+5sfw9jfeiSuPrqHGQWpvXaCCPYdeewOvu+1m/Mr734sPvP9uvPeX3ok33HEHrjxyGAuNOsakN55a8DRC7vVXX4X3vefd+MgHP4D3vPMdeOsb3wDFZZwPO+vr2Dq/hT536edOncRVlx3Fb/3Gr+N3f/s/i/XecsP1WFtcwFKzScMjAdmNVYZvv/kmHFhaxJM/+QkefuB+nKQC71D5L+uq5I7X4OYbbuQx/5uwtrKKk8ee5x0/jQfStcqwmaHZaESebm9vw8xw/PgptNs9nIpuG6PhBH3exQcu7gZPJ5rNBc6VGnlt0KlAi8bIDo0QTQJd6ww4HwuXcsYbttnvTba1yVMOKf4WjTj9J0Qt/UIgT2qk+GUscKg46RMAlI9WrRwGX+GjtcXhQHRJu4fBrISUv+NcNc5xxwkagTLNOQez0q8mVIfcl4LyC/vTzQyO9ZuVdUl27l9/4GOm9hw8+2dmUF3eO5gZ9Dh30a/yguL/l4Ji2lFOseir3Bj4K/iSvKaKi3NY1YvfgXK12Ael/SLhcvZsTE1a0JW/ME54TorZRkIIJCzMRr2kX3nLRNYTOJl4dBbiauJ6optT9QhlnvI7ZmObYQYF6YhgXGW5jyh8x1S8rxahAAq2Wcid1qe2dSJQUOnoxEAUiGahYD8VFgIXkfIFlkdwitpFCKyQoZifJxBSYFqwxoaiUuRI5twVzaLgDkwIPGIWlF8ghazp0h8z8m8mqWo3kE5BSVK4IRjHp6RJYcWrbisC5AqggitRkKNAYp6L3YFsUXYY+SGP45cFfvHDHPwuP2pPKI2AIkaq/4oztoMpRLHaq6CM8iuPEE8dyD/PeVDC4NngHgBIyH8p/sSBtBrDdB0o6D2k5JWW0TDIEs84xziLeRzrSlgoTZmPyDK5jr3LMeGJR3OhiaWVRSS1hO4Sj7HnAe+g4+Euj4AL0tWhAml12swPnKdCbnFX2OIR88bODkKSwiUZPI0BuXP6W36m04CP+QPnwIi76DF3kTUefw94lC6FpRMBLfLA+VTnETk4Ci0eRz/xxJNI04QKrh0NgIMHD+PokcuhO+6Dawfw9re8Ga+94yYq1jk02Zfnn34SX/vy5/HZP//z+KeBHRoaC9z2337TTbjp2mvx7re/DeDce+Gpp/DQfffh2LPPxKP1HtviYofplI/H455j/Nrbbsf1V12DHq86Hn34R2MAE30AABAASURBVDj1wnHsXNhAwvmUcEYsNed41bDCPFfj9ptuwTKP+r/8l5/HFz/zl/jO17+FHz/4EI2DDmlbwi1U6h/90IfZ/jtww9XXIKPBc92VV+G1t96OI2sHcQvpS53H+dNnsHH+AvTf5O7QKMjIzxeeex7t7R0ovE2jaZ5K/czpc/GlyQ5PWHKu+fX1TYDrMMmayHjaIj4W5GWRB3R5R7/N/vUGIwy59kakfRAC9Pf5ci8w7RzbOre9zZOeEVrMt80j/j7zDjneE5fC8cQjEWoZ0qQWYeZh8LFdcLzAx7hgBM++CM4MgpnBjH5HwFjKoMc48+LcZlzC+evhmOZ212X8vQ0LUB4X8xpzlPAsU8FsWp9zqB7HOLMyXnHOXfQrPAsX63LwrF1wHH8BMZyQHgcrCPavLOem/S5Dr/Zb8mAWkhGCxisUrJLjovSqviiPOQYcSghV/Eu7pIs0i26BrMMsXrncS+e4mKI2LoZ+Op/KCpcupT4W5LFpbkUYzAzOzZThPMdLPAWZOIuXyPaqo13OY8EJF8KLdt0U6G46oQIbDfsG7uVakBBUfuUppuXCtI6CizmiKCCBmDMcwbBoqBDzkK6CikuY0C/kFGD7oTuUvQgYs5yQs1ysi/XLDVN6RJuQM59Q0llQkXJlKGEK5Y+Ki+VBnkRQ6UuRKU2I/WB6RXt0q35V7jRdeQWVmzax62gil4tyN+pFnkA+VpHlZLq4qAL7prRAOnf9jKv8SputX361CXBlMlFTkE78lPHRCzIF6ndBXqmu0sgpUPIlIGcfA+kKbEtxcgX5BflVk4Rh1abaksCLIMsVrzyCMSBQv+8q9oRzUUIyYUHteLPUUONJAPU4Mil6GgI1JgoZ3ZTKsp4lPE7nztQ7pNyeeucoOgxMRuY94xLUeSLQmKdSadbiIhRPJxxf/T8CW+0Otrj71W/db+y0cGFrB2epvDZ5bTDkdZPeG0iovDMq+lq9ziPmnCcKQ4x4RD7iPO3xPlm7fyEhfXPNJmrM2+EudMjTBh1vi6cbPDnY2NgA2Yvjx06gTwX1wonjOHfuLNY31rHJtAfufwCj0ZhDEXCE9+nX33AtLr/sMrz29ttww3XX47prrsLNN16PA6sruO7qKzHHq4x6LcX5M2fRonKtUWGtLC7hTW98I08H3off/Zu/g7ve/R7Mk6YdKt1amkHXGGepoE+8cAyXHTmCN9z5erz+da/DW9/0FtZ/DW6+4WbcfuttuILtvvXNb+Y1TYojBw/xamQOdZZ/4dnn8JMfPYL7v38fxtxZS8kfe/55XmUM8NTjT6HN43xHYbe6vBIVfof8vXB2HUPuvvXORQiGeRoZJ0+ejHzSsWjBuex5TaE5lLBP8QSG1lZhDi7JENivPFjc3Y9CQJ/5O9wotFin/r+ELV4D6E1+3fF3ePTfzykbnANIb0hqCL4G0FjR8T4sBUICowAWHOcl+NjUpfclP2YGTzgYwNM8kgXPL8c4M4PmnPMezrkIM4PZRWD6qK1Yj7NYn9nFPGalH3zEDzOjD7Ee/K/Pz82BQOlQmPu56/lpK9CYOxg8Uc05TB+NcwTndSCm0b8wx0lJFgiYUPrkdFWzlGF02WBsnAtL4Z8FKq/65AYqCVARCoF1CgXbvBRESwTz5RFFpHHCOl4V2I4UUyxLBSdXwr3qgwSLUIVf2i2gBY3pI5rl1WAEKgqFXxXES4F9mc2vun4elDwqdpXwnrooiCLtcmNC1Re607BeyNOkE2LUvi+zUsgouiDtOflaEFUfCs6byq88gX2Uq3pBvkvpV1Cc/FL6xnGUfxZKn4Xn3KAcROotCtCEgcRyyBCo0a/41DumOxoBROKRCalHna5Qo9BtMNxIEtTprzE+9Uksk07L1tME8816fJt8aWkB8wsLqDVr0HWBFIXeEh+yzz3u7PtU7i0eL69vcjfZ7WOLd+Edxg3Z74IC37IU+p2BWqOOhEomo6t5N6Kh3R8No2G6tbMdrxcmrFMnBfrhGblj1rO4vIQdKkqdQOhnkPXS3r3f+yEucPf65LPPYpu72QtU2KfPnsexk6fw+JNPQ7ScPb+Oh6h8v/ud7+JHDz2C8+fP8+TEoXzpboIDPE1oZDVeEXRpEGzjG1/7Gr719a/jGJX9/MI8j9T78apidfUArr76WuY/hH5/iNZOh0fwJ3HyxGn8hEf6zz13jIbJBTz+uE4u6jh3+jzv3Qc8jTjOa5AOx8lBL+NtrW/FI/t+Z4DtjR3ydw6TYY7F5jzO85pFv7kQaJyr7zoRCWQSg1jntcP8/CLGVOKD8Qjm0vg/780tLKI3GKDV7cTTmj4NjB4NIkG/vx+P8Zm/RewQLfKyx/k3MoOg/zFRyDkPjOMCunG8zMO5BJ7/LLi4E3YFXUJxEUqn4vbOYf9jZixfxjumJwnnIev3nAsKR3DeebYnf5J4CM6zDSJxDoJjPd4pDmBR0BshQ7iCY6RJW2g9T2FmMCsBPsG06uiZflSvGSOn4ZdyyH6oLKC+aIWyHiNYQNIigmEG93xURmUF+fck/jUE1OYsftomL1VWfVU9Spt15f+rA1vVmKqByuX8FQ0lHMeH4PiEGSi7eP+zwkl4a5cst4IqFQoKd2F/vNJ+GsTypFCKgzKP+r+gwsojilAgggllOsOX8IvGS4Llc2JCWoXdPApHBV1cklTRpIQi7l4DZvuptFkUFO4h1hXiDuxiGmml1AoxfX/apcMFlegsRMMrQROgwLQ+thWVPsNyVVZpMooK8k207VX6yiFc5EMgvwL7o1j5teTltwBIvmD2Ib3qn+qO7zyQrznbKegGplVZC/kVz7pBGhVfyQsZF07xjCxd0jIzySsxI2MAip+BBJhjRemsEcAIBik4DWlCMJB6F5W/3BoFpSB/nQJZir+eeB6hp5AxUE/AvC6ixvSUZUsYKSwggZumDmm9huZCg2gibWbIeFqQNLhrZJnOZIjNXpuKeZPYwmZ7Bzu9TjwxGPCaRwbBTq8L/W9+Uv4T8iTl0fWFzQ1orDq8hzbWM6BR0OCdd7PZQJ/H0trld1luYX4B3e4AWdpEVl/AyupRGOrY3unjNHfN260e9Pa9+SzuoHvMO6bSrMfj89PY3NzENo0GM8PS0hJOneY9Oq815nkPL+NA835+fh4jKtIXntU9fC/u2pfYrsbrKV5NaAefOE+FfY4iBzh76jSGpLtgOwkVZ+Y9jaYF7PBqZMwrjyHpz7IMR44cRYfXKDWedmD6NHhCMj83h02eotQy9pU7c/Mp+9akwbWEwhyGrENxW7ySGHK37pKMJyq9+H7GNhV/j6cmfRpSXZ6sKLzZamOD7WzxRGZbv8zHqxgZAwPyOvcegfW7tAb9hUKJDLq6CaRdMDO2WxJoNAA8e+nJZQfQBxh3/hUwfRzLCGYGM5vGXnTMDJ5tO85B5x2c9/DOxbzela6ZQXUIeJWPxgRcF2bGutyrLPW/ZvtpOFBYKYlUJtAPOBQK/LWiarFyX75x0fzyOV4+1Ulh7hHkBqjzwdT5iwjOIJgZJ6Dt1mqMF3Yj9nsCJysRFQTdqu7SBXWFlUAgs7niZsqLrv2Q8NwDKuAJsZuPpMW6OXgkGDkDQqACKhF2lXhUamwvUGDsQoqMcVXP6d39qLwCyqv+BOYtXargaR3sjDr1klDZWSh/wbJVPaq/gile/WE7Vdx+VzQojt2Tw76VE0d1Kk07bYpCcSNCccrIUYlh+S8Fp3GdGQ4JIGNYNMkveoXYF9KneNXtTTUDJBt6KoWvWO3cFRdIbCzH/in8cih4uAvu+nW3T3lKYQpQb0JhuVLctcTzONpTWboSTMiIGqHdfS1LoBOARmqo11LU0gQ1D54SGDKWbdQzNJSHkQ2m17mLT1IPfuBZR41xzbkG6vNN1IiEyBaakDHgWZbEoD8ZodXvYWfQxyleE7xw5gzOc6fe5i5acb3xECfPnsZEw2Me9eYcQDfJajwNGHAXvxUVtnijo/jxcIJBf8zd9RiNdIE79zFCkQJ5Ch9qWGyscqftkCQ1tHkioRffpDTb7W5sY3FxGfM8Tm91OpCRYWbREGhtt1GnAs5YTrv39XPr3JlPWH8PxvWpPz/U7nyhOYfAdXXq2Clsb2xja30bw/4ICWnusU6hq3Z5WiG3zpMO5zx0QrHNo/2kliE4w4jGEJcgzvOaQ/HDUUH6HHzaIF0FqOdj2mhcYMyj/SGNSL2Et0Nlfp739vrPn7TL13XMhdYW2pHHg3iX3yvG0H+4o/w6pdHEmHDmFVS6wXm27wG6gktSRKQJ3AwS5hXokJfGKjwc67AAePJMd/Sg4q1QzTvPDJwazK98IbrmADPDxUeDfTEkn3HuCw6B7VwEqYXg9pQH4yzCrHRFj7HtEsb2wgwY5uKUARtpod9B5Rzg2KIzGMdP2OUP9j8Oxhax+zj6BDq/wE+gzBCqKuUXCk6Wl0URINlWoSpfuWQNhCpcuYVRJBMg12dhBfsWpqgyR9ehmLrKf7E8I5k/MEIA/UKhMGlXH0IowO4RViKmBfoJ+SsoE6t78ads2ZhgZjBjPRy3QBRW9qNyzRzs54ArChFLwqbEBLqCDIMqjXT8Qj5SGMV0ANWG8FIVF6RLEB17wB1APoMiLyBoVzoL1V1wkV2qfqW9WojmKi9Zz0HUvpvgDlrtKU1uHnfEbJF0ByFOAob3uZeixzGSa5Xf5UcCQlCojFc9OY2ZEH8Ug1UicAaQlYwzVDRSXk/9BRwXu8qLPqXLXyHGkUbxt4qTW0H0WChDgY2Y8oYCKscGoHcAQL4HxqluuWVuMI/yTaBymC6hMq2c1KX/Z/uuBKSEsPxCSgGfJY6KnPAONSr0Cg0K+ogkoRL1iIZA6uhPIlJvyBiukcl1niRkKptSOWcOdcVnCWoponBXmzIKsnqKjLvcLM24s8xYvnQTxqXMnNQyyCjw0a3jHO/fz/A4/PTGFtZ59L/Bk4L11jbOba7j/NYGOsM+j6gDHE8WmosLcXzH5JtAfYgBv0rkVJY5icnQnFvGJhW5/sytQyNhyDFqcyevMMiPIFDQnTl3AWmtwSPzIcyn6OvNeYAGR49xPdaxBZ0+mBkOHToEM2MqeBUwgncpJlTKOo3wLsEWrzw4xTHgLp3UcmU5jKS92RYE81TsgTv/Di5srENxMnYSnnp4Qq7xFKBIUxQcFyH4BFLcfdbZ4lVKm6chUvjntjewQR61+10q+j46oz5kQPXYnvoaOLeNY2Mcb6FgWL+7b2bwiYd3bheO/gjvSRJRhaeu59xISYeQ0UhIkgSCmeFSj3cu8kl1mlms0+yia2ZMD4hK2OQv4aLfQeVmgeljZlPfpR1O0ZigdenokwvOE/kjAqj4iogqb+WCj/yCyjDIqw59F/qKKNOiN35VdSo+grFy6fwn+aE43e0X9ThmwxcTIld2gz+3J+yvj+NBY1N8LscXMDAO4Grm10t8lP9nxoTCfRaBBoAUgyD/S7T5VxYt5r8c9jdHshzQAAAQAElEQVSck0ERpDsnfvE0cwA4KFW7QUqPPAuxrRyBhkCJQJ1YQHyLoIKUYVKhzB+Yv4io6ns5tzQC2P7LZKrqVZaCElptByqEQiBtikekX/XMIqa84pem6Gwm1R0NHlob6lvVfuVWAma3TbUtqBK5u6Ay485e0T8NdKIgJCRMQtVx/KnHkTjjjn0/HOMcaglBpVOjcki9Q6Xoo8t6FCfUfEBlCDSiIWDQyUGWGuvwyFwBelFnmk4N6lmClIZCVktQq6fQSUGN1wRCfa6GpJlhfmUOtaU6fLMGowIce6DH04L2aMArhA7Ocpd7dmsTZ3hkf5ZKb3PQRYtGQYsKfYeu8kWMB9gh9N/MdvMJtgc9bPE4fsi5aDQ+srk5kBic405b/7vegPPPeLowmuTkkOP9+YhXFD3oGL3D3bVeehvngacWAywfOBhd7Zy3u13ML6/wFOM8kKTRP+RcOnjZ5VB9+lPJCZWgIMXdH46jYaJ2RtT4I+atzc1DfzlBhtCAySGa+6SnzSP8zW6Lfd5mf7fobuL89jaP8Tu4wJOEM+SF8vQ4tybO0zjwKFyCQOMlUEm7xMOnCbSTN/OAEwyeY+qm4FCDXqT8KpHQTziPVPB098CQ+hLOOXj6E46pI8wDZobEs90pzCzGGfNGMOy8j3HeOcwqfmcOzsLFOErpcufOOMUTLALBe4P3nn66DkgcInTSsAdg+wHw5sDicDTFJCfUjvI5jraUhtaImTG9YIlLQ3krqA7V51lfjIttBKhewbMWkh8Nhz0u40VLTKffzGBm+Ot6pKgrvJo2C2aahXQNoy75qeqVe8kMv6hII0UVOH6Y+jWGakLjIrlajYvid8H8Mf5ndYuoNHIqrhLabRcUKhLoavz/3xAds3g5ejQxla78cgX5BfmFQAUuyC9EZTbtb6BSLyjAZqE8EdNB0UAoX4j1BCrznxUFy1bI6adC5CCq/tjezFc5ARixSwP9/BSklw4CaQ70R5d+xQfSJ36EyghQxpeBhZdO1HJWXcoR1A7rVL0F+VZw/oBtat4YXaVfzEcpokAEJ3l0X/6rIN2zCKpziv0ltQgqwSUeJeYR4YzCU0AU7lnqkXkHvRBYo2TNIjz0XkAtS9CgsK8nQJZ45nfMFxCVPiUz9Q3qLFvPDEoXasxXY1pDbpYw3pVgOzUWqKUZ0ixDRtSp9Ou8328uzEG/PZDxKkHw3PEn9RrjGmCjGFCpt3S83etgW0bAqIeWMKRLRCNgNMIm77pPXjgL8IRB1w46RVjnKUOHVw26+9YLb8Z6z1KZ6h5c4Zx0blKx6yh9pz/grnoExzyu0UB3PMZ6ux3DckfwNECGKNIUPdKkN+n14pwU9YBjozom7LvQ4p1/l6dxOzRW9BJeh3UNOSc2dlqxjTMX1nF6YwO6Cjm7vYVNtrPN9lWmRyXPVjDixJp4YJIYQuLgauQnaUvrGTyNqUz+Wh0J4dMaEp9RwTiANJg52BQejpS7OP6Zd2SpER6scgqjS1A5JXvAkq6E8qZUwp7hlCcBzjOeMOdg03aiP4YNZhfhpn6nfK6Md4pzRroYdihdxRGYPmYW6ymDBZit9M58a24LLiCmR7fyM18Vpnf6KddaVAwcM62TEiyvctM41SlMC7HuIsIoh6p1VdU9m6/K/5+Sq37+tfdH8py8fnG7HAeOkQwBjZvcOCbMW7qAAUSZT2PlouEWOH6vBsZ8U3AdYhYhmkQOZhaBl3jMLqZLSM9mMy6Q2bD8UgyC/EIRAvVGgOJKGP0vBuCY/SIC6ZuF4zFKBeWVEoqDSaXBBli2/JRthDLA7/3hih6jABMcmV3BpORY5uU+1emDrMWXg9qdrcdE5zRCaaLdk7eCmWF34e3Lp7zTYnTEH8AobLDvUUpsY0qUkV9CxUOoXkL1CbPFRUtpkBQXo+OkvRis0tWO/KK3LFfmCTQWFF8EjjXbKWPBsWZYcZzoYQZV+qXcwPyqO+H8En8q1yFH3P2wccp+Cn6LSAwU+iVSb9zFOyp3j1rqme54759CO/x6xjgqchkCjZT5pMTZRkaNUP61gYMUfp3KoAoziUrfQ3FZ4mN9KRuvcceasq2MkOupSFLGJT6B4H0KvZCW8Wg+qVGh1VJkvD9vzDUhxKPyNEPB9icG5A7QTxaPOC/1cmGHyrbHXf3ZzS1s8Q5e/jZ31qc3N7DR7UBvwJ84dz4q9lPr6zhDBaxwj4r67M4OzlIRS+k/f/o0zvNKYr3dwqn1C3jhzFls84pAO3GV26TBcHarFXfmCp9jWbmbPHk4ef4CBP13uBtU6t3JGOdphMQwTyVaNAx2BgPIINBJRJ+058bVRMVqPgGmbjDPfpawJIMAueSRoytYkjKePGOcp98nHt4lVPQVHP2O/Pf7kDCseBfHKUvpErUpNOZCykmisdT8SUiXI7z3cN4jITgMAGUBjGtAYEgfzUUzQ5B8Mq+oOKcLzmWtNyHmocgxM3gYzOhOkbBiwTEscOpCUFvG9mZBzrGVIqZL2ItWIWFZTwqUF1xnyqd2PONdrKyAXOP6EKo8yickopX5jK7qE6IfgPzKE+uDlTt/usw+pQNwDGs9CoqXi+ljZjCzaQiRN+JHhSphf7iKf9VuzjamKArbbaegrJhF1c5+V3QLe9tzMTjbnxjxqr5YNhCvKm+ZyZlDnAPkl5nBgfDGeT11SYjGehYycgXN3Z8HDv8Tf/YP2KshV2WqfPLPoqASErRjFQIn/16E6SQq6HIBhbImWWIchzj5y5gXfxcvjrpkTODkrBAzkCYp4moi6pgQFAJKM+MEp+AJXOAqozihoFHCD0i+gnsgOoXZyKA2ZiP2+RVUmVkobhekoaKpihO9Qhme7b38Qpnyar7VtwjSKVp3sZ9XL6pM7ZSQ0BIk9CpIQApaJIpTesI6a87gOftTLrSMwrjGcPSnHhlRI6TYhZR5VF5I+aW8Oj2gF0JKIcwDguhXODFPAeq5gAkHxrsI7xy88/BULJ6KLKOiT6nUhIynBbtIM9RoHGSM8xmVX0pM8yns0wSO5R3jtGsW4j04+zAhLdr1C0MAcgcUSEOKFWFAIdnjYVOF7iSgREF3MoX8wgR9TrCJS5BTAQtjSzBmuISj32FEgaU/sZuFFH6Fgm3vgsIOpBPOAazHWJ+Zg5mVYFqYwsyY1RNKI+9AFww7B1fB0y9UYeeRMk9qgKCx0vhJWAop886ixn4l/z/23kXBcR3HtsQG5YhTPf//pzO3KzNsctYGRVt2ODIjX6eqbrdKWwBBEATBp+TIU1uLBjARNT6yxQm0bQvnpTPidkkKSbtf8PgrQUEqK08HmfReFvuVVUZ76p6sueg5ZiRrgmWTF74aGRv2W6jWJttrkdFIm68yLld4Q3q+gb6t/BHoZ0iKTDE+E9oqLdILjXxjpYsikxR3vBT5AAmdA2K/qKXq2ZP/UrJeJCu+xORPO7P6Uu4bKvU65fHn8VaHw5axZRROm+KGEadmIGsLiezHkfGHr1rUWXBXNY/pJf9VOhjMxrIzqPOIR/lj+qh75K0nyeSPQrrVIakmhQeDUQMFmR3w7+7+2cKHGKef4eZ/j947X3guRb2pLv2bzuAQAYjXyvsWlfAtd8C/1/VmvEvr0LDzO7EPxp6M5cdjeskXdQyMpbeoZcyBmHHqUQsaE8ppA1djYYM5Mam8wXsyvVDQOEEtn5gTyjqFLeNla1dM3alzwtbESu+UyfqKTW8+/nJg+pLJV4QWfxGz14h4iRYvakza7QDSbDwnDgjGCxv8CxvUK/jr9FKHglc+/fsv7uunBf+88Nd/xcs//itO/kM7PpMXffkrEr4hM9341L8hM9rrX2GIQ4UxoMalNTb5G874a1h+Js/wBr829aLoXHZ0dAy1LYzcTmGYN1puYWxCHvC0vxVUzyaoEdADMub/GjIpoynAuCGWPnnous8NL6CzbzNOLem/RzRkJ/IEMhzjU2uRGeED+Ea/n6gs8xRbO5XvMZI8FVpmrMvjueuW5oy1sibd54FfIoKxeUTnYG8EOvX3AyOiRRaEzRaCP4AYrQ0/nYfOiZi7vVN3xgb340VRl+ttcIb5hdCZmno4XgtuM+EKl9/UYqv6VLTtNo609DKiMbcYuuhlIfHtDthp+JrQwp4fXJ7DGhEF4uMNMT64BjaOWGqZCqOL6ILgGtAFklieeUedIAI3WOvbkBSiLgkKvq39/dzGmGtJpLCVrUVmYzwqTswf98XCS8uYiKIn0sbL1sLr1GkTZT4JxvWym/Hh9ZDF4P9Q9T8gY7DBGctV88ZK/xBlsv6Q/neUPUinSmdaAN6CGwNiyiIkha9x7iaRTueU1QbPW18NanKLkmVK8npLCEm5zQbsu3vJXdZ4p/AHBV5EjR+pwgtZ7H3hxWOWdYwOcD6oxZWVRhLxHEw07YsWtCmYd3PRI66eaGuCeHIVWOleThk14TzpjErfZPVzwKmFaW382H21PSa46ZQlE7yx4Yj6KKuMFtqR0fAvSRsbeRtlk8neqO/UGmXR8YLPxr2B0wILRjuxsRr8nHGCGi8vr/HycortdcI6ubXIbSs08hJdpwlIRNtAXjGyhcdCISIG7blC7T5NXuCrIXw1kvIF0tkaWfifGbnQ4EFz3jOg13LXKYpr9EXbkU3YapHYyBZx4tFo37ZlNNq4nbZ4PWVs9Itxgp5Op9hKR7GdTvTpKU6txYa+6YnFtNEPLZEhz9YiM6O1DEnx8ZVkGRDuGp/R6/P5tzY1VO9uhmmVMdW4ZZk3XEP5F7rqbWrxmhubfrv+p5yDT4TTh4iaJ8yDI0188yf/Jdvov2QtSdrotjbikC0iafcRG7G4oUXu6Zfmw2wSS9OJDQMF/NuUsRVtpdMaZWmD29Sgbq8RXI6X5QbJH75va+os2if5tafjR8x+zchj6Ztnbrv7VVLUgSxbNOCYzX65sPaPO5QefUZXEdv4BDK2jCsyqGAhxYSOqiocwCH4K5j8zhP0gB4RnfSC6DH/P68NGuHfxev/gY3AmTcGuoP0pJRlY+4AzpZ4I7zcYckXHZyYn2Hle0M0lo4HuIHxur3JiQ12wZvOEaV0ePRxjpog4cutNaU22hEj40JDjCkNfP/c2/SgzQatDcnGgk5XtMxKO47u3Fk39eJz6BI6LAguP1Lhq/jdptMLY+8/12Osf/Gx4mOZMfhS4DK2Y2r0adrsc9CPnvzPMu2nB3REJybUkD0u+B+UMS79HMagXcbVBuk4wHaMTtsMlx2MgepTbDmPiFVxEQvpudOJvIBTCVh7wliT4dQytq2xMKmwpWIdBF63rE3ilTfBV3ReT410xvpvDLy+bFE4vdTm/1L6LtPCPxX8xZ666Mxr1L3t9URNxoZ/sy1OC5nRoHGnd2qWR8mrHcx87tI5uQ34bfqy2ccTfraoTW87xeYF+vRK3S/gFJkcAg5oeYrGevAhCJioLE8ZV7BpJpDzQLN/tN9+Ghv6RoMecTpNv1rbooFt28I4CVYJ/gAAEABJREFUwRsvUKPt5TIjzJ+oe0O28EJdL8hO1Gu0FnE6tThtW5hu5Nt+C8WmjISyqhXvNNlxyhYbZV62RhnHAC06Q1LUeGOceS7WmGM8+6ckzztDxLuArqSQFrBBHkONKcAPM4xfj9tg7BbYnAM4f0GM+8R+eM3ZMeISV2ADY9GQiC+e1rVfxpYRJ2Iw20Q793z7r4z96vg3dux+Unnu9somupv9RrbBl02o+QXXZ/hwYV829E+MPeue6Jui+PJIUZk+HuzNconcEPQ9HO/bgYA20DbXbyR1G7FfSfwNaW/fokna2NMtSMM7njfsRnYi9M1KGSooWO6j9jTWs26I0sDyiR4DufnSY+xYz2NlEGu/iDDcIolP29LmQ1KkkUn7G0jyI5y98BjLJXdsKg7RIwsB/QYGeUfE4frugn/Q/Yj9HTY+sv0r8s7k8sZCH9yZ8YZn3AkfEiJgIrglpkOL8nAnQ37b7QU6WwvX5cVAUp3wg8uLPeR622fH2gNHcpl2zVuM8xe/qMvdgbis9OXSl9o3qWNofKjkGBkfKrzP6CxuxvucZxL8/EH7j1YkhXRDy6yJ5z6oRSkbacUpNyYilNXLk/D1tLGpJm+Vjc3+VPjH9hJGHQhOLf6Bzn+9nKAZ//XS4h+vp6J/IfMmM5HYaRwyTtBTnFgQTvS98crmNbHrbLsO9ARetxbGC3RL4V8U/Ml32dloz5ZR8hNLgvkT9mkGdTXkLZI2ttDcDEs/kT8iZr4yagPGhu08h+KU2EY324OdtsULsWzkG843tg19No3W2ixb6RaNGBg+DJyw9XJqYbQtw+22zNjQ25A14jDttpAUSTwzE57Jy9yVkKHjeZTQ2K9E7kW54oUPG35uzKfc5VaTZBKWGZV4+mBcUpc3xmSjL+o0uuanlag5ncge71pncNdzy3jM92a+ytkPWnpVkcTBQHFyG1DaUvRbi+R/UZd9K+bu4XrmxtGJlWL60IPwxZZtR0APELyRcZWfKHBqGS8PsMwof/DJ+a9bw8+MV3z9a0vmSeOgbLqF55f/MLdw2qYe5VDDp3GFDytGxqCFuvpt/93AateIivVj2nkl8+OPoT9Y/la6B02kraLPjIwWIp2FjcY34tvoD9MN5YXVFklVplFuQVJI30bGH77W5rKq8SJvrPTvou/r6ez3nbfPUVj1POqt9KL2zTi+lSZBXOV/N5VmB7XMa2dtLGpelJLFo7E4bjlrTe3MTH74XG1xG648p2bzq5D5G2acVt63qKRIfE0PRmh883oc9JyWHzZ6x9pYZm4+zX5b6ZXvCa5BHHb4EGZ4Bh1rE74V8FeaMZa0+57XWEs3WVJmM5ThSXdqG1Rxoq0b/dC2DJ+2txQTNaJlXBfALSNO6LwgfGWBM7xRvZDxYrnpSfHXSwKx0Kk2Mm9qU6fF6125VvlLZlq6J+QL2PyL+v6inFF14/8Lbdrs4wGnJVOUz6emmEjaFGCUfMv4afqiQ9lV39WHCMJYMcPlih9hmTSDOkW+im5VxrIoH19PeY2N42C/HbPWWjTaQZOjYcwQA8SIwyXsTT1FZis06MK285JqXGTLaJnoGS1azHLCzkLs1/RVgRsggXkjwm9nSVlvVIpgM2KhZx5WGprIgoNCga8BzI4QX+JoQhhe3Bvlj5AysrXQ7gtcGG6DZeVHZMkkhSRinMTViGikJwb8DRvOzLEd6AYWeuVbfiIeG/W9x9TdMqqMKarELq6w7IiV7z6cSPo4a6y/bI2DwMTrqcXriflC4ZLT5tM2x+gJI4irTvt8hNfMeoFi7VzUh6+JqHZZx3C84wcvKauEpKe0hJ94uG8lRVZbsvropW3EYYuTEnoCM/2ymVqWcWKsbuQbLYTOKU6Um/2fNW48doLLdSyQfHrnU+mfEtZbW/+t1tcGYcqOX5u9+Ru8ufXoTDD/F+y82Rj+QzrjW86sQH5L57N5w2/a4FF/+XmUS4pGpyaLUPypyxvoT9umD+nLFR8PMpvyhAvk5o3OIrew2v/Y3pXuLHzGSi9qO38XJIUEWOwce4ffE8sb/6k1JpqueGGBemkZc0NK5CC3eOVnAL/FGH7zN/3rxXLF69bCaS9opn+9NCawbXiyG1npsm37xrbLnlBv+v7a8Be++Y3pFZ3XNn18pQ0Lp11WFJ2NvC2D34t3kH6hsRmDBfIJFIEKvy3nA1iQOdD5X1UYGWLTyNjCEE9j2luLtN/AF3+lVU6UVUhQ/HCefTwR4wkRY7HoZySLoJTwKjTKbPgvzfLxcEm6k8xx2y0rSDPfz4RPbCV1tBCbdoRSIU3E4Vrj3tQQ470xjg3PBcuSjagoeeH5D7QjWJNmXhCrienbrMS8MVPPn+Ub/jlXogd2P4XMcXEb5pw8tHdEPLNbvu7+zg1mhD/xG5sirsgg7hHNdYATdU7EbUxp8q/kfwt/teQr2o4tOABQbgu+DkS8UPblJGSKl1OEx/hfOOH/YNdrC3wQYyKh+MnPi26TsWIa+4UrO9d3GtV+68Z+TZ78w/q1Z/1WUusgc2YwHkT/V2wZayfmsH2w7xvt3jKIvW4gxtWfUEkhTcQvXlTzixYeirsBRjiQwG+yRqXRTRw3KhBMBER1d4JihGXA/GfgoC3Y0HEQ24+B3QXbGwT+CMuMseuVDU8QM0yGJoeIgbGnixwefvtcsNiaBXG+BOsXvF52Mvz3AkZnyhsuUyBWpo3Fj5KhFJ2ccwEiw28TXlRg65ZaSCp+PaT79JIXrQ3fbVlAussGvxU4BkgIv9+8ex2kRD/YF0PKkBTVl1bc4dhTaPqJfpWBDhbCYPjuajfiOoHrLBziflO6catfHqk1ls8rz7IgriI2s/5dIhUjTeqEqj2JdhScnvIRfoOscTRi59EZHb3OYhNXvDBLvanWxgvv9MspWax2IJub/8ZCpStetlZ/M1AU3tR2Xk6Nsu2qd2qqtPONV3RPLJiPeKGe0t1aHTB8uDBeSBunQ5kXbFq3ZFUu4ypz+hmuZWYbUNlj0PDVbTvAi5lxLWMdl0t0vwXrHDF1b3XFXuc99UHBc6be8Gq+Khr9bLn70LzXAY/TiQxflrmM+QnP2sk1/E9i5tQc7+QxPzFrEWNC+KLIBhgX3viTeXsC28JAB971eN56Xix4vtiXhtlHJG04wuumy3sOBpd9Nhq8YZ8M53vcIj7cPey/67qBcYzPtmG/b/KIK28fSKw1x/U7ngvuE+eZ3kMVl421a6HGGbH8IbolX9NAi/Dh4YX0f51O9VPaX6+neNkayEq/kDeBbK8HEW2Z7XRcDEXEBDGhfbFfbpPjvSd30ncakdIV0hw78RPX/RoVIWxJqrG6wW+sWe2QPiFrCvJ3RNKm8BOZoDHpgAZpqMdaUi5+4Mof0P23VF2B/VG6GjOYDIbTjPnayIqnM0w9eO7pTD17MuefiUs22Oh8GKjE4WG5USIvMqlo1aE9JMW6pBu/ZFHD4Ne6kObXZj84BNj/2lQ5mQawX2P0vboeniz2reHLkXqRwe3yV9KuH+FNeNDub2Epf6Sz8v8uquMEoj/C8IIBXePDi6c3nWp3i8gdG0EwGtTYtoy2qRarFxatU0sWyGBxU1HLXl/4OsC389eT0Fto8Aec4I2txSs2/yo+43XRly1e4F9PG7KNnxgmbumGrJFnbPAuu8N1U95/v/AMr1VnC1MfFIxTE5v5hNMvzfkndE7It9jw8XSCP7U4FU6x+WCE/AWc4DfkCy/wL9RzRaUTW64joxG3RrmC+R2SQhLxh2YwGzrpEeH+4vnd+6Cg4jtPA/KJ2wtujQnq8ybijdL0Clyx7GqKg3Ft/lDcxd9geI2CbR0R+2WZ2Zt/Tn0L9n/hXs+2jCU1b6z0pKvsjbo9bscRli14XVhzooXmOkFgLP8WPH/uQJmN+eJNv8A4eSH9D6gP0v57mv/npcU/GB8nxsAWl3htUV8IXk8bh2rFK18KXjIZO1lzrOrHJ/vnth4R+yXN6O7JP0q8zj1W4MOUY+kDGUsH8VM0RgfhiCOCK5U8f9+drPuxYLOL7yQMyP8lt1tjPDbHMsACH0BSSIqWLbZtKz7+4JWZcYQXrzUpPHhroCsi8UnSb/fEA9IHE2/+/klksOGPfdPu/ktkavSgu/rYIhqL8el0iq1tkU4zJss/zy703YYixLPov8Vj9vGKrfvayFQYlmdTrGsg91xwk7zwkQz3h+mC1TcS1UfQzXEA7YCt5GJBUrxsCU5xSjbJjCAJ/FVB2F7pJ1TIjAz09QDLvodVhk/25c9Rf+UdZTf+RCNvyHBbn0PkfQO0udHgW9mPdO/reHH9bAJXH4qfOpgjbqMgiX5s8EF8WhwvSTWP3c8Jb0hT1kJhSKo55rwaF05zsJEUxyuzVT2SQlKgEoioM4qaV8a0yeCx7Vrco4ep4fHkxT7q6jyPIMlN0XoZEcYaJdMUeJweYV8Ny0yvwIZv27EPDV+VCo/hGxQud0sP8qeO/TQqr75k4D9rw9xI3/PVpohwu+5Au2deD9Oyx672SN2Xhv103mZfcf6Vg7HhT//GKxv9P9j1/5/XFzb7rcbclhH+/+lAzPxqyINDQSLLeM0Mf5WpTZZ6TSHli9sX++Wfpnb2byO47Z6t+mgqYyhjU0bDO2Oz7yi5fR5Xnjv23boL7r8CGRIRVoTX8vjkhfmbphe8W+rPc/gaY99sfpY+evldO5y+h7HX+1jeaUkhTTj9r4BE/fSypEgmQ3BJ4vnr9+Dz/GUEP0eAgMGk3/wHE3weAvwzwJSTFcFG7gnixa4xEhM/JMV14GUWH3X1errMZP7wc+RvrUBJu6SrTf9TnmARm4K9bSQkMXnHdZwkMSA0bAi5I6IlPO5Znq0xwRsLVsYrM9pv26dTC+eRjJeWsbG5fQunJso/IpFN+IvAiUPZy9b2hZC6Tgk/ccL+/C+IZZWZdbVo2G04ccIHw/xC0gb7eENGyxuyZbXhlh+kkRHHRLjQWtTihoj8iEpnEJMIzJEWvLHSex4LWwtdF0XzuFq2GkYkhS9JIU3c+ss5H+JdBlWF8S5jFzAda1NeVIwLw+lJPT4MF5h0DI7XrDfWsfRo3xulZf86TB/v67+XLb/vdT5K3ZddWkm/LMy+sV6vWC4dy6UMb/6ZCo/NOvwxNj3uX7aocfwX9C/GsQ8F/iLwD8a3YZn1TqxVHsOnFvshQPHasv42wV/tWijmugUd8eBDhKT405djmh9U4jyPEcP8o5qkH/Zx7HvdM/qRH9d6Z1ddkzVB7NyCDdjRhaW50osuuViwFwI+e8YRlhlHmXnLCsvQTh8btYshy/NFEX3j7kxSSd/QeJ4l6a5DxOA1gu2hQBvtt6TSq8FHUK7UctLBwDUkXSuSzN/7P21fVT7N+HB38QbPoO9KPp6pYN+GM7E0iAEkVto8qtNvfBEJ/86YLcLUSOQtBmkV3BRD2DLMG+E6AMsh9Y73GJ0DyQ2oVpGhCCNSZV9qIRCRkUXtSwsV7yCQPcsAABAASURBVNGIPgM+uAYHHS/A3YvwLkNct8gzBnJD+Gtq/Yu9o4w3f/tLRTFcKrFvP1hQLBNUUlz9I53kT9gnRVqGjqRwn/sgpTIzwovdJk2KrCngY98IVXQuZlkb9pF/wa5xotAVdMwru+M1jc5dma1hxxCLqeD9BrVsO61ojfw8gAPF6YCGzUYdC5ktDClDwPyEYsZhQAftchoagh8OHzSuyBjwNzymW2RMCE4hATpFgoL47LXPM8+1WaRDevjNECZE/0mCnXJJHDYadQ90FIpe8Ful+6+RkkT+DRJ6tsOYisgwBuPb6JSfGHAjLDuComHsywb8KDgextjH66KSyBd1zFvSnu4IOvYZwYzlgS9GZ7AeYdk9FIPJdwX64wlib9eytdJUWnfFkRgk/lggafdrxkMicsicZ0iWm4uQrDvb7Rgz3GoubCwkp5aMW8VfzRs8eNnCXwUKL8nPW1uN7VcOBid0+IWL/ot4zS1O+IyJ6qvgkhQ1DjwmIqreeHrZN6JPXDQibGPB64Z/1pkg5qwrkx9XvRaqOk0lhS9JISkcH2nysV9z3kyZNKn1KjsVkfhDHIZ5hJcxAtcKJOt2mp73SnYnX+NmUSyV/r/ssRz5NO2DAXrDo+PeyAsOygNWHS7jQV8UHVMjCbapUiZh/WL+5GMffKsKKUNSDZ74Q5fbxThmyZ2bZScGnd/8I+Ygr/zRr7UnA05S+SVikyz6NXHoC0UPy67K/8GMJ/VynzVvsbQwd37RPQk56pG8u6UMFVqk9vhBvag57U1HafmIOhywukh7unjkTuOY841sGQX6JEGjLxY2bGVrLJAsdmzaDd44cUhom1gIk7IKlzO2jOJby2joZpo+wLId38tvSdkd1r2H622R+JLZpi/o5o5tp5CwbEMnFyJDtK2gjJRCUrRETlqaaelGY7/mWGa9qDE+dmlEmHuYezWm6W1CHwZhr4V7o56GbfdbC8WJTl+8pDDvw7BS4cvlDPOrfvP/ifBG8it+19pC7FccblQc+Ge8pv2c5N2zI+kVY8c56R9rNmLt8euxXZv9KcNf1V59CCDjtdFPhYwT6Rr/6CSy4Er6jW4Mb6KDtNtZ/8EexoTlTpNJjmuL8J5Cgj3B/pj7edi28cyC5a7BeJbvMSbd4vaR3rHsYJ2+4qEv0o1dcKFyAPuLWvafhExFgSDlHUZ4ATWCTi7KYJJobASfYFtIimwZW9uKl2Ze/IFr+SZlCGS2MDzIt1QkA9W84J0vIQPxGy9PTp8SeU9gMo44s+l7gs4qemRGSArHJFuDRlgGW3LHUMrw4me5qeyvQTlJ8TsuSdSh68IvTT645Iqh373pc6Yxap4y3wIq+13zIrJSI/nOQbtMuzLEGAlkSf0THj/INX2VdhotGrpD5PMWIu1yZbVpy4gNu7bRMuGdjsiWE8jyAZIqTy7X7vX8G6KRlNnwz0hoy1O0lrXxzvpaZOlE1Wm+tQavQmYj/x4tE9k9agzkCNQLKy0pzGfDBpBIg1xIRR4g7flLRjoPkGa+0jRDCTRtSDcaT67bmH6S+VTUiZUiW3KYyoDMuCmJTUwc+MSX1lpkGqd4dnUx+n4Az2xMWYd8Bqj91J2UOmDMLbfHczqQ30EZA/TBq8EB/q+Y36OzqfYYXRMDvjBKvn6K9BqFQ4FagSgGod7RIhkPxvoy8LplfRH462WrrwH+me10yvCaPtGi0U/BJYlnD2HDdknc3bh/n8a/O8EvJm5tona7Yj8KWT4NePtWkPA7A83w/kUW68eINBO362jzJv2Ys8WPc/+H5EgZkgqtBgeDkY8nrGuRyH9XGGzvaEvjmLrnJfuT98IPUjbjwWqsAWB6VR83O9rbuvK8OA4+W03qyceRYB/okmrhg4Q3923bwnBZ8cXAsfFkdPrfBdUOTrnv/DnE4F3eVcDiRdttwwvP2IPouF5VdsY6ZlXxvMXXsmdoBErpPr0hCay00hnS4m80lYzBe0i3fGnnE2qs9IE2+BbkY0syXXhep7Tyoba5QPkWGRLy7yEDvQS77tUGnjwpm8gMUcfEXg659MDnLU0NIcqYBpcknve3+6ozXif1GB9h/gj397GU52b9wRtCPI6NOn0gN/zlxtTyRjyMDIUktFmiIfvQqfSvPI4+mu+jh7FsWvZD6CPGEcwVl5/2cpLDk9WgXgxMj3D7voelfyb2C0u2aGftuYHYXUZ09Nf/6dnNt7j7KiopEne3QnJQa2CLJlPBi58CWry+tKIvpylvrGFta5FN4Y1Ugka/9l08ubrjRZxWln1aWLJfoYMxNJR4Eew6tB+XvKY/sympfFXqWfYPy6iVqmhgADfKv2kcYZnRCYBh/ojHGjFIczrie9RkYvA66Mbw71LAvNHHGRfOEVBjpRcdyCd6jEDPb3RGha0TlFGg4qjJG8KPA1bgoI28K4ijJ3NgSxlcnXIRzieBZkRSRpKTIamQUzkGcTEq8+7RSfWw7UJQjhOA7RoZGcIGohrYKz6SKOe7h6TgvbOoNOX2Jbgu7EqDPvPvP65/gazDvfcGRQf6QZ2HzPI9amNMxDnTcMKvwoiw7/axUb/oPyHLUEgGXFGV5YzbJW3o3LByMhq6Nyy5mM1HuJ2GpKVyR7X7aKHbfqXVHobRGNUeXCYrQ7KdLD7iI0p2lScf6raqKGmyfLsu+5X4m9ksKkiqOpTQwgi/AU8oUA/EU0eKBjKwi/0wjc9fKcqhLqnswV6p+c8gmTfGR7ruc6OF4grXRyMa/i5INx+CS/g28SBfVkqfUc1CPYA09WaZDGmmMVW3dJ8uIQ/PF9EGWLzxM4q6fwwv2sbMWeOhr2SVvKWu4vDfaHjMez1oVfeI1sSG0sAW9S842HWa4wB8GJhQtbD6m3JrbnZFGJ6vxiAxETF6vLuGMr6FoJUDXEbw1W7amHYSW0ldH6PKPti3rCO7hObmg+2+4zKEj8ih5g3XbXRkhmUfwXYuI7CLjRjQER0vjbVurYPA2QeBS48LFJW6Bw0bzGMnPBaL4qfnZSPGxsbEojvCODXFXzCvyE4tw//BoFOLypMu4enaoKEzpuwFYN0n8fR2PbeMjEGbjfCcXbgp/BTXFVGgNOaLvwRxIF5OD/rCCOhEhKRCKsOXJJOSSYI+yBmnWqh860xMzSr+7/GQMgSSTnzqER3mfGk2wDqSTKJBKR3STJdwf0iKFhOSQtgvCBl8cDlfDFjYd3ei9074IwL8trpE3cD8EUrkYMnmgO+VFM8EviVxUBoMxhHnPpgwAR/IkHskrYEJ9QBymQVPprFPKk+0zmTrnLaLZ/JZT1o1ORXYHmGJ/TnCPk2NP/uUFJI+XckYxMZxKK8/XeyqWOVtY8c144GxnkWSPuFfDx361uX+F39vBCRVhR7vnTHv/nuE5JEeIangZYH9JFomX8Ja+CCwnTJODR5Zy4xE1/ho3YgPrlX3yl7pzvz8Nhjf+9h0mWt55vIwDnnOr//66YUtBZyftPvijYYy1rP+Ec4zBj69Xc5x4YXtDH/EBdkRruMenXKsU9RzAR0fDNu8YGvYZwMfnL/WLOcPZAurnaYr3hn0EzaaIowtRd9k+F+7vGxJf+Xc/PNCPgv7vvH78Ji8RCYbrdc0911G1IuYecNyRB/e9suZHR9NV9r8j8DlvA677f6J5EIszgbtsqyWsgeDkkoi2iup2ilNWUIlheQWxXcvYjFisJFcQYPs1MJ3LRwUJB1Sn2MlhaTwhm/E4XpMO0u6b5iksKRBg0ua9lqbA+BKs0UaTN5sLaRdz5O4ZU3w4MoUz9stqXRvkp/nJFVhKUPUY2RmGC0zWiYDNhnELbatMWhVeimoMqwXh6v6iL7roPqv+q4fNOYGvvSWjj+vdQaZ5R7AphP3Ze8MfSdRbZJ9bJGOM21JINn3G75j5i5bUqUlRTZsg4ZtQ1JIN8R+SVO2J387kVQ2pZ2mQgekFM8QXJJ43t/WlRRlQ9ACbdWEEtkRlS/qmPnBJYln3MUjkUm6k0mK1tw/lM0FpxeWDEqs07jqIVs88qtfSuq4IR4u+2E8iP+2ZGduuLI5vtkEnACDBdaAvd5Oi/ZY0ELMxQYyGhtXtoBXwWn2F3jLgr4Y4Tf/4JDvjcOwjYU17wbz04u64YXdMG+YN1aZRassbVjU8/UI27yD5/UBy86inXYfMXZd55t/6+c4s6kXZbM+gwt+O9/U6Xv0qA0LO0Wxf36CWnN4ybDOhXh29O138fI6Ndcey1YciufgckHX9RsD3zrfEuRdmg280V/+MpnYNA1kmfQTHbRtimZKOlvQRxHuI+vEB5ekcHkJp+LjS1JI+ljhOzmOpeGDl2PSHWfacKavHb8LMbz4NMSLXI8Mx8RYZiVV/UnDpGReZ0jIRjBeVbx1JZl8iPwwh0rv8nDkLv0bEs8ql1TOS6oaMt9rtVA10tS50tSVFLkjvnNJijmIpqLktGZif0r36V38Iakx+WFuzBMmnWWfvUhw+vpQW1K0zMjq4FG+irSkcBtjvzxwPFEGA2YXfUgGE/lyvoQnlAfe5TKiJiKDzoUke2bu3weSQtLVoeMkuAofGRbiR9Fn0j1u7Zd0V+9nyv9One+NpWNd7tdj+iNe0kPWrb0PGZ9Oehx/WvlB8VfKPpj6dHKMEd+K14UNJ1PV95LC/KllbfatKHOytVDmhBS+lk1ppi37FqxvLB3zBebiOGDl/ywtm8z7Kz0YGkd+6VC3N+vLSu+0sznZhjenb8HryR2Ip9calzUqj4OAeePgAiy17PU7T3Is2fw4AJzP5+j4IvomS46671T1VSJb8CY/OCgsXUnW/DcEbVP6OMMhKgoXNv3zaPHGfusvAoYPSSMyyAJZ7ZBUhwJJ1X5hp36+apUdjoVlM/XxE2vccQAVh1FlkHvFBe6QAS3x3aOHT7+GAy9Nh/xGfoQSOfCmZ/h3Nm/AYhQaGcILxTydYXN00qPSzDUmoAoNvWV3I0NymQhp0vIhOmUTxBWzzEBvYCfC9bt8Uq6VVuxXh3YkCkIcksI6IiYZrRYPx6Ljn2HfF4JLnOSMFkIbG5SXbnxGlJyDKX5kTL8Uib5RMcGglLEuSSEtMBBSVz+WzqL2baEzYSx32oPI3VcDikkW1OgB5ZZ26rqBHpBLRdWZxHhBUqx+bpmRbeq4DcEliee376RtR7RQHOFNwUAND1WHJkeiOaUM1z/aiCscCxBAUvjf7rsHnQ47iJ/mq32REfSjUe12ekel6bsxaAM6pkbsl4SXwEkJHRhJ4cUa9nC7dmMX7YcRj3mNoLZebdpzr8T/rYsWG7HYyMdPcqy/QPLdfSl/R8ndx0cc+74U8ENeFFGf1ucz8MhwynFP2m5UmSePqRP4qYKIu/v/EbZheN4Y8XDZjkWP7bPccN4Rjp/BDKTeEa43JXiFZAQUefEKL4bRGCfZa0wM2m7Efq1YncdbGL2/xUAng74jrh5nhteIiRYnxlPLxPaEpJDT0m41WMxdp2L9a5HfgBXRAAAQAElEQVQL46krwxvqhOBvGExKgwJhDEwd4Xl7xPJ70T5GHLHki14d2xnLrX/2pjo6/qrQy0f8xp43eOsZq24Xd7nycfd5PKHOL7jAAaheUx4ra51zvA1Rv6RQKma+wnYkBZLwlfCWGR1p5AZLvv+VDX0zY06xIN6scT7I+EvGGwcOv/j0y7CZKyTKKkMynbhmwkhLlqSi9HpgPxVuj2MT5mPEEBmZRa3j/CPIZXxRP2NMjC+PcaPk7ovCqL641AGgxRsG3ijylbZ8xXev3UfQ+GkTI5KmfyLBuPfYLezts5/GwN8jZsso8+9yJw4eMSdf1mZp3oMjuCS3NKrRGYq2I4MUjY5wN8T1mp+HglzLO/ojfAi4KjwyLJhLVAOfhCcE5KfuZIA2/Gr4ebPTP7SlESEpEsR+rQHjpKTKFzadXrDtzgAzNZbc9JhmbFlUOMpLwENStDZjKSky8TwV60IUSNispkRSSJqJX3xKio23rIQqVXale5qkjWNVNQmPgh/gHTO/nQwmW4BjrH/AzHPVNZYWfa71aan7q49ek794Fjj7XWABt+wZXMFwOdo3HvVYgN7JHnRmeQammX8juK/yG/64Xc427bSz+nlvm/kjrGNdj60WqjEuQT0ed7TMaJkhKRLatq3S8ROXNxHXaZjv+HXET5i8K3K0VbxYGcHjXPHYccHjuuD0gsuat5+mz+A161Eu4lMgVpLCcY3DJYk4JpIefmaQJupBSspI1h3/HJqthST0bveosay4bYq9Dldnxrdl3jSNNzbPN+YIy2Lld2UUqGdQz8Ds83ZnxAC3Kn8bd7Tqujs+DXC+JO0ZIOLriPjCeP2C71936nZcsf9c02mY4QPmjzp49KMWFHd0gSB28CMGJVUnSff0WzY8II446kqKZAA1Jd0EH4rFi+AYm1o05BsDJa3nMqC1jDvYDkgg4V8qfG2cHiVF2yEppBsS3pBuMkmRVVfGty5J1+zpSwvX3xjMpsZpO4Xhf15nnPDHqEGfUz8btGWVTWjb5dLNvisaLB6Lmh/0X2fgFL/nOf8zkER9s96Wrps0MkkVH/shIWuNdIYvSZTJgjT1pHsa37kkzfIJpa2Sy2e0nEjSRuyXeWNPhhJ9sNLfo4NFxJ8oHaca98Rp7HhWNqUSS1nzxQnH2fTvgH3r9pl+XfUpp08r/S1qv60vKaQDiK90SH+HX3VIs8xK/yuppHfVS+9lVnIcDfOPKDlzZ8kTG0YdSolTthbZWjgtqeLYOAQ43TJXsTtqm0esTMtq49eS3FPn/wg6Y/eIe2vsZ+Tb3pJ3NhfDacsN8/bJcNqwzNRr7kewTh3GWJsfaQuFJNZNELqut/FwOc5KldS0QDkKlizNw3UDtTNv1HPDZ9OkbXNzHPGVdn29RLydQfGqTfXCht750hbQiPd9JSmkCar45i2p8qVJK/HBo+8qqYZGchAJ3vYH7xrOyBj4chmKoUTW4hwLivoKwJz3oeaKx3QP1iPKEwMq4IBDGgaT2IThRgW+36G+lK3OEh2HHobGO1j+q3A972wc34rgJVUHJBMpQ4RB4U4/ou1yU0WE0A0u60gKl3Nbjggu60LqrVUEukCbrWf5wmN6yX+WNnxaZSWFP81EuDum1PUtTMl8JsSAlM+m34MnqeFNrSgLWe9zYHiTGwyc+huA3uPCxLA9CZ+AeUNStJYhQYltNucTqIiSZbZI5JLCl6SSm/9ZSNOGpDsTUoZ0L7tT+MWEN2+HoTtGBhOIG6sZwSIxLAMI/sBNHWV10UocHnmdhxb69+k+ergfnTbsfwGnxzfQaxwM7PV4qt+R7+Vt97O41on9svtId5tL77N2f7dex4+I+GmzkmoctsyojZ4DQLYWLbPkEvk7H0+vvJOueHhoGZcYc0OgH/oBVYhx6LH4DpX57ceqZ9HSPtorAUP9O/Fx+ap/1/8ucR0PSo6A5jLykPM+Kea942yYt4bjtOC0N0zDP1kUeHt+uyi+XCJM3y6jNn2/VXd2wtr8oeY79kMtirJj2N6fRvl+qGRYQN0DBOjgMlRv/mfy3I4v0Dd2wTPwQeAtxOHgButbtuD0QqeNFA/bLSii0gfqn2PDnWJ4Q/UmXcBRdxjk6S0ppCegsDc4g+oo29EbsWGMfQOad/BGYnkBHesZ/jzv04mC8iAVYd5042E0NiY3wFi/KTV8KqDt9iwkcknhPH8tsHwjQGnb9tkBMF86ozZcxNfYxMMlKaQDEt5AZtvlP/Y22uQ/IsoQdY9wXJxnH4xqE3quy3Ce2+3YSWJIjLA9CfsguMpVqGMnCe6jO2PQxmEVT0jjI9VdPkYvTlKUr+W3ygfHueHRqTX6cEJSSBNxuBKZIc086fN0mRG+S7PckmUID25wLIyrHP1ZL5Iq7+gBJnuCoPQRHZ2xy7wGGkGcHAbOo4yDrNxRGfH5y4WNhxJd9Cy4ihH4v7uR1CkQVVuSbUAsA5eLN2/F8uO62Q7LhKL1Ddint/M8Hu7r9+/qyVuULWi4YKeOS9inZ3D93qBMfZD0mI0+6BXKErSxg1Tdy0/rGYP2Bm0cezwd+8JwvZ03IxWc/xx7e13niPAYLUznI1PxeEnvZY86K20zxjVNWUkhOX4RmadC4/fnrZ2itZcwL7VQtBjIxVe88IKGLIDbF/jVNW3E8aJvKRQLPdKrwRWXIQ4GN3RsXIGubR/Rh+iOG455xRN/evfO5jE9nI8N03egz4bzDiAitMbtuodor2j7hNC53e5Xp260OxkeK8eDmvONziduv+Vfzp2NfcxNfUT44P4V2de3SxhfeN3/eoZH9gX65Tziv986G2rGG7HyJ/U3Dgg+GLyNUTEI5I69/wannPjwQfvcV9YHs12N9YECfYRGFOLDK0PEw/UNqPu1Y6d3USJjIAvSF2U47ws2v4I6BFwizv67AMbXW8/4gt5XaLVnRH0hcCyML1gzrOcyg68dHX3bHdgOj8sDEv3rreo0hTeWR0gK6Yb4xCXbA9kyMu/RmCRGNsWCN8RNLYzMSRvUSOo23TTtSJQLhTQRXN/rBC9ABqp3t8tZYOoF0fzPwLYNSdfi83O+2DAjqk2poi0zWoJQSDsoLJEfigadh5qsshvljBYjJJEfRaMud+MOD1KDTvfkuUdncRhVojO4zDj/SCV8ahFUES0U3vSTOk2d3vB5U6u8OFxJAeMg+mnWdhrjQ5pxcVoJD37a6EcFK1aHTNIrJpaO0VmYzP0s5uJWpbEdRmRMCmEhGuC48JXu/hiuH/Tew59qjUHfDcoYu1qYfwrKDQMbA/RD2VE8dm2r+HEdH8vu96j9tt3CbmPYHnWNO4zy8Xv2fiR/UI/1JZnUYpyMWWmmS3h49F3/IPo0W+NPWMe2pPBc9hj1T3WmLWdey4yNseuf9Ro/C3jtkxSSouXUkRQfXW7TEeGx8pHyN/OeF+rK5xn/RtI1Ln3AvFwizoxf/xHfG4l/vn0Nb/Rfvp7jn2z4pl/eLsgubPaX+D9f3+K/wT+/vMU/2T2/fO1hnToocDD4pw8GtjfERttjwDvebj7Lb0VULJGT7yGOYs77E3C9uIHpBsKrbHT6xxt1H6LdET4EXPDnK7v7uSu+Wu5DDGP5DP2KbMkrb0+fnQ++gjMNumD9QtkL6SOyUfeCF/ltUxgtM5Z80iy5pJAOIFJ1AocGbzySIinrSbAgCVsT2RTGtBnRknp2uNzCpgzzteGQv2hrGXewbeB8y7NFTCT0hoYwd0j4kFntaFsrvWt55HlAw9E7ZIsGJFV5sSkZsV/ZMpxOdNoGT/AjejTa3VpEyyxIqvKOtTHzIigS5lGDR7dFJAmjtaw86yS8+8syVy1lSArhj9M/A0lBVQVhp7WgvhaJPLgy4ZH5C4Wkqg9RVL+nIluiPyHSRqL3DLFfLdEHTnpCNGxsp1PZbkkeadvNdH3j6ov1JzoEMPbsB4kfupkvYTA3mCIRpk7biOmC078bgw1y2XS9xkofafci1cdR9CH/s/66bpddhs0/w8pf1F5doSX9cbrq+tGSkiIza7xka9Ak/d6RRC9+4lp+McJiJNsBpi1jIIaR2cKHgNxeIrcTdW/40NBtIQ4Cai3yhKwlciHLcLkrfsKn31lEdN4Rtu2l/BGWP4cj8wzWXvIIETtJxGDsMK+IuOmQiBrrbFKO8eDxxqZ/5k3+62WE3+r9hu+N3/DGbmr8N4cBU8Py/+Z7uWVfivb477ce/8TOmepsl48KMRj0YwxXW5DsT7HvHoP1ZSSFH3JwsdYMTBV9yH6XlBoyxkAszAgMZXSq78gL5g3S9nn+IeCoLyD1BYPN35RzQdC0OixY7z36nmcKxj3sBQ5FSJrIDAHGdaQpTBacT54Un70klQ0fBBJb3tRbZrTMklv2Do28I97pNsq26Sv2JRUf/+Ir7/zo4UMRXuLriAyVd55oxewPlhO4fgAst/USOocGDINvbm49nBekf+VLBRbf3ZKCtaogZfjrQ9Lvpm6LUfnIgmtNHLe7pfVnG8n6qft32fmRygc985G+J+NHeT8q72ze8015sOgcgNxxdP7R5mCS3jD1j/m/k3/mV8nsm8ECOcBn6nS5hXp788FlL/s74/nMl8zb+JPE+NWj2qfSbusjbgXzykqqOiRF8rNAY3KcOLgauc0NP/BJHAKiUY6fC7SgRpktYiQqin+Ha7X5e76Mu7HZ36nf8i/Xsb6UPAa8Ua70pAmZ6MoYkXyaH3ztCjauwYbXr/DbMC/3fO7vbObBgaCDC/wFOsAFvsc/OTQY/30+h9/4vVEatTniv+lgXA7GN5W/uwddYl87OeYjzJH4A7frcR2L2q8LUbjgJ2eeqtEHgiAu9vuC8iXE1wvFORpfBJI4JYeAifPF6UBmdGI3wAVAOfW4/KCyBUe+KvFDmZhUYWOQFpD57diwcpKWFNJEHC5J8zPciKi3U43wb9p+Y93oXJe1nYkWWzbyVSi+NexmYdvrT3TuQGck4IWaclH1uC7/Mz8j9ou5R57zJyRh9wAUBHb1HyCJbmLLvrYI/MxopKft4LK/SKK1DDRDGVCCgt/a4biU3+gLpBRGfOMinGFbLeQawQjLWmZIthJ1SSKdkWgsSLusqKLlFqkW66qNfs/zZr/ZJq8BksspWrbIzDu0zPBluemPoLUMY5VRKtKyyBpDHjOOT2MyNAXSiKZZXxwupcJIKQpB+QLpUDTDeXDBgjvI8yQwvFl5whlOX9A9yiyP/XI5Y0+yuPWQVEnXX8zDwxt7Z7JZzLwNw7xR4mQ0YGJotmuMzuLXoyOzzoVF6hIDtxVC1zLnWfYOLgtG72Fc4AuUt+6wLWBqnFkMzvz2b5+M1e4LOlhwVXdwGcO2rGN06higZNRjO4bLX6Go9lx1sG/Dqx2mhmVHWPYtDJSdD6lbUvVHFs3i3fcM4RpPVnKe6bcwGB8GQY+C0zSqB30FHcowAnkhqYVxu/lvAYzTa7TTC2MbFH+KDZr+OgCCA0HytSDUrSRaDwAAEABJREFUwrwhZJGMdNnvFnLebn8QL2P5jAvUj2uaWHG9UTGGbugUOCI6kQODV8fCg/3o1AQQxzOQe3cP+v+IlblkTg8MDdcJOm10/LyZGTXvBv7i1mXHG769kfAG7jf3Bb/B/x/k/x8F/8/XS/y/X878DDD4xO83fPPnetN3nsv88xxRv6VT/wU/Peb9h7SDrTMqvkEbqdRO7pC0czeCe7fEgXO7JIWkq1SYS1L+m557xD4OCe4e5OH/fxtiMvDN8en4SdG7myx87Gz4EUzt6DhzKTRkDUsZnZgalju2phdsFQ3KYvFiim9vFdvOgWDCvlYDxGIuafKmCW+YPwBbn74lbCzYvoGzKsy8ZOAb0p6GJvh0JZ9UlBSZij91ueNtW1K0lhPw4bd1qOs25kY7wpus8EdSSEZC79GQG1JGwleZRVnZvEn7INGSOnGg+BixZQOzTKIf37gkRcuM1lz3iGyqsiTZMhWzzoy0jjKakAHbVU7e/t2wZDu1zgHxwSVZPytXEv60gqg3/sDliWL8AdPvTA4mo9GZzaYLnszBoeSxgBcDT+BH+a+k+weFly9FWWEGPvrgMnafF/2geHTdcpauy9/QWcDGValjt/6OAXoV/gZGUiQILlGdxyns7f4kV/7h27UtLJj213+EeeHQ1C+XcP8MGm5MsxmeC+mfE0F7OcXp9SX8z3pbO0UDPiAkG3/CGzIPRFpto/xEqAWzLBQtJBWCy/7YN9g/cg/3Pfie8dHH3v5FRfoG9ua4YKcTH8NxG6PXvzjqDEJCuL+dxh19uww2pVEb9hc+b3sD//J1/hGfecMb+xc+45u/h/UWfBgY8c+vPfxzwZv7j4rt19j71W2UZHKNbyWIfBznI2s32+7M+kPPjm8zXp2tYsQgVhPmGciud/dpTJdZ4fOKiC36gjIuKGECO3hOsIf7wTG4kN7hWCxk41Wr0BRea7NFGJIIjh3oQVEQlbZOW7oZ0VA2JMW6pAxPRkkhgUzoeApvLAsSumDZ+RGqpCzgpu6gLtLYknZKhqTIhm+GedB2/xM6QX5mtNYK0l7+gcZ+JbrZkjoVLVtkgTQ0uPwlw2+ya+NvLaO1wL+JRiw39wGydkDCSxkul66bDd8U1bDNucmr/q8uLZMUmRkvLy+xnbJ4l5195z6MuiTy0HVCUvktQamw8emyhaJlxEaaO5z2ISARSgppB/7YfqOMUmHdAo88oLG4LVhu/aMtp43Yr+20VRuSthjSXp/m+Eni5b9BYLZEIW6XlCFN/YQaSt0UnnDMl2COXHOcHnvKUXOesYvK/uJ/J3Udxq/atA3jR+243cdy5p/Bdo9yp7+FzobRWeS8cS49b2SsTSxSt76xzZX/K9RjK+l7KaNBGRFhSApJnzZ9YYk9wm04047z6HHB+aLWIXA+rA21iGwxgBjzydt+483/hpcQm33um77zF8RPCM4LygnYhm1RAJuKSEXB3nszWCDdxQw/wrLI6ABn8DC/gyAfYIOmRCFoy2jYuAGzpCPe1Ue5rkSe9eXBvDehPlRvqwM/nJ4INv1xhf9A7QsxXVif7f2HfFe8vcX/Mfj2/08fCHjz/8Lm7t/3/8nv/qb1pYDP/T4UOA9x8NM/9US4Xm927j/D7ZjoRSSFRoRYb0Q74oPr+l8YfcinmbR9xuUh63NJvgKI8RTQwQHFP+1OxP7FYDdz6PMpSUjGiBsCne407bDcfIF0/wApKSRh7PHu94I6Dd2LfiWlVBQE3dFCv2LyX15W0aO1YPpognbFfrlzNZx4iKtFH2Lp9jlIsc++i3a/ojZhDJ9ahuHDhgcQQzI+c0mKucFHYCIS/51edrMpNiXtiZAUvhpUEmkPQkt+HZktkkloS46V6d8GJs7QfcQc4d9Xf/6kqZ8t95PVfaLYz8Sl9xGdhf7MQuc4r2rqbZJF73f1t8fPnB9R8yW4knUmIq5pRJ++O/4aZzaXM/5XG86XelN1W5xn2SU880d4c3T7ei3CLcRmnhwEjDoIvLxG0dNfkZvxUunt9S/oC7IXypxAFnpr0fMGHwxcxxXUEyPjDsgcT2MdYOyn00fcgkB5ysTCoD5FtWXpVH0rcUfZfGjwsuus4pV1GHBceGHnd+oI/zt19u/5hs94+ALeLiPqd334L+zS/kO/f0L9b9//ScGJ4Hf84G3euMzf/y/mAbv8V2A9b/xf2PnL5ojr5l/+MMbs24LIN++W01SzhcHhrpi/+XHxOOMt/dLf4sI4+5HqB21bICwcqntc6BOj17hUdPcpsl5oe3rS9GLuQBjmJYX0AfbJ9CMOKm3ZJUxvGIwqQ32E4RxruXMyntTPzJ4b031eMtjuQFmXb7ThDpyVvKm5DkOUK/A7qEBGD0Oy/YFKL7jMM2SLKFCO6RIStbqsi1LSt6SwD7ge1S7Spn67tnwjNpJiXZJK75hugQyBN3Xz9ZkfI37rN5y2f+YNHwAcJ8uNWhSxG+phOabqLh5ZyfG9NnmJQ0BG0jDuIBm2ufGwry1UeVJGiw20OqW2UKxLUkg3LPmRivKG67FcmvqtZeTOW25IM0/aKQuegP/drlFjh5hTMgiLizxFvXWOweBHGY3BuDM645BkTJrhMRmRiDKkDW4CAWlBLG/w2+TTMtgP75w5+BxYK8CrJ7GbeZJKR8QlnKcWAiUkbZ8KTOCx0ANfjQ4FY8RaCH6UdmJh3Mod7JHnON3yXI/zDfM32IZxrzvzHd9h3/E7ksWHJo89dhIJGitlCFlBCukbQC/Jp1jdoltVXFzHAdaKz5iXdTJEL9wgKaSJ2K/lv5NuT++dT9jnwpl4nFmwL6F9oQ3oiI7Vuehm1JBKxscO8eYvHwagyYFge/krXl7/ESdgvp1ewocA80bjy4HaKcSXgSBWalsMaAdOD+oqyB4mj4mK7xik5z2G+6iXf5eAGvSB/ZztGGyUCwEPWAvPT+E80Ce80b7xcwj79SyH3DKn39i873AZdWhyvvGVQ1S9ubNhf9n/Cd96+zf9J/k+IBhvbIyPWL67D95227b5Zt1+pi7aurfzEjMew3Gh77xeODoiFrnneS0c9LHlpWfmHRzjd8I5vqjCa/z73KPE5Y2jDH4gY4MO+jSgg9gPjk+xr83vKEV8d74YGEE7jMW7vR5/XUnOERvpjbGgO1C7zUVIij9xObDG92wPOud7On9PPiP5Byty53vj9YJkOJJiUNiMpIptywylLGKz2TMr9f7hsra5cm789K1J2BzhgesB4m6uzZ6C9kNyviKpM1sWlRTrkixrkSwoE6TJNy/KtFC4Dm/6SXpR27LcskLLkFRI6DNIM1/6NnXZ4JKmTdjv3oNJLd3btR1DiRx8z4htTPTaQK0vUVYZCXXakCyT2Suk+/Q145HxJI+MMDXMFx4V/2ekPdcdc7dWUqhiTXws+BP4SZudNWn52RlrBTaKDr5+/cpb6TneOAwMNlr/JNDZULwAD3R9SDAu5BmDeSQ29camrtYi+eksOQw0Nv/Ghm9sL6fYXk8xeb4KvGzovURQJjgQivk2Ugyjic4YGnrfuEGdBfy/4It9OuOzN+czG8xED/t8ReUje0IvyBbKBsvQjc4yb5dzfGEDLqD/5QBvzN6gvel7c/8nhd/YuL/i33+z2RtfkP0T/is2/snB4lZ+EGf/nj/xBb2vfJFZeNs3fMRhXAjIoM3jGgOmHbxGREohiYN3FKIuGlPUeijtfJGREAPyN9z2uTOezsRh0IbPVNlpm2H999DdZu/YPIKYKJoHZLLggZYtCsgakFRBkyZNBmEhp348XJKuEjvkhNA1fQbrHPFM5zMySeXnUVeaMgmaEy1n+yTSIHO2Y1HpXm57ErK9vHZquZHYy9YirQMsW7Bs8VVOGc26qUjqlSY1P+XkI2+Z17YIXYn6ZVlGZgMZ2uUn3jIab+j+CuADQcO+39gtaywyUkQ2sNvMRlkLY8oSeWuJTgMZ/hIwdZCRtyVyaFJGypBUbY39krRzz4nLLUiq8tKkLtGSepzOm0zwiVySVZ6idFpe8xJdw/KC0x/Y8HhzQS9qpoNJNPYJJwkfb3adv+xdqRIdOetvgX27A4vrqnjJO/4bS/4Rnfq3Re8jvZ+RZz6PyTjE92q3Ftdr6qeZpL++V1hS2DcjfuCyvnRr02DDcnEfAN68SZ3f2HQ6b5yXeON36jMbE+v3XHTpI2+uEA6WbNi8lg33kTiu74jcwlDbQvAJxGY/DwCvYWokB4VkLid5zrd+ZLuOQfa8uML1gB7+ypJVN5VEV5av3gC8Ud7QS25fCwyNW16Q94DrAeJC3jjgQe/BDl/q0V06I2qTZ6M7E1PjKxu/6/XBADYMpydu9VwI8HkvM2mE29QjwzBvmDfc9mCsHceJiIWkUCoacUwxnxMIGYjD5T47JP8oa79cwWC+nInNYLw8opNnWM94zLfMGAriYS6uY+MSo2Ll+Cwk19T6Dc/bm+rNWDnoWYDoMf8xrYHSN+5H/UfVY3mJCDwoPJb3kJEUkh40b0nplufyj7hp3jgX8Wbst3NLpWnj6J/lvwL70Rj0qw7/YZw8kO8q6ZEMcstbS/gMSZHwTsd+iUEVDBf/zGC//TWhMVhatvB/i7uF+J+Ve0jwtmmYf4TlHyDRfYRy2kvqarRHkit6Crf5MUMSPmWJy1alLVPJPnp0JpfzPD5Npef6R5vWW5Ce66/8b9NOtgH5O24WwGM1jIpjEn7GD2a/H9O7+I+QVdeiq5LH9JJ/jh7GShW4mxYl+ZHH8iXZUEewvzLmZv93b0gcBN44EPifmNVBgMOADwn+1wNeyA3rDebZwmPtNc44AIQP8yBPW5y219jY+E+nU5z4SpCnRrqF54ohDg5DzM4nY3HWM6qawVgfbJqmFzYW++U/yjRqE2VTv0Rng77w8bnzhfIS8yvBpBfauDDbFTG6KDHQo9zotbF01gzjAj3iHNrzgzIRTnd2qCP8OZ9fDqhfMTd99PqIfhmk+w5kNOnMfrLQWTPcSMzFBH0kw9KJTtqQFGK9WWtmlDdTZz6Zk/70PhN/+zMPNQ5i6nHzCI8xo/qBOCx6KHrHDs0k3bXHJ+4oddLoCsROHQBjlrs9vYgcUYFPngpPLk84SfVpxXy4RiDK+N9Dis4cDETnLQSXyy6QxF7scNd2bDM0GKCrvDerI+hq9Ad6neI9Gj4Y1vHn8IWGlpTkjwJzLDKTclFooSjs5W3DyNj9oUNsc2FjIBkZHY0ekiKIm6RIEHcXVmi/RW5rBrqkVxxc7+IlheNkJAUGbY+qgwS3+OTljdp1e7OW9K4+20MY7nyJuuJ2+UuB7dkPt8+bvf01Lyn8BUDKaFuLbBGuw+1qqWgtMYs9+lTwJKKUsoW0oJCeIymDatimqVEHjRjhOFq+ZYRljgcW4bWPKTRo0JQnfjbykroyfAn/TAPfDFs0Ar+MlCJSEa4UOL4FxugA0+6Kfa86gz7SCOoRaCCrPsfQB64CdvMASegAa1O389rFMHsAABAASURBVILLdqoO8knW7b8sLub4YAw53u6j8m/vf1wMI9y+yPAbktFFXIDbWkDJ7bkMhdHRRUQN6IVipZ230Il/oGcM21LE6BMUrLs2EOIxnFGSCAnFiKLS5MOxVYbtYIL6sFNpKPN/4FdwKaf+GINUAt+U66LumRf4NNA3nGs4hldolXPORIZijWXreQyZBpdcFfR4W3bEylsy+yBNnxyn+mdt+Gje8BurN6zOJjkX63Nc+G37jd+2OxkXPo0bPiAYU4eNla8FZ/BGvjezyxhsfiMGbe4F4uUYEU+ng34X42mUDH/ohxm7IMYZzu/2SxGQ1QzGwIhOyhvFBetnxtOZujqxY2UN21jjwOkzdq1nebfeFWI6CHsTNI1NOUrWh8LlynYfcf4ArsflHLMj7zThi4Hjjm/HYdtw2m3v+DoRtCVj8pPaT4Mm1i0pJMUYO/BFlK/M/SGhw6BoxFYjQiINoySOEZW2TSP+8EUrGK8jvK8MftcnoDRy7Ojhfe+IQXuMzuQ3lnv21biMQR/R5+h1+nsQh05cHcsYs31jkLMjuZaNP0LHwBnwR4x/w2hrGUnHLkju5IVBJ0+0zGiZpFfejdp8kmeq4ecNCjoHXCUs3Nax/Cr7g4ykaAHwzz5mNl4eshDfuSSFpKdaYrL4ENCwZ/vMk7BtHwhaa1XGfWq9n4dCyrKlzCjIMkU2pxU/ckkKSZHYytYi20Rw2TYkmAMm34Tb9U2FyG9nfzLX4+Rzqv1zap/QYh0orUUr8S9+ON4Tv6+d75r0mwXe6AaLZ2dN80bZWWgvLMaX+gJwDm/qht+0z7xtv9Vh4Bz1NwP+u4Edb1DjKPfXgwKHgvptm8O+bfTe2RfAhX3BIO1mDXxY9FKL/S2OLnPe9Ypn48dt1OcY9ubhfMO8sTYWywz/RHamXUe80darb/j5dUcdZNxedvI3yhzhNtzSIy6XURu03bugf4XlTFS3y3NkjVWx0kUqFtJzfYekmvvxiUtqWNJNkzXbCdfldc78fxrcZ8aj3yt2j/LHNLFUeGFfqEXUC+mOJT9SSWE9SZTNkES6Qc1nrMsdeeM7nd4ZyKPgvGdY+j9KM4UPwoeJ4JIydIXCPi8I/QK+S5R5TMtlFb4kxbK/aOyXpJC0p34fcWw6i8vR4pgzOLI51gq3xW/MG75ny0oHpzyphaRCfOOSFC0zsrXIolllsmUdJEwzW/GSwpfThvkjJFVZ6dvUZaQ0CUGlqd9aiw1UBg/RJkhIuiIP/MprmdFalo5lR4i8Y/rIS6qkYzpYSI0S7I+xx3pP/kvJ2P0brJgDvwbp5dBgjBSQHeUr/5Fax3iU/460NGP6aMvjeOD3lN82KamVaOC7x22hJJ9/SPl55U9oeowtNds+pjvxd543xgtv79707bvR6YcLm2NnE7T8fPkab+cv9bcB3uQv/CxgnJEZb2fnG2f0zteDwxm7hbceF76Jd+ocxM4HD7/dDWJFVbzlzVh3Nv7LDi/6zvNb9oXEIDbmzwhHV31hcPRtp+xVOcsVVBVv+G9d0wWnJ/hqwWbdfSjhTfWMXwYkruBwUjFA78yB44jLLpvtGeEYuS3V56xZRQmuvxYbsKGHl66SMcYkhTRhmWHdR1geMceHpJnkKanKw4bXjsyZlkynvvOMTuxM/90x8NN47yc97oMOGPz4MkYPH14X7lv7vvQvS4YHLCOkAmkncWCA5cAvV/DEgPS+I63mzy0RBMSJ34bOEPvdNm/OOU5OuaN8SlWaixrASTszW2TLSOSS26348cv+d07HEf5JoKWwPwLLsT6n2qaUJr8VkiLxPX7iklSlpEkr8R/wGPr5OA7PJ7Ca6fRnscr8CvUY/JXy3qwG89+L1djbYeoNgj0r+u/tyl9x9frCYv8mpnMDq/ZzynrpTX5MnjfgwUHg7E2fN+Tz+a2+AHz58gX6xqHgDGXzJ7902PT95n+GPqKzcfrAMWrttH2w897kjYEzo0fUZg9zZr29ENvbZtzn5o/MG78x+2GE/w5gwXKjU/4ZnGfbuEQ7R6FzaJjAInWPwswb1LfQOWwsnvBd72eya+aB8eZ+SP4Yux8wJIXezT0C911rPz9fv2v6BxVWvD5DvXcYgz4J+tRj6LG6H26ZO8KbgheCFip7yYZhSArBC6nzDTFYTetUR0eYHjEOg6R49O1o8eRhar/dUcaefEIk1xz1+235iX/2sWABZdxgo2Tk+3fngiJcXMrgJtEnDeheNri068HWnfVEx0FGt5K/8HC73WndccCm/6171ATvZdWuGI4prpTMD6dNDUkh0cKCYvZNQEckeRPmRygV0kRwSeK5bo700Un0iqnrKP0qc7MvHcugzi2p7MLe3S5fB5aWsW0tfEkqv+JwSRminoPojpVUadHGUfFRSBsw1Z6308SWJpxxG18dfcsFXWjwtoOc+qVdXjZ2njp1xZJNavtHyGMegfvV8MJs6qEt/CarbsfWCPQLkcizFlmYul2uGB7Vhhojc7FFtN+z3J64Ix5TGnHty6rvTiPqrat0iFcCRYTRiIMhZA3fXNaQFJJiXSWjjpVe1HHobi/t69hY8g5jQMLj3nQQd7fVcNoYQ8TCmMYlRQLLIzImAp0ZD5d9BhQ/vCVVnuR62LLG0daepg3j6otqY2Xro17nr5ZEveHSoBgcAIzzhY3fb/1s+m8cCAwfDC5f38JfBibO8BNvHAYKl8Gb+Qi/obs9l9GvdV4COWPgXKDOMfgyMAL3Chfm7iWm7OI8+A6Ktx0j3AZAoU4crU8TY+Hce0wE1BjQA/Y3feu7rH2sIP7iw2PtCEl4d4PHqBFJnxnx/LJfz3OixnrUdeu3Sj55eB32vvWYtca7fTEe87+XlvD/ToleoF/qRYwsRaeHbgj1MDpfYQzzhnlj0M/Gmkui/+xjcGEuPCbFeFnwzCHr126pTIeNrcqOFu3QFVReixeNHOCo97N8MgAkUb+C5TskRYLYL0klk440kR0x8xzMvdgnCR3ySc3PqI29A6175J12pw5iNh50nPfzYMBROMG6PZBFwoD89tv+26jbI6n6Khs9l0cv4ocu5ee8dd2u19QVDOJp+qcw6KsYbOQMk8Eia3gjtnzOg8HmMar6cfBlDOSeK9DK3B/l+y63zi5mXo+CZc/gOpfuv5LefOvXdh/9WflH2U/zv1hw9c+FfpsYbH6dzb1Hv7759mrH8ntRV21+UfNGZ0G+8HXA5c/QM18L/HcC5v0VYMFfBgz/fGBqfOXg4H//bv4Kl+eV/A34kFBv6WtTZrP3eMFDtpHB4UBgwPfrIYJhSTrCG2VH3yNxHhDG1GVaVR7UbYl4Pkfdtpn/Y89kzhuN+W9ktniGjQN3I+/HrD/X9h5lVK431GKePRKhAfkbbhH8q18f1OfxY6xs/5RiOP4TnfF4xCC9g3VjlVs0JbER/igylJQBmRlHSIoEEvkHMMSi4IAbsYYe4uPtPOMoe8JninonpFlXY4BsW/JmiX+WEU1EYUjokJagIPar3v6R18b/iXr3Yr+PuM4dg2nZmbyj0K8dd6yMMRKsR+FJaf4zg+ZY/pFPgpPpPmzEKR+z42q/fLx9Eai+DPfhLCLNuEqTJtSQZlqa1NqSaow4v2WGQHBJ1iGtJDVvpWUfI8qvzhgO4IjEh9dgg12L+kdKjqsR1GscY21+oWPAgHz3HmzixoVNg12afp196zcmF3Z9CyttfS/mSz68cQQTGYXlgynJn7ql+5j6XzT4XzdIljv+bl0nBKNw7e893ivuzyqXbMNI+sRja/Kl6/KHceN2Wm46qn9mbCz7FgYxdb4k/Mv4/NVRPYLk4ZZ0SN2zrtPobLaXHd50YefBgP5Zm+cqaf2FJTNdst7fwrhcvnKwuOFM2rjwm7tx5o3P4+HM2jBpj6IeF8TiQuwm3FNJhHdopwGlaX1PD9IFZGPHHGsZA50rlh5OD9DR/RZQ+eDuU+7+B2vdnWuPx8gE54AwNtaEiQiWdNb0Bk2o9SJW+Xh3uR7jXcYfETgWK36mH1dinww0aP/j/LnOP9adbC0S6vno3rzDsSz8ikNRCeOu4yOQzcg42kuLPgtvBp/V/Rk978PfKvesfkksMiJgLUTQgsuT6xYQBL4J1vfsW80YTKormFy21zk9GYOJNnU8HQjl3usDPcuPeObvMf+RH9SxZB0fvLCs9MeUCXuo2348omN37H5/bCfmp2EUPCg+GyvUf/qWFErX9uMmxqHNXkQ+Y8FlOuVMS3+0SZAV88mHyy88FllyU+eZDmI/qMPovLGZXvb0OgQMdKzvBaXT9853esFy82MvZ95we4xBecO8MR70rPsMv9rPv1Le491+2i9Tw7xReTVuBwem97CO2zmpFzxzd/jlhGNuLEP2rzMpvfFWH9FP7s8zMueND/xd5Y907P019n76iHZsG37LK1DnGXh8GGO3c2978CqxY7fvcTbMo+g2PQNZUXIYR7Qg1rgDyPqp22uh8NWFJQzCtEj+N2JT1pdbU8/llqQLES13HgPeEP2zgCRK/8DN2l8b7g8U+WOq9uVnjLucEe6VDwyQT5gq0/PSqASP4smvMeBxsCPJu7uteEQLVeeYJoE3nUjkOTcN9sJVsaSQFAybB5Csu0cNBAY239EiONku9DhHMIkmLvCX0hUDxx2fqZi/jYwaOGx94X/nb5lPiRSIx8t+uT0tFJKiRRYsM+JwVXCYXEtU6T1QS9aZIZcLDcbOgJ/yxHaDxSP018IUfPp1HQaZ80Y2mQgfUqKuziJ3oWsv0AF6Sf3oTI4+BJuRakVtt9GKoP4x0MXmKH7qRST9MmFdpw37jgHqVSFbcxLfSeuGEq4HgybA6G7zEgY+2s+bbNBuY2k4BsZKmx7znZbe1+lJfoO1aB/12wdj2ZDkzPLdjDTT5r8Fh3IQnwsMISM8G2jAdP72n2UraeQO9G3TMVj1O204fYRlhhwaYiYJHzOclvhFT1GLc5Vxf1bfRXQKGZbDVnxNg7oHGZYb9rkzJuy/QRU1XYb1ChGuOrBrDAoY4s2x0DsjRyFq9NwJYuv5pRGMGdfYefRwDAwSdUsKSVW2hVi0WyT/E74IJzzGbcP2Atu2yWyISYNr2oV5ekvT/i0zYbGw+1+xpx6PqQUUwjExvWGvh3bZj/e4aT7l9nKjaETVOzw/53j3p3p/wvcf3PmDjus3WKno19kGiegqAtdj5OQf66q4OXboSijvCpJCUsXZMQ2u6cOsXxfRT8QG4xqJrsfsFkFfjKEwzFNxFJBXeqedtqD84T2waxs3YGbckPh8hCR8eA9mFG2gYMz+kERavMUfEaQjWkbRjVg94kSmIept2AjbYywXjQiPYcNrqYFov1e9IyQ9QVJWu+63ica384+5dIE9DP83Pu6Bx/uYmvodn0bpHf3G1ZK7rWtf2zKIUYIgToqmeAqPl8xkzkXBC0P5zrzxGF1pyxYy/sbLlbniv7HKn6rKwfIJv+igk4D5Izoy4fMfAAAKVklEQVQHGGMQ3MdKxrgtGI95lWbipnu6Ej1c14WFGZPwHAI8CUGEF8DBpO6leXxU9i7o+Lez6Fp/ouPbIG/YH/il8+9AJTHQPSI+581wO36hDYMY8PIdjvHnavxYa9iXHY9a7gvDOs4zHdQ9DvqDzvPmbZl1gklr2hkDlnV2FlPLxi5z2uUGK8wgDmN0+vo2LlynseSL2sZ/GsaxzWOO5dWeynP+jg/b9psyBvX7Tdtv3WcGD1Hnt/Eg9gM6Ysb8tkNY/1i15HGuo+gpL4n5oHd5XtQtNDXMSwqvH0Y8uQbjQ8C+TPTQHi/bWHhSlMNFXPEs/0dlGz8x3kHJ4THjhPzEC8jG2N9StbFtLAcFBWkjoVlxaaEQZSVTxbz6JL/56T1qxcj095h/76v7ZrWJVl6rSeIxX4LETx6t0DZFtuQQkMQvCiTj/uqxDtx5n3FNuc4jPtK7FvgeMxuQNSBbZkiKhNpZQ1LJok4/Pd5flj3De01LpGlPDhLISqezqh6fpgolH1G/rdCL3JHRo/ywLztKzvxdNLgcIMin7sFCfFQcLBgLlrPWh0EVTgbrd4Ftfi4giqL1RhEdXmF+oOiFx7Zc3vD/oYipQXYsat72PPFpYSxY7koXNf8IpWbcKl56zL6lHa+r5VWD6U3lM5ykGsTJAiB9o764XY6B21YS+3GAJPyf/V/5HzxswxusF2yrJOUM80c4VhXXVAxQPAqmBuzdbdkRd5kkXO/Fi+8YtWnYB8vIqnvV12PwBjno+17UmRfifdnlLuN6LD/CMsN2jGPet/ik/c5Pz9V0DEeIMIpHkl7zpOaSJ8eKuQsdseSm+Ossl1+QbHvCeVE6jBvrG1P4L3ziy/Kp6M0Vx3wwvwd9534zLj4E0J8XT9LL7C+Pk9Uu94WRtLvlXBdvFp9xs37CHkf4La/ebDVq3fLaZQgfj3DXvMNezZJjoiR0L7aiYFkLXTf7o25aDpzf0LbuQjxczj9CNMLIhhRICtupjT2DDT3i1DJeT61o8WSeaPDLqYVxzNtSVcYb4MRW60dcrw63AOsxZcD+HbfnnPt74ft1Hny1Mr5WP9MBjRg0YsOwCdPWIghfJDHw/+fLjEUSj4xGRoJTE3FUHQi2bCVvEVGoTqM+6vCYoYrwV4UjEt3fdru+32bslw11hu40Un4RBKdGTWiC4gQYTO4F/8Z25jXRm8TCyntHfcI2KH85vLFhsu5BPV68B/mGhWuwmJ9gSl8iKB7+LZG1JQYjqSvjMhQd+2SXKuIwRF4JeKCC/ogxOhi1cazfJzuLlPnyATuo/8fdnYC4HY7v6o+facQgFnMTnv2+bJn+jL1jmUFs77D391iUup3vMoOxFejPiSiLSPbotLP8o4NdzhmX6DHQddqYnjvnz+JXF4Saaz/potu50BnTxqOplW/qvGc6EeGsT8F2nqHTfzbgvBqD9FF3/wDTTt94XA772ekr6KDMgssuSApJK/lD1KUcU+OzBe3bMz8ey7uvbfcIy5bekq/0j9IWigX/vi8pkk3KdVzlJLwB1uZG/DaQHHo35EZmsuG1wiojiQ2yxbrc1sn/XbNk1varT0nhTVypWG3wm39D7gNlRob5icEmn9c4OJ5tj+9aT0yN2C/zxp6EvI8PYUb+E7ekkABlBVLTVEPmShecLoRCEpr399JbdOVKutOX7tNJ2hD1SjNPmjRDQUTDk9iDuILLhEUQThvBpC3sFXrzt973sKvfkbFPfgvXscOhHgxmU7/JezN+u5yj0M8x/0nPG+kedu2Cz970L6PxFhgs/1mIMQ8DpoY3BtYg8lwberS/R6sDQ5Vn8lx2jPLLHkzdilcSG5KinKSQDCJW1LzIvd3ehBxHSwbtGbvNG/UB5GO43IJ0b1v4Imn3YdKlO6jLvOs3XXC6QL51Jjrd/dwHl1v+mx/4b7rg9LRnG4BwDQI8DvZdfgzyQN8xDvnf4qtz6eCjTnfZktnmiFqwV51Vf8So9FwYjmWXr7Zh3OVht3MqnMAu6TFcxw2r3abp2I9gmVEc5yijoWSma5FZVNK1v1zecusZtiGpykpTL5P0ARJy0lKGF3fp1sZ4cnX8n1C4XYH1hUFbXaRi0gcxozEWHDDGoNwI02c4qL5jrW+h1wZTp2/Q1ebKM30GSSE9R1MS+3z/Jo5+kmd7WyYLf0ZLKLIWiiOCtUw03bB/cbg67RdlFlZWpv3JMG3UZVQ9yjBv5K7ciHkiN6QWuoPt3NB2W2hVaVNJ1T7zycrF1+zwpu+3f7/ZNkW9xR7fTFsGfiTtjvCmaMThklSpx/aW8A88XJvj+2jasrV3mT7mfzYtiXZOuExG0n7FxhhvrAl5GWFqbByiGv1RNBRtR0KNhi0juFZeUeT20T4vJDr/19xujBv2rQZ5wBhLZ7DAeIJ3JpExmDB3QD6MRzlp27Duoou/0GkDXLDtjd92/YZ35g3QeDPF5o2O6KWvuflfSPPGsTbyYDDMOrrJFewR9dY/qGeMMRck7LreCWR9YJvV4Vrqxxnb/vFSP1/C9XXa3/k04rg5vfCjVgfxcPxty2XFxBkVr7kpWvYrGCvuVzrtjr2OX7H9P63suMZwxGDcGo8xOOo475lOOOOTONoz311v9d2cM5bZlOvBvRjMU8smOAQwCS8ep2BQzrqSTK7Ih/Q14ztMhljcM5IF39jYeL3oZ7OM3N1uKuN4jUH8gDf/o3zxQr+1rd4ovQFv5kFST9umfENHUjQgiRVIIb2HDxBHSFMnuGqzScWWGQKb7YfKpvNs22/5ris15ZYVSm/UC1tGhOgXlzG8xpvG/2VXtXNEVPsi6tDkdhacBs5b8GGgob85VlDHzbor/5FS/N3tOt8Jf1bgTnZZpUKacPp3omxj3zal6b4kJ38KnvCdTcKT5kcNrDKm4wMbg0Xhwqn3woQ0PCkvvKHXT4jBhk/HrfSUjevbfPD2/xmfWIM4CHQwwvyCy5pnzbrKLfssBpPO/puuMoN2GCv9ozTpK0kh6WlR2+775u9YSc/1nhZ+IrQN2xz0w5Ps/xX9bwR+KQJeOzxex3fmhaQPx7wdkGZ+hsJopshOrdUG2jKj5cSmVpuoF/wNmRH7JdaTnX1KEusnNmKXyZZl23yB9bRR70a+pDAviRJR1zPbkkJ6jw2/bN8bkgtvto2BkofiZWvUHWXbb/7+fzhtrIsLTrtc1E+39y8+JeexbMP+X3WLWB0bRNhiwW0+ohHBCV37a/Vb2+1YP7jKBn2VRyD/H3mvCWv6KwFY5cWAtx0vCJZdoYjagKPX/7zZ+yBwpSwcFxQMD3P23NIfdJ4R3zkEeL5TfC9jD27o1H1L/Rq33sQlhaRfM/ZB6Rkz4sTb1AcqPyQe+6HMdkU8f6jw/yr/p0bgb/X7dsAcMTx5P6jdi+4HWU/FkkK6oTZTNuyWycYJ9jd2SfWFLw/jOyNqw4jDJU1bLZ17y5CmXFJkKn73JYmNiTr32GQoNr4yNOSSwp/2JYV/Goja7ON6+RCwNq+r8H8QIxZ3w012HAzzH8G6+VHmB/L/HwAA//+vugtJAAAABklEQVQDABxvKFdHdGWpAAAAAElFTkSuQmCC"/>
          <p:cNvSpPr>
            <a:spLocks noChangeAspect="1" noChangeArrowheads="1"/>
          </p:cNvSpPr>
          <p:nvPr/>
        </p:nvSpPr>
        <p:spPr bwMode="auto">
          <a:xfrm>
            <a:off x="134938" y="-1127125"/>
            <a:ext cx="2838450" cy="2838450"/>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14339" name="Picture 3"/>
          <p:cNvPicPr>
            <a:picLocks noChangeAspect="1" noChangeArrowheads="1"/>
          </p:cNvPicPr>
          <p:nvPr/>
        </p:nvPicPr>
        <p:blipFill>
          <a:blip r:embed="rId5"/>
          <a:srcRect/>
          <a:stretch>
            <a:fillRect/>
          </a:stretch>
        </p:blipFill>
        <p:spPr bwMode="auto">
          <a:xfrm>
            <a:off x="928630" y="3286112"/>
            <a:ext cx="5429288" cy="5372929"/>
          </a:xfrm>
          <a:prstGeom prst="round2DiagRect">
            <a:avLst/>
          </a:prstGeom>
          <a:noFill/>
          <a:ln w="9525">
            <a:noFill/>
            <a:miter lim="800000"/>
            <a:headEnd/>
            <a:tailEnd/>
          </a:ln>
          <a:effectLst>
            <a:glow rad="228600">
              <a:schemeClr val="accent2">
                <a:satMod val="175000"/>
                <a:alpha val="40000"/>
              </a:schemeClr>
            </a:glow>
          </a:effectLst>
        </p:spPr>
      </p:pic>
      <p:grpSp>
        <p:nvGrpSpPr>
          <p:cNvPr id="31" name="Group 5"/>
          <p:cNvGrpSpPr/>
          <p:nvPr/>
        </p:nvGrpSpPr>
        <p:grpSpPr>
          <a:xfrm>
            <a:off x="6786546" y="6286508"/>
            <a:ext cx="6614031" cy="3252566"/>
            <a:chOff x="0" y="0"/>
            <a:chExt cx="1004918" cy="494186"/>
          </a:xfrm>
        </p:grpSpPr>
        <p:sp>
          <p:nvSpPr>
            <p:cNvPr id="32" name="Freeform 6"/>
            <p:cNvSpPr/>
            <p:nvPr/>
          </p:nvSpPr>
          <p:spPr>
            <a:xfrm>
              <a:off x="0" y="0"/>
              <a:ext cx="1004918" cy="494186"/>
            </a:xfrm>
            <a:custGeom>
              <a:avLst/>
              <a:gdLst/>
              <a:ahLst/>
              <a:cxnLst/>
              <a:rect l="l" t="t" r="r" b="b"/>
              <a:pathLst>
                <a:path w="1004918" h="494186">
                  <a:moveTo>
                    <a:pt x="60868" y="0"/>
                  </a:moveTo>
                  <a:lnTo>
                    <a:pt x="944050" y="0"/>
                  </a:lnTo>
                  <a:cubicBezTo>
                    <a:pt x="977667" y="0"/>
                    <a:pt x="1004918" y="27251"/>
                    <a:pt x="1004918" y="60868"/>
                  </a:cubicBezTo>
                  <a:lnTo>
                    <a:pt x="1004918" y="433318"/>
                  </a:lnTo>
                  <a:cubicBezTo>
                    <a:pt x="1004918" y="466935"/>
                    <a:pt x="977667" y="494186"/>
                    <a:pt x="944050" y="494186"/>
                  </a:cubicBezTo>
                  <a:lnTo>
                    <a:pt x="60868" y="494186"/>
                  </a:lnTo>
                  <a:cubicBezTo>
                    <a:pt x="27251" y="494186"/>
                    <a:pt x="0" y="466935"/>
                    <a:pt x="0" y="433318"/>
                  </a:cubicBezTo>
                  <a:lnTo>
                    <a:pt x="0" y="60868"/>
                  </a:lnTo>
                  <a:cubicBezTo>
                    <a:pt x="0" y="27251"/>
                    <a:pt x="27251" y="0"/>
                    <a:pt x="60868" y="0"/>
                  </a:cubicBezTo>
                  <a:close/>
                </a:path>
              </a:pathLst>
            </a:custGeom>
            <a:blipFill>
              <a:blip r:embed="rId6" cstate="print"/>
              <a:stretch>
                <a:fillRect t="-17740" b="-17740"/>
              </a:stretch>
            </a:blipFill>
          </p:spPr>
          <p:txBody>
            <a:bodyPr/>
            <a:lstStyle/>
            <a:p>
              <a:endParaRPr lang="en-GB"/>
            </a:p>
          </p:txBody>
        </p:sp>
      </p:gr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333" b="-9333"/>
            </a:stretch>
          </a:blipFill>
        </p:spPr>
        <p:txBody>
          <a:bodyPr/>
          <a:lstStyle/>
          <a:p>
            <a:endParaRPr lang="en-GB"/>
          </a:p>
        </p:txBody>
      </p:sp>
      <p:grpSp>
        <p:nvGrpSpPr>
          <p:cNvPr id="3" name="Group 3"/>
          <p:cNvGrpSpPr/>
          <p:nvPr/>
        </p:nvGrpSpPr>
        <p:grpSpPr>
          <a:xfrm>
            <a:off x="60860" y="-15196"/>
            <a:ext cx="16558485" cy="3547701"/>
            <a:chOff x="0" y="0"/>
            <a:chExt cx="2268748" cy="932964"/>
          </a:xfrm>
        </p:grpSpPr>
        <p:sp>
          <p:nvSpPr>
            <p:cNvPr id="4" name="Freeform 4"/>
            <p:cNvSpPr/>
            <p:nvPr/>
          </p:nvSpPr>
          <p:spPr>
            <a:xfrm>
              <a:off x="0" y="0"/>
              <a:ext cx="2268748" cy="932964"/>
            </a:xfrm>
            <a:custGeom>
              <a:avLst/>
              <a:gdLst/>
              <a:ahLst/>
              <a:cxnLst/>
              <a:rect l="l" t="t" r="r" b="b"/>
              <a:pathLst>
                <a:path w="2268748" h="932964">
                  <a:moveTo>
                    <a:pt x="26961" y="0"/>
                  </a:moveTo>
                  <a:lnTo>
                    <a:pt x="2241787" y="0"/>
                  </a:lnTo>
                  <a:cubicBezTo>
                    <a:pt x="2248938" y="0"/>
                    <a:pt x="2255795" y="2840"/>
                    <a:pt x="2260851" y="7897"/>
                  </a:cubicBezTo>
                  <a:cubicBezTo>
                    <a:pt x="2265907" y="12953"/>
                    <a:pt x="2268748" y="19810"/>
                    <a:pt x="2268748" y="26961"/>
                  </a:cubicBezTo>
                  <a:lnTo>
                    <a:pt x="2268748" y="906004"/>
                  </a:lnTo>
                  <a:cubicBezTo>
                    <a:pt x="2268748" y="913154"/>
                    <a:pt x="2265907" y="920012"/>
                    <a:pt x="2260851" y="925068"/>
                  </a:cubicBezTo>
                  <a:cubicBezTo>
                    <a:pt x="2255795" y="930124"/>
                    <a:pt x="2248938" y="932964"/>
                    <a:pt x="2241787" y="932964"/>
                  </a:cubicBezTo>
                  <a:lnTo>
                    <a:pt x="26961" y="932964"/>
                  </a:lnTo>
                  <a:cubicBezTo>
                    <a:pt x="19810" y="932964"/>
                    <a:pt x="12953" y="930124"/>
                    <a:pt x="7897" y="925068"/>
                  </a:cubicBezTo>
                  <a:cubicBezTo>
                    <a:pt x="2840" y="920012"/>
                    <a:pt x="0" y="913154"/>
                    <a:pt x="0" y="906004"/>
                  </a:cubicBezTo>
                  <a:lnTo>
                    <a:pt x="0" y="26961"/>
                  </a:lnTo>
                  <a:cubicBezTo>
                    <a:pt x="0" y="19810"/>
                    <a:pt x="2840" y="12953"/>
                    <a:pt x="7897" y="7897"/>
                  </a:cubicBezTo>
                  <a:cubicBezTo>
                    <a:pt x="12953" y="2840"/>
                    <a:pt x="19810" y="0"/>
                    <a:pt x="26961" y="0"/>
                  </a:cubicBezTo>
                  <a:close/>
                </a:path>
              </a:pathLst>
            </a:custGeom>
            <a:blipFill>
              <a:blip r:embed="rId4" cstate="print"/>
              <a:stretch>
                <a:fillRect t="-40476" b="-20627"/>
              </a:stretch>
            </a:blipFill>
          </p:spPr>
          <p:txBody>
            <a:bodyPr/>
            <a:lstStyle/>
            <a:p>
              <a:endParaRPr lang="en-GB"/>
            </a:p>
          </p:txBody>
        </p:sp>
      </p:grpSp>
      <p:sp>
        <p:nvSpPr>
          <p:cNvPr id="5" name="Freeform 5"/>
          <p:cNvSpPr/>
          <p:nvPr/>
        </p:nvSpPr>
        <p:spPr>
          <a:xfrm>
            <a:off x="15442078" y="4476115"/>
            <a:ext cx="3634444" cy="5810885"/>
          </a:xfrm>
          <a:custGeom>
            <a:avLst/>
            <a:gdLst/>
            <a:ahLst/>
            <a:cxnLst/>
            <a:rect l="l" t="t" r="r" b="b"/>
            <a:pathLst>
              <a:path w="3634444" h="5810885">
                <a:moveTo>
                  <a:pt x="0" y="0"/>
                </a:moveTo>
                <a:lnTo>
                  <a:pt x="3634444" y="0"/>
                </a:lnTo>
                <a:lnTo>
                  <a:pt x="3634444" y="5810885"/>
                </a:lnTo>
                <a:lnTo>
                  <a:pt x="0" y="5810885"/>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6" name="TextBox 6"/>
          <p:cNvSpPr txBox="1"/>
          <p:nvPr/>
        </p:nvSpPr>
        <p:spPr>
          <a:xfrm>
            <a:off x="812723" y="3611006"/>
            <a:ext cx="9847515" cy="811697"/>
          </a:xfrm>
          <a:prstGeom prst="rect">
            <a:avLst/>
          </a:prstGeom>
          <a:gradFill>
            <a:gsLst>
              <a:gs pos="0">
                <a:srgbClr val="D6B19C"/>
              </a:gs>
              <a:gs pos="30000">
                <a:srgbClr val="D49E6C"/>
              </a:gs>
              <a:gs pos="70000">
                <a:srgbClr val="A65528"/>
              </a:gs>
              <a:gs pos="100000">
                <a:srgbClr val="663012"/>
              </a:gs>
            </a:gsLst>
            <a:lin ang="5400000" scaled="0"/>
          </a:gradFill>
        </p:spPr>
        <p:txBody>
          <a:bodyPr wrap="square" lIns="0" tIns="0" rIns="0" bIns="0" rtlCol="0" anchor="t">
            <a:spAutoFit/>
          </a:bodyPr>
          <a:lstStyle/>
          <a:p>
            <a:pPr algn="ctr">
              <a:lnSpc>
                <a:spcPts val="6800"/>
              </a:lnSpc>
            </a:pPr>
            <a:r>
              <a:rPr lang="en-GB" sz="48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Business Proposition </a:t>
            </a:r>
            <a:endParaRPr lang="en-US" sz="4800" b="1" dirty="0">
              <a:effectLst>
                <a:outerShdw blurRad="38100" dist="38100" dir="2700000" algn="tl">
                  <a:srgbClr val="000000">
                    <a:alpha val="43137"/>
                  </a:srgbClr>
                </a:outerShdw>
              </a:effectLst>
              <a:latin typeface="Arial" panose="020B0604020202020204" pitchFamily="34" charset="0"/>
              <a:ea typeface="Heading Now 61-68 Bold"/>
              <a:cs typeface="Arial" panose="020B0604020202020204" pitchFamily="34" charset="0"/>
              <a:sym typeface="Heading Now 61-68 Bold"/>
            </a:endParaRPr>
          </a:p>
        </p:txBody>
      </p:sp>
      <p:sp>
        <p:nvSpPr>
          <p:cNvPr id="7" name="TextBox 7"/>
          <p:cNvSpPr txBox="1"/>
          <p:nvPr/>
        </p:nvSpPr>
        <p:spPr>
          <a:xfrm>
            <a:off x="2083961" y="4799984"/>
            <a:ext cx="14148669" cy="4934684"/>
          </a:xfrm>
          <a:prstGeom prst="rect">
            <a:avLst/>
          </a:prstGeom>
        </p:spPr>
        <p:txBody>
          <a:bodyPr lIns="0" tIns="0" rIns="0" bIns="0" rtlCol="0" anchor="t">
            <a:spAutoFit/>
          </a:bodyPr>
          <a:lstStyle/>
          <a:p>
            <a:pPr algn="just">
              <a:lnSpc>
                <a:spcPct val="150000"/>
              </a:lnSpc>
            </a:pPr>
            <a:r>
              <a:rPr lang="en-GB" i="1" dirty="0">
                <a:latin typeface="Arial" panose="020B0604020202020204" pitchFamily="34" charset="0"/>
                <a:cs typeface="Arial" panose="020B0604020202020204" pitchFamily="34" charset="0"/>
              </a:rPr>
              <a:t>Product description:</a:t>
            </a:r>
            <a:endParaRPr lang="en-IN" dirty="0">
              <a:latin typeface="Arial" panose="020B0604020202020204" pitchFamily="34" charset="0"/>
              <a:cs typeface="Arial" panose="020B0604020202020204" pitchFamily="34" charset="0"/>
            </a:endParaRPr>
          </a:p>
          <a:p>
            <a:pPr marL="342900" lvl="0" indent="-342900" algn="just">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The business will offer hot and cold coffee, coffee-based drinks, several beverages, pizzas, burgers, wraps, fries and croissants.</a:t>
            </a:r>
            <a:endParaRPr lang="en-IN" dirty="0">
              <a:latin typeface="Arial" panose="020B0604020202020204" pitchFamily="34" charset="0"/>
              <a:cs typeface="Arial" panose="020B0604020202020204" pitchFamily="34" charset="0"/>
            </a:endParaRPr>
          </a:p>
          <a:p>
            <a:pPr algn="just">
              <a:lnSpc>
                <a:spcPct val="150000"/>
              </a:lnSpc>
            </a:pPr>
            <a:r>
              <a:rPr lang="en-GB" i="1" dirty="0">
                <a:latin typeface="Arial" panose="020B0604020202020204" pitchFamily="34" charset="0"/>
                <a:cs typeface="Arial" panose="020B0604020202020204" pitchFamily="34" charset="0"/>
              </a:rPr>
              <a:t>Mission:</a:t>
            </a:r>
            <a:endParaRPr lang="en-IN" dirty="0">
              <a:latin typeface="Arial" panose="020B0604020202020204" pitchFamily="34" charset="0"/>
              <a:cs typeface="Arial" panose="020B0604020202020204" pitchFamily="34" charset="0"/>
            </a:endParaRPr>
          </a:p>
          <a:p>
            <a:pPr marL="342900" lvl="0" indent="-342900" algn="just">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The mission of the organisation is to be an ethical and sustainable food and beverage venture in the UK</a:t>
            </a:r>
            <a:endParaRPr lang="en-IN" dirty="0">
              <a:latin typeface="Arial" panose="020B0604020202020204" pitchFamily="34" charset="0"/>
              <a:cs typeface="Arial" panose="020B0604020202020204" pitchFamily="34" charset="0"/>
            </a:endParaRPr>
          </a:p>
          <a:p>
            <a:pPr algn="just">
              <a:lnSpc>
                <a:spcPct val="150000"/>
              </a:lnSpc>
            </a:pPr>
            <a:r>
              <a:rPr lang="en-GB" i="1" dirty="0">
                <a:latin typeface="Arial" panose="020B0604020202020204" pitchFamily="34" charset="0"/>
                <a:cs typeface="Arial" panose="020B0604020202020204" pitchFamily="34" charset="0"/>
              </a:rPr>
              <a:t>Business Aim and Objectives:</a:t>
            </a:r>
            <a:endParaRPr lang="en-IN" dirty="0">
              <a:latin typeface="Arial" panose="020B0604020202020204" pitchFamily="34" charset="0"/>
              <a:cs typeface="Arial" panose="020B0604020202020204" pitchFamily="34" charset="0"/>
            </a:endParaRPr>
          </a:p>
          <a:p>
            <a:pPr marL="342900" lvl="0" indent="-342900" algn="just">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The business aims to include community hubs and </a:t>
            </a:r>
            <a:r>
              <a:rPr lang="en-GB" dirty="0" err="1">
                <a:latin typeface="Arial" panose="020B0604020202020204" pitchFamily="34" charset="0"/>
                <a:cs typeface="Arial" panose="020B0604020202020204" pitchFamily="34" charset="0"/>
              </a:rPr>
              <a:t>Instagrammable</a:t>
            </a:r>
            <a:r>
              <a:rPr lang="en-GB" dirty="0">
                <a:latin typeface="Arial" panose="020B0604020202020204" pitchFamily="34" charset="0"/>
                <a:cs typeface="Arial" panose="020B0604020202020204" pitchFamily="34" charset="0"/>
              </a:rPr>
              <a:t> environments to promote sustainable awareness and photogenic drinks.</a:t>
            </a:r>
            <a:endParaRPr lang="en-IN" dirty="0">
              <a:latin typeface="Arial" panose="020B0604020202020204" pitchFamily="34" charset="0"/>
              <a:cs typeface="Arial" panose="020B0604020202020204" pitchFamily="34" charset="0"/>
            </a:endParaRPr>
          </a:p>
          <a:p>
            <a:pPr marL="342900" lvl="0" indent="-342900" algn="just">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The objectives of the businesses are mainly focused on </a:t>
            </a:r>
            <a:r>
              <a:rPr lang="en-GB" dirty="0" err="1">
                <a:latin typeface="Arial" panose="020B0604020202020204" pitchFamily="34" charset="0"/>
                <a:cs typeface="Arial" panose="020B0604020202020204" pitchFamily="34" charset="0"/>
              </a:rPr>
              <a:t>mrketing</a:t>
            </a:r>
            <a:r>
              <a:rPr lang="en-GB" dirty="0">
                <a:latin typeface="Arial" panose="020B0604020202020204" pitchFamily="34" charset="0"/>
                <a:cs typeface="Arial" panose="020B0604020202020204" pitchFamily="34" charset="0"/>
              </a:rPr>
              <a:t> and promotion of the brand through digital marketing channels, along with engaging more customers. a</a:t>
            </a:r>
            <a:endParaRPr lang="en-IN" dirty="0">
              <a:latin typeface="Arial" panose="020B0604020202020204" pitchFamily="34" charset="0"/>
              <a:cs typeface="Arial" panose="020B0604020202020204" pitchFamily="34" charset="0"/>
            </a:endParaRPr>
          </a:p>
          <a:p>
            <a:pPr algn="just">
              <a:lnSpc>
                <a:spcPct val="150000"/>
              </a:lnSpc>
            </a:pPr>
            <a:r>
              <a:rPr lang="en-GB" i="1" dirty="0">
                <a:latin typeface="Arial" panose="020B0604020202020204" pitchFamily="34" charset="0"/>
                <a:cs typeface="Arial" panose="020B0604020202020204" pitchFamily="34" charset="0"/>
              </a:rPr>
              <a:t>Business USP:</a:t>
            </a:r>
            <a:endParaRPr lang="en-IN" dirty="0">
              <a:latin typeface="Arial" panose="020B0604020202020204" pitchFamily="34" charset="0"/>
              <a:cs typeface="Arial" panose="020B0604020202020204" pitchFamily="34" charset="0"/>
            </a:endParaRPr>
          </a:p>
          <a:p>
            <a:pPr marL="342900" indent="-342900" algn="just">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The business will include a community hub for raising sustainable awareness, zero-waste operational activities, an </a:t>
            </a:r>
            <a:r>
              <a:rPr lang="en-GB" dirty="0" err="1">
                <a:latin typeface="Arial" panose="020B0604020202020204" pitchFamily="34" charset="0"/>
                <a:cs typeface="Arial" panose="020B0604020202020204" pitchFamily="34" charset="0"/>
              </a:rPr>
              <a:t>Instagrammable</a:t>
            </a:r>
            <a:r>
              <a:rPr lang="en-GB" dirty="0">
                <a:latin typeface="Arial" panose="020B0604020202020204" pitchFamily="34" charset="0"/>
                <a:cs typeface="Arial" panose="020B0604020202020204" pitchFamily="34" charset="0"/>
              </a:rPr>
              <a:t> aesthetic and ethical sourcing.</a:t>
            </a:r>
            <a:endParaRPr lang="en-US" dirty="0">
              <a:solidFill>
                <a:srgbClr val="000000"/>
              </a:solidFill>
              <a:latin typeface="Arial" panose="020B0604020202020204" pitchFamily="34" charset="0"/>
              <a:ea typeface="Poppins"/>
              <a:cs typeface="Arial" panose="020B0604020202020204" pitchFamily="34" charset="0"/>
              <a:sym typeface="Poppins"/>
            </a:endParaRPr>
          </a:p>
        </p:txBody>
      </p:sp>
      <p:grpSp>
        <p:nvGrpSpPr>
          <p:cNvPr id="8" name="Group 8"/>
          <p:cNvGrpSpPr/>
          <p:nvPr/>
        </p:nvGrpSpPr>
        <p:grpSpPr>
          <a:xfrm>
            <a:off x="-3944215" y="6386943"/>
            <a:ext cx="6013880" cy="6013880"/>
            <a:chOff x="0" y="0"/>
            <a:chExt cx="8018507" cy="8018507"/>
          </a:xfrm>
        </p:grpSpPr>
        <p:grpSp>
          <p:nvGrpSpPr>
            <p:cNvPr id="9" name="Group 9"/>
            <p:cNvGrpSpPr/>
            <p:nvPr/>
          </p:nvGrpSpPr>
          <p:grpSpPr>
            <a:xfrm>
              <a:off x="0" y="0"/>
              <a:ext cx="8018507" cy="8018507"/>
              <a:chOff x="0" y="0"/>
              <a:chExt cx="812800" cy="812800"/>
            </a:xfrm>
          </p:grpSpPr>
          <p:sp>
            <p:nvSpPr>
              <p:cNvPr id="10" name="Freeform 1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A06145"/>
              </a:solidFill>
            </p:spPr>
            <p:txBody>
              <a:bodyPr/>
              <a:lstStyle/>
              <a:p>
                <a:endParaRPr lang="en-GB"/>
              </a:p>
            </p:txBody>
          </p:sp>
          <p:sp>
            <p:nvSpPr>
              <p:cNvPr id="11" name="TextBox 11"/>
              <p:cNvSpPr txBox="1"/>
              <p:nvPr/>
            </p:nvSpPr>
            <p:spPr>
              <a:xfrm>
                <a:off x="76200" y="19050"/>
                <a:ext cx="660400" cy="717550"/>
              </a:xfrm>
              <a:prstGeom prst="rect">
                <a:avLst/>
              </a:prstGeom>
            </p:spPr>
            <p:txBody>
              <a:bodyPr lIns="50800" tIns="50800" rIns="50800" bIns="50800" rtlCol="0" anchor="ctr"/>
              <a:lstStyle/>
              <a:p>
                <a:pPr algn="ctr">
                  <a:lnSpc>
                    <a:spcPts val="2799"/>
                  </a:lnSpc>
                </a:pPr>
                <a:endParaRPr>
                  <a:latin typeface="Arial" panose="020B0604020202020204" pitchFamily="34" charset="0"/>
                  <a:cs typeface="Arial" panose="020B0604020202020204" pitchFamily="34" charset="0"/>
                </a:endParaRPr>
              </a:p>
            </p:txBody>
          </p:sp>
        </p:grpSp>
        <p:grpSp>
          <p:nvGrpSpPr>
            <p:cNvPr id="12" name="Group 12"/>
            <p:cNvGrpSpPr/>
            <p:nvPr/>
          </p:nvGrpSpPr>
          <p:grpSpPr>
            <a:xfrm>
              <a:off x="1173844" y="1173844"/>
              <a:ext cx="5670819" cy="5670819"/>
              <a:chOff x="0" y="0"/>
              <a:chExt cx="812800" cy="812800"/>
            </a:xfrm>
          </p:grpSpPr>
          <p:sp>
            <p:nvSpPr>
              <p:cNvPr id="13" name="Freeform 1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DDD3CB"/>
              </a:solidFill>
            </p:spPr>
            <p:txBody>
              <a:bodyPr/>
              <a:lstStyle/>
              <a:p>
                <a:endParaRPr lang="en-GB"/>
              </a:p>
            </p:txBody>
          </p:sp>
          <p:sp>
            <p:nvSpPr>
              <p:cNvPr id="14" name="TextBox 14"/>
              <p:cNvSpPr txBox="1"/>
              <p:nvPr/>
            </p:nvSpPr>
            <p:spPr>
              <a:xfrm>
                <a:off x="76200" y="19050"/>
                <a:ext cx="660400" cy="717550"/>
              </a:xfrm>
              <a:prstGeom prst="rect">
                <a:avLst/>
              </a:prstGeom>
            </p:spPr>
            <p:txBody>
              <a:bodyPr lIns="50800" tIns="50800" rIns="50800" bIns="50800" rtlCol="0" anchor="ctr"/>
              <a:lstStyle/>
              <a:p>
                <a:pPr algn="ctr">
                  <a:lnSpc>
                    <a:spcPts val="2799"/>
                  </a:lnSpc>
                </a:pPr>
                <a:endParaRPr>
                  <a:latin typeface="Arial" panose="020B0604020202020204" pitchFamily="34" charset="0"/>
                  <a:cs typeface="Arial" panose="020B0604020202020204" pitchFamily="34" charset="0"/>
                </a:endParaRPr>
              </a:p>
            </p:txBody>
          </p:sp>
        </p:grpSp>
      </p:grpSp>
      <p:grpSp>
        <p:nvGrpSpPr>
          <p:cNvPr id="15" name="Group 15"/>
          <p:cNvGrpSpPr/>
          <p:nvPr/>
        </p:nvGrpSpPr>
        <p:grpSpPr>
          <a:xfrm>
            <a:off x="16844066" y="-2481375"/>
            <a:ext cx="6013880" cy="6013880"/>
            <a:chOff x="0" y="0"/>
            <a:chExt cx="8018507" cy="8018507"/>
          </a:xfrm>
        </p:grpSpPr>
        <p:grpSp>
          <p:nvGrpSpPr>
            <p:cNvPr id="16" name="Group 16"/>
            <p:cNvGrpSpPr/>
            <p:nvPr/>
          </p:nvGrpSpPr>
          <p:grpSpPr>
            <a:xfrm>
              <a:off x="0" y="0"/>
              <a:ext cx="8018507" cy="8018507"/>
              <a:chOff x="0" y="0"/>
              <a:chExt cx="812800" cy="812800"/>
            </a:xfrm>
          </p:grpSpPr>
          <p:sp>
            <p:nvSpPr>
              <p:cNvPr id="17" name="Freeform 1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A06145"/>
              </a:solidFill>
            </p:spPr>
            <p:txBody>
              <a:bodyPr/>
              <a:lstStyle/>
              <a:p>
                <a:endParaRPr lang="en-GB"/>
              </a:p>
            </p:txBody>
          </p:sp>
          <p:sp>
            <p:nvSpPr>
              <p:cNvPr id="18" name="TextBox 18"/>
              <p:cNvSpPr txBox="1"/>
              <p:nvPr/>
            </p:nvSpPr>
            <p:spPr>
              <a:xfrm>
                <a:off x="76200" y="19050"/>
                <a:ext cx="660400" cy="717550"/>
              </a:xfrm>
              <a:prstGeom prst="rect">
                <a:avLst/>
              </a:prstGeom>
            </p:spPr>
            <p:txBody>
              <a:bodyPr lIns="50800" tIns="50800" rIns="50800" bIns="50800" rtlCol="0" anchor="ctr"/>
              <a:lstStyle/>
              <a:p>
                <a:pPr algn="ctr">
                  <a:lnSpc>
                    <a:spcPts val="2799"/>
                  </a:lnSpc>
                </a:pPr>
                <a:endParaRPr>
                  <a:latin typeface="Arial" panose="020B0604020202020204" pitchFamily="34" charset="0"/>
                  <a:cs typeface="Arial" panose="020B0604020202020204" pitchFamily="34" charset="0"/>
                </a:endParaRPr>
              </a:p>
            </p:txBody>
          </p:sp>
        </p:grpSp>
        <p:grpSp>
          <p:nvGrpSpPr>
            <p:cNvPr id="19" name="Group 19"/>
            <p:cNvGrpSpPr/>
            <p:nvPr/>
          </p:nvGrpSpPr>
          <p:grpSpPr>
            <a:xfrm>
              <a:off x="1173844" y="1173844"/>
              <a:ext cx="5670819" cy="5670819"/>
              <a:chOff x="0" y="0"/>
              <a:chExt cx="812800" cy="812800"/>
            </a:xfrm>
          </p:grpSpPr>
          <p:sp>
            <p:nvSpPr>
              <p:cNvPr id="20" name="Freeform 2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DDD3CB"/>
              </a:solidFill>
            </p:spPr>
            <p:txBody>
              <a:bodyPr/>
              <a:lstStyle/>
              <a:p>
                <a:endParaRPr lang="en-GB"/>
              </a:p>
            </p:txBody>
          </p:sp>
          <p:sp>
            <p:nvSpPr>
              <p:cNvPr id="21" name="TextBox 21"/>
              <p:cNvSpPr txBox="1"/>
              <p:nvPr/>
            </p:nvSpPr>
            <p:spPr>
              <a:xfrm>
                <a:off x="76200" y="19050"/>
                <a:ext cx="660400" cy="717550"/>
              </a:xfrm>
              <a:prstGeom prst="rect">
                <a:avLst/>
              </a:prstGeom>
            </p:spPr>
            <p:txBody>
              <a:bodyPr lIns="50800" tIns="50800" rIns="50800" bIns="50800" rtlCol="0" anchor="ctr"/>
              <a:lstStyle/>
              <a:p>
                <a:pPr algn="ctr">
                  <a:lnSpc>
                    <a:spcPts val="2799"/>
                  </a:lnSpc>
                </a:pPr>
                <a:endParaRPr>
                  <a:latin typeface="Arial" panose="020B0604020202020204" pitchFamily="34" charset="0"/>
                  <a:cs typeface="Arial" panose="020B0604020202020204" pitchFamily="34" charset="0"/>
                </a:endParaRPr>
              </a:p>
            </p:txBody>
          </p:sp>
        </p:grpSp>
      </p:gr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333" b="-9333"/>
            </a:stretch>
          </a:blipFill>
        </p:spPr>
        <p:txBody>
          <a:bodyPr/>
          <a:lstStyle/>
          <a:p>
            <a:endParaRPr lang="en-GB"/>
          </a:p>
        </p:txBody>
      </p:sp>
      <p:grpSp>
        <p:nvGrpSpPr>
          <p:cNvPr id="3" name="Group 3"/>
          <p:cNvGrpSpPr/>
          <p:nvPr/>
        </p:nvGrpSpPr>
        <p:grpSpPr>
          <a:xfrm>
            <a:off x="11820430" y="6119449"/>
            <a:ext cx="6370690" cy="3825875"/>
            <a:chOff x="0" y="0"/>
            <a:chExt cx="986987" cy="592728"/>
          </a:xfrm>
        </p:grpSpPr>
        <p:sp>
          <p:nvSpPr>
            <p:cNvPr id="4" name="Freeform 4"/>
            <p:cNvSpPr/>
            <p:nvPr/>
          </p:nvSpPr>
          <p:spPr>
            <a:xfrm>
              <a:off x="0" y="0"/>
              <a:ext cx="986987" cy="592728"/>
            </a:xfrm>
            <a:custGeom>
              <a:avLst/>
              <a:gdLst/>
              <a:ahLst/>
              <a:cxnLst/>
              <a:rect l="l" t="t" r="r" b="b"/>
              <a:pathLst>
                <a:path w="986987" h="592728">
                  <a:moveTo>
                    <a:pt x="76560" y="0"/>
                  </a:moveTo>
                  <a:lnTo>
                    <a:pt x="910426" y="0"/>
                  </a:lnTo>
                  <a:cubicBezTo>
                    <a:pt x="930731" y="0"/>
                    <a:pt x="950205" y="8066"/>
                    <a:pt x="964563" y="22424"/>
                  </a:cubicBezTo>
                  <a:cubicBezTo>
                    <a:pt x="978920" y="36782"/>
                    <a:pt x="986987" y="56255"/>
                    <a:pt x="986987" y="76560"/>
                  </a:cubicBezTo>
                  <a:lnTo>
                    <a:pt x="986987" y="516168"/>
                  </a:lnTo>
                  <a:cubicBezTo>
                    <a:pt x="986987" y="536473"/>
                    <a:pt x="978920" y="555946"/>
                    <a:pt x="964563" y="570304"/>
                  </a:cubicBezTo>
                  <a:cubicBezTo>
                    <a:pt x="950205" y="584662"/>
                    <a:pt x="930731" y="592728"/>
                    <a:pt x="910426" y="592728"/>
                  </a:cubicBezTo>
                  <a:lnTo>
                    <a:pt x="76560" y="592728"/>
                  </a:lnTo>
                  <a:cubicBezTo>
                    <a:pt x="34277" y="592728"/>
                    <a:pt x="0" y="558451"/>
                    <a:pt x="0" y="516168"/>
                  </a:cubicBezTo>
                  <a:lnTo>
                    <a:pt x="0" y="76560"/>
                  </a:lnTo>
                  <a:cubicBezTo>
                    <a:pt x="0" y="56255"/>
                    <a:pt x="8066" y="36782"/>
                    <a:pt x="22424" y="22424"/>
                  </a:cubicBezTo>
                  <a:cubicBezTo>
                    <a:pt x="36782" y="8066"/>
                    <a:pt x="56255" y="0"/>
                    <a:pt x="76560" y="0"/>
                  </a:cubicBezTo>
                  <a:close/>
                </a:path>
              </a:pathLst>
            </a:custGeom>
            <a:blipFill>
              <a:blip r:embed="rId4"/>
              <a:stretch>
                <a:fillRect t="-5555" b="-5555"/>
              </a:stretch>
            </a:blipFill>
          </p:spPr>
          <p:txBody>
            <a:bodyPr/>
            <a:lstStyle/>
            <a:p>
              <a:endParaRPr lang="en-GB"/>
            </a:p>
          </p:txBody>
        </p:sp>
      </p:grpSp>
      <p:sp>
        <p:nvSpPr>
          <p:cNvPr id="5" name="Freeform 5"/>
          <p:cNvSpPr/>
          <p:nvPr/>
        </p:nvSpPr>
        <p:spPr>
          <a:xfrm>
            <a:off x="-47831" y="-3464"/>
            <a:ext cx="4607442" cy="3417884"/>
          </a:xfrm>
          <a:custGeom>
            <a:avLst/>
            <a:gdLst/>
            <a:ahLst/>
            <a:cxnLst/>
            <a:rect l="l" t="t" r="r" b="b"/>
            <a:pathLst>
              <a:path w="4607442" h="3417884">
                <a:moveTo>
                  <a:pt x="0" y="0"/>
                </a:moveTo>
                <a:lnTo>
                  <a:pt x="4607442" y="0"/>
                </a:lnTo>
                <a:lnTo>
                  <a:pt x="4607442" y="3417884"/>
                </a:lnTo>
                <a:lnTo>
                  <a:pt x="0" y="341788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6" name="TextBox 6"/>
          <p:cNvSpPr txBox="1"/>
          <p:nvPr/>
        </p:nvSpPr>
        <p:spPr>
          <a:xfrm>
            <a:off x="3214646" y="4000492"/>
            <a:ext cx="7409634" cy="5539978"/>
          </a:xfrm>
          <a:prstGeom prst="rect">
            <a:avLst/>
          </a:prstGeom>
        </p:spPr>
        <p:txBody>
          <a:bodyPr wrap="square" lIns="0" tIns="0" rIns="0" bIns="0" rtlCol="0" anchor="t">
            <a:spAutoFit/>
          </a:bodyPr>
          <a:lstStyle/>
          <a:p>
            <a:pPr algn="just">
              <a:lnSpc>
                <a:spcPct val="150000"/>
              </a:lnSpc>
            </a:pPr>
            <a:r>
              <a:rPr lang="en-GB" sz="2000" i="1" dirty="0">
                <a:latin typeface="Arial" pitchFamily="34" charset="0"/>
                <a:cs typeface="Arial" pitchFamily="34" charset="0"/>
              </a:rPr>
              <a:t>Legal structure:</a:t>
            </a:r>
            <a:endParaRPr lang="en-US" sz="2000" dirty="0">
              <a:latin typeface="Arial" pitchFamily="34" charset="0"/>
              <a:cs typeface="Arial" pitchFamily="34" charset="0"/>
            </a:endParaRPr>
          </a:p>
          <a:p>
            <a:pPr lvl="0" algn="just">
              <a:lnSpc>
                <a:spcPct val="150000"/>
              </a:lnSpc>
              <a:buFont typeface="Arial" pitchFamily="34" charset="0"/>
              <a:buChar char="•"/>
            </a:pPr>
            <a:r>
              <a:rPr lang="en-GB" sz="2000" dirty="0">
                <a:latin typeface="Arial" pitchFamily="34" charset="0"/>
                <a:cs typeface="Arial" pitchFamily="34" charset="0"/>
              </a:rPr>
              <a:t>The venture will use a sole-trader structure to manage all of its functions. </a:t>
            </a:r>
            <a:endParaRPr lang="en-US" sz="2000" dirty="0">
              <a:latin typeface="Arial" pitchFamily="34" charset="0"/>
              <a:cs typeface="Arial" pitchFamily="34" charset="0"/>
            </a:endParaRPr>
          </a:p>
          <a:p>
            <a:pPr algn="just">
              <a:lnSpc>
                <a:spcPct val="150000"/>
              </a:lnSpc>
            </a:pPr>
            <a:r>
              <a:rPr lang="en-GB" sz="2000" i="1" dirty="0">
                <a:latin typeface="Arial" pitchFamily="34" charset="0"/>
                <a:cs typeface="Arial" pitchFamily="34" charset="0"/>
              </a:rPr>
              <a:t>Proposed location:</a:t>
            </a:r>
            <a:endParaRPr lang="en-US" sz="2000" dirty="0">
              <a:latin typeface="Arial" pitchFamily="34" charset="0"/>
              <a:cs typeface="Arial" pitchFamily="34" charset="0"/>
            </a:endParaRPr>
          </a:p>
          <a:p>
            <a:pPr lvl="0" algn="just">
              <a:lnSpc>
                <a:spcPct val="150000"/>
              </a:lnSpc>
              <a:buFont typeface="Arial" pitchFamily="34" charset="0"/>
              <a:buChar char="•"/>
            </a:pPr>
            <a:r>
              <a:rPr lang="en-GB" sz="2000" dirty="0">
                <a:latin typeface="Arial" pitchFamily="34" charset="0"/>
                <a:cs typeface="Arial" pitchFamily="34" charset="0"/>
              </a:rPr>
              <a:t>The proposed location for the business will be Green Park, London. </a:t>
            </a:r>
            <a:endParaRPr lang="en-US" sz="2000" dirty="0">
              <a:latin typeface="Arial" pitchFamily="34" charset="0"/>
              <a:cs typeface="Arial" pitchFamily="34" charset="0"/>
            </a:endParaRPr>
          </a:p>
          <a:p>
            <a:pPr algn="just">
              <a:lnSpc>
                <a:spcPct val="150000"/>
              </a:lnSpc>
              <a:buFont typeface="Arial" pitchFamily="34" charset="0"/>
              <a:buChar char="•"/>
            </a:pPr>
            <a:r>
              <a:rPr lang="en-GB" sz="2000" i="1" dirty="0">
                <a:latin typeface="Arial" pitchFamily="34" charset="0"/>
                <a:cs typeface="Arial" pitchFamily="34" charset="0"/>
              </a:rPr>
              <a:t>HRM strategy</a:t>
            </a:r>
            <a:endParaRPr lang="en-US" sz="2000" dirty="0">
              <a:latin typeface="Arial" pitchFamily="34" charset="0"/>
              <a:cs typeface="Arial" pitchFamily="34" charset="0"/>
            </a:endParaRPr>
          </a:p>
          <a:p>
            <a:pPr lvl="0" algn="just">
              <a:lnSpc>
                <a:spcPct val="150000"/>
              </a:lnSpc>
              <a:buFont typeface="Arial" pitchFamily="34" charset="0"/>
              <a:buChar char="•"/>
            </a:pPr>
            <a:r>
              <a:rPr lang="en-GB" sz="2000" dirty="0">
                <a:latin typeface="Arial" pitchFamily="34" charset="0"/>
                <a:cs typeface="Arial" pitchFamily="34" charset="0"/>
              </a:rPr>
              <a:t>Employees will be hired via online job advertisements, using LinkedIn, Monster and Indeed, the popular online job portals. </a:t>
            </a:r>
            <a:endParaRPr lang="en-US" sz="2000" dirty="0">
              <a:latin typeface="Arial" pitchFamily="34" charset="0"/>
              <a:cs typeface="Arial" pitchFamily="34" charset="0"/>
            </a:endParaRPr>
          </a:p>
          <a:p>
            <a:pPr lvl="0" algn="just">
              <a:lnSpc>
                <a:spcPct val="150000"/>
              </a:lnSpc>
              <a:buFont typeface="Arial" pitchFamily="34" charset="0"/>
              <a:buChar char="•"/>
            </a:pPr>
            <a:r>
              <a:rPr lang="en-GB" sz="2000" dirty="0">
                <a:latin typeface="Arial" pitchFamily="34" charset="0"/>
                <a:cs typeface="Arial" pitchFamily="34" charset="0"/>
              </a:rPr>
              <a:t>15 people will be recruited at the beginning, including 5 marketing experts.</a:t>
            </a:r>
            <a:endParaRPr lang="en-US" sz="2000" dirty="0">
              <a:latin typeface="Arial" pitchFamily="34" charset="0"/>
              <a:cs typeface="Arial" pitchFamily="34" charset="0"/>
            </a:endParaRPr>
          </a:p>
          <a:p>
            <a:pPr algn="just">
              <a:lnSpc>
                <a:spcPct val="150000"/>
              </a:lnSpc>
            </a:pPr>
            <a:endParaRPr lang="en-US" sz="2000" dirty="0">
              <a:solidFill>
                <a:srgbClr val="000000"/>
              </a:solidFill>
              <a:latin typeface="Arial" pitchFamily="34" charset="0"/>
              <a:ea typeface="Poppins"/>
              <a:cs typeface="Arial" pitchFamily="34" charset="0"/>
              <a:sym typeface="Poppins"/>
            </a:endParaRPr>
          </a:p>
        </p:txBody>
      </p:sp>
      <p:sp>
        <p:nvSpPr>
          <p:cNvPr id="7" name="TextBox 7"/>
          <p:cNvSpPr txBox="1"/>
          <p:nvPr/>
        </p:nvSpPr>
        <p:spPr>
          <a:xfrm>
            <a:off x="4185674" y="1109688"/>
            <a:ext cx="9600874" cy="861454"/>
          </a:xfrm>
          <a:prstGeom prst="rect">
            <a:avLst/>
          </a:prstGeom>
          <a:gradFill>
            <a:gsLst>
              <a:gs pos="0">
                <a:srgbClr val="D6B19C"/>
              </a:gs>
              <a:gs pos="30000">
                <a:srgbClr val="D49E6C"/>
              </a:gs>
              <a:gs pos="70000">
                <a:srgbClr val="A65528"/>
              </a:gs>
              <a:gs pos="100000">
                <a:srgbClr val="663012"/>
              </a:gs>
            </a:gsLst>
            <a:lin ang="5400000" scaled="0"/>
          </a:gradFill>
        </p:spPr>
        <p:txBody>
          <a:bodyPr wrap="square" lIns="0" tIns="0" rIns="0" bIns="0" rtlCol="0" anchor="t">
            <a:spAutoFit/>
          </a:bodyPr>
          <a:lstStyle/>
          <a:p>
            <a:pPr>
              <a:lnSpc>
                <a:spcPts val="7480"/>
              </a:lnSpc>
            </a:pPr>
            <a:r>
              <a:rPr lang="en-US" sz="4800" b="1" dirty="0">
                <a:solidFill>
                  <a:srgbClr val="0B0A0A"/>
                </a:solidFill>
                <a:latin typeface="Arial" panose="020B0604020202020204" pitchFamily="34" charset="0"/>
                <a:ea typeface="Heading Now 61-68 Bold"/>
                <a:cs typeface="Arial" panose="020B0604020202020204" pitchFamily="34" charset="0"/>
                <a:sym typeface="Heading Now 61-68 Bold"/>
              </a:rPr>
              <a:t>Business Proposition (</a:t>
            </a:r>
            <a:r>
              <a:rPr lang="en-US" sz="4800" b="1" dirty="0" err="1">
                <a:solidFill>
                  <a:srgbClr val="0B0A0A"/>
                </a:solidFill>
                <a:latin typeface="Arial" panose="020B0604020202020204" pitchFamily="34" charset="0"/>
                <a:ea typeface="Heading Now 61-68 Bold"/>
                <a:cs typeface="Arial" panose="020B0604020202020204" pitchFamily="34" charset="0"/>
                <a:sym typeface="Heading Now 61-68 Bold"/>
              </a:rPr>
              <a:t>Contd</a:t>
            </a:r>
            <a:r>
              <a:rPr lang="en-US" sz="4800" b="1" dirty="0">
                <a:solidFill>
                  <a:srgbClr val="0B0A0A"/>
                </a:solidFill>
                <a:latin typeface="Arial" panose="020B0604020202020204" pitchFamily="34" charset="0"/>
                <a:ea typeface="Heading Now 61-68 Bold"/>
                <a:cs typeface="Arial" panose="020B0604020202020204" pitchFamily="34" charset="0"/>
                <a:sym typeface="Heading Now 61-68 Bold"/>
              </a:rPr>
              <a:t>…)</a:t>
            </a:r>
          </a:p>
        </p:txBody>
      </p:sp>
      <p:grpSp>
        <p:nvGrpSpPr>
          <p:cNvPr id="8" name="Group 8"/>
          <p:cNvGrpSpPr/>
          <p:nvPr/>
        </p:nvGrpSpPr>
        <p:grpSpPr>
          <a:xfrm>
            <a:off x="13726663" y="-1978240"/>
            <a:ext cx="6013880" cy="6013880"/>
            <a:chOff x="0" y="0"/>
            <a:chExt cx="8018507" cy="8018507"/>
          </a:xfrm>
        </p:grpSpPr>
        <p:grpSp>
          <p:nvGrpSpPr>
            <p:cNvPr id="9" name="Group 9"/>
            <p:cNvGrpSpPr/>
            <p:nvPr/>
          </p:nvGrpSpPr>
          <p:grpSpPr>
            <a:xfrm>
              <a:off x="0" y="0"/>
              <a:ext cx="8018507" cy="8018507"/>
              <a:chOff x="0" y="0"/>
              <a:chExt cx="812800" cy="812800"/>
            </a:xfrm>
          </p:grpSpPr>
          <p:sp>
            <p:nvSpPr>
              <p:cNvPr id="10" name="Freeform 1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A06145"/>
              </a:solidFill>
            </p:spPr>
            <p:txBody>
              <a:bodyPr/>
              <a:lstStyle/>
              <a:p>
                <a:endParaRPr lang="en-GB"/>
              </a:p>
            </p:txBody>
          </p:sp>
          <p:sp>
            <p:nvSpPr>
              <p:cNvPr id="11" name="TextBox 11"/>
              <p:cNvSpPr txBox="1"/>
              <p:nvPr/>
            </p:nvSpPr>
            <p:spPr>
              <a:xfrm>
                <a:off x="76200" y="19050"/>
                <a:ext cx="660400" cy="717550"/>
              </a:xfrm>
              <a:prstGeom prst="rect">
                <a:avLst/>
              </a:prstGeom>
            </p:spPr>
            <p:txBody>
              <a:bodyPr lIns="50800" tIns="50800" rIns="50800" bIns="50800" rtlCol="0" anchor="ctr"/>
              <a:lstStyle/>
              <a:p>
                <a:pPr algn="ctr">
                  <a:lnSpc>
                    <a:spcPts val="2799"/>
                  </a:lnSpc>
                </a:pPr>
                <a:endParaRPr>
                  <a:latin typeface="Arial" panose="020B0604020202020204" pitchFamily="34" charset="0"/>
                  <a:cs typeface="Arial" panose="020B0604020202020204" pitchFamily="34" charset="0"/>
                </a:endParaRPr>
              </a:p>
            </p:txBody>
          </p:sp>
        </p:grpSp>
        <p:grpSp>
          <p:nvGrpSpPr>
            <p:cNvPr id="12" name="Group 12"/>
            <p:cNvGrpSpPr/>
            <p:nvPr/>
          </p:nvGrpSpPr>
          <p:grpSpPr>
            <a:xfrm>
              <a:off x="1173844" y="1173844"/>
              <a:ext cx="5670819" cy="5670819"/>
              <a:chOff x="0" y="0"/>
              <a:chExt cx="812800" cy="812800"/>
            </a:xfrm>
          </p:grpSpPr>
          <p:sp>
            <p:nvSpPr>
              <p:cNvPr id="13" name="Freeform 1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DDD3CB"/>
              </a:solidFill>
            </p:spPr>
            <p:txBody>
              <a:bodyPr/>
              <a:lstStyle/>
              <a:p>
                <a:endParaRPr lang="en-GB"/>
              </a:p>
            </p:txBody>
          </p:sp>
          <p:sp>
            <p:nvSpPr>
              <p:cNvPr id="14" name="TextBox 14"/>
              <p:cNvSpPr txBox="1"/>
              <p:nvPr/>
            </p:nvSpPr>
            <p:spPr>
              <a:xfrm>
                <a:off x="76200" y="19050"/>
                <a:ext cx="660400" cy="717550"/>
              </a:xfrm>
              <a:prstGeom prst="rect">
                <a:avLst/>
              </a:prstGeom>
            </p:spPr>
            <p:txBody>
              <a:bodyPr lIns="50800" tIns="50800" rIns="50800" bIns="50800" rtlCol="0" anchor="ctr"/>
              <a:lstStyle/>
              <a:p>
                <a:pPr algn="ctr">
                  <a:lnSpc>
                    <a:spcPts val="2799"/>
                  </a:lnSpc>
                </a:pPr>
                <a:endParaRPr>
                  <a:latin typeface="Arial" panose="020B0604020202020204" pitchFamily="34" charset="0"/>
                  <a:cs typeface="Arial" panose="020B0604020202020204" pitchFamily="34" charset="0"/>
                </a:endParaRPr>
              </a:p>
            </p:txBody>
          </p:sp>
        </p:grpSp>
      </p:grpSp>
      <p:sp>
        <p:nvSpPr>
          <p:cNvPr id="22" name="Freeform 5"/>
          <p:cNvSpPr/>
          <p:nvPr/>
        </p:nvSpPr>
        <p:spPr>
          <a:xfrm>
            <a:off x="-428692" y="5495925"/>
            <a:ext cx="3196954" cy="4791075"/>
          </a:xfrm>
          <a:custGeom>
            <a:avLst/>
            <a:gdLst/>
            <a:ahLst/>
            <a:cxnLst/>
            <a:rect l="l" t="t" r="r" b="b"/>
            <a:pathLst>
              <a:path w="3196954" h="4791075">
                <a:moveTo>
                  <a:pt x="0" y="0"/>
                </a:moveTo>
                <a:lnTo>
                  <a:pt x="3196954" y="0"/>
                </a:lnTo>
                <a:lnTo>
                  <a:pt x="3196954" y="4791075"/>
                </a:lnTo>
                <a:lnTo>
                  <a:pt x="0" y="4791075"/>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151" b="-9151"/>
            </a:stretch>
          </a:blipFill>
        </p:spPr>
        <p:txBody>
          <a:bodyPr/>
          <a:lstStyle/>
          <a:p>
            <a:endParaRPr lang="en-GB"/>
          </a:p>
        </p:txBody>
      </p:sp>
      <p:sp>
        <p:nvSpPr>
          <p:cNvPr id="7" name="Freeform 7"/>
          <p:cNvSpPr/>
          <p:nvPr/>
        </p:nvSpPr>
        <p:spPr>
          <a:xfrm flipH="1">
            <a:off x="17119602" y="6215070"/>
            <a:ext cx="2336795" cy="3658889"/>
          </a:xfrm>
          <a:custGeom>
            <a:avLst/>
            <a:gdLst/>
            <a:ahLst/>
            <a:cxnLst/>
            <a:rect l="l" t="t" r="r" b="b"/>
            <a:pathLst>
              <a:path w="3204086" h="4749993">
                <a:moveTo>
                  <a:pt x="3204086" y="0"/>
                </a:moveTo>
                <a:lnTo>
                  <a:pt x="0" y="0"/>
                </a:lnTo>
                <a:lnTo>
                  <a:pt x="0" y="4749993"/>
                </a:lnTo>
                <a:lnTo>
                  <a:pt x="3204086" y="4749993"/>
                </a:lnTo>
                <a:lnTo>
                  <a:pt x="3204086"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8" name="TextBox 8"/>
          <p:cNvSpPr txBox="1"/>
          <p:nvPr/>
        </p:nvSpPr>
        <p:spPr>
          <a:xfrm>
            <a:off x="7469994" y="2357417"/>
            <a:ext cx="9004586" cy="7516541"/>
          </a:xfrm>
          <a:prstGeom prst="rect">
            <a:avLst/>
          </a:prstGeom>
          <a:gradFill>
            <a:gsLst>
              <a:gs pos="0">
                <a:srgbClr val="D6B19C"/>
              </a:gs>
              <a:gs pos="30000">
                <a:srgbClr val="D49E6C"/>
              </a:gs>
              <a:gs pos="70000">
                <a:srgbClr val="A65528"/>
              </a:gs>
              <a:gs pos="100000">
                <a:srgbClr val="663012"/>
              </a:gs>
            </a:gsLst>
            <a:lin ang="5400000" scaled="0"/>
          </a:gradFill>
        </p:spPr>
        <p:txBody>
          <a:bodyPr wrap="square" lIns="0" tIns="0" rIns="0" bIns="0" rtlCol="0" anchor="t">
            <a:spAutoFit/>
          </a:bodyPr>
          <a:lstStyle/>
          <a:p>
            <a:pPr algn="just">
              <a:lnSpc>
                <a:spcPct val="150000"/>
              </a:lnSpc>
            </a:pPr>
            <a:r>
              <a:rPr lang="en-GB" sz="2000" i="1" dirty="0">
                <a:solidFill>
                  <a:schemeClr val="bg1"/>
                </a:solidFill>
                <a:latin typeface="Arial" panose="020B0604020202020204" pitchFamily="34" charset="0"/>
                <a:cs typeface="Arial" panose="020B0604020202020204" pitchFamily="34" charset="0"/>
              </a:rPr>
              <a:t>Brief financial overview:</a:t>
            </a:r>
            <a:endParaRPr lang="en-US" sz="2000" dirty="0">
              <a:solidFill>
                <a:schemeClr val="bg1"/>
              </a:solidFill>
              <a:latin typeface="Arial" panose="020B0604020202020204" pitchFamily="34" charset="0"/>
              <a:cs typeface="Arial" panose="020B0604020202020204" pitchFamily="34" charset="0"/>
            </a:endParaRPr>
          </a:p>
          <a:p>
            <a:pPr lvl="0" algn="just">
              <a:lnSpc>
                <a:spcPct val="150000"/>
              </a:lnSpc>
              <a:buFont typeface="Arial" pitchFamily="34" charset="0"/>
              <a:buChar char="•"/>
            </a:pPr>
            <a:r>
              <a:rPr lang="en-GB" sz="2000" dirty="0">
                <a:solidFill>
                  <a:schemeClr val="bg1"/>
                </a:solidFill>
                <a:latin typeface="Arial" panose="020B0604020202020204" pitchFamily="34" charset="0"/>
                <a:cs typeface="Arial" panose="020B0604020202020204" pitchFamily="34" charset="0"/>
              </a:rPr>
              <a:t>The financial sources will include personal savings and a bank loan</a:t>
            </a:r>
            <a:endParaRPr lang="en-US" sz="2000" dirty="0">
              <a:solidFill>
                <a:schemeClr val="bg1"/>
              </a:solidFill>
              <a:latin typeface="Arial" panose="020B0604020202020204" pitchFamily="34" charset="0"/>
              <a:cs typeface="Arial" panose="020B0604020202020204" pitchFamily="34" charset="0"/>
            </a:endParaRPr>
          </a:p>
          <a:p>
            <a:pPr lvl="0" algn="just">
              <a:lnSpc>
                <a:spcPct val="150000"/>
              </a:lnSpc>
              <a:buFont typeface="Arial" pitchFamily="34" charset="0"/>
              <a:buChar char="•"/>
            </a:pPr>
            <a:r>
              <a:rPr lang="en-GB" sz="2000" dirty="0">
                <a:solidFill>
                  <a:schemeClr val="bg1"/>
                </a:solidFill>
                <a:latin typeface="Arial" panose="020B0604020202020204" pitchFamily="34" charset="0"/>
                <a:cs typeface="Arial" panose="020B0604020202020204" pitchFamily="34" charset="0"/>
              </a:rPr>
              <a:t>The overall financial estimate will be £80,000. </a:t>
            </a:r>
            <a:endParaRPr lang="en-US" sz="2000" dirty="0">
              <a:solidFill>
                <a:schemeClr val="bg1"/>
              </a:solidFill>
              <a:latin typeface="Arial" panose="020B0604020202020204" pitchFamily="34" charset="0"/>
              <a:cs typeface="Arial" panose="020B0604020202020204" pitchFamily="34" charset="0"/>
            </a:endParaRPr>
          </a:p>
          <a:p>
            <a:pPr algn="just">
              <a:lnSpc>
                <a:spcPct val="150000"/>
              </a:lnSpc>
            </a:pPr>
            <a:r>
              <a:rPr lang="en-GB" sz="2000" i="1" dirty="0">
                <a:solidFill>
                  <a:schemeClr val="bg1"/>
                </a:solidFill>
                <a:latin typeface="Arial" panose="020B0604020202020204" pitchFamily="34" charset="0"/>
                <a:cs typeface="Arial" panose="020B0604020202020204" pitchFamily="34" charset="0"/>
              </a:rPr>
              <a:t>SWOT Analysis:</a:t>
            </a:r>
            <a:endParaRPr lang="en-US" sz="2000" dirty="0">
              <a:solidFill>
                <a:schemeClr val="bg1"/>
              </a:solidFill>
              <a:latin typeface="Arial" panose="020B0604020202020204" pitchFamily="34" charset="0"/>
              <a:cs typeface="Arial" panose="020B0604020202020204" pitchFamily="34" charset="0"/>
            </a:endParaRPr>
          </a:p>
          <a:p>
            <a:pPr algn="just">
              <a:lnSpc>
                <a:spcPct val="150000"/>
              </a:lnSpc>
            </a:pPr>
            <a:r>
              <a:rPr lang="en-GB" sz="2000" i="1" u="sng" dirty="0">
                <a:solidFill>
                  <a:schemeClr val="bg1"/>
                </a:solidFill>
                <a:latin typeface="Arial" panose="020B0604020202020204" pitchFamily="34" charset="0"/>
                <a:cs typeface="Arial" panose="020B0604020202020204" pitchFamily="34" charset="0"/>
              </a:rPr>
              <a:t>Strengths:</a:t>
            </a:r>
            <a:endParaRPr lang="en-US" sz="2000" dirty="0">
              <a:solidFill>
                <a:schemeClr val="bg1"/>
              </a:solidFill>
              <a:latin typeface="Arial" panose="020B0604020202020204" pitchFamily="34" charset="0"/>
              <a:cs typeface="Arial" panose="020B0604020202020204" pitchFamily="34" charset="0"/>
            </a:endParaRPr>
          </a:p>
          <a:p>
            <a:pPr lvl="0" algn="just">
              <a:lnSpc>
                <a:spcPct val="150000"/>
              </a:lnSpc>
              <a:buFont typeface="Arial" pitchFamily="34" charset="0"/>
              <a:buChar char="•"/>
            </a:pPr>
            <a:r>
              <a:rPr lang="en-GB" sz="2000" dirty="0">
                <a:solidFill>
                  <a:schemeClr val="bg1"/>
                </a:solidFill>
                <a:latin typeface="Arial" panose="020B0604020202020204" pitchFamily="34" charset="0"/>
                <a:cs typeface="Arial" panose="020B0604020202020204" pitchFamily="34" charset="0"/>
              </a:rPr>
              <a:t>A diversified range of products</a:t>
            </a:r>
            <a:endParaRPr lang="en-US" sz="2000" dirty="0">
              <a:solidFill>
                <a:schemeClr val="bg1"/>
              </a:solidFill>
              <a:latin typeface="Arial" panose="020B0604020202020204" pitchFamily="34" charset="0"/>
              <a:cs typeface="Arial" panose="020B0604020202020204" pitchFamily="34" charset="0"/>
            </a:endParaRPr>
          </a:p>
          <a:p>
            <a:pPr lvl="0" algn="just">
              <a:lnSpc>
                <a:spcPct val="150000"/>
              </a:lnSpc>
              <a:buFont typeface="Arial" pitchFamily="34" charset="0"/>
              <a:buChar char="•"/>
            </a:pPr>
            <a:r>
              <a:rPr lang="en-GB" sz="2000" dirty="0">
                <a:solidFill>
                  <a:schemeClr val="bg1"/>
                </a:solidFill>
                <a:latin typeface="Arial" panose="020B0604020202020204" pitchFamily="34" charset="0"/>
                <a:cs typeface="Arial" panose="020B0604020202020204" pitchFamily="34" charset="0"/>
              </a:rPr>
              <a:t>Highly preferable location</a:t>
            </a:r>
            <a:endParaRPr lang="en-US" sz="2000" dirty="0">
              <a:solidFill>
                <a:schemeClr val="bg1"/>
              </a:solidFill>
              <a:latin typeface="Arial" panose="020B0604020202020204" pitchFamily="34" charset="0"/>
              <a:cs typeface="Arial" panose="020B0604020202020204" pitchFamily="34" charset="0"/>
            </a:endParaRPr>
          </a:p>
          <a:p>
            <a:pPr algn="just">
              <a:lnSpc>
                <a:spcPct val="150000"/>
              </a:lnSpc>
            </a:pPr>
            <a:r>
              <a:rPr lang="en-GB" sz="2000" i="1" u="sng" dirty="0">
                <a:solidFill>
                  <a:schemeClr val="bg1"/>
                </a:solidFill>
                <a:latin typeface="Arial" panose="020B0604020202020204" pitchFamily="34" charset="0"/>
                <a:cs typeface="Arial" panose="020B0604020202020204" pitchFamily="34" charset="0"/>
              </a:rPr>
              <a:t>Weaknesses:</a:t>
            </a:r>
            <a:endParaRPr lang="en-US" sz="2000" dirty="0">
              <a:solidFill>
                <a:schemeClr val="bg1"/>
              </a:solidFill>
              <a:latin typeface="Arial" panose="020B0604020202020204" pitchFamily="34" charset="0"/>
              <a:cs typeface="Arial" panose="020B0604020202020204" pitchFamily="34" charset="0"/>
            </a:endParaRPr>
          </a:p>
          <a:p>
            <a:pPr lvl="0" algn="just">
              <a:lnSpc>
                <a:spcPct val="150000"/>
              </a:lnSpc>
              <a:buFont typeface="Arial" pitchFamily="34" charset="0"/>
              <a:buChar char="•"/>
            </a:pPr>
            <a:r>
              <a:rPr lang="en-GB" sz="2000" dirty="0">
                <a:solidFill>
                  <a:schemeClr val="bg1"/>
                </a:solidFill>
                <a:latin typeface="Arial" panose="020B0604020202020204" pitchFamily="34" charset="0"/>
                <a:cs typeface="Arial" panose="020B0604020202020204" pitchFamily="34" charset="0"/>
              </a:rPr>
              <a:t>Poor market reach</a:t>
            </a:r>
            <a:endParaRPr lang="en-US" sz="2000" dirty="0">
              <a:solidFill>
                <a:schemeClr val="bg1"/>
              </a:solidFill>
              <a:latin typeface="Arial" panose="020B0604020202020204" pitchFamily="34" charset="0"/>
              <a:cs typeface="Arial" panose="020B0604020202020204" pitchFamily="34" charset="0"/>
            </a:endParaRPr>
          </a:p>
          <a:p>
            <a:pPr lvl="0" algn="just">
              <a:lnSpc>
                <a:spcPct val="150000"/>
              </a:lnSpc>
              <a:buFont typeface="Arial" pitchFamily="34" charset="0"/>
              <a:buChar char="•"/>
            </a:pPr>
            <a:r>
              <a:rPr lang="en-GB" sz="2000" dirty="0">
                <a:solidFill>
                  <a:schemeClr val="bg1"/>
                </a:solidFill>
                <a:latin typeface="Arial" panose="020B0604020202020204" pitchFamily="34" charset="0"/>
                <a:cs typeface="Arial" panose="020B0604020202020204" pitchFamily="34" charset="0"/>
              </a:rPr>
              <a:t>Lack of supply chain transparency (Morgan </a:t>
            </a:r>
            <a:r>
              <a:rPr lang="en-GB" sz="2000" i="1" dirty="0">
                <a:solidFill>
                  <a:schemeClr val="bg1"/>
                </a:solidFill>
                <a:latin typeface="Arial" panose="020B0604020202020204" pitchFamily="34" charset="0"/>
                <a:cs typeface="Arial" panose="020B0604020202020204" pitchFamily="34" charset="0"/>
              </a:rPr>
              <a:t>et al. </a:t>
            </a:r>
            <a:r>
              <a:rPr lang="en-GB" sz="2000" dirty="0">
                <a:solidFill>
                  <a:schemeClr val="bg1"/>
                </a:solidFill>
                <a:latin typeface="Arial" panose="020B0604020202020204" pitchFamily="34" charset="0"/>
                <a:cs typeface="Arial" panose="020B0604020202020204" pitchFamily="34" charset="0"/>
              </a:rPr>
              <a:t>2023).</a:t>
            </a:r>
            <a:endParaRPr lang="en-US" sz="2000" dirty="0">
              <a:solidFill>
                <a:schemeClr val="bg1"/>
              </a:solidFill>
              <a:latin typeface="Arial" panose="020B0604020202020204" pitchFamily="34" charset="0"/>
              <a:cs typeface="Arial" panose="020B0604020202020204" pitchFamily="34" charset="0"/>
            </a:endParaRPr>
          </a:p>
          <a:p>
            <a:pPr algn="just">
              <a:lnSpc>
                <a:spcPct val="150000"/>
              </a:lnSpc>
            </a:pPr>
            <a:r>
              <a:rPr lang="en-GB" sz="2000" i="1" u="sng" dirty="0">
                <a:solidFill>
                  <a:schemeClr val="bg1"/>
                </a:solidFill>
                <a:latin typeface="Arial" panose="020B0604020202020204" pitchFamily="34" charset="0"/>
                <a:cs typeface="Arial" panose="020B0604020202020204" pitchFamily="34" charset="0"/>
              </a:rPr>
              <a:t>Opportunities:</a:t>
            </a:r>
            <a:endParaRPr lang="en-US" sz="2000" dirty="0">
              <a:solidFill>
                <a:schemeClr val="bg1"/>
              </a:solidFill>
              <a:latin typeface="Arial" panose="020B0604020202020204" pitchFamily="34" charset="0"/>
              <a:cs typeface="Arial" panose="020B0604020202020204" pitchFamily="34" charset="0"/>
            </a:endParaRPr>
          </a:p>
          <a:p>
            <a:pPr lvl="0" algn="just">
              <a:lnSpc>
                <a:spcPct val="150000"/>
              </a:lnSpc>
              <a:buFont typeface="Arial" pitchFamily="34" charset="0"/>
              <a:buChar char="•"/>
            </a:pPr>
            <a:r>
              <a:rPr lang="en-GB" sz="2000" dirty="0">
                <a:solidFill>
                  <a:schemeClr val="bg1"/>
                </a:solidFill>
                <a:latin typeface="Arial" panose="020B0604020202020204" pitchFamily="34" charset="0"/>
                <a:cs typeface="Arial" panose="020B0604020202020204" pitchFamily="34" charset="0"/>
              </a:rPr>
              <a:t>Strong financial backup</a:t>
            </a:r>
            <a:endParaRPr lang="en-US" sz="2000" dirty="0">
              <a:solidFill>
                <a:schemeClr val="bg1"/>
              </a:solidFill>
              <a:latin typeface="Arial" panose="020B0604020202020204" pitchFamily="34" charset="0"/>
              <a:cs typeface="Arial" panose="020B0604020202020204" pitchFamily="34" charset="0"/>
            </a:endParaRPr>
          </a:p>
          <a:p>
            <a:pPr lvl="0" algn="just">
              <a:lnSpc>
                <a:spcPct val="150000"/>
              </a:lnSpc>
              <a:buFont typeface="Arial" pitchFamily="34" charset="0"/>
              <a:buChar char="•"/>
            </a:pPr>
            <a:r>
              <a:rPr lang="en-GB" sz="2000" dirty="0">
                <a:solidFill>
                  <a:schemeClr val="bg1"/>
                </a:solidFill>
                <a:latin typeface="Arial" panose="020B0604020202020204" pitchFamily="34" charset="0"/>
                <a:cs typeface="Arial" panose="020B0604020202020204" pitchFamily="34" charset="0"/>
              </a:rPr>
              <a:t>Cost-effective product range</a:t>
            </a:r>
            <a:endParaRPr lang="en-US" sz="2000" dirty="0">
              <a:solidFill>
                <a:schemeClr val="bg1"/>
              </a:solidFill>
              <a:latin typeface="Arial" panose="020B0604020202020204" pitchFamily="34" charset="0"/>
              <a:cs typeface="Arial" panose="020B0604020202020204" pitchFamily="34" charset="0"/>
            </a:endParaRPr>
          </a:p>
          <a:p>
            <a:pPr algn="just">
              <a:lnSpc>
                <a:spcPct val="150000"/>
              </a:lnSpc>
            </a:pPr>
            <a:r>
              <a:rPr lang="en-GB" sz="2000" i="1" u="sng" dirty="0">
                <a:solidFill>
                  <a:schemeClr val="bg1"/>
                </a:solidFill>
                <a:latin typeface="Arial" panose="020B0604020202020204" pitchFamily="34" charset="0"/>
                <a:cs typeface="Arial" panose="020B0604020202020204" pitchFamily="34" charset="0"/>
              </a:rPr>
              <a:t>Threats:</a:t>
            </a:r>
            <a:endParaRPr lang="en-US" sz="2000" dirty="0">
              <a:solidFill>
                <a:schemeClr val="bg1"/>
              </a:solidFill>
              <a:latin typeface="Arial" panose="020B0604020202020204" pitchFamily="34" charset="0"/>
              <a:cs typeface="Arial" panose="020B0604020202020204" pitchFamily="34" charset="0"/>
            </a:endParaRPr>
          </a:p>
          <a:p>
            <a:pPr lvl="0" algn="just">
              <a:lnSpc>
                <a:spcPct val="150000"/>
              </a:lnSpc>
              <a:buFont typeface="Arial" pitchFamily="34" charset="0"/>
              <a:buChar char="•"/>
            </a:pPr>
            <a:r>
              <a:rPr lang="en-GB" sz="2000" dirty="0">
                <a:solidFill>
                  <a:schemeClr val="bg1"/>
                </a:solidFill>
                <a:latin typeface="Arial" panose="020B0604020202020204" pitchFamily="34" charset="0"/>
                <a:cs typeface="Arial" panose="020B0604020202020204" pitchFamily="34" charset="0"/>
              </a:rPr>
              <a:t>Supply chain disruption</a:t>
            </a:r>
            <a:endParaRPr lang="en-US" sz="2000" dirty="0">
              <a:solidFill>
                <a:schemeClr val="bg1"/>
              </a:solidFill>
              <a:latin typeface="Arial" panose="020B0604020202020204" pitchFamily="34" charset="0"/>
              <a:cs typeface="Arial" panose="020B0604020202020204" pitchFamily="34" charset="0"/>
            </a:endParaRPr>
          </a:p>
          <a:p>
            <a:pPr lvl="0" algn="just">
              <a:lnSpc>
                <a:spcPct val="150000"/>
              </a:lnSpc>
              <a:buFont typeface="Arial" pitchFamily="34" charset="0"/>
              <a:buChar char="•"/>
            </a:pPr>
            <a:r>
              <a:rPr lang="en-GB" sz="2000" dirty="0">
                <a:solidFill>
                  <a:schemeClr val="bg1"/>
                </a:solidFill>
                <a:latin typeface="Arial" panose="020B0604020202020204" pitchFamily="34" charset="0"/>
                <a:cs typeface="Arial" panose="020B0604020202020204" pitchFamily="34" charset="0"/>
              </a:rPr>
              <a:t>High competition</a:t>
            </a:r>
            <a:endParaRPr lang="en-US" sz="2000" dirty="0">
              <a:solidFill>
                <a:schemeClr val="bg1"/>
              </a:solidFill>
              <a:latin typeface="Arial" panose="020B0604020202020204" pitchFamily="34" charset="0"/>
              <a:cs typeface="Arial" panose="020B0604020202020204" pitchFamily="34" charset="0"/>
            </a:endParaRPr>
          </a:p>
        </p:txBody>
      </p:sp>
      <p:sp>
        <p:nvSpPr>
          <p:cNvPr id="9" name="TextBox 9"/>
          <p:cNvSpPr txBox="1"/>
          <p:nvPr/>
        </p:nvSpPr>
        <p:spPr>
          <a:xfrm>
            <a:off x="2841261" y="273112"/>
            <a:ext cx="12921451" cy="794128"/>
          </a:xfrm>
          <a:prstGeom prst="rect">
            <a:avLst/>
          </a:prstGeom>
          <a:gradFill>
            <a:gsLst>
              <a:gs pos="0">
                <a:srgbClr val="D6B19C"/>
              </a:gs>
              <a:gs pos="30000">
                <a:srgbClr val="D49E6C"/>
              </a:gs>
              <a:gs pos="70000">
                <a:srgbClr val="A65528"/>
              </a:gs>
              <a:gs pos="100000">
                <a:srgbClr val="663012"/>
              </a:gs>
            </a:gsLst>
            <a:lin ang="5400000" scaled="0"/>
          </a:gradFill>
        </p:spPr>
        <p:txBody>
          <a:bodyPr wrap="square" lIns="0" tIns="0" rIns="0" bIns="0" rtlCol="0" anchor="t">
            <a:spAutoFit/>
          </a:bodyPr>
          <a:lstStyle/>
          <a:p>
            <a:pPr algn="ctr">
              <a:lnSpc>
                <a:spcPts val="6800"/>
              </a:lnSpc>
            </a:pPr>
            <a:r>
              <a:rPr lang="en-US" sz="4800" b="1" dirty="0">
                <a:latin typeface="Arial" panose="020B0604020202020204" pitchFamily="34" charset="0"/>
                <a:ea typeface="Heading Now 61-68 Bold"/>
                <a:cs typeface="Arial" panose="020B0604020202020204" pitchFamily="34" charset="0"/>
                <a:sym typeface="Heading Now 61-68 Bold"/>
              </a:rPr>
              <a:t>Business Proposition (</a:t>
            </a:r>
            <a:r>
              <a:rPr lang="en-US" sz="4800" b="1" dirty="0" err="1">
                <a:latin typeface="Arial" panose="020B0604020202020204" pitchFamily="34" charset="0"/>
                <a:ea typeface="Heading Now 61-68 Bold"/>
                <a:cs typeface="Arial" panose="020B0604020202020204" pitchFamily="34" charset="0"/>
                <a:sym typeface="Heading Now 61-68 Bold"/>
              </a:rPr>
              <a:t>Contd</a:t>
            </a:r>
            <a:r>
              <a:rPr lang="en-US" sz="4800" b="1" dirty="0">
                <a:latin typeface="Arial" panose="020B0604020202020204" pitchFamily="34" charset="0"/>
                <a:ea typeface="Heading Now 61-68 Bold"/>
                <a:cs typeface="Arial" panose="020B0604020202020204" pitchFamily="34" charset="0"/>
                <a:sym typeface="Heading Now 61-68 Bold"/>
              </a:rPr>
              <a:t>…)</a:t>
            </a:r>
          </a:p>
        </p:txBody>
      </p:sp>
      <p:grpSp>
        <p:nvGrpSpPr>
          <p:cNvPr id="31" name="Group 7"/>
          <p:cNvGrpSpPr/>
          <p:nvPr/>
        </p:nvGrpSpPr>
        <p:grpSpPr>
          <a:xfrm>
            <a:off x="0" y="1714476"/>
            <a:ext cx="7041302" cy="7759885"/>
            <a:chOff x="0" y="0"/>
            <a:chExt cx="1069836" cy="1179016"/>
          </a:xfrm>
        </p:grpSpPr>
        <p:sp>
          <p:nvSpPr>
            <p:cNvPr id="32" name="Freeform 8"/>
            <p:cNvSpPr/>
            <p:nvPr/>
          </p:nvSpPr>
          <p:spPr>
            <a:xfrm flipH="1">
              <a:off x="0" y="0"/>
              <a:ext cx="1069836" cy="1179016"/>
            </a:xfrm>
            <a:custGeom>
              <a:avLst/>
              <a:gdLst/>
              <a:ahLst/>
              <a:cxnLst/>
              <a:rect l="l" t="t" r="r" b="b"/>
              <a:pathLst>
                <a:path w="1069836" h="1179016">
                  <a:moveTo>
                    <a:pt x="1069836" y="0"/>
                  </a:moveTo>
                  <a:lnTo>
                    <a:pt x="0" y="0"/>
                  </a:lnTo>
                  <a:lnTo>
                    <a:pt x="0" y="1179016"/>
                  </a:lnTo>
                  <a:lnTo>
                    <a:pt x="1069836" y="1179016"/>
                  </a:lnTo>
                  <a:close/>
                </a:path>
              </a:pathLst>
            </a:custGeom>
            <a:blipFill>
              <a:blip r:embed="rId6"/>
              <a:stretch>
                <a:fillRect l="-65327" r="-19545" b="-11870"/>
              </a:stretch>
            </a:blipFill>
          </p:spPr>
          <p:txBody>
            <a:bodyPr/>
            <a:lstStyle/>
            <a:p>
              <a:endParaRPr lang="en-GB"/>
            </a:p>
          </p:txBody>
        </p:sp>
      </p:grpSp>
      <p:sp>
        <p:nvSpPr>
          <p:cNvPr id="33" name="Freeform 6"/>
          <p:cNvSpPr/>
          <p:nvPr/>
        </p:nvSpPr>
        <p:spPr>
          <a:xfrm>
            <a:off x="-428692" y="7373450"/>
            <a:ext cx="4769204" cy="2913550"/>
          </a:xfrm>
          <a:custGeom>
            <a:avLst/>
            <a:gdLst/>
            <a:ahLst/>
            <a:cxnLst/>
            <a:rect l="l" t="t" r="r" b="b"/>
            <a:pathLst>
              <a:path w="4769204" h="2913550">
                <a:moveTo>
                  <a:pt x="0" y="0"/>
                </a:moveTo>
                <a:lnTo>
                  <a:pt x="4769204" y="0"/>
                </a:lnTo>
                <a:lnTo>
                  <a:pt x="4769204" y="2913550"/>
                </a:lnTo>
                <a:lnTo>
                  <a:pt x="0" y="2913550"/>
                </a:lnTo>
                <a:lnTo>
                  <a:pt x="0" y="0"/>
                </a:lnTo>
                <a:close/>
              </a:path>
            </a:pathLst>
          </a:custGeom>
          <a:blipFill>
            <a:blip r:embed="rId4">
              <a:alphaModFix amt="41000"/>
              <a:extLst>
                <a:ext uri="{96DAC541-7B7A-43D3-8B79-37D633B846F1}">
                  <asvg:svgBlip xmlns:asvg="http://schemas.microsoft.com/office/drawing/2016/SVG/main" r:embed="rId5"/>
                </a:ext>
              </a:extLst>
            </a:blip>
            <a:stretch>
              <a:fillRect/>
            </a:stretch>
          </a:blipFill>
          <a:ln cap="sq">
            <a:noFill/>
            <a:prstDash val="solid"/>
            <a:miter/>
          </a:ln>
        </p:spPr>
        <p:txBody>
          <a:bodyPr/>
          <a:lstStyle/>
          <a:p>
            <a:endParaRPr lang="en-GB"/>
          </a:p>
        </p:txBody>
      </p:sp>
      <p:sp>
        <p:nvSpPr>
          <p:cNvPr id="34" name="Freeform 16"/>
          <p:cNvSpPr/>
          <p:nvPr/>
        </p:nvSpPr>
        <p:spPr>
          <a:xfrm rot="3648184">
            <a:off x="3454403" y="675154"/>
            <a:ext cx="2611104" cy="4045372"/>
          </a:xfrm>
          <a:custGeom>
            <a:avLst/>
            <a:gdLst/>
            <a:ahLst/>
            <a:cxnLst/>
            <a:rect l="l" t="t" r="r" b="b"/>
            <a:pathLst>
              <a:path w="2611104" h="4045372">
                <a:moveTo>
                  <a:pt x="0" y="0"/>
                </a:moveTo>
                <a:lnTo>
                  <a:pt x="2611104" y="0"/>
                </a:lnTo>
                <a:lnTo>
                  <a:pt x="2611104" y="4045372"/>
                </a:lnTo>
                <a:lnTo>
                  <a:pt x="0" y="4045372"/>
                </a:lnTo>
                <a:lnTo>
                  <a:pt x="0" y="0"/>
                </a:lnTo>
                <a:close/>
              </a:path>
            </a:pathLst>
          </a:custGeom>
          <a:blipFill>
            <a:blip r:embed="rId7">
              <a:alphaModFix amt="41000"/>
              <a:extLst>
                <a:ext uri="{96DAC541-7B7A-43D3-8B79-37D633B846F1}">
                  <asvg:svgBlip xmlns:asvg="http://schemas.microsoft.com/office/drawing/2016/SVG/main" r:embed="rId8"/>
                </a:ext>
              </a:extLst>
            </a:blip>
            <a:stretch>
              <a:fillRect/>
            </a:stretch>
          </a:blipFill>
        </p:spPr>
        <p:txBody>
          <a:bodyPr/>
          <a:lstStyle/>
          <a:p>
            <a:endParaRPr lang="en-GB"/>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333" b="-9333"/>
            </a:stretch>
          </a:blipFill>
        </p:spPr>
        <p:txBody>
          <a:bodyPr/>
          <a:lstStyle/>
          <a:p>
            <a:endParaRPr lang="en-GB"/>
          </a:p>
        </p:txBody>
      </p:sp>
      <p:grpSp>
        <p:nvGrpSpPr>
          <p:cNvPr id="6" name="Group 6"/>
          <p:cNvGrpSpPr/>
          <p:nvPr/>
        </p:nvGrpSpPr>
        <p:grpSpPr>
          <a:xfrm>
            <a:off x="-220940" y="-2676125"/>
            <a:ext cx="6013880" cy="6013880"/>
            <a:chOff x="0" y="0"/>
            <a:chExt cx="8018507" cy="8018507"/>
          </a:xfrm>
        </p:grpSpPr>
        <p:grpSp>
          <p:nvGrpSpPr>
            <p:cNvPr id="7" name="Group 7"/>
            <p:cNvGrpSpPr/>
            <p:nvPr/>
          </p:nvGrpSpPr>
          <p:grpSpPr>
            <a:xfrm>
              <a:off x="0" y="0"/>
              <a:ext cx="8018507" cy="8018507"/>
              <a:chOff x="0" y="0"/>
              <a:chExt cx="812800" cy="812800"/>
            </a:xfrm>
          </p:grpSpPr>
          <p:sp>
            <p:nvSpPr>
              <p:cNvPr id="8" name="Freeform 8"/>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A06145"/>
              </a:solidFill>
            </p:spPr>
            <p:txBody>
              <a:bodyPr/>
              <a:lstStyle/>
              <a:p>
                <a:endParaRPr lang="en-GB"/>
              </a:p>
            </p:txBody>
          </p:sp>
          <p:sp>
            <p:nvSpPr>
              <p:cNvPr id="9" name="TextBox 9"/>
              <p:cNvSpPr txBox="1"/>
              <p:nvPr/>
            </p:nvSpPr>
            <p:spPr>
              <a:xfrm>
                <a:off x="76200" y="19050"/>
                <a:ext cx="660400" cy="717550"/>
              </a:xfrm>
              <a:prstGeom prst="rect">
                <a:avLst/>
              </a:prstGeom>
            </p:spPr>
            <p:txBody>
              <a:bodyPr lIns="50800" tIns="50800" rIns="50800" bIns="50800" rtlCol="0" anchor="ctr"/>
              <a:lstStyle/>
              <a:p>
                <a:pPr algn="ctr">
                  <a:lnSpc>
                    <a:spcPts val="2799"/>
                  </a:lnSpc>
                </a:pPr>
                <a:endParaRPr>
                  <a:latin typeface="Arial" panose="020B0604020202020204" pitchFamily="34" charset="0"/>
                  <a:cs typeface="Arial" panose="020B0604020202020204" pitchFamily="34" charset="0"/>
                </a:endParaRPr>
              </a:p>
            </p:txBody>
          </p:sp>
        </p:grpSp>
        <p:grpSp>
          <p:nvGrpSpPr>
            <p:cNvPr id="10" name="Group 10"/>
            <p:cNvGrpSpPr/>
            <p:nvPr/>
          </p:nvGrpSpPr>
          <p:grpSpPr>
            <a:xfrm>
              <a:off x="1173844" y="1173844"/>
              <a:ext cx="5670819" cy="5670819"/>
              <a:chOff x="0" y="0"/>
              <a:chExt cx="812800" cy="812800"/>
            </a:xfrm>
          </p:grpSpPr>
          <p:sp>
            <p:nvSpPr>
              <p:cNvPr id="11" name="Freeform 11"/>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DDD3CB"/>
              </a:solidFill>
            </p:spPr>
            <p:txBody>
              <a:bodyPr/>
              <a:lstStyle/>
              <a:p>
                <a:endParaRPr lang="en-GB"/>
              </a:p>
            </p:txBody>
          </p:sp>
          <p:sp>
            <p:nvSpPr>
              <p:cNvPr id="12" name="TextBox 12"/>
              <p:cNvSpPr txBox="1"/>
              <p:nvPr/>
            </p:nvSpPr>
            <p:spPr>
              <a:xfrm>
                <a:off x="76200" y="19050"/>
                <a:ext cx="660400" cy="717550"/>
              </a:xfrm>
              <a:prstGeom prst="rect">
                <a:avLst/>
              </a:prstGeom>
            </p:spPr>
            <p:txBody>
              <a:bodyPr lIns="50800" tIns="50800" rIns="50800" bIns="50800" rtlCol="0" anchor="ctr"/>
              <a:lstStyle/>
              <a:p>
                <a:pPr algn="ctr">
                  <a:lnSpc>
                    <a:spcPts val="2799"/>
                  </a:lnSpc>
                </a:pPr>
                <a:endParaRPr>
                  <a:latin typeface="Arial" panose="020B0604020202020204" pitchFamily="34" charset="0"/>
                  <a:cs typeface="Arial" panose="020B0604020202020204" pitchFamily="34" charset="0"/>
                </a:endParaRPr>
              </a:p>
            </p:txBody>
          </p:sp>
        </p:grpSp>
      </p:grpSp>
      <p:grpSp>
        <p:nvGrpSpPr>
          <p:cNvPr id="3" name="Group 3"/>
          <p:cNvGrpSpPr/>
          <p:nvPr/>
        </p:nvGrpSpPr>
        <p:grpSpPr>
          <a:xfrm>
            <a:off x="13944600" y="-338565"/>
            <a:ext cx="4710798" cy="11040268"/>
            <a:chOff x="0" y="0"/>
            <a:chExt cx="951108" cy="1710426"/>
          </a:xfrm>
        </p:grpSpPr>
        <p:sp>
          <p:nvSpPr>
            <p:cNvPr id="4" name="Freeform 4"/>
            <p:cNvSpPr/>
            <p:nvPr/>
          </p:nvSpPr>
          <p:spPr>
            <a:xfrm>
              <a:off x="0" y="0"/>
              <a:ext cx="951108" cy="1710426"/>
            </a:xfrm>
            <a:custGeom>
              <a:avLst/>
              <a:gdLst/>
              <a:ahLst/>
              <a:cxnLst/>
              <a:rect l="l" t="t" r="r" b="b"/>
              <a:pathLst>
                <a:path w="951108" h="1710426">
                  <a:moveTo>
                    <a:pt x="63054" y="0"/>
                  </a:moveTo>
                  <a:lnTo>
                    <a:pt x="888054" y="0"/>
                  </a:lnTo>
                  <a:cubicBezTo>
                    <a:pt x="904777" y="0"/>
                    <a:pt x="920815" y="6643"/>
                    <a:pt x="932640" y="18468"/>
                  </a:cubicBezTo>
                  <a:cubicBezTo>
                    <a:pt x="944465" y="30293"/>
                    <a:pt x="951108" y="46331"/>
                    <a:pt x="951108" y="63054"/>
                  </a:cubicBezTo>
                  <a:lnTo>
                    <a:pt x="951108" y="1647372"/>
                  </a:lnTo>
                  <a:cubicBezTo>
                    <a:pt x="951108" y="1682196"/>
                    <a:pt x="922878" y="1710426"/>
                    <a:pt x="888054" y="1710426"/>
                  </a:cubicBezTo>
                  <a:lnTo>
                    <a:pt x="63054" y="1710426"/>
                  </a:lnTo>
                  <a:cubicBezTo>
                    <a:pt x="28230" y="1710426"/>
                    <a:pt x="0" y="1682196"/>
                    <a:pt x="0" y="1647372"/>
                  </a:cubicBezTo>
                  <a:lnTo>
                    <a:pt x="0" y="63054"/>
                  </a:lnTo>
                  <a:cubicBezTo>
                    <a:pt x="0" y="28230"/>
                    <a:pt x="28230" y="0"/>
                    <a:pt x="63054" y="0"/>
                  </a:cubicBezTo>
                  <a:close/>
                </a:path>
              </a:pathLst>
            </a:custGeom>
            <a:blipFill>
              <a:blip r:embed="rId4" cstate="print"/>
              <a:stretch>
                <a:fillRect l="-10019" r="-10019"/>
              </a:stretch>
            </a:blipFill>
          </p:spPr>
          <p:txBody>
            <a:bodyPr/>
            <a:lstStyle/>
            <a:p>
              <a:endParaRPr lang="en-GB"/>
            </a:p>
          </p:txBody>
        </p:sp>
      </p:grpSp>
      <p:sp>
        <p:nvSpPr>
          <p:cNvPr id="5" name="Freeform 5"/>
          <p:cNvSpPr/>
          <p:nvPr/>
        </p:nvSpPr>
        <p:spPr>
          <a:xfrm>
            <a:off x="1379463" y="-43083"/>
            <a:ext cx="2598956" cy="2059208"/>
          </a:xfrm>
          <a:custGeom>
            <a:avLst/>
            <a:gdLst/>
            <a:ahLst/>
            <a:cxnLst/>
            <a:rect l="l" t="t" r="r" b="b"/>
            <a:pathLst>
              <a:path w="4881749" h="4366946">
                <a:moveTo>
                  <a:pt x="0" y="0"/>
                </a:moveTo>
                <a:lnTo>
                  <a:pt x="4881749" y="0"/>
                </a:lnTo>
                <a:lnTo>
                  <a:pt x="4881749" y="4366947"/>
                </a:lnTo>
                <a:lnTo>
                  <a:pt x="0" y="4366947"/>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21" name="TextBox 21"/>
          <p:cNvSpPr txBox="1"/>
          <p:nvPr/>
        </p:nvSpPr>
        <p:spPr>
          <a:xfrm>
            <a:off x="5786414" y="357154"/>
            <a:ext cx="7978732" cy="1823256"/>
          </a:xfrm>
          <a:prstGeom prst="rect">
            <a:avLst/>
          </a:prstGeom>
          <a:gradFill>
            <a:gsLst>
              <a:gs pos="0">
                <a:srgbClr val="D6B19C"/>
              </a:gs>
              <a:gs pos="30000">
                <a:srgbClr val="D49E6C"/>
              </a:gs>
              <a:gs pos="70000">
                <a:srgbClr val="A65528"/>
              </a:gs>
              <a:gs pos="100000">
                <a:srgbClr val="663012"/>
              </a:gs>
            </a:gsLst>
            <a:lin ang="5400000" scaled="0"/>
          </a:gradFill>
        </p:spPr>
        <p:txBody>
          <a:bodyPr wrap="square" lIns="0" tIns="0" rIns="0" bIns="0" rtlCol="0" anchor="t">
            <a:spAutoFit/>
          </a:bodyPr>
          <a:lstStyle/>
          <a:p>
            <a:pPr algn="ctr">
              <a:lnSpc>
                <a:spcPts val="7480"/>
              </a:lnSpc>
            </a:pPr>
            <a:r>
              <a:rPr lang="en-US" sz="4800" b="1" dirty="0">
                <a:solidFill>
                  <a:srgbClr val="0B0A0A"/>
                </a:solidFill>
                <a:latin typeface="Arial" panose="020B0604020202020204" pitchFamily="34" charset="0"/>
                <a:ea typeface="Heading Now 61-68 Bold"/>
                <a:cs typeface="Arial" panose="020B0604020202020204" pitchFamily="34" charset="0"/>
                <a:sym typeface="Heading Now 61-68 Bold"/>
              </a:rPr>
              <a:t>Business Proposition (</a:t>
            </a:r>
            <a:r>
              <a:rPr lang="en-US" sz="4800" b="1" dirty="0" err="1">
                <a:solidFill>
                  <a:srgbClr val="0B0A0A"/>
                </a:solidFill>
                <a:latin typeface="Arial" panose="020B0604020202020204" pitchFamily="34" charset="0"/>
                <a:ea typeface="Heading Now 61-68 Bold"/>
                <a:cs typeface="Arial" panose="020B0604020202020204" pitchFamily="34" charset="0"/>
                <a:sym typeface="Heading Now 61-68 Bold"/>
              </a:rPr>
              <a:t>Contd</a:t>
            </a:r>
            <a:r>
              <a:rPr lang="en-US" sz="4800" b="1" dirty="0">
                <a:solidFill>
                  <a:srgbClr val="0B0A0A"/>
                </a:solidFill>
                <a:latin typeface="Arial" panose="020B0604020202020204" pitchFamily="34" charset="0"/>
                <a:ea typeface="Heading Now 61-68 Bold"/>
                <a:cs typeface="Arial" panose="020B0604020202020204" pitchFamily="34" charset="0"/>
                <a:sym typeface="Heading Now 61-68 Bold"/>
              </a:rPr>
              <a:t>…)</a:t>
            </a:r>
          </a:p>
        </p:txBody>
      </p:sp>
      <p:sp>
        <p:nvSpPr>
          <p:cNvPr id="22" name="TextBox 22"/>
          <p:cNvSpPr txBox="1"/>
          <p:nvPr/>
        </p:nvSpPr>
        <p:spPr>
          <a:xfrm>
            <a:off x="5714976" y="2500294"/>
            <a:ext cx="7021940" cy="3693319"/>
          </a:xfrm>
          <a:prstGeom prst="rect">
            <a:avLst/>
          </a:prstGeom>
        </p:spPr>
        <p:txBody>
          <a:bodyPr wrap="square" lIns="0" tIns="0" rIns="0" bIns="0" rtlCol="0" anchor="t">
            <a:spAutoFit/>
          </a:bodyPr>
          <a:lstStyle/>
          <a:p>
            <a:pPr algn="just">
              <a:lnSpc>
                <a:spcPct val="150000"/>
              </a:lnSpc>
            </a:pPr>
            <a:r>
              <a:rPr lang="en-GB" sz="2000" i="1" dirty="0">
                <a:latin typeface="Arial" pitchFamily="34" charset="0"/>
                <a:cs typeface="Arial" pitchFamily="34" charset="0"/>
              </a:rPr>
              <a:t>Market Research:</a:t>
            </a:r>
            <a:endParaRPr lang="en-US" sz="2000" dirty="0">
              <a:latin typeface="Arial" pitchFamily="34" charset="0"/>
              <a:cs typeface="Arial" pitchFamily="34" charset="0"/>
            </a:endParaRPr>
          </a:p>
          <a:p>
            <a:pPr lvl="0" algn="just">
              <a:lnSpc>
                <a:spcPct val="150000"/>
              </a:lnSpc>
              <a:buFont typeface="Arial" pitchFamily="34" charset="0"/>
              <a:buChar char="•"/>
            </a:pPr>
            <a:r>
              <a:rPr lang="en-GB" sz="2000" dirty="0">
                <a:latin typeface="Arial" pitchFamily="34" charset="0"/>
                <a:cs typeface="Arial" pitchFamily="34" charset="0"/>
              </a:rPr>
              <a:t>Digital marketing channels will be utilised through </a:t>
            </a:r>
            <a:r>
              <a:rPr lang="en-GB" sz="2000" dirty="0" err="1">
                <a:latin typeface="Arial" pitchFamily="34" charset="0"/>
                <a:cs typeface="Arial" pitchFamily="34" charset="0"/>
              </a:rPr>
              <a:t>Facebook</a:t>
            </a:r>
            <a:r>
              <a:rPr lang="en-GB" sz="2000" dirty="0">
                <a:latin typeface="Arial" pitchFamily="34" charset="0"/>
                <a:cs typeface="Arial" pitchFamily="34" charset="0"/>
              </a:rPr>
              <a:t> posts, branding of the products and business cards (Peter </a:t>
            </a:r>
            <a:r>
              <a:rPr lang="en-GB" sz="2000" i="1" dirty="0">
                <a:latin typeface="Arial" pitchFamily="34" charset="0"/>
                <a:cs typeface="Arial" pitchFamily="34" charset="0"/>
              </a:rPr>
              <a:t>et al. </a:t>
            </a:r>
            <a:r>
              <a:rPr lang="en-GB" sz="2000" dirty="0">
                <a:latin typeface="Arial" pitchFamily="34" charset="0"/>
                <a:cs typeface="Arial" pitchFamily="34" charset="0"/>
              </a:rPr>
              <a:t>2020).</a:t>
            </a:r>
            <a:endParaRPr lang="en-US" sz="2000" dirty="0">
              <a:latin typeface="Arial" pitchFamily="34" charset="0"/>
              <a:cs typeface="Arial" pitchFamily="34" charset="0"/>
            </a:endParaRPr>
          </a:p>
          <a:p>
            <a:pPr lvl="0" algn="just">
              <a:lnSpc>
                <a:spcPct val="150000"/>
              </a:lnSpc>
              <a:buFont typeface="Arial" pitchFamily="34" charset="0"/>
              <a:buChar char="•"/>
            </a:pPr>
            <a:r>
              <a:rPr lang="en-GB" sz="2000" dirty="0">
                <a:latin typeface="Arial" pitchFamily="34" charset="0"/>
                <a:cs typeface="Arial" pitchFamily="34" charset="0"/>
              </a:rPr>
              <a:t>Offline marketing campaigns will be conducted through event partners like Good Look Events, TMB Events, MGN Events, and so on</a:t>
            </a:r>
            <a:endParaRPr lang="en-US" sz="2000" dirty="0">
              <a:latin typeface="Arial" pitchFamily="34" charset="0"/>
              <a:cs typeface="Arial" pitchFamily="34" charset="0"/>
            </a:endParaRPr>
          </a:p>
          <a:p>
            <a:pPr algn="just">
              <a:lnSpc>
                <a:spcPct val="150000"/>
              </a:lnSpc>
            </a:pPr>
            <a:endParaRPr lang="en-US" sz="2000" dirty="0">
              <a:solidFill>
                <a:srgbClr val="0B0A0A"/>
              </a:solidFill>
              <a:latin typeface="Arial" pitchFamily="34" charset="0"/>
              <a:ea typeface="Poppins"/>
              <a:cs typeface="Arial" pitchFamily="34" charset="0"/>
              <a:sym typeface="Poppins"/>
            </a:endParaRPr>
          </a:p>
        </p:txBody>
      </p:sp>
      <p:grpSp>
        <p:nvGrpSpPr>
          <p:cNvPr id="26" name="Group 3"/>
          <p:cNvGrpSpPr/>
          <p:nvPr/>
        </p:nvGrpSpPr>
        <p:grpSpPr>
          <a:xfrm>
            <a:off x="357126" y="3643302"/>
            <a:ext cx="4929222" cy="5072098"/>
            <a:chOff x="0" y="0"/>
            <a:chExt cx="901327" cy="982836"/>
          </a:xfrm>
        </p:grpSpPr>
        <p:sp>
          <p:nvSpPr>
            <p:cNvPr id="27" name="Freeform 4"/>
            <p:cNvSpPr/>
            <p:nvPr/>
          </p:nvSpPr>
          <p:spPr>
            <a:xfrm>
              <a:off x="0" y="0"/>
              <a:ext cx="901327" cy="982836"/>
            </a:xfrm>
            <a:custGeom>
              <a:avLst/>
              <a:gdLst/>
              <a:ahLst/>
              <a:cxnLst/>
              <a:rect l="l" t="t" r="r" b="b"/>
              <a:pathLst>
                <a:path w="901327" h="982836">
                  <a:moveTo>
                    <a:pt x="58165" y="0"/>
                  </a:moveTo>
                  <a:lnTo>
                    <a:pt x="843162" y="0"/>
                  </a:lnTo>
                  <a:cubicBezTo>
                    <a:pt x="875286" y="0"/>
                    <a:pt x="901327" y="26042"/>
                    <a:pt x="901327" y="58165"/>
                  </a:cubicBezTo>
                  <a:lnTo>
                    <a:pt x="901327" y="924671"/>
                  </a:lnTo>
                  <a:cubicBezTo>
                    <a:pt x="901327" y="956795"/>
                    <a:pt x="875286" y="982836"/>
                    <a:pt x="843162" y="982836"/>
                  </a:cubicBezTo>
                  <a:lnTo>
                    <a:pt x="58165" y="982836"/>
                  </a:lnTo>
                  <a:cubicBezTo>
                    <a:pt x="26042" y="982836"/>
                    <a:pt x="0" y="956795"/>
                    <a:pt x="0" y="924671"/>
                  </a:cubicBezTo>
                  <a:lnTo>
                    <a:pt x="0" y="58165"/>
                  </a:lnTo>
                  <a:cubicBezTo>
                    <a:pt x="0" y="26042"/>
                    <a:pt x="26042" y="0"/>
                    <a:pt x="58165" y="0"/>
                  </a:cubicBezTo>
                  <a:close/>
                </a:path>
              </a:pathLst>
            </a:custGeom>
            <a:blipFill>
              <a:blip r:embed="rId7" cstate="print"/>
              <a:stretch>
                <a:fillRect l="-39135" r="-24429"/>
              </a:stretch>
            </a:blipFill>
            <a:ln cap="rnd">
              <a:noFill/>
              <a:prstDash val="solid"/>
              <a:round/>
            </a:ln>
          </p:spPr>
          <p:txBody>
            <a:bodyPr/>
            <a:lstStyle/>
            <a:p>
              <a:endParaRPr lang="en-GB"/>
            </a:p>
          </p:txBody>
        </p:sp>
      </p:grpSp>
      <p:sp>
        <p:nvSpPr>
          <p:cNvPr id="28" name="Freeform 17"/>
          <p:cNvSpPr/>
          <p:nvPr/>
        </p:nvSpPr>
        <p:spPr>
          <a:xfrm rot="2542428">
            <a:off x="7286612" y="6121603"/>
            <a:ext cx="4165397" cy="4165397"/>
          </a:xfrm>
          <a:custGeom>
            <a:avLst/>
            <a:gdLst/>
            <a:ahLst/>
            <a:cxnLst/>
            <a:rect l="l" t="t" r="r" b="b"/>
            <a:pathLst>
              <a:path w="4165397" h="4165397">
                <a:moveTo>
                  <a:pt x="0" y="0"/>
                </a:moveTo>
                <a:lnTo>
                  <a:pt x="4165396" y="0"/>
                </a:lnTo>
                <a:lnTo>
                  <a:pt x="4165396" y="4165396"/>
                </a:lnTo>
                <a:lnTo>
                  <a:pt x="0" y="4165396"/>
                </a:lnTo>
                <a:lnTo>
                  <a:pt x="0" y="0"/>
                </a:lnTo>
                <a:close/>
              </a:path>
            </a:pathLst>
          </a:custGeom>
          <a:blipFill>
            <a:blip r:embed="rId8" cstate="print"/>
            <a:stretch>
              <a:fillRect/>
            </a:stretch>
          </a:blipFill>
        </p:spPr>
        <p:txBody>
          <a:bodyPr/>
          <a:lstStyle/>
          <a:p>
            <a:endParaRPr lang="en-GB"/>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333" b="-9333"/>
            </a:stretch>
          </a:blipFill>
        </p:spPr>
        <p:txBody>
          <a:bodyPr/>
          <a:lstStyle/>
          <a:p>
            <a:endParaRPr lang="en-GB"/>
          </a:p>
        </p:txBody>
      </p:sp>
      <p:grpSp>
        <p:nvGrpSpPr>
          <p:cNvPr id="20" name="Group 20"/>
          <p:cNvGrpSpPr/>
          <p:nvPr/>
        </p:nvGrpSpPr>
        <p:grpSpPr>
          <a:xfrm>
            <a:off x="6610229" y="-1587762"/>
            <a:ext cx="3390622" cy="3390622"/>
            <a:chOff x="0" y="0"/>
            <a:chExt cx="4520829" cy="4520829"/>
          </a:xfrm>
        </p:grpSpPr>
        <p:grpSp>
          <p:nvGrpSpPr>
            <p:cNvPr id="21" name="Group 21"/>
            <p:cNvGrpSpPr/>
            <p:nvPr/>
          </p:nvGrpSpPr>
          <p:grpSpPr>
            <a:xfrm>
              <a:off x="0" y="0"/>
              <a:ext cx="4520829" cy="4520829"/>
              <a:chOff x="0" y="0"/>
              <a:chExt cx="812800" cy="812800"/>
            </a:xfrm>
          </p:grpSpPr>
          <p:sp>
            <p:nvSpPr>
              <p:cNvPr id="22" name="Freeform 2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A06145"/>
              </a:solidFill>
            </p:spPr>
            <p:txBody>
              <a:bodyPr/>
              <a:lstStyle/>
              <a:p>
                <a:endParaRPr lang="en-GB"/>
              </a:p>
            </p:txBody>
          </p:sp>
          <p:sp>
            <p:nvSpPr>
              <p:cNvPr id="23" name="TextBox 23"/>
              <p:cNvSpPr txBox="1"/>
              <p:nvPr/>
            </p:nvSpPr>
            <p:spPr>
              <a:xfrm>
                <a:off x="76200" y="9525"/>
                <a:ext cx="660400" cy="727075"/>
              </a:xfrm>
              <a:prstGeom prst="rect">
                <a:avLst/>
              </a:prstGeom>
            </p:spPr>
            <p:txBody>
              <a:bodyPr lIns="50800" tIns="50800" rIns="50800" bIns="50800" rtlCol="0" anchor="ctr"/>
              <a:lstStyle/>
              <a:p>
                <a:pPr algn="ctr">
                  <a:lnSpc>
                    <a:spcPts val="2800"/>
                  </a:lnSpc>
                </a:pPr>
                <a:endParaRPr>
                  <a:latin typeface="Arial" panose="020B0604020202020204" pitchFamily="34" charset="0"/>
                  <a:cs typeface="Arial" panose="020B0604020202020204" pitchFamily="34" charset="0"/>
                </a:endParaRPr>
              </a:p>
            </p:txBody>
          </p:sp>
        </p:grpSp>
        <p:grpSp>
          <p:nvGrpSpPr>
            <p:cNvPr id="24" name="Group 24"/>
            <p:cNvGrpSpPr/>
            <p:nvPr/>
          </p:nvGrpSpPr>
          <p:grpSpPr>
            <a:xfrm>
              <a:off x="661813" y="661813"/>
              <a:ext cx="3197204" cy="3197204"/>
              <a:chOff x="0" y="0"/>
              <a:chExt cx="812800" cy="812800"/>
            </a:xfrm>
          </p:grpSpPr>
          <p:sp>
            <p:nvSpPr>
              <p:cNvPr id="25" name="Freeform 25"/>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DDD3CB"/>
              </a:solidFill>
            </p:spPr>
            <p:txBody>
              <a:bodyPr/>
              <a:lstStyle/>
              <a:p>
                <a:endParaRPr lang="en-GB"/>
              </a:p>
            </p:txBody>
          </p:sp>
          <p:sp>
            <p:nvSpPr>
              <p:cNvPr id="26" name="TextBox 26"/>
              <p:cNvSpPr txBox="1"/>
              <p:nvPr/>
            </p:nvSpPr>
            <p:spPr>
              <a:xfrm>
                <a:off x="76200" y="9525"/>
                <a:ext cx="660400" cy="727075"/>
              </a:xfrm>
              <a:prstGeom prst="rect">
                <a:avLst/>
              </a:prstGeom>
            </p:spPr>
            <p:txBody>
              <a:bodyPr lIns="50800" tIns="50800" rIns="50800" bIns="50800" rtlCol="0" anchor="ctr"/>
              <a:lstStyle/>
              <a:p>
                <a:pPr algn="ctr">
                  <a:lnSpc>
                    <a:spcPts val="2800"/>
                  </a:lnSpc>
                </a:pPr>
                <a:endParaRPr>
                  <a:latin typeface="Arial" panose="020B0604020202020204" pitchFamily="34" charset="0"/>
                  <a:cs typeface="Arial" panose="020B0604020202020204" pitchFamily="34" charset="0"/>
                </a:endParaRPr>
              </a:p>
            </p:txBody>
          </p:sp>
        </p:grpSp>
      </p:grpSp>
      <p:grpSp>
        <p:nvGrpSpPr>
          <p:cNvPr id="10" name="Group 10"/>
          <p:cNvGrpSpPr/>
          <p:nvPr/>
        </p:nvGrpSpPr>
        <p:grpSpPr>
          <a:xfrm>
            <a:off x="-22043" y="-2566"/>
            <a:ext cx="5900405" cy="10289566"/>
            <a:chOff x="0" y="0"/>
            <a:chExt cx="1004915" cy="1323014"/>
          </a:xfrm>
        </p:grpSpPr>
        <p:sp>
          <p:nvSpPr>
            <p:cNvPr id="11" name="Freeform 11"/>
            <p:cNvSpPr/>
            <p:nvPr/>
          </p:nvSpPr>
          <p:spPr>
            <a:xfrm>
              <a:off x="0" y="0"/>
              <a:ext cx="1004916" cy="1323014"/>
            </a:xfrm>
            <a:custGeom>
              <a:avLst/>
              <a:gdLst/>
              <a:ahLst/>
              <a:cxnLst/>
              <a:rect l="l" t="t" r="r" b="b"/>
              <a:pathLst>
                <a:path w="1004916" h="1323014">
                  <a:moveTo>
                    <a:pt x="59678" y="0"/>
                  </a:moveTo>
                  <a:lnTo>
                    <a:pt x="945238" y="0"/>
                  </a:lnTo>
                  <a:cubicBezTo>
                    <a:pt x="961065" y="0"/>
                    <a:pt x="976244" y="6287"/>
                    <a:pt x="987436" y="17479"/>
                  </a:cubicBezTo>
                  <a:cubicBezTo>
                    <a:pt x="998628" y="28671"/>
                    <a:pt x="1004916" y="43850"/>
                    <a:pt x="1004916" y="59678"/>
                  </a:cubicBezTo>
                  <a:lnTo>
                    <a:pt x="1004916" y="1263336"/>
                  </a:lnTo>
                  <a:cubicBezTo>
                    <a:pt x="1004916" y="1279164"/>
                    <a:pt x="998628" y="1294343"/>
                    <a:pt x="987436" y="1305535"/>
                  </a:cubicBezTo>
                  <a:cubicBezTo>
                    <a:pt x="976244" y="1316727"/>
                    <a:pt x="961065" y="1323014"/>
                    <a:pt x="945238" y="1323014"/>
                  </a:cubicBezTo>
                  <a:lnTo>
                    <a:pt x="59678" y="1323014"/>
                  </a:lnTo>
                  <a:cubicBezTo>
                    <a:pt x="43850" y="1323014"/>
                    <a:pt x="28671" y="1316727"/>
                    <a:pt x="17479" y="1305535"/>
                  </a:cubicBezTo>
                  <a:cubicBezTo>
                    <a:pt x="6287" y="1294343"/>
                    <a:pt x="0" y="1279164"/>
                    <a:pt x="0" y="1263336"/>
                  </a:cubicBezTo>
                  <a:lnTo>
                    <a:pt x="0" y="59678"/>
                  </a:lnTo>
                  <a:cubicBezTo>
                    <a:pt x="0" y="43850"/>
                    <a:pt x="6287" y="28671"/>
                    <a:pt x="17479" y="17479"/>
                  </a:cubicBezTo>
                  <a:cubicBezTo>
                    <a:pt x="28671" y="6287"/>
                    <a:pt x="43850" y="0"/>
                    <a:pt x="59678" y="0"/>
                  </a:cubicBezTo>
                  <a:close/>
                </a:path>
              </a:pathLst>
            </a:custGeom>
            <a:blipFill>
              <a:blip r:embed="rId4"/>
              <a:stretch>
                <a:fillRect l="-16415" t="-17262" b="-637"/>
              </a:stretch>
            </a:blipFill>
          </p:spPr>
          <p:txBody>
            <a:bodyPr/>
            <a:lstStyle/>
            <a:p>
              <a:endParaRPr lang="en-GB"/>
            </a:p>
          </p:txBody>
        </p:sp>
      </p:grpSp>
      <p:sp>
        <p:nvSpPr>
          <p:cNvPr id="12" name="Freeform 12"/>
          <p:cNvSpPr/>
          <p:nvPr/>
        </p:nvSpPr>
        <p:spPr>
          <a:xfrm>
            <a:off x="7478038" y="-760644"/>
            <a:ext cx="1480369" cy="1868232"/>
          </a:xfrm>
          <a:custGeom>
            <a:avLst/>
            <a:gdLst/>
            <a:ahLst/>
            <a:cxnLst/>
            <a:rect l="l" t="t" r="r" b="b"/>
            <a:pathLst>
              <a:path w="3053823" h="4940007">
                <a:moveTo>
                  <a:pt x="0" y="0"/>
                </a:moveTo>
                <a:lnTo>
                  <a:pt x="3053823" y="0"/>
                </a:lnTo>
                <a:lnTo>
                  <a:pt x="3053823" y="4940007"/>
                </a:lnTo>
                <a:lnTo>
                  <a:pt x="0" y="4940007"/>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grpSp>
        <p:nvGrpSpPr>
          <p:cNvPr id="13" name="Group 13"/>
          <p:cNvGrpSpPr/>
          <p:nvPr/>
        </p:nvGrpSpPr>
        <p:grpSpPr>
          <a:xfrm>
            <a:off x="-1040405" y="-1193594"/>
            <a:ext cx="2817384" cy="2817384"/>
            <a:chOff x="0" y="0"/>
            <a:chExt cx="3756512" cy="3756512"/>
          </a:xfrm>
        </p:grpSpPr>
        <p:grpSp>
          <p:nvGrpSpPr>
            <p:cNvPr id="14" name="Group 14"/>
            <p:cNvGrpSpPr/>
            <p:nvPr/>
          </p:nvGrpSpPr>
          <p:grpSpPr>
            <a:xfrm>
              <a:off x="0" y="0"/>
              <a:ext cx="3756512" cy="3756512"/>
              <a:chOff x="0" y="0"/>
              <a:chExt cx="812800" cy="812800"/>
            </a:xfrm>
          </p:grpSpPr>
          <p:sp>
            <p:nvSpPr>
              <p:cNvPr id="15" name="Freeform 15"/>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A06145"/>
              </a:solidFill>
            </p:spPr>
            <p:txBody>
              <a:bodyPr/>
              <a:lstStyle/>
              <a:p>
                <a:endParaRPr lang="en-GB"/>
              </a:p>
            </p:txBody>
          </p:sp>
          <p:sp>
            <p:nvSpPr>
              <p:cNvPr id="16" name="TextBox 16"/>
              <p:cNvSpPr txBox="1"/>
              <p:nvPr/>
            </p:nvSpPr>
            <p:spPr>
              <a:xfrm>
                <a:off x="76200" y="9525"/>
                <a:ext cx="660400" cy="727075"/>
              </a:xfrm>
              <a:prstGeom prst="rect">
                <a:avLst/>
              </a:prstGeom>
            </p:spPr>
            <p:txBody>
              <a:bodyPr lIns="50800" tIns="50800" rIns="50800" bIns="50800" rtlCol="0" anchor="ctr"/>
              <a:lstStyle/>
              <a:p>
                <a:pPr algn="ctr">
                  <a:lnSpc>
                    <a:spcPts val="2800"/>
                  </a:lnSpc>
                </a:pPr>
                <a:endParaRPr>
                  <a:latin typeface="Arial" panose="020B0604020202020204" pitchFamily="34" charset="0"/>
                  <a:cs typeface="Arial" panose="020B0604020202020204" pitchFamily="34" charset="0"/>
                </a:endParaRPr>
              </a:p>
            </p:txBody>
          </p:sp>
        </p:grpSp>
        <p:grpSp>
          <p:nvGrpSpPr>
            <p:cNvPr id="17" name="Group 17"/>
            <p:cNvGrpSpPr/>
            <p:nvPr/>
          </p:nvGrpSpPr>
          <p:grpSpPr>
            <a:xfrm>
              <a:off x="549923" y="549923"/>
              <a:ext cx="2656666" cy="2656666"/>
              <a:chOff x="0" y="0"/>
              <a:chExt cx="812800" cy="812800"/>
            </a:xfrm>
          </p:grpSpPr>
          <p:sp>
            <p:nvSpPr>
              <p:cNvPr id="18" name="Freeform 18"/>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DDD3CB"/>
              </a:solidFill>
            </p:spPr>
            <p:txBody>
              <a:bodyPr/>
              <a:lstStyle/>
              <a:p>
                <a:endParaRPr lang="en-GB"/>
              </a:p>
            </p:txBody>
          </p:sp>
          <p:sp>
            <p:nvSpPr>
              <p:cNvPr id="19" name="TextBox 19"/>
              <p:cNvSpPr txBox="1"/>
              <p:nvPr/>
            </p:nvSpPr>
            <p:spPr>
              <a:xfrm>
                <a:off x="76200" y="9525"/>
                <a:ext cx="660400" cy="727075"/>
              </a:xfrm>
              <a:prstGeom prst="rect">
                <a:avLst/>
              </a:prstGeom>
            </p:spPr>
            <p:txBody>
              <a:bodyPr lIns="50800" tIns="50800" rIns="50800" bIns="50800" rtlCol="0" anchor="ctr"/>
              <a:lstStyle/>
              <a:p>
                <a:pPr algn="ctr">
                  <a:lnSpc>
                    <a:spcPts val="2800"/>
                  </a:lnSpc>
                </a:pPr>
                <a:endParaRPr>
                  <a:latin typeface="Arial" panose="020B0604020202020204" pitchFamily="34" charset="0"/>
                  <a:cs typeface="Arial" panose="020B0604020202020204" pitchFamily="34" charset="0"/>
                </a:endParaRPr>
              </a:p>
            </p:txBody>
          </p:sp>
        </p:grpSp>
      </p:grpSp>
      <p:sp>
        <p:nvSpPr>
          <p:cNvPr id="29" name="TextBox 29"/>
          <p:cNvSpPr txBox="1"/>
          <p:nvPr/>
        </p:nvSpPr>
        <p:spPr>
          <a:xfrm>
            <a:off x="10072694" y="0"/>
            <a:ext cx="7798860" cy="2773388"/>
          </a:xfrm>
          <a:prstGeom prst="rect">
            <a:avLst/>
          </a:prstGeom>
          <a:gradFill>
            <a:gsLst>
              <a:gs pos="0">
                <a:srgbClr val="D6B19C"/>
              </a:gs>
              <a:gs pos="30000">
                <a:srgbClr val="D49E6C"/>
              </a:gs>
              <a:gs pos="70000">
                <a:srgbClr val="A65528"/>
              </a:gs>
              <a:gs pos="100000">
                <a:srgbClr val="663012"/>
              </a:gs>
            </a:gsLst>
            <a:lin ang="5400000" scaled="0"/>
          </a:gradFill>
        </p:spPr>
        <p:txBody>
          <a:bodyPr wrap="square" lIns="0" tIns="0" rIns="0" bIns="0" rtlCol="0" anchor="t">
            <a:spAutoFit/>
          </a:bodyPr>
          <a:lstStyle/>
          <a:p>
            <a:pPr algn="ctr">
              <a:lnSpc>
                <a:spcPts val="7480"/>
              </a:lnSpc>
            </a:pPr>
            <a:r>
              <a:rPr lang="en-US" sz="4800" b="1" dirty="0">
                <a:latin typeface="Arial" panose="020B0604020202020204" pitchFamily="34" charset="0"/>
                <a:ea typeface="Heading Now 61-68 Bold"/>
                <a:cs typeface="Arial" panose="020B0604020202020204" pitchFamily="34" charset="0"/>
                <a:sym typeface="Heading Now 61-68 Bold"/>
              </a:rPr>
              <a:t>Month </a:t>
            </a:r>
          </a:p>
          <a:p>
            <a:pPr algn="ctr">
              <a:lnSpc>
                <a:spcPts val="7480"/>
              </a:lnSpc>
            </a:pPr>
            <a:r>
              <a:rPr lang="en-US" sz="4800" b="1" dirty="0">
                <a:latin typeface="Arial" panose="020B0604020202020204" pitchFamily="34" charset="0"/>
                <a:ea typeface="Heading Now 61-68 Bold"/>
                <a:cs typeface="Arial" panose="020B0604020202020204" pitchFamily="34" charset="0"/>
                <a:sym typeface="Heading Now 61-68 Bold"/>
              </a:rPr>
              <a:t>Marketing Strategy and Branding</a:t>
            </a:r>
          </a:p>
        </p:txBody>
      </p:sp>
      <p:graphicFrame>
        <p:nvGraphicFramePr>
          <p:cNvPr id="30" name="Table 29"/>
          <p:cNvGraphicFramePr>
            <a:graphicFrameLocks noGrp="1"/>
          </p:cNvGraphicFramePr>
          <p:nvPr/>
        </p:nvGraphicFramePr>
        <p:xfrm>
          <a:off x="6429356" y="3357550"/>
          <a:ext cx="11430080" cy="3500460"/>
        </p:xfrm>
        <a:graphic>
          <a:graphicData uri="http://schemas.openxmlformats.org/drawingml/2006/table">
            <a:tbl>
              <a:tblPr>
                <a:tableStyleId>{08FB837D-C827-4EFA-A057-4D05807E0F7C}</a:tableStyleId>
              </a:tblPr>
              <a:tblGrid>
                <a:gridCol w="3810789">
                  <a:extLst>
                    <a:ext uri="{9D8B030D-6E8A-4147-A177-3AD203B41FA5}">
                      <a16:colId xmlns:a16="http://schemas.microsoft.com/office/drawing/2014/main" val="20000"/>
                    </a:ext>
                  </a:extLst>
                </a:gridCol>
                <a:gridCol w="3810789">
                  <a:extLst>
                    <a:ext uri="{9D8B030D-6E8A-4147-A177-3AD203B41FA5}">
                      <a16:colId xmlns:a16="http://schemas.microsoft.com/office/drawing/2014/main" val="20001"/>
                    </a:ext>
                  </a:extLst>
                </a:gridCol>
                <a:gridCol w="3808502">
                  <a:extLst>
                    <a:ext uri="{9D8B030D-6E8A-4147-A177-3AD203B41FA5}">
                      <a16:colId xmlns:a16="http://schemas.microsoft.com/office/drawing/2014/main" val="20002"/>
                    </a:ext>
                  </a:extLst>
                </a:gridCol>
              </a:tblGrid>
              <a:tr h="700092">
                <a:tc>
                  <a:txBody>
                    <a:bodyPr/>
                    <a:lstStyle/>
                    <a:p>
                      <a:pPr algn="ctr">
                        <a:lnSpc>
                          <a:spcPct val="150000"/>
                        </a:lnSpc>
                        <a:spcBef>
                          <a:spcPts val="600"/>
                        </a:spcBef>
                        <a:spcAft>
                          <a:spcPts val="600"/>
                        </a:spcAft>
                      </a:pPr>
                      <a:r>
                        <a:rPr lang="en-GB" sz="2000" b="1" i="1" dirty="0">
                          <a:latin typeface="Arial" pitchFamily="34" charset="0"/>
                          <a:cs typeface="Arial" pitchFamily="34" charset="0"/>
                        </a:rPr>
                        <a:t>Criteria for the campaign</a:t>
                      </a:r>
                      <a:endParaRPr lang="en-US" sz="2000" b="1" i="1" dirty="0">
                        <a:latin typeface="Arial" pitchFamily="34" charset="0"/>
                        <a:ea typeface="Arial"/>
                        <a:cs typeface="Arial" pitchFamily="34" charset="0"/>
                      </a:endParaRPr>
                    </a:p>
                  </a:txBody>
                  <a:tcPr marL="63500" marR="63500" marT="63500" marB="63500"/>
                </a:tc>
                <a:tc>
                  <a:txBody>
                    <a:bodyPr/>
                    <a:lstStyle/>
                    <a:p>
                      <a:pPr algn="ctr">
                        <a:lnSpc>
                          <a:spcPct val="150000"/>
                        </a:lnSpc>
                        <a:spcBef>
                          <a:spcPts val="600"/>
                        </a:spcBef>
                        <a:spcAft>
                          <a:spcPts val="600"/>
                        </a:spcAft>
                      </a:pPr>
                      <a:r>
                        <a:rPr lang="en-GB" sz="2000" b="1" i="1" dirty="0">
                          <a:latin typeface="Arial" pitchFamily="34" charset="0"/>
                          <a:cs typeface="Arial" pitchFamily="34" charset="0"/>
                        </a:rPr>
                        <a:t>Q1 (January-March)</a:t>
                      </a:r>
                      <a:endParaRPr lang="en-US" sz="2000" b="1" i="1" dirty="0">
                        <a:latin typeface="Arial" pitchFamily="34" charset="0"/>
                        <a:ea typeface="Arial"/>
                        <a:cs typeface="Arial" pitchFamily="34" charset="0"/>
                      </a:endParaRPr>
                    </a:p>
                  </a:txBody>
                  <a:tcPr marL="63500" marR="63500" marT="63500" marB="63500"/>
                </a:tc>
                <a:tc>
                  <a:txBody>
                    <a:bodyPr/>
                    <a:lstStyle/>
                    <a:p>
                      <a:pPr algn="ctr">
                        <a:lnSpc>
                          <a:spcPct val="150000"/>
                        </a:lnSpc>
                        <a:spcBef>
                          <a:spcPts val="600"/>
                        </a:spcBef>
                        <a:spcAft>
                          <a:spcPts val="600"/>
                        </a:spcAft>
                      </a:pPr>
                      <a:r>
                        <a:rPr lang="en-GB" sz="2000" b="1" i="1" dirty="0">
                          <a:latin typeface="Arial" pitchFamily="34" charset="0"/>
                          <a:cs typeface="Arial" pitchFamily="34" charset="0"/>
                        </a:rPr>
                        <a:t>Q2 (April-June)</a:t>
                      </a:r>
                      <a:endParaRPr lang="en-US" sz="2000" b="1" i="1" dirty="0">
                        <a:latin typeface="Arial" pitchFamily="34" charset="0"/>
                        <a:ea typeface="Arial"/>
                        <a:cs typeface="Arial" pitchFamily="34" charset="0"/>
                      </a:endParaRPr>
                    </a:p>
                  </a:txBody>
                  <a:tcPr marL="63500" marR="63500" marT="63500" marB="63500"/>
                </a:tc>
                <a:extLst>
                  <a:ext uri="{0D108BD9-81ED-4DB2-BD59-A6C34878D82A}">
                    <a16:rowId xmlns:a16="http://schemas.microsoft.com/office/drawing/2014/main" val="10000"/>
                  </a:ext>
                </a:extLst>
              </a:tr>
              <a:tr h="700092">
                <a:tc>
                  <a:txBody>
                    <a:bodyPr/>
                    <a:lstStyle/>
                    <a:p>
                      <a:pPr algn="just">
                        <a:lnSpc>
                          <a:spcPct val="150000"/>
                        </a:lnSpc>
                        <a:spcBef>
                          <a:spcPts val="600"/>
                        </a:spcBef>
                        <a:spcAft>
                          <a:spcPts val="600"/>
                        </a:spcAft>
                      </a:pPr>
                      <a:r>
                        <a:rPr lang="en-GB" sz="2000">
                          <a:latin typeface="Arial" pitchFamily="34" charset="0"/>
                          <a:cs typeface="Arial" pitchFamily="34" charset="0"/>
                        </a:rPr>
                        <a:t>Business commercial direction</a:t>
                      </a:r>
                      <a:endParaRPr lang="en-US" sz="2000">
                        <a:latin typeface="Arial" pitchFamily="34" charset="0"/>
                        <a:ea typeface="Arial"/>
                        <a:cs typeface="Arial" pitchFamily="34" charset="0"/>
                      </a:endParaRPr>
                    </a:p>
                  </a:txBody>
                  <a:tcPr marL="63500" marR="63500" marT="63500" marB="63500"/>
                </a:tc>
                <a:tc>
                  <a:txBody>
                    <a:bodyPr/>
                    <a:lstStyle/>
                    <a:p>
                      <a:pPr algn="just">
                        <a:lnSpc>
                          <a:spcPct val="150000"/>
                        </a:lnSpc>
                        <a:spcBef>
                          <a:spcPts val="600"/>
                        </a:spcBef>
                        <a:spcAft>
                          <a:spcPts val="600"/>
                        </a:spcAft>
                      </a:pPr>
                      <a:r>
                        <a:rPr lang="en-GB" sz="2000">
                          <a:latin typeface="Arial" pitchFamily="34" charset="0"/>
                          <a:cs typeface="Arial" pitchFamily="34" charset="0"/>
                        </a:rPr>
                        <a:t>Social media platform utilisation</a:t>
                      </a:r>
                      <a:endParaRPr lang="en-US" sz="2000">
                        <a:latin typeface="Arial" pitchFamily="34" charset="0"/>
                        <a:ea typeface="Arial"/>
                        <a:cs typeface="Arial" pitchFamily="34" charset="0"/>
                      </a:endParaRPr>
                    </a:p>
                  </a:txBody>
                  <a:tcPr marL="63500" marR="63500" marT="63500" marB="63500"/>
                </a:tc>
                <a:tc>
                  <a:txBody>
                    <a:bodyPr/>
                    <a:lstStyle/>
                    <a:p>
                      <a:pPr algn="just">
                        <a:lnSpc>
                          <a:spcPct val="150000"/>
                        </a:lnSpc>
                        <a:spcBef>
                          <a:spcPts val="600"/>
                        </a:spcBef>
                        <a:spcAft>
                          <a:spcPts val="600"/>
                        </a:spcAft>
                      </a:pPr>
                      <a:r>
                        <a:rPr lang="en-GB" sz="2000">
                          <a:latin typeface="Arial" pitchFamily="34" charset="0"/>
                          <a:cs typeface="Arial" pitchFamily="34" charset="0"/>
                        </a:rPr>
                        <a:t>Customer segmentation</a:t>
                      </a:r>
                      <a:endParaRPr lang="en-US" sz="2000">
                        <a:latin typeface="Arial" pitchFamily="34" charset="0"/>
                        <a:ea typeface="Arial"/>
                        <a:cs typeface="Arial" pitchFamily="34" charset="0"/>
                      </a:endParaRPr>
                    </a:p>
                  </a:txBody>
                  <a:tcPr marL="63500" marR="63500" marT="63500" marB="63500"/>
                </a:tc>
                <a:extLst>
                  <a:ext uri="{0D108BD9-81ED-4DB2-BD59-A6C34878D82A}">
                    <a16:rowId xmlns:a16="http://schemas.microsoft.com/office/drawing/2014/main" val="10001"/>
                  </a:ext>
                </a:extLst>
              </a:tr>
              <a:tr h="700092">
                <a:tc>
                  <a:txBody>
                    <a:bodyPr/>
                    <a:lstStyle/>
                    <a:p>
                      <a:pPr algn="just">
                        <a:lnSpc>
                          <a:spcPct val="150000"/>
                        </a:lnSpc>
                        <a:spcBef>
                          <a:spcPts val="600"/>
                        </a:spcBef>
                        <a:spcAft>
                          <a:spcPts val="600"/>
                        </a:spcAft>
                      </a:pPr>
                      <a:r>
                        <a:rPr lang="en-GB" sz="2000">
                          <a:latin typeface="Arial" pitchFamily="34" charset="0"/>
                          <a:cs typeface="Arial" pitchFamily="34" charset="0"/>
                        </a:rPr>
                        <a:t>Marketing strategy</a:t>
                      </a:r>
                      <a:endParaRPr lang="en-US" sz="2000">
                        <a:latin typeface="Arial" pitchFamily="34" charset="0"/>
                        <a:ea typeface="Arial"/>
                        <a:cs typeface="Arial" pitchFamily="34" charset="0"/>
                      </a:endParaRPr>
                    </a:p>
                  </a:txBody>
                  <a:tcPr marL="63500" marR="63500" marT="63500" marB="63500"/>
                </a:tc>
                <a:tc>
                  <a:txBody>
                    <a:bodyPr/>
                    <a:lstStyle/>
                    <a:p>
                      <a:pPr algn="just">
                        <a:lnSpc>
                          <a:spcPct val="150000"/>
                        </a:lnSpc>
                        <a:spcBef>
                          <a:spcPts val="600"/>
                        </a:spcBef>
                        <a:spcAft>
                          <a:spcPts val="600"/>
                        </a:spcAft>
                      </a:pPr>
                      <a:r>
                        <a:rPr lang="en-GB" sz="2000">
                          <a:latin typeface="Arial" pitchFamily="34" charset="0"/>
                          <a:cs typeface="Arial" pitchFamily="34" charset="0"/>
                        </a:rPr>
                        <a:t>Leveraging influencers</a:t>
                      </a:r>
                      <a:endParaRPr lang="en-US" sz="2000">
                        <a:latin typeface="Arial" pitchFamily="34" charset="0"/>
                        <a:ea typeface="Arial"/>
                        <a:cs typeface="Arial" pitchFamily="34" charset="0"/>
                      </a:endParaRPr>
                    </a:p>
                  </a:txBody>
                  <a:tcPr marL="63500" marR="63500" marT="63500" marB="63500"/>
                </a:tc>
                <a:tc>
                  <a:txBody>
                    <a:bodyPr/>
                    <a:lstStyle/>
                    <a:p>
                      <a:pPr algn="just">
                        <a:lnSpc>
                          <a:spcPct val="150000"/>
                        </a:lnSpc>
                        <a:spcBef>
                          <a:spcPts val="600"/>
                        </a:spcBef>
                        <a:spcAft>
                          <a:spcPts val="600"/>
                        </a:spcAft>
                      </a:pPr>
                      <a:r>
                        <a:rPr lang="en-GB" sz="2000">
                          <a:latin typeface="Arial" pitchFamily="34" charset="0"/>
                          <a:cs typeface="Arial" pitchFamily="34" charset="0"/>
                        </a:rPr>
                        <a:t>Creative content generation</a:t>
                      </a:r>
                      <a:endParaRPr lang="en-US" sz="2000">
                        <a:latin typeface="Arial" pitchFamily="34" charset="0"/>
                        <a:ea typeface="Arial"/>
                        <a:cs typeface="Arial" pitchFamily="34" charset="0"/>
                      </a:endParaRPr>
                    </a:p>
                  </a:txBody>
                  <a:tcPr marL="63500" marR="63500" marT="63500" marB="63500"/>
                </a:tc>
                <a:extLst>
                  <a:ext uri="{0D108BD9-81ED-4DB2-BD59-A6C34878D82A}">
                    <a16:rowId xmlns:a16="http://schemas.microsoft.com/office/drawing/2014/main" val="10002"/>
                  </a:ext>
                </a:extLst>
              </a:tr>
              <a:tr h="700092">
                <a:tc>
                  <a:txBody>
                    <a:bodyPr/>
                    <a:lstStyle/>
                    <a:p>
                      <a:pPr algn="just">
                        <a:lnSpc>
                          <a:spcPct val="150000"/>
                        </a:lnSpc>
                        <a:spcBef>
                          <a:spcPts val="600"/>
                        </a:spcBef>
                        <a:spcAft>
                          <a:spcPts val="600"/>
                        </a:spcAft>
                      </a:pPr>
                      <a:r>
                        <a:rPr lang="en-GB" sz="2000">
                          <a:latin typeface="Arial" pitchFamily="34" charset="0"/>
                          <a:cs typeface="Arial" pitchFamily="34" charset="0"/>
                        </a:rPr>
                        <a:t>KPIs</a:t>
                      </a:r>
                      <a:endParaRPr lang="en-US" sz="2000">
                        <a:latin typeface="Arial" pitchFamily="34" charset="0"/>
                        <a:ea typeface="Arial"/>
                        <a:cs typeface="Arial" pitchFamily="34" charset="0"/>
                      </a:endParaRPr>
                    </a:p>
                  </a:txBody>
                  <a:tcPr marL="63500" marR="63500" marT="63500" marB="63500"/>
                </a:tc>
                <a:tc>
                  <a:txBody>
                    <a:bodyPr/>
                    <a:lstStyle/>
                    <a:p>
                      <a:pPr algn="just">
                        <a:lnSpc>
                          <a:spcPct val="150000"/>
                        </a:lnSpc>
                        <a:spcBef>
                          <a:spcPts val="600"/>
                        </a:spcBef>
                        <a:spcAft>
                          <a:spcPts val="600"/>
                        </a:spcAft>
                      </a:pPr>
                      <a:r>
                        <a:rPr lang="en-GB" sz="2000" dirty="0">
                          <a:latin typeface="Arial" pitchFamily="34" charset="0"/>
                          <a:cs typeface="Arial" pitchFamily="34" charset="0"/>
                        </a:rPr>
                        <a:t>Marketing revenue attribution</a:t>
                      </a:r>
                      <a:endParaRPr lang="en-US" sz="2000" dirty="0">
                        <a:latin typeface="Arial" pitchFamily="34" charset="0"/>
                        <a:ea typeface="Arial"/>
                        <a:cs typeface="Arial" pitchFamily="34" charset="0"/>
                      </a:endParaRPr>
                    </a:p>
                  </a:txBody>
                  <a:tcPr marL="63500" marR="63500" marT="63500" marB="63500"/>
                </a:tc>
                <a:tc>
                  <a:txBody>
                    <a:bodyPr/>
                    <a:lstStyle/>
                    <a:p>
                      <a:pPr algn="just">
                        <a:lnSpc>
                          <a:spcPct val="150000"/>
                        </a:lnSpc>
                        <a:spcBef>
                          <a:spcPts val="600"/>
                        </a:spcBef>
                        <a:spcAft>
                          <a:spcPts val="600"/>
                        </a:spcAft>
                      </a:pPr>
                      <a:r>
                        <a:rPr lang="en-GB" sz="2000">
                          <a:latin typeface="Arial" pitchFamily="34" charset="0"/>
                          <a:cs typeface="Arial" pitchFamily="34" charset="0"/>
                        </a:rPr>
                        <a:t>Lead-to-customer ratio</a:t>
                      </a:r>
                      <a:endParaRPr lang="en-US" sz="2000">
                        <a:latin typeface="Arial" pitchFamily="34" charset="0"/>
                        <a:ea typeface="Arial"/>
                        <a:cs typeface="Arial" pitchFamily="34" charset="0"/>
                      </a:endParaRPr>
                    </a:p>
                  </a:txBody>
                  <a:tcPr marL="63500" marR="63500" marT="63500" marB="63500"/>
                </a:tc>
                <a:extLst>
                  <a:ext uri="{0D108BD9-81ED-4DB2-BD59-A6C34878D82A}">
                    <a16:rowId xmlns:a16="http://schemas.microsoft.com/office/drawing/2014/main" val="10003"/>
                  </a:ext>
                </a:extLst>
              </a:tr>
              <a:tr h="700092">
                <a:tc>
                  <a:txBody>
                    <a:bodyPr/>
                    <a:lstStyle/>
                    <a:p>
                      <a:pPr algn="just">
                        <a:lnSpc>
                          <a:spcPct val="150000"/>
                        </a:lnSpc>
                        <a:spcBef>
                          <a:spcPts val="600"/>
                        </a:spcBef>
                        <a:spcAft>
                          <a:spcPts val="600"/>
                        </a:spcAft>
                      </a:pPr>
                      <a:r>
                        <a:rPr lang="en-GB" sz="2000">
                          <a:latin typeface="Arial" pitchFamily="34" charset="0"/>
                          <a:cs typeface="Arial" pitchFamily="34" charset="0"/>
                        </a:rPr>
                        <a:t>Marketing Campaigns</a:t>
                      </a:r>
                      <a:endParaRPr lang="en-US" sz="2000">
                        <a:latin typeface="Arial" pitchFamily="34" charset="0"/>
                        <a:ea typeface="Arial"/>
                        <a:cs typeface="Arial" pitchFamily="34" charset="0"/>
                      </a:endParaRPr>
                    </a:p>
                  </a:txBody>
                  <a:tcPr marL="63500" marR="63500" marT="63500" marB="63500"/>
                </a:tc>
                <a:tc>
                  <a:txBody>
                    <a:bodyPr/>
                    <a:lstStyle/>
                    <a:p>
                      <a:pPr algn="just">
                        <a:lnSpc>
                          <a:spcPct val="150000"/>
                        </a:lnSpc>
                        <a:spcBef>
                          <a:spcPts val="600"/>
                        </a:spcBef>
                        <a:spcAft>
                          <a:spcPts val="600"/>
                        </a:spcAft>
                      </a:pPr>
                      <a:r>
                        <a:rPr lang="en-GB" sz="2000">
                          <a:latin typeface="Arial" pitchFamily="34" charset="0"/>
                          <a:cs typeface="Arial" pitchFamily="34" charset="0"/>
                        </a:rPr>
                        <a:t>Product launch campaign</a:t>
                      </a:r>
                      <a:endParaRPr lang="en-US" sz="2000">
                        <a:latin typeface="Arial" pitchFamily="34" charset="0"/>
                        <a:ea typeface="Arial"/>
                        <a:cs typeface="Arial" pitchFamily="34" charset="0"/>
                      </a:endParaRPr>
                    </a:p>
                  </a:txBody>
                  <a:tcPr marL="63500" marR="63500" marT="63500" marB="63500"/>
                </a:tc>
                <a:tc>
                  <a:txBody>
                    <a:bodyPr/>
                    <a:lstStyle/>
                    <a:p>
                      <a:pPr algn="just">
                        <a:lnSpc>
                          <a:spcPct val="150000"/>
                        </a:lnSpc>
                        <a:spcBef>
                          <a:spcPts val="600"/>
                        </a:spcBef>
                        <a:spcAft>
                          <a:spcPts val="600"/>
                        </a:spcAft>
                      </a:pPr>
                      <a:r>
                        <a:rPr lang="en-GB" sz="2000" dirty="0">
                          <a:latin typeface="Arial" pitchFamily="34" charset="0"/>
                          <a:cs typeface="Arial" pitchFamily="34" charset="0"/>
                        </a:rPr>
                        <a:t>Influencer Marketing Campaign</a:t>
                      </a:r>
                      <a:endParaRPr lang="en-US" sz="2000" dirty="0">
                        <a:latin typeface="Arial" pitchFamily="34" charset="0"/>
                        <a:ea typeface="Arial"/>
                        <a:cs typeface="Arial" pitchFamily="34" charset="0"/>
                      </a:endParaRPr>
                    </a:p>
                  </a:txBody>
                  <a:tcPr marL="63500" marR="63500" marT="63500" marB="63500"/>
                </a:tc>
                <a:extLst>
                  <a:ext uri="{0D108BD9-81ED-4DB2-BD59-A6C34878D82A}">
                    <a16:rowId xmlns:a16="http://schemas.microsoft.com/office/drawing/2014/main" val="10004"/>
                  </a:ext>
                </a:extLst>
              </a:tr>
            </a:tbl>
          </a:graphicData>
        </a:graphic>
      </p:graphicFrame>
      <p:grpSp>
        <p:nvGrpSpPr>
          <p:cNvPr id="31" name="Group 5"/>
          <p:cNvGrpSpPr/>
          <p:nvPr/>
        </p:nvGrpSpPr>
        <p:grpSpPr>
          <a:xfrm>
            <a:off x="8572496" y="7358078"/>
            <a:ext cx="6858048" cy="2928922"/>
            <a:chOff x="0" y="0"/>
            <a:chExt cx="1267941" cy="588400"/>
          </a:xfrm>
        </p:grpSpPr>
        <p:sp>
          <p:nvSpPr>
            <p:cNvPr id="32" name="Freeform 6"/>
            <p:cNvSpPr/>
            <p:nvPr/>
          </p:nvSpPr>
          <p:spPr>
            <a:xfrm>
              <a:off x="0" y="0"/>
              <a:ext cx="1267941" cy="588400"/>
            </a:xfrm>
            <a:custGeom>
              <a:avLst/>
              <a:gdLst/>
              <a:ahLst/>
              <a:cxnLst/>
              <a:rect l="l" t="t" r="r" b="b"/>
              <a:pathLst>
                <a:path w="1267941" h="588400">
                  <a:moveTo>
                    <a:pt x="28379" y="0"/>
                  </a:moveTo>
                  <a:lnTo>
                    <a:pt x="1239562" y="0"/>
                  </a:lnTo>
                  <a:cubicBezTo>
                    <a:pt x="1247089" y="0"/>
                    <a:pt x="1254307" y="2990"/>
                    <a:pt x="1259629" y="8312"/>
                  </a:cubicBezTo>
                  <a:cubicBezTo>
                    <a:pt x="1264951" y="13634"/>
                    <a:pt x="1267941" y="20852"/>
                    <a:pt x="1267941" y="28379"/>
                  </a:cubicBezTo>
                  <a:lnTo>
                    <a:pt x="1267941" y="560021"/>
                  </a:lnTo>
                  <a:cubicBezTo>
                    <a:pt x="1267941" y="575694"/>
                    <a:pt x="1255235" y="588400"/>
                    <a:pt x="1239562" y="588400"/>
                  </a:cubicBezTo>
                  <a:lnTo>
                    <a:pt x="28379" y="588400"/>
                  </a:lnTo>
                  <a:cubicBezTo>
                    <a:pt x="12706" y="588400"/>
                    <a:pt x="0" y="575694"/>
                    <a:pt x="0" y="560021"/>
                  </a:cubicBezTo>
                  <a:lnTo>
                    <a:pt x="0" y="28379"/>
                  </a:lnTo>
                  <a:cubicBezTo>
                    <a:pt x="0" y="12706"/>
                    <a:pt x="12706" y="0"/>
                    <a:pt x="28379" y="0"/>
                  </a:cubicBezTo>
                  <a:close/>
                </a:path>
              </a:pathLst>
            </a:custGeom>
            <a:blipFill>
              <a:blip r:embed="rId7" cstate="print"/>
              <a:stretch>
                <a:fillRect t="-8239" b="-35330"/>
              </a:stretch>
            </a:blipFill>
          </p:spPr>
          <p:txBody>
            <a:bodyPr/>
            <a:lstStyle/>
            <a:p>
              <a:endParaRPr lang="en-GB"/>
            </a:p>
          </p:txBody>
        </p:sp>
      </p:gr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151" b="-9151"/>
            </a:stretch>
          </a:blipFill>
        </p:spPr>
        <p:txBody>
          <a:bodyPr/>
          <a:lstStyle/>
          <a:p>
            <a:endParaRPr lang="en-GB"/>
          </a:p>
        </p:txBody>
      </p:sp>
      <p:grpSp>
        <p:nvGrpSpPr>
          <p:cNvPr id="8" name="Group 8"/>
          <p:cNvGrpSpPr/>
          <p:nvPr/>
        </p:nvGrpSpPr>
        <p:grpSpPr>
          <a:xfrm>
            <a:off x="-3230316" y="-828003"/>
            <a:ext cx="4617031" cy="4617031"/>
            <a:chOff x="0" y="0"/>
            <a:chExt cx="6156042" cy="6156042"/>
          </a:xfrm>
        </p:grpSpPr>
        <p:grpSp>
          <p:nvGrpSpPr>
            <p:cNvPr id="9" name="Group 9"/>
            <p:cNvGrpSpPr/>
            <p:nvPr/>
          </p:nvGrpSpPr>
          <p:grpSpPr>
            <a:xfrm>
              <a:off x="0" y="0"/>
              <a:ext cx="6156042" cy="6156042"/>
              <a:chOff x="0" y="0"/>
              <a:chExt cx="812800" cy="812800"/>
            </a:xfrm>
          </p:grpSpPr>
          <p:sp>
            <p:nvSpPr>
              <p:cNvPr id="10" name="Freeform 1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A06145"/>
              </a:solidFill>
            </p:spPr>
            <p:txBody>
              <a:bodyPr/>
              <a:lstStyle/>
              <a:p>
                <a:endParaRPr lang="en-GB"/>
              </a:p>
            </p:txBody>
          </p:sp>
          <p:sp>
            <p:nvSpPr>
              <p:cNvPr id="11" name="TextBox 11"/>
              <p:cNvSpPr txBox="1"/>
              <p:nvPr/>
            </p:nvSpPr>
            <p:spPr>
              <a:xfrm>
                <a:off x="76200" y="19050"/>
                <a:ext cx="660400" cy="717550"/>
              </a:xfrm>
              <a:prstGeom prst="rect">
                <a:avLst/>
              </a:prstGeom>
            </p:spPr>
            <p:txBody>
              <a:bodyPr lIns="50800" tIns="50800" rIns="50800" bIns="50800" rtlCol="0" anchor="ctr"/>
              <a:lstStyle/>
              <a:p>
                <a:pPr algn="ctr">
                  <a:lnSpc>
                    <a:spcPts val="2799"/>
                  </a:lnSpc>
                </a:pPr>
                <a:endParaRPr>
                  <a:latin typeface="Arial" panose="020B0604020202020204" pitchFamily="34" charset="0"/>
                  <a:cs typeface="Arial" panose="020B0604020202020204" pitchFamily="34" charset="0"/>
                </a:endParaRPr>
              </a:p>
            </p:txBody>
          </p:sp>
        </p:grpSp>
        <p:grpSp>
          <p:nvGrpSpPr>
            <p:cNvPr id="12" name="Group 12"/>
            <p:cNvGrpSpPr/>
            <p:nvPr/>
          </p:nvGrpSpPr>
          <p:grpSpPr>
            <a:xfrm>
              <a:off x="901194" y="901194"/>
              <a:ext cx="4353653" cy="4353653"/>
              <a:chOff x="0" y="0"/>
              <a:chExt cx="812800" cy="812800"/>
            </a:xfrm>
          </p:grpSpPr>
          <p:sp>
            <p:nvSpPr>
              <p:cNvPr id="13" name="Freeform 1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51200"/>
              </a:solidFill>
            </p:spPr>
            <p:txBody>
              <a:bodyPr/>
              <a:lstStyle/>
              <a:p>
                <a:endParaRPr lang="en-GB"/>
              </a:p>
            </p:txBody>
          </p:sp>
          <p:sp>
            <p:nvSpPr>
              <p:cNvPr id="14" name="TextBox 14"/>
              <p:cNvSpPr txBox="1"/>
              <p:nvPr/>
            </p:nvSpPr>
            <p:spPr>
              <a:xfrm>
                <a:off x="76200" y="19050"/>
                <a:ext cx="660400" cy="717550"/>
              </a:xfrm>
              <a:prstGeom prst="rect">
                <a:avLst/>
              </a:prstGeom>
            </p:spPr>
            <p:txBody>
              <a:bodyPr lIns="50800" tIns="50800" rIns="50800" bIns="50800" rtlCol="0" anchor="ctr"/>
              <a:lstStyle/>
              <a:p>
                <a:pPr algn="ctr">
                  <a:lnSpc>
                    <a:spcPts val="2799"/>
                  </a:lnSpc>
                </a:pPr>
                <a:endParaRPr>
                  <a:latin typeface="Arial" panose="020B0604020202020204" pitchFamily="34" charset="0"/>
                  <a:cs typeface="Arial" panose="020B0604020202020204" pitchFamily="34" charset="0"/>
                </a:endParaRPr>
              </a:p>
            </p:txBody>
          </p:sp>
        </p:grpSp>
      </p:grpSp>
      <p:sp>
        <p:nvSpPr>
          <p:cNvPr id="7" name="Freeform 7"/>
          <p:cNvSpPr/>
          <p:nvPr/>
        </p:nvSpPr>
        <p:spPr>
          <a:xfrm>
            <a:off x="-2506249" y="138958"/>
            <a:ext cx="3183149" cy="2668057"/>
          </a:xfrm>
          <a:custGeom>
            <a:avLst/>
            <a:gdLst/>
            <a:ahLst/>
            <a:cxnLst/>
            <a:rect l="l" t="t" r="r" b="b"/>
            <a:pathLst>
              <a:path w="3183149" h="2668057">
                <a:moveTo>
                  <a:pt x="0" y="0"/>
                </a:moveTo>
                <a:lnTo>
                  <a:pt x="3183149" y="0"/>
                </a:lnTo>
                <a:lnTo>
                  <a:pt x="3183149" y="2668057"/>
                </a:lnTo>
                <a:lnTo>
                  <a:pt x="0" y="2668057"/>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22" name="TextBox 22"/>
          <p:cNvSpPr txBox="1"/>
          <p:nvPr/>
        </p:nvSpPr>
        <p:spPr>
          <a:xfrm>
            <a:off x="1703297" y="425913"/>
            <a:ext cx="13012454" cy="1823256"/>
          </a:xfrm>
          <a:prstGeom prst="rect">
            <a:avLst/>
          </a:prstGeom>
          <a:gradFill>
            <a:gsLst>
              <a:gs pos="0">
                <a:srgbClr val="D6B19C"/>
              </a:gs>
              <a:gs pos="30000">
                <a:srgbClr val="D49E6C"/>
              </a:gs>
              <a:gs pos="70000">
                <a:srgbClr val="A65528"/>
              </a:gs>
              <a:gs pos="100000">
                <a:srgbClr val="663012"/>
              </a:gs>
            </a:gsLst>
            <a:lin ang="5400000" scaled="0"/>
          </a:gradFill>
        </p:spPr>
        <p:txBody>
          <a:bodyPr wrap="square" lIns="0" tIns="0" rIns="0" bIns="0" rtlCol="0" anchor="t">
            <a:spAutoFit/>
          </a:bodyPr>
          <a:lstStyle/>
          <a:p>
            <a:pPr algn="ctr">
              <a:lnSpc>
                <a:spcPts val="7480"/>
              </a:lnSpc>
            </a:pPr>
            <a:r>
              <a:rPr lang="en-US" sz="4800" b="1" dirty="0">
                <a:latin typeface="Arial" panose="020B0604020202020204" pitchFamily="34" charset="0"/>
                <a:ea typeface="Heading Now 61-68 Bold"/>
                <a:cs typeface="Arial" panose="020B0604020202020204" pitchFamily="34" charset="0"/>
                <a:sym typeface="Heading Now 61-68 Bold"/>
              </a:rPr>
              <a:t>Month Marketing Strategy and Branding (</a:t>
            </a:r>
            <a:r>
              <a:rPr lang="en-US" sz="4800" b="1" dirty="0" err="1">
                <a:latin typeface="Arial" panose="020B0604020202020204" pitchFamily="34" charset="0"/>
                <a:ea typeface="Heading Now 61-68 Bold"/>
                <a:cs typeface="Arial" panose="020B0604020202020204" pitchFamily="34" charset="0"/>
                <a:sym typeface="Heading Now 61-68 Bold"/>
              </a:rPr>
              <a:t>Contd</a:t>
            </a:r>
            <a:r>
              <a:rPr lang="en-US" sz="4800" b="1" dirty="0">
                <a:latin typeface="Arial" panose="020B0604020202020204" pitchFamily="34" charset="0"/>
                <a:ea typeface="Heading Now 61-68 Bold"/>
                <a:cs typeface="Arial" panose="020B0604020202020204" pitchFamily="34" charset="0"/>
                <a:sym typeface="Heading Now 61-68 Bold"/>
              </a:rPr>
              <a:t>…)</a:t>
            </a:r>
          </a:p>
        </p:txBody>
      </p:sp>
      <p:grpSp>
        <p:nvGrpSpPr>
          <p:cNvPr id="23" name="Group 23"/>
          <p:cNvGrpSpPr/>
          <p:nvPr/>
        </p:nvGrpSpPr>
        <p:grpSpPr>
          <a:xfrm>
            <a:off x="14469355" y="-2551877"/>
            <a:ext cx="6013880" cy="6013880"/>
            <a:chOff x="0" y="0"/>
            <a:chExt cx="8018507" cy="8018507"/>
          </a:xfrm>
        </p:grpSpPr>
        <p:grpSp>
          <p:nvGrpSpPr>
            <p:cNvPr id="24" name="Group 24"/>
            <p:cNvGrpSpPr/>
            <p:nvPr/>
          </p:nvGrpSpPr>
          <p:grpSpPr>
            <a:xfrm>
              <a:off x="0" y="0"/>
              <a:ext cx="8018507" cy="8018507"/>
              <a:chOff x="0" y="0"/>
              <a:chExt cx="812800" cy="812800"/>
            </a:xfrm>
          </p:grpSpPr>
          <p:sp>
            <p:nvSpPr>
              <p:cNvPr id="25" name="Freeform 25"/>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A06145"/>
              </a:solidFill>
            </p:spPr>
            <p:txBody>
              <a:bodyPr/>
              <a:lstStyle/>
              <a:p>
                <a:endParaRPr lang="en-GB"/>
              </a:p>
            </p:txBody>
          </p:sp>
          <p:sp>
            <p:nvSpPr>
              <p:cNvPr id="26" name="TextBox 26"/>
              <p:cNvSpPr txBox="1"/>
              <p:nvPr/>
            </p:nvSpPr>
            <p:spPr>
              <a:xfrm>
                <a:off x="76200" y="19050"/>
                <a:ext cx="660400" cy="717550"/>
              </a:xfrm>
              <a:prstGeom prst="rect">
                <a:avLst/>
              </a:prstGeom>
            </p:spPr>
            <p:txBody>
              <a:bodyPr lIns="50800" tIns="50800" rIns="50800" bIns="50800" rtlCol="0" anchor="ctr"/>
              <a:lstStyle/>
              <a:p>
                <a:pPr algn="ctr">
                  <a:lnSpc>
                    <a:spcPts val="2799"/>
                  </a:lnSpc>
                </a:pPr>
                <a:endParaRPr>
                  <a:latin typeface="Arial" panose="020B0604020202020204" pitchFamily="34" charset="0"/>
                  <a:cs typeface="Arial" panose="020B0604020202020204" pitchFamily="34" charset="0"/>
                </a:endParaRPr>
              </a:p>
            </p:txBody>
          </p:sp>
        </p:grpSp>
        <p:grpSp>
          <p:nvGrpSpPr>
            <p:cNvPr id="27" name="Group 27"/>
            <p:cNvGrpSpPr/>
            <p:nvPr/>
          </p:nvGrpSpPr>
          <p:grpSpPr>
            <a:xfrm>
              <a:off x="1173844" y="1173844"/>
              <a:ext cx="5670819" cy="5670819"/>
              <a:chOff x="0" y="0"/>
              <a:chExt cx="812800" cy="812800"/>
            </a:xfrm>
          </p:grpSpPr>
          <p:sp>
            <p:nvSpPr>
              <p:cNvPr id="28" name="Freeform 28"/>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51200"/>
              </a:solidFill>
            </p:spPr>
            <p:txBody>
              <a:bodyPr/>
              <a:lstStyle/>
              <a:p>
                <a:endParaRPr lang="en-GB"/>
              </a:p>
            </p:txBody>
          </p:sp>
          <p:sp>
            <p:nvSpPr>
              <p:cNvPr id="29" name="TextBox 29"/>
              <p:cNvSpPr txBox="1"/>
              <p:nvPr/>
            </p:nvSpPr>
            <p:spPr>
              <a:xfrm>
                <a:off x="76200" y="19050"/>
                <a:ext cx="660400" cy="717550"/>
              </a:xfrm>
              <a:prstGeom prst="rect">
                <a:avLst/>
              </a:prstGeom>
            </p:spPr>
            <p:txBody>
              <a:bodyPr lIns="50800" tIns="50800" rIns="50800" bIns="50800" rtlCol="0" anchor="ctr"/>
              <a:lstStyle/>
              <a:p>
                <a:pPr algn="ctr">
                  <a:lnSpc>
                    <a:spcPts val="2799"/>
                  </a:lnSpc>
                </a:pPr>
                <a:endParaRPr>
                  <a:latin typeface="Arial" panose="020B0604020202020204" pitchFamily="34" charset="0"/>
                  <a:cs typeface="Arial" panose="020B0604020202020204" pitchFamily="34" charset="0"/>
                </a:endParaRPr>
              </a:p>
            </p:txBody>
          </p:sp>
        </p:grpSp>
      </p:grpSp>
      <p:grpSp>
        <p:nvGrpSpPr>
          <p:cNvPr id="30" name="Group 30"/>
          <p:cNvGrpSpPr/>
          <p:nvPr/>
        </p:nvGrpSpPr>
        <p:grpSpPr>
          <a:xfrm>
            <a:off x="11048599" y="8408091"/>
            <a:ext cx="6013880" cy="6013880"/>
            <a:chOff x="0" y="0"/>
            <a:chExt cx="8018507" cy="8018507"/>
          </a:xfrm>
        </p:grpSpPr>
        <p:grpSp>
          <p:nvGrpSpPr>
            <p:cNvPr id="31" name="Group 31"/>
            <p:cNvGrpSpPr/>
            <p:nvPr/>
          </p:nvGrpSpPr>
          <p:grpSpPr>
            <a:xfrm>
              <a:off x="0" y="0"/>
              <a:ext cx="8018507" cy="8018507"/>
              <a:chOff x="0" y="0"/>
              <a:chExt cx="812800" cy="812800"/>
            </a:xfrm>
          </p:grpSpPr>
          <p:sp>
            <p:nvSpPr>
              <p:cNvPr id="32" name="Freeform 3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A06145"/>
              </a:solidFill>
            </p:spPr>
            <p:txBody>
              <a:bodyPr/>
              <a:lstStyle/>
              <a:p>
                <a:endParaRPr lang="en-GB"/>
              </a:p>
            </p:txBody>
          </p:sp>
          <p:sp>
            <p:nvSpPr>
              <p:cNvPr id="33" name="TextBox 33"/>
              <p:cNvSpPr txBox="1"/>
              <p:nvPr/>
            </p:nvSpPr>
            <p:spPr>
              <a:xfrm>
                <a:off x="76200" y="19050"/>
                <a:ext cx="660400" cy="717550"/>
              </a:xfrm>
              <a:prstGeom prst="rect">
                <a:avLst/>
              </a:prstGeom>
            </p:spPr>
            <p:txBody>
              <a:bodyPr lIns="50800" tIns="50800" rIns="50800" bIns="50800" rtlCol="0" anchor="ctr"/>
              <a:lstStyle/>
              <a:p>
                <a:pPr algn="ctr">
                  <a:lnSpc>
                    <a:spcPts val="2799"/>
                  </a:lnSpc>
                </a:pPr>
                <a:endParaRPr>
                  <a:latin typeface="Arial" panose="020B0604020202020204" pitchFamily="34" charset="0"/>
                  <a:cs typeface="Arial" panose="020B0604020202020204" pitchFamily="34" charset="0"/>
                </a:endParaRPr>
              </a:p>
            </p:txBody>
          </p:sp>
        </p:grpSp>
        <p:grpSp>
          <p:nvGrpSpPr>
            <p:cNvPr id="34" name="Group 34"/>
            <p:cNvGrpSpPr/>
            <p:nvPr/>
          </p:nvGrpSpPr>
          <p:grpSpPr>
            <a:xfrm>
              <a:off x="1173844" y="1173844"/>
              <a:ext cx="5670819" cy="5670819"/>
              <a:chOff x="0" y="0"/>
              <a:chExt cx="812800" cy="812800"/>
            </a:xfrm>
          </p:grpSpPr>
          <p:sp>
            <p:nvSpPr>
              <p:cNvPr id="35" name="Freeform 35"/>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51200"/>
              </a:solidFill>
            </p:spPr>
            <p:txBody>
              <a:bodyPr/>
              <a:lstStyle/>
              <a:p>
                <a:endParaRPr lang="en-GB"/>
              </a:p>
            </p:txBody>
          </p:sp>
          <p:sp>
            <p:nvSpPr>
              <p:cNvPr id="36" name="TextBox 36"/>
              <p:cNvSpPr txBox="1"/>
              <p:nvPr/>
            </p:nvSpPr>
            <p:spPr>
              <a:xfrm>
                <a:off x="76200" y="19050"/>
                <a:ext cx="660400" cy="717550"/>
              </a:xfrm>
              <a:prstGeom prst="rect">
                <a:avLst/>
              </a:prstGeom>
            </p:spPr>
            <p:txBody>
              <a:bodyPr lIns="50800" tIns="50800" rIns="50800" bIns="50800" rtlCol="0" anchor="ctr"/>
              <a:lstStyle/>
              <a:p>
                <a:pPr algn="ctr">
                  <a:lnSpc>
                    <a:spcPts val="2799"/>
                  </a:lnSpc>
                </a:pPr>
                <a:endParaRPr>
                  <a:latin typeface="Arial" panose="020B0604020202020204" pitchFamily="34" charset="0"/>
                  <a:cs typeface="Arial" panose="020B0604020202020204" pitchFamily="34" charset="0"/>
                </a:endParaRPr>
              </a:p>
            </p:txBody>
          </p:sp>
        </p:grpSp>
      </p:grpSp>
      <p:graphicFrame>
        <p:nvGraphicFramePr>
          <p:cNvPr id="38" name="Table 37"/>
          <p:cNvGraphicFramePr>
            <a:graphicFrameLocks noGrp="1"/>
          </p:cNvGraphicFramePr>
          <p:nvPr/>
        </p:nvGraphicFramePr>
        <p:xfrm>
          <a:off x="2571704" y="2786046"/>
          <a:ext cx="12073022" cy="4857784"/>
        </p:xfrm>
        <a:graphic>
          <a:graphicData uri="http://schemas.openxmlformats.org/drawingml/2006/table">
            <a:tbl>
              <a:tblPr>
                <a:tableStyleId>{08FB837D-C827-4EFA-A057-4D05807E0F7C}</a:tableStyleId>
              </a:tblPr>
              <a:tblGrid>
                <a:gridCol w="4025146">
                  <a:extLst>
                    <a:ext uri="{9D8B030D-6E8A-4147-A177-3AD203B41FA5}">
                      <a16:colId xmlns:a16="http://schemas.microsoft.com/office/drawing/2014/main" val="20000"/>
                    </a:ext>
                  </a:extLst>
                </a:gridCol>
                <a:gridCol w="3085864">
                  <a:extLst>
                    <a:ext uri="{9D8B030D-6E8A-4147-A177-3AD203B41FA5}">
                      <a16:colId xmlns:a16="http://schemas.microsoft.com/office/drawing/2014/main" val="20001"/>
                    </a:ext>
                  </a:extLst>
                </a:gridCol>
                <a:gridCol w="4962012">
                  <a:extLst>
                    <a:ext uri="{9D8B030D-6E8A-4147-A177-3AD203B41FA5}">
                      <a16:colId xmlns:a16="http://schemas.microsoft.com/office/drawing/2014/main" val="20002"/>
                    </a:ext>
                  </a:extLst>
                </a:gridCol>
              </a:tblGrid>
              <a:tr h="597481">
                <a:tc>
                  <a:txBody>
                    <a:bodyPr/>
                    <a:lstStyle/>
                    <a:p>
                      <a:pPr algn="ctr">
                        <a:lnSpc>
                          <a:spcPct val="150000"/>
                        </a:lnSpc>
                        <a:spcBef>
                          <a:spcPts val="600"/>
                        </a:spcBef>
                        <a:spcAft>
                          <a:spcPts val="600"/>
                        </a:spcAft>
                      </a:pPr>
                      <a:r>
                        <a:rPr lang="en-GB" sz="2000" b="1" i="1" dirty="0">
                          <a:latin typeface="Arial" pitchFamily="34" charset="0"/>
                          <a:cs typeface="Arial" pitchFamily="34" charset="0"/>
                        </a:rPr>
                        <a:t>Criteria for the campaign</a:t>
                      </a:r>
                      <a:endParaRPr lang="en-US" sz="2000" b="1" i="1" dirty="0">
                        <a:latin typeface="Arial" pitchFamily="34" charset="0"/>
                        <a:ea typeface="Arial"/>
                        <a:cs typeface="Arial" pitchFamily="34" charset="0"/>
                      </a:endParaRPr>
                    </a:p>
                  </a:txBody>
                  <a:tcPr marL="63500" marR="63500" marT="63500" marB="63500"/>
                </a:tc>
                <a:tc>
                  <a:txBody>
                    <a:bodyPr/>
                    <a:lstStyle/>
                    <a:p>
                      <a:pPr algn="ctr">
                        <a:lnSpc>
                          <a:spcPct val="150000"/>
                        </a:lnSpc>
                        <a:spcBef>
                          <a:spcPts val="600"/>
                        </a:spcBef>
                        <a:spcAft>
                          <a:spcPts val="600"/>
                        </a:spcAft>
                      </a:pPr>
                      <a:r>
                        <a:rPr lang="en-GB" sz="2000" b="1" i="1">
                          <a:latin typeface="Arial" pitchFamily="34" charset="0"/>
                          <a:cs typeface="Arial" pitchFamily="34" charset="0"/>
                        </a:rPr>
                        <a:t>Q3 (July-September)</a:t>
                      </a:r>
                      <a:endParaRPr lang="en-US" sz="2000" b="1" i="1">
                        <a:latin typeface="Arial" pitchFamily="34" charset="0"/>
                        <a:ea typeface="Arial"/>
                        <a:cs typeface="Arial" pitchFamily="34" charset="0"/>
                      </a:endParaRPr>
                    </a:p>
                  </a:txBody>
                  <a:tcPr marL="63500" marR="63500" marT="63500" marB="63500"/>
                </a:tc>
                <a:tc>
                  <a:txBody>
                    <a:bodyPr/>
                    <a:lstStyle/>
                    <a:p>
                      <a:pPr algn="ctr">
                        <a:lnSpc>
                          <a:spcPct val="150000"/>
                        </a:lnSpc>
                        <a:spcBef>
                          <a:spcPts val="600"/>
                        </a:spcBef>
                        <a:spcAft>
                          <a:spcPts val="600"/>
                        </a:spcAft>
                      </a:pPr>
                      <a:r>
                        <a:rPr lang="en-GB" sz="2000" b="1" i="1" dirty="0">
                          <a:latin typeface="Arial" pitchFamily="34" charset="0"/>
                          <a:cs typeface="Arial" pitchFamily="34" charset="0"/>
                        </a:rPr>
                        <a:t>Q4 (October-December)</a:t>
                      </a:r>
                      <a:endParaRPr lang="en-US" sz="2000" b="1" i="1" dirty="0">
                        <a:latin typeface="Arial" pitchFamily="34" charset="0"/>
                        <a:ea typeface="Arial"/>
                        <a:cs typeface="Arial" pitchFamily="34" charset="0"/>
                      </a:endParaRPr>
                    </a:p>
                  </a:txBody>
                  <a:tcPr marL="63500" marR="63500" marT="63500" marB="63500"/>
                </a:tc>
                <a:extLst>
                  <a:ext uri="{0D108BD9-81ED-4DB2-BD59-A6C34878D82A}">
                    <a16:rowId xmlns:a16="http://schemas.microsoft.com/office/drawing/2014/main" val="10000"/>
                  </a:ext>
                </a:extLst>
              </a:tr>
              <a:tr h="1532670">
                <a:tc>
                  <a:txBody>
                    <a:bodyPr/>
                    <a:lstStyle/>
                    <a:p>
                      <a:pPr algn="just">
                        <a:lnSpc>
                          <a:spcPct val="150000"/>
                        </a:lnSpc>
                        <a:spcBef>
                          <a:spcPts val="600"/>
                        </a:spcBef>
                        <a:spcAft>
                          <a:spcPts val="600"/>
                        </a:spcAft>
                      </a:pPr>
                      <a:r>
                        <a:rPr lang="en-GB" sz="2000">
                          <a:latin typeface="Arial" pitchFamily="34" charset="0"/>
                          <a:cs typeface="Arial" pitchFamily="34" charset="0"/>
                        </a:rPr>
                        <a:t>Business commercial direction</a:t>
                      </a:r>
                      <a:endParaRPr lang="en-US" sz="2000">
                        <a:latin typeface="Arial" pitchFamily="34" charset="0"/>
                        <a:ea typeface="Arial"/>
                        <a:cs typeface="Arial" pitchFamily="34" charset="0"/>
                      </a:endParaRPr>
                    </a:p>
                  </a:txBody>
                  <a:tcPr marL="63500" marR="63500" marT="63500" marB="63500"/>
                </a:tc>
                <a:tc>
                  <a:txBody>
                    <a:bodyPr/>
                    <a:lstStyle/>
                    <a:p>
                      <a:pPr algn="just">
                        <a:lnSpc>
                          <a:spcPct val="150000"/>
                        </a:lnSpc>
                        <a:spcBef>
                          <a:spcPts val="600"/>
                        </a:spcBef>
                        <a:spcAft>
                          <a:spcPts val="600"/>
                        </a:spcAft>
                      </a:pPr>
                      <a:r>
                        <a:rPr lang="en-GB" sz="2000" dirty="0">
                          <a:latin typeface="Arial" pitchFamily="34" charset="0"/>
                          <a:cs typeface="Arial" pitchFamily="34" charset="0"/>
                        </a:rPr>
                        <a:t>Product Offerings</a:t>
                      </a:r>
                      <a:endParaRPr lang="en-US" sz="2000" dirty="0">
                        <a:latin typeface="Arial" pitchFamily="34" charset="0"/>
                        <a:ea typeface="Arial"/>
                        <a:cs typeface="Arial" pitchFamily="34" charset="0"/>
                      </a:endParaRPr>
                    </a:p>
                  </a:txBody>
                  <a:tcPr marL="63500" marR="63500" marT="63500" marB="63500"/>
                </a:tc>
                <a:tc>
                  <a:txBody>
                    <a:bodyPr/>
                    <a:lstStyle/>
                    <a:p>
                      <a:pPr algn="just">
                        <a:lnSpc>
                          <a:spcPct val="150000"/>
                        </a:lnSpc>
                        <a:spcBef>
                          <a:spcPts val="600"/>
                        </a:spcBef>
                        <a:spcAft>
                          <a:spcPts val="600"/>
                        </a:spcAft>
                      </a:pPr>
                      <a:r>
                        <a:rPr lang="en-GB" sz="2000" dirty="0">
                          <a:latin typeface="Arial" pitchFamily="34" charset="0"/>
                          <a:cs typeface="Arial" pitchFamily="34" charset="0"/>
                        </a:rPr>
                        <a:t>Content type selection: </a:t>
                      </a:r>
                      <a:r>
                        <a:rPr lang="en-GB" sz="2000" dirty="0" err="1">
                          <a:latin typeface="Arial" pitchFamily="34" charset="0"/>
                          <a:cs typeface="Arial" pitchFamily="34" charset="0"/>
                        </a:rPr>
                        <a:t>Facebook</a:t>
                      </a:r>
                      <a:r>
                        <a:rPr lang="en-GB" sz="2000" dirty="0">
                          <a:latin typeface="Arial" pitchFamily="34" charset="0"/>
                          <a:cs typeface="Arial" pitchFamily="34" charset="0"/>
                        </a:rPr>
                        <a:t> posts, branding of the products and business cards</a:t>
                      </a:r>
                      <a:endParaRPr lang="en-US" sz="2000" dirty="0">
                        <a:latin typeface="Arial" pitchFamily="34" charset="0"/>
                        <a:ea typeface="Arial"/>
                        <a:cs typeface="Arial" pitchFamily="34" charset="0"/>
                      </a:endParaRPr>
                    </a:p>
                  </a:txBody>
                  <a:tcPr marL="63500" marR="63500" marT="63500" marB="63500"/>
                </a:tc>
                <a:extLst>
                  <a:ext uri="{0D108BD9-81ED-4DB2-BD59-A6C34878D82A}">
                    <a16:rowId xmlns:a16="http://schemas.microsoft.com/office/drawing/2014/main" val="10001"/>
                  </a:ext>
                </a:extLst>
              </a:tr>
              <a:tr h="1065076">
                <a:tc>
                  <a:txBody>
                    <a:bodyPr/>
                    <a:lstStyle/>
                    <a:p>
                      <a:pPr algn="just">
                        <a:lnSpc>
                          <a:spcPct val="150000"/>
                        </a:lnSpc>
                        <a:spcBef>
                          <a:spcPts val="600"/>
                        </a:spcBef>
                        <a:spcAft>
                          <a:spcPts val="600"/>
                        </a:spcAft>
                      </a:pPr>
                      <a:r>
                        <a:rPr lang="en-GB" sz="2000">
                          <a:latin typeface="Arial" pitchFamily="34" charset="0"/>
                          <a:cs typeface="Arial" pitchFamily="34" charset="0"/>
                        </a:rPr>
                        <a:t>Marketing strategy</a:t>
                      </a:r>
                      <a:endParaRPr lang="en-US" sz="2000">
                        <a:latin typeface="Arial" pitchFamily="34" charset="0"/>
                        <a:ea typeface="Arial"/>
                        <a:cs typeface="Arial" pitchFamily="34" charset="0"/>
                      </a:endParaRPr>
                    </a:p>
                  </a:txBody>
                  <a:tcPr marL="63500" marR="63500" marT="63500" marB="63500"/>
                </a:tc>
                <a:tc>
                  <a:txBody>
                    <a:bodyPr/>
                    <a:lstStyle/>
                    <a:p>
                      <a:pPr algn="just">
                        <a:lnSpc>
                          <a:spcPct val="150000"/>
                        </a:lnSpc>
                        <a:spcBef>
                          <a:spcPts val="600"/>
                        </a:spcBef>
                        <a:spcAft>
                          <a:spcPts val="600"/>
                        </a:spcAft>
                      </a:pPr>
                      <a:r>
                        <a:rPr lang="en-GB" sz="2000">
                          <a:latin typeface="Arial" pitchFamily="34" charset="0"/>
                          <a:cs typeface="Arial" pitchFamily="34" charset="0"/>
                        </a:rPr>
                        <a:t>Customer experience enhancement</a:t>
                      </a:r>
                      <a:endParaRPr lang="en-US" sz="2000">
                        <a:latin typeface="Arial" pitchFamily="34" charset="0"/>
                        <a:ea typeface="Arial"/>
                        <a:cs typeface="Arial" pitchFamily="34" charset="0"/>
                      </a:endParaRPr>
                    </a:p>
                  </a:txBody>
                  <a:tcPr marL="63500" marR="63500" marT="63500" marB="63500"/>
                </a:tc>
                <a:tc>
                  <a:txBody>
                    <a:bodyPr/>
                    <a:lstStyle/>
                    <a:p>
                      <a:pPr algn="just">
                        <a:lnSpc>
                          <a:spcPct val="150000"/>
                        </a:lnSpc>
                        <a:spcBef>
                          <a:spcPts val="600"/>
                        </a:spcBef>
                        <a:spcAft>
                          <a:spcPts val="600"/>
                        </a:spcAft>
                      </a:pPr>
                      <a:r>
                        <a:rPr lang="en-GB" sz="2000" dirty="0">
                          <a:latin typeface="Arial" pitchFamily="34" charset="0"/>
                          <a:cs typeface="Arial" pitchFamily="34" charset="0"/>
                        </a:rPr>
                        <a:t>Engaging content creation</a:t>
                      </a:r>
                      <a:endParaRPr lang="en-US" sz="2000" dirty="0">
                        <a:latin typeface="Arial" pitchFamily="34" charset="0"/>
                        <a:ea typeface="Arial"/>
                        <a:cs typeface="Arial" pitchFamily="34" charset="0"/>
                      </a:endParaRPr>
                    </a:p>
                  </a:txBody>
                  <a:tcPr marL="63500" marR="63500" marT="63500" marB="63500"/>
                </a:tc>
                <a:extLst>
                  <a:ext uri="{0D108BD9-81ED-4DB2-BD59-A6C34878D82A}">
                    <a16:rowId xmlns:a16="http://schemas.microsoft.com/office/drawing/2014/main" val="10002"/>
                  </a:ext>
                </a:extLst>
              </a:tr>
              <a:tr h="1065076">
                <a:tc>
                  <a:txBody>
                    <a:bodyPr/>
                    <a:lstStyle/>
                    <a:p>
                      <a:pPr algn="just">
                        <a:lnSpc>
                          <a:spcPct val="150000"/>
                        </a:lnSpc>
                        <a:spcBef>
                          <a:spcPts val="600"/>
                        </a:spcBef>
                        <a:spcAft>
                          <a:spcPts val="600"/>
                        </a:spcAft>
                      </a:pPr>
                      <a:r>
                        <a:rPr lang="en-GB" sz="2000">
                          <a:latin typeface="Arial" pitchFamily="34" charset="0"/>
                          <a:cs typeface="Arial" pitchFamily="34" charset="0"/>
                        </a:rPr>
                        <a:t>KPIs</a:t>
                      </a:r>
                      <a:endParaRPr lang="en-US" sz="2000">
                        <a:latin typeface="Arial" pitchFamily="34" charset="0"/>
                        <a:ea typeface="Arial"/>
                        <a:cs typeface="Arial" pitchFamily="34" charset="0"/>
                      </a:endParaRPr>
                    </a:p>
                  </a:txBody>
                  <a:tcPr marL="63500" marR="63500" marT="63500" marB="63500"/>
                </a:tc>
                <a:tc>
                  <a:txBody>
                    <a:bodyPr/>
                    <a:lstStyle/>
                    <a:p>
                      <a:pPr algn="just">
                        <a:lnSpc>
                          <a:spcPct val="150000"/>
                        </a:lnSpc>
                        <a:spcBef>
                          <a:spcPts val="600"/>
                        </a:spcBef>
                        <a:spcAft>
                          <a:spcPts val="600"/>
                        </a:spcAft>
                      </a:pPr>
                      <a:r>
                        <a:rPr lang="en-GB" sz="2000">
                          <a:latin typeface="Arial" pitchFamily="34" charset="0"/>
                          <a:cs typeface="Arial" pitchFamily="34" charset="0"/>
                        </a:rPr>
                        <a:t>Customer acquisition cost</a:t>
                      </a:r>
                      <a:endParaRPr lang="en-US" sz="2000">
                        <a:latin typeface="Arial" pitchFamily="34" charset="0"/>
                        <a:ea typeface="Arial"/>
                        <a:cs typeface="Arial" pitchFamily="34" charset="0"/>
                      </a:endParaRPr>
                    </a:p>
                  </a:txBody>
                  <a:tcPr marL="63500" marR="63500" marT="63500" marB="63500"/>
                </a:tc>
                <a:tc>
                  <a:txBody>
                    <a:bodyPr/>
                    <a:lstStyle/>
                    <a:p>
                      <a:pPr algn="just">
                        <a:lnSpc>
                          <a:spcPct val="150000"/>
                        </a:lnSpc>
                        <a:spcBef>
                          <a:spcPts val="600"/>
                        </a:spcBef>
                        <a:spcAft>
                          <a:spcPts val="600"/>
                        </a:spcAft>
                      </a:pPr>
                      <a:r>
                        <a:rPr lang="en-GB" sz="2000">
                          <a:latin typeface="Arial" pitchFamily="34" charset="0"/>
                          <a:cs typeface="Arial" pitchFamily="34" charset="0"/>
                        </a:rPr>
                        <a:t>Digital Marketing ROI</a:t>
                      </a:r>
                      <a:endParaRPr lang="en-US" sz="2000">
                        <a:latin typeface="Arial" pitchFamily="34" charset="0"/>
                        <a:ea typeface="Arial"/>
                        <a:cs typeface="Arial" pitchFamily="34" charset="0"/>
                      </a:endParaRPr>
                    </a:p>
                  </a:txBody>
                  <a:tcPr marL="63500" marR="63500" marT="63500" marB="63500"/>
                </a:tc>
                <a:extLst>
                  <a:ext uri="{0D108BD9-81ED-4DB2-BD59-A6C34878D82A}">
                    <a16:rowId xmlns:a16="http://schemas.microsoft.com/office/drawing/2014/main" val="10003"/>
                  </a:ext>
                </a:extLst>
              </a:tr>
              <a:tr h="597481">
                <a:tc>
                  <a:txBody>
                    <a:bodyPr/>
                    <a:lstStyle/>
                    <a:p>
                      <a:pPr algn="just">
                        <a:lnSpc>
                          <a:spcPct val="150000"/>
                        </a:lnSpc>
                        <a:spcBef>
                          <a:spcPts val="600"/>
                        </a:spcBef>
                        <a:spcAft>
                          <a:spcPts val="600"/>
                        </a:spcAft>
                      </a:pPr>
                      <a:r>
                        <a:rPr lang="en-GB" sz="2000">
                          <a:latin typeface="Arial" pitchFamily="34" charset="0"/>
                          <a:cs typeface="Arial" pitchFamily="34" charset="0"/>
                        </a:rPr>
                        <a:t>Marketing Campaigns</a:t>
                      </a:r>
                      <a:endParaRPr lang="en-US" sz="2000">
                        <a:latin typeface="Arial" pitchFamily="34" charset="0"/>
                        <a:ea typeface="Arial"/>
                        <a:cs typeface="Arial" pitchFamily="34" charset="0"/>
                      </a:endParaRPr>
                    </a:p>
                  </a:txBody>
                  <a:tcPr marL="63500" marR="63500" marT="63500" marB="63500"/>
                </a:tc>
                <a:tc>
                  <a:txBody>
                    <a:bodyPr/>
                    <a:lstStyle/>
                    <a:p>
                      <a:pPr algn="just">
                        <a:lnSpc>
                          <a:spcPct val="150000"/>
                        </a:lnSpc>
                        <a:spcBef>
                          <a:spcPts val="600"/>
                        </a:spcBef>
                        <a:spcAft>
                          <a:spcPts val="600"/>
                        </a:spcAft>
                      </a:pPr>
                      <a:r>
                        <a:rPr lang="en-GB" sz="2000">
                          <a:latin typeface="Arial" pitchFamily="34" charset="0"/>
                          <a:cs typeface="Arial" pitchFamily="34" charset="0"/>
                        </a:rPr>
                        <a:t>SEO Campaign</a:t>
                      </a:r>
                      <a:endParaRPr lang="en-US" sz="2000">
                        <a:latin typeface="Arial" pitchFamily="34" charset="0"/>
                        <a:ea typeface="Arial"/>
                        <a:cs typeface="Arial" pitchFamily="34" charset="0"/>
                      </a:endParaRPr>
                    </a:p>
                  </a:txBody>
                  <a:tcPr marL="63500" marR="63500" marT="63500" marB="63500"/>
                </a:tc>
                <a:tc>
                  <a:txBody>
                    <a:bodyPr/>
                    <a:lstStyle/>
                    <a:p>
                      <a:pPr algn="just">
                        <a:lnSpc>
                          <a:spcPct val="150000"/>
                        </a:lnSpc>
                        <a:spcBef>
                          <a:spcPts val="600"/>
                        </a:spcBef>
                        <a:spcAft>
                          <a:spcPts val="600"/>
                        </a:spcAft>
                      </a:pPr>
                      <a:r>
                        <a:rPr lang="en-GB" sz="2000" dirty="0">
                          <a:latin typeface="Arial" pitchFamily="34" charset="0"/>
                          <a:cs typeface="Arial" pitchFamily="34" charset="0"/>
                        </a:rPr>
                        <a:t>Digital Marketing Campaign</a:t>
                      </a:r>
                      <a:endParaRPr lang="en-US" sz="2000" dirty="0">
                        <a:latin typeface="Arial" pitchFamily="34" charset="0"/>
                        <a:ea typeface="Arial"/>
                        <a:cs typeface="Arial" pitchFamily="34" charset="0"/>
                      </a:endParaRPr>
                    </a:p>
                  </a:txBody>
                  <a:tcPr marL="63500" marR="63500" marT="63500" marB="63500"/>
                </a:tc>
                <a:extLst>
                  <a:ext uri="{0D108BD9-81ED-4DB2-BD59-A6C34878D82A}">
                    <a16:rowId xmlns:a16="http://schemas.microsoft.com/office/drawing/2014/main" val="10004"/>
                  </a:ext>
                </a:extLst>
              </a:tr>
            </a:tbl>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333" b="-9333"/>
            </a:stretch>
          </a:blipFill>
        </p:spPr>
        <p:txBody>
          <a:bodyPr/>
          <a:lstStyle/>
          <a:p>
            <a:endParaRPr lang="en-GB"/>
          </a:p>
        </p:txBody>
      </p:sp>
      <p:grpSp>
        <p:nvGrpSpPr>
          <p:cNvPr id="3" name="Group 3"/>
          <p:cNvGrpSpPr/>
          <p:nvPr/>
        </p:nvGrpSpPr>
        <p:grpSpPr>
          <a:xfrm>
            <a:off x="247636" y="154625"/>
            <a:ext cx="6717990" cy="5014448"/>
            <a:chOff x="0" y="0"/>
            <a:chExt cx="1040792" cy="776869"/>
          </a:xfrm>
        </p:grpSpPr>
        <p:sp>
          <p:nvSpPr>
            <p:cNvPr id="4" name="Freeform 4"/>
            <p:cNvSpPr/>
            <p:nvPr/>
          </p:nvSpPr>
          <p:spPr>
            <a:xfrm>
              <a:off x="0" y="0"/>
              <a:ext cx="1040792" cy="776869"/>
            </a:xfrm>
            <a:custGeom>
              <a:avLst/>
              <a:gdLst/>
              <a:ahLst/>
              <a:cxnLst/>
              <a:rect l="l" t="t" r="r" b="b"/>
              <a:pathLst>
                <a:path w="1040792" h="776869">
                  <a:moveTo>
                    <a:pt x="34572" y="0"/>
                  </a:moveTo>
                  <a:lnTo>
                    <a:pt x="1006220" y="0"/>
                  </a:lnTo>
                  <a:cubicBezTo>
                    <a:pt x="1015389" y="0"/>
                    <a:pt x="1024183" y="3642"/>
                    <a:pt x="1030666" y="10126"/>
                  </a:cubicBezTo>
                  <a:cubicBezTo>
                    <a:pt x="1037150" y="16610"/>
                    <a:pt x="1040792" y="25403"/>
                    <a:pt x="1040792" y="34572"/>
                  </a:cubicBezTo>
                  <a:lnTo>
                    <a:pt x="1040792" y="742297"/>
                  </a:lnTo>
                  <a:cubicBezTo>
                    <a:pt x="1040792" y="761391"/>
                    <a:pt x="1025314" y="776869"/>
                    <a:pt x="1006220" y="776869"/>
                  </a:cubicBezTo>
                  <a:lnTo>
                    <a:pt x="34572" y="776869"/>
                  </a:lnTo>
                  <a:cubicBezTo>
                    <a:pt x="15479" y="776869"/>
                    <a:pt x="0" y="761391"/>
                    <a:pt x="0" y="742297"/>
                  </a:cubicBezTo>
                  <a:lnTo>
                    <a:pt x="0" y="34572"/>
                  </a:lnTo>
                  <a:cubicBezTo>
                    <a:pt x="0" y="15479"/>
                    <a:pt x="15479" y="0"/>
                    <a:pt x="34572" y="0"/>
                  </a:cubicBezTo>
                  <a:close/>
                </a:path>
              </a:pathLst>
            </a:custGeom>
            <a:blipFill>
              <a:blip r:embed="rId4" cstate="print"/>
              <a:stretch>
                <a:fillRect t="-53304" r="-15754" b="-79103"/>
              </a:stretch>
            </a:blipFill>
          </p:spPr>
          <p:txBody>
            <a:bodyPr/>
            <a:lstStyle/>
            <a:p>
              <a:endParaRPr lang="en-GB"/>
            </a:p>
          </p:txBody>
        </p:sp>
      </p:grpSp>
      <p:sp>
        <p:nvSpPr>
          <p:cNvPr id="7" name="Freeform 7"/>
          <p:cNvSpPr/>
          <p:nvPr/>
        </p:nvSpPr>
        <p:spPr>
          <a:xfrm>
            <a:off x="14554200" y="8215334"/>
            <a:ext cx="3733800" cy="2071666"/>
          </a:xfrm>
          <a:custGeom>
            <a:avLst/>
            <a:gdLst/>
            <a:ahLst/>
            <a:cxnLst/>
            <a:rect l="l" t="t" r="r" b="b"/>
            <a:pathLst>
              <a:path w="6306136" h="4678006">
                <a:moveTo>
                  <a:pt x="0" y="0"/>
                </a:moveTo>
                <a:lnTo>
                  <a:pt x="6306136" y="0"/>
                </a:lnTo>
                <a:lnTo>
                  <a:pt x="6306136" y="4678006"/>
                </a:lnTo>
                <a:lnTo>
                  <a:pt x="0" y="4678006"/>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8" name="TextBox 8"/>
          <p:cNvSpPr txBox="1"/>
          <p:nvPr/>
        </p:nvSpPr>
        <p:spPr>
          <a:xfrm>
            <a:off x="7215174" y="857220"/>
            <a:ext cx="8840293" cy="861454"/>
          </a:xfrm>
          <a:prstGeom prst="rect">
            <a:avLst/>
          </a:prstGeom>
          <a:gradFill>
            <a:gsLst>
              <a:gs pos="0">
                <a:srgbClr val="D6B19C"/>
              </a:gs>
              <a:gs pos="30000">
                <a:srgbClr val="D49E6C"/>
              </a:gs>
              <a:gs pos="70000">
                <a:srgbClr val="A65528"/>
              </a:gs>
              <a:gs pos="100000">
                <a:srgbClr val="663012"/>
              </a:gs>
            </a:gsLst>
            <a:lin ang="5400000" scaled="0"/>
          </a:gradFill>
        </p:spPr>
        <p:txBody>
          <a:bodyPr wrap="square" lIns="0" tIns="0" rIns="0" bIns="0" rtlCol="0" anchor="t">
            <a:spAutoFit/>
          </a:bodyPr>
          <a:lstStyle/>
          <a:p>
            <a:pPr algn="ctr">
              <a:lnSpc>
                <a:spcPts val="7480"/>
              </a:lnSpc>
            </a:pPr>
            <a:r>
              <a:rPr lang="en-US" sz="4800" b="1" dirty="0">
                <a:solidFill>
                  <a:srgbClr val="0B0A0A"/>
                </a:solidFill>
                <a:latin typeface="Arial" panose="020B0604020202020204" pitchFamily="34" charset="0"/>
                <a:ea typeface="Heading Now 61-68 Bold"/>
                <a:cs typeface="Arial" panose="020B0604020202020204" pitchFamily="34" charset="0"/>
                <a:sym typeface="Heading Now 61-68 Bold"/>
              </a:rPr>
              <a:t>Detailed Action Plan </a:t>
            </a:r>
          </a:p>
        </p:txBody>
      </p:sp>
      <p:grpSp>
        <p:nvGrpSpPr>
          <p:cNvPr id="10" name="Group 10"/>
          <p:cNvGrpSpPr/>
          <p:nvPr/>
        </p:nvGrpSpPr>
        <p:grpSpPr>
          <a:xfrm>
            <a:off x="15886855" y="-3767951"/>
            <a:ext cx="7806568" cy="7806568"/>
            <a:chOff x="0" y="0"/>
            <a:chExt cx="10408757" cy="10408757"/>
          </a:xfrm>
        </p:grpSpPr>
        <p:grpSp>
          <p:nvGrpSpPr>
            <p:cNvPr id="11" name="Group 11"/>
            <p:cNvGrpSpPr/>
            <p:nvPr/>
          </p:nvGrpSpPr>
          <p:grpSpPr>
            <a:xfrm>
              <a:off x="0" y="0"/>
              <a:ext cx="10408757" cy="10408757"/>
              <a:chOff x="0" y="0"/>
              <a:chExt cx="812800" cy="812800"/>
            </a:xfrm>
          </p:grpSpPr>
          <p:sp>
            <p:nvSpPr>
              <p:cNvPr id="12" name="Freeform 1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A06145"/>
              </a:solidFill>
            </p:spPr>
            <p:txBody>
              <a:bodyPr/>
              <a:lstStyle/>
              <a:p>
                <a:endParaRPr lang="en-GB"/>
              </a:p>
            </p:txBody>
          </p:sp>
          <p:sp>
            <p:nvSpPr>
              <p:cNvPr id="13" name="TextBox 13"/>
              <p:cNvSpPr txBox="1"/>
              <p:nvPr/>
            </p:nvSpPr>
            <p:spPr>
              <a:xfrm>
                <a:off x="76200" y="9525"/>
                <a:ext cx="660400" cy="727075"/>
              </a:xfrm>
              <a:prstGeom prst="rect">
                <a:avLst/>
              </a:prstGeom>
            </p:spPr>
            <p:txBody>
              <a:bodyPr lIns="50800" tIns="50800" rIns="50800" bIns="50800" rtlCol="0" anchor="ctr"/>
              <a:lstStyle/>
              <a:p>
                <a:pPr algn="ctr">
                  <a:lnSpc>
                    <a:spcPts val="2800"/>
                  </a:lnSpc>
                </a:pPr>
                <a:endParaRPr>
                  <a:latin typeface="Arial" panose="020B0604020202020204" pitchFamily="34" charset="0"/>
                  <a:cs typeface="Arial" panose="020B0604020202020204" pitchFamily="34" charset="0"/>
                </a:endParaRPr>
              </a:p>
            </p:txBody>
          </p:sp>
        </p:grpSp>
        <p:grpSp>
          <p:nvGrpSpPr>
            <p:cNvPr id="14" name="Group 14"/>
            <p:cNvGrpSpPr/>
            <p:nvPr/>
          </p:nvGrpSpPr>
          <p:grpSpPr>
            <a:xfrm>
              <a:off x="1523757" y="1523757"/>
              <a:ext cx="7361242" cy="7361242"/>
              <a:chOff x="0" y="0"/>
              <a:chExt cx="812800" cy="812800"/>
            </a:xfrm>
          </p:grpSpPr>
          <p:sp>
            <p:nvSpPr>
              <p:cNvPr id="15" name="Freeform 15"/>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DDD3CB"/>
              </a:solidFill>
            </p:spPr>
            <p:txBody>
              <a:bodyPr/>
              <a:lstStyle/>
              <a:p>
                <a:endParaRPr lang="en-GB"/>
              </a:p>
            </p:txBody>
          </p:sp>
          <p:sp>
            <p:nvSpPr>
              <p:cNvPr id="16" name="TextBox 16"/>
              <p:cNvSpPr txBox="1"/>
              <p:nvPr/>
            </p:nvSpPr>
            <p:spPr>
              <a:xfrm>
                <a:off x="76200" y="9525"/>
                <a:ext cx="660400" cy="727075"/>
              </a:xfrm>
              <a:prstGeom prst="rect">
                <a:avLst/>
              </a:prstGeom>
            </p:spPr>
            <p:txBody>
              <a:bodyPr lIns="50800" tIns="50800" rIns="50800" bIns="50800" rtlCol="0" anchor="ctr"/>
              <a:lstStyle/>
              <a:p>
                <a:pPr algn="ctr">
                  <a:lnSpc>
                    <a:spcPts val="2800"/>
                  </a:lnSpc>
                </a:pPr>
                <a:endParaRPr>
                  <a:latin typeface="Arial" panose="020B0604020202020204" pitchFamily="34" charset="0"/>
                  <a:cs typeface="Arial" panose="020B0604020202020204" pitchFamily="34" charset="0"/>
                </a:endParaRPr>
              </a:p>
            </p:txBody>
          </p:sp>
        </p:grpSp>
      </p:grpSp>
      <p:grpSp>
        <p:nvGrpSpPr>
          <p:cNvPr id="24" name="Group 24"/>
          <p:cNvGrpSpPr/>
          <p:nvPr/>
        </p:nvGrpSpPr>
        <p:grpSpPr>
          <a:xfrm>
            <a:off x="7835087" y="9018174"/>
            <a:ext cx="3784600" cy="3784600"/>
            <a:chOff x="0" y="0"/>
            <a:chExt cx="5046133" cy="5046133"/>
          </a:xfrm>
        </p:grpSpPr>
        <p:grpSp>
          <p:nvGrpSpPr>
            <p:cNvPr id="25" name="Group 25"/>
            <p:cNvGrpSpPr/>
            <p:nvPr/>
          </p:nvGrpSpPr>
          <p:grpSpPr>
            <a:xfrm>
              <a:off x="0" y="0"/>
              <a:ext cx="5046133" cy="5046133"/>
              <a:chOff x="0" y="0"/>
              <a:chExt cx="812800" cy="812800"/>
            </a:xfrm>
          </p:grpSpPr>
          <p:sp>
            <p:nvSpPr>
              <p:cNvPr id="26" name="Freeform 2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A06145"/>
              </a:solidFill>
            </p:spPr>
            <p:txBody>
              <a:bodyPr/>
              <a:lstStyle/>
              <a:p>
                <a:endParaRPr lang="en-GB"/>
              </a:p>
            </p:txBody>
          </p:sp>
          <p:sp>
            <p:nvSpPr>
              <p:cNvPr id="27" name="TextBox 27"/>
              <p:cNvSpPr txBox="1"/>
              <p:nvPr/>
            </p:nvSpPr>
            <p:spPr>
              <a:xfrm>
                <a:off x="76200" y="19050"/>
                <a:ext cx="660400" cy="717550"/>
              </a:xfrm>
              <a:prstGeom prst="rect">
                <a:avLst/>
              </a:prstGeom>
            </p:spPr>
            <p:txBody>
              <a:bodyPr lIns="50800" tIns="50800" rIns="50800" bIns="50800" rtlCol="0" anchor="ctr"/>
              <a:lstStyle/>
              <a:p>
                <a:pPr algn="ctr">
                  <a:lnSpc>
                    <a:spcPts val="2799"/>
                  </a:lnSpc>
                </a:pPr>
                <a:endParaRPr>
                  <a:latin typeface="Arial" panose="020B0604020202020204" pitchFamily="34" charset="0"/>
                  <a:cs typeface="Arial" panose="020B0604020202020204" pitchFamily="34" charset="0"/>
                </a:endParaRPr>
              </a:p>
            </p:txBody>
          </p:sp>
        </p:grpSp>
        <p:grpSp>
          <p:nvGrpSpPr>
            <p:cNvPr id="28" name="Group 28"/>
            <p:cNvGrpSpPr/>
            <p:nvPr/>
          </p:nvGrpSpPr>
          <p:grpSpPr>
            <a:xfrm>
              <a:off x="738713" y="738713"/>
              <a:ext cx="3568708" cy="3568708"/>
              <a:chOff x="0" y="0"/>
              <a:chExt cx="812800" cy="812800"/>
            </a:xfrm>
          </p:grpSpPr>
          <p:sp>
            <p:nvSpPr>
              <p:cNvPr id="29" name="Freeform 2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DDD3CB"/>
              </a:solidFill>
            </p:spPr>
            <p:txBody>
              <a:bodyPr/>
              <a:lstStyle/>
              <a:p>
                <a:endParaRPr lang="en-GB"/>
              </a:p>
            </p:txBody>
          </p:sp>
          <p:sp>
            <p:nvSpPr>
              <p:cNvPr id="30" name="TextBox 30"/>
              <p:cNvSpPr txBox="1"/>
              <p:nvPr/>
            </p:nvSpPr>
            <p:spPr>
              <a:xfrm>
                <a:off x="76200" y="19050"/>
                <a:ext cx="660400" cy="717550"/>
              </a:xfrm>
              <a:prstGeom prst="rect">
                <a:avLst/>
              </a:prstGeom>
            </p:spPr>
            <p:txBody>
              <a:bodyPr lIns="50800" tIns="50800" rIns="50800" bIns="50800" rtlCol="0" anchor="ctr"/>
              <a:lstStyle/>
              <a:p>
                <a:pPr algn="ctr">
                  <a:lnSpc>
                    <a:spcPts val="2799"/>
                  </a:lnSpc>
                </a:pPr>
                <a:endParaRPr>
                  <a:latin typeface="Arial" panose="020B0604020202020204" pitchFamily="34" charset="0"/>
                  <a:cs typeface="Arial" panose="020B0604020202020204" pitchFamily="34" charset="0"/>
                </a:endParaRPr>
              </a:p>
            </p:txBody>
          </p:sp>
        </p:grpSp>
      </p:grpSp>
      <p:sp>
        <p:nvSpPr>
          <p:cNvPr id="33" name="Freeform 20"/>
          <p:cNvSpPr/>
          <p:nvPr/>
        </p:nvSpPr>
        <p:spPr>
          <a:xfrm>
            <a:off x="-571568" y="7072326"/>
            <a:ext cx="4500530" cy="3214674"/>
          </a:xfrm>
          <a:custGeom>
            <a:avLst/>
            <a:gdLst/>
            <a:ahLst/>
            <a:cxnLst/>
            <a:rect l="l" t="t" r="r" b="b"/>
            <a:pathLst>
              <a:path w="3006374" h="1982954">
                <a:moveTo>
                  <a:pt x="0" y="0"/>
                </a:moveTo>
                <a:lnTo>
                  <a:pt x="3006374" y="0"/>
                </a:lnTo>
                <a:lnTo>
                  <a:pt x="3006374" y="1982954"/>
                </a:lnTo>
                <a:lnTo>
                  <a:pt x="0" y="1982954"/>
                </a:lnTo>
                <a:lnTo>
                  <a:pt x="0" y="0"/>
                </a:lnTo>
                <a:close/>
              </a:path>
            </a:pathLst>
          </a:custGeom>
          <a:blipFill>
            <a:blip r:embed="rId7"/>
            <a:stretch>
              <a:fillRect/>
            </a:stretch>
          </a:blipFill>
        </p:spPr>
        <p:txBody>
          <a:bodyPr/>
          <a:lstStyle/>
          <a:p>
            <a:endParaRPr lang="en-GB"/>
          </a:p>
        </p:txBody>
      </p:sp>
      <p:graphicFrame>
        <p:nvGraphicFramePr>
          <p:cNvPr id="34" name="Table 33"/>
          <p:cNvGraphicFramePr>
            <a:graphicFrameLocks noGrp="1"/>
          </p:cNvGraphicFramePr>
          <p:nvPr/>
        </p:nvGraphicFramePr>
        <p:xfrm>
          <a:off x="7286613" y="3071798"/>
          <a:ext cx="9715566" cy="4214840"/>
        </p:xfrm>
        <a:graphic>
          <a:graphicData uri="http://schemas.openxmlformats.org/drawingml/2006/table">
            <a:tbl>
              <a:tblPr>
                <a:tableStyleId>{08FB837D-C827-4EFA-A057-4D05807E0F7C}</a:tableStyleId>
              </a:tblPr>
              <a:tblGrid>
                <a:gridCol w="3238522">
                  <a:extLst>
                    <a:ext uri="{9D8B030D-6E8A-4147-A177-3AD203B41FA5}">
                      <a16:colId xmlns:a16="http://schemas.microsoft.com/office/drawing/2014/main" val="20000"/>
                    </a:ext>
                  </a:extLst>
                </a:gridCol>
                <a:gridCol w="3238522">
                  <a:extLst>
                    <a:ext uri="{9D8B030D-6E8A-4147-A177-3AD203B41FA5}">
                      <a16:colId xmlns:a16="http://schemas.microsoft.com/office/drawing/2014/main" val="20001"/>
                    </a:ext>
                  </a:extLst>
                </a:gridCol>
                <a:gridCol w="3238522">
                  <a:extLst>
                    <a:ext uri="{9D8B030D-6E8A-4147-A177-3AD203B41FA5}">
                      <a16:colId xmlns:a16="http://schemas.microsoft.com/office/drawing/2014/main" val="20002"/>
                    </a:ext>
                  </a:extLst>
                </a:gridCol>
              </a:tblGrid>
              <a:tr h="842968">
                <a:tc>
                  <a:txBody>
                    <a:bodyPr/>
                    <a:lstStyle/>
                    <a:p>
                      <a:pPr algn="ctr">
                        <a:lnSpc>
                          <a:spcPct val="150000"/>
                        </a:lnSpc>
                        <a:spcBef>
                          <a:spcPts val="600"/>
                        </a:spcBef>
                        <a:spcAft>
                          <a:spcPts val="600"/>
                        </a:spcAft>
                      </a:pPr>
                      <a:r>
                        <a:rPr lang="en-GB" sz="2000" b="1" i="1">
                          <a:latin typeface="Arial" pitchFamily="34" charset="0"/>
                          <a:cs typeface="Arial" pitchFamily="34" charset="0"/>
                        </a:rPr>
                        <a:t>Expense Areas</a:t>
                      </a:r>
                      <a:endParaRPr lang="en-US" sz="2000" b="1" i="1">
                        <a:latin typeface="Arial" pitchFamily="34" charset="0"/>
                        <a:ea typeface="Arial"/>
                        <a:cs typeface="Arial" pitchFamily="34" charset="0"/>
                      </a:endParaRPr>
                    </a:p>
                  </a:txBody>
                  <a:tcPr marL="63500" marR="63500" marT="63500" marB="63500"/>
                </a:tc>
                <a:tc>
                  <a:txBody>
                    <a:bodyPr/>
                    <a:lstStyle/>
                    <a:p>
                      <a:pPr algn="ctr">
                        <a:lnSpc>
                          <a:spcPct val="150000"/>
                        </a:lnSpc>
                        <a:spcBef>
                          <a:spcPts val="600"/>
                        </a:spcBef>
                        <a:spcAft>
                          <a:spcPts val="600"/>
                        </a:spcAft>
                      </a:pPr>
                      <a:r>
                        <a:rPr lang="en-GB" sz="2000" b="1" i="1" dirty="0">
                          <a:latin typeface="Arial" pitchFamily="34" charset="0"/>
                          <a:cs typeface="Arial" pitchFamily="34" charset="0"/>
                        </a:rPr>
                        <a:t>Q1 (January-March)</a:t>
                      </a:r>
                      <a:endParaRPr lang="en-US" sz="2000" b="1" i="1" dirty="0">
                        <a:latin typeface="Arial" pitchFamily="34" charset="0"/>
                        <a:ea typeface="Arial"/>
                        <a:cs typeface="Arial" pitchFamily="34" charset="0"/>
                      </a:endParaRPr>
                    </a:p>
                  </a:txBody>
                  <a:tcPr marL="63500" marR="63500" marT="63500" marB="63500"/>
                </a:tc>
                <a:tc>
                  <a:txBody>
                    <a:bodyPr/>
                    <a:lstStyle/>
                    <a:p>
                      <a:pPr algn="ctr">
                        <a:lnSpc>
                          <a:spcPct val="150000"/>
                        </a:lnSpc>
                        <a:spcBef>
                          <a:spcPts val="600"/>
                        </a:spcBef>
                        <a:spcAft>
                          <a:spcPts val="600"/>
                        </a:spcAft>
                      </a:pPr>
                      <a:r>
                        <a:rPr lang="en-GB" sz="2000" b="1" i="1" dirty="0">
                          <a:latin typeface="Arial" pitchFamily="34" charset="0"/>
                          <a:cs typeface="Arial" pitchFamily="34" charset="0"/>
                        </a:rPr>
                        <a:t>Q2 (April-June)</a:t>
                      </a:r>
                      <a:endParaRPr lang="en-US" sz="2000" b="1" i="1" dirty="0">
                        <a:latin typeface="Arial" pitchFamily="34" charset="0"/>
                        <a:ea typeface="Arial"/>
                        <a:cs typeface="Arial" pitchFamily="34" charset="0"/>
                      </a:endParaRPr>
                    </a:p>
                  </a:txBody>
                  <a:tcPr marL="63500" marR="63500" marT="63500" marB="63500"/>
                </a:tc>
                <a:extLst>
                  <a:ext uri="{0D108BD9-81ED-4DB2-BD59-A6C34878D82A}">
                    <a16:rowId xmlns:a16="http://schemas.microsoft.com/office/drawing/2014/main" val="10000"/>
                  </a:ext>
                </a:extLst>
              </a:tr>
              <a:tr h="842968">
                <a:tc>
                  <a:txBody>
                    <a:bodyPr/>
                    <a:lstStyle/>
                    <a:p>
                      <a:pPr algn="just">
                        <a:lnSpc>
                          <a:spcPct val="150000"/>
                        </a:lnSpc>
                        <a:spcBef>
                          <a:spcPts val="600"/>
                        </a:spcBef>
                        <a:spcAft>
                          <a:spcPts val="600"/>
                        </a:spcAft>
                      </a:pPr>
                      <a:r>
                        <a:rPr lang="en-GB" sz="2000">
                          <a:latin typeface="Arial" pitchFamily="34" charset="0"/>
                          <a:cs typeface="Arial" pitchFamily="34" charset="0"/>
                        </a:rPr>
                        <a:t>Property Rent</a:t>
                      </a:r>
                      <a:endParaRPr lang="en-US" sz="2000">
                        <a:latin typeface="Arial" pitchFamily="34" charset="0"/>
                        <a:ea typeface="Arial"/>
                        <a:cs typeface="Arial" pitchFamily="34" charset="0"/>
                      </a:endParaRPr>
                    </a:p>
                  </a:txBody>
                  <a:tcPr marL="63500" marR="63500" marT="63500" marB="63500"/>
                </a:tc>
                <a:tc>
                  <a:txBody>
                    <a:bodyPr/>
                    <a:lstStyle/>
                    <a:p>
                      <a:pPr algn="just">
                        <a:lnSpc>
                          <a:spcPct val="150000"/>
                        </a:lnSpc>
                        <a:spcBef>
                          <a:spcPts val="600"/>
                        </a:spcBef>
                        <a:spcAft>
                          <a:spcPts val="600"/>
                        </a:spcAft>
                      </a:pPr>
                      <a:r>
                        <a:rPr lang="en-GB" sz="2000">
                          <a:latin typeface="Arial" pitchFamily="34" charset="0"/>
                          <a:cs typeface="Arial" pitchFamily="34" charset="0"/>
                        </a:rPr>
                        <a:t>£10,000</a:t>
                      </a:r>
                      <a:endParaRPr lang="en-US" sz="2000">
                        <a:latin typeface="Arial" pitchFamily="34" charset="0"/>
                        <a:ea typeface="Arial"/>
                        <a:cs typeface="Arial" pitchFamily="34" charset="0"/>
                      </a:endParaRPr>
                    </a:p>
                  </a:txBody>
                  <a:tcPr marL="63500" marR="63500" marT="63500" marB="63500"/>
                </a:tc>
                <a:tc>
                  <a:txBody>
                    <a:bodyPr/>
                    <a:lstStyle/>
                    <a:p>
                      <a:pPr algn="just">
                        <a:lnSpc>
                          <a:spcPct val="150000"/>
                        </a:lnSpc>
                        <a:spcBef>
                          <a:spcPts val="600"/>
                        </a:spcBef>
                        <a:spcAft>
                          <a:spcPts val="600"/>
                        </a:spcAft>
                      </a:pPr>
                      <a:r>
                        <a:rPr lang="en-GB" sz="2000" dirty="0">
                          <a:latin typeface="Arial" pitchFamily="34" charset="0"/>
                          <a:cs typeface="Arial" pitchFamily="34" charset="0"/>
                        </a:rPr>
                        <a:t>£10,000</a:t>
                      </a:r>
                      <a:endParaRPr lang="en-US" sz="2000" dirty="0">
                        <a:latin typeface="Arial" pitchFamily="34" charset="0"/>
                        <a:ea typeface="Arial"/>
                        <a:cs typeface="Arial" pitchFamily="34" charset="0"/>
                      </a:endParaRPr>
                    </a:p>
                  </a:txBody>
                  <a:tcPr marL="63500" marR="63500" marT="63500" marB="63500"/>
                </a:tc>
                <a:extLst>
                  <a:ext uri="{0D108BD9-81ED-4DB2-BD59-A6C34878D82A}">
                    <a16:rowId xmlns:a16="http://schemas.microsoft.com/office/drawing/2014/main" val="10001"/>
                  </a:ext>
                </a:extLst>
              </a:tr>
              <a:tr h="842968">
                <a:tc>
                  <a:txBody>
                    <a:bodyPr/>
                    <a:lstStyle/>
                    <a:p>
                      <a:pPr algn="just">
                        <a:lnSpc>
                          <a:spcPct val="150000"/>
                        </a:lnSpc>
                        <a:spcBef>
                          <a:spcPts val="600"/>
                        </a:spcBef>
                        <a:spcAft>
                          <a:spcPts val="600"/>
                        </a:spcAft>
                      </a:pPr>
                      <a:r>
                        <a:rPr lang="en-GB" sz="2000">
                          <a:latin typeface="Arial" pitchFamily="34" charset="0"/>
                          <a:cs typeface="Arial" pitchFamily="34" charset="0"/>
                        </a:rPr>
                        <a:t>Commercial Equipment</a:t>
                      </a:r>
                      <a:endParaRPr lang="en-US" sz="2000">
                        <a:latin typeface="Arial" pitchFamily="34" charset="0"/>
                        <a:ea typeface="Arial"/>
                        <a:cs typeface="Arial" pitchFamily="34" charset="0"/>
                      </a:endParaRPr>
                    </a:p>
                  </a:txBody>
                  <a:tcPr marL="63500" marR="63500" marT="63500" marB="63500"/>
                </a:tc>
                <a:tc>
                  <a:txBody>
                    <a:bodyPr/>
                    <a:lstStyle/>
                    <a:p>
                      <a:pPr algn="just">
                        <a:lnSpc>
                          <a:spcPct val="150000"/>
                        </a:lnSpc>
                        <a:spcBef>
                          <a:spcPts val="600"/>
                        </a:spcBef>
                        <a:spcAft>
                          <a:spcPts val="600"/>
                        </a:spcAft>
                      </a:pPr>
                      <a:r>
                        <a:rPr lang="en-GB" sz="2000">
                          <a:latin typeface="Arial" pitchFamily="34" charset="0"/>
                          <a:cs typeface="Arial" pitchFamily="34" charset="0"/>
                        </a:rPr>
                        <a:t>£20,000</a:t>
                      </a:r>
                      <a:endParaRPr lang="en-US" sz="2000">
                        <a:latin typeface="Arial" pitchFamily="34" charset="0"/>
                        <a:ea typeface="Arial"/>
                        <a:cs typeface="Arial" pitchFamily="34" charset="0"/>
                      </a:endParaRPr>
                    </a:p>
                  </a:txBody>
                  <a:tcPr marL="63500" marR="63500" marT="63500" marB="63500"/>
                </a:tc>
                <a:tc>
                  <a:txBody>
                    <a:bodyPr/>
                    <a:lstStyle/>
                    <a:p>
                      <a:pPr algn="just">
                        <a:lnSpc>
                          <a:spcPct val="150000"/>
                        </a:lnSpc>
                        <a:spcBef>
                          <a:spcPts val="600"/>
                        </a:spcBef>
                        <a:spcAft>
                          <a:spcPts val="600"/>
                        </a:spcAft>
                      </a:pPr>
                      <a:r>
                        <a:rPr lang="en-GB" sz="2000">
                          <a:latin typeface="Arial" pitchFamily="34" charset="0"/>
                          <a:cs typeface="Arial" pitchFamily="34" charset="0"/>
                        </a:rPr>
                        <a:t>£10,000</a:t>
                      </a:r>
                      <a:endParaRPr lang="en-US" sz="2000">
                        <a:latin typeface="Arial" pitchFamily="34" charset="0"/>
                        <a:ea typeface="Arial"/>
                        <a:cs typeface="Arial" pitchFamily="34" charset="0"/>
                      </a:endParaRPr>
                    </a:p>
                  </a:txBody>
                  <a:tcPr marL="63500" marR="63500" marT="63500" marB="63500"/>
                </a:tc>
                <a:extLst>
                  <a:ext uri="{0D108BD9-81ED-4DB2-BD59-A6C34878D82A}">
                    <a16:rowId xmlns:a16="http://schemas.microsoft.com/office/drawing/2014/main" val="10002"/>
                  </a:ext>
                </a:extLst>
              </a:tr>
              <a:tr h="842968">
                <a:tc>
                  <a:txBody>
                    <a:bodyPr/>
                    <a:lstStyle/>
                    <a:p>
                      <a:pPr algn="just">
                        <a:lnSpc>
                          <a:spcPct val="150000"/>
                        </a:lnSpc>
                        <a:spcBef>
                          <a:spcPts val="600"/>
                        </a:spcBef>
                        <a:spcAft>
                          <a:spcPts val="600"/>
                        </a:spcAft>
                      </a:pPr>
                      <a:r>
                        <a:rPr lang="en-GB" sz="2000">
                          <a:latin typeface="Arial" pitchFamily="34" charset="0"/>
                          <a:cs typeface="Arial" pitchFamily="34" charset="0"/>
                        </a:rPr>
                        <a:t>Staff Salary</a:t>
                      </a:r>
                      <a:endParaRPr lang="en-US" sz="2000">
                        <a:latin typeface="Arial" pitchFamily="34" charset="0"/>
                        <a:ea typeface="Arial"/>
                        <a:cs typeface="Arial" pitchFamily="34" charset="0"/>
                      </a:endParaRPr>
                    </a:p>
                  </a:txBody>
                  <a:tcPr marL="63500" marR="63500" marT="63500" marB="63500"/>
                </a:tc>
                <a:tc>
                  <a:txBody>
                    <a:bodyPr/>
                    <a:lstStyle/>
                    <a:p>
                      <a:pPr algn="just">
                        <a:lnSpc>
                          <a:spcPct val="150000"/>
                        </a:lnSpc>
                        <a:spcBef>
                          <a:spcPts val="600"/>
                        </a:spcBef>
                        <a:spcAft>
                          <a:spcPts val="600"/>
                        </a:spcAft>
                      </a:pPr>
                      <a:r>
                        <a:rPr lang="en-GB" sz="2000">
                          <a:latin typeface="Arial" pitchFamily="34" charset="0"/>
                          <a:cs typeface="Arial" pitchFamily="34" charset="0"/>
                        </a:rPr>
                        <a:t>£5000</a:t>
                      </a:r>
                      <a:endParaRPr lang="en-US" sz="2000">
                        <a:latin typeface="Arial" pitchFamily="34" charset="0"/>
                        <a:ea typeface="Arial"/>
                        <a:cs typeface="Arial" pitchFamily="34" charset="0"/>
                      </a:endParaRPr>
                    </a:p>
                  </a:txBody>
                  <a:tcPr marL="63500" marR="63500" marT="63500" marB="63500"/>
                </a:tc>
                <a:tc>
                  <a:txBody>
                    <a:bodyPr/>
                    <a:lstStyle/>
                    <a:p>
                      <a:pPr algn="just">
                        <a:lnSpc>
                          <a:spcPct val="150000"/>
                        </a:lnSpc>
                        <a:spcBef>
                          <a:spcPts val="600"/>
                        </a:spcBef>
                        <a:spcAft>
                          <a:spcPts val="600"/>
                        </a:spcAft>
                      </a:pPr>
                      <a:r>
                        <a:rPr lang="en-GB" sz="2000">
                          <a:latin typeface="Arial" pitchFamily="34" charset="0"/>
                          <a:cs typeface="Arial" pitchFamily="34" charset="0"/>
                        </a:rPr>
                        <a:t>£5000</a:t>
                      </a:r>
                      <a:endParaRPr lang="en-US" sz="2000">
                        <a:latin typeface="Arial" pitchFamily="34" charset="0"/>
                        <a:ea typeface="Arial"/>
                        <a:cs typeface="Arial" pitchFamily="34" charset="0"/>
                      </a:endParaRPr>
                    </a:p>
                  </a:txBody>
                  <a:tcPr marL="63500" marR="63500" marT="63500" marB="63500"/>
                </a:tc>
                <a:extLst>
                  <a:ext uri="{0D108BD9-81ED-4DB2-BD59-A6C34878D82A}">
                    <a16:rowId xmlns:a16="http://schemas.microsoft.com/office/drawing/2014/main" val="10003"/>
                  </a:ext>
                </a:extLst>
              </a:tr>
              <a:tr h="842968">
                <a:tc>
                  <a:txBody>
                    <a:bodyPr/>
                    <a:lstStyle/>
                    <a:p>
                      <a:pPr algn="just">
                        <a:lnSpc>
                          <a:spcPct val="150000"/>
                        </a:lnSpc>
                        <a:spcBef>
                          <a:spcPts val="600"/>
                        </a:spcBef>
                        <a:spcAft>
                          <a:spcPts val="600"/>
                        </a:spcAft>
                      </a:pPr>
                      <a:r>
                        <a:rPr lang="en-GB" sz="2000">
                          <a:latin typeface="Arial" pitchFamily="34" charset="0"/>
                          <a:cs typeface="Arial" pitchFamily="34" charset="0"/>
                        </a:rPr>
                        <a:t>Legal Compliances</a:t>
                      </a:r>
                      <a:endParaRPr lang="en-US" sz="2000">
                        <a:latin typeface="Arial" pitchFamily="34" charset="0"/>
                        <a:ea typeface="Arial"/>
                        <a:cs typeface="Arial" pitchFamily="34" charset="0"/>
                      </a:endParaRPr>
                    </a:p>
                  </a:txBody>
                  <a:tcPr marL="63500" marR="63500" marT="63500" marB="63500"/>
                </a:tc>
                <a:tc>
                  <a:txBody>
                    <a:bodyPr/>
                    <a:lstStyle/>
                    <a:p>
                      <a:pPr algn="just">
                        <a:lnSpc>
                          <a:spcPct val="150000"/>
                        </a:lnSpc>
                        <a:spcBef>
                          <a:spcPts val="600"/>
                        </a:spcBef>
                        <a:spcAft>
                          <a:spcPts val="600"/>
                        </a:spcAft>
                      </a:pPr>
                      <a:r>
                        <a:rPr lang="en-GB" sz="2000">
                          <a:latin typeface="Arial" pitchFamily="34" charset="0"/>
                          <a:cs typeface="Arial" pitchFamily="34" charset="0"/>
                        </a:rPr>
                        <a:t>£5000</a:t>
                      </a:r>
                      <a:endParaRPr lang="en-US" sz="2000">
                        <a:latin typeface="Arial" pitchFamily="34" charset="0"/>
                        <a:ea typeface="Arial"/>
                        <a:cs typeface="Arial" pitchFamily="34" charset="0"/>
                      </a:endParaRPr>
                    </a:p>
                  </a:txBody>
                  <a:tcPr marL="63500" marR="63500" marT="63500" marB="63500"/>
                </a:tc>
                <a:tc>
                  <a:txBody>
                    <a:bodyPr/>
                    <a:lstStyle/>
                    <a:p>
                      <a:pPr algn="just">
                        <a:lnSpc>
                          <a:spcPct val="150000"/>
                        </a:lnSpc>
                        <a:spcBef>
                          <a:spcPts val="600"/>
                        </a:spcBef>
                        <a:spcAft>
                          <a:spcPts val="600"/>
                        </a:spcAft>
                      </a:pPr>
                      <a:r>
                        <a:rPr lang="en-GB" sz="2000" dirty="0">
                          <a:latin typeface="Arial" pitchFamily="34" charset="0"/>
                          <a:cs typeface="Arial" pitchFamily="34" charset="0"/>
                        </a:rPr>
                        <a:t>£5000</a:t>
                      </a:r>
                      <a:endParaRPr lang="en-US" sz="2000" dirty="0">
                        <a:latin typeface="Arial" pitchFamily="34" charset="0"/>
                        <a:ea typeface="Arial"/>
                        <a:cs typeface="Arial" pitchFamily="34" charset="0"/>
                      </a:endParaRPr>
                    </a:p>
                  </a:txBody>
                  <a:tcPr marL="63500" marR="63500" marT="63500" marB="63500"/>
                </a:tc>
                <a:extLst>
                  <a:ext uri="{0D108BD9-81ED-4DB2-BD59-A6C34878D82A}">
                    <a16:rowId xmlns:a16="http://schemas.microsoft.com/office/drawing/2014/main" val="10004"/>
                  </a:ext>
                </a:extLst>
              </a:tr>
            </a:tbl>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333" b="-9333"/>
            </a:stretch>
          </a:blipFill>
        </p:spPr>
        <p:txBody>
          <a:bodyPr/>
          <a:lstStyle/>
          <a:p>
            <a:endParaRPr lang="en-GB"/>
          </a:p>
        </p:txBody>
      </p:sp>
      <p:grpSp>
        <p:nvGrpSpPr>
          <p:cNvPr id="8" name="Group 8"/>
          <p:cNvGrpSpPr/>
          <p:nvPr/>
        </p:nvGrpSpPr>
        <p:grpSpPr>
          <a:xfrm>
            <a:off x="-3944215" y="6386943"/>
            <a:ext cx="6013880" cy="6013880"/>
            <a:chOff x="0" y="0"/>
            <a:chExt cx="8018507" cy="8018507"/>
          </a:xfrm>
        </p:grpSpPr>
        <p:grpSp>
          <p:nvGrpSpPr>
            <p:cNvPr id="9" name="Group 9"/>
            <p:cNvGrpSpPr/>
            <p:nvPr/>
          </p:nvGrpSpPr>
          <p:grpSpPr>
            <a:xfrm>
              <a:off x="0" y="0"/>
              <a:ext cx="8018507" cy="8018507"/>
              <a:chOff x="0" y="0"/>
              <a:chExt cx="812800" cy="812800"/>
            </a:xfrm>
          </p:grpSpPr>
          <p:sp>
            <p:nvSpPr>
              <p:cNvPr id="10" name="Freeform 1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A06145"/>
              </a:solidFill>
            </p:spPr>
            <p:txBody>
              <a:bodyPr/>
              <a:lstStyle/>
              <a:p>
                <a:endParaRPr lang="en-GB"/>
              </a:p>
            </p:txBody>
          </p:sp>
          <p:sp>
            <p:nvSpPr>
              <p:cNvPr id="11" name="TextBox 11"/>
              <p:cNvSpPr txBox="1"/>
              <p:nvPr/>
            </p:nvSpPr>
            <p:spPr>
              <a:xfrm>
                <a:off x="76200" y="19050"/>
                <a:ext cx="660400" cy="717550"/>
              </a:xfrm>
              <a:prstGeom prst="rect">
                <a:avLst/>
              </a:prstGeom>
            </p:spPr>
            <p:txBody>
              <a:bodyPr lIns="50800" tIns="50800" rIns="50800" bIns="50800" rtlCol="0" anchor="ctr"/>
              <a:lstStyle/>
              <a:p>
                <a:pPr algn="ctr">
                  <a:lnSpc>
                    <a:spcPts val="2799"/>
                  </a:lnSpc>
                </a:pPr>
                <a:endParaRPr>
                  <a:latin typeface="Arial" panose="020B0604020202020204" pitchFamily="34" charset="0"/>
                  <a:cs typeface="Arial" panose="020B0604020202020204" pitchFamily="34" charset="0"/>
                </a:endParaRPr>
              </a:p>
            </p:txBody>
          </p:sp>
        </p:grpSp>
        <p:grpSp>
          <p:nvGrpSpPr>
            <p:cNvPr id="12" name="Group 12"/>
            <p:cNvGrpSpPr/>
            <p:nvPr/>
          </p:nvGrpSpPr>
          <p:grpSpPr>
            <a:xfrm>
              <a:off x="1173844" y="1173844"/>
              <a:ext cx="5670819" cy="5670819"/>
              <a:chOff x="0" y="0"/>
              <a:chExt cx="812800" cy="812800"/>
            </a:xfrm>
          </p:grpSpPr>
          <p:sp>
            <p:nvSpPr>
              <p:cNvPr id="13" name="Freeform 1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DDD3CB"/>
              </a:solidFill>
            </p:spPr>
            <p:txBody>
              <a:bodyPr/>
              <a:lstStyle/>
              <a:p>
                <a:endParaRPr lang="en-GB"/>
              </a:p>
            </p:txBody>
          </p:sp>
          <p:sp>
            <p:nvSpPr>
              <p:cNvPr id="14" name="TextBox 14"/>
              <p:cNvSpPr txBox="1"/>
              <p:nvPr/>
            </p:nvSpPr>
            <p:spPr>
              <a:xfrm>
                <a:off x="76200" y="19050"/>
                <a:ext cx="660400" cy="717550"/>
              </a:xfrm>
              <a:prstGeom prst="rect">
                <a:avLst/>
              </a:prstGeom>
            </p:spPr>
            <p:txBody>
              <a:bodyPr lIns="50800" tIns="50800" rIns="50800" bIns="50800" rtlCol="0" anchor="ctr"/>
              <a:lstStyle/>
              <a:p>
                <a:pPr algn="ctr">
                  <a:lnSpc>
                    <a:spcPts val="2799"/>
                  </a:lnSpc>
                </a:pPr>
                <a:endParaRPr>
                  <a:latin typeface="Arial" panose="020B0604020202020204" pitchFamily="34" charset="0"/>
                  <a:cs typeface="Arial" panose="020B0604020202020204" pitchFamily="34" charset="0"/>
                </a:endParaRPr>
              </a:p>
            </p:txBody>
          </p:sp>
        </p:grpSp>
      </p:grpSp>
      <p:sp>
        <p:nvSpPr>
          <p:cNvPr id="5" name="Freeform 5"/>
          <p:cNvSpPr/>
          <p:nvPr/>
        </p:nvSpPr>
        <p:spPr>
          <a:xfrm>
            <a:off x="-655532" y="5309128"/>
            <a:ext cx="2892167" cy="4893948"/>
          </a:xfrm>
          <a:custGeom>
            <a:avLst/>
            <a:gdLst/>
            <a:ahLst/>
            <a:cxnLst/>
            <a:rect l="l" t="t" r="r" b="b"/>
            <a:pathLst>
              <a:path w="3634444" h="5810885">
                <a:moveTo>
                  <a:pt x="0" y="0"/>
                </a:moveTo>
                <a:lnTo>
                  <a:pt x="3634444" y="0"/>
                </a:lnTo>
                <a:lnTo>
                  <a:pt x="3634444" y="5810885"/>
                </a:lnTo>
                <a:lnTo>
                  <a:pt x="0" y="5810885"/>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23" name="Freeform 14"/>
          <p:cNvSpPr/>
          <p:nvPr/>
        </p:nvSpPr>
        <p:spPr>
          <a:xfrm flipV="1">
            <a:off x="15287668" y="0"/>
            <a:ext cx="3357522" cy="3974351"/>
          </a:xfrm>
          <a:custGeom>
            <a:avLst/>
            <a:gdLst/>
            <a:ahLst/>
            <a:cxnLst/>
            <a:rect l="l" t="t" r="r" b="b"/>
            <a:pathLst>
              <a:path w="6161274" h="6231377">
                <a:moveTo>
                  <a:pt x="0" y="6231377"/>
                </a:moveTo>
                <a:lnTo>
                  <a:pt x="6161274" y="6231377"/>
                </a:lnTo>
                <a:lnTo>
                  <a:pt x="6161274" y="0"/>
                </a:lnTo>
                <a:lnTo>
                  <a:pt x="0" y="0"/>
                </a:lnTo>
                <a:lnTo>
                  <a:pt x="0" y="6231377"/>
                </a:lnTo>
                <a:close/>
              </a:path>
            </a:pathLst>
          </a:custGeom>
          <a:blipFill>
            <a:blip r:embed="rId6" cstate="print"/>
            <a:stretch>
              <a:fillRect/>
            </a:stretch>
          </a:blipFill>
        </p:spPr>
        <p:txBody>
          <a:bodyPr/>
          <a:lstStyle/>
          <a:p>
            <a:endParaRPr lang="en-GB"/>
          </a:p>
        </p:txBody>
      </p:sp>
      <p:sp>
        <p:nvSpPr>
          <p:cNvPr id="6" name="TextBox 6"/>
          <p:cNvSpPr txBox="1"/>
          <p:nvPr/>
        </p:nvSpPr>
        <p:spPr>
          <a:xfrm>
            <a:off x="2236635" y="528346"/>
            <a:ext cx="12954000" cy="794128"/>
          </a:xfrm>
          <a:prstGeom prst="rect">
            <a:avLst/>
          </a:prstGeom>
          <a:gradFill>
            <a:gsLst>
              <a:gs pos="0">
                <a:srgbClr val="D6B19C"/>
              </a:gs>
              <a:gs pos="30000">
                <a:srgbClr val="D49E6C"/>
              </a:gs>
              <a:gs pos="70000">
                <a:srgbClr val="A65528"/>
              </a:gs>
              <a:gs pos="100000">
                <a:srgbClr val="663012"/>
              </a:gs>
            </a:gsLst>
            <a:lin ang="5400000" scaled="0"/>
          </a:gradFill>
        </p:spPr>
        <p:txBody>
          <a:bodyPr wrap="square" lIns="0" tIns="0" rIns="0" bIns="0" rtlCol="0" anchor="t">
            <a:spAutoFit/>
          </a:bodyPr>
          <a:lstStyle/>
          <a:p>
            <a:pPr algn="ctr">
              <a:lnSpc>
                <a:spcPts val="6800"/>
              </a:lnSpc>
            </a:pPr>
            <a:r>
              <a:rPr lang="en-US" sz="4800" b="1" dirty="0">
                <a:latin typeface="Arial" panose="020B0604020202020204" pitchFamily="34" charset="0"/>
                <a:ea typeface="Heading Now 61-68 Bold"/>
                <a:cs typeface="Arial" panose="020B0604020202020204" pitchFamily="34" charset="0"/>
                <a:sym typeface="Heading Now 61-68 Bold"/>
              </a:rPr>
              <a:t>Detailed Action Plan (</a:t>
            </a:r>
            <a:r>
              <a:rPr lang="en-US" sz="4800" b="1" dirty="0" err="1">
                <a:latin typeface="Arial" panose="020B0604020202020204" pitchFamily="34" charset="0"/>
                <a:ea typeface="Heading Now 61-68 Bold"/>
                <a:cs typeface="Arial" panose="020B0604020202020204" pitchFamily="34" charset="0"/>
                <a:sym typeface="Heading Now 61-68 Bold"/>
              </a:rPr>
              <a:t>Contd</a:t>
            </a:r>
            <a:r>
              <a:rPr lang="en-US" sz="4800" b="1" dirty="0">
                <a:latin typeface="Arial" panose="020B0604020202020204" pitchFamily="34" charset="0"/>
                <a:ea typeface="Heading Now 61-68 Bold"/>
                <a:cs typeface="Arial" panose="020B0604020202020204" pitchFamily="34" charset="0"/>
                <a:sym typeface="Heading Now 61-68 Bold"/>
              </a:rPr>
              <a:t>…)</a:t>
            </a:r>
          </a:p>
        </p:txBody>
      </p:sp>
      <p:sp>
        <p:nvSpPr>
          <p:cNvPr id="24" name="Freeform 9"/>
          <p:cNvSpPr/>
          <p:nvPr/>
        </p:nvSpPr>
        <p:spPr>
          <a:xfrm>
            <a:off x="16144924" y="6156765"/>
            <a:ext cx="2523198" cy="4130235"/>
          </a:xfrm>
          <a:custGeom>
            <a:avLst/>
            <a:gdLst/>
            <a:ahLst/>
            <a:cxnLst/>
            <a:rect l="l" t="t" r="r" b="b"/>
            <a:pathLst>
              <a:path w="2523198" h="4130235">
                <a:moveTo>
                  <a:pt x="0" y="0"/>
                </a:moveTo>
                <a:lnTo>
                  <a:pt x="2523199" y="0"/>
                </a:lnTo>
                <a:lnTo>
                  <a:pt x="2523199" y="4130235"/>
                </a:lnTo>
                <a:lnTo>
                  <a:pt x="0" y="4130235"/>
                </a:lnTo>
                <a:lnTo>
                  <a:pt x="0" y="0"/>
                </a:lnTo>
                <a:close/>
              </a:path>
            </a:pathLst>
          </a:custGeom>
          <a:blipFill>
            <a:blip r:embed="rId7">
              <a:alphaModFix amt="41000"/>
              <a:extLst>
                <a:ext uri="{96DAC541-7B7A-43D3-8B79-37D633B846F1}">
                  <asvg:svgBlip xmlns:asvg="http://schemas.microsoft.com/office/drawing/2016/SVG/main" r:embed="rId8"/>
                </a:ext>
              </a:extLst>
            </a:blip>
            <a:stretch>
              <a:fillRect/>
            </a:stretch>
          </a:blipFill>
          <a:ln cap="sq">
            <a:noFill/>
            <a:prstDash val="solid"/>
            <a:miter/>
          </a:ln>
        </p:spPr>
        <p:txBody>
          <a:bodyPr/>
          <a:lstStyle/>
          <a:p>
            <a:endParaRPr lang="en-GB"/>
          </a:p>
        </p:txBody>
      </p:sp>
      <p:grpSp>
        <p:nvGrpSpPr>
          <p:cNvPr id="25" name="Group 10"/>
          <p:cNvGrpSpPr/>
          <p:nvPr/>
        </p:nvGrpSpPr>
        <p:grpSpPr>
          <a:xfrm>
            <a:off x="3214646" y="6643698"/>
            <a:ext cx="11572956" cy="3071834"/>
            <a:chOff x="0" y="0"/>
            <a:chExt cx="1192692" cy="454966"/>
          </a:xfrm>
        </p:grpSpPr>
        <p:sp>
          <p:nvSpPr>
            <p:cNvPr id="26" name="Freeform 11"/>
            <p:cNvSpPr/>
            <p:nvPr/>
          </p:nvSpPr>
          <p:spPr>
            <a:xfrm>
              <a:off x="0" y="0"/>
              <a:ext cx="1192692" cy="454966"/>
            </a:xfrm>
            <a:custGeom>
              <a:avLst/>
              <a:gdLst/>
              <a:ahLst/>
              <a:cxnLst/>
              <a:rect l="l" t="t" r="r" b="b"/>
              <a:pathLst>
                <a:path w="1192692" h="454966">
                  <a:moveTo>
                    <a:pt x="50127" y="0"/>
                  </a:moveTo>
                  <a:lnTo>
                    <a:pt x="1142565" y="0"/>
                  </a:lnTo>
                  <a:cubicBezTo>
                    <a:pt x="1170250" y="0"/>
                    <a:pt x="1192692" y="22443"/>
                    <a:pt x="1192692" y="50127"/>
                  </a:cubicBezTo>
                  <a:lnTo>
                    <a:pt x="1192692" y="404839"/>
                  </a:lnTo>
                  <a:cubicBezTo>
                    <a:pt x="1192692" y="418134"/>
                    <a:pt x="1187411" y="430884"/>
                    <a:pt x="1178010" y="440284"/>
                  </a:cubicBezTo>
                  <a:cubicBezTo>
                    <a:pt x="1168610" y="449685"/>
                    <a:pt x="1155860" y="454966"/>
                    <a:pt x="1142565" y="454966"/>
                  </a:cubicBezTo>
                  <a:lnTo>
                    <a:pt x="50127" y="454966"/>
                  </a:lnTo>
                  <a:cubicBezTo>
                    <a:pt x="36833" y="454966"/>
                    <a:pt x="24083" y="449685"/>
                    <a:pt x="14682" y="440284"/>
                  </a:cubicBezTo>
                  <a:cubicBezTo>
                    <a:pt x="5281" y="430884"/>
                    <a:pt x="0" y="418134"/>
                    <a:pt x="0" y="404839"/>
                  </a:cubicBezTo>
                  <a:lnTo>
                    <a:pt x="0" y="50127"/>
                  </a:lnTo>
                  <a:cubicBezTo>
                    <a:pt x="0" y="36833"/>
                    <a:pt x="5281" y="24083"/>
                    <a:pt x="14682" y="14682"/>
                  </a:cubicBezTo>
                  <a:cubicBezTo>
                    <a:pt x="24083" y="5281"/>
                    <a:pt x="36833" y="0"/>
                    <a:pt x="50127" y="0"/>
                  </a:cubicBezTo>
                  <a:close/>
                </a:path>
              </a:pathLst>
            </a:custGeom>
            <a:blipFill>
              <a:blip r:embed="rId9"/>
              <a:stretch>
                <a:fillRect t="-71855" b="-2801"/>
              </a:stretch>
            </a:blipFill>
          </p:spPr>
          <p:txBody>
            <a:bodyPr/>
            <a:lstStyle/>
            <a:p>
              <a:endParaRPr lang="en-GB"/>
            </a:p>
          </p:txBody>
        </p:sp>
      </p:grpSp>
      <p:graphicFrame>
        <p:nvGraphicFramePr>
          <p:cNvPr id="28" name="Table 27"/>
          <p:cNvGraphicFramePr>
            <a:graphicFrameLocks noGrp="1"/>
          </p:cNvGraphicFramePr>
          <p:nvPr>
            <p:extLst>
              <p:ext uri="{D42A27DB-BD31-4B8C-83A1-F6EECF244321}">
                <p14:modId xmlns:p14="http://schemas.microsoft.com/office/powerpoint/2010/main" val="200696766"/>
              </p:ext>
            </p:extLst>
          </p:nvPr>
        </p:nvGraphicFramePr>
        <p:xfrm>
          <a:off x="2928895" y="1928790"/>
          <a:ext cx="11572956" cy="3929090"/>
        </p:xfrm>
        <a:graphic>
          <a:graphicData uri="http://schemas.openxmlformats.org/drawingml/2006/table">
            <a:tbl>
              <a:tblPr>
                <a:tableStyleId>{08FB837D-C827-4EFA-A057-4D05807E0F7C}</a:tableStyleId>
              </a:tblPr>
              <a:tblGrid>
                <a:gridCol w="3857652">
                  <a:extLst>
                    <a:ext uri="{9D8B030D-6E8A-4147-A177-3AD203B41FA5}">
                      <a16:colId xmlns:a16="http://schemas.microsoft.com/office/drawing/2014/main" val="20000"/>
                    </a:ext>
                  </a:extLst>
                </a:gridCol>
                <a:gridCol w="3857652">
                  <a:extLst>
                    <a:ext uri="{9D8B030D-6E8A-4147-A177-3AD203B41FA5}">
                      <a16:colId xmlns:a16="http://schemas.microsoft.com/office/drawing/2014/main" val="20001"/>
                    </a:ext>
                  </a:extLst>
                </a:gridCol>
                <a:gridCol w="3857652">
                  <a:extLst>
                    <a:ext uri="{9D8B030D-6E8A-4147-A177-3AD203B41FA5}">
                      <a16:colId xmlns:a16="http://schemas.microsoft.com/office/drawing/2014/main" val="20002"/>
                    </a:ext>
                  </a:extLst>
                </a:gridCol>
              </a:tblGrid>
              <a:tr h="785818">
                <a:tc>
                  <a:txBody>
                    <a:bodyPr/>
                    <a:lstStyle/>
                    <a:p>
                      <a:pPr algn="ctr">
                        <a:lnSpc>
                          <a:spcPct val="150000"/>
                        </a:lnSpc>
                        <a:spcBef>
                          <a:spcPts val="600"/>
                        </a:spcBef>
                        <a:spcAft>
                          <a:spcPts val="600"/>
                        </a:spcAft>
                      </a:pPr>
                      <a:r>
                        <a:rPr lang="en-GB" sz="2000" b="1" i="1" dirty="0">
                          <a:latin typeface="Arial" pitchFamily="34" charset="0"/>
                          <a:cs typeface="Arial" pitchFamily="34" charset="0"/>
                        </a:rPr>
                        <a:t>Expense Areas</a:t>
                      </a:r>
                      <a:endParaRPr lang="en-US" sz="2000" b="1" i="1" dirty="0">
                        <a:latin typeface="Arial" pitchFamily="34" charset="0"/>
                        <a:ea typeface="Arial"/>
                        <a:cs typeface="Arial" pitchFamily="34" charset="0"/>
                      </a:endParaRPr>
                    </a:p>
                  </a:txBody>
                  <a:tcPr marL="63500" marR="63500" marT="63500" marB="63500"/>
                </a:tc>
                <a:tc>
                  <a:txBody>
                    <a:bodyPr/>
                    <a:lstStyle/>
                    <a:p>
                      <a:pPr algn="ctr">
                        <a:lnSpc>
                          <a:spcPct val="150000"/>
                        </a:lnSpc>
                        <a:spcBef>
                          <a:spcPts val="600"/>
                        </a:spcBef>
                        <a:spcAft>
                          <a:spcPts val="600"/>
                        </a:spcAft>
                      </a:pPr>
                      <a:r>
                        <a:rPr lang="en-GB" sz="2000" b="1" i="1">
                          <a:latin typeface="Arial" pitchFamily="34" charset="0"/>
                          <a:cs typeface="Arial" pitchFamily="34" charset="0"/>
                        </a:rPr>
                        <a:t>Q3 (July-September)</a:t>
                      </a:r>
                      <a:endParaRPr lang="en-US" sz="2000" b="1" i="1">
                        <a:latin typeface="Arial" pitchFamily="34" charset="0"/>
                        <a:ea typeface="Arial"/>
                        <a:cs typeface="Arial" pitchFamily="34" charset="0"/>
                      </a:endParaRPr>
                    </a:p>
                  </a:txBody>
                  <a:tcPr marL="63500" marR="63500" marT="63500" marB="63500"/>
                </a:tc>
                <a:tc>
                  <a:txBody>
                    <a:bodyPr/>
                    <a:lstStyle/>
                    <a:p>
                      <a:pPr algn="ctr">
                        <a:lnSpc>
                          <a:spcPct val="150000"/>
                        </a:lnSpc>
                        <a:spcBef>
                          <a:spcPts val="600"/>
                        </a:spcBef>
                        <a:spcAft>
                          <a:spcPts val="600"/>
                        </a:spcAft>
                      </a:pPr>
                      <a:r>
                        <a:rPr lang="en-GB" sz="2000" b="1" i="1" dirty="0">
                          <a:latin typeface="Arial" pitchFamily="34" charset="0"/>
                          <a:cs typeface="Arial" pitchFamily="34" charset="0"/>
                        </a:rPr>
                        <a:t>Q4 (October-December)</a:t>
                      </a:r>
                      <a:endParaRPr lang="en-US" sz="2000" b="1" i="1" dirty="0">
                        <a:latin typeface="Arial" pitchFamily="34" charset="0"/>
                        <a:ea typeface="Arial"/>
                        <a:cs typeface="Arial" pitchFamily="34" charset="0"/>
                      </a:endParaRPr>
                    </a:p>
                  </a:txBody>
                  <a:tcPr marL="63500" marR="63500" marT="63500" marB="63500"/>
                </a:tc>
                <a:extLst>
                  <a:ext uri="{0D108BD9-81ED-4DB2-BD59-A6C34878D82A}">
                    <a16:rowId xmlns:a16="http://schemas.microsoft.com/office/drawing/2014/main" val="10000"/>
                  </a:ext>
                </a:extLst>
              </a:tr>
              <a:tr h="785818">
                <a:tc>
                  <a:txBody>
                    <a:bodyPr/>
                    <a:lstStyle/>
                    <a:p>
                      <a:pPr algn="just">
                        <a:lnSpc>
                          <a:spcPct val="150000"/>
                        </a:lnSpc>
                        <a:spcBef>
                          <a:spcPts val="600"/>
                        </a:spcBef>
                        <a:spcAft>
                          <a:spcPts val="600"/>
                        </a:spcAft>
                      </a:pPr>
                      <a:r>
                        <a:rPr lang="en-GB" sz="2000">
                          <a:latin typeface="Arial" panose="020B0604020202020204" pitchFamily="34" charset="0"/>
                          <a:cs typeface="Arial" panose="020B0604020202020204" pitchFamily="34" charset="0"/>
                        </a:rPr>
                        <a:t>Marketing</a:t>
                      </a:r>
                      <a:endParaRPr lang="en-US" sz="2000">
                        <a:latin typeface="Arial" panose="020B0604020202020204" pitchFamily="34" charset="0"/>
                        <a:ea typeface="Arial"/>
                        <a:cs typeface="Arial" panose="020B0604020202020204" pitchFamily="34" charset="0"/>
                      </a:endParaRPr>
                    </a:p>
                  </a:txBody>
                  <a:tcPr marL="63500" marR="63500" marT="63500" marB="63500"/>
                </a:tc>
                <a:tc>
                  <a:txBody>
                    <a:bodyPr/>
                    <a:lstStyle/>
                    <a:p>
                      <a:pPr algn="just">
                        <a:lnSpc>
                          <a:spcPct val="150000"/>
                        </a:lnSpc>
                        <a:spcBef>
                          <a:spcPts val="600"/>
                        </a:spcBef>
                        <a:spcAft>
                          <a:spcPts val="600"/>
                        </a:spcAft>
                      </a:pPr>
                      <a:r>
                        <a:rPr lang="en-GB" sz="2000" dirty="0">
                          <a:latin typeface="Arial" panose="020B0604020202020204" pitchFamily="34" charset="0"/>
                          <a:cs typeface="Arial" panose="020B0604020202020204" pitchFamily="34" charset="0"/>
                        </a:rPr>
                        <a:t>£5000</a:t>
                      </a:r>
                      <a:endParaRPr lang="en-US" sz="2000" dirty="0">
                        <a:latin typeface="Arial" panose="020B0604020202020204" pitchFamily="34" charset="0"/>
                        <a:ea typeface="Arial"/>
                        <a:cs typeface="Arial" panose="020B0604020202020204" pitchFamily="34" charset="0"/>
                      </a:endParaRPr>
                    </a:p>
                  </a:txBody>
                  <a:tcPr marL="63500" marR="63500" marT="63500" marB="63500"/>
                </a:tc>
                <a:tc>
                  <a:txBody>
                    <a:bodyPr/>
                    <a:lstStyle/>
                    <a:p>
                      <a:pPr algn="just">
                        <a:lnSpc>
                          <a:spcPct val="150000"/>
                        </a:lnSpc>
                        <a:spcBef>
                          <a:spcPts val="600"/>
                        </a:spcBef>
                        <a:spcAft>
                          <a:spcPts val="600"/>
                        </a:spcAft>
                      </a:pPr>
                      <a:r>
                        <a:rPr lang="en-GB" sz="2000">
                          <a:latin typeface="Arial" panose="020B0604020202020204" pitchFamily="34" charset="0"/>
                          <a:cs typeface="Arial" panose="020B0604020202020204" pitchFamily="34" charset="0"/>
                        </a:rPr>
                        <a:t>£5000</a:t>
                      </a:r>
                      <a:endParaRPr lang="en-US" sz="2000">
                        <a:latin typeface="Arial" panose="020B0604020202020204" pitchFamily="34" charset="0"/>
                        <a:ea typeface="Arial"/>
                        <a:cs typeface="Arial" panose="020B0604020202020204" pitchFamily="34" charset="0"/>
                      </a:endParaRPr>
                    </a:p>
                  </a:txBody>
                  <a:tcPr marL="63500" marR="63500" marT="63500" marB="63500"/>
                </a:tc>
                <a:extLst>
                  <a:ext uri="{0D108BD9-81ED-4DB2-BD59-A6C34878D82A}">
                    <a16:rowId xmlns:a16="http://schemas.microsoft.com/office/drawing/2014/main" val="10001"/>
                  </a:ext>
                </a:extLst>
              </a:tr>
              <a:tr h="785818">
                <a:tc>
                  <a:txBody>
                    <a:bodyPr/>
                    <a:lstStyle/>
                    <a:p>
                      <a:pPr algn="just">
                        <a:lnSpc>
                          <a:spcPct val="150000"/>
                        </a:lnSpc>
                        <a:spcBef>
                          <a:spcPts val="600"/>
                        </a:spcBef>
                        <a:spcAft>
                          <a:spcPts val="600"/>
                        </a:spcAft>
                      </a:pPr>
                      <a:r>
                        <a:rPr lang="en-GB" sz="2000">
                          <a:latin typeface="Arial" panose="020B0604020202020204" pitchFamily="34" charset="0"/>
                          <a:cs typeface="Arial" panose="020B0604020202020204" pitchFamily="34" charset="0"/>
                        </a:rPr>
                        <a:t>Food Cost</a:t>
                      </a:r>
                      <a:endParaRPr lang="en-US" sz="2000">
                        <a:latin typeface="Arial" panose="020B0604020202020204" pitchFamily="34" charset="0"/>
                        <a:ea typeface="Arial"/>
                        <a:cs typeface="Arial" panose="020B0604020202020204" pitchFamily="34" charset="0"/>
                      </a:endParaRPr>
                    </a:p>
                  </a:txBody>
                  <a:tcPr marL="63500" marR="63500" marT="63500" marB="63500"/>
                </a:tc>
                <a:tc>
                  <a:txBody>
                    <a:bodyPr/>
                    <a:lstStyle/>
                    <a:p>
                      <a:pPr algn="just">
                        <a:lnSpc>
                          <a:spcPct val="150000"/>
                        </a:lnSpc>
                        <a:spcBef>
                          <a:spcPts val="600"/>
                        </a:spcBef>
                        <a:spcAft>
                          <a:spcPts val="600"/>
                        </a:spcAft>
                      </a:pPr>
                      <a:r>
                        <a:rPr lang="en-GB" sz="2000" dirty="0">
                          <a:latin typeface="Arial" panose="020B0604020202020204" pitchFamily="34" charset="0"/>
                          <a:cs typeface="Arial" panose="020B0604020202020204" pitchFamily="34" charset="0"/>
                        </a:rPr>
                        <a:t>£4000</a:t>
                      </a:r>
                      <a:endParaRPr lang="en-US" sz="2000" dirty="0">
                        <a:latin typeface="Arial" panose="020B0604020202020204" pitchFamily="34" charset="0"/>
                        <a:ea typeface="Arial"/>
                        <a:cs typeface="Arial" panose="020B0604020202020204" pitchFamily="34" charset="0"/>
                      </a:endParaRPr>
                    </a:p>
                  </a:txBody>
                  <a:tcPr marL="63500" marR="63500" marT="63500" marB="63500"/>
                </a:tc>
                <a:tc>
                  <a:txBody>
                    <a:bodyPr/>
                    <a:lstStyle/>
                    <a:p>
                      <a:pPr algn="just">
                        <a:lnSpc>
                          <a:spcPct val="150000"/>
                        </a:lnSpc>
                        <a:spcBef>
                          <a:spcPts val="600"/>
                        </a:spcBef>
                        <a:spcAft>
                          <a:spcPts val="600"/>
                        </a:spcAft>
                      </a:pPr>
                      <a:r>
                        <a:rPr lang="en-GB" sz="2000" dirty="0">
                          <a:latin typeface="Arial" panose="020B0604020202020204" pitchFamily="34" charset="0"/>
                          <a:cs typeface="Arial" panose="020B0604020202020204" pitchFamily="34" charset="0"/>
                        </a:rPr>
                        <a:t>£4000</a:t>
                      </a:r>
                      <a:endParaRPr lang="en-US" sz="2000" dirty="0">
                        <a:latin typeface="Arial" panose="020B0604020202020204" pitchFamily="34" charset="0"/>
                        <a:ea typeface="Arial"/>
                        <a:cs typeface="Arial" panose="020B0604020202020204" pitchFamily="34" charset="0"/>
                      </a:endParaRPr>
                    </a:p>
                  </a:txBody>
                  <a:tcPr marL="63500" marR="63500" marT="63500" marB="63500"/>
                </a:tc>
                <a:extLst>
                  <a:ext uri="{0D108BD9-81ED-4DB2-BD59-A6C34878D82A}">
                    <a16:rowId xmlns:a16="http://schemas.microsoft.com/office/drawing/2014/main" val="10002"/>
                  </a:ext>
                </a:extLst>
              </a:tr>
              <a:tr h="785818">
                <a:tc>
                  <a:txBody>
                    <a:bodyPr/>
                    <a:lstStyle/>
                    <a:p>
                      <a:pPr algn="just">
                        <a:lnSpc>
                          <a:spcPct val="150000"/>
                        </a:lnSpc>
                        <a:spcBef>
                          <a:spcPts val="600"/>
                        </a:spcBef>
                        <a:spcAft>
                          <a:spcPts val="600"/>
                        </a:spcAft>
                      </a:pPr>
                      <a:r>
                        <a:rPr lang="en-GB" sz="2000">
                          <a:latin typeface="Arial" panose="020B0604020202020204" pitchFamily="34" charset="0"/>
                          <a:cs typeface="Arial" panose="020B0604020202020204" pitchFamily="34" charset="0"/>
                        </a:rPr>
                        <a:t>Maintenance Charge</a:t>
                      </a:r>
                      <a:endParaRPr lang="en-US" sz="2000">
                        <a:latin typeface="Arial" panose="020B0604020202020204" pitchFamily="34" charset="0"/>
                        <a:ea typeface="Arial"/>
                        <a:cs typeface="Arial" panose="020B0604020202020204" pitchFamily="34" charset="0"/>
                      </a:endParaRPr>
                    </a:p>
                  </a:txBody>
                  <a:tcPr marL="63500" marR="63500" marT="63500" marB="63500"/>
                </a:tc>
                <a:tc>
                  <a:txBody>
                    <a:bodyPr/>
                    <a:lstStyle/>
                    <a:p>
                      <a:pPr algn="just">
                        <a:lnSpc>
                          <a:spcPct val="150000"/>
                        </a:lnSpc>
                        <a:spcBef>
                          <a:spcPts val="600"/>
                        </a:spcBef>
                        <a:spcAft>
                          <a:spcPts val="600"/>
                        </a:spcAft>
                      </a:pPr>
                      <a:r>
                        <a:rPr lang="en-GB" sz="2000">
                          <a:latin typeface="Arial" panose="020B0604020202020204" pitchFamily="34" charset="0"/>
                          <a:cs typeface="Arial" panose="020B0604020202020204" pitchFamily="34" charset="0"/>
                        </a:rPr>
                        <a:t>£1000</a:t>
                      </a:r>
                      <a:endParaRPr lang="en-US" sz="2000">
                        <a:latin typeface="Arial" panose="020B0604020202020204" pitchFamily="34" charset="0"/>
                        <a:ea typeface="Arial"/>
                        <a:cs typeface="Arial" panose="020B0604020202020204" pitchFamily="34" charset="0"/>
                      </a:endParaRPr>
                    </a:p>
                  </a:txBody>
                  <a:tcPr marL="63500" marR="63500" marT="63500" marB="63500"/>
                </a:tc>
                <a:tc>
                  <a:txBody>
                    <a:bodyPr/>
                    <a:lstStyle/>
                    <a:p>
                      <a:pPr algn="just">
                        <a:lnSpc>
                          <a:spcPct val="150000"/>
                        </a:lnSpc>
                        <a:spcBef>
                          <a:spcPts val="600"/>
                        </a:spcBef>
                        <a:spcAft>
                          <a:spcPts val="600"/>
                        </a:spcAft>
                      </a:pPr>
                      <a:r>
                        <a:rPr lang="en-GB" sz="2000" dirty="0">
                          <a:latin typeface="Arial" panose="020B0604020202020204" pitchFamily="34" charset="0"/>
                          <a:cs typeface="Arial" panose="020B0604020202020204" pitchFamily="34" charset="0"/>
                        </a:rPr>
                        <a:t>£1000</a:t>
                      </a:r>
                      <a:endParaRPr lang="en-US" sz="2000" dirty="0">
                        <a:latin typeface="Arial" panose="020B0604020202020204" pitchFamily="34" charset="0"/>
                        <a:ea typeface="Arial"/>
                        <a:cs typeface="Arial" panose="020B0604020202020204" pitchFamily="34" charset="0"/>
                      </a:endParaRPr>
                    </a:p>
                  </a:txBody>
                  <a:tcPr marL="63500" marR="63500" marT="63500" marB="63500"/>
                </a:tc>
                <a:extLst>
                  <a:ext uri="{0D108BD9-81ED-4DB2-BD59-A6C34878D82A}">
                    <a16:rowId xmlns:a16="http://schemas.microsoft.com/office/drawing/2014/main" val="10003"/>
                  </a:ext>
                </a:extLst>
              </a:tr>
              <a:tr h="785818">
                <a:tc>
                  <a:txBody>
                    <a:bodyPr/>
                    <a:lstStyle/>
                    <a:p>
                      <a:pPr algn="just">
                        <a:lnSpc>
                          <a:spcPct val="150000"/>
                        </a:lnSpc>
                        <a:spcBef>
                          <a:spcPts val="600"/>
                        </a:spcBef>
                        <a:spcAft>
                          <a:spcPts val="600"/>
                        </a:spcAft>
                      </a:pPr>
                      <a:r>
                        <a:rPr lang="en-GB" sz="2000">
                          <a:latin typeface="Arial" panose="020B0604020202020204" pitchFamily="34" charset="0"/>
                          <a:cs typeface="Arial" panose="020B0604020202020204" pitchFamily="34" charset="0"/>
                        </a:rPr>
                        <a:t>Total</a:t>
                      </a:r>
                      <a:endParaRPr lang="en-US" sz="2000">
                        <a:latin typeface="Arial" panose="020B0604020202020204" pitchFamily="34" charset="0"/>
                        <a:ea typeface="Arial"/>
                        <a:cs typeface="Arial" panose="020B0604020202020204" pitchFamily="34" charset="0"/>
                      </a:endParaRPr>
                    </a:p>
                  </a:txBody>
                  <a:tcPr marL="63500" marR="63500" marT="63500" marB="63500"/>
                </a:tc>
                <a:tc gridSpan="2">
                  <a:txBody>
                    <a:bodyPr/>
                    <a:lstStyle/>
                    <a:p>
                      <a:pPr algn="ctr">
                        <a:lnSpc>
                          <a:spcPct val="150000"/>
                        </a:lnSpc>
                        <a:spcBef>
                          <a:spcPts val="600"/>
                        </a:spcBef>
                        <a:spcAft>
                          <a:spcPts val="600"/>
                        </a:spcAft>
                      </a:pPr>
                      <a:r>
                        <a:rPr lang="en-GB" sz="2000" dirty="0">
                          <a:latin typeface="Arial" panose="020B0604020202020204" pitchFamily="34" charset="0"/>
                          <a:cs typeface="Arial" panose="020B0604020202020204" pitchFamily="34" charset="0"/>
                        </a:rPr>
                        <a:t>£100k</a:t>
                      </a:r>
                      <a:endParaRPr lang="en-US" sz="2000" dirty="0">
                        <a:latin typeface="Arial" panose="020B0604020202020204" pitchFamily="34" charset="0"/>
                        <a:ea typeface="Arial"/>
                        <a:cs typeface="Arial" panose="020B0604020202020204" pitchFamily="34" charset="0"/>
                      </a:endParaRPr>
                    </a:p>
                  </a:txBody>
                  <a:tcPr marL="63500" marR="63500" marT="63500" marB="63500"/>
                </a:tc>
                <a:tc hMerge="1">
                  <a:txBody>
                    <a:bodyPr/>
                    <a:lstStyle/>
                    <a:p>
                      <a:endParaRPr lang="en-US"/>
                    </a:p>
                  </a:txBody>
                  <a:tcP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5365236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151" b="-9151"/>
            </a:stretch>
          </a:blipFill>
        </p:spPr>
        <p:txBody>
          <a:bodyPr/>
          <a:lstStyle/>
          <a:p>
            <a:endParaRPr lang="en-GB"/>
          </a:p>
        </p:txBody>
      </p:sp>
      <p:sp>
        <p:nvSpPr>
          <p:cNvPr id="7" name="Freeform 7"/>
          <p:cNvSpPr/>
          <p:nvPr/>
        </p:nvSpPr>
        <p:spPr>
          <a:xfrm>
            <a:off x="-357254" y="7618943"/>
            <a:ext cx="3183149" cy="2668057"/>
          </a:xfrm>
          <a:custGeom>
            <a:avLst/>
            <a:gdLst/>
            <a:ahLst/>
            <a:cxnLst/>
            <a:rect l="l" t="t" r="r" b="b"/>
            <a:pathLst>
              <a:path w="3183149" h="2668057">
                <a:moveTo>
                  <a:pt x="0" y="0"/>
                </a:moveTo>
                <a:lnTo>
                  <a:pt x="3183149" y="0"/>
                </a:lnTo>
                <a:lnTo>
                  <a:pt x="3183149" y="2668057"/>
                </a:lnTo>
                <a:lnTo>
                  <a:pt x="0" y="2668057"/>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grpSp>
        <p:nvGrpSpPr>
          <p:cNvPr id="8" name="Group 8"/>
          <p:cNvGrpSpPr/>
          <p:nvPr/>
        </p:nvGrpSpPr>
        <p:grpSpPr>
          <a:xfrm>
            <a:off x="-3230316" y="-828003"/>
            <a:ext cx="4617031" cy="4617031"/>
            <a:chOff x="0" y="0"/>
            <a:chExt cx="6156042" cy="6156042"/>
          </a:xfrm>
        </p:grpSpPr>
        <p:grpSp>
          <p:nvGrpSpPr>
            <p:cNvPr id="9" name="Group 9"/>
            <p:cNvGrpSpPr/>
            <p:nvPr/>
          </p:nvGrpSpPr>
          <p:grpSpPr>
            <a:xfrm>
              <a:off x="0" y="0"/>
              <a:ext cx="6156042" cy="6156042"/>
              <a:chOff x="0" y="0"/>
              <a:chExt cx="812800" cy="812800"/>
            </a:xfrm>
          </p:grpSpPr>
          <p:sp>
            <p:nvSpPr>
              <p:cNvPr id="10" name="Freeform 1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A06145"/>
              </a:solidFill>
            </p:spPr>
            <p:txBody>
              <a:bodyPr/>
              <a:lstStyle/>
              <a:p>
                <a:endParaRPr lang="en-GB"/>
              </a:p>
            </p:txBody>
          </p:sp>
          <p:sp>
            <p:nvSpPr>
              <p:cNvPr id="11" name="TextBox 11"/>
              <p:cNvSpPr txBox="1"/>
              <p:nvPr/>
            </p:nvSpPr>
            <p:spPr>
              <a:xfrm>
                <a:off x="76200" y="19050"/>
                <a:ext cx="660400" cy="717550"/>
              </a:xfrm>
              <a:prstGeom prst="rect">
                <a:avLst/>
              </a:prstGeom>
            </p:spPr>
            <p:txBody>
              <a:bodyPr lIns="50800" tIns="50800" rIns="50800" bIns="50800" rtlCol="0" anchor="ctr"/>
              <a:lstStyle/>
              <a:p>
                <a:pPr algn="ctr">
                  <a:lnSpc>
                    <a:spcPts val="2799"/>
                  </a:lnSpc>
                </a:pPr>
                <a:endParaRPr/>
              </a:p>
            </p:txBody>
          </p:sp>
        </p:grpSp>
        <p:grpSp>
          <p:nvGrpSpPr>
            <p:cNvPr id="12" name="Group 12"/>
            <p:cNvGrpSpPr/>
            <p:nvPr/>
          </p:nvGrpSpPr>
          <p:grpSpPr>
            <a:xfrm>
              <a:off x="901194" y="901194"/>
              <a:ext cx="4353653" cy="4353653"/>
              <a:chOff x="0" y="0"/>
              <a:chExt cx="812800" cy="812800"/>
            </a:xfrm>
          </p:grpSpPr>
          <p:sp>
            <p:nvSpPr>
              <p:cNvPr id="13" name="Freeform 1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51200"/>
              </a:solidFill>
            </p:spPr>
            <p:txBody>
              <a:bodyPr/>
              <a:lstStyle/>
              <a:p>
                <a:endParaRPr lang="en-GB"/>
              </a:p>
            </p:txBody>
          </p:sp>
          <p:sp>
            <p:nvSpPr>
              <p:cNvPr id="14" name="TextBox 14"/>
              <p:cNvSpPr txBox="1"/>
              <p:nvPr/>
            </p:nvSpPr>
            <p:spPr>
              <a:xfrm>
                <a:off x="76200" y="19050"/>
                <a:ext cx="660400" cy="717550"/>
              </a:xfrm>
              <a:prstGeom prst="rect">
                <a:avLst/>
              </a:prstGeom>
            </p:spPr>
            <p:txBody>
              <a:bodyPr lIns="50800" tIns="50800" rIns="50800" bIns="50800" rtlCol="0" anchor="ctr"/>
              <a:lstStyle/>
              <a:p>
                <a:pPr algn="ctr">
                  <a:lnSpc>
                    <a:spcPts val="2799"/>
                  </a:lnSpc>
                </a:pPr>
                <a:endParaRPr/>
              </a:p>
            </p:txBody>
          </p:sp>
        </p:grpSp>
      </p:grpSp>
      <p:sp>
        <p:nvSpPr>
          <p:cNvPr id="22" name="TextBox 22"/>
          <p:cNvSpPr txBox="1"/>
          <p:nvPr/>
        </p:nvSpPr>
        <p:spPr>
          <a:xfrm>
            <a:off x="4714844" y="785782"/>
            <a:ext cx="8429684" cy="1143008"/>
          </a:xfrm>
          <a:prstGeom prst="rect">
            <a:avLst/>
          </a:prstGeom>
          <a:gradFill>
            <a:gsLst>
              <a:gs pos="0">
                <a:srgbClr val="D6B19C"/>
              </a:gs>
              <a:gs pos="30000">
                <a:srgbClr val="D49E6C"/>
              </a:gs>
              <a:gs pos="70000">
                <a:srgbClr val="A65528"/>
              </a:gs>
              <a:gs pos="100000">
                <a:srgbClr val="663012"/>
              </a:gs>
            </a:gsLst>
            <a:lin ang="5400000" scaled="0"/>
          </a:gradFill>
        </p:spPr>
        <p:txBody>
          <a:bodyPr wrap="square" lIns="0" tIns="0" rIns="0" bIns="0" rtlCol="0" anchor="t">
            <a:spAutoFit/>
          </a:bodyPr>
          <a:lstStyle/>
          <a:p>
            <a:pPr algn="ctr">
              <a:lnSpc>
                <a:spcPct val="150000"/>
              </a:lnSpc>
            </a:pPr>
            <a:r>
              <a:rPr lang="en-US" sz="4800" b="1" dirty="0">
                <a:latin typeface="Arial" pitchFamily="34" charset="0"/>
                <a:ea typeface="Heading Now 61-68 Bold"/>
                <a:cs typeface="Arial" pitchFamily="34" charset="0"/>
                <a:sym typeface="Heading Now 61-68 Bold"/>
              </a:rPr>
              <a:t>Conclusion</a:t>
            </a:r>
          </a:p>
        </p:txBody>
      </p:sp>
      <p:grpSp>
        <p:nvGrpSpPr>
          <p:cNvPr id="23" name="Group 23"/>
          <p:cNvGrpSpPr/>
          <p:nvPr/>
        </p:nvGrpSpPr>
        <p:grpSpPr>
          <a:xfrm>
            <a:off x="14469355" y="-2551877"/>
            <a:ext cx="6013880" cy="6013880"/>
            <a:chOff x="0" y="0"/>
            <a:chExt cx="8018507" cy="8018507"/>
          </a:xfrm>
        </p:grpSpPr>
        <p:grpSp>
          <p:nvGrpSpPr>
            <p:cNvPr id="24" name="Group 24"/>
            <p:cNvGrpSpPr/>
            <p:nvPr/>
          </p:nvGrpSpPr>
          <p:grpSpPr>
            <a:xfrm>
              <a:off x="0" y="0"/>
              <a:ext cx="8018507" cy="8018507"/>
              <a:chOff x="0" y="0"/>
              <a:chExt cx="812800" cy="812800"/>
            </a:xfrm>
          </p:grpSpPr>
          <p:sp>
            <p:nvSpPr>
              <p:cNvPr id="25" name="Freeform 25"/>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A06145"/>
              </a:solidFill>
            </p:spPr>
            <p:txBody>
              <a:bodyPr/>
              <a:lstStyle/>
              <a:p>
                <a:endParaRPr lang="en-GB"/>
              </a:p>
            </p:txBody>
          </p:sp>
          <p:sp>
            <p:nvSpPr>
              <p:cNvPr id="26" name="TextBox 26"/>
              <p:cNvSpPr txBox="1"/>
              <p:nvPr/>
            </p:nvSpPr>
            <p:spPr>
              <a:xfrm>
                <a:off x="76200" y="19050"/>
                <a:ext cx="660400" cy="717550"/>
              </a:xfrm>
              <a:prstGeom prst="rect">
                <a:avLst/>
              </a:prstGeom>
            </p:spPr>
            <p:txBody>
              <a:bodyPr lIns="50800" tIns="50800" rIns="50800" bIns="50800" rtlCol="0" anchor="ctr"/>
              <a:lstStyle/>
              <a:p>
                <a:pPr algn="ctr">
                  <a:lnSpc>
                    <a:spcPts val="2799"/>
                  </a:lnSpc>
                </a:pPr>
                <a:endParaRPr/>
              </a:p>
            </p:txBody>
          </p:sp>
        </p:grpSp>
        <p:grpSp>
          <p:nvGrpSpPr>
            <p:cNvPr id="27" name="Group 27"/>
            <p:cNvGrpSpPr/>
            <p:nvPr/>
          </p:nvGrpSpPr>
          <p:grpSpPr>
            <a:xfrm>
              <a:off x="1173844" y="1173844"/>
              <a:ext cx="5670819" cy="5670819"/>
              <a:chOff x="0" y="0"/>
              <a:chExt cx="812800" cy="812800"/>
            </a:xfrm>
          </p:grpSpPr>
          <p:sp>
            <p:nvSpPr>
              <p:cNvPr id="28" name="Freeform 28"/>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51200"/>
              </a:solidFill>
            </p:spPr>
            <p:txBody>
              <a:bodyPr/>
              <a:lstStyle/>
              <a:p>
                <a:endParaRPr lang="en-GB"/>
              </a:p>
            </p:txBody>
          </p:sp>
          <p:sp>
            <p:nvSpPr>
              <p:cNvPr id="29" name="TextBox 29"/>
              <p:cNvSpPr txBox="1"/>
              <p:nvPr/>
            </p:nvSpPr>
            <p:spPr>
              <a:xfrm>
                <a:off x="76200" y="19050"/>
                <a:ext cx="660400" cy="717550"/>
              </a:xfrm>
              <a:prstGeom prst="rect">
                <a:avLst/>
              </a:prstGeom>
            </p:spPr>
            <p:txBody>
              <a:bodyPr lIns="50800" tIns="50800" rIns="50800" bIns="50800" rtlCol="0" anchor="ctr"/>
              <a:lstStyle/>
              <a:p>
                <a:pPr algn="ctr">
                  <a:lnSpc>
                    <a:spcPts val="2799"/>
                  </a:lnSpc>
                </a:pPr>
                <a:endParaRPr/>
              </a:p>
            </p:txBody>
          </p:sp>
        </p:grpSp>
      </p:grpSp>
      <p:sp>
        <p:nvSpPr>
          <p:cNvPr id="37" name="TextBox 36"/>
          <p:cNvSpPr txBox="1"/>
          <p:nvPr/>
        </p:nvSpPr>
        <p:spPr>
          <a:xfrm>
            <a:off x="5000596" y="2357418"/>
            <a:ext cx="7786742" cy="2400657"/>
          </a:xfrm>
          <a:prstGeom prst="rect">
            <a:avLst/>
          </a:prstGeom>
          <a:gradFill>
            <a:gsLst>
              <a:gs pos="0">
                <a:srgbClr val="D6B19C"/>
              </a:gs>
              <a:gs pos="30000">
                <a:srgbClr val="D49E6C"/>
              </a:gs>
              <a:gs pos="70000">
                <a:srgbClr val="A65528"/>
              </a:gs>
              <a:gs pos="100000">
                <a:srgbClr val="663012"/>
              </a:gs>
            </a:gsLst>
            <a:lin ang="5400000" scaled="0"/>
          </a:gradFill>
        </p:spPr>
        <p:txBody>
          <a:bodyPr wrap="square" rtlCol="0">
            <a:spAutoFit/>
          </a:bodyPr>
          <a:lstStyle/>
          <a:p>
            <a:pPr lvl="0" algn="just">
              <a:lnSpc>
                <a:spcPct val="150000"/>
              </a:lnSpc>
              <a:buFont typeface="Arial" pitchFamily="34" charset="0"/>
              <a:buChar char="•"/>
            </a:pPr>
            <a:r>
              <a:rPr lang="en-GB" sz="2000" dirty="0">
                <a:solidFill>
                  <a:schemeClr val="bg1"/>
                </a:solidFill>
                <a:latin typeface="Arial" pitchFamily="34" charset="0"/>
                <a:cs typeface="Arial" pitchFamily="34" charset="0"/>
              </a:rPr>
              <a:t>The business plan has the potential to grow in the future with appropriate marketing and financial planning</a:t>
            </a:r>
            <a:endParaRPr lang="en-US" sz="2000" dirty="0">
              <a:solidFill>
                <a:schemeClr val="bg1"/>
              </a:solidFill>
              <a:latin typeface="Arial" pitchFamily="34" charset="0"/>
              <a:cs typeface="Arial" pitchFamily="34" charset="0"/>
            </a:endParaRPr>
          </a:p>
          <a:p>
            <a:pPr lvl="0" algn="just">
              <a:lnSpc>
                <a:spcPct val="150000"/>
              </a:lnSpc>
              <a:buFont typeface="Arial" pitchFamily="34" charset="0"/>
              <a:buChar char="•"/>
            </a:pPr>
            <a:r>
              <a:rPr lang="en-GB" sz="2000" dirty="0">
                <a:solidFill>
                  <a:schemeClr val="bg1"/>
                </a:solidFill>
                <a:latin typeface="Arial" pitchFamily="34" charset="0"/>
                <a:cs typeface="Arial" pitchFamily="34" charset="0"/>
              </a:rPr>
              <a:t>The marketing and branding and the action plan will highlight the way the venture will utilise its financial and marketing resources. </a:t>
            </a:r>
            <a:endParaRPr lang="en-US" sz="2000" dirty="0">
              <a:solidFill>
                <a:schemeClr val="bg1"/>
              </a:solidFill>
              <a:latin typeface="Arial" pitchFamily="34" charset="0"/>
              <a:cs typeface="Arial" pitchFamily="34" charset="0"/>
            </a:endParaRPr>
          </a:p>
          <a:p>
            <a:pPr algn="just">
              <a:lnSpc>
                <a:spcPct val="150000"/>
              </a:lnSpc>
              <a:buFont typeface="Arial" pitchFamily="34" charset="0"/>
              <a:buChar char="•"/>
            </a:pPr>
            <a:endParaRPr lang="en-US" sz="2000" dirty="0">
              <a:solidFill>
                <a:schemeClr val="bg1"/>
              </a:solidFill>
              <a:latin typeface="Arial" pitchFamily="34" charset="0"/>
              <a:cs typeface="Arial" pitchFamily="34" charset="0"/>
            </a:endParaRPr>
          </a:p>
        </p:txBody>
      </p:sp>
      <p:grpSp>
        <p:nvGrpSpPr>
          <p:cNvPr id="38" name="Group 4"/>
          <p:cNvGrpSpPr/>
          <p:nvPr/>
        </p:nvGrpSpPr>
        <p:grpSpPr>
          <a:xfrm>
            <a:off x="3714712" y="5929318"/>
            <a:ext cx="12823917" cy="3874853"/>
            <a:chOff x="0" y="0"/>
            <a:chExt cx="2268748" cy="932964"/>
          </a:xfrm>
        </p:grpSpPr>
        <p:sp>
          <p:nvSpPr>
            <p:cNvPr id="39" name="Freeform 5"/>
            <p:cNvSpPr/>
            <p:nvPr/>
          </p:nvSpPr>
          <p:spPr>
            <a:xfrm>
              <a:off x="0" y="0"/>
              <a:ext cx="2268748" cy="932964"/>
            </a:xfrm>
            <a:custGeom>
              <a:avLst/>
              <a:gdLst/>
              <a:ahLst/>
              <a:cxnLst/>
              <a:rect l="l" t="t" r="r" b="b"/>
              <a:pathLst>
                <a:path w="2268748" h="932964">
                  <a:moveTo>
                    <a:pt x="26961" y="0"/>
                  </a:moveTo>
                  <a:lnTo>
                    <a:pt x="2241787" y="0"/>
                  </a:lnTo>
                  <a:cubicBezTo>
                    <a:pt x="2248938" y="0"/>
                    <a:pt x="2255795" y="2840"/>
                    <a:pt x="2260851" y="7897"/>
                  </a:cubicBezTo>
                  <a:cubicBezTo>
                    <a:pt x="2265907" y="12953"/>
                    <a:pt x="2268748" y="19810"/>
                    <a:pt x="2268748" y="26961"/>
                  </a:cubicBezTo>
                  <a:lnTo>
                    <a:pt x="2268748" y="906004"/>
                  </a:lnTo>
                  <a:cubicBezTo>
                    <a:pt x="2268748" y="913154"/>
                    <a:pt x="2265907" y="920012"/>
                    <a:pt x="2260851" y="925068"/>
                  </a:cubicBezTo>
                  <a:cubicBezTo>
                    <a:pt x="2255795" y="930124"/>
                    <a:pt x="2248938" y="932964"/>
                    <a:pt x="2241787" y="932964"/>
                  </a:cubicBezTo>
                  <a:lnTo>
                    <a:pt x="26961" y="932964"/>
                  </a:lnTo>
                  <a:cubicBezTo>
                    <a:pt x="19810" y="932964"/>
                    <a:pt x="12953" y="930124"/>
                    <a:pt x="7897" y="925068"/>
                  </a:cubicBezTo>
                  <a:cubicBezTo>
                    <a:pt x="2840" y="920012"/>
                    <a:pt x="0" y="913154"/>
                    <a:pt x="0" y="906004"/>
                  </a:cubicBezTo>
                  <a:lnTo>
                    <a:pt x="0" y="26961"/>
                  </a:lnTo>
                  <a:cubicBezTo>
                    <a:pt x="0" y="19810"/>
                    <a:pt x="2840" y="12953"/>
                    <a:pt x="7897" y="7897"/>
                  </a:cubicBezTo>
                  <a:cubicBezTo>
                    <a:pt x="12953" y="2840"/>
                    <a:pt x="19810" y="0"/>
                    <a:pt x="26961" y="0"/>
                  </a:cubicBezTo>
                  <a:close/>
                </a:path>
              </a:pathLst>
            </a:custGeom>
            <a:blipFill>
              <a:blip r:embed="rId6" cstate="print"/>
              <a:stretch>
                <a:fillRect t="-97043" b="-167389"/>
              </a:stretch>
            </a:blipFill>
          </p:spPr>
          <p:txBody>
            <a:bodyPr/>
            <a:lstStyle/>
            <a:p>
              <a:endParaRPr lang="en-GB"/>
            </a:p>
          </p:txBody>
        </p:sp>
      </p:grpSp>
      <p:sp>
        <p:nvSpPr>
          <p:cNvPr id="40" name="Freeform 6"/>
          <p:cNvSpPr/>
          <p:nvPr/>
        </p:nvSpPr>
        <p:spPr>
          <a:xfrm rot="-6680330">
            <a:off x="16166942" y="4053406"/>
            <a:ext cx="1825397" cy="3180320"/>
          </a:xfrm>
          <a:custGeom>
            <a:avLst/>
            <a:gdLst/>
            <a:ahLst/>
            <a:cxnLst/>
            <a:rect l="l" t="t" r="r" b="b"/>
            <a:pathLst>
              <a:path w="3374270" h="5227742">
                <a:moveTo>
                  <a:pt x="0" y="0"/>
                </a:moveTo>
                <a:lnTo>
                  <a:pt x="3374270" y="0"/>
                </a:lnTo>
                <a:lnTo>
                  <a:pt x="3374270" y="5227743"/>
                </a:lnTo>
                <a:lnTo>
                  <a:pt x="0" y="5227743"/>
                </a:lnTo>
                <a:lnTo>
                  <a:pt x="0" y="0"/>
                </a:lnTo>
                <a:close/>
              </a:path>
            </a:pathLst>
          </a:custGeom>
          <a:blipFill>
            <a:blip r:embed="rId7">
              <a:alphaModFix amt="41000"/>
              <a:extLst>
                <a:ext uri="{96DAC541-7B7A-43D3-8B79-37D633B846F1}">
                  <asvg:svgBlip xmlns:asvg="http://schemas.microsoft.com/office/drawing/2016/SVG/main" r:embed="rId8"/>
                </a:ext>
              </a:extLst>
            </a:blip>
            <a:stretch>
              <a:fillRect/>
            </a:stretch>
          </a:blipFill>
          <a:ln cap="sq">
            <a:noFill/>
            <a:prstDash val="solid"/>
            <a:miter/>
          </a:ln>
        </p:spPr>
        <p:txBody>
          <a:bodyPr/>
          <a:lstStyle/>
          <a:p>
            <a:endParaRPr lang="en-GB"/>
          </a:p>
        </p:txBody>
      </p:sp>
    </p:spTree>
    <p:extLst>
      <p:ext uri="{BB962C8B-B14F-4D97-AF65-F5344CB8AC3E}">
        <p14:creationId xmlns:p14="http://schemas.microsoft.com/office/powerpoint/2010/main" val="282746128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9333" b="-9333"/>
            </a:stretch>
          </a:blipFill>
        </p:spPr>
        <p:txBody>
          <a:bodyPr/>
          <a:lstStyle/>
          <a:p>
            <a:endParaRPr lang="en-GB"/>
          </a:p>
        </p:txBody>
      </p:sp>
      <p:sp>
        <p:nvSpPr>
          <p:cNvPr id="7" name="Freeform 7"/>
          <p:cNvSpPr/>
          <p:nvPr/>
        </p:nvSpPr>
        <p:spPr>
          <a:xfrm>
            <a:off x="15787734" y="8572524"/>
            <a:ext cx="3124200" cy="2571915"/>
          </a:xfrm>
          <a:custGeom>
            <a:avLst/>
            <a:gdLst/>
            <a:ahLst/>
            <a:cxnLst/>
            <a:rect l="l" t="t" r="r" b="b"/>
            <a:pathLst>
              <a:path w="6306136" h="4678006">
                <a:moveTo>
                  <a:pt x="0" y="0"/>
                </a:moveTo>
                <a:lnTo>
                  <a:pt x="6306136" y="0"/>
                </a:lnTo>
                <a:lnTo>
                  <a:pt x="6306136" y="4678006"/>
                </a:lnTo>
                <a:lnTo>
                  <a:pt x="0" y="4678006"/>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8" name="TextBox 8"/>
          <p:cNvSpPr txBox="1"/>
          <p:nvPr/>
        </p:nvSpPr>
        <p:spPr>
          <a:xfrm>
            <a:off x="4786282" y="357154"/>
            <a:ext cx="6786610" cy="971100"/>
          </a:xfrm>
          <a:prstGeom prst="rect">
            <a:avLst/>
          </a:prstGeom>
          <a:gradFill>
            <a:gsLst>
              <a:gs pos="0">
                <a:srgbClr val="D6B19C"/>
              </a:gs>
              <a:gs pos="30000">
                <a:srgbClr val="D49E6C"/>
              </a:gs>
              <a:gs pos="70000">
                <a:srgbClr val="A65528"/>
              </a:gs>
              <a:gs pos="100000">
                <a:srgbClr val="663012"/>
              </a:gs>
            </a:gsLst>
            <a:lin ang="5400000" scaled="0"/>
          </a:gradFill>
        </p:spPr>
        <p:txBody>
          <a:bodyPr wrap="square" lIns="0" tIns="0" rIns="0" bIns="0" rtlCol="0" anchor="t">
            <a:spAutoFit/>
          </a:bodyPr>
          <a:lstStyle/>
          <a:p>
            <a:pPr algn="ctr">
              <a:lnSpc>
                <a:spcPct val="150000"/>
              </a:lnSpc>
            </a:pPr>
            <a:r>
              <a:rPr lang="en-US" sz="4800" b="1" dirty="0">
                <a:solidFill>
                  <a:srgbClr val="0B0A0A"/>
                </a:solidFill>
                <a:latin typeface="Arial" panose="020B0604020202020204" pitchFamily="34" charset="0"/>
                <a:ea typeface="Heading Now 61-68 Bold"/>
                <a:cs typeface="Arial" panose="020B0604020202020204" pitchFamily="34" charset="0"/>
                <a:sym typeface="Heading Now 61-68 Bold"/>
              </a:rPr>
              <a:t>Declaration</a:t>
            </a:r>
          </a:p>
        </p:txBody>
      </p:sp>
      <p:sp>
        <p:nvSpPr>
          <p:cNvPr id="9" name="TextBox 9"/>
          <p:cNvSpPr txBox="1"/>
          <p:nvPr/>
        </p:nvSpPr>
        <p:spPr>
          <a:xfrm>
            <a:off x="1000068" y="2143104"/>
            <a:ext cx="15167635" cy="1593513"/>
          </a:xfrm>
          <a:prstGeom prst="rect">
            <a:avLst/>
          </a:prstGeom>
          <a:gradFill>
            <a:gsLst>
              <a:gs pos="0">
                <a:srgbClr val="D6B19C"/>
              </a:gs>
              <a:gs pos="30000">
                <a:srgbClr val="D49E6C"/>
              </a:gs>
              <a:gs pos="70000">
                <a:srgbClr val="A65528"/>
              </a:gs>
              <a:gs pos="100000">
                <a:srgbClr val="663012"/>
              </a:gs>
            </a:gsLst>
            <a:lin ang="5400000" scaled="0"/>
          </a:gradFill>
        </p:spPr>
        <p:txBody>
          <a:bodyPr wrap="square" lIns="0" tIns="0" rIns="0" bIns="0" rtlCol="0" anchor="t">
            <a:spAutoFit/>
          </a:bodyPr>
          <a:lstStyle/>
          <a:p>
            <a:pPr algn="just">
              <a:lnSpc>
                <a:spcPct val="150000"/>
              </a:lnSpc>
              <a:buFont typeface="Arial" pitchFamily="34" charset="0"/>
              <a:buChar char="•"/>
            </a:pPr>
            <a:r>
              <a:rPr lang="en-GB" sz="2400" dirty="0">
                <a:latin typeface="Arial" pitchFamily="34" charset="0"/>
                <a:cs typeface="Arial" pitchFamily="34" charset="0"/>
              </a:rPr>
              <a:t>I confirm that I have not presented any AI generated text as my own work. I confirm I have copies of my drafts, notes, and other resources I used before, and after the use of AI tools which I may be asked to provide in evidence.</a:t>
            </a:r>
            <a:endParaRPr lang="en-US" sz="2400" dirty="0">
              <a:latin typeface="Arial" pitchFamily="34" charset="0"/>
              <a:cs typeface="Arial" pitchFamily="34" charset="0"/>
            </a:endParaRPr>
          </a:p>
        </p:txBody>
      </p:sp>
      <p:grpSp>
        <p:nvGrpSpPr>
          <p:cNvPr id="3" name="Group 10"/>
          <p:cNvGrpSpPr/>
          <p:nvPr/>
        </p:nvGrpSpPr>
        <p:grpSpPr>
          <a:xfrm>
            <a:off x="15886855" y="-3767951"/>
            <a:ext cx="7806568" cy="7806568"/>
            <a:chOff x="0" y="0"/>
            <a:chExt cx="10408757" cy="10408757"/>
          </a:xfrm>
        </p:grpSpPr>
        <p:grpSp>
          <p:nvGrpSpPr>
            <p:cNvPr id="4" name="Group 11"/>
            <p:cNvGrpSpPr/>
            <p:nvPr/>
          </p:nvGrpSpPr>
          <p:grpSpPr>
            <a:xfrm>
              <a:off x="0" y="0"/>
              <a:ext cx="10408757" cy="10408757"/>
              <a:chOff x="0" y="0"/>
              <a:chExt cx="812800" cy="812800"/>
            </a:xfrm>
          </p:grpSpPr>
          <p:sp>
            <p:nvSpPr>
              <p:cNvPr id="12" name="Freeform 1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A06145"/>
              </a:solidFill>
            </p:spPr>
            <p:txBody>
              <a:bodyPr/>
              <a:lstStyle/>
              <a:p>
                <a:endParaRPr lang="en-GB"/>
              </a:p>
            </p:txBody>
          </p:sp>
          <p:sp>
            <p:nvSpPr>
              <p:cNvPr id="13" name="TextBox 13"/>
              <p:cNvSpPr txBox="1"/>
              <p:nvPr/>
            </p:nvSpPr>
            <p:spPr>
              <a:xfrm>
                <a:off x="76200" y="9525"/>
                <a:ext cx="660400" cy="727075"/>
              </a:xfrm>
              <a:prstGeom prst="rect">
                <a:avLst/>
              </a:prstGeom>
            </p:spPr>
            <p:txBody>
              <a:bodyPr lIns="50800" tIns="50800" rIns="50800" bIns="50800" rtlCol="0" anchor="ctr"/>
              <a:lstStyle/>
              <a:p>
                <a:pPr algn="ctr">
                  <a:lnSpc>
                    <a:spcPts val="2800"/>
                  </a:lnSpc>
                </a:pPr>
                <a:endParaRPr>
                  <a:latin typeface="Arial" panose="020B0604020202020204" pitchFamily="34" charset="0"/>
                  <a:cs typeface="Arial" panose="020B0604020202020204" pitchFamily="34" charset="0"/>
                </a:endParaRPr>
              </a:p>
            </p:txBody>
          </p:sp>
        </p:grpSp>
        <p:grpSp>
          <p:nvGrpSpPr>
            <p:cNvPr id="5" name="Group 14"/>
            <p:cNvGrpSpPr/>
            <p:nvPr/>
          </p:nvGrpSpPr>
          <p:grpSpPr>
            <a:xfrm>
              <a:off x="1523757" y="1523757"/>
              <a:ext cx="7361242" cy="7361242"/>
              <a:chOff x="0" y="0"/>
              <a:chExt cx="812800" cy="812800"/>
            </a:xfrm>
          </p:grpSpPr>
          <p:sp>
            <p:nvSpPr>
              <p:cNvPr id="15" name="Freeform 15"/>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DDD3CB"/>
              </a:solidFill>
            </p:spPr>
            <p:txBody>
              <a:bodyPr/>
              <a:lstStyle/>
              <a:p>
                <a:endParaRPr lang="en-GB"/>
              </a:p>
            </p:txBody>
          </p:sp>
          <p:sp>
            <p:nvSpPr>
              <p:cNvPr id="16" name="TextBox 16"/>
              <p:cNvSpPr txBox="1"/>
              <p:nvPr/>
            </p:nvSpPr>
            <p:spPr>
              <a:xfrm>
                <a:off x="76200" y="9525"/>
                <a:ext cx="660400" cy="727075"/>
              </a:xfrm>
              <a:prstGeom prst="rect">
                <a:avLst/>
              </a:prstGeom>
            </p:spPr>
            <p:txBody>
              <a:bodyPr lIns="50800" tIns="50800" rIns="50800" bIns="50800" rtlCol="0" anchor="ctr"/>
              <a:lstStyle/>
              <a:p>
                <a:pPr algn="ctr">
                  <a:lnSpc>
                    <a:spcPts val="2800"/>
                  </a:lnSpc>
                </a:pPr>
                <a:endParaRPr>
                  <a:latin typeface="Arial" panose="020B0604020202020204" pitchFamily="34" charset="0"/>
                  <a:cs typeface="Arial" panose="020B0604020202020204" pitchFamily="34" charset="0"/>
                </a:endParaRPr>
              </a:p>
            </p:txBody>
          </p:sp>
        </p:grpSp>
      </p:grpSp>
      <p:grpSp>
        <p:nvGrpSpPr>
          <p:cNvPr id="14" name="Group 5"/>
          <p:cNvGrpSpPr/>
          <p:nvPr/>
        </p:nvGrpSpPr>
        <p:grpSpPr>
          <a:xfrm>
            <a:off x="3714712" y="4500558"/>
            <a:ext cx="10501386" cy="4500594"/>
            <a:chOff x="0" y="0"/>
            <a:chExt cx="1267941" cy="588400"/>
          </a:xfrm>
        </p:grpSpPr>
        <p:sp>
          <p:nvSpPr>
            <p:cNvPr id="17" name="Freeform 6"/>
            <p:cNvSpPr/>
            <p:nvPr/>
          </p:nvSpPr>
          <p:spPr>
            <a:xfrm>
              <a:off x="0" y="0"/>
              <a:ext cx="1267941" cy="588400"/>
            </a:xfrm>
            <a:custGeom>
              <a:avLst/>
              <a:gdLst/>
              <a:ahLst/>
              <a:cxnLst/>
              <a:rect l="l" t="t" r="r" b="b"/>
              <a:pathLst>
                <a:path w="1267941" h="588400">
                  <a:moveTo>
                    <a:pt x="28379" y="0"/>
                  </a:moveTo>
                  <a:lnTo>
                    <a:pt x="1239562" y="0"/>
                  </a:lnTo>
                  <a:cubicBezTo>
                    <a:pt x="1247089" y="0"/>
                    <a:pt x="1254307" y="2990"/>
                    <a:pt x="1259629" y="8312"/>
                  </a:cubicBezTo>
                  <a:cubicBezTo>
                    <a:pt x="1264951" y="13634"/>
                    <a:pt x="1267941" y="20852"/>
                    <a:pt x="1267941" y="28379"/>
                  </a:cubicBezTo>
                  <a:lnTo>
                    <a:pt x="1267941" y="560021"/>
                  </a:lnTo>
                  <a:cubicBezTo>
                    <a:pt x="1267941" y="575694"/>
                    <a:pt x="1255235" y="588400"/>
                    <a:pt x="1239562" y="588400"/>
                  </a:cubicBezTo>
                  <a:lnTo>
                    <a:pt x="28379" y="588400"/>
                  </a:lnTo>
                  <a:cubicBezTo>
                    <a:pt x="12706" y="588400"/>
                    <a:pt x="0" y="575694"/>
                    <a:pt x="0" y="560021"/>
                  </a:cubicBezTo>
                  <a:lnTo>
                    <a:pt x="0" y="28379"/>
                  </a:lnTo>
                  <a:cubicBezTo>
                    <a:pt x="0" y="12706"/>
                    <a:pt x="12706" y="0"/>
                    <a:pt x="28379" y="0"/>
                  </a:cubicBezTo>
                  <a:close/>
                </a:path>
              </a:pathLst>
            </a:custGeom>
            <a:blipFill>
              <a:blip r:embed="rId5"/>
              <a:stretch>
                <a:fillRect t="-8239" b="-35330"/>
              </a:stretch>
            </a:blipFill>
          </p:spPr>
          <p:txBody>
            <a:bodyPr/>
            <a:lstStyle/>
            <a:p>
              <a:endParaRPr lang="en-GB"/>
            </a:p>
          </p:txBody>
        </p:sp>
      </p:grpSp>
    </p:spTree>
    <p:extLst>
      <p:ext uri="{BB962C8B-B14F-4D97-AF65-F5344CB8AC3E}">
        <p14:creationId xmlns:p14="http://schemas.microsoft.com/office/powerpoint/2010/main" val="24007267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9333" b="-9333"/>
            </a:stretch>
          </a:blipFill>
        </p:spPr>
        <p:txBody>
          <a:bodyPr/>
          <a:lstStyle/>
          <a:p>
            <a:endParaRPr lang="en-GB"/>
          </a:p>
        </p:txBody>
      </p:sp>
      <p:sp>
        <p:nvSpPr>
          <p:cNvPr id="7" name="Freeform 7"/>
          <p:cNvSpPr/>
          <p:nvPr/>
        </p:nvSpPr>
        <p:spPr>
          <a:xfrm>
            <a:off x="15787734" y="8572524"/>
            <a:ext cx="3124200" cy="2571915"/>
          </a:xfrm>
          <a:custGeom>
            <a:avLst/>
            <a:gdLst/>
            <a:ahLst/>
            <a:cxnLst/>
            <a:rect l="l" t="t" r="r" b="b"/>
            <a:pathLst>
              <a:path w="6306136" h="4678006">
                <a:moveTo>
                  <a:pt x="0" y="0"/>
                </a:moveTo>
                <a:lnTo>
                  <a:pt x="6306136" y="0"/>
                </a:lnTo>
                <a:lnTo>
                  <a:pt x="6306136" y="4678006"/>
                </a:lnTo>
                <a:lnTo>
                  <a:pt x="0" y="4678006"/>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8" name="TextBox 8"/>
          <p:cNvSpPr txBox="1"/>
          <p:nvPr/>
        </p:nvSpPr>
        <p:spPr>
          <a:xfrm>
            <a:off x="4786282" y="357154"/>
            <a:ext cx="6786610" cy="1143008"/>
          </a:xfrm>
          <a:prstGeom prst="rect">
            <a:avLst/>
          </a:prstGeom>
          <a:gradFill>
            <a:gsLst>
              <a:gs pos="0">
                <a:srgbClr val="D6B19C"/>
              </a:gs>
              <a:gs pos="30000">
                <a:srgbClr val="D49E6C"/>
              </a:gs>
              <a:gs pos="70000">
                <a:srgbClr val="A65528"/>
              </a:gs>
              <a:gs pos="100000">
                <a:srgbClr val="663012"/>
              </a:gs>
            </a:gsLst>
            <a:lin ang="5400000" scaled="0"/>
          </a:gradFill>
        </p:spPr>
        <p:txBody>
          <a:bodyPr wrap="square" lIns="0" tIns="0" rIns="0" bIns="0" rtlCol="0" anchor="t">
            <a:spAutoFit/>
          </a:bodyPr>
          <a:lstStyle/>
          <a:p>
            <a:pPr algn="ctr">
              <a:lnSpc>
                <a:spcPct val="150000"/>
              </a:lnSpc>
            </a:pPr>
            <a:r>
              <a:rPr lang="en-US" sz="4800" b="1" dirty="0">
                <a:solidFill>
                  <a:srgbClr val="0B0A0A"/>
                </a:solidFill>
                <a:latin typeface="Arial" panose="020B0604020202020204" pitchFamily="34" charset="0"/>
                <a:ea typeface="Heading Now 61-68 Bold"/>
                <a:cs typeface="Arial" panose="020B0604020202020204" pitchFamily="34" charset="0"/>
                <a:sym typeface="Heading Now 61-68 Bold"/>
              </a:rPr>
              <a:t>References</a:t>
            </a:r>
          </a:p>
        </p:txBody>
      </p:sp>
      <p:sp>
        <p:nvSpPr>
          <p:cNvPr id="9" name="TextBox 9"/>
          <p:cNvSpPr txBox="1"/>
          <p:nvPr/>
        </p:nvSpPr>
        <p:spPr>
          <a:xfrm>
            <a:off x="1071506" y="1785914"/>
            <a:ext cx="15167635" cy="6890797"/>
          </a:xfrm>
          <a:prstGeom prst="rect">
            <a:avLst/>
          </a:prstGeom>
          <a:gradFill>
            <a:gsLst>
              <a:gs pos="0">
                <a:srgbClr val="D6B19C"/>
              </a:gs>
              <a:gs pos="30000">
                <a:srgbClr val="D49E6C"/>
              </a:gs>
              <a:gs pos="70000">
                <a:srgbClr val="A65528"/>
              </a:gs>
              <a:gs pos="100000">
                <a:srgbClr val="663012"/>
              </a:gs>
            </a:gsLst>
            <a:lin ang="5400000" scaled="0"/>
          </a:gradFill>
        </p:spPr>
        <p:txBody>
          <a:bodyPr wrap="square" lIns="0" tIns="0" rIns="0" bIns="0" rtlCol="0" anchor="t">
            <a:spAutoFit/>
          </a:bodyPr>
          <a:lstStyle/>
          <a:p>
            <a:pPr algn="just">
              <a:lnSpc>
                <a:spcPct val="150000"/>
              </a:lnSpc>
              <a:buFont typeface="Arial" pitchFamily="34" charset="0"/>
              <a:buChar char="•"/>
            </a:pPr>
            <a:r>
              <a:rPr lang="en-GB" sz="1200" dirty="0" err="1">
                <a:latin typeface="Arial" pitchFamily="34" charset="0"/>
                <a:cs typeface="Arial" pitchFamily="34" charset="0"/>
              </a:rPr>
              <a:t>Agu</a:t>
            </a:r>
            <a:r>
              <a:rPr lang="en-GB" sz="1200" dirty="0">
                <a:latin typeface="Arial" pitchFamily="34" charset="0"/>
                <a:cs typeface="Arial" pitchFamily="34" charset="0"/>
              </a:rPr>
              <a:t>, E.E., </a:t>
            </a:r>
            <a:r>
              <a:rPr lang="en-GB" sz="1200" dirty="0" err="1">
                <a:latin typeface="Arial" pitchFamily="34" charset="0"/>
                <a:cs typeface="Arial" pitchFamily="34" charset="0"/>
              </a:rPr>
              <a:t>Iyelolu</a:t>
            </a:r>
            <a:r>
              <a:rPr lang="en-GB" sz="1200" dirty="0">
                <a:latin typeface="Arial" pitchFamily="34" charset="0"/>
                <a:cs typeface="Arial" pitchFamily="34" charset="0"/>
              </a:rPr>
              <a:t>, T.V., </a:t>
            </a:r>
            <a:r>
              <a:rPr lang="en-GB" sz="1200" dirty="0" err="1">
                <a:latin typeface="Arial" pitchFamily="34" charset="0"/>
                <a:cs typeface="Arial" pitchFamily="34" charset="0"/>
              </a:rPr>
              <a:t>Idemudia</a:t>
            </a:r>
            <a:r>
              <a:rPr lang="en-GB" sz="1200" dirty="0">
                <a:latin typeface="Arial" pitchFamily="34" charset="0"/>
                <a:cs typeface="Arial" pitchFamily="34" charset="0"/>
              </a:rPr>
              <a:t>, C. and </a:t>
            </a:r>
            <a:r>
              <a:rPr lang="en-GB" sz="1200" dirty="0" err="1">
                <a:latin typeface="Arial" pitchFamily="34" charset="0"/>
                <a:cs typeface="Arial" pitchFamily="34" charset="0"/>
              </a:rPr>
              <a:t>Ijomah</a:t>
            </a:r>
            <a:r>
              <a:rPr lang="en-GB" sz="1200" dirty="0">
                <a:latin typeface="Arial" pitchFamily="34" charset="0"/>
                <a:cs typeface="Arial" pitchFamily="34" charset="0"/>
              </a:rPr>
              <a:t>, T.I. (2024) ‘Exploring the relationship between sustainable business practices and increased brand loyalty’, </a:t>
            </a:r>
            <a:r>
              <a:rPr lang="en-GB" sz="1200" i="1" dirty="0">
                <a:latin typeface="Arial" pitchFamily="34" charset="0"/>
                <a:cs typeface="Arial" pitchFamily="34" charset="0"/>
              </a:rPr>
              <a:t>International Journal of Management &amp; Entrepreneurship Research, 6</a:t>
            </a:r>
            <a:r>
              <a:rPr lang="en-GB" sz="1200" dirty="0">
                <a:latin typeface="Arial" pitchFamily="34" charset="0"/>
                <a:cs typeface="Arial" pitchFamily="34" charset="0"/>
              </a:rPr>
              <a:t>(8), pp. 2463-2475. Available at: https://www.researchgate.net/profile/Tochukwu-Ijomah-2/publication/383847817_Exploring_the_relationship_between_sustainable_business_practices_and_increased_brand_loyalty/links/66dc447d2390e50b2c7212e7/Exploring-the-relationship-between-sustainable-business-practices-and-increased-brand-loyalty.pdf</a:t>
            </a:r>
            <a:endParaRPr lang="en-US" sz="1200" dirty="0">
              <a:latin typeface="Arial" pitchFamily="34" charset="0"/>
              <a:cs typeface="Arial" pitchFamily="34" charset="0"/>
            </a:endParaRPr>
          </a:p>
          <a:p>
            <a:pPr algn="just">
              <a:lnSpc>
                <a:spcPct val="150000"/>
              </a:lnSpc>
              <a:buFont typeface="Arial" pitchFamily="34" charset="0"/>
              <a:buChar char="•"/>
            </a:pPr>
            <a:r>
              <a:rPr lang="en-GB" sz="1200" dirty="0" err="1">
                <a:latin typeface="Arial" pitchFamily="34" charset="0"/>
                <a:cs typeface="Arial" pitchFamily="34" charset="0"/>
              </a:rPr>
              <a:t>Cerciello</a:t>
            </a:r>
            <a:r>
              <a:rPr lang="en-GB" sz="1200" dirty="0">
                <a:latin typeface="Arial" pitchFamily="34" charset="0"/>
                <a:cs typeface="Arial" pitchFamily="34" charset="0"/>
              </a:rPr>
              <a:t>, M., </a:t>
            </a:r>
            <a:r>
              <a:rPr lang="en-GB" sz="1200" dirty="0" err="1">
                <a:latin typeface="Arial" pitchFamily="34" charset="0"/>
                <a:cs typeface="Arial" pitchFamily="34" charset="0"/>
              </a:rPr>
              <a:t>Busato</a:t>
            </a:r>
            <a:r>
              <a:rPr lang="en-GB" sz="1200" dirty="0">
                <a:latin typeface="Arial" pitchFamily="34" charset="0"/>
                <a:cs typeface="Arial" pitchFamily="34" charset="0"/>
              </a:rPr>
              <a:t>, F. and </a:t>
            </a:r>
            <a:r>
              <a:rPr lang="en-GB" sz="1200" dirty="0" err="1">
                <a:latin typeface="Arial" pitchFamily="34" charset="0"/>
                <a:cs typeface="Arial" pitchFamily="34" charset="0"/>
              </a:rPr>
              <a:t>Taddeo</a:t>
            </a:r>
            <a:r>
              <a:rPr lang="en-GB" sz="1200" dirty="0">
                <a:latin typeface="Arial" pitchFamily="34" charset="0"/>
                <a:cs typeface="Arial" pitchFamily="34" charset="0"/>
              </a:rPr>
              <a:t>, S. (2023) ‘The effect of sustainable business practices on profitability. Accounting for strategic disclosure’, </a:t>
            </a:r>
            <a:r>
              <a:rPr lang="en-GB" sz="1200" i="1" dirty="0">
                <a:latin typeface="Arial" pitchFamily="34" charset="0"/>
                <a:cs typeface="Arial" pitchFamily="34" charset="0"/>
              </a:rPr>
              <a:t>Corporate Social Responsibility and Environmental Management, 30</a:t>
            </a:r>
            <a:r>
              <a:rPr lang="en-GB" sz="1200" dirty="0">
                <a:latin typeface="Arial" pitchFamily="34" charset="0"/>
                <a:cs typeface="Arial" pitchFamily="34" charset="0"/>
              </a:rPr>
              <a:t>(2), pp. 802-819. Available at: https://onlinelibrary.wiley.com/doi/pdfdirect/10.1002/csr.2389</a:t>
            </a:r>
            <a:endParaRPr lang="en-US" sz="1200" dirty="0">
              <a:latin typeface="Arial" pitchFamily="34" charset="0"/>
              <a:cs typeface="Arial" pitchFamily="34" charset="0"/>
            </a:endParaRPr>
          </a:p>
          <a:p>
            <a:pPr algn="just">
              <a:lnSpc>
                <a:spcPct val="150000"/>
              </a:lnSpc>
              <a:buFont typeface="Arial" pitchFamily="34" charset="0"/>
              <a:buChar char="•"/>
            </a:pPr>
            <a:r>
              <a:rPr lang="en-GB" sz="1200" dirty="0" err="1">
                <a:latin typeface="Arial" pitchFamily="34" charset="0"/>
                <a:cs typeface="Arial" pitchFamily="34" charset="0"/>
              </a:rPr>
              <a:t>Hofacker</a:t>
            </a:r>
            <a:r>
              <a:rPr lang="en-GB" sz="1200" dirty="0">
                <a:latin typeface="Arial" pitchFamily="34" charset="0"/>
                <a:cs typeface="Arial" pitchFamily="34" charset="0"/>
              </a:rPr>
              <a:t>, C., </a:t>
            </a:r>
            <a:r>
              <a:rPr lang="en-GB" sz="1200" dirty="0" err="1">
                <a:latin typeface="Arial" pitchFamily="34" charset="0"/>
                <a:cs typeface="Arial" pitchFamily="34" charset="0"/>
              </a:rPr>
              <a:t>Golgeci</a:t>
            </a:r>
            <a:r>
              <a:rPr lang="en-GB" sz="1200" dirty="0">
                <a:latin typeface="Arial" pitchFamily="34" charset="0"/>
                <a:cs typeface="Arial" pitchFamily="34" charset="0"/>
              </a:rPr>
              <a:t>, I., </a:t>
            </a:r>
            <a:r>
              <a:rPr lang="en-GB" sz="1200" dirty="0" err="1">
                <a:latin typeface="Arial" pitchFamily="34" charset="0"/>
                <a:cs typeface="Arial" pitchFamily="34" charset="0"/>
              </a:rPr>
              <a:t>Pillai</a:t>
            </a:r>
            <a:r>
              <a:rPr lang="en-GB" sz="1200" dirty="0">
                <a:latin typeface="Arial" pitchFamily="34" charset="0"/>
                <a:cs typeface="Arial" pitchFamily="34" charset="0"/>
              </a:rPr>
              <a:t>, K.G. and </a:t>
            </a:r>
            <a:r>
              <a:rPr lang="en-GB" sz="1200" dirty="0" err="1">
                <a:latin typeface="Arial" pitchFamily="34" charset="0"/>
                <a:cs typeface="Arial" pitchFamily="34" charset="0"/>
              </a:rPr>
              <a:t>Gligor</a:t>
            </a:r>
            <a:r>
              <a:rPr lang="en-GB" sz="1200" dirty="0">
                <a:latin typeface="Arial" pitchFamily="34" charset="0"/>
                <a:cs typeface="Arial" pitchFamily="34" charset="0"/>
              </a:rPr>
              <a:t>, D.M. (2020) ‘Digital marketing and business-to-business relationships: a close look at the interface and a roadmap for the future’, </a:t>
            </a:r>
            <a:r>
              <a:rPr lang="en-GB" sz="1200" i="1" dirty="0">
                <a:latin typeface="Arial" pitchFamily="34" charset="0"/>
                <a:cs typeface="Arial" pitchFamily="34" charset="0"/>
              </a:rPr>
              <a:t>European Journal of Marketing, 54</a:t>
            </a:r>
            <a:r>
              <a:rPr lang="en-GB" sz="1200" dirty="0">
                <a:latin typeface="Arial" pitchFamily="34" charset="0"/>
                <a:cs typeface="Arial" pitchFamily="34" charset="0"/>
              </a:rPr>
              <a:t>(6), pp. 1161-1179. Available at: https://www.emerald.com/ejm/article-pdf/54/6/1161/472040/ejm-04-2020-0247.pdf</a:t>
            </a:r>
            <a:endParaRPr lang="en-US" sz="1200" dirty="0">
              <a:latin typeface="Arial" pitchFamily="34" charset="0"/>
              <a:cs typeface="Arial" pitchFamily="34" charset="0"/>
            </a:endParaRPr>
          </a:p>
          <a:p>
            <a:pPr algn="just">
              <a:lnSpc>
                <a:spcPct val="150000"/>
              </a:lnSpc>
              <a:buFont typeface="Arial" pitchFamily="34" charset="0"/>
              <a:buChar char="•"/>
            </a:pPr>
            <a:r>
              <a:rPr lang="en-GB" sz="1200" dirty="0" err="1">
                <a:latin typeface="Arial" pitchFamily="34" charset="0"/>
                <a:cs typeface="Arial" pitchFamily="34" charset="0"/>
              </a:rPr>
              <a:t>Kopczuk</a:t>
            </a:r>
            <a:r>
              <a:rPr lang="en-GB" sz="1200" dirty="0">
                <a:latin typeface="Arial" pitchFamily="34" charset="0"/>
                <a:cs typeface="Arial" pitchFamily="34" charset="0"/>
              </a:rPr>
              <a:t>, W. and </a:t>
            </a:r>
            <a:r>
              <a:rPr lang="en-GB" sz="1200" dirty="0" err="1">
                <a:latin typeface="Arial" pitchFamily="34" charset="0"/>
                <a:cs typeface="Arial" pitchFamily="34" charset="0"/>
              </a:rPr>
              <a:t>Zwick</a:t>
            </a:r>
            <a:r>
              <a:rPr lang="en-GB" sz="1200" dirty="0">
                <a:latin typeface="Arial" pitchFamily="34" charset="0"/>
                <a:cs typeface="Arial" pitchFamily="34" charset="0"/>
              </a:rPr>
              <a:t>, E. (2020) ‘Business incomes at the top’, </a:t>
            </a:r>
            <a:r>
              <a:rPr lang="en-GB" sz="1200" i="1" dirty="0">
                <a:latin typeface="Arial" pitchFamily="34" charset="0"/>
                <a:cs typeface="Arial" pitchFamily="34" charset="0"/>
              </a:rPr>
              <a:t>Journal of Economic Perspectives, 34</a:t>
            </a:r>
            <a:r>
              <a:rPr lang="en-GB" sz="1200" dirty="0">
                <a:latin typeface="Arial" pitchFamily="34" charset="0"/>
                <a:cs typeface="Arial" pitchFamily="34" charset="0"/>
              </a:rPr>
              <a:t>(4), pp. 27-51. Available at: https://pubs.aeaweb.org/doi/pdf/10.1257/jep.34.4.27</a:t>
            </a:r>
            <a:endParaRPr lang="en-US" sz="1200" dirty="0">
              <a:latin typeface="Arial" pitchFamily="34" charset="0"/>
              <a:cs typeface="Arial" pitchFamily="34" charset="0"/>
            </a:endParaRPr>
          </a:p>
          <a:p>
            <a:pPr algn="just">
              <a:lnSpc>
                <a:spcPct val="150000"/>
              </a:lnSpc>
              <a:buFont typeface="Arial" pitchFamily="34" charset="0"/>
              <a:buChar char="•"/>
            </a:pPr>
            <a:r>
              <a:rPr lang="en-GB" sz="1200" dirty="0" err="1">
                <a:latin typeface="Arial" pitchFamily="34" charset="0"/>
                <a:cs typeface="Arial" pitchFamily="34" charset="0"/>
              </a:rPr>
              <a:t>Mitreva</a:t>
            </a:r>
            <a:r>
              <a:rPr lang="en-GB" sz="1200" dirty="0">
                <a:latin typeface="Arial" pitchFamily="34" charset="0"/>
                <a:cs typeface="Arial" pitchFamily="34" charset="0"/>
              </a:rPr>
              <a:t>, M., </a:t>
            </a:r>
            <a:r>
              <a:rPr lang="en-GB" sz="1200" dirty="0" err="1">
                <a:latin typeface="Arial" pitchFamily="34" charset="0"/>
                <a:cs typeface="Arial" pitchFamily="34" charset="0"/>
              </a:rPr>
              <a:t>Arsova</a:t>
            </a:r>
            <a:r>
              <a:rPr lang="en-GB" sz="1200" dirty="0">
                <a:latin typeface="Arial" pitchFamily="34" charset="0"/>
                <a:cs typeface="Arial" pitchFamily="34" charset="0"/>
              </a:rPr>
              <a:t>, M. and </a:t>
            </a:r>
            <a:r>
              <a:rPr lang="en-GB" sz="1200" dirty="0" err="1">
                <a:latin typeface="Arial" pitchFamily="34" charset="0"/>
                <a:cs typeface="Arial" pitchFamily="34" charset="0"/>
              </a:rPr>
              <a:t>Jovanov</a:t>
            </a:r>
            <a:r>
              <a:rPr lang="en-GB" sz="1200" dirty="0">
                <a:latin typeface="Arial" pitchFamily="34" charset="0"/>
                <a:cs typeface="Arial" pitchFamily="34" charset="0"/>
              </a:rPr>
              <a:t>, T. (2022) ‘Digital marketing and the potential for financial growth of small and medium-sized businesses’, </a:t>
            </a:r>
            <a:r>
              <a:rPr lang="en-GB" sz="1200" i="1" dirty="0">
                <a:latin typeface="Arial" pitchFamily="34" charset="0"/>
                <a:cs typeface="Arial" pitchFamily="34" charset="0"/>
              </a:rPr>
              <a:t>Journal of Economics, 7</a:t>
            </a:r>
            <a:r>
              <a:rPr lang="en-GB" sz="1200" dirty="0">
                <a:latin typeface="Arial" pitchFamily="34" charset="0"/>
                <a:cs typeface="Arial" pitchFamily="34" charset="0"/>
              </a:rPr>
              <a:t>(1). pp. 1-8. Available at: https://eprints.ugd.edu.mk/29525/1/digital%20marketing-financial%20growth.pdf</a:t>
            </a:r>
            <a:endParaRPr lang="en-US" sz="1200" dirty="0">
              <a:latin typeface="Arial" pitchFamily="34" charset="0"/>
              <a:cs typeface="Arial" pitchFamily="34" charset="0"/>
            </a:endParaRPr>
          </a:p>
          <a:p>
            <a:pPr algn="just">
              <a:lnSpc>
                <a:spcPct val="150000"/>
              </a:lnSpc>
              <a:buFont typeface="Arial" pitchFamily="34" charset="0"/>
              <a:buChar char="•"/>
            </a:pPr>
            <a:r>
              <a:rPr lang="en-GB" sz="1200" dirty="0">
                <a:latin typeface="Arial" pitchFamily="34" charset="0"/>
                <a:cs typeface="Arial" pitchFamily="34" charset="0"/>
              </a:rPr>
              <a:t>Morgan, T.R., </a:t>
            </a:r>
            <a:r>
              <a:rPr lang="en-GB" sz="1200" dirty="0" err="1">
                <a:latin typeface="Arial" pitchFamily="34" charset="0"/>
                <a:cs typeface="Arial" pitchFamily="34" charset="0"/>
              </a:rPr>
              <a:t>Gabler</a:t>
            </a:r>
            <a:r>
              <a:rPr lang="en-GB" sz="1200" dirty="0">
                <a:latin typeface="Arial" pitchFamily="34" charset="0"/>
                <a:cs typeface="Arial" pitchFamily="34" charset="0"/>
              </a:rPr>
              <a:t>, C.B. and </a:t>
            </a:r>
            <a:r>
              <a:rPr lang="en-GB" sz="1200" dirty="0" err="1">
                <a:latin typeface="Arial" pitchFamily="34" charset="0"/>
                <a:cs typeface="Arial" pitchFamily="34" charset="0"/>
              </a:rPr>
              <a:t>Manhart</a:t>
            </a:r>
            <a:r>
              <a:rPr lang="en-GB" sz="1200" dirty="0">
                <a:latin typeface="Arial" pitchFamily="34" charset="0"/>
                <a:cs typeface="Arial" pitchFamily="34" charset="0"/>
              </a:rPr>
              <a:t>, P.S. (2023) ‘Supply chain transparency: theoretical perspectives for future research’, </a:t>
            </a:r>
            <a:r>
              <a:rPr lang="en-GB" sz="1200" i="1" dirty="0">
                <a:latin typeface="Arial" pitchFamily="34" charset="0"/>
                <a:cs typeface="Arial" pitchFamily="34" charset="0"/>
              </a:rPr>
              <a:t>The International Journal of Logistics Management, 34</a:t>
            </a:r>
            <a:r>
              <a:rPr lang="en-GB" sz="1200" dirty="0">
                <a:latin typeface="Arial" pitchFamily="34" charset="0"/>
                <a:cs typeface="Arial" pitchFamily="34" charset="0"/>
              </a:rPr>
              <a:t>(5), pp. 1422-1445. Available at: https://www.emerald.com/ijlm/article-pdf/34/5/1422/920443/ijlm-02-2021-0115.pdf</a:t>
            </a:r>
            <a:endParaRPr lang="en-US" sz="1200" dirty="0">
              <a:latin typeface="Arial" pitchFamily="34" charset="0"/>
              <a:cs typeface="Arial" pitchFamily="34" charset="0"/>
            </a:endParaRPr>
          </a:p>
          <a:p>
            <a:pPr algn="just">
              <a:lnSpc>
                <a:spcPct val="150000"/>
              </a:lnSpc>
              <a:buFont typeface="Arial" pitchFamily="34" charset="0"/>
              <a:buChar char="•"/>
            </a:pPr>
            <a:r>
              <a:rPr lang="en-GB" sz="1200" dirty="0">
                <a:latin typeface="Arial" pitchFamily="34" charset="0"/>
                <a:cs typeface="Arial" pitchFamily="34" charset="0"/>
              </a:rPr>
              <a:t>Olson, E.M., Olson, K.M., </a:t>
            </a:r>
            <a:r>
              <a:rPr lang="en-GB" sz="1200" dirty="0" err="1">
                <a:latin typeface="Arial" pitchFamily="34" charset="0"/>
                <a:cs typeface="Arial" pitchFamily="34" charset="0"/>
              </a:rPr>
              <a:t>Czaplewski</a:t>
            </a:r>
            <a:r>
              <a:rPr lang="en-GB" sz="1200" dirty="0">
                <a:latin typeface="Arial" pitchFamily="34" charset="0"/>
                <a:cs typeface="Arial" pitchFamily="34" charset="0"/>
              </a:rPr>
              <a:t>, A.J. and Key, T.M. (2021) ‘Business strategy and the management of digital marketing’,</a:t>
            </a:r>
            <a:r>
              <a:rPr lang="en-GB" sz="1200" i="1" dirty="0">
                <a:latin typeface="Arial" pitchFamily="34" charset="0"/>
                <a:cs typeface="Arial" pitchFamily="34" charset="0"/>
              </a:rPr>
              <a:t> Business horizons, 64</a:t>
            </a:r>
            <a:r>
              <a:rPr lang="en-GB" sz="1200" dirty="0">
                <a:latin typeface="Arial" pitchFamily="34" charset="0"/>
                <a:cs typeface="Arial" pitchFamily="34" charset="0"/>
              </a:rPr>
              <a:t>(2), pp. 285-293. Available at: https://nscpolteksby.ac.id/ebook/files/Ebook/Journal%20International/Marketing/Business%20Horizons%20%20-%20Volume%2064%2C%20Issue%202%2C%20March%E2%80%93April%202021%2C%20Pages%20285-293.pdf</a:t>
            </a:r>
            <a:endParaRPr lang="en-US" sz="1200" dirty="0">
              <a:latin typeface="Arial" pitchFamily="34" charset="0"/>
              <a:cs typeface="Arial" pitchFamily="34" charset="0"/>
            </a:endParaRPr>
          </a:p>
          <a:p>
            <a:pPr algn="just">
              <a:lnSpc>
                <a:spcPct val="150000"/>
              </a:lnSpc>
              <a:buFont typeface="Arial" pitchFamily="34" charset="0"/>
              <a:buChar char="•"/>
            </a:pPr>
            <a:r>
              <a:rPr lang="en-GB" sz="1200" dirty="0">
                <a:latin typeface="Arial" pitchFamily="34" charset="0"/>
                <a:cs typeface="Arial" pitchFamily="34" charset="0"/>
              </a:rPr>
              <a:t>Peter, M.K. and </a:t>
            </a:r>
            <a:r>
              <a:rPr lang="en-GB" sz="1200" dirty="0" err="1">
                <a:latin typeface="Arial" pitchFamily="34" charset="0"/>
                <a:cs typeface="Arial" pitchFamily="34" charset="0"/>
              </a:rPr>
              <a:t>Dalla</a:t>
            </a:r>
            <a:r>
              <a:rPr lang="en-GB" sz="1200" dirty="0">
                <a:latin typeface="Arial" pitchFamily="34" charset="0"/>
                <a:cs typeface="Arial" pitchFamily="34" charset="0"/>
              </a:rPr>
              <a:t> </a:t>
            </a:r>
            <a:r>
              <a:rPr lang="en-GB" sz="1200" dirty="0" err="1">
                <a:latin typeface="Arial" pitchFamily="34" charset="0"/>
                <a:cs typeface="Arial" pitchFamily="34" charset="0"/>
              </a:rPr>
              <a:t>Vecchia</a:t>
            </a:r>
            <a:r>
              <a:rPr lang="en-GB" sz="1200" dirty="0">
                <a:latin typeface="Arial" pitchFamily="34" charset="0"/>
                <a:cs typeface="Arial" pitchFamily="34" charset="0"/>
              </a:rPr>
              <a:t>, M. (2020) ‘The digital marketing toolkit: a literature review for the identification of digital marketing channels and platforms’, </a:t>
            </a:r>
            <a:r>
              <a:rPr lang="en-GB" sz="1200" i="1" dirty="0">
                <a:latin typeface="Arial" pitchFamily="34" charset="0"/>
                <a:cs typeface="Arial" pitchFamily="34" charset="0"/>
              </a:rPr>
              <a:t>New trends in business information systems and technology: Digital innovation and digital business transformation,</a:t>
            </a:r>
            <a:r>
              <a:rPr lang="en-GB" sz="1200" dirty="0">
                <a:latin typeface="Arial" pitchFamily="34" charset="0"/>
                <a:cs typeface="Arial" pitchFamily="34" charset="0"/>
              </a:rPr>
              <a:t> pp. 251-265. Available at: https://www.researchgate.net/profile/Marc-Peter/publication/342784263_The_Digital_Marketing_Toolkit_A_Literature_Review_for_the_Identification_of_Digital_Marketing_Channels_and_Platforms/links/64059fbc0cf1030a56777e0c/The-Digital-Marketing-Toolkit-A-Literature-Review-for-the-Identification-of-Digital-Marketing-Channels-and-Platforms.pdf</a:t>
            </a:r>
            <a:endParaRPr lang="en-US" sz="1200" dirty="0">
              <a:latin typeface="Arial" pitchFamily="34" charset="0"/>
              <a:cs typeface="Arial" pitchFamily="34" charset="0"/>
            </a:endParaRPr>
          </a:p>
          <a:p>
            <a:pPr algn="just">
              <a:lnSpc>
                <a:spcPct val="150000"/>
              </a:lnSpc>
              <a:buFont typeface="Arial" pitchFamily="34" charset="0"/>
              <a:buChar char="•"/>
            </a:pPr>
            <a:r>
              <a:rPr lang="en-GB" sz="1200" dirty="0" err="1">
                <a:latin typeface="Arial" pitchFamily="34" charset="0"/>
                <a:cs typeface="Arial" pitchFamily="34" charset="0"/>
              </a:rPr>
              <a:t>Solfa</a:t>
            </a:r>
            <a:r>
              <a:rPr lang="en-GB" sz="1200" dirty="0">
                <a:latin typeface="Arial" pitchFamily="34" charset="0"/>
                <a:cs typeface="Arial" pitchFamily="34" charset="0"/>
              </a:rPr>
              <a:t>, F.D.G., De Oliveira, S.C. and </a:t>
            </a:r>
            <a:r>
              <a:rPr lang="en-GB" sz="1200" dirty="0" err="1">
                <a:latin typeface="Arial" pitchFamily="34" charset="0"/>
                <a:cs typeface="Arial" pitchFamily="34" charset="0"/>
              </a:rPr>
              <a:t>Simonato</a:t>
            </a:r>
            <a:r>
              <a:rPr lang="en-GB" sz="1200" dirty="0">
                <a:latin typeface="Arial" pitchFamily="34" charset="0"/>
                <a:cs typeface="Arial" pitchFamily="34" charset="0"/>
              </a:rPr>
              <a:t>, F.R. (2023) ‘Stimulating E-Business capabilities and digital marketing strategies on business performance in E-Commerce industry’, </a:t>
            </a:r>
            <a:r>
              <a:rPr lang="en-GB" sz="1200" i="1" dirty="0">
                <a:latin typeface="Arial" pitchFamily="34" charset="0"/>
                <a:cs typeface="Arial" pitchFamily="34" charset="0"/>
              </a:rPr>
              <a:t>International Journal of Computations, Information and Manufacturing (IJCIM), 3</a:t>
            </a:r>
            <a:r>
              <a:rPr lang="en-GB" sz="1200" dirty="0">
                <a:latin typeface="Arial" pitchFamily="34" charset="0"/>
                <a:cs typeface="Arial" pitchFamily="34" charset="0"/>
              </a:rPr>
              <a:t>(2), pp. 1-12. Available at: https://www.journals.gaftim.com/index.php/ijcim/article/download/298/175</a:t>
            </a:r>
            <a:endParaRPr lang="en-US" sz="1200" dirty="0">
              <a:latin typeface="Arial" pitchFamily="34" charset="0"/>
              <a:cs typeface="Arial" pitchFamily="34" charset="0"/>
            </a:endParaRPr>
          </a:p>
          <a:p>
            <a:pPr algn="just">
              <a:lnSpc>
                <a:spcPct val="150000"/>
              </a:lnSpc>
              <a:buFont typeface="Arial" pitchFamily="34" charset="0"/>
              <a:buChar char="•"/>
            </a:pPr>
            <a:r>
              <a:rPr lang="en-GB" sz="1200" dirty="0" err="1">
                <a:latin typeface="Arial" pitchFamily="34" charset="0"/>
                <a:cs typeface="Arial" pitchFamily="34" charset="0"/>
              </a:rPr>
              <a:t>Zhygalkevych</a:t>
            </a:r>
            <a:r>
              <a:rPr lang="en-GB" sz="1200" dirty="0">
                <a:latin typeface="Arial" pitchFamily="34" charset="0"/>
                <a:cs typeface="Arial" pitchFamily="34" charset="0"/>
              </a:rPr>
              <a:t>, Z., </a:t>
            </a:r>
            <a:r>
              <a:rPr lang="en-GB" sz="1200" dirty="0" err="1">
                <a:latin typeface="Arial" pitchFamily="34" charset="0"/>
                <a:cs typeface="Arial" pitchFamily="34" charset="0"/>
              </a:rPr>
              <a:t>Zalizniuk</a:t>
            </a:r>
            <a:r>
              <a:rPr lang="en-GB" sz="1200" dirty="0">
                <a:latin typeface="Arial" pitchFamily="34" charset="0"/>
                <a:cs typeface="Arial" pitchFamily="34" charset="0"/>
              </a:rPr>
              <a:t>, V., </a:t>
            </a:r>
            <a:r>
              <a:rPr lang="en-GB" sz="1200" dirty="0" err="1">
                <a:latin typeface="Arial" pitchFamily="34" charset="0"/>
                <a:cs typeface="Arial" pitchFamily="34" charset="0"/>
              </a:rPr>
              <a:t>Smerichevskyi</a:t>
            </a:r>
            <a:r>
              <a:rPr lang="en-GB" sz="1200" dirty="0">
                <a:latin typeface="Arial" pitchFamily="34" charset="0"/>
                <a:cs typeface="Arial" pitchFamily="34" charset="0"/>
              </a:rPr>
              <a:t>, S., </a:t>
            </a:r>
            <a:r>
              <a:rPr lang="en-GB" sz="1200" dirty="0" err="1">
                <a:latin typeface="Arial" pitchFamily="34" charset="0"/>
                <a:cs typeface="Arial" pitchFamily="34" charset="0"/>
              </a:rPr>
              <a:t>Zabashtanska</a:t>
            </a:r>
            <a:r>
              <a:rPr lang="en-GB" sz="1200" dirty="0">
                <a:latin typeface="Arial" pitchFamily="34" charset="0"/>
                <a:cs typeface="Arial" pitchFamily="34" charset="0"/>
              </a:rPr>
              <a:t>, T., </a:t>
            </a:r>
            <a:r>
              <a:rPr lang="en-GB" sz="1200" dirty="0" err="1">
                <a:latin typeface="Arial" pitchFamily="34" charset="0"/>
                <a:cs typeface="Arial" pitchFamily="34" charset="0"/>
              </a:rPr>
              <a:t>Zatsarynin</a:t>
            </a:r>
            <a:r>
              <a:rPr lang="en-GB" sz="1200" dirty="0">
                <a:latin typeface="Arial" pitchFamily="34" charset="0"/>
                <a:cs typeface="Arial" pitchFamily="34" charset="0"/>
              </a:rPr>
              <a:t>, S. and </a:t>
            </a:r>
            <a:r>
              <a:rPr lang="en-GB" sz="1200" dirty="0" err="1">
                <a:latin typeface="Arial" pitchFamily="34" charset="0"/>
                <a:cs typeface="Arial" pitchFamily="34" charset="0"/>
              </a:rPr>
              <a:t>Tulchynskiy</a:t>
            </a:r>
            <a:r>
              <a:rPr lang="en-GB" sz="1200" dirty="0">
                <a:latin typeface="Arial" pitchFamily="34" charset="0"/>
                <a:cs typeface="Arial" pitchFamily="34" charset="0"/>
              </a:rPr>
              <a:t>, R. (2022) ‘Features and tendencies of the digital marketing use in the activation of the international business activity’, </a:t>
            </a:r>
            <a:r>
              <a:rPr lang="en-GB" sz="1200" i="1" dirty="0">
                <a:latin typeface="Arial" pitchFamily="34" charset="0"/>
                <a:cs typeface="Arial" pitchFamily="34" charset="0"/>
              </a:rPr>
              <a:t>International Journal of Computer Science &amp; Network Security, 22</a:t>
            </a:r>
            <a:r>
              <a:rPr lang="en-GB" sz="1200" dirty="0">
                <a:latin typeface="Arial" pitchFamily="34" charset="0"/>
                <a:cs typeface="Arial" pitchFamily="34" charset="0"/>
              </a:rPr>
              <a:t>(1), pp. 77-84. Available at: https://koreascience.kr/article/JAKO202213042365210.pdf</a:t>
            </a:r>
            <a:endParaRPr lang="en-US" sz="1200" dirty="0">
              <a:latin typeface="Arial" pitchFamily="34" charset="0"/>
              <a:cs typeface="Arial" pitchFamily="34" charset="0"/>
            </a:endParaRPr>
          </a:p>
          <a:p>
            <a:pPr algn="just">
              <a:lnSpc>
                <a:spcPct val="150000"/>
              </a:lnSpc>
              <a:buFont typeface="Arial" pitchFamily="34" charset="0"/>
              <a:buChar char="•"/>
            </a:pPr>
            <a:endParaRPr lang="en-US" sz="1200" dirty="0">
              <a:latin typeface="Arial" pitchFamily="34" charset="0"/>
              <a:ea typeface="Poppins"/>
              <a:cs typeface="Arial" pitchFamily="34" charset="0"/>
              <a:sym typeface="Poppins"/>
            </a:endParaRPr>
          </a:p>
        </p:txBody>
      </p:sp>
      <p:grpSp>
        <p:nvGrpSpPr>
          <p:cNvPr id="10" name="Group 10"/>
          <p:cNvGrpSpPr/>
          <p:nvPr/>
        </p:nvGrpSpPr>
        <p:grpSpPr>
          <a:xfrm>
            <a:off x="15886855" y="-3767951"/>
            <a:ext cx="7806568" cy="7806568"/>
            <a:chOff x="0" y="0"/>
            <a:chExt cx="10408757" cy="10408757"/>
          </a:xfrm>
        </p:grpSpPr>
        <p:grpSp>
          <p:nvGrpSpPr>
            <p:cNvPr id="11" name="Group 11"/>
            <p:cNvGrpSpPr/>
            <p:nvPr/>
          </p:nvGrpSpPr>
          <p:grpSpPr>
            <a:xfrm>
              <a:off x="0" y="0"/>
              <a:ext cx="10408757" cy="10408757"/>
              <a:chOff x="0" y="0"/>
              <a:chExt cx="812800" cy="812800"/>
            </a:xfrm>
          </p:grpSpPr>
          <p:sp>
            <p:nvSpPr>
              <p:cNvPr id="12" name="Freeform 1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A06145"/>
              </a:solidFill>
            </p:spPr>
            <p:txBody>
              <a:bodyPr/>
              <a:lstStyle/>
              <a:p>
                <a:endParaRPr lang="en-GB"/>
              </a:p>
            </p:txBody>
          </p:sp>
          <p:sp>
            <p:nvSpPr>
              <p:cNvPr id="13" name="TextBox 13"/>
              <p:cNvSpPr txBox="1"/>
              <p:nvPr/>
            </p:nvSpPr>
            <p:spPr>
              <a:xfrm>
                <a:off x="76200" y="9525"/>
                <a:ext cx="660400" cy="727075"/>
              </a:xfrm>
              <a:prstGeom prst="rect">
                <a:avLst/>
              </a:prstGeom>
            </p:spPr>
            <p:txBody>
              <a:bodyPr lIns="50800" tIns="50800" rIns="50800" bIns="50800" rtlCol="0" anchor="ctr"/>
              <a:lstStyle/>
              <a:p>
                <a:pPr algn="ctr">
                  <a:lnSpc>
                    <a:spcPts val="2800"/>
                  </a:lnSpc>
                </a:pPr>
                <a:endParaRPr>
                  <a:latin typeface="Arial" panose="020B0604020202020204" pitchFamily="34" charset="0"/>
                  <a:cs typeface="Arial" panose="020B0604020202020204" pitchFamily="34" charset="0"/>
                </a:endParaRPr>
              </a:p>
            </p:txBody>
          </p:sp>
        </p:grpSp>
        <p:grpSp>
          <p:nvGrpSpPr>
            <p:cNvPr id="14" name="Group 14"/>
            <p:cNvGrpSpPr/>
            <p:nvPr/>
          </p:nvGrpSpPr>
          <p:grpSpPr>
            <a:xfrm>
              <a:off x="1523757" y="1523757"/>
              <a:ext cx="7361242" cy="7361242"/>
              <a:chOff x="0" y="0"/>
              <a:chExt cx="812800" cy="812800"/>
            </a:xfrm>
          </p:grpSpPr>
          <p:sp>
            <p:nvSpPr>
              <p:cNvPr id="15" name="Freeform 15"/>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DDD3CB"/>
              </a:solidFill>
            </p:spPr>
            <p:txBody>
              <a:bodyPr/>
              <a:lstStyle/>
              <a:p>
                <a:endParaRPr lang="en-GB"/>
              </a:p>
            </p:txBody>
          </p:sp>
          <p:sp>
            <p:nvSpPr>
              <p:cNvPr id="16" name="TextBox 16"/>
              <p:cNvSpPr txBox="1"/>
              <p:nvPr/>
            </p:nvSpPr>
            <p:spPr>
              <a:xfrm>
                <a:off x="76200" y="9525"/>
                <a:ext cx="660400" cy="727075"/>
              </a:xfrm>
              <a:prstGeom prst="rect">
                <a:avLst/>
              </a:prstGeom>
            </p:spPr>
            <p:txBody>
              <a:bodyPr lIns="50800" tIns="50800" rIns="50800" bIns="50800" rtlCol="0" anchor="ctr"/>
              <a:lstStyle/>
              <a:p>
                <a:pPr algn="ctr">
                  <a:lnSpc>
                    <a:spcPts val="2800"/>
                  </a:lnSpc>
                </a:pPr>
                <a:endParaRPr>
                  <a:latin typeface="Arial" panose="020B0604020202020204" pitchFamily="34" charset="0"/>
                  <a:cs typeface="Arial" panose="020B0604020202020204" pitchFamily="34" charset="0"/>
                </a:endParaRPr>
              </a:p>
            </p:txBody>
          </p:sp>
        </p:grpSp>
      </p:grpSp>
    </p:spTree>
    <p:extLst>
      <p:ext uri="{BB962C8B-B14F-4D97-AF65-F5344CB8AC3E}">
        <p14:creationId xmlns:p14="http://schemas.microsoft.com/office/powerpoint/2010/main" val="2400726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9333" b="-9333"/>
            </a:stretch>
          </a:blipFill>
        </p:spPr>
        <p:txBody>
          <a:bodyPr/>
          <a:lstStyle/>
          <a:p>
            <a:endParaRPr lang="en-GB"/>
          </a:p>
        </p:txBody>
      </p:sp>
      <p:grpSp>
        <p:nvGrpSpPr>
          <p:cNvPr id="9" name="Group 9"/>
          <p:cNvGrpSpPr/>
          <p:nvPr/>
        </p:nvGrpSpPr>
        <p:grpSpPr>
          <a:xfrm>
            <a:off x="16409499" y="-1241614"/>
            <a:ext cx="7806568" cy="7806568"/>
            <a:chOff x="0" y="0"/>
            <a:chExt cx="10408757" cy="10408757"/>
          </a:xfrm>
        </p:grpSpPr>
        <p:grpSp>
          <p:nvGrpSpPr>
            <p:cNvPr id="10" name="Group 10"/>
            <p:cNvGrpSpPr/>
            <p:nvPr/>
          </p:nvGrpSpPr>
          <p:grpSpPr>
            <a:xfrm>
              <a:off x="0" y="0"/>
              <a:ext cx="10408757" cy="10408757"/>
              <a:chOff x="0" y="0"/>
              <a:chExt cx="812800" cy="812800"/>
            </a:xfrm>
          </p:grpSpPr>
          <p:sp>
            <p:nvSpPr>
              <p:cNvPr id="11" name="Freeform 11"/>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A06145"/>
              </a:solidFill>
            </p:spPr>
            <p:txBody>
              <a:bodyPr/>
              <a:lstStyle/>
              <a:p>
                <a:endParaRPr lang="en-GB"/>
              </a:p>
            </p:txBody>
          </p:sp>
          <p:sp>
            <p:nvSpPr>
              <p:cNvPr id="12" name="TextBox 12"/>
              <p:cNvSpPr txBox="1"/>
              <p:nvPr/>
            </p:nvSpPr>
            <p:spPr>
              <a:xfrm>
                <a:off x="76200" y="9525"/>
                <a:ext cx="660400" cy="727075"/>
              </a:xfrm>
              <a:prstGeom prst="rect">
                <a:avLst/>
              </a:prstGeom>
            </p:spPr>
            <p:txBody>
              <a:bodyPr lIns="50800" tIns="50800" rIns="50800" bIns="50800" rtlCol="0" anchor="ctr"/>
              <a:lstStyle/>
              <a:p>
                <a:pPr algn="ctr">
                  <a:lnSpc>
                    <a:spcPts val="2800"/>
                  </a:lnSpc>
                </a:pPr>
                <a:endParaRPr>
                  <a:latin typeface="Arial" panose="020B0604020202020204" pitchFamily="34" charset="0"/>
                  <a:cs typeface="Arial" panose="020B0604020202020204" pitchFamily="34" charset="0"/>
                </a:endParaRPr>
              </a:p>
            </p:txBody>
          </p:sp>
        </p:grpSp>
        <p:grpSp>
          <p:nvGrpSpPr>
            <p:cNvPr id="13" name="Group 13"/>
            <p:cNvGrpSpPr/>
            <p:nvPr/>
          </p:nvGrpSpPr>
          <p:grpSpPr>
            <a:xfrm>
              <a:off x="1523757" y="1523757"/>
              <a:ext cx="7361242" cy="7361242"/>
              <a:chOff x="0" y="0"/>
              <a:chExt cx="812800" cy="812800"/>
            </a:xfrm>
          </p:grpSpPr>
          <p:sp>
            <p:nvSpPr>
              <p:cNvPr id="14" name="Freeform 1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DDD3CB"/>
              </a:solidFill>
            </p:spPr>
            <p:txBody>
              <a:bodyPr/>
              <a:lstStyle/>
              <a:p>
                <a:endParaRPr lang="en-GB"/>
              </a:p>
            </p:txBody>
          </p:sp>
          <p:sp>
            <p:nvSpPr>
              <p:cNvPr id="15" name="TextBox 15"/>
              <p:cNvSpPr txBox="1"/>
              <p:nvPr/>
            </p:nvSpPr>
            <p:spPr>
              <a:xfrm>
                <a:off x="76200" y="9525"/>
                <a:ext cx="660400" cy="727075"/>
              </a:xfrm>
              <a:prstGeom prst="rect">
                <a:avLst/>
              </a:prstGeom>
            </p:spPr>
            <p:txBody>
              <a:bodyPr lIns="50800" tIns="50800" rIns="50800" bIns="50800" rtlCol="0" anchor="ctr"/>
              <a:lstStyle/>
              <a:p>
                <a:pPr algn="ctr">
                  <a:lnSpc>
                    <a:spcPts val="2800"/>
                  </a:lnSpc>
                </a:pPr>
                <a:endParaRPr>
                  <a:latin typeface="Arial" panose="020B0604020202020204" pitchFamily="34" charset="0"/>
                  <a:cs typeface="Arial" panose="020B0604020202020204" pitchFamily="34" charset="0"/>
                </a:endParaRPr>
              </a:p>
            </p:txBody>
          </p:sp>
        </p:grpSp>
      </p:grpSp>
      <p:grpSp>
        <p:nvGrpSpPr>
          <p:cNvPr id="16" name="Group 16"/>
          <p:cNvGrpSpPr/>
          <p:nvPr/>
        </p:nvGrpSpPr>
        <p:grpSpPr>
          <a:xfrm>
            <a:off x="-1965034" y="-2018420"/>
            <a:ext cx="4371317" cy="4371317"/>
            <a:chOff x="0" y="0"/>
            <a:chExt cx="5828423" cy="5828423"/>
          </a:xfrm>
        </p:grpSpPr>
        <p:grpSp>
          <p:nvGrpSpPr>
            <p:cNvPr id="17" name="Group 17"/>
            <p:cNvGrpSpPr/>
            <p:nvPr/>
          </p:nvGrpSpPr>
          <p:grpSpPr>
            <a:xfrm>
              <a:off x="0" y="0"/>
              <a:ext cx="5828423" cy="5828423"/>
              <a:chOff x="0" y="0"/>
              <a:chExt cx="812800" cy="812800"/>
            </a:xfrm>
          </p:grpSpPr>
          <p:sp>
            <p:nvSpPr>
              <p:cNvPr id="18" name="Freeform 18"/>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A06145"/>
              </a:solidFill>
            </p:spPr>
            <p:txBody>
              <a:bodyPr/>
              <a:lstStyle/>
              <a:p>
                <a:endParaRPr lang="en-GB"/>
              </a:p>
            </p:txBody>
          </p:sp>
          <p:sp>
            <p:nvSpPr>
              <p:cNvPr id="19" name="TextBox 19"/>
              <p:cNvSpPr txBox="1"/>
              <p:nvPr/>
            </p:nvSpPr>
            <p:spPr>
              <a:xfrm>
                <a:off x="76200" y="9525"/>
                <a:ext cx="660400" cy="727075"/>
              </a:xfrm>
              <a:prstGeom prst="rect">
                <a:avLst/>
              </a:prstGeom>
            </p:spPr>
            <p:txBody>
              <a:bodyPr lIns="50800" tIns="50800" rIns="50800" bIns="50800" rtlCol="0" anchor="ctr"/>
              <a:lstStyle/>
              <a:p>
                <a:pPr algn="ctr">
                  <a:lnSpc>
                    <a:spcPts val="2800"/>
                  </a:lnSpc>
                </a:pPr>
                <a:endParaRPr>
                  <a:latin typeface="Arial" panose="020B0604020202020204" pitchFamily="34" charset="0"/>
                  <a:cs typeface="Arial" panose="020B0604020202020204" pitchFamily="34" charset="0"/>
                </a:endParaRPr>
              </a:p>
            </p:txBody>
          </p:sp>
        </p:grpSp>
        <p:grpSp>
          <p:nvGrpSpPr>
            <p:cNvPr id="20" name="Group 20"/>
            <p:cNvGrpSpPr/>
            <p:nvPr/>
          </p:nvGrpSpPr>
          <p:grpSpPr>
            <a:xfrm>
              <a:off x="853234" y="853234"/>
              <a:ext cx="4121955" cy="4121955"/>
              <a:chOff x="0" y="0"/>
              <a:chExt cx="812800" cy="812800"/>
            </a:xfrm>
          </p:grpSpPr>
          <p:sp>
            <p:nvSpPr>
              <p:cNvPr id="21" name="Freeform 21"/>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DDD3CB"/>
              </a:solidFill>
            </p:spPr>
            <p:txBody>
              <a:bodyPr/>
              <a:lstStyle/>
              <a:p>
                <a:endParaRPr lang="en-GB"/>
              </a:p>
            </p:txBody>
          </p:sp>
          <p:sp>
            <p:nvSpPr>
              <p:cNvPr id="22" name="TextBox 22"/>
              <p:cNvSpPr txBox="1"/>
              <p:nvPr/>
            </p:nvSpPr>
            <p:spPr>
              <a:xfrm>
                <a:off x="76200" y="9525"/>
                <a:ext cx="660400" cy="727075"/>
              </a:xfrm>
              <a:prstGeom prst="rect">
                <a:avLst/>
              </a:prstGeom>
            </p:spPr>
            <p:txBody>
              <a:bodyPr lIns="50800" tIns="50800" rIns="50800" bIns="50800" rtlCol="0" anchor="ctr"/>
              <a:lstStyle/>
              <a:p>
                <a:pPr algn="ctr">
                  <a:lnSpc>
                    <a:spcPts val="2800"/>
                  </a:lnSpc>
                </a:pPr>
                <a:endParaRPr>
                  <a:latin typeface="Arial" panose="020B0604020202020204" pitchFamily="34" charset="0"/>
                  <a:cs typeface="Arial" panose="020B0604020202020204" pitchFamily="34" charset="0"/>
                </a:endParaRPr>
              </a:p>
            </p:txBody>
          </p:sp>
        </p:grpSp>
      </p:grpSp>
      <p:grpSp>
        <p:nvGrpSpPr>
          <p:cNvPr id="23" name="Group 23"/>
          <p:cNvGrpSpPr/>
          <p:nvPr/>
        </p:nvGrpSpPr>
        <p:grpSpPr>
          <a:xfrm>
            <a:off x="4988796" y="8452482"/>
            <a:ext cx="4371317" cy="4371317"/>
            <a:chOff x="0" y="0"/>
            <a:chExt cx="5828423" cy="5828423"/>
          </a:xfrm>
        </p:grpSpPr>
        <p:grpSp>
          <p:nvGrpSpPr>
            <p:cNvPr id="24" name="Group 24"/>
            <p:cNvGrpSpPr/>
            <p:nvPr/>
          </p:nvGrpSpPr>
          <p:grpSpPr>
            <a:xfrm>
              <a:off x="0" y="0"/>
              <a:ext cx="5828423" cy="5828423"/>
              <a:chOff x="0" y="0"/>
              <a:chExt cx="812800" cy="812800"/>
            </a:xfrm>
          </p:grpSpPr>
          <p:sp>
            <p:nvSpPr>
              <p:cNvPr id="25" name="Freeform 25"/>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A06145"/>
              </a:solidFill>
            </p:spPr>
            <p:txBody>
              <a:bodyPr/>
              <a:lstStyle/>
              <a:p>
                <a:endParaRPr lang="en-GB"/>
              </a:p>
            </p:txBody>
          </p:sp>
          <p:sp>
            <p:nvSpPr>
              <p:cNvPr id="26" name="TextBox 26"/>
              <p:cNvSpPr txBox="1"/>
              <p:nvPr/>
            </p:nvSpPr>
            <p:spPr>
              <a:xfrm>
                <a:off x="76200" y="9525"/>
                <a:ext cx="660400" cy="727075"/>
              </a:xfrm>
              <a:prstGeom prst="rect">
                <a:avLst/>
              </a:prstGeom>
            </p:spPr>
            <p:txBody>
              <a:bodyPr lIns="50800" tIns="50800" rIns="50800" bIns="50800" rtlCol="0" anchor="ctr"/>
              <a:lstStyle/>
              <a:p>
                <a:pPr algn="ctr">
                  <a:lnSpc>
                    <a:spcPts val="2800"/>
                  </a:lnSpc>
                </a:pPr>
                <a:endParaRPr>
                  <a:latin typeface="Arial" panose="020B0604020202020204" pitchFamily="34" charset="0"/>
                  <a:cs typeface="Arial" panose="020B0604020202020204" pitchFamily="34" charset="0"/>
                </a:endParaRPr>
              </a:p>
            </p:txBody>
          </p:sp>
        </p:grpSp>
        <p:grpSp>
          <p:nvGrpSpPr>
            <p:cNvPr id="27" name="Group 27"/>
            <p:cNvGrpSpPr/>
            <p:nvPr/>
          </p:nvGrpSpPr>
          <p:grpSpPr>
            <a:xfrm>
              <a:off x="853234" y="853234"/>
              <a:ext cx="4121955" cy="4121955"/>
              <a:chOff x="0" y="0"/>
              <a:chExt cx="812800" cy="812800"/>
            </a:xfrm>
          </p:grpSpPr>
          <p:sp>
            <p:nvSpPr>
              <p:cNvPr id="28" name="Freeform 28"/>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DDD3CB"/>
              </a:solidFill>
            </p:spPr>
            <p:txBody>
              <a:bodyPr/>
              <a:lstStyle/>
              <a:p>
                <a:endParaRPr lang="en-GB"/>
              </a:p>
            </p:txBody>
          </p:sp>
          <p:sp>
            <p:nvSpPr>
              <p:cNvPr id="29" name="TextBox 29"/>
              <p:cNvSpPr txBox="1"/>
              <p:nvPr/>
            </p:nvSpPr>
            <p:spPr>
              <a:xfrm>
                <a:off x="76200" y="9525"/>
                <a:ext cx="660400" cy="727075"/>
              </a:xfrm>
              <a:prstGeom prst="rect">
                <a:avLst/>
              </a:prstGeom>
            </p:spPr>
            <p:txBody>
              <a:bodyPr lIns="50800" tIns="50800" rIns="50800" bIns="50800" rtlCol="0" anchor="ctr"/>
              <a:lstStyle/>
              <a:p>
                <a:pPr algn="ctr">
                  <a:lnSpc>
                    <a:spcPts val="2800"/>
                  </a:lnSpc>
                </a:pPr>
                <a:endParaRPr>
                  <a:latin typeface="Arial" panose="020B0604020202020204" pitchFamily="34" charset="0"/>
                  <a:cs typeface="Arial" panose="020B0604020202020204" pitchFamily="34" charset="0"/>
                </a:endParaRPr>
              </a:p>
            </p:txBody>
          </p:sp>
        </p:grpSp>
      </p:grpSp>
      <p:sp>
        <p:nvSpPr>
          <p:cNvPr id="37" name="TextBox 37"/>
          <p:cNvSpPr txBox="1"/>
          <p:nvPr/>
        </p:nvSpPr>
        <p:spPr>
          <a:xfrm>
            <a:off x="4148148" y="2628900"/>
            <a:ext cx="7728224" cy="2462213"/>
          </a:xfrm>
          <a:prstGeom prst="rect">
            <a:avLst/>
          </a:prstGeom>
        </p:spPr>
        <p:txBody>
          <a:bodyPr wrap="square" lIns="0" tIns="0" rIns="0" bIns="0" rtlCol="0" anchor="t">
            <a:spAutoFit/>
          </a:bodyPr>
          <a:lstStyle/>
          <a:p>
            <a:pPr marL="0" lvl="0" indent="0" algn="ctr">
              <a:lnSpc>
                <a:spcPts val="9599"/>
              </a:lnSpc>
              <a:spcBef>
                <a:spcPct val="0"/>
              </a:spcBef>
            </a:pPr>
            <a:r>
              <a:rPr lang="en-US" sz="9600" b="1" i="1" u="none" strike="noStrike"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latin typeface="Arial" panose="020B0604020202020204" pitchFamily="34" charset="0"/>
                <a:ea typeface="Heading Now 61-68 Bold"/>
                <a:cs typeface="Arial" panose="020B0604020202020204" pitchFamily="34" charset="0"/>
                <a:sym typeface="Heading Now 61-68 Bold"/>
              </a:rPr>
              <a:t>Thank You</a:t>
            </a:r>
          </a:p>
          <a:p>
            <a:pPr marL="0" lvl="0" indent="0" algn="ctr">
              <a:lnSpc>
                <a:spcPts val="9599"/>
              </a:lnSpc>
              <a:spcBef>
                <a:spcPct val="0"/>
              </a:spcBef>
            </a:pPr>
            <a:r>
              <a:rPr lang="en-US" sz="9600" b="1" i="1" u="none" strike="noStrike"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latin typeface="Arial" panose="020B0604020202020204" pitchFamily="34" charset="0"/>
                <a:ea typeface="Heading Now 61-68 Bold"/>
                <a:cs typeface="Arial" panose="020B0604020202020204" pitchFamily="34" charset="0"/>
                <a:sym typeface="Heading Now 61-68 Bold"/>
              </a:rPr>
              <a:t>Very Much!</a:t>
            </a:r>
          </a:p>
        </p:txBody>
      </p:sp>
      <p:sp>
        <p:nvSpPr>
          <p:cNvPr id="40" name="Freeform 2"/>
          <p:cNvSpPr/>
          <p:nvPr/>
        </p:nvSpPr>
        <p:spPr>
          <a:xfrm rot="-6680330">
            <a:off x="433894" y="-419509"/>
            <a:ext cx="2322348" cy="3598004"/>
          </a:xfrm>
          <a:custGeom>
            <a:avLst/>
            <a:gdLst/>
            <a:ahLst/>
            <a:cxnLst/>
            <a:rect l="l" t="t" r="r" b="b"/>
            <a:pathLst>
              <a:path w="2322348" h="3598004">
                <a:moveTo>
                  <a:pt x="0" y="0"/>
                </a:moveTo>
                <a:lnTo>
                  <a:pt x="2322348" y="0"/>
                </a:lnTo>
                <a:lnTo>
                  <a:pt x="2322348" y="3598004"/>
                </a:lnTo>
                <a:lnTo>
                  <a:pt x="0" y="3598004"/>
                </a:lnTo>
                <a:lnTo>
                  <a:pt x="0" y="0"/>
                </a:lnTo>
                <a:close/>
              </a:path>
            </a:pathLst>
          </a:custGeom>
          <a:blipFill>
            <a:blip r:embed="rId3">
              <a:alphaModFix amt="41000"/>
              <a:extLst>
                <a:ext uri="{96DAC541-7B7A-43D3-8B79-37D633B846F1}">
                  <asvg:svgBlip xmlns:asvg="http://schemas.microsoft.com/office/drawing/2016/SVG/main" r:embed="rId4"/>
                </a:ext>
              </a:extLst>
            </a:blip>
            <a:stretch>
              <a:fillRect/>
            </a:stretch>
          </a:blipFill>
          <a:ln cap="sq">
            <a:noFill/>
            <a:prstDash val="solid"/>
            <a:miter/>
          </a:ln>
        </p:spPr>
        <p:txBody>
          <a:bodyPr/>
          <a:lstStyle/>
          <a:p>
            <a:endParaRPr lang="en-GB"/>
          </a:p>
        </p:txBody>
      </p:sp>
      <p:sp>
        <p:nvSpPr>
          <p:cNvPr id="41" name="Freeform 9"/>
          <p:cNvSpPr/>
          <p:nvPr/>
        </p:nvSpPr>
        <p:spPr>
          <a:xfrm>
            <a:off x="9025779" y="6212888"/>
            <a:ext cx="2523198" cy="4130235"/>
          </a:xfrm>
          <a:custGeom>
            <a:avLst/>
            <a:gdLst/>
            <a:ahLst/>
            <a:cxnLst/>
            <a:rect l="l" t="t" r="r" b="b"/>
            <a:pathLst>
              <a:path w="2523198" h="4130235">
                <a:moveTo>
                  <a:pt x="0" y="0"/>
                </a:moveTo>
                <a:lnTo>
                  <a:pt x="2523199" y="0"/>
                </a:lnTo>
                <a:lnTo>
                  <a:pt x="2523199" y="4130235"/>
                </a:lnTo>
                <a:lnTo>
                  <a:pt x="0" y="4130235"/>
                </a:lnTo>
                <a:lnTo>
                  <a:pt x="0" y="0"/>
                </a:lnTo>
                <a:close/>
              </a:path>
            </a:pathLst>
          </a:custGeom>
          <a:blipFill>
            <a:blip r:embed="rId5">
              <a:alphaModFix amt="41000"/>
              <a:extLst>
                <a:ext uri="{96DAC541-7B7A-43D3-8B79-37D633B846F1}">
                  <asvg:svgBlip xmlns:asvg="http://schemas.microsoft.com/office/drawing/2016/SVG/main" r:embed="rId6"/>
                </a:ext>
              </a:extLst>
            </a:blip>
            <a:stretch>
              <a:fillRect/>
            </a:stretch>
          </a:blipFill>
          <a:ln cap="sq">
            <a:noFill/>
            <a:prstDash val="solid"/>
            <a:miter/>
          </a:ln>
        </p:spPr>
        <p:txBody>
          <a:bodyPr/>
          <a:lstStyle/>
          <a:p>
            <a:endParaRPr lang="en-GB"/>
          </a:p>
        </p:txBody>
      </p:sp>
      <p:sp>
        <p:nvSpPr>
          <p:cNvPr id="42" name="Freeform 12"/>
          <p:cNvSpPr/>
          <p:nvPr/>
        </p:nvSpPr>
        <p:spPr>
          <a:xfrm>
            <a:off x="15230648" y="4977119"/>
            <a:ext cx="3643998" cy="2226152"/>
          </a:xfrm>
          <a:custGeom>
            <a:avLst/>
            <a:gdLst/>
            <a:ahLst/>
            <a:cxnLst/>
            <a:rect l="l" t="t" r="r" b="b"/>
            <a:pathLst>
              <a:path w="3643998" h="2226152">
                <a:moveTo>
                  <a:pt x="0" y="0"/>
                </a:moveTo>
                <a:lnTo>
                  <a:pt x="3643998" y="0"/>
                </a:lnTo>
                <a:lnTo>
                  <a:pt x="3643998" y="2226152"/>
                </a:lnTo>
                <a:lnTo>
                  <a:pt x="0" y="2226152"/>
                </a:lnTo>
                <a:lnTo>
                  <a:pt x="0" y="0"/>
                </a:lnTo>
                <a:close/>
              </a:path>
            </a:pathLst>
          </a:custGeom>
          <a:blipFill>
            <a:blip r:embed="rId7">
              <a:alphaModFix amt="41000"/>
              <a:extLst>
                <a:ext uri="{96DAC541-7B7A-43D3-8B79-37D633B846F1}">
                  <asvg:svgBlip xmlns:asvg="http://schemas.microsoft.com/office/drawing/2016/SVG/main" r:embed="rId8"/>
                </a:ext>
              </a:extLst>
            </a:blip>
            <a:stretch>
              <a:fillRect/>
            </a:stretch>
          </a:blipFill>
          <a:ln cap="sq">
            <a:noFill/>
            <a:prstDash val="solid"/>
            <a:miter/>
          </a:ln>
        </p:spPr>
        <p:txBody>
          <a:bodyPr/>
          <a:lstStyle/>
          <a:p>
            <a:endParaRPr lang="en-GB"/>
          </a:p>
        </p:txBody>
      </p:sp>
      <p:sp>
        <p:nvSpPr>
          <p:cNvPr id="43" name="Freeform 13"/>
          <p:cNvSpPr/>
          <p:nvPr/>
        </p:nvSpPr>
        <p:spPr>
          <a:xfrm>
            <a:off x="9680153" y="32142"/>
            <a:ext cx="3752978" cy="3659153"/>
          </a:xfrm>
          <a:custGeom>
            <a:avLst/>
            <a:gdLst/>
            <a:ahLst/>
            <a:cxnLst/>
            <a:rect l="l" t="t" r="r" b="b"/>
            <a:pathLst>
              <a:path w="3752978" h="3659153">
                <a:moveTo>
                  <a:pt x="0" y="0"/>
                </a:moveTo>
                <a:lnTo>
                  <a:pt x="3752977" y="0"/>
                </a:lnTo>
                <a:lnTo>
                  <a:pt x="3752977" y="3659153"/>
                </a:lnTo>
                <a:lnTo>
                  <a:pt x="0" y="3659153"/>
                </a:lnTo>
                <a:lnTo>
                  <a:pt x="0" y="0"/>
                </a:lnTo>
                <a:close/>
              </a:path>
            </a:pathLst>
          </a:custGeom>
          <a:blipFill>
            <a:blip r:embed="rId9">
              <a:alphaModFix amt="41000"/>
              <a:extLst>
                <a:ext uri="{96DAC541-7B7A-43D3-8B79-37D633B846F1}">
                  <asvg:svgBlip xmlns:asvg="http://schemas.microsoft.com/office/drawing/2016/SVG/main" r:embed="rId10"/>
                </a:ext>
              </a:extLst>
            </a:blip>
            <a:stretch>
              <a:fillRect/>
            </a:stretch>
          </a:blipFill>
          <a:ln cap="sq">
            <a:noFill/>
            <a:prstDash val="solid"/>
            <a:miter/>
          </a:ln>
        </p:spPr>
        <p:txBody>
          <a:bodyPr/>
          <a:lstStyle/>
          <a:p>
            <a:endParaRPr lang="en-GB"/>
          </a:p>
        </p:txBody>
      </p:sp>
      <p:sp>
        <p:nvSpPr>
          <p:cNvPr id="44" name="Freeform 14"/>
          <p:cNvSpPr/>
          <p:nvPr/>
        </p:nvSpPr>
        <p:spPr>
          <a:xfrm flipV="1">
            <a:off x="10401823" y="-35443"/>
            <a:ext cx="6161274" cy="6231377"/>
          </a:xfrm>
          <a:custGeom>
            <a:avLst/>
            <a:gdLst/>
            <a:ahLst/>
            <a:cxnLst/>
            <a:rect l="l" t="t" r="r" b="b"/>
            <a:pathLst>
              <a:path w="6161274" h="6231377">
                <a:moveTo>
                  <a:pt x="0" y="6231377"/>
                </a:moveTo>
                <a:lnTo>
                  <a:pt x="6161274" y="6231377"/>
                </a:lnTo>
                <a:lnTo>
                  <a:pt x="6161274" y="0"/>
                </a:lnTo>
                <a:lnTo>
                  <a:pt x="0" y="0"/>
                </a:lnTo>
                <a:lnTo>
                  <a:pt x="0" y="6231377"/>
                </a:lnTo>
                <a:close/>
              </a:path>
            </a:pathLst>
          </a:custGeom>
          <a:blipFill>
            <a:blip r:embed="rId11" cstate="print"/>
            <a:stretch>
              <a:fillRect/>
            </a:stretch>
          </a:blipFill>
        </p:spPr>
        <p:txBody>
          <a:bodyPr/>
          <a:lstStyle/>
          <a:p>
            <a:endParaRPr lang="en-GB"/>
          </a:p>
        </p:txBody>
      </p:sp>
      <p:sp>
        <p:nvSpPr>
          <p:cNvPr id="45" name="Freeform 24"/>
          <p:cNvSpPr/>
          <p:nvPr/>
        </p:nvSpPr>
        <p:spPr>
          <a:xfrm rot="-6680330">
            <a:off x="15028624" y="7410708"/>
            <a:ext cx="2322348" cy="3598004"/>
          </a:xfrm>
          <a:custGeom>
            <a:avLst/>
            <a:gdLst/>
            <a:ahLst/>
            <a:cxnLst/>
            <a:rect l="l" t="t" r="r" b="b"/>
            <a:pathLst>
              <a:path w="2322348" h="3598004">
                <a:moveTo>
                  <a:pt x="0" y="0"/>
                </a:moveTo>
                <a:lnTo>
                  <a:pt x="2322348" y="0"/>
                </a:lnTo>
                <a:lnTo>
                  <a:pt x="2322348" y="3598004"/>
                </a:lnTo>
                <a:lnTo>
                  <a:pt x="0" y="3598004"/>
                </a:lnTo>
                <a:lnTo>
                  <a:pt x="0" y="0"/>
                </a:lnTo>
                <a:close/>
              </a:path>
            </a:pathLst>
          </a:custGeom>
          <a:blipFill>
            <a:blip r:embed="rId3">
              <a:alphaModFix amt="41000"/>
              <a:extLst>
                <a:ext uri="{96DAC541-7B7A-43D3-8B79-37D633B846F1}">
                  <asvg:svgBlip xmlns:asvg="http://schemas.microsoft.com/office/drawing/2016/SVG/main" r:embed="rId4"/>
                </a:ext>
              </a:extLst>
            </a:blip>
            <a:stretch>
              <a:fillRect/>
            </a:stretch>
          </a:blipFill>
          <a:ln cap="sq">
            <a:noFill/>
            <a:prstDash val="solid"/>
            <a:miter/>
          </a:ln>
        </p:spPr>
        <p:txBody>
          <a:bodyPr/>
          <a:lstStyle/>
          <a:p>
            <a:endParaRPr lang="en-GB"/>
          </a:p>
        </p:txBody>
      </p:sp>
      <p:sp>
        <p:nvSpPr>
          <p:cNvPr id="46" name="Freeform 9"/>
          <p:cNvSpPr/>
          <p:nvPr/>
        </p:nvSpPr>
        <p:spPr>
          <a:xfrm flipH="1">
            <a:off x="59098" y="3087980"/>
            <a:ext cx="3844720" cy="7237120"/>
          </a:xfrm>
          <a:custGeom>
            <a:avLst/>
            <a:gdLst/>
            <a:ahLst/>
            <a:cxnLst/>
            <a:rect l="l" t="t" r="r" b="b"/>
            <a:pathLst>
              <a:path w="3844720" h="7237120">
                <a:moveTo>
                  <a:pt x="3844720" y="0"/>
                </a:moveTo>
                <a:lnTo>
                  <a:pt x="0" y="0"/>
                </a:lnTo>
                <a:lnTo>
                  <a:pt x="0" y="7237120"/>
                </a:lnTo>
                <a:lnTo>
                  <a:pt x="3844720" y="7237120"/>
                </a:lnTo>
                <a:lnTo>
                  <a:pt x="3844720" y="0"/>
                </a:lnTo>
                <a:close/>
              </a:path>
            </a:pathLst>
          </a:custGeom>
          <a:blipFill>
            <a:blip r:embed="rId12" cstate="print"/>
            <a:stretch>
              <a:fillRect/>
            </a:stretch>
          </a:blipFill>
        </p:spPr>
        <p:txBody>
          <a:bodyPr/>
          <a:lstStyle/>
          <a:p>
            <a:endParaRPr lang="en-GB"/>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73</TotalTime>
  <Words>2158</Words>
  <Application>Microsoft Office PowerPoint</Application>
  <PresentationFormat>Custom</PresentationFormat>
  <Paragraphs>151</Paragraphs>
  <Slides>14</Slides>
  <Notes>10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14</vt:i4>
      </vt:variant>
    </vt:vector>
  </HeadingPairs>
  <TitlesOfParts>
    <vt:vector size="17" baseType="lpstr">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Brown and Beige Modern Coffee Cafe Pitch Deck Presentation</dc:title>
  <cp:lastModifiedBy>Alexandra Benghiac</cp:lastModifiedBy>
  <cp:revision>36</cp:revision>
  <dcterms:created xsi:type="dcterms:W3CDTF">2006-08-16T00:00:00Z</dcterms:created>
  <dcterms:modified xsi:type="dcterms:W3CDTF">2026-03-09T09:06:38Z</dcterms:modified>
  <dc:identifier>DAHCy6cnz1g</dc:identifier>
</cp:coreProperties>
</file>