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embeddedFontLst>
    <p:embeddedFont>
      <p:font typeface="Arimo" panose="020B0604020202020204" charset="0"/>
      <p:regular r:id="rId14"/>
    </p:embeddedFont>
    <p:embeddedFont>
      <p:font typeface="Outfit Extra Bold" panose="020B0604020202020204" charset="0"/>
      <p:regular r:id="rId15"/>
    </p:embeddedFont>
  </p:embeddedFontLst>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53" d="100"/>
          <a:sy n="53" d="100"/>
        </p:scale>
        <p:origin x="74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5431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AD460-399C-259F-F0C2-8920842939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318B40-DA23-3F46-98B1-C13923CAC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C38EAC-5ECB-3AA5-D9E5-E10E14562F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3B5B85-7AE0-E4C7-4227-F4B521C37462}"/>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492276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txBody>
          <a:bodyPr/>
          <a:lstStyle/>
          <a:p>
            <a:endParaRPr lang="en-PK"/>
          </a:p>
        </p:txBody>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793790" y="719733"/>
            <a:ext cx="8561189" cy="354330"/>
          </a:xfrm>
          <a:prstGeom prst="rect">
            <a:avLst/>
          </a:prstGeom>
          <a:noFill/>
          <a:ln/>
        </p:spPr>
        <p:txBody>
          <a:bodyPr wrap="none" lIns="0" tIns="0" rIns="0" bIns="0" rtlCol="0" anchor="t"/>
          <a:lstStyle/>
          <a:p>
            <a:pPr marL="0" indent="0" algn="l">
              <a:lnSpc>
                <a:spcPts val="2750"/>
              </a:lnSpc>
              <a:buNone/>
            </a:pPr>
            <a:r>
              <a:rPr lang="en-US" sz="2200" b="1" dirty="0">
                <a:solidFill>
                  <a:srgbClr val="231971"/>
                </a:solidFill>
                <a:latin typeface="Outfit Extra Bold" pitchFamily="34" charset="0"/>
                <a:ea typeface="Outfit Extra Bold" pitchFamily="34" charset="-122"/>
                <a:cs typeface="Outfit Extra Bold" pitchFamily="34" charset="-120"/>
              </a:rPr>
              <a:t>LCHS4009 – Professional Development in Health and Social Care</a:t>
            </a:r>
            <a:endParaRPr lang="en-US" sz="2200" dirty="0"/>
          </a:p>
        </p:txBody>
      </p:sp>
      <p:sp>
        <p:nvSpPr>
          <p:cNvPr id="3" name="Text 1"/>
          <p:cNvSpPr/>
          <p:nvPr/>
        </p:nvSpPr>
        <p:spPr>
          <a:xfrm>
            <a:off x="793790" y="1414224"/>
            <a:ext cx="11341298" cy="1417677"/>
          </a:xfrm>
          <a:prstGeom prst="rect">
            <a:avLst/>
          </a:prstGeom>
          <a:noFill/>
          <a:ln/>
        </p:spPr>
        <p:txBody>
          <a:bodyPr wrap="none" lIns="0" tIns="0" rIns="0" bIns="0" rtlCol="0" anchor="t"/>
          <a:lstStyle/>
          <a:p>
            <a:pPr marL="0" indent="0" algn="l">
              <a:lnSpc>
                <a:spcPts val="11150"/>
              </a:lnSpc>
              <a:buNone/>
            </a:pPr>
            <a:r>
              <a:rPr lang="en-US" sz="8900" b="1" dirty="0">
                <a:solidFill>
                  <a:srgbClr val="231971"/>
                </a:solidFill>
                <a:latin typeface="Outfit Extra Bold" pitchFamily="34" charset="0"/>
                <a:ea typeface="Outfit Extra Bold" pitchFamily="34" charset="-122"/>
                <a:cs typeface="Outfit Extra Bold" pitchFamily="34" charset="-120"/>
              </a:rPr>
              <a:t>Self-Awareness:</a:t>
            </a:r>
            <a:endParaRPr lang="en-US" sz="8900" dirty="0"/>
          </a:p>
        </p:txBody>
      </p:sp>
      <p:sp>
        <p:nvSpPr>
          <p:cNvPr id="4" name="Text 2"/>
          <p:cNvSpPr/>
          <p:nvPr/>
        </p:nvSpPr>
        <p:spPr>
          <a:xfrm>
            <a:off x="793790" y="3172063"/>
            <a:ext cx="13042821" cy="2835354"/>
          </a:xfrm>
          <a:prstGeom prst="rect">
            <a:avLst/>
          </a:prstGeom>
          <a:noFill/>
          <a:ln/>
        </p:spPr>
        <p:txBody>
          <a:bodyPr wrap="square" lIns="0" tIns="0" rIns="0" bIns="0" rtlCol="0" anchor="t"/>
          <a:lstStyle/>
          <a:p>
            <a:pPr marL="0" indent="0" algn="l">
              <a:lnSpc>
                <a:spcPts val="11150"/>
              </a:lnSpc>
              <a:buNone/>
            </a:pPr>
            <a:r>
              <a:rPr lang="en-US" sz="8900" b="1" dirty="0">
                <a:solidFill>
                  <a:srgbClr val="231971"/>
                </a:solidFill>
                <a:latin typeface="Outfit Extra Bold" pitchFamily="34" charset="0"/>
                <a:ea typeface="Outfit Extra Bold" pitchFamily="34" charset="-122"/>
                <a:cs typeface="Outfit Extra Bold" pitchFamily="34" charset="-120"/>
              </a:rPr>
              <a:t>The Power of Knowing Yourself</a:t>
            </a:r>
            <a:endParaRPr lang="en-US" sz="8900" dirty="0"/>
          </a:p>
        </p:txBody>
      </p:sp>
      <p:sp>
        <p:nvSpPr>
          <p:cNvPr id="5" name="Text 3"/>
          <p:cNvSpPr/>
          <p:nvPr/>
        </p:nvSpPr>
        <p:spPr>
          <a:xfrm>
            <a:off x="793790" y="6347579"/>
            <a:ext cx="13042821" cy="453509"/>
          </a:xfrm>
          <a:prstGeom prst="rect">
            <a:avLst/>
          </a:prstGeom>
          <a:noFill/>
          <a:ln/>
        </p:spPr>
        <p:txBody>
          <a:bodyPr wrap="none" lIns="0" tIns="0" rIns="0" bIns="0" rtlCol="0" anchor="t"/>
          <a:lstStyle/>
          <a:p>
            <a:pPr marL="0" indent="0" algn="l">
              <a:lnSpc>
                <a:spcPts val="3550"/>
              </a:lnSpc>
              <a:buNone/>
            </a:pPr>
            <a:r>
              <a:rPr lang="en-US" sz="2200" dirty="0">
                <a:solidFill>
                  <a:srgbClr val="2A2742"/>
                </a:solidFill>
                <a:latin typeface="Arimo" pitchFamily="34" charset="0"/>
                <a:ea typeface="Arimo" pitchFamily="34" charset="-122"/>
                <a:cs typeface="Arimo" pitchFamily="34" charset="-120"/>
              </a:rPr>
              <a:t>Presented by: </a:t>
            </a:r>
            <a:r>
              <a:rPr lang="en-US" sz="2200" b="1" dirty="0">
                <a:solidFill>
                  <a:srgbClr val="2A2742"/>
                </a:solidFill>
                <a:latin typeface="Arimo" pitchFamily="34" charset="0"/>
                <a:ea typeface="Arimo" pitchFamily="34" charset="-122"/>
                <a:cs typeface="Arimo" pitchFamily="34" charset="-120"/>
              </a:rPr>
              <a:t>Noshin Gul</a:t>
            </a:r>
            <a:endParaRPr lang="en-US" sz="2200" dirty="0"/>
          </a:p>
        </p:txBody>
      </p:sp>
      <p:sp>
        <p:nvSpPr>
          <p:cNvPr id="6" name="Text 4"/>
          <p:cNvSpPr/>
          <p:nvPr/>
        </p:nvSpPr>
        <p:spPr>
          <a:xfrm>
            <a:off x="793790" y="6829484"/>
            <a:ext cx="13042821" cy="453509"/>
          </a:xfrm>
          <a:prstGeom prst="rect">
            <a:avLst/>
          </a:prstGeom>
          <a:noFill/>
          <a:ln/>
        </p:spPr>
        <p:txBody>
          <a:bodyPr wrap="none" lIns="0" tIns="0" rIns="0" bIns="0" rtlCol="0" anchor="t"/>
          <a:lstStyle/>
          <a:p>
            <a:pPr marL="0" indent="0" algn="l">
              <a:lnSpc>
                <a:spcPts val="3550"/>
              </a:lnSpc>
              <a:buNone/>
            </a:pPr>
            <a:r>
              <a:rPr lang="en-US" sz="2200" dirty="0">
                <a:solidFill>
                  <a:srgbClr val="2A2742"/>
                </a:solidFill>
                <a:latin typeface="Arimo" pitchFamily="34" charset="0"/>
                <a:ea typeface="Arimo" pitchFamily="34" charset="-122"/>
                <a:cs typeface="Arimo" pitchFamily="34" charset="-120"/>
              </a:rPr>
              <a:t>ID: </a:t>
            </a:r>
            <a:r>
              <a:rPr lang="en-US" sz="2200" b="1" dirty="0">
                <a:solidFill>
                  <a:srgbClr val="2A2742"/>
                </a:solidFill>
                <a:latin typeface="Arimo" pitchFamily="34" charset="0"/>
                <a:ea typeface="Arimo" pitchFamily="34" charset="-122"/>
                <a:cs typeface="Arimo" pitchFamily="34" charset="-120"/>
              </a:rPr>
              <a:t>2425431</a:t>
            </a:r>
            <a:endParaRPr lang="en-US" sz="2200" dirty="0"/>
          </a:p>
        </p:txBody>
      </p:sp>
      <p:sp>
        <p:nvSpPr>
          <p:cNvPr id="9" name="Rectangle 8">
            <a:extLst>
              <a:ext uri="{FF2B5EF4-FFF2-40B4-BE49-F238E27FC236}">
                <a16:creationId xmlns:a16="http://schemas.microsoft.com/office/drawing/2014/main" id="{F6FAEAA5-8567-9A78-ADB6-64C111D66522}"/>
              </a:ext>
            </a:extLst>
          </p:cNvPr>
          <p:cNvSpPr/>
          <p:nvPr/>
        </p:nvSpPr>
        <p:spPr>
          <a:xfrm>
            <a:off x="12909884" y="7676147"/>
            <a:ext cx="1720516" cy="5534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34008" y="498157"/>
            <a:ext cx="6596301" cy="566142"/>
          </a:xfrm>
          <a:prstGeom prst="rect">
            <a:avLst/>
          </a:prstGeom>
          <a:noFill/>
          <a:ln/>
        </p:spPr>
        <p:txBody>
          <a:bodyPr wrap="none" lIns="0" tIns="0" rIns="0" bIns="0" rtlCol="0" anchor="t"/>
          <a:lstStyle/>
          <a:p>
            <a:pPr marL="0" indent="0" algn="l">
              <a:lnSpc>
                <a:spcPts val="4450"/>
              </a:lnSpc>
              <a:buNone/>
            </a:pPr>
            <a:r>
              <a:rPr lang="en-US" sz="3550" b="1" dirty="0">
                <a:solidFill>
                  <a:srgbClr val="231971"/>
                </a:solidFill>
                <a:latin typeface="Outfit Extra Bold" pitchFamily="34" charset="0"/>
                <a:ea typeface="Outfit Extra Bold" pitchFamily="34" charset="-122"/>
                <a:cs typeface="Outfit Extra Bold" pitchFamily="34" charset="-120"/>
              </a:rPr>
              <a:t>Introduction to Self-Awareness</a:t>
            </a:r>
            <a:endParaRPr lang="en-US" sz="3550" dirty="0"/>
          </a:p>
        </p:txBody>
      </p:sp>
      <p:sp>
        <p:nvSpPr>
          <p:cNvPr id="3" name="Text 1"/>
          <p:cNvSpPr/>
          <p:nvPr/>
        </p:nvSpPr>
        <p:spPr>
          <a:xfrm>
            <a:off x="634008" y="1498997"/>
            <a:ext cx="7840623" cy="1086922"/>
          </a:xfrm>
          <a:prstGeom prst="rect">
            <a:avLst/>
          </a:prstGeom>
          <a:noFill/>
          <a:ln/>
        </p:spPr>
        <p:txBody>
          <a:bodyPr wrap="square" lIns="0" tIns="0" rIns="0" bIns="0" rtlCol="0" anchor="t"/>
          <a:lstStyle/>
          <a:p>
            <a:pPr marL="0" indent="0" algn="l">
              <a:lnSpc>
                <a:spcPts val="2850"/>
              </a:lnSpc>
              <a:buNone/>
            </a:pPr>
            <a:r>
              <a:rPr lang="en-US" sz="2000" dirty="0">
                <a:solidFill>
                  <a:srgbClr val="2A2742"/>
                </a:solidFill>
                <a:latin typeface="Arimo" pitchFamily="34" charset="0"/>
                <a:ea typeface="Arimo" pitchFamily="34" charset="-122"/>
                <a:cs typeface="Arimo" pitchFamily="34" charset="-120"/>
              </a:rPr>
              <a:t>Self-awareness is the profound understanding of oneself. It involves the ability to observe your internal state your </a:t>
            </a:r>
            <a:r>
              <a:rPr lang="en-US" sz="2000" b="1" dirty="0">
                <a:solidFill>
                  <a:srgbClr val="2A2742"/>
                </a:solidFill>
                <a:latin typeface="Arimo" pitchFamily="34" charset="0"/>
                <a:ea typeface="Arimo" pitchFamily="34" charset="-122"/>
                <a:cs typeface="Arimo" pitchFamily="34" charset="-120"/>
              </a:rPr>
              <a:t>thoughts, feelings, emotions, strengths, and weaknesses</a:t>
            </a:r>
            <a:r>
              <a:rPr lang="en-US" sz="2000" dirty="0">
                <a:solidFill>
                  <a:srgbClr val="2A2742"/>
                </a:solidFill>
                <a:latin typeface="Arimo" pitchFamily="34" charset="0"/>
                <a:ea typeface="Arimo" pitchFamily="34" charset="-122"/>
                <a:cs typeface="Arimo" pitchFamily="34" charset="-120"/>
              </a:rPr>
              <a:t>,without immediate judgment.</a:t>
            </a:r>
            <a:endParaRPr lang="en-US" sz="2000" dirty="0"/>
          </a:p>
        </p:txBody>
      </p:sp>
      <p:sp>
        <p:nvSpPr>
          <p:cNvPr id="4" name="Text 2"/>
          <p:cNvSpPr/>
          <p:nvPr/>
        </p:nvSpPr>
        <p:spPr>
          <a:xfrm>
            <a:off x="634008" y="2748915"/>
            <a:ext cx="7840623" cy="579834"/>
          </a:xfrm>
          <a:prstGeom prst="rect">
            <a:avLst/>
          </a:prstGeom>
          <a:noFill/>
          <a:ln/>
        </p:spPr>
        <p:txBody>
          <a:bodyPr wrap="squar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This understanding is foundational to personal growth and effective professional interaction, especially in complex fields like Health and Social Care.</a:t>
            </a:r>
            <a:endParaRPr lang="en-US" sz="2000" dirty="0"/>
          </a:p>
        </p:txBody>
      </p:sp>
      <p:pic>
        <p:nvPicPr>
          <p:cNvPr id="5" name="Image 0" descr="preencoded.png"/>
          <p:cNvPicPr>
            <a:picLocks noChangeAspect="1"/>
          </p:cNvPicPr>
          <p:nvPr/>
        </p:nvPicPr>
        <p:blipFill>
          <a:blip r:embed="rId3"/>
          <a:stretch>
            <a:fillRect/>
          </a:stretch>
        </p:blipFill>
        <p:spPr>
          <a:xfrm>
            <a:off x="8924211" y="1539716"/>
            <a:ext cx="5079683" cy="5079683"/>
          </a:xfrm>
          <a:prstGeom prst="rect">
            <a:avLst/>
          </a:prstGeom>
        </p:spPr>
      </p:pic>
      <p:sp>
        <p:nvSpPr>
          <p:cNvPr id="6" name="Text 3"/>
          <p:cNvSpPr/>
          <p:nvPr/>
        </p:nvSpPr>
        <p:spPr>
          <a:xfrm>
            <a:off x="913210" y="7078731"/>
            <a:ext cx="13090684" cy="362307"/>
          </a:xfrm>
          <a:prstGeom prst="rect">
            <a:avLst/>
          </a:prstGeom>
          <a:noFill/>
          <a:ln/>
        </p:spPr>
        <p:txBody>
          <a:bodyPr wrap="none" lIns="0" tIns="0" rIns="0" bIns="0" rtlCol="0" anchor="t"/>
          <a:lstStyle/>
          <a:p>
            <a:pPr marL="0" indent="0" algn="l">
              <a:lnSpc>
                <a:spcPts val="2850"/>
              </a:lnSpc>
              <a:buNone/>
            </a:pPr>
            <a:r>
              <a:rPr lang="en-US" sz="1750" dirty="0">
                <a:solidFill>
                  <a:srgbClr val="2A2742"/>
                </a:solidFill>
                <a:latin typeface="Arimo" pitchFamily="34" charset="0"/>
                <a:ea typeface="Arimo" pitchFamily="34" charset="-122"/>
                <a:cs typeface="Arimo" pitchFamily="34" charset="-120"/>
              </a:rPr>
              <a:t>“Self-awareness is the ability to take an honest look at your life without any attachment to it being right or wrong.”</a:t>
            </a:r>
            <a:endParaRPr lang="en-US" sz="1750" dirty="0"/>
          </a:p>
        </p:txBody>
      </p:sp>
      <p:sp>
        <p:nvSpPr>
          <p:cNvPr id="7" name="Text 4"/>
          <p:cNvSpPr/>
          <p:nvPr/>
        </p:nvSpPr>
        <p:spPr>
          <a:xfrm>
            <a:off x="905708" y="7796570"/>
            <a:ext cx="13090684" cy="289917"/>
          </a:xfrm>
          <a:prstGeom prst="rect">
            <a:avLst/>
          </a:prstGeom>
          <a:noFill/>
          <a:ln/>
        </p:spPr>
        <p:txBody>
          <a:bodyPr wrap="none" lIns="0" tIns="0" rIns="0" bIns="0" rtlCol="0" anchor="t"/>
          <a:lstStyle/>
          <a:p>
            <a:pPr marL="0" indent="0" algn="l">
              <a:lnSpc>
                <a:spcPts val="2250"/>
              </a:lnSpc>
              <a:buNone/>
            </a:pPr>
            <a:r>
              <a:rPr lang="en-US" sz="1400" dirty="0">
                <a:solidFill>
                  <a:srgbClr val="2A2742"/>
                </a:solidFill>
                <a:latin typeface="Arimo" pitchFamily="34" charset="0"/>
                <a:ea typeface="Arimo" pitchFamily="34" charset="-122"/>
                <a:cs typeface="Arimo" pitchFamily="34" charset="-120"/>
              </a:rPr>
              <a:t>– Debbie Ford</a:t>
            </a:r>
            <a:endParaRPr lang="en-US" sz="1400" dirty="0"/>
          </a:p>
        </p:txBody>
      </p:sp>
      <p:sp>
        <p:nvSpPr>
          <p:cNvPr id="8" name="Shape 5"/>
          <p:cNvSpPr/>
          <p:nvPr/>
        </p:nvSpPr>
        <p:spPr>
          <a:xfrm>
            <a:off x="634008" y="7026831"/>
            <a:ext cx="22860" cy="1263372"/>
          </a:xfrm>
          <a:prstGeom prst="rect">
            <a:avLst/>
          </a:prstGeom>
          <a:solidFill>
            <a:srgbClr val="5E4CE6"/>
          </a:solidFill>
          <a:ln/>
        </p:spPr>
        <p:txBody>
          <a:bodyPr/>
          <a:lstStyle/>
          <a:p>
            <a:endParaRPr lang="en-PK"/>
          </a:p>
        </p:txBody>
      </p:sp>
      <p:sp>
        <p:nvSpPr>
          <p:cNvPr id="9" name="Rectangle 8">
            <a:extLst>
              <a:ext uri="{FF2B5EF4-FFF2-40B4-BE49-F238E27FC236}">
                <a16:creationId xmlns:a16="http://schemas.microsoft.com/office/drawing/2014/main" id="{1CCAA735-F9A9-DC2A-CE77-7C9AB08FC69E}"/>
              </a:ext>
            </a:extLst>
          </p:cNvPr>
          <p:cNvSpPr/>
          <p:nvPr/>
        </p:nvSpPr>
        <p:spPr>
          <a:xfrm>
            <a:off x="12885821" y="7688179"/>
            <a:ext cx="1698859" cy="5414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00207" y="573167"/>
            <a:ext cx="12417623" cy="625197"/>
          </a:xfrm>
          <a:prstGeom prst="rect">
            <a:avLst/>
          </a:prstGeom>
          <a:noFill/>
          <a:ln/>
        </p:spPr>
        <p:txBody>
          <a:bodyPr wrap="none" lIns="0" tIns="0" rIns="0" bIns="0" rtlCol="0" anchor="t"/>
          <a:lstStyle/>
          <a:p>
            <a:pPr marL="0" indent="0" algn="l">
              <a:lnSpc>
                <a:spcPts val="4900"/>
              </a:lnSpc>
              <a:buNone/>
            </a:pPr>
            <a:r>
              <a:rPr lang="en-US" sz="3900" b="1" dirty="0">
                <a:solidFill>
                  <a:srgbClr val="231971"/>
                </a:solidFill>
                <a:latin typeface="Outfit Extra Bold" pitchFamily="34" charset="0"/>
                <a:ea typeface="Outfit Extra Bold" pitchFamily="34" charset="-122"/>
                <a:cs typeface="Outfit Extra Bold" pitchFamily="34" charset="-120"/>
              </a:rPr>
              <a:t>Why Self-Awareness Matters in Professional Practice</a:t>
            </a:r>
            <a:endParaRPr lang="en-US" sz="3900" dirty="0"/>
          </a:p>
        </p:txBody>
      </p:sp>
      <p:sp>
        <p:nvSpPr>
          <p:cNvPr id="3" name="Text 1"/>
          <p:cNvSpPr/>
          <p:nvPr/>
        </p:nvSpPr>
        <p:spPr>
          <a:xfrm>
            <a:off x="700207" y="1598533"/>
            <a:ext cx="13229987" cy="800338"/>
          </a:xfrm>
          <a:prstGeom prst="rect">
            <a:avLst/>
          </a:prstGeom>
          <a:noFill/>
          <a:ln/>
        </p:spPr>
        <p:txBody>
          <a:bodyPr wrap="square" lIns="0" tIns="0" rIns="0" bIns="0" rtlCol="0" anchor="t"/>
          <a:lstStyle/>
          <a:p>
            <a:pPr marL="0" indent="0" algn="l">
              <a:lnSpc>
                <a:spcPts val="3150"/>
              </a:lnSpc>
              <a:buNone/>
            </a:pPr>
            <a:r>
              <a:rPr lang="en-US" sz="2000" dirty="0">
                <a:solidFill>
                  <a:srgbClr val="2A2742"/>
                </a:solidFill>
                <a:latin typeface="Arimo" pitchFamily="34" charset="0"/>
                <a:ea typeface="Arimo" pitchFamily="34" charset="-122"/>
                <a:cs typeface="Arimo" pitchFamily="34" charset="-120"/>
              </a:rPr>
              <a:t>Developing self-awareness yields critical benefits that translate directly into high-quality care and professional success in the Health and Social Care environment.</a:t>
            </a:r>
            <a:endParaRPr lang="en-US" sz="2000" dirty="0"/>
          </a:p>
        </p:txBody>
      </p:sp>
      <p:sp>
        <p:nvSpPr>
          <p:cNvPr id="4" name="Shape 2"/>
          <p:cNvSpPr/>
          <p:nvPr/>
        </p:nvSpPr>
        <p:spPr>
          <a:xfrm>
            <a:off x="700207" y="2923937"/>
            <a:ext cx="6514981" cy="2116217"/>
          </a:xfrm>
          <a:prstGeom prst="roundRect">
            <a:avLst>
              <a:gd name="adj" fmla="val 5185"/>
            </a:avLst>
          </a:prstGeom>
          <a:solidFill>
            <a:srgbClr val="FAFAFA">
              <a:alpha val="95000"/>
            </a:srgbClr>
          </a:solidFill>
          <a:ln/>
        </p:spPr>
        <p:txBody>
          <a:bodyPr/>
          <a:lstStyle/>
          <a:p>
            <a:endParaRPr lang="en-PK"/>
          </a:p>
        </p:txBody>
      </p:sp>
      <p:sp>
        <p:nvSpPr>
          <p:cNvPr id="5" name="Shape 3"/>
          <p:cNvSpPr/>
          <p:nvPr/>
        </p:nvSpPr>
        <p:spPr>
          <a:xfrm>
            <a:off x="700207" y="2901077"/>
            <a:ext cx="6514981" cy="91440"/>
          </a:xfrm>
          <a:prstGeom prst="roundRect">
            <a:avLst>
              <a:gd name="adj" fmla="val 91904"/>
            </a:avLst>
          </a:prstGeom>
          <a:solidFill>
            <a:srgbClr val="5E4CE6"/>
          </a:solidFill>
          <a:ln/>
        </p:spPr>
        <p:txBody>
          <a:bodyPr/>
          <a:lstStyle/>
          <a:p>
            <a:endParaRPr lang="en-PK"/>
          </a:p>
        </p:txBody>
      </p:sp>
      <p:sp>
        <p:nvSpPr>
          <p:cNvPr id="6" name="Shape 4"/>
          <p:cNvSpPr/>
          <p:nvPr/>
        </p:nvSpPr>
        <p:spPr>
          <a:xfrm>
            <a:off x="3657540" y="2623899"/>
            <a:ext cx="600194" cy="600194"/>
          </a:xfrm>
          <a:prstGeom prst="roundRect">
            <a:avLst>
              <a:gd name="adj" fmla="val 152351"/>
            </a:avLst>
          </a:prstGeom>
          <a:solidFill>
            <a:srgbClr val="5E4CE6"/>
          </a:solidFill>
          <a:ln/>
        </p:spPr>
        <p:txBody>
          <a:bodyPr/>
          <a:lstStyle/>
          <a:p>
            <a:endParaRPr lang="en-PK"/>
          </a:p>
        </p:txBody>
      </p:sp>
      <p:pic>
        <p:nvPicPr>
          <p:cNvPr id="7" name="Image 0" descr="preencoded.png"/>
          <p:cNvPicPr>
            <a:picLocks noChangeAspect="1"/>
          </p:cNvPicPr>
          <p:nvPr/>
        </p:nvPicPr>
        <p:blipFill>
          <a:blip r:embed="rId3"/>
          <a:stretch>
            <a:fillRect/>
          </a:stretch>
        </p:blipFill>
        <p:spPr>
          <a:xfrm>
            <a:off x="3837563" y="2773918"/>
            <a:ext cx="240030" cy="300038"/>
          </a:xfrm>
          <a:prstGeom prst="rect">
            <a:avLst/>
          </a:prstGeom>
        </p:spPr>
      </p:pic>
      <p:sp>
        <p:nvSpPr>
          <p:cNvPr id="8" name="Text 5"/>
          <p:cNvSpPr/>
          <p:nvPr/>
        </p:nvSpPr>
        <p:spPr>
          <a:xfrm>
            <a:off x="923092" y="3424118"/>
            <a:ext cx="2503646" cy="312658"/>
          </a:xfrm>
          <a:prstGeom prst="rect">
            <a:avLst/>
          </a:prstGeom>
          <a:noFill/>
          <a:ln/>
        </p:spPr>
        <p:txBody>
          <a:bodyPr wrap="none" lIns="0" tIns="0" rIns="0" bIns="0" rtlCol="0" anchor="t"/>
          <a:lstStyle/>
          <a:p>
            <a:pPr marL="0" indent="0" algn="l">
              <a:lnSpc>
                <a:spcPts val="2450"/>
              </a:lnSpc>
              <a:buNone/>
            </a:pPr>
            <a:r>
              <a:rPr lang="en-US" sz="2000" b="1" dirty="0">
                <a:solidFill>
                  <a:srgbClr val="2A2742"/>
                </a:solidFill>
                <a:latin typeface="Outfit Extra Bold" pitchFamily="34" charset="0"/>
                <a:ea typeface="Outfit Extra Bold" pitchFamily="34" charset="-122"/>
                <a:cs typeface="Outfit Extra Bold" pitchFamily="34" charset="-120"/>
              </a:rPr>
              <a:t>Improved Confidence</a:t>
            </a:r>
            <a:endParaRPr lang="en-US" sz="2000" dirty="0"/>
          </a:p>
        </p:txBody>
      </p:sp>
      <p:sp>
        <p:nvSpPr>
          <p:cNvPr id="9" name="Text 6"/>
          <p:cNvSpPr/>
          <p:nvPr/>
        </p:nvSpPr>
        <p:spPr>
          <a:xfrm>
            <a:off x="923092" y="3856792"/>
            <a:ext cx="6069211" cy="640318"/>
          </a:xfrm>
          <a:prstGeom prst="rect">
            <a:avLst/>
          </a:prstGeom>
          <a:noFill/>
          <a:ln/>
        </p:spPr>
        <p:txBody>
          <a:bodyPr wrap="square" lIns="0" tIns="0" rIns="0" bIns="0" rtlCol="0" anchor="t"/>
          <a:lstStyle/>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Recognizing true strengths builds confidence, allowing professionals to take initiative and handle challenging situations with assurance.</a:t>
            </a:r>
            <a:endParaRPr lang="en-US" sz="2000" dirty="0"/>
          </a:p>
        </p:txBody>
      </p:sp>
      <p:sp>
        <p:nvSpPr>
          <p:cNvPr id="10" name="Shape 7"/>
          <p:cNvSpPr/>
          <p:nvPr/>
        </p:nvSpPr>
        <p:spPr>
          <a:xfrm>
            <a:off x="7415213" y="2923937"/>
            <a:ext cx="6514981" cy="2116217"/>
          </a:xfrm>
          <a:prstGeom prst="roundRect">
            <a:avLst>
              <a:gd name="adj" fmla="val 5185"/>
            </a:avLst>
          </a:prstGeom>
          <a:solidFill>
            <a:srgbClr val="FAFAFA">
              <a:alpha val="95000"/>
            </a:srgbClr>
          </a:solidFill>
          <a:ln/>
        </p:spPr>
        <p:txBody>
          <a:bodyPr/>
          <a:lstStyle/>
          <a:p>
            <a:endParaRPr lang="en-PK"/>
          </a:p>
        </p:txBody>
      </p:sp>
      <p:sp>
        <p:nvSpPr>
          <p:cNvPr id="11" name="Shape 8"/>
          <p:cNvSpPr/>
          <p:nvPr/>
        </p:nvSpPr>
        <p:spPr>
          <a:xfrm>
            <a:off x="7415213" y="2901077"/>
            <a:ext cx="6514981" cy="91440"/>
          </a:xfrm>
          <a:prstGeom prst="roundRect">
            <a:avLst>
              <a:gd name="adj" fmla="val 91904"/>
            </a:avLst>
          </a:prstGeom>
          <a:solidFill>
            <a:srgbClr val="5E4CE6"/>
          </a:solidFill>
          <a:ln/>
        </p:spPr>
        <p:txBody>
          <a:bodyPr/>
          <a:lstStyle/>
          <a:p>
            <a:endParaRPr lang="en-PK"/>
          </a:p>
        </p:txBody>
      </p:sp>
      <p:sp>
        <p:nvSpPr>
          <p:cNvPr id="12" name="Shape 9"/>
          <p:cNvSpPr/>
          <p:nvPr/>
        </p:nvSpPr>
        <p:spPr>
          <a:xfrm>
            <a:off x="10372546" y="2623899"/>
            <a:ext cx="600194" cy="600194"/>
          </a:xfrm>
          <a:prstGeom prst="roundRect">
            <a:avLst>
              <a:gd name="adj" fmla="val 152351"/>
            </a:avLst>
          </a:prstGeom>
          <a:solidFill>
            <a:srgbClr val="5E4CE6"/>
          </a:solidFill>
          <a:ln/>
        </p:spPr>
        <p:txBody>
          <a:bodyPr/>
          <a:lstStyle/>
          <a:p>
            <a:endParaRPr lang="en-PK"/>
          </a:p>
        </p:txBody>
      </p:sp>
      <p:pic>
        <p:nvPicPr>
          <p:cNvPr id="13" name="Image 1" descr="preencoded.png"/>
          <p:cNvPicPr>
            <a:picLocks noChangeAspect="1"/>
          </p:cNvPicPr>
          <p:nvPr/>
        </p:nvPicPr>
        <p:blipFill>
          <a:blip r:embed="rId4"/>
          <a:stretch>
            <a:fillRect/>
          </a:stretch>
        </p:blipFill>
        <p:spPr>
          <a:xfrm>
            <a:off x="10552569" y="2773918"/>
            <a:ext cx="240030" cy="300038"/>
          </a:xfrm>
          <a:prstGeom prst="rect">
            <a:avLst/>
          </a:prstGeom>
        </p:spPr>
      </p:pic>
      <p:sp>
        <p:nvSpPr>
          <p:cNvPr id="14" name="Text 10"/>
          <p:cNvSpPr/>
          <p:nvPr/>
        </p:nvSpPr>
        <p:spPr>
          <a:xfrm>
            <a:off x="7638098" y="3424118"/>
            <a:ext cx="3045738" cy="312658"/>
          </a:xfrm>
          <a:prstGeom prst="rect">
            <a:avLst/>
          </a:prstGeom>
          <a:noFill/>
          <a:ln/>
        </p:spPr>
        <p:txBody>
          <a:bodyPr wrap="none" lIns="0" tIns="0" rIns="0" bIns="0" rtlCol="0" anchor="t"/>
          <a:lstStyle/>
          <a:p>
            <a:pPr marL="0" indent="0" algn="l">
              <a:lnSpc>
                <a:spcPts val="2450"/>
              </a:lnSpc>
              <a:buNone/>
            </a:pPr>
            <a:r>
              <a:rPr lang="en-US" sz="1950" b="1" dirty="0">
                <a:solidFill>
                  <a:srgbClr val="2A2742"/>
                </a:solidFill>
                <a:latin typeface="Outfit Extra Bold" pitchFamily="34" charset="0"/>
                <a:ea typeface="Outfit Extra Bold" pitchFamily="34" charset="-122"/>
                <a:cs typeface="Outfit Extra Bold" pitchFamily="34" charset="-120"/>
              </a:rPr>
              <a:t>Enhanced Communication</a:t>
            </a:r>
            <a:endParaRPr lang="en-US" sz="1950" dirty="0"/>
          </a:p>
        </p:txBody>
      </p:sp>
      <p:sp>
        <p:nvSpPr>
          <p:cNvPr id="15" name="Text 11"/>
          <p:cNvSpPr/>
          <p:nvPr/>
        </p:nvSpPr>
        <p:spPr>
          <a:xfrm>
            <a:off x="7638098" y="3856792"/>
            <a:ext cx="6069211" cy="960477"/>
          </a:xfrm>
          <a:prstGeom prst="rect">
            <a:avLst/>
          </a:prstGeom>
          <a:noFill/>
          <a:ln/>
        </p:spPr>
        <p:txBody>
          <a:bodyPr wrap="square" lIns="0" tIns="0" rIns="0" bIns="0" rtlCol="0" anchor="t"/>
          <a:lstStyle/>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Knowing one's communication style and triggers reduces misunderstandings, leading to clearer, more constructive interactions with colleagues and patients.</a:t>
            </a:r>
            <a:endParaRPr lang="en-US" sz="2000" dirty="0"/>
          </a:p>
        </p:txBody>
      </p:sp>
      <p:sp>
        <p:nvSpPr>
          <p:cNvPr id="16" name="Shape 12"/>
          <p:cNvSpPr/>
          <p:nvPr/>
        </p:nvSpPr>
        <p:spPr>
          <a:xfrm>
            <a:off x="700207" y="5540216"/>
            <a:ext cx="6514981" cy="2116217"/>
          </a:xfrm>
          <a:prstGeom prst="roundRect">
            <a:avLst>
              <a:gd name="adj" fmla="val 5185"/>
            </a:avLst>
          </a:prstGeom>
          <a:solidFill>
            <a:srgbClr val="FAFAFA">
              <a:alpha val="95000"/>
            </a:srgbClr>
          </a:solidFill>
          <a:ln/>
        </p:spPr>
        <p:txBody>
          <a:bodyPr/>
          <a:lstStyle/>
          <a:p>
            <a:endParaRPr lang="en-PK"/>
          </a:p>
        </p:txBody>
      </p:sp>
      <p:sp>
        <p:nvSpPr>
          <p:cNvPr id="17" name="Shape 13"/>
          <p:cNvSpPr/>
          <p:nvPr/>
        </p:nvSpPr>
        <p:spPr>
          <a:xfrm>
            <a:off x="700207" y="5517356"/>
            <a:ext cx="6514981" cy="91440"/>
          </a:xfrm>
          <a:prstGeom prst="roundRect">
            <a:avLst>
              <a:gd name="adj" fmla="val 91904"/>
            </a:avLst>
          </a:prstGeom>
          <a:solidFill>
            <a:srgbClr val="5E4CE6"/>
          </a:solidFill>
          <a:ln/>
        </p:spPr>
        <p:txBody>
          <a:bodyPr/>
          <a:lstStyle/>
          <a:p>
            <a:endParaRPr lang="en-PK"/>
          </a:p>
        </p:txBody>
      </p:sp>
      <p:sp>
        <p:nvSpPr>
          <p:cNvPr id="18" name="Shape 14"/>
          <p:cNvSpPr/>
          <p:nvPr/>
        </p:nvSpPr>
        <p:spPr>
          <a:xfrm>
            <a:off x="3657540" y="5240179"/>
            <a:ext cx="600194" cy="600194"/>
          </a:xfrm>
          <a:prstGeom prst="roundRect">
            <a:avLst>
              <a:gd name="adj" fmla="val 152351"/>
            </a:avLst>
          </a:prstGeom>
          <a:solidFill>
            <a:srgbClr val="5E4CE6"/>
          </a:solidFill>
          <a:ln/>
        </p:spPr>
        <p:txBody>
          <a:bodyPr/>
          <a:lstStyle/>
          <a:p>
            <a:endParaRPr lang="en-PK"/>
          </a:p>
        </p:txBody>
      </p:sp>
      <p:pic>
        <p:nvPicPr>
          <p:cNvPr id="19" name="Image 2" descr="preencoded.png"/>
          <p:cNvPicPr>
            <a:picLocks noChangeAspect="1"/>
          </p:cNvPicPr>
          <p:nvPr/>
        </p:nvPicPr>
        <p:blipFill>
          <a:blip r:embed="rId5"/>
          <a:stretch>
            <a:fillRect/>
          </a:stretch>
        </p:blipFill>
        <p:spPr>
          <a:xfrm>
            <a:off x="3837563" y="5390198"/>
            <a:ext cx="240030" cy="300038"/>
          </a:xfrm>
          <a:prstGeom prst="rect">
            <a:avLst/>
          </a:prstGeom>
        </p:spPr>
      </p:pic>
      <p:sp>
        <p:nvSpPr>
          <p:cNvPr id="20" name="Text 15"/>
          <p:cNvSpPr/>
          <p:nvPr/>
        </p:nvSpPr>
        <p:spPr>
          <a:xfrm>
            <a:off x="923092" y="6040398"/>
            <a:ext cx="2501027" cy="312658"/>
          </a:xfrm>
          <a:prstGeom prst="rect">
            <a:avLst/>
          </a:prstGeom>
          <a:noFill/>
          <a:ln/>
        </p:spPr>
        <p:txBody>
          <a:bodyPr wrap="none" lIns="0" tIns="0" rIns="0" bIns="0" rtlCol="0" anchor="t"/>
          <a:lstStyle/>
          <a:p>
            <a:pPr marL="0" indent="0" algn="l">
              <a:lnSpc>
                <a:spcPts val="2450"/>
              </a:lnSpc>
              <a:buNone/>
            </a:pPr>
            <a:r>
              <a:rPr lang="en-US" sz="1950" b="1" dirty="0">
                <a:solidFill>
                  <a:srgbClr val="2A2742"/>
                </a:solidFill>
                <a:latin typeface="Outfit Extra Bold" pitchFamily="34" charset="0"/>
                <a:ea typeface="Outfit Extra Bold" pitchFamily="34" charset="-122"/>
                <a:cs typeface="Outfit Extra Bold" pitchFamily="34" charset="-120"/>
              </a:rPr>
              <a:t>Deeper Empathy</a:t>
            </a:r>
            <a:endParaRPr lang="en-US" sz="1950" dirty="0"/>
          </a:p>
        </p:txBody>
      </p:sp>
      <p:sp>
        <p:nvSpPr>
          <p:cNvPr id="21" name="Text 16"/>
          <p:cNvSpPr/>
          <p:nvPr/>
        </p:nvSpPr>
        <p:spPr>
          <a:xfrm>
            <a:off x="923092" y="6473071"/>
            <a:ext cx="6069211" cy="960477"/>
          </a:xfrm>
          <a:prstGeom prst="rect">
            <a:avLst/>
          </a:prstGeom>
          <a:noFill/>
          <a:ln/>
        </p:spPr>
        <p:txBody>
          <a:bodyPr wrap="square" lIns="0" tIns="0" rIns="0" bIns="0" rtlCol="0" anchor="t"/>
          <a:lstStyle/>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Understanding personal feelings and biases allows us to better understand, validate, and respond genuinely to the emotional states of service users</a:t>
            </a:r>
            <a:r>
              <a:rPr lang="en-US" sz="1550" dirty="0">
                <a:solidFill>
                  <a:srgbClr val="2A2742"/>
                </a:solidFill>
                <a:latin typeface="Arimo" pitchFamily="34" charset="0"/>
                <a:ea typeface="Arimo" pitchFamily="34" charset="-122"/>
                <a:cs typeface="Arimo" pitchFamily="34" charset="-120"/>
              </a:rPr>
              <a:t>.</a:t>
            </a:r>
            <a:endParaRPr lang="en-US" sz="1550" dirty="0"/>
          </a:p>
        </p:txBody>
      </p:sp>
      <p:sp>
        <p:nvSpPr>
          <p:cNvPr id="22" name="Shape 17"/>
          <p:cNvSpPr/>
          <p:nvPr/>
        </p:nvSpPr>
        <p:spPr>
          <a:xfrm>
            <a:off x="7415213" y="5540216"/>
            <a:ext cx="6514981" cy="2116217"/>
          </a:xfrm>
          <a:prstGeom prst="roundRect">
            <a:avLst>
              <a:gd name="adj" fmla="val 5185"/>
            </a:avLst>
          </a:prstGeom>
          <a:solidFill>
            <a:srgbClr val="FAFAFA">
              <a:alpha val="95000"/>
            </a:srgbClr>
          </a:solidFill>
          <a:ln/>
        </p:spPr>
        <p:txBody>
          <a:bodyPr/>
          <a:lstStyle/>
          <a:p>
            <a:endParaRPr lang="en-PK"/>
          </a:p>
        </p:txBody>
      </p:sp>
      <p:sp>
        <p:nvSpPr>
          <p:cNvPr id="23" name="Shape 18"/>
          <p:cNvSpPr/>
          <p:nvPr/>
        </p:nvSpPr>
        <p:spPr>
          <a:xfrm>
            <a:off x="7415213" y="5517356"/>
            <a:ext cx="6514981" cy="91440"/>
          </a:xfrm>
          <a:prstGeom prst="roundRect">
            <a:avLst>
              <a:gd name="adj" fmla="val 91904"/>
            </a:avLst>
          </a:prstGeom>
          <a:solidFill>
            <a:srgbClr val="5E4CE6"/>
          </a:solidFill>
          <a:ln/>
        </p:spPr>
        <p:txBody>
          <a:bodyPr/>
          <a:lstStyle/>
          <a:p>
            <a:endParaRPr lang="en-PK"/>
          </a:p>
        </p:txBody>
      </p:sp>
      <p:sp>
        <p:nvSpPr>
          <p:cNvPr id="24" name="Shape 19"/>
          <p:cNvSpPr/>
          <p:nvPr/>
        </p:nvSpPr>
        <p:spPr>
          <a:xfrm>
            <a:off x="10372546" y="5240179"/>
            <a:ext cx="600194" cy="600194"/>
          </a:xfrm>
          <a:prstGeom prst="roundRect">
            <a:avLst>
              <a:gd name="adj" fmla="val 152351"/>
            </a:avLst>
          </a:prstGeom>
          <a:solidFill>
            <a:srgbClr val="5E4CE6"/>
          </a:solidFill>
          <a:ln/>
        </p:spPr>
        <p:txBody>
          <a:bodyPr/>
          <a:lstStyle/>
          <a:p>
            <a:endParaRPr lang="en-PK"/>
          </a:p>
        </p:txBody>
      </p:sp>
      <p:pic>
        <p:nvPicPr>
          <p:cNvPr id="25" name="Image 3" descr="preencoded.png"/>
          <p:cNvPicPr>
            <a:picLocks noChangeAspect="1"/>
          </p:cNvPicPr>
          <p:nvPr/>
        </p:nvPicPr>
        <p:blipFill>
          <a:blip r:embed="rId6"/>
          <a:stretch>
            <a:fillRect/>
          </a:stretch>
        </p:blipFill>
        <p:spPr>
          <a:xfrm>
            <a:off x="10552569" y="5390198"/>
            <a:ext cx="240030" cy="300038"/>
          </a:xfrm>
          <a:prstGeom prst="rect">
            <a:avLst/>
          </a:prstGeom>
        </p:spPr>
      </p:pic>
      <p:sp>
        <p:nvSpPr>
          <p:cNvPr id="26" name="Text 20"/>
          <p:cNvSpPr/>
          <p:nvPr/>
        </p:nvSpPr>
        <p:spPr>
          <a:xfrm>
            <a:off x="7638098" y="6040398"/>
            <a:ext cx="2778919" cy="312658"/>
          </a:xfrm>
          <a:prstGeom prst="rect">
            <a:avLst/>
          </a:prstGeom>
          <a:noFill/>
          <a:ln/>
        </p:spPr>
        <p:txBody>
          <a:bodyPr wrap="none" lIns="0" tIns="0" rIns="0" bIns="0" rtlCol="0" anchor="t"/>
          <a:lstStyle/>
          <a:p>
            <a:pPr marL="0" indent="0" algn="l">
              <a:lnSpc>
                <a:spcPts val="2450"/>
              </a:lnSpc>
              <a:buNone/>
            </a:pPr>
            <a:r>
              <a:rPr lang="en-US" sz="1950" b="1" dirty="0">
                <a:solidFill>
                  <a:srgbClr val="2A2742"/>
                </a:solidFill>
                <a:latin typeface="Outfit Extra Bold" pitchFamily="34" charset="0"/>
                <a:ea typeface="Outfit Extra Bold" pitchFamily="34" charset="-122"/>
                <a:cs typeface="Outfit Extra Bold" pitchFamily="34" charset="-120"/>
              </a:rPr>
              <a:t>Better Decision-Making</a:t>
            </a:r>
            <a:endParaRPr lang="en-US" sz="1950" dirty="0"/>
          </a:p>
        </p:txBody>
      </p:sp>
      <p:sp>
        <p:nvSpPr>
          <p:cNvPr id="27" name="Text 21"/>
          <p:cNvSpPr/>
          <p:nvPr/>
        </p:nvSpPr>
        <p:spPr>
          <a:xfrm>
            <a:off x="7638098" y="6473071"/>
            <a:ext cx="6069211" cy="960477"/>
          </a:xfrm>
          <a:prstGeom prst="rect">
            <a:avLst/>
          </a:prstGeom>
          <a:noFill/>
          <a:ln/>
        </p:spPr>
        <p:txBody>
          <a:bodyPr wrap="square" lIns="0" tIns="0" rIns="0" bIns="0" rtlCol="0" anchor="t"/>
          <a:lstStyle/>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Self-aware individuals are less likely to let personal stress or mood influence critical professional decisions, ensuring objectivity in patient care.</a:t>
            </a:r>
            <a:endParaRPr lang="en-US" sz="2000" dirty="0"/>
          </a:p>
        </p:txBody>
      </p:sp>
      <p:sp>
        <p:nvSpPr>
          <p:cNvPr id="28" name="Rectangle 27">
            <a:extLst>
              <a:ext uri="{FF2B5EF4-FFF2-40B4-BE49-F238E27FC236}">
                <a16:creationId xmlns:a16="http://schemas.microsoft.com/office/drawing/2014/main" id="{198A2EF3-490A-9042-C313-B86DA42EC849}"/>
              </a:ext>
            </a:extLst>
          </p:cNvPr>
          <p:cNvSpPr/>
          <p:nvPr/>
        </p:nvSpPr>
        <p:spPr>
          <a:xfrm>
            <a:off x="12861758" y="7656433"/>
            <a:ext cx="1768642" cy="5731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37540" y="929759"/>
            <a:ext cx="7578447" cy="491966"/>
          </a:xfrm>
          <a:prstGeom prst="rect">
            <a:avLst/>
          </a:prstGeom>
          <a:noFill/>
          <a:ln/>
        </p:spPr>
        <p:txBody>
          <a:bodyPr wrap="none" lIns="0" tIns="0" rIns="0" bIns="0" rtlCol="0" anchor="t"/>
          <a:lstStyle/>
          <a:p>
            <a:pPr marL="0" indent="0" algn="l">
              <a:lnSpc>
                <a:spcPts val="3850"/>
              </a:lnSpc>
              <a:buNone/>
            </a:pPr>
            <a:r>
              <a:rPr lang="en-US" sz="3050" b="1" dirty="0">
                <a:solidFill>
                  <a:srgbClr val="231971"/>
                </a:solidFill>
                <a:latin typeface="Outfit Extra Bold" pitchFamily="34" charset="0"/>
                <a:ea typeface="Outfit Extra Bold" pitchFamily="34" charset="-122"/>
                <a:cs typeface="Outfit Extra Bold" pitchFamily="34" charset="-120"/>
              </a:rPr>
              <a:t>Self-Awareness in Health and Social Care</a:t>
            </a:r>
            <a:endParaRPr lang="en-US" sz="3050" dirty="0"/>
          </a:p>
        </p:txBody>
      </p:sp>
      <p:sp>
        <p:nvSpPr>
          <p:cNvPr id="4" name="Shape 1"/>
          <p:cNvSpPr/>
          <p:nvPr/>
        </p:nvSpPr>
        <p:spPr>
          <a:xfrm>
            <a:off x="6037540" y="1657826"/>
            <a:ext cx="22860" cy="5642015"/>
          </a:xfrm>
          <a:prstGeom prst="roundRect">
            <a:avLst>
              <a:gd name="adj" fmla="val 289314"/>
            </a:avLst>
          </a:prstGeom>
          <a:solidFill>
            <a:srgbClr val="BDB8DF"/>
          </a:solidFill>
          <a:ln/>
        </p:spPr>
        <p:txBody>
          <a:bodyPr/>
          <a:lstStyle/>
          <a:p>
            <a:endParaRPr lang="en-PK"/>
          </a:p>
        </p:txBody>
      </p:sp>
      <p:sp>
        <p:nvSpPr>
          <p:cNvPr id="5" name="Shape 2"/>
          <p:cNvSpPr/>
          <p:nvPr/>
        </p:nvSpPr>
        <p:spPr>
          <a:xfrm>
            <a:off x="6060400" y="1657826"/>
            <a:ext cx="8041719" cy="1174313"/>
          </a:xfrm>
          <a:prstGeom prst="rect">
            <a:avLst/>
          </a:prstGeom>
          <a:solidFill>
            <a:srgbClr val="E9E6FA"/>
          </a:solidFill>
          <a:ln w="7620">
            <a:solidFill>
              <a:srgbClr val="5E4CE6"/>
            </a:solidFill>
            <a:prstDash val="solid"/>
          </a:ln>
        </p:spPr>
        <p:txBody>
          <a:bodyPr/>
          <a:lstStyle/>
          <a:p>
            <a:endParaRPr lang="en-PK"/>
          </a:p>
        </p:txBody>
      </p:sp>
      <p:sp>
        <p:nvSpPr>
          <p:cNvPr id="6" name="Text 3"/>
          <p:cNvSpPr/>
          <p:nvPr/>
        </p:nvSpPr>
        <p:spPr>
          <a:xfrm>
            <a:off x="6217801" y="1822847"/>
            <a:ext cx="2395776" cy="245983"/>
          </a:xfrm>
          <a:prstGeom prst="rect">
            <a:avLst/>
          </a:prstGeom>
          <a:noFill/>
          <a:ln/>
        </p:spPr>
        <p:txBody>
          <a:bodyPr wrap="none" lIns="0" tIns="0" rIns="0" bIns="0" rtlCol="0" anchor="t"/>
          <a:lstStyle/>
          <a:p>
            <a:pPr marL="0" indent="0" algn="l">
              <a:lnSpc>
                <a:spcPts val="1900"/>
              </a:lnSpc>
              <a:buNone/>
            </a:pPr>
            <a:r>
              <a:rPr lang="en-US" sz="1500" b="1" dirty="0">
                <a:solidFill>
                  <a:srgbClr val="2A2742"/>
                </a:solidFill>
                <a:latin typeface="Outfit Extra Bold" pitchFamily="34" charset="0"/>
                <a:ea typeface="Outfit Extra Bold" pitchFamily="34" charset="-122"/>
                <a:cs typeface="Outfit Extra Bold" pitchFamily="34" charset="-120"/>
              </a:rPr>
              <a:t>Emotional Intelligence (EI)</a:t>
            </a:r>
            <a:endParaRPr lang="en-US" sz="1500" dirty="0"/>
          </a:p>
        </p:txBody>
      </p:sp>
      <p:sp>
        <p:nvSpPr>
          <p:cNvPr id="7" name="Text 4"/>
          <p:cNvSpPr/>
          <p:nvPr/>
        </p:nvSpPr>
        <p:spPr>
          <a:xfrm>
            <a:off x="6217801" y="2163247"/>
            <a:ext cx="7719298" cy="503873"/>
          </a:xfrm>
          <a:prstGeom prst="rect">
            <a:avLst/>
          </a:prstGeom>
          <a:noFill/>
          <a:ln/>
        </p:spPr>
        <p:txBody>
          <a:bodyPr wrap="square" lIns="0" tIns="0" rIns="0" bIns="0" rtlCol="0" anchor="t"/>
          <a:lstStyle/>
          <a:p>
            <a:pPr marL="0" indent="0" algn="l">
              <a:lnSpc>
                <a:spcPts val="1950"/>
              </a:lnSpc>
              <a:buNone/>
            </a:pPr>
            <a:r>
              <a:rPr lang="en-US" sz="1200" dirty="0">
                <a:solidFill>
                  <a:srgbClr val="2A2742"/>
                </a:solidFill>
                <a:latin typeface="Arimo" pitchFamily="34" charset="0"/>
                <a:ea typeface="Arimo" pitchFamily="34" charset="-122"/>
                <a:cs typeface="Arimo" pitchFamily="34" charset="-120"/>
              </a:rPr>
              <a:t>Self-awareness is the bedrock of EI. In care settings, understanding one’s own emotions,</a:t>
            </a:r>
            <a:r>
              <a:rPr lang="en-US" sz="1200" dirty="0">
                <a:solidFill>
                  <a:srgbClr val="2A2742"/>
                </a:solidFill>
                <a:highlight>
                  <a:srgbClr val="FFFFFF"/>
                </a:highlight>
                <a:latin typeface="Arimo" pitchFamily="34" charset="0"/>
                <a:ea typeface="Arimo" pitchFamily="34" charset="-122"/>
                <a:cs typeface="Arimo" pitchFamily="34" charset="-120"/>
              </a:rPr>
              <a:t>for example, recognizing fatigue or frustration</a:t>
            </a:r>
            <a:r>
              <a:rPr lang="en-US" sz="1200" dirty="0">
                <a:solidFill>
                  <a:srgbClr val="2A2742"/>
                </a:solidFill>
                <a:latin typeface="Arimo" pitchFamily="34" charset="0"/>
                <a:ea typeface="Arimo" pitchFamily="34" charset="-122"/>
                <a:cs typeface="Arimo" pitchFamily="34" charset="-120"/>
              </a:rPr>
              <a:t>—is crucial for maintaining professional boundaries and composure.</a:t>
            </a:r>
            <a:endParaRPr lang="en-US" sz="1200" dirty="0"/>
          </a:p>
        </p:txBody>
      </p:sp>
      <p:sp>
        <p:nvSpPr>
          <p:cNvPr id="8" name="Shape 5"/>
          <p:cNvSpPr/>
          <p:nvPr/>
        </p:nvSpPr>
        <p:spPr>
          <a:xfrm>
            <a:off x="6060400" y="3147060"/>
            <a:ext cx="8041719" cy="1174313"/>
          </a:xfrm>
          <a:prstGeom prst="rect">
            <a:avLst/>
          </a:prstGeom>
          <a:solidFill>
            <a:srgbClr val="E9E6FA"/>
          </a:solidFill>
          <a:ln w="7620">
            <a:solidFill>
              <a:srgbClr val="BDB8DF"/>
            </a:solidFill>
            <a:prstDash val="solid"/>
          </a:ln>
        </p:spPr>
        <p:txBody>
          <a:bodyPr/>
          <a:lstStyle/>
          <a:p>
            <a:endParaRPr lang="en-PK"/>
          </a:p>
        </p:txBody>
      </p:sp>
      <p:sp>
        <p:nvSpPr>
          <p:cNvPr id="9" name="Text 6"/>
          <p:cNvSpPr/>
          <p:nvPr/>
        </p:nvSpPr>
        <p:spPr>
          <a:xfrm>
            <a:off x="6217801" y="3312081"/>
            <a:ext cx="2632353" cy="245983"/>
          </a:xfrm>
          <a:prstGeom prst="rect">
            <a:avLst/>
          </a:prstGeom>
          <a:noFill/>
          <a:ln/>
        </p:spPr>
        <p:txBody>
          <a:bodyPr wrap="none" lIns="0" tIns="0" rIns="0" bIns="0" rtlCol="0" anchor="t"/>
          <a:lstStyle/>
          <a:p>
            <a:pPr marL="0" indent="0" algn="l">
              <a:lnSpc>
                <a:spcPts val="1900"/>
              </a:lnSpc>
              <a:buNone/>
            </a:pPr>
            <a:r>
              <a:rPr lang="en-US" sz="1500" b="1" dirty="0">
                <a:solidFill>
                  <a:srgbClr val="2A2742"/>
                </a:solidFill>
                <a:latin typeface="Outfit Extra Bold" pitchFamily="34" charset="0"/>
                <a:ea typeface="Outfit Extra Bold" pitchFamily="34" charset="-122"/>
                <a:cs typeface="Outfit Extra Bold" pitchFamily="34" charset="-120"/>
              </a:rPr>
              <a:t>Compassionate Patient Care</a:t>
            </a:r>
            <a:endParaRPr lang="en-US" sz="1500" dirty="0"/>
          </a:p>
        </p:txBody>
      </p:sp>
      <p:sp>
        <p:nvSpPr>
          <p:cNvPr id="10" name="Text 7"/>
          <p:cNvSpPr/>
          <p:nvPr/>
        </p:nvSpPr>
        <p:spPr>
          <a:xfrm>
            <a:off x="6217801" y="3652480"/>
            <a:ext cx="7719298" cy="503873"/>
          </a:xfrm>
          <a:prstGeom prst="rect">
            <a:avLst/>
          </a:prstGeom>
          <a:noFill/>
          <a:ln/>
        </p:spPr>
        <p:txBody>
          <a:bodyPr wrap="square" lIns="0" tIns="0" rIns="0" bIns="0" rtlCol="0" anchor="t"/>
          <a:lstStyle/>
          <a:p>
            <a:pPr marL="0" indent="0" algn="l">
              <a:lnSpc>
                <a:spcPts val="1950"/>
              </a:lnSpc>
              <a:buNone/>
            </a:pPr>
            <a:r>
              <a:rPr lang="en-US" sz="1200" dirty="0">
                <a:solidFill>
                  <a:srgbClr val="2A2742"/>
                </a:solidFill>
                <a:latin typeface="Arimo" pitchFamily="34" charset="0"/>
                <a:ea typeface="Arimo" pitchFamily="34" charset="-122"/>
                <a:cs typeface="Arimo" pitchFamily="34" charset="-120"/>
              </a:rPr>
              <a:t>By understanding how personal stress or bias might affect interactions, professionals can consciously provide genuinely compassionate and non-judgmental care tailored to the patient’s needs.</a:t>
            </a:r>
            <a:endParaRPr lang="en-US" sz="1200" dirty="0"/>
          </a:p>
        </p:txBody>
      </p:sp>
      <p:sp>
        <p:nvSpPr>
          <p:cNvPr id="11" name="Shape 8"/>
          <p:cNvSpPr/>
          <p:nvPr/>
        </p:nvSpPr>
        <p:spPr>
          <a:xfrm>
            <a:off x="6060400" y="4636294"/>
            <a:ext cx="8041719" cy="1174313"/>
          </a:xfrm>
          <a:prstGeom prst="rect">
            <a:avLst/>
          </a:prstGeom>
          <a:solidFill>
            <a:srgbClr val="E9E6FA"/>
          </a:solidFill>
          <a:ln w="7620">
            <a:solidFill>
              <a:srgbClr val="5E4CE6"/>
            </a:solidFill>
            <a:prstDash val="solid"/>
          </a:ln>
        </p:spPr>
        <p:txBody>
          <a:bodyPr/>
          <a:lstStyle/>
          <a:p>
            <a:endParaRPr lang="en-PK"/>
          </a:p>
        </p:txBody>
      </p:sp>
      <p:sp>
        <p:nvSpPr>
          <p:cNvPr id="12" name="Text 9"/>
          <p:cNvSpPr/>
          <p:nvPr/>
        </p:nvSpPr>
        <p:spPr>
          <a:xfrm>
            <a:off x="6217801" y="4801314"/>
            <a:ext cx="1968341" cy="245983"/>
          </a:xfrm>
          <a:prstGeom prst="rect">
            <a:avLst/>
          </a:prstGeom>
          <a:noFill/>
          <a:ln/>
        </p:spPr>
        <p:txBody>
          <a:bodyPr wrap="none" lIns="0" tIns="0" rIns="0" bIns="0" rtlCol="0" anchor="t"/>
          <a:lstStyle/>
          <a:p>
            <a:pPr marL="0" indent="0" algn="l">
              <a:lnSpc>
                <a:spcPts val="1900"/>
              </a:lnSpc>
              <a:buNone/>
            </a:pPr>
            <a:r>
              <a:rPr lang="en-US" sz="1500" b="1" dirty="0">
                <a:solidFill>
                  <a:srgbClr val="2A2742"/>
                </a:solidFill>
                <a:latin typeface="Outfit Extra Bold" pitchFamily="34" charset="0"/>
                <a:ea typeface="Outfit Extra Bold" pitchFamily="34" charset="-122"/>
                <a:cs typeface="Outfit Extra Bold" pitchFamily="34" charset="-120"/>
              </a:rPr>
              <a:t>Effective Teamwork</a:t>
            </a:r>
            <a:endParaRPr lang="en-US" sz="1500" dirty="0"/>
          </a:p>
        </p:txBody>
      </p:sp>
      <p:sp>
        <p:nvSpPr>
          <p:cNvPr id="13" name="Text 10"/>
          <p:cNvSpPr/>
          <p:nvPr/>
        </p:nvSpPr>
        <p:spPr>
          <a:xfrm>
            <a:off x="6217801" y="5141714"/>
            <a:ext cx="7719298" cy="503873"/>
          </a:xfrm>
          <a:prstGeom prst="rect">
            <a:avLst/>
          </a:prstGeom>
          <a:noFill/>
          <a:ln/>
        </p:spPr>
        <p:txBody>
          <a:bodyPr wrap="square" lIns="0" tIns="0" rIns="0" bIns="0" rtlCol="0" anchor="t"/>
          <a:lstStyle/>
          <a:p>
            <a:pPr marL="0" indent="0" algn="l">
              <a:lnSpc>
                <a:spcPts val="1950"/>
              </a:lnSpc>
              <a:buNone/>
            </a:pPr>
            <a:r>
              <a:rPr lang="en-US" sz="1200" dirty="0">
                <a:solidFill>
                  <a:srgbClr val="2A2742"/>
                </a:solidFill>
                <a:latin typeface="Arimo" pitchFamily="34" charset="0"/>
                <a:ea typeface="Arimo" pitchFamily="34" charset="-122"/>
                <a:cs typeface="Arimo" pitchFamily="34" charset="-120"/>
              </a:rPr>
              <a:t>Knowing your role, work style, and limitations facilitates healthier collaboration. It allows for clear delegation and mutual support among multidisciplinary teams.</a:t>
            </a:r>
            <a:endParaRPr lang="en-US" sz="1200" dirty="0"/>
          </a:p>
        </p:txBody>
      </p:sp>
      <p:sp>
        <p:nvSpPr>
          <p:cNvPr id="14" name="Shape 11"/>
          <p:cNvSpPr/>
          <p:nvPr/>
        </p:nvSpPr>
        <p:spPr>
          <a:xfrm>
            <a:off x="6060400" y="6125527"/>
            <a:ext cx="8041719" cy="1174313"/>
          </a:xfrm>
          <a:prstGeom prst="rect">
            <a:avLst/>
          </a:prstGeom>
          <a:solidFill>
            <a:srgbClr val="E9E6FA"/>
          </a:solidFill>
          <a:ln w="7620">
            <a:solidFill>
              <a:srgbClr val="BDB8DF"/>
            </a:solidFill>
            <a:prstDash val="solid"/>
          </a:ln>
        </p:spPr>
        <p:txBody>
          <a:bodyPr/>
          <a:lstStyle/>
          <a:p>
            <a:endParaRPr lang="en-PK"/>
          </a:p>
        </p:txBody>
      </p:sp>
      <p:sp>
        <p:nvSpPr>
          <p:cNvPr id="15" name="Text 12"/>
          <p:cNvSpPr/>
          <p:nvPr/>
        </p:nvSpPr>
        <p:spPr>
          <a:xfrm>
            <a:off x="6217801" y="6290548"/>
            <a:ext cx="1968341" cy="245983"/>
          </a:xfrm>
          <a:prstGeom prst="rect">
            <a:avLst/>
          </a:prstGeom>
          <a:noFill/>
          <a:ln/>
        </p:spPr>
        <p:txBody>
          <a:bodyPr wrap="none" lIns="0" tIns="0" rIns="0" bIns="0" rtlCol="0" anchor="t"/>
          <a:lstStyle/>
          <a:p>
            <a:pPr marL="0" indent="0" algn="l">
              <a:lnSpc>
                <a:spcPts val="1900"/>
              </a:lnSpc>
              <a:buNone/>
            </a:pPr>
            <a:r>
              <a:rPr lang="en-US" sz="1500" b="1" dirty="0">
                <a:solidFill>
                  <a:srgbClr val="2A2742"/>
                </a:solidFill>
                <a:latin typeface="Outfit Extra Bold" pitchFamily="34" charset="0"/>
                <a:ea typeface="Outfit Extra Bold" pitchFamily="34" charset="-122"/>
                <a:cs typeface="Outfit Extra Bold" pitchFamily="34" charset="-120"/>
              </a:rPr>
              <a:t>Ethical Practice</a:t>
            </a:r>
            <a:endParaRPr lang="en-US" sz="1500" dirty="0"/>
          </a:p>
        </p:txBody>
      </p:sp>
      <p:sp>
        <p:nvSpPr>
          <p:cNvPr id="16" name="Text 13"/>
          <p:cNvSpPr/>
          <p:nvPr/>
        </p:nvSpPr>
        <p:spPr>
          <a:xfrm>
            <a:off x="6217801" y="6630948"/>
            <a:ext cx="7719298" cy="503873"/>
          </a:xfrm>
          <a:prstGeom prst="rect">
            <a:avLst/>
          </a:prstGeom>
          <a:noFill/>
          <a:ln/>
        </p:spPr>
        <p:txBody>
          <a:bodyPr wrap="square" lIns="0" tIns="0" rIns="0" bIns="0" rtlCol="0" anchor="t"/>
          <a:lstStyle/>
          <a:p>
            <a:pPr marL="0" indent="0" algn="l">
              <a:lnSpc>
                <a:spcPts val="1950"/>
              </a:lnSpc>
              <a:buNone/>
            </a:pPr>
            <a:r>
              <a:rPr lang="en-US" sz="1200" dirty="0">
                <a:solidFill>
                  <a:srgbClr val="2A2742"/>
                </a:solidFill>
                <a:latin typeface="Arimo" pitchFamily="34" charset="0"/>
                <a:ea typeface="Arimo" pitchFamily="34" charset="-122"/>
                <a:cs typeface="Arimo" pitchFamily="34" charset="-120"/>
              </a:rPr>
              <a:t>It enables reflective practice, ensuring professionals consistently meet high ethical standards by monitoring their responses and actions in challenging or morally ambiguous situations.</a:t>
            </a:r>
            <a:endParaRPr lang="en-US" sz="1200" dirty="0"/>
          </a:p>
        </p:txBody>
      </p:sp>
      <p:sp>
        <p:nvSpPr>
          <p:cNvPr id="17" name="Rectangle 16">
            <a:extLst>
              <a:ext uri="{FF2B5EF4-FFF2-40B4-BE49-F238E27FC236}">
                <a16:creationId xmlns:a16="http://schemas.microsoft.com/office/drawing/2014/main" id="{F7ED466E-B420-7AF5-5DEE-BAE6C39B3269}"/>
              </a:ext>
            </a:extLst>
          </p:cNvPr>
          <p:cNvSpPr/>
          <p:nvPr/>
        </p:nvSpPr>
        <p:spPr>
          <a:xfrm>
            <a:off x="12849726" y="7652084"/>
            <a:ext cx="1780674" cy="57751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13278" y="403265"/>
            <a:ext cx="8178760" cy="458391"/>
          </a:xfrm>
          <a:prstGeom prst="rect">
            <a:avLst/>
          </a:prstGeom>
          <a:noFill/>
          <a:ln/>
        </p:spPr>
        <p:txBody>
          <a:bodyPr wrap="none" lIns="0" tIns="0" rIns="0" bIns="0" rtlCol="0" anchor="t"/>
          <a:lstStyle/>
          <a:p>
            <a:pPr marL="0" indent="0" algn="l">
              <a:lnSpc>
                <a:spcPts val="3600"/>
              </a:lnSpc>
              <a:buNone/>
            </a:pPr>
            <a:r>
              <a:rPr lang="en-US" sz="2850" b="1" dirty="0">
                <a:solidFill>
                  <a:srgbClr val="231971"/>
                </a:solidFill>
                <a:latin typeface="Outfit Extra Bold" pitchFamily="34" charset="0"/>
                <a:ea typeface="Outfit Extra Bold" pitchFamily="34" charset="-122"/>
                <a:cs typeface="Outfit Extra Bold" pitchFamily="34" charset="-120"/>
              </a:rPr>
              <a:t>Self-Assessment: The Personal SWOT Overview</a:t>
            </a:r>
            <a:endParaRPr lang="en-US" sz="2850" dirty="0"/>
          </a:p>
        </p:txBody>
      </p:sp>
      <p:sp>
        <p:nvSpPr>
          <p:cNvPr id="3" name="Text 1"/>
          <p:cNvSpPr/>
          <p:nvPr/>
        </p:nvSpPr>
        <p:spPr>
          <a:xfrm>
            <a:off x="513278" y="1154906"/>
            <a:ext cx="13603843" cy="586740"/>
          </a:xfrm>
          <a:prstGeom prst="rect">
            <a:avLst/>
          </a:prstGeom>
          <a:noFill/>
          <a:ln/>
        </p:spPr>
        <p:txBody>
          <a:bodyPr wrap="square" lIns="0" tIns="0" rIns="0" bIns="0" rtlCol="0" anchor="t"/>
          <a:lstStyle/>
          <a:p>
            <a:pPr marL="0" indent="0" algn="l">
              <a:lnSpc>
                <a:spcPts val="2300"/>
              </a:lnSpc>
              <a:buNone/>
            </a:pPr>
            <a:r>
              <a:rPr lang="en-US" sz="2000" dirty="0">
                <a:solidFill>
                  <a:srgbClr val="2A2742"/>
                </a:solidFill>
                <a:latin typeface="Arimo" pitchFamily="34" charset="0"/>
                <a:ea typeface="Arimo" pitchFamily="34" charset="-122"/>
                <a:cs typeface="Arimo" pitchFamily="34" charset="-120"/>
              </a:rPr>
              <a:t>The SWOT Analysis is a powerful strategic planning tool adapted for personal and career development. It helps us systematically assess internal factors (Strengths, Weaknesses) and external factors (Opportunities, Threats) relevant to our goals in Health and Social Care.</a:t>
            </a:r>
            <a:endParaRPr lang="en-US" sz="2000" dirty="0"/>
          </a:p>
        </p:txBody>
      </p:sp>
      <p:pic>
        <p:nvPicPr>
          <p:cNvPr id="4" name="Image 0" descr="preencoded.png"/>
          <p:cNvPicPr>
            <a:picLocks noChangeAspect="1"/>
          </p:cNvPicPr>
          <p:nvPr/>
        </p:nvPicPr>
        <p:blipFill>
          <a:blip r:embed="rId3"/>
          <a:stretch>
            <a:fillRect/>
          </a:stretch>
        </p:blipFill>
        <p:spPr>
          <a:xfrm>
            <a:off x="516250" y="1881186"/>
            <a:ext cx="13603843" cy="6808708"/>
          </a:xfrm>
          <a:prstGeom prst="rect">
            <a:avLst/>
          </a:prstGeom>
        </p:spPr>
      </p:pic>
      <p:sp>
        <p:nvSpPr>
          <p:cNvPr id="5" name="Text 2"/>
          <p:cNvSpPr/>
          <p:nvPr/>
        </p:nvSpPr>
        <p:spPr>
          <a:xfrm>
            <a:off x="574443" y="4833545"/>
            <a:ext cx="2554964" cy="764451"/>
          </a:xfrm>
          <a:prstGeom prst="rect">
            <a:avLst/>
          </a:prstGeom>
          <a:noFill/>
          <a:ln/>
        </p:spPr>
        <p:txBody>
          <a:bodyPr wrap="square" lIns="0" tIns="0" rIns="0" bIns="0" rtlCol="0" anchor="t"/>
          <a:lstStyle/>
          <a:p>
            <a:pPr marL="0" indent="0" algn="ctr">
              <a:lnSpc>
                <a:spcPts val="1650"/>
              </a:lnSpc>
              <a:buNone/>
            </a:pPr>
            <a:r>
              <a:rPr lang="en-US" sz="2000" b="1" dirty="0">
                <a:solidFill>
                  <a:srgbClr val="2A2742"/>
                </a:solidFill>
                <a:latin typeface="Outfit Extra Bold" pitchFamily="34" charset="0"/>
                <a:ea typeface="Outfit Extra Bold" pitchFamily="34" charset="-122"/>
                <a:cs typeface="Outfit Extra Bold" pitchFamily="34" charset="-120"/>
              </a:rPr>
              <a:t>Internal Weakness</a:t>
            </a:r>
            <a:endParaRPr lang="en-US" sz="2000" dirty="0"/>
          </a:p>
        </p:txBody>
      </p:sp>
      <p:sp>
        <p:nvSpPr>
          <p:cNvPr id="6" name="Text 3"/>
          <p:cNvSpPr/>
          <p:nvPr/>
        </p:nvSpPr>
        <p:spPr>
          <a:xfrm>
            <a:off x="5873492" y="7944436"/>
            <a:ext cx="3057803" cy="382224"/>
          </a:xfrm>
          <a:prstGeom prst="rect">
            <a:avLst/>
          </a:prstGeom>
          <a:noFill/>
          <a:ln/>
        </p:spPr>
        <p:txBody>
          <a:bodyPr wrap="none" lIns="0" tIns="0" rIns="0" bIns="0" rtlCol="0" anchor="t"/>
          <a:lstStyle/>
          <a:p>
            <a:pPr marL="0" indent="0" algn="ctr">
              <a:lnSpc>
                <a:spcPts val="1650"/>
              </a:lnSpc>
              <a:buNone/>
            </a:pPr>
            <a:r>
              <a:rPr lang="en-US" sz="2000" b="1" dirty="0">
                <a:solidFill>
                  <a:srgbClr val="2A2742"/>
                </a:solidFill>
                <a:latin typeface="Outfit Extra Bold" pitchFamily="34" charset="0"/>
                <a:ea typeface="Outfit Extra Bold" pitchFamily="34" charset="-122"/>
                <a:cs typeface="Outfit Extra Bold" pitchFamily="34" charset="-120"/>
              </a:rPr>
              <a:t>External Threats</a:t>
            </a:r>
            <a:endParaRPr lang="en-US" sz="2000" dirty="0"/>
          </a:p>
        </p:txBody>
      </p:sp>
      <p:sp>
        <p:nvSpPr>
          <p:cNvPr id="7" name="Text 4"/>
          <p:cNvSpPr/>
          <p:nvPr/>
        </p:nvSpPr>
        <p:spPr>
          <a:xfrm>
            <a:off x="11487402" y="4833545"/>
            <a:ext cx="2554965" cy="764451"/>
          </a:xfrm>
          <a:prstGeom prst="rect">
            <a:avLst/>
          </a:prstGeom>
          <a:noFill/>
          <a:ln/>
        </p:spPr>
        <p:txBody>
          <a:bodyPr wrap="square" lIns="0" tIns="0" rIns="0" bIns="0" rtlCol="0" anchor="t"/>
          <a:lstStyle/>
          <a:p>
            <a:pPr marL="0" indent="0" algn="ctr">
              <a:lnSpc>
                <a:spcPts val="1650"/>
              </a:lnSpc>
              <a:buNone/>
            </a:pPr>
            <a:r>
              <a:rPr lang="en-US" sz="2000" b="1" dirty="0">
                <a:solidFill>
                  <a:srgbClr val="2A2742"/>
                </a:solidFill>
                <a:latin typeface="Outfit Extra Bold" pitchFamily="34" charset="0"/>
                <a:ea typeface="Outfit Extra Bold" pitchFamily="34" charset="-122"/>
                <a:cs typeface="Outfit Extra Bold" pitchFamily="34" charset="-120"/>
              </a:rPr>
              <a:t>External Opportunities</a:t>
            </a:r>
            <a:endParaRPr lang="en-US" sz="2000" dirty="0"/>
          </a:p>
        </p:txBody>
      </p:sp>
      <p:sp>
        <p:nvSpPr>
          <p:cNvPr id="8" name="Text 5"/>
          <p:cNvSpPr/>
          <p:nvPr/>
        </p:nvSpPr>
        <p:spPr>
          <a:xfrm>
            <a:off x="5781627" y="2185997"/>
            <a:ext cx="3057803" cy="382225"/>
          </a:xfrm>
          <a:prstGeom prst="rect">
            <a:avLst/>
          </a:prstGeom>
          <a:noFill/>
          <a:ln/>
        </p:spPr>
        <p:txBody>
          <a:bodyPr wrap="none" lIns="0" tIns="0" rIns="0" bIns="0" rtlCol="0" anchor="t"/>
          <a:lstStyle/>
          <a:p>
            <a:pPr marL="0" indent="0" algn="ctr">
              <a:lnSpc>
                <a:spcPts val="1650"/>
              </a:lnSpc>
              <a:buNone/>
            </a:pPr>
            <a:r>
              <a:rPr lang="en-US" sz="2000" b="1" dirty="0">
                <a:solidFill>
                  <a:srgbClr val="2A2742"/>
                </a:solidFill>
                <a:latin typeface="Outfit Extra Bold" pitchFamily="34" charset="0"/>
                <a:ea typeface="Outfit Extra Bold" pitchFamily="34" charset="-122"/>
                <a:cs typeface="Outfit Extra Bold" pitchFamily="34" charset="-120"/>
              </a:rPr>
              <a:t>Internal Strength</a:t>
            </a:r>
            <a:endParaRPr lang="en-US" sz="2000" dirty="0"/>
          </a:p>
        </p:txBody>
      </p:sp>
      <p:sp>
        <p:nvSpPr>
          <p:cNvPr id="9" name="Text 6"/>
          <p:cNvSpPr/>
          <p:nvPr/>
        </p:nvSpPr>
        <p:spPr>
          <a:xfrm>
            <a:off x="4325348" y="6622359"/>
            <a:ext cx="2622916" cy="611561"/>
          </a:xfrm>
          <a:prstGeom prst="rect">
            <a:avLst/>
          </a:prstGeom>
          <a:noFill/>
          <a:ln/>
        </p:spPr>
        <p:txBody>
          <a:bodyPr wrap="square" lIns="0" tIns="0" rIns="0" bIns="0" rtlCol="0" anchor="t"/>
          <a:lstStyle/>
          <a:p>
            <a:pPr marL="0" indent="0" algn="ctr">
              <a:lnSpc>
                <a:spcPts val="1350"/>
              </a:lnSpc>
              <a:buNone/>
            </a:pPr>
            <a:r>
              <a:rPr lang="en-US" sz="2000" dirty="0">
                <a:solidFill>
                  <a:srgbClr val="2A2742"/>
                </a:solidFill>
                <a:latin typeface="Arimo" pitchFamily="34" charset="0"/>
                <a:ea typeface="Arimo" pitchFamily="34" charset="-122"/>
                <a:cs typeface="Arimo" pitchFamily="34" charset="-120"/>
              </a:rPr>
              <a:t>Threats - Market risks and obstacles</a:t>
            </a:r>
            <a:endParaRPr lang="en-US" sz="2000" dirty="0"/>
          </a:p>
        </p:txBody>
      </p:sp>
      <p:pic>
        <p:nvPicPr>
          <p:cNvPr id="10" name="Image 1" descr="preencoded.png"/>
          <p:cNvPicPr>
            <a:picLocks noChangeAspect="1"/>
          </p:cNvPicPr>
          <p:nvPr/>
        </p:nvPicPr>
        <p:blipFill>
          <a:blip r:embed="rId4"/>
          <a:stretch>
            <a:fillRect/>
          </a:stretch>
        </p:blipFill>
        <p:spPr>
          <a:xfrm>
            <a:off x="5366700" y="5798876"/>
            <a:ext cx="380527" cy="380527"/>
          </a:xfrm>
          <a:prstGeom prst="rect">
            <a:avLst/>
          </a:prstGeom>
        </p:spPr>
      </p:pic>
      <p:sp>
        <p:nvSpPr>
          <p:cNvPr id="11" name="Text 7"/>
          <p:cNvSpPr/>
          <p:nvPr/>
        </p:nvSpPr>
        <p:spPr>
          <a:xfrm>
            <a:off x="7926761" y="6635950"/>
            <a:ext cx="2622915" cy="611561"/>
          </a:xfrm>
          <a:prstGeom prst="rect">
            <a:avLst/>
          </a:prstGeom>
          <a:noFill/>
          <a:ln/>
        </p:spPr>
        <p:txBody>
          <a:bodyPr wrap="square" lIns="0" tIns="0" rIns="0" bIns="0" rtlCol="0" anchor="t"/>
          <a:lstStyle/>
          <a:p>
            <a:pPr marL="0" indent="0" algn="ctr">
              <a:lnSpc>
                <a:spcPts val="1350"/>
              </a:lnSpc>
              <a:buNone/>
            </a:pPr>
            <a:r>
              <a:rPr lang="en-US" sz="2000" dirty="0">
                <a:solidFill>
                  <a:srgbClr val="2A2742"/>
                </a:solidFill>
                <a:latin typeface="Arimo" pitchFamily="34" charset="0"/>
                <a:ea typeface="Arimo" pitchFamily="34" charset="-122"/>
                <a:cs typeface="Arimo" pitchFamily="34" charset="-120"/>
              </a:rPr>
              <a:t>Weaknesses - Gaps to improve</a:t>
            </a:r>
            <a:endParaRPr lang="en-US" sz="2000" dirty="0"/>
          </a:p>
        </p:txBody>
      </p:sp>
      <p:pic>
        <p:nvPicPr>
          <p:cNvPr id="12" name="Image 2" descr="preencoded.png"/>
          <p:cNvPicPr>
            <a:picLocks noChangeAspect="1"/>
          </p:cNvPicPr>
          <p:nvPr/>
        </p:nvPicPr>
        <p:blipFill>
          <a:blip r:embed="rId5"/>
          <a:stretch>
            <a:fillRect/>
          </a:stretch>
        </p:blipFill>
        <p:spPr>
          <a:xfrm>
            <a:off x="9047955" y="5806946"/>
            <a:ext cx="380527" cy="380527"/>
          </a:xfrm>
          <a:prstGeom prst="rect">
            <a:avLst/>
          </a:prstGeom>
        </p:spPr>
      </p:pic>
      <p:sp>
        <p:nvSpPr>
          <p:cNvPr id="13" name="Text 8"/>
          <p:cNvSpPr/>
          <p:nvPr/>
        </p:nvSpPr>
        <p:spPr>
          <a:xfrm>
            <a:off x="7926761" y="4121756"/>
            <a:ext cx="2622915" cy="611560"/>
          </a:xfrm>
          <a:prstGeom prst="rect">
            <a:avLst/>
          </a:prstGeom>
          <a:noFill/>
          <a:ln/>
        </p:spPr>
        <p:txBody>
          <a:bodyPr wrap="square" lIns="0" tIns="0" rIns="0" bIns="0" rtlCol="0" anchor="t"/>
          <a:lstStyle/>
          <a:p>
            <a:pPr marL="0" indent="0" algn="ctr">
              <a:lnSpc>
                <a:spcPts val="1350"/>
              </a:lnSpc>
              <a:buNone/>
            </a:pPr>
            <a:r>
              <a:rPr lang="en-US" sz="2000" dirty="0">
                <a:solidFill>
                  <a:srgbClr val="2A2742"/>
                </a:solidFill>
                <a:latin typeface="Arimo" pitchFamily="34" charset="0"/>
                <a:ea typeface="Arimo" pitchFamily="34" charset="-122"/>
                <a:cs typeface="Arimo" pitchFamily="34" charset="-120"/>
              </a:rPr>
              <a:t>Opportunities - External growth options</a:t>
            </a:r>
            <a:endParaRPr lang="en-US" sz="2000" dirty="0"/>
          </a:p>
        </p:txBody>
      </p:sp>
      <p:pic>
        <p:nvPicPr>
          <p:cNvPr id="14" name="Image 3" descr="preencoded.png"/>
          <p:cNvPicPr>
            <a:picLocks noChangeAspect="1"/>
          </p:cNvPicPr>
          <p:nvPr/>
        </p:nvPicPr>
        <p:blipFill>
          <a:blip r:embed="rId6"/>
          <a:stretch>
            <a:fillRect/>
          </a:stretch>
        </p:blipFill>
        <p:spPr>
          <a:xfrm>
            <a:off x="9047955" y="3292752"/>
            <a:ext cx="380527" cy="380527"/>
          </a:xfrm>
          <a:prstGeom prst="rect">
            <a:avLst/>
          </a:prstGeom>
        </p:spPr>
      </p:pic>
      <p:sp>
        <p:nvSpPr>
          <p:cNvPr id="15" name="Text 9"/>
          <p:cNvSpPr/>
          <p:nvPr/>
        </p:nvSpPr>
        <p:spPr>
          <a:xfrm>
            <a:off x="4243807" y="4121756"/>
            <a:ext cx="2622915" cy="611560"/>
          </a:xfrm>
          <a:prstGeom prst="rect">
            <a:avLst/>
          </a:prstGeom>
          <a:noFill/>
          <a:ln/>
        </p:spPr>
        <p:txBody>
          <a:bodyPr wrap="square" lIns="0" tIns="0" rIns="0" bIns="0" rtlCol="0" anchor="t"/>
          <a:lstStyle/>
          <a:p>
            <a:pPr marL="0" indent="0" algn="ctr">
              <a:lnSpc>
                <a:spcPts val="1350"/>
              </a:lnSpc>
              <a:buNone/>
            </a:pPr>
            <a:r>
              <a:rPr lang="en-US" sz="2000" dirty="0">
                <a:solidFill>
                  <a:srgbClr val="2A2742"/>
                </a:solidFill>
                <a:latin typeface="Arimo" pitchFamily="34" charset="0"/>
                <a:ea typeface="Arimo" pitchFamily="34" charset="-122"/>
                <a:cs typeface="Arimo" pitchFamily="34" charset="-120"/>
              </a:rPr>
              <a:t>Strengths - Core skills and achievements</a:t>
            </a:r>
            <a:endParaRPr lang="en-US" sz="2000" dirty="0"/>
          </a:p>
        </p:txBody>
      </p:sp>
      <p:pic>
        <p:nvPicPr>
          <p:cNvPr id="16" name="Image 4" descr="preencoded.png"/>
          <p:cNvPicPr>
            <a:picLocks noChangeAspect="1"/>
          </p:cNvPicPr>
          <p:nvPr/>
        </p:nvPicPr>
        <p:blipFill>
          <a:blip r:embed="rId7"/>
          <a:stretch>
            <a:fillRect/>
          </a:stretch>
        </p:blipFill>
        <p:spPr>
          <a:xfrm>
            <a:off x="5365001" y="3292752"/>
            <a:ext cx="380527" cy="380527"/>
          </a:xfrm>
          <a:prstGeom prst="rect">
            <a:avLst/>
          </a:prstGeom>
        </p:spPr>
      </p:pic>
      <p:sp>
        <p:nvSpPr>
          <p:cNvPr id="17" name="Text 10"/>
          <p:cNvSpPr/>
          <p:nvPr/>
        </p:nvSpPr>
        <p:spPr>
          <a:xfrm>
            <a:off x="513278" y="8880158"/>
            <a:ext cx="13603843" cy="234672"/>
          </a:xfrm>
          <a:prstGeom prst="rect">
            <a:avLst/>
          </a:prstGeom>
          <a:noFill/>
          <a:ln/>
        </p:spPr>
        <p:txBody>
          <a:bodyPr wrap="none" lIns="0" tIns="0" rIns="0" bIns="0" rtlCol="0" anchor="t"/>
          <a:lstStyle/>
          <a:p>
            <a:pPr marL="0" indent="0" algn="l">
              <a:lnSpc>
                <a:spcPts val="1800"/>
              </a:lnSpc>
              <a:buNone/>
            </a:pPr>
            <a:r>
              <a:rPr lang="en-US" sz="1150" dirty="0">
                <a:solidFill>
                  <a:srgbClr val="2A2742"/>
                </a:solidFill>
                <a:latin typeface="Arimo" pitchFamily="34" charset="0"/>
                <a:ea typeface="Arimo" pitchFamily="34" charset="-122"/>
                <a:cs typeface="Arimo" pitchFamily="34" charset="-120"/>
              </a:rPr>
              <a:t>Utilizing this tool provides clarity for setting targeted developmental goals and informs long-term career planning within the sector.</a:t>
            </a:r>
            <a:endParaRPr lang="en-US" sz="1150" dirty="0"/>
          </a:p>
        </p:txBody>
      </p:sp>
      <p:sp>
        <p:nvSpPr>
          <p:cNvPr id="18" name="Rectangle 17">
            <a:extLst>
              <a:ext uri="{FF2B5EF4-FFF2-40B4-BE49-F238E27FC236}">
                <a16:creationId xmlns:a16="http://schemas.microsoft.com/office/drawing/2014/main" id="{7414DB92-2E4A-0755-B4FB-48734D19D47A}"/>
              </a:ext>
            </a:extLst>
          </p:cNvPr>
          <p:cNvSpPr/>
          <p:nvPr/>
        </p:nvSpPr>
        <p:spPr>
          <a:xfrm>
            <a:off x="12921916" y="7615989"/>
            <a:ext cx="1708484" cy="58674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37461" y="500896"/>
            <a:ext cx="7779187" cy="569238"/>
          </a:xfrm>
          <a:prstGeom prst="rect">
            <a:avLst/>
          </a:prstGeom>
          <a:noFill/>
          <a:ln/>
        </p:spPr>
        <p:txBody>
          <a:bodyPr wrap="none" lIns="0" tIns="0" rIns="0" bIns="0" rtlCol="0" anchor="t"/>
          <a:lstStyle/>
          <a:p>
            <a:pPr marL="0" indent="0" algn="l">
              <a:lnSpc>
                <a:spcPts val="4450"/>
              </a:lnSpc>
              <a:buNone/>
            </a:pPr>
            <a:r>
              <a:rPr lang="en-US" sz="3550" b="1" dirty="0">
                <a:solidFill>
                  <a:srgbClr val="231971"/>
                </a:solidFill>
                <a:latin typeface="Outfit Extra Bold" pitchFamily="34" charset="0"/>
                <a:ea typeface="Outfit Extra Bold" pitchFamily="34" charset="-122"/>
                <a:cs typeface="Outfit Extra Bold" pitchFamily="34" charset="-120"/>
              </a:rPr>
              <a:t>My Internal Strengths for Caregiving</a:t>
            </a:r>
            <a:endParaRPr lang="en-US" sz="3550" dirty="0"/>
          </a:p>
        </p:txBody>
      </p:sp>
      <p:sp>
        <p:nvSpPr>
          <p:cNvPr id="3" name="Text 1"/>
          <p:cNvSpPr/>
          <p:nvPr/>
        </p:nvSpPr>
        <p:spPr>
          <a:xfrm>
            <a:off x="564593" y="1143181"/>
            <a:ext cx="12982965" cy="525600"/>
          </a:xfrm>
          <a:prstGeom prst="rect">
            <a:avLst/>
          </a:prstGeom>
          <a:noFill/>
          <a:ln/>
        </p:spPr>
        <p:txBody>
          <a:bodyPr wrap="non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These are the personal attributes and skills that allow me to connect effectively with service users and contribute </a:t>
            </a:r>
          </a:p>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positively to a care team.</a:t>
            </a:r>
            <a:endParaRPr lang="en-US" sz="2000" dirty="0"/>
          </a:p>
        </p:txBody>
      </p:sp>
      <p:pic>
        <p:nvPicPr>
          <p:cNvPr id="4" name="Image 0" descr="preencoded.png"/>
          <p:cNvPicPr>
            <a:picLocks noChangeAspect="1"/>
          </p:cNvPicPr>
          <p:nvPr/>
        </p:nvPicPr>
        <p:blipFill>
          <a:blip r:embed="rId3"/>
          <a:stretch>
            <a:fillRect/>
          </a:stretch>
        </p:blipFill>
        <p:spPr>
          <a:xfrm>
            <a:off x="637461" y="1930718"/>
            <a:ext cx="455295" cy="455295"/>
          </a:xfrm>
          <a:prstGeom prst="rect">
            <a:avLst/>
          </a:prstGeom>
        </p:spPr>
      </p:pic>
      <p:sp>
        <p:nvSpPr>
          <p:cNvPr id="5" name="Text 2"/>
          <p:cNvSpPr/>
          <p:nvPr/>
        </p:nvSpPr>
        <p:spPr>
          <a:xfrm>
            <a:off x="1320403" y="2038826"/>
            <a:ext cx="2276951" cy="284559"/>
          </a:xfrm>
          <a:prstGeom prst="rect">
            <a:avLst/>
          </a:prstGeom>
          <a:noFill/>
          <a:ln/>
        </p:spPr>
        <p:txBody>
          <a:bodyPr wrap="none" lIns="0" tIns="0" rIns="0" bIns="0" rtlCol="0" anchor="t"/>
          <a:lstStyle/>
          <a:p>
            <a:pPr marL="0" indent="0" algn="l">
              <a:lnSpc>
                <a:spcPts val="2200"/>
              </a:lnSpc>
              <a:buNone/>
            </a:pPr>
            <a:r>
              <a:rPr lang="en-US" sz="2000" b="1" dirty="0">
                <a:solidFill>
                  <a:srgbClr val="2A2742"/>
                </a:solidFill>
                <a:latin typeface="Outfit Extra Bold" pitchFamily="34" charset="0"/>
                <a:ea typeface="Outfit Extra Bold" pitchFamily="34" charset="-122"/>
                <a:cs typeface="Outfit Extra Bold" pitchFamily="34" charset="-120"/>
              </a:rPr>
              <a:t>Genuine Empathy</a:t>
            </a:r>
            <a:endParaRPr lang="en-US" sz="2000" dirty="0"/>
          </a:p>
        </p:txBody>
      </p:sp>
      <p:sp>
        <p:nvSpPr>
          <p:cNvPr id="6" name="Text 3"/>
          <p:cNvSpPr/>
          <p:nvPr/>
        </p:nvSpPr>
        <p:spPr>
          <a:xfrm>
            <a:off x="1320403" y="2432566"/>
            <a:ext cx="5880973" cy="582930"/>
          </a:xfrm>
          <a:prstGeom prst="rect">
            <a:avLst/>
          </a:prstGeom>
          <a:noFill/>
          <a:ln/>
        </p:spPr>
        <p:txBody>
          <a:bodyPr wrap="squar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I possess a strong ability to understand and share the feelings of others, which enables me to provide truly person-centered and sensitive care.</a:t>
            </a:r>
            <a:endParaRPr lang="en-US" sz="2000" dirty="0"/>
          </a:p>
        </p:txBody>
      </p:sp>
      <p:pic>
        <p:nvPicPr>
          <p:cNvPr id="7" name="Image 1" descr="preencoded.png"/>
          <p:cNvPicPr>
            <a:picLocks noChangeAspect="1"/>
          </p:cNvPicPr>
          <p:nvPr/>
        </p:nvPicPr>
        <p:blipFill>
          <a:blip r:embed="rId4"/>
          <a:stretch>
            <a:fillRect/>
          </a:stretch>
        </p:blipFill>
        <p:spPr>
          <a:xfrm>
            <a:off x="7429024" y="1930718"/>
            <a:ext cx="455295" cy="455295"/>
          </a:xfrm>
          <a:prstGeom prst="rect">
            <a:avLst/>
          </a:prstGeom>
        </p:spPr>
      </p:pic>
      <p:sp>
        <p:nvSpPr>
          <p:cNvPr id="8" name="Text 4"/>
          <p:cNvSpPr/>
          <p:nvPr/>
        </p:nvSpPr>
        <p:spPr>
          <a:xfrm>
            <a:off x="8111966" y="2038826"/>
            <a:ext cx="2836069" cy="284559"/>
          </a:xfrm>
          <a:prstGeom prst="rect">
            <a:avLst/>
          </a:prstGeom>
          <a:noFill/>
          <a:ln/>
        </p:spPr>
        <p:txBody>
          <a:bodyPr wrap="none" lIns="0" tIns="0" rIns="0" bIns="0" rtlCol="0" anchor="t"/>
          <a:lstStyle/>
          <a:p>
            <a:pPr marL="0" indent="0" algn="l">
              <a:lnSpc>
                <a:spcPts val="2200"/>
              </a:lnSpc>
              <a:buNone/>
            </a:pPr>
            <a:r>
              <a:rPr lang="en-US" sz="2000" b="1" dirty="0">
                <a:solidFill>
                  <a:srgbClr val="2A2742"/>
                </a:solidFill>
                <a:latin typeface="Outfit Extra Bold" pitchFamily="34" charset="0"/>
                <a:ea typeface="Outfit Extra Bold" pitchFamily="34" charset="-122"/>
                <a:cs typeface="Outfit Extra Bold" pitchFamily="34" charset="-120"/>
              </a:rPr>
              <a:t>Teamwork &amp; Collaboration</a:t>
            </a:r>
            <a:endParaRPr lang="en-US" sz="2000" dirty="0"/>
          </a:p>
        </p:txBody>
      </p:sp>
      <p:sp>
        <p:nvSpPr>
          <p:cNvPr id="9" name="Text 5"/>
          <p:cNvSpPr/>
          <p:nvPr/>
        </p:nvSpPr>
        <p:spPr>
          <a:xfrm>
            <a:off x="8111966" y="2432566"/>
            <a:ext cx="5880973" cy="874395"/>
          </a:xfrm>
          <a:prstGeom prst="rect">
            <a:avLst/>
          </a:prstGeom>
          <a:noFill/>
          <a:ln/>
        </p:spPr>
        <p:txBody>
          <a:bodyPr wrap="squar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My strengths include clear communication and a supportive attitude, allowing me to integrate effectively with multidisciplinary teams and foster a positive work environment.</a:t>
            </a:r>
            <a:endParaRPr lang="en-US" sz="2000" dirty="0"/>
          </a:p>
        </p:txBody>
      </p:sp>
      <p:pic>
        <p:nvPicPr>
          <p:cNvPr id="10" name="Image 2" descr="preencoded.png"/>
          <p:cNvPicPr>
            <a:picLocks noChangeAspect="1"/>
          </p:cNvPicPr>
          <p:nvPr/>
        </p:nvPicPr>
        <p:blipFill>
          <a:blip r:embed="rId5"/>
          <a:stretch>
            <a:fillRect/>
          </a:stretch>
        </p:blipFill>
        <p:spPr>
          <a:xfrm>
            <a:off x="637461" y="3671173"/>
            <a:ext cx="455295" cy="455295"/>
          </a:xfrm>
          <a:prstGeom prst="rect">
            <a:avLst/>
          </a:prstGeom>
        </p:spPr>
      </p:pic>
      <p:sp>
        <p:nvSpPr>
          <p:cNvPr id="11" name="Text 6"/>
          <p:cNvSpPr/>
          <p:nvPr/>
        </p:nvSpPr>
        <p:spPr>
          <a:xfrm>
            <a:off x="1320403" y="3779282"/>
            <a:ext cx="2276951" cy="284559"/>
          </a:xfrm>
          <a:prstGeom prst="rect">
            <a:avLst/>
          </a:prstGeom>
          <a:noFill/>
          <a:ln/>
        </p:spPr>
        <p:txBody>
          <a:bodyPr wrap="none" lIns="0" tIns="0" rIns="0" bIns="0" rtlCol="0" anchor="t"/>
          <a:lstStyle/>
          <a:p>
            <a:pPr marL="0" indent="0" algn="l">
              <a:lnSpc>
                <a:spcPts val="2200"/>
              </a:lnSpc>
              <a:buNone/>
            </a:pPr>
            <a:r>
              <a:rPr lang="en-US" sz="2000" b="1" dirty="0">
                <a:solidFill>
                  <a:srgbClr val="2A2742"/>
                </a:solidFill>
                <a:latin typeface="Outfit Extra Bold" pitchFamily="34" charset="0"/>
                <a:ea typeface="Outfit Extra Bold" pitchFamily="34" charset="-122"/>
                <a:cs typeface="Outfit Extra Bold" pitchFamily="34" charset="-120"/>
              </a:rPr>
              <a:t>Active Listening</a:t>
            </a:r>
            <a:endParaRPr lang="en-US" sz="2000" dirty="0"/>
          </a:p>
        </p:txBody>
      </p:sp>
      <p:sp>
        <p:nvSpPr>
          <p:cNvPr id="12" name="Text 7"/>
          <p:cNvSpPr/>
          <p:nvPr/>
        </p:nvSpPr>
        <p:spPr>
          <a:xfrm>
            <a:off x="1320403" y="4173022"/>
            <a:ext cx="5880973" cy="874395"/>
          </a:xfrm>
          <a:prstGeom prst="rect">
            <a:avLst/>
          </a:prstGeom>
          <a:noFill/>
          <a:ln/>
        </p:spPr>
        <p:txBody>
          <a:bodyPr wrap="squar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I excel at focusing entirely on others to deeply understand their needs and concerns, which is fundamental for building trust with patients and colleagues.</a:t>
            </a:r>
            <a:endParaRPr lang="en-US" sz="2000" dirty="0"/>
          </a:p>
        </p:txBody>
      </p:sp>
      <p:pic>
        <p:nvPicPr>
          <p:cNvPr id="13" name="Image 3" descr="preencoded.png"/>
          <p:cNvPicPr>
            <a:picLocks noChangeAspect="1"/>
          </p:cNvPicPr>
          <p:nvPr/>
        </p:nvPicPr>
        <p:blipFill>
          <a:blip r:embed="rId6"/>
          <a:stretch>
            <a:fillRect/>
          </a:stretch>
        </p:blipFill>
        <p:spPr>
          <a:xfrm>
            <a:off x="7429024" y="3671173"/>
            <a:ext cx="455295" cy="455295"/>
          </a:xfrm>
          <a:prstGeom prst="rect">
            <a:avLst/>
          </a:prstGeom>
        </p:spPr>
      </p:pic>
      <p:sp>
        <p:nvSpPr>
          <p:cNvPr id="14" name="Text 8"/>
          <p:cNvSpPr/>
          <p:nvPr/>
        </p:nvSpPr>
        <p:spPr>
          <a:xfrm>
            <a:off x="8111966" y="3779282"/>
            <a:ext cx="2385298" cy="284559"/>
          </a:xfrm>
          <a:prstGeom prst="rect">
            <a:avLst/>
          </a:prstGeom>
          <a:noFill/>
          <a:ln/>
        </p:spPr>
        <p:txBody>
          <a:bodyPr wrap="none" lIns="0" tIns="0" rIns="0" bIns="0" rtlCol="0" anchor="t"/>
          <a:lstStyle/>
          <a:p>
            <a:pPr marL="0" indent="0" algn="l">
              <a:lnSpc>
                <a:spcPts val="2200"/>
              </a:lnSpc>
              <a:buNone/>
            </a:pPr>
            <a:r>
              <a:rPr lang="en-US" sz="2000" b="1" dirty="0">
                <a:solidFill>
                  <a:srgbClr val="2A2742"/>
                </a:solidFill>
                <a:latin typeface="Outfit Extra Bold" pitchFamily="34" charset="0"/>
                <a:ea typeface="Outfit Extra Bold" pitchFamily="34" charset="-122"/>
                <a:cs typeface="Outfit Extra Bold" pitchFamily="34" charset="-120"/>
              </a:rPr>
              <a:t>Calm Problem-Solving</a:t>
            </a:r>
            <a:endParaRPr lang="en-US" sz="2000" dirty="0"/>
          </a:p>
        </p:txBody>
      </p:sp>
      <p:sp>
        <p:nvSpPr>
          <p:cNvPr id="15" name="Text 9"/>
          <p:cNvSpPr/>
          <p:nvPr/>
        </p:nvSpPr>
        <p:spPr>
          <a:xfrm>
            <a:off x="8111966" y="4173022"/>
            <a:ext cx="5880973" cy="582930"/>
          </a:xfrm>
          <a:prstGeom prst="rect">
            <a:avLst/>
          </a:prstGeom>
          <a:noFill/>
          <a:ln/>
        </p:spPr>
        <p:txBody>
          <a:bodyPr wrap="square" lIns="0" tIns="0" rIns="0" bIns="0" rtlCol="0" anchor="t"/>
          <a:lstStyle/>
          <a:p>
            <a:pPr marL="0" indent="0" algn="l">
              <a:lnSpc>
                <a:spcPts val="2250"/>
              </a:lnSpc>
              <a:buNone/>
            </a:pPr>
            <a:r>
              <a:rPr lang="en-US" sz="2000" dirty="0">
                <a:solidFill>
                  <a:srgbClr val="2A2742"/>
                </a:solidFill>
                <a:latin typeface="Arimo" pitchFamily="34" charset="0"/>
                <a:ea typeface="Arimo" pitchFamily="34" charset="-122"/>
                <a:cs typeface="Arimo" pitchFamily="34" charset="-120"/>
              </a:rPr>
              <a:t>I maintain composure under pressure, allowing me to analyze complex or urgent situations logically and implement effective solutions quickly.</a:t>
            </a:r>
            <a:endParaRPr lang="en-US" sz="2000" dirty="0"/>
          </a:p>
        </p:txBody>
      </p:sp>
      <p:pic>
        <p:nvPicPr>
          <p:cNvPr id="16" name="Image 4" descr="preencoded.png"/>
          <p:cNvPicPr>
            <a:picLocks noChangeAspect="1"/>
          </p:cNvPicPr>
          <p:nvPr/>
        </p:nvPicPr>
        <p:blipFill>
          <a:blip r:embed="rId7"/>
          <a:stretch>
            <a:fillRect/>
          </a:stretch>
        </p:blipFill>
        <p:spPr>
          <a:xfrm>
            <a:off x="4045506" y="5371028"/>
            <a:ext cx="3196828" cy="2185868"/>
          </a:xfrm>
          <a:prstGeom prst="rect">
            <a:avLst/>
          </a:prstGeom>
        </p:spPr>
      </p:pic>
      <p:pic>
        <p:nvPicPr>
          <p:cNvPr id="17" name="Image 5" descr="preencoded.png"/>
          <p:cNvPicPr>
            <a:picLocks noChangeAspect="1"/>
          </p:cNvPicPr>
          <p:nvPr/>
        </p:nvPicPr>
        <p:blipFill>
          <a:blip r:embed="rId8"/>
          <a:stretch>
            <a:fillRect/>
          </a:stretch>
        </p:blipFill>
        <p:spPr>
          <a:xfrm>
            <a:off x="7387947" y="5371028"/>
            <a:ext cx="3196828" cy="2185868"/>
          </a:xfrm>
          <a:prstGeom prst="rect">
            <a:avLst/>
          </a:prstGeom>
        </p:spPr>
      </p:pic>
      <p:sp>
        <p:nvSpPr>
          <p:cNvPr id="18" name="Rectangle 17">
            <a:extLst>
              <a:ext uri="{FF2B5EF4-FFF2-40B4-BE49-F238E27FC236}">
                <a16:creationId xmlns:a16="http://schemas.microsoft.com/office/drawing/2014/main" id="{6AFEE937-9728-745C-9A97-3D5931CF12CA}"/>
              </a:ext>
            </a:extLst>
          </p:cNvPr>
          <p:cNvSpPr/>
          <p:nvPr/>
        </p:nvSpPr>
        <p:spPr>
          <a:xfrm>
            <a:off x="12861758" y="7676147"/>
            <a:ext cx="1768642" cy="457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83141" y="469582"/>
            <a:ext cx="7950518" cy="1065609"/>
          </a:xfrm>
          <a:prstGeom prst="rect">
            <a:avLst/>
          </a:prstGeom>
          <a:noFill/>
          <a:ln/>
        </p:spPr>
        <p:txBody>
          <a:bodyPr wrap="square" lIns="0" tIns="0" rIns="0" bIns="0" rtlCol="0" anchor="t"/>
          <a:lstStyle/>
          <a:p>
            <a:pPr marL="0" indent="0" algn="l">
              <a:lnSpc>
                <a:spcPts val="4150"/>
              </a:lnSpc>
              <a:buNone/>
            </a:pPr>
            <a:r>
              <a:rPr lang="en-US" sz="3350" b="1" dirty="0">
                <a:solidFill>
                  <a:srgbClr val="231971"/>
                </a:solidFill>
                <a:latin typeface="Outfit Extra Bold" pitchFamily="34" charset="0"/>
                <a:ea typeface="Outfit Extra Bold" pitchFamily="34" charset="-122"/>
                <a:cs typeface="Outfit Extra Bold" pitchFamily="34" charset="-120"/>
              </a:rPr>
              <a:t>Addressing Weaknesses and Planning Growth</a:t>
            </a:r>
            <a:endParaRPr lang="en-US" sz="3350" dirty="0"/>
          </a:p>
        </p:txBody>
      </p:sp>
      <p:sp>
        <p:nvSpPr>
          <p:cNvPr id="4" name="Text 1"/>
          <p:cNvSpPr/>
          <p:nvPr/>
        </p:nvSpPr>
        <p:spPr>
          <a:xfrm>
            <a:off x="6083141" y="1790938"/>
            <a:ext cx="7950518" cy="545544"/>
          </a:xfrm>
          <a:prstGeom prst="rect">
            <a:avLst/>
          </a:prstGeom>
          <a:noFill/>
          <a:ln/>
        </p:spPr>
        <p:txBody>
          <a:bodyPr wrap="square" lIns="0" tIns="0" rIns="0" bIns="0" rtlCol="0" anchor="t"/>
          <a:lstStyle/>
          <a:p>
            <a:pPr marL="0" indent="0" algn="l">
              <a:lnSpc>
                <a:spcPts val="2100"/>
              </a:lnSpc>
              <a:buNone/>
            </a:pPr>
            <a:r>
              <a:rPr lang="en-US" sz="2000" dirty="0">
                <a:solidFill>
                  <a:srgbClr val="2A2742"/>
                </a:solidFill>
                <a:latin typeface="Arimo" pitchFamily="34" charset="0"/>
                <a:ea typeface="Arimo" pitchFamily="34" charset="-122"/>
                <a:cs typeface="Arimo" pitchFamily="34" charset="-120"/>
              </a:rPr>
              <a:t>Identifying areas for development is the most critical part of self-awareness. I am committed to turning these weaknesses into areas of growth through targeted action.</a:t>
            </a:r>
            <a:endParaRPr lang="en-US" sz="2000" dirty="0"/>
          </a:p>
        </p:txBody>
      </p:sp>
      <p:sp>
        <p:nvSpPr>
          <p:cNvPr id="5" name="Shape 2"/>
          <p:cNvSpPr/>
          <p:nvPr/>
        </p:nvSpPr>
        <p:spPr>
          <a:xfrm>
            <a:off x="6253639" y="2784038"/>
            <a:ext cx="170497" cy="1374338"/>
          </a:xfrm>
          <a:prstGeom prst="roundRect">
            <a:avLst>
              <a:gd name="adj" fmla="val 42004"/>
            </a:avLst>
          </a:prstGeom>
          <a:solidFill>
            <a:srgbClr val="E9E6FA"/>
          </a:solidFill>
          <a:ln w="7620">
            <a:solidFill>
              <a:srgbClr val="BDB8DF"/>
            </a:solidFill>
            <a:prstDash val="solid"/>
          </a:ln>
        </p:spPr>
        <p:txBody>
          <a:bodyPr/>
          <a:lstStyle/>
          <a:p>
            <a:endParaRPr lang="en-PK"/>
          </a:p>
        </p:txBody>
      </p:sp>
      <p:sp>
        <p:nvSpPr>
          <p:cNvPr id="6" name="Shape 3"/>
          <p:cNvSpPr/>
          <p:nvPr/>
        </p:nvSpPr>
        <p:spPr>
          <a:xfrm>
            <a:off x="6083141" y="2672120"/>
            <a:ext cx="511492" cy="511493"/>
          </a:xfrm>
          <a:prstGeom prst="roundRect">
            <a:avLst>
              <a:gd name="adj" fmla="val 89386"/>
            </a:avLst>
          </a:prstGeom>
          <a:solidFill>
            <a:srgbClr val="E9E6FA"/>
          </a:solidFill>
          <a:ln w="7620">
            <a:solidFill>
              <a:srgbClr val="BDB8DF"/>
            </a:solidFill>
            <a:prstDash val="solid"/>
          </a:ln>
        </p:spPr>
        <p:txBody>
          <a:bodyPr/>
          <a:lstStyle/>
          <a:p>
            <a:endParaRPr lang="en-PK"/>
          </a:p>
        </p:txBody>
      </p:sp>
      <p:pic>
        <p:nvPicPr>
          <p:cNvPr id="7" name="Image 1" descr="preencoded.png"/>
          <p:cNvPicPr>
            <a:picLocks noChangeAspect="1"/>
          </p:cNvPicPr>
          <p:nvPr/>
        </p:nvPicPr>
        <p:blipFill>
          <a:blip r:embed="rId4"/>
          <a:stretch>
            <a:fillRect/>
          </a:stretch>
        </p:blipFill>
        <p:spPr>
          <a:xfrm>
            <a:off x="6211014" y="2768084"/>
            <a:ext cx="255746" cy="319683"/>
          </a:xfrm>
          <a:prstGeom prst="rect">
            <a:avLst/>
          </a:prstGeom>
        </p:spPr>
      </p:pic>
      <p:sp>
        <p:nvSpPr>
          <p:cNvPr id="8" name="Text 4"/>
          <p:cNvSpPr/>
          <p:nvPr/>
        </p:nvSpPr>
        <p:spPr>
          <a:xfrm>
            <a:off x="6765131" y="2698790"/>
            <a:ext cx="2131338" cy="266343"/>
          </a:xfrm>
          <a:prstGeom prst="rect">
            <a:avLst/>
          </a:prstGeom>
          <a:noFill/>
          <a:ln/>
        </p:spPr>
        <p:txBody>
          <a:bodyPr wrap="none" lIns="0" tIns="0" rIns="0" bIns="0" rtlCol="0" anchor="t"/>
          <a:lstStyle/>
          <a:p>
            <a:pPr marL="0" indent="0" algn="l">
              <a:lnSpc>
                <a:spcPts val="2050"/>
              </a:lnSpc>
              <a:buNone/>
            </a:pPr>
            <a:r>
              <a:rPr lang="en-US" sz="2000" b="1" dirty="0">
                <a:solidFill>
                  <a:srgbClr val="2A2742"/>
                </a:solidFill>
                <a:latin typeface="Outfit Extra Bold" pitchFamily="34" charset="0"/>
                <a:ea typeface="Outfit Extra Bold" pitchFamily="34" charset="-122"/>
                <a:cs typeface="Outfit Extra Bold" pitchFamily="34" charset="-120"/>
              </a:rPr>
              <a:t>Time Management</a:t>
            </a:r>
            <a:endParaRPr lang="en-US" sz="2000" dirty="0"/>
          </a:p>
        </p:txBody>
      </p:sp>
      <p:sp>
        <p:nvSpPr>
          <p:cNvPr id="9" name="Text 5"/>
          <p:cNvSpPr/>
          <p:nvPr/>
        </p:nvSpPr>
        <p:spPr>
          <a:xfrm>
            <a:off x="6765131" y="3067407"/>
            <a:ext cx="7268528" cy="272772"/>
          </a:xfrm>
          <a:prstGeom prst="rect">
            <a:avLst/>
          </a:prstGeom>
          <a:noFill/>
          <a:ln/>
        </p:spPr>
        <p:txBody>
          <a:bodyPr wrap="none" lIns="0" tIns="0" rIns="0" bIns="0" rtlCol="0" anchor="t"/>
          <a:lstStyle/>
          <a:p>
            <a:pPr marL="0" indent="0" algn="l">
              <a:lnSpc>
                <a:spcPts val="2100"/>
              </a:lnSpc>
              <a:buNone/>
            </a:pPr>
            <a:r>
              <a:rPr lang="en-US" sz="2000" dirty="0">
                <a:solidFill>
                  <a:srgbClr val="2A2742"/>
                </a:solidFill>
                <a:latin typeface="Arimo" pitchFamily="34" charset="0"/>
                <a:ea typeface="Arimo" pitchFamily="34" charset="-122"/>
                <a:cs typeface="Arimo" pitchFamily="34" charset="-120"/>
              </a:rPr>
              <a:t>I sometimes struggle with prioritizing competing tasks.</a:t>
            </a:r>
            <a:endParaRPr lang="en-US" sz="2000" dirty="0"/>
          </a:p>
        </p:txBody>
      </p:sp>
      <p:sp>
        <p:nvSpPr>
          <p:cNvPr id="10" name="Text 6"/>
          <p:cNvSpPr/>
          <p:nvPr/>
        </p:nvSpPr>
        <p:spPr>
          <a:xfrm>
            <a:off x="6765131" y="3442454"/>
            <a:ext cx="7268528" cy="545544"/>
          </a:xfrm>
          <a:prstGeom prst="rect">
            <a:avLst/>
          </a:prstGeom>
          <a:noFill/>
          <a:ln/>
        </p:spPr>
        <p:txBody>
          <a:bodyPr wrap="square" lIns="0" tIns="0" rIns="0" bIns="0" rtlCol="0" anchor="t"/>
          <a:lstStyle/>
          <a:p>
            <a:pPr marL="0" indent="0" algn="l">
              <a:lnSpc>
                <a:spcPts val="2100"/>
              </a:lnSpc>
              <a:buNone/>
            </a:pPr>
            <a:r>
              <a:rPr lang="en-US" sz="2000" b="1" dirty="0">
                <a:solidFill>
                  <a:srgbClr val="2A2742"/>
                </a:solidFill>
                <a:latin typeface="Arimo" pitchFamily="34" charset="0"/>
                <a:ea typeface="Arimo" pitchFamily="34" charset="-122"/>
                <a:cs typeface="Arimo" pitchFamily="34" charset="-120"/>
              </a:rPr>
              <a:t>Improvement Plan:</a:t>
            </a:r>
            <a:r>
              <a:rPr lang="en-US" sz="2000" dirty="0">
                <a:solidFill>
                  <a:srgbClr val="2A2742"/>
                </a:solidFill>
                <a:latin typeface="Arimo" pitchFamily="34" charset="0"/>
                <a:ea typeface="Arimo" pitchFamily="34" charset="-122"/>
                <a:cs typeface="Arimo" pitchFamily="34" charset="-120"/>
              </a:rPr>
              <a:t> Will use digital planning tools and attend a workshop on prioritizing tasks in high-demand environments.</a:t>
            </a:r>
            <a:endParaRPr lang="en-US" sz="2000" dirty="0"/>
          </a:p>
        </p:txBody>
      </p:sp>
      <p:sp>
        <p:nvSpPr>
          <p:cNvPr id="11" name="Shape 7"/>
          <p:cNvSpPr/>
          <p:nvPr/>
        </p:nvSpPr>
        <p:spPr>
          <a:xfrm>
            <a:off x="6509385" y="4584740"/>
            <a:ext cx="170497" cy="1374338"/>
          </a:xfrm>
          <a:prstGeom prst="roundRect">
            <a:avLst>
              <a:gd name="adj" fmla="val 42004"/>
            </a:avLst>
          </a:prstGeom>
          <a:solidFill>
            <a:srgbClr val="E9E6FA"/>
          </a:solidFill>
          <a:ln w="7620">
            <a:solidFill>
              <a:srgbClr val="BDB8DF"/>
            </a:solidFill>
            <a:prstDash val="solid"/>
          </a:ln>
        </p:spPr>
        <p:txBody>
          <a:bodyPr/>
          <a:lstStyle/>
          <a:p>
            <a:endParaRPr lang="en-PK"/>
          </a:p>
        </p:txBody>
      </p:sp>
      <p:sp>
        <p:nvSpPr>
          <p:cNvPr id="12" name="Shape 8"/>
          <p:cNvSpPr/>
          <p:nvPr/>
        </p:nvSpPr>
        <p:spPr>
          <a:xfrm>
            <a:off x="6338887" y="4472821"/>
            <a:ext cx="511492" cy="511493"/>
          </a:xfrm>
          <a:prstGeom prst="roundRect">
            <a:avLst>
              <a:gd name="adj" fmla="val 89386"/>
            </a:avLst>
          </a:prstGeom>
          <a:solidFill>
            <a:srgbClr val="E9E6FA"/>
          </a:solidFill>
          <a:ln w="7620">
            <a:solidFill>
              <a:srgbClr val="BDB8DF"/>
            </a:solidFill>
            <a:prstDash val="solid"/>
          </a:ln>
        </p:spPr>
        <p:txBody>
          <a:bodyPr/>
          <a:lstStyle/>
          <a:p>
            <a:endParaRPr lang="en-PK"/>
          </a:p>
        </p:txBody>
      </p:sp>
      <p:pic>
        <p:nvPicPr>
          <p:cNvPr id="13" name="Image 2" descr="preencoded.png"/>
          <p:cNvPicPr>
            <a:picLocks noChangeAspect="1"/>
          </p:cNvPicPr>
          <p:nvPr/>
        </p:nvPicPr>
        <p:blipFill>
          <a:blip r:embed="rId5"/>
          <a:stretch>
            <a:fillRect/>
          </a:stretch>
        </p:blipFill>
        <p:spPr>
          <a:xfrm>
            <a:off x="6466761" y="4568785"/>
            <a:ext cx="255746" cy="319683"/>
          </a:xfrm>
          <a:prstGeom prst="rect">
            <a:avLst/>
          </a:prstGeom>
        </p:spPr>
      </p:pic>
      <p:sp>
        <p:nvSpPr>
          <p:cNvPr id="14" name="Text 9"/>
          <p:cNvSpPr/>
          <p:nvPr/>
        </p:nvSpPr>
        <p:spPr>
          <a:xfrm>
            <a:off x="7020878" y="4499491"/>
            <a:ext cx="2327315" cy="266343"/>
          </a:xfrm>
          <a:prstGeom prst="rect">
            <a:avLst/>
          </a:prstGeom>
          <a:noFill/>
          <a:ln/>
        </p:spPr>
        <p:txBody>
          <a:bodyPr wrap="none" lIns="0" tIns="0" rIns="0" bIns="0" rtlCol="0" anchor="t"/>
          <a:lstStyle/>
          <a:p>
            <a:pPr marL="0" indent="0" algn="l">
              <a:lnSpc>
                <a:spcPts val="2050"/>
              </a:lnSpc>
              <a:buNone/>
            </a:pPr>
            <a:r>
              <a:rPr lang="en-US" sz="2000" b="1" dirty="0">
                <a:solidFill>
                  <a:srgbClr val="2A2742"/>
                </a:solidFill>
                <a:latin typeface="Outfit Extra Bold" pitchFamily="34" charset="0"/>
                <a:ea typeface="Outfit Extra Bold" pitchFamily="34" charset="-122"/>
                <a:cs typeface="Outfit Extra Bold" pitchFamily="34" charset="-120"/>
              </a:rPr>
              <a:t>Presenting Information</a:t>
            </a:r>
            <a:endParaRPr lang="en-US" sz="2000" dirty="0"/>
          </a:p>
        </p:txBody>
      </p:sp>
      <p:sp>
        <p:nvSpPr>
          <p:cNvPr id="15" name="Text 10"/>
          <p:cNvSpPr/>
          <p:nvPr/>
        </p:nvSpPr>
        <p:spPr>
          <a:xfrm>
            <a:off x="7020878" y="4868108"/>
            <a:ext cx="7012781" cy="272772"/>
          </a:xfrm>
          <a:prstGeom prst="rect">
            <a:avLst/>
          </a:prstGeom>
          <a:noFill/>
          <a:ln/>
        </p:spPr>
        <p:txBody>
          <a:bodyPr wrap="none" lIns="0" tIns="0" rIns="0" bIns="0" rtlCol="0" anchor="t"/>
          <a:lstStyle/>
          <a:p>
            <a:pPr marL="0" indent="0" algn="l">
              <a:lnSpc>
                <a:spcPts val="2100"/>
              </a:lnSpc>
              <a:buNone/>
            </a:pPr>
            <a:r>
              <a:rPr lang="en-US" sz="2000" dirty="0">
                <a:solidFill>
                  <a:srgbClr val="2A2742"/>
                </a:solidFill>
                <a:latin typeface="Arimo" pitchFamily="34" charset="0"/>
                <a:ea typeface="Arimo" pitchFamily="34" charset="-122"/>
                <a:cs typeface="Arimo" pitchFamily="34" charset="-120"/>
              </a:rPr>
              <a:t>I feel anxious when presenting complex information to a group.</a:t>
            </a:r>
            <a:endParaRPr lang="en-US" sz="2000" dirty="0"/>
          </a:p>
        </p:txBody>
      </p:sp>
      <p:sp>
        <p:nvSpPr>
          <p:cNvPr id="16" name="Text 11"/>
          <p:cNvSpPr/>
          <p:nvPr/>
        </p:nvSpPr>
        <p:spPr>
          <a:xfrm>
            <a:off x="7020878" y="5243155"/>
            <a:ext cx="7012781" cy="545544"/>
          </a:xfrm>
          <a:prstGeom prst="rect">
            <a:avLst/>
          </a:prstGeom>
          <a:noFill/>
          <a:ln/>
        </p:spPr>
        <p:txBody>
          <a:bodyPr wrap="square" lIns="0" tIns="0" rIns="0" bIns="0" rtlCol="0" anchor="t"/>
          <a:lstStyle/>
          <a:p>
            <a:pPr marL="0" indent="0" algn="l">
              <a:lnSpc>
                <a:spcPts val="2100"/>
              </a:lnSpc>
              <a:buNone/>
            </a:pPr>
            <a:r>
              <a:rPr lang="en-US" sz="2000" b="1" dirty="0">
                <a:solidFill>
                  <a:srgbClr val="2A2742"/>
                </a:solidFill>
                <a:latin typeface="Arimo" pitchFamily="34" charset="0"/>
                <a:ea typeface="Arimo" pitchFamily="34" charset="-122"/>
                <a:cs typeface="Arimo" pitchFamily="34" charset="-120"/>
              </a:rPr>
              <a:t>Improvement Plan:</a:t>
            </a:r>
            <a:r>
              <a:rPr lang="en-US" sz="2000" dirty="0">
                <a:solidFill>
                  <a:srgbClr val="2A2742"/>
                </a:solidFill>
                <a:latin typeface="Arimo" pitchFamily="34" charset="0"/>
                <a:ea typeface="Arimo" pitchFamily="34" charset="-122"/>
                <a:cs typeface="Arimo" pitchFamily="34" charset="-120"/>
              </a:rPr>
              <a:t> Will volunteer for small group presentations and seek feedback from mentors to build confidence and clarity.</a:t>
            </a:r>
            <a:endParaRPr lang="en-US" sz="2000" dirty="0"/>
          </a:p>
        </p:txBody>
      </p:sp>
      <p:sp>
        <p:nvSpPr>
          <p:cNvPr id="17" name="Shape 12"/>
          <p:cNvSpPr/>
          <p:nvPr/>
        </p:nvSpPr>
        <p:spPr>
          <a:xfrm>
            <a:off x="6765131" y="6385441"/>
            <a:ext cx="170497" cy="1374338"/>
          </a:xfrm>
          <a:prstGeom prst="roundRect">
            <a:avLst>
              <a:gd name="adj" fmla="val 42004"/>
            </a:avLst>
          </a:prstGeom>
          <a:solidFill>
            <a:srgbClr val="E9E6FA"/>
          </a:solidFill>
          <a:ln w="7620">
            <a:solidFill>
              <a:srgbClr val="BDB8DF"/>
            </a:solidFill>
            <a:prstDash val="solid"/>
          </a:ln>
        </p:spPr>
        <p:txBody>
          <a:bodyPr/>
          <a:lstStyle/>
          <a:p>
            <a:endParaRPr lang="en-PK"/>
          </a:p>
        </p:txBody>
      </p:sp>
      <p:sp>
        <p:nvSpPr>
          <p:cNvPr id="18" name="Shape 13"/>
          <p:cNvSpPr/>
          <p:nvPr/>
        </p:nvSpPr>
        <p:spPr>
          <a:xfrm>
            <a:off x="6594634" y="6273522"/>
            <a:ext cx="511492" cy="511493"/>
          </a:xfrm>
          <a:prstGeom prst="roundRect">
            <a:avLst>
              <a:gd name="adj" fmla="val 89386"/>
            </a:avLst>
          </a:prstGeom>
          <a:solidFill>
            <a:srgbClr val="E9E6FA"/>
          </a:solidFill>
          <a:ln w="7620">
            <a:solidFill>
              <a:srgbClr val="BDB8DF"/>
            </a:solidFill>
            <a:prstDash val="solid"/>
          </a:ln>
        </p:spPr>
        <p:txBody>
          <a:bodyPr/>
          <a:lstStyle/>
          <a:p>
            <a:endParaRPr lang="en-PK"/>
          </a:p>
        </p:txBody>
      </p:sp>
      <p:pic>
        <p:nvPicPr>
          <p:cNvPr id="19" name="Image 3" descr="preencoded.png"/>
          <p:cNvPicPr>
            <a:picLocks noChangeAspect="1"/>
          </p:cNvPicPr>
          <p:nvPr/>
        </p:nvPicPr>
        <p:blipFill>
          <a:blip r:embed="rId6"/>
          <a:stretch>
            <a:fillRect/>
          </a:stretch>
        </p:blipFill>
        <p:spPr>
          <a:xfrm>
            <a:off x="6722507" y="6369487"/>
            <a:ext cx="255746" cy="319683"/>
          </a:xfrm>
          <a:prstGeom prst="rect">
            <a:avLst/>
          </a:prstGeom>
        </p:spPr>
      </p:pic>
      <p:sp>
        <p:nvSpPr>
          <p:cNvPr id="20" name="Text 14"/>
          <p:cNvSpPr/>
          <p:nvPr/>
        </p:nvSpPr>
        <p:spPr>
          <a:xfrm>
            <a:off x="7276624" y="6300192"/>
            <a:ext cx="2422208" cy="266343"/>
          </a:xfrm>
          <a:prstGeom prst="rect">
            <a:avLst/>
          </a:prstGeom>
          <a:noFill/>
          <a:ln/>
        </p:spPr>
        <p:txBody>
          <a:bodyPr wrap="none" lIns="0" tIns="0" rIns="0" bIns="0" rtlCol="0" anchor="t"/>
          <a:lstStyle/>
          <a:p>
            <a:pPr marL="0" indent="0" algn="l">
              <a:lnSpc>
                <a:spcPts val="2050"/>
              </a:lnSpc>
              <a:buNone/>
            </a:pPr>
            <a:r>
              <a:rPr lang="en-US" sz="2000" b="1" dirty="0">
                <a:solidFill>
                  <a:srgbClr val="2A2742"/>
                </a:solidFill>
                <a:latin typeface="Outfit Extra Bold" pitchFamily="34" charset="0"/>
                <a:ea typeface="Outfit Extra Bold" pitchFamily="34" charset="-122"/>
                <a:cs typeface="Outfit Extra Bold" pitchFamily="34" charset="-120"/>
              </a:rPr>
              <a:t>Dealing with High Stress</a:t>
            </a:r>
            <a:endParaRPr lang="en-US" sz="2000" dirty="0"/>
          </a:p>
        </p:txBody>
      </p:sp>
      <p:sp>
        <p:nvSpPr>
          <p:cNvPr id="21" name="Text 15"/>
          <p:cNvSpPr/>
          <p:nvPr/>
        </p:nvSpPr>
        <p:spPr>
          <a:xfrm>
            <a:off x="7276624" y="6668810"/>
            <a:ext cx="6757035" cy="272772"/>
          </a:xfrm>
          <a:prstGeom prst="rect">
            <a:avLst/>
          </a:prstGeom>
          <a:noFill/>
          <a:ln/>
        </p:spPr>
        <p:txBody>
          <a:bodyPr wrap="none" lIns="0" tIns="0" rIns="0" bIns="0" rtlCol="0" anchor="t"/>
          <a:lstStyle/>
          <a:p>
            <a:pPr marL="0" indent="0" algn="l">
              <a:lnSpc>
                <a:spcPts val="2100"/>
              </a:lnSpc>
              <a:buNone/>
            </a:pPr>
            <a:r>
              <a:rPr lang="en-US" sz="2000" dirty="0">
                <a:solidFill>
                  <a:srgbClr val="2A2742"/>
                </a:solidFill>
                <a:latin typeface="Arimo" pitchFamily="34" charset="0"/>
                <a:ea typeface="Arimo" pitchFamily="34" charset="-122"/>
                <a:cs typeface="Arimo" pitchFamily="34" charset="-120"/>
              </a:rPr>
              <a:t>The emotional weight of care can sometimes be draining.</a:t>
            </a:r>
            <a:endParaRPr lang="en-US" sz="2000" dirty="0"/>
          </a:p>
        </p:txBody>
      </p:sp>
      <p:sp>
        <p:nvSpPr>
          <p:cNvPr id="22" name="Text 16"/>
          <p:cNvSpPr/>
          <p:nvPr/>
        </p:nvSpPr>
        <p:spPr>
          <a:xfrm>
            <a:off x="7276624" y="7043857"/>
            <a:ext cx="6757035" cy="545544"/>
          </a:xfrm>
          <a:prstGeom prst="rect">
            <a:avLst/>
          </a:prstGeom>
          <a:noFill/>
          <a:ln/>
        </p:spPr>
        <p:txBody>
          <a:bodyPr wrap="square" lIns="0" tIns="0" rIns="0" bIns="0" rtlCol="0" anchor="t"/>
          <a:lstStyle/>
          <a:p>
            <a:pPr marL="0" indent="0" algn="l">
              <a:lnSpc>
                <a:spcPts val="2100"/>
              </a:lnSpc>
              <a:buNone/>
            </a:pPr>
            <a:r>
              <a:rPr lang="en-US" sz="2000" b="1" dirty="0">
                <a:solidFill>
                  <a:srgbClr val="2A2742"/>
                </a:solidFill>
                <a:latin typeface="Arimo" pitchFamily="34" charset="0"/>
                <a:ea typeface="Arimo" pitchFamily="34" charset="-122"/>
                <a:cs typeface="Arimo" pitchFamily="34" charset="-120"/>
              </a:rPr>
              <a:t>Improvement Plan:</a:t>
            </a:r>
            <a:r>
              <a:rPr lang="en-US" sz="2000" dirty="0">
                <a:solidFill>
                  <a:srgbClr val="2A2742"/>
                </a:solidFill>
                <a:latin typeface="Arimo" pitchFamily="34" charset="0"/>
                <a:ea typeface="Arimo" pitchFamily="34" charset="-122"/>
                <a:cs typeface="Arimo" pitchFamily="34" charset="-120"/>
              </a:rPr>
              <a:t> Implementing daily mindfulness practices and establishing a regular schedule for self-care activities to improve resilience.</a:t>
            </a:r>
            <a:endParaRPr lang="en-US" sz="2000" dirty="0"/>
          </a:p>
        </p:txBody>
      </p:sp>
      <p:sp>
        <p:nvSpPr>
          <p:cNvPr id="23" name="Rectangle 22">
            <a:extLst>
              <a:ext uri="{FF2B5EF4-FFF2-40B4-BE49-F238E27FC236}">
                <a16:creationId xmlns:a16="http://schemas.microsoft.com/office/drawing/2014/main" id="{48EFE089-AD29-67F4-D669-3C659B6F327A}"/>
              </a:ext>
            </a:extLst>
          </p:cNvPr>
          <p:cNvSpPr/>
          <p:nvPr/>
        </p:nvSpPr>
        <p:spPr>
          <a:xfrm>
            <a:off x="12909884" y="7759779"/>
            <a:ext cx="1720516" cy="4698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1985010"/>
          </a:xfrm>
          <a:prstGeom prst="rect">
            <a:avLst/>
          </a:prstGeom>
        </p:spPr>
      </p:pic>
      <p:sp>
        <p:nvSpPr>
          <p:cNvPr id="3" name="Text 0"/>
          <p:cNvSpPr/>
          <p:nvPr/>
        </p:nvSpPr>
        <p:spPr>
          <a:xfrm>
            <a:off x="555784" y="2904173"/>
            <a:ext cx="6858238" cy="496253"/>
          </a:xfrm>
          <a:prstGeom prst="rect">
            <a:avLst/>
          </a:prstGeom>
          <a:noFill/>
          <a:ln/>
        </p:spPr>
        <p:txBody>
          <a:bodyPr wrap="none" lIns="0" tIns="0" rIns="0" bIns="0" rtlCol="0" anchor="t"/>
          <a:lstStyle/>
          <a:p>
            <a:pPr marL="0" indent="0" algn="l">
              <a:lnSpc>
                <a:spcPts val="3900"/>
              </a:lnSpc>
              <a:buNone/>
            </a:pPr>
            <a:r>
              <a:rPr lang="en-US" sz="3100" b="1" dirty="0">
                <a:solidFill>
                  <a:srgbClr val="231971"/>
                </a:solidFill>
                <a:latin typeface="Outfit Extra Bold" pitchFamily="34" charset="0"/>
                <a:ea typeface="Outfit Extra Bold" pitchFamily="34" charset="-122"/>
                <a:cs typeface="Outfit Extra Bold" pitchFamily="34" charset="-120"/>
              </a:rPr>
              <a:t>Opportunities in Health &amp; Social Care</a:t>
            </a:r>
            <a:endParaRPr lang="en-US" sz="3100" dirty="0"/>
          </a:p>
        </p:txBody>
      </p:sp>
      <p:sp>
        <p:nvSpPr>
          <p:cNvPr id="4" name="Text 1"/>
          <p:cNvSpPr/>
          <p:nvPr/>
        </p:nvSpPr>
        <p:spPr>
          <a:xfrm>
            <a:off x="555784" y="3638550"/>
            <a:ext cx="13518833" cy="317540"/>
          </a:xfrm>
          <a:prstGeom prst="rect">
            <a:avLst/>
          </a:prstGeom>
          <a:noFill/>
          <a:ln/>
        </p:spPr>
        <p:txBody>
          <a:bodyPr wrap="none" lIns="0" tIns="0" rIns="0" bIns="0" rtlCol="0" anchor="t"/>
          <a:lstStyle/>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The sector is dynamic and offers numerous pathways for professional advancement and specialization that align with my</a:t>
            </a:r>
          </a:p>
          <a:p>
            <a:pPr marL="0" indent="0" algn="l">
              <a:lnSpc>
                <a:spcPts val="2500"/>
              </a:lnSpc>
              <a:buNone/>
            </a:pPr>
            <a:r>
              <a:rPr lang="en-US" sz="2000" dirty="0">
                <a:solidFill>
                  <a:srgbClr val="2A2742"/>
                </a:solidFill>
                <a:latin typeface="Arimo" pitchFamily="34" charset="0"/>
                <a:ea typeface="Arimo" pitchFamily="34" charset="-122"/>
                <a:cs typeface="Arimo" pitchFamily="34" charset="-120"/>
              </a:rPr>
              <a:t> personal career goals.</a:t>
            </a:r>
            <a:endParaRPr lang="en-US" sz="2000" dirty="0"/>
          </a:p>
        </p:txBody>
      </p:sp>
      <p:sp>
        <p:nvSpPr>
          <p:cNvPr id="5" name="Shape 2"/>
          <p:cNvSpPr/>
          <p:nvPr/>
        </p:nvSpPr>
        <p:spPr>
          <a:xfrm>
            <a:off x="555784" y="4134683"/>
            <a:ext cx="635198" cy="952738"/>
          </a:xfrm>
          <a:prstGeom prst="roundRect">
            <a:avLst>
              <a:gd name="adj" fmla="val 360019"/>
            </a:avLst>
          </a:prstGeom>
          <a:solidFill>
            <a:srgbClr val="E9E6FA"/>
          </a:solidFill>
          <a:ln w="7620">
            <a:solidFill>
              <a:srgbClr val="BDB8DF"/>
            </a:solidFill>
            <a:prstDash val="solid"/>
          </a:ln>
        </p:spPr>
        <p:txBody>
          <a:bodyPr/>
          <a:lstStyle/>
          <a:p>
            <a:endParaRPr lang="en-PK"/>
          </a:p>
        </p:txBody>
      </p:sp>
      <p:pic>
        <p:nvPicPr>
          <p:cNvPr id="6" name="Image 1" descr="preencoded.png"/>
          <p:cNvPicPr>
            <a:picLocks noChangeAspect="1"/>
          </p:cNvPicPr>
          <p:nvPr/>
        </p:nvPicPr>
        <p:blipFill>
          <a:blip r:embed="rId4"/>
          <a:stretch>
            <a:fillRect/>
          </a:stretch>
        </p:blipFill>
        <p:spPr>
          <a:xfrm>
            <a:off x="754261" y="4462224"/>
            <a:ext cx="238125" cy="297656"/>
          </a:xfrm>
          <a:prstGeom prst="rect">
            <a:avLst/>
          </a:prstGeom>
        </p:spPr>
      </p:pic>
      <p:sp>
        <p:nvSpPr>
          <p:cNvPr id="7" name="Text 3"/>
          <p:cNvSpPr/>
          <p:nvPr/>
        </p:nvSpPr>
        <p:spPr>
          <a:xfrm>
            <a:off x="1349692" y="4293394"/>
            <a:ext cx="2285762" cy="248007"/>
          </a:xfrm>
          <a:prstGeom prst="rect">
            <a:avLst/>
          </a:prstGeom>
          <a:noFill/>
          <a:ln/>
        </p:spPr>
        <p:txBody>
          <a:bodyPr wrap="none" lIns="0" tIns="0" rIns="0" bIns="0" rtlCol="0" anchor="t"/>
          <a:lstStyle/>
          <a:p>
            <a:pPr marL="0" indent="0" algn="l">
              <a:lnSpc>
                <a:spcPts val="1950"/>
              </a:lnSpc>
              <a:buNone/>
            </a:pPr>
            <a:r>
              <a:rPr lang="en-US" sz="2000" b="1" dirty="0">
                <a:solidFill>
                  <a:srgbClr val="2A2742"/>
                </a:solidFill>
                <a:latin typeface="Outfit Extra Bold" pitchFamily="34" charset="0"/>
                <a:ea typeface="Outfit Extra Bold" pitchFamily="34" charset="-122"/>
                <a:cs typeface="Outfit Extra Bold" pitchFamily="34" charset="-120"/>
              </a:rPr>
              <a:t>Specialized CPD Courses</a:t>
            </a:r>
            <a:endParaRPr lang="en-US" sz="2000" dirty="0"/>
          </a:p>
        </p:txBody>
      </p:sp>
      <p:sp>
        <p:nvSpPr>
          <p:cNvPr id="8" name="Text 4"/>
          <p:cNvSpPr/>
          <p:nvPr/>
        </p:nvSpPr>
        <p:spPr>
          <a:xfrm>
            <a:off x="1349692" y="4636651"/>
            <a:ext cx="12724924" cy="254079"/>
          </a:xfrm>
          <a:prstGeom prst="rect">
            <a:avLst/>
          </a:prstGeom>
          <a:noFill/>
          <a:ln/>
        </p:spPr>
        <p:txBody>
          <a:bodyPr wrap="none" lIns="0" tIns="0" rIns="0" bIns="0" rtlCol="0" anchor="t"/>
          <a:lstStyle/>
          <a:p>
            <a:pPr marL="0" indent="0" algn="l">
              <a:lnSpc>
                <a:spcPts val="2000"/>
              </a:lnSpc>
              <a:buNone/>
            </a:pPr>
            <a:r>
              <a:rPr lang="en-US" sz="2000" dirty="0">
                <a:solidFill>
                  <a:srgbClr val="2A2742"/>
                </a:solidFill>
                <a:latin typeface="Arimo" pitchFamily="34" charset="0"/>
                <a:ea typeface="Arimo" pitchFamily="34" charset="-122"/>
                <a:cs typeface="Arimo" pitchFamily="34" charset="-120"/>
              </a:rPr>
              <a:t>Pursuing Continuing Professional Development in areas like mental health first aid or dementia care to deepen</a:t>
            </a:r>
          </a:p>
          <a:p>
            <a:pPr marL="0" indent="0" algn="l">
              <a:lnSpc>
                <a:spcPts val="2000"/>
              </a:lnSpc>
              <a:buNone/>
            </a:pPr>
            <a:r>
              <a:rPr lang="en-US" sz="2000" dirty="0">
                <a:solidFill>
                  <a:srgbClr val="2A2742"/>
                </a:solidFill>
                <a:latin typeface="Arimo" pitchFamily="34" charset="0"/>
                <a:ea typeface="Arimo" pitchFamily="34" charset="-122"/>
                <a:cs typeface="Arimo" pitchFamily="34" charset="-120"/>
              </a:rPr>
              <a:t> clinical knowledge and open new career doors.</a:t>
            </a:r>
            <a:endParaRPr lang="en-US" sz="2000" dirty="0"/>
          </a:p>
        </p:txBody>
      </p:sp>
      <p:sp>
        <p:nvSpPr>
          <p:cNvPr id="9" name="Shape 5"/>
          <p:cNvSpPr/>
          <p:nvPr/>
        </p:nvSpPr>
        <p:spPr>
          <a:xfrm>
            <a:off x="555784" y="5246132"/>
            <a:ext cx="635198" cy="952738"/>
          </a:xfrm>
          <a:prstGeom prst="roundRect">
            <a:avLst>
              <a:gd name="adj" fmla="val 360019"/>
            </a:avLst>
          </a:prstGeom>
          <a:solidFill>
            <a:srgbClr val="E9E6FA"/>
          </a:solidFill>
          <a:ln w="7620">
            <a:solidFill>
              <a:srgbClr val="BDB8DF"/>
            </a:solidFill>
            <a:prstDash val="solid"/>
          </a:ln>
        </p:spPr>
        <p:txBody>
          <a:bodyPr/>
          <a:lstStyle/>
          <a:p>
            <a:endParaRPr lang="en-PK"/>
          </a:p>
        </p:txBody>
      </p:sp>
      <p:pic>
        <p:nvPicPr>
          <p:cNvPr id="10" name="Image 2" descr="preencoded.png"/>
          <p:cNvPicPr>
            <a:picLocks noChangeAspect="1"/>
          </p:cNvPicPr>
          <p:nvPr/>
        </p:nvPicPr>
        <p:blipFill>
          <a:blip r:embed="rId5"/>
          <a:stretch>
            <a:fillRect/>
          </a:stretch>
        </p:blipFill>
        <p:spPr>
          <a:xfrm>
            <a:off x="754261" y="5573673"/>
            <a:ext cx="238125" cy="297656"/>
          </a:xfrm>
          <a:prstGeom prst="rect">
            <a:avLst/>
          </a:prstGeom>
        </p:spPr>
      </p:pic>
      <p:sp>
        <p:nvSpPr>
          <p:cNvPr id="11" name="Text 6"/>
          <p:cNvSpPr/>
          <p:nvPr/>
        </p:nvSpPr>
        <p:spPr>
          <a:xfrm>
            <a:off x="1349692" y="5404842"/>
            <a:ext cx="3312081" cy="248007"/>
          </a:xfrm>
          <a:prstGeom prst="rect">
            <a:avLst/>
          </a:prstGeom>
          <a:noFill/>
          <a:ln/>
        </p:spPr>
        <p:txBody>
          <a:bodyPr wrap="none" lIns="0" tIns="0" rIns="0" bIns="0" rtlCol="0" anchor="t"/>
          <a:lstStyle/>
          <a:p>
            <a:pPr marL="0" indent="0" algn="l">
              <a:lnSpc>
                <a:spcPts val="1950"/>
              </a:lnSpc>
              <a:buNone/>
            </a:pPr>
            <a:r>
              <a:rPr lang="en-US" sz="2000" b="1" dirty="0">
                <a:solidFill>
                  <a:srgbClr val="2A2742"/>
                </a:solidFill>
                <a:latin typeface="Outfit Extra Bold" pitchFamily="34" charset="0"/>
                <a:ea typeface="Outfit Extra Bold" pitchFamily="34" charset="-122"/>
                <a:cs typeface="Outfit Extra Bold" pitchFamily="34" charset="-120"/>
              </a:rPr>
              <a:t>Formal Placements &amp; NHS Job Roles</a:t>
            </a:r>
            <a:endParaRPr lang="en-US" sz="2000" dirty="0"/>
          </a:p>
        </p:txBody>
      </p:sp>
      <p:sp>
        <p:nvSpPr>
          <p:cNvPr id="12" name="Text 7"/>
          <p:cNvSpPr/>
          <p:nvPr/>
        </p:nvSpPr>
        <p:spPr>
          <a:xfrm>
            <a:off x="1349692" y="5748099"/>
            <a:ext cx="12724924" cy="254079"/>
          </a:xfrm>
          <a:prstGeom prst="rect">
            <a:avLst/>
          </a:prstGeom>
          <a:noFill/>
          <a:ln/>
        </p:spPr>
        <p:txBody>
          <a:bodyPr wrap="none" lIns="0" tIns="0" rIns="0" bIns="0" rtlCol="0" anchor="t"/>
          <a:lstStyle/>
          <a:p>
            <a:pPr marL="0" indent="0" algn="l">
              <a:lnSpc>
                <a:spcPts val="2000"/>
              </a:lnSpc>
              <a:buNone/>
            </a:pPr>
            <a:r>
              <a:rPr lang="en-US" sz="2000" dirty="0">
                <a:solidFill>
                  <a:srgbClr val="2A2742"/>
                </a:solidFill>
                <a:latin typeface="Arimo" pitchFamily="34" charset="0"/>
                <a:ea typeface="Arimo" pitchFamily="34" charset="-122"/>
                <a:cs typeface="Arimo" pitchFamily="34" charset="-120"/>
              </a:rPr>
              <a:t>Securing high-quality placements and entry-level NHS positions to gain hands-on experience in diverse care</a:t>
            </a:r>
          </a:p>
          <a:p>
            <a:pPr marL="0" indent="0" algn="l">
              <a:lnSpc>
                <a:spcPts val="2000"/>
              </a:lnSpc>
              <a:buNone/>
            </a:pPr>
            <a:r>
              <a:rPr lang="en-US" sz="2000" dirty="0">
                <a:solidFill>
                  <a:srgbClr val="2A2742"/>
                </a:solidFill>
                <a:latin typeface="Arimo" pitchFamily="34" charset="0"/>
                <a:ea typeface="Arimo" pitchFamily="34" charset="-122"/>
                <a:cs typeface="Arimo" pitchFamily="34" charset="-120"/>
              </a:rPr>
              <a:t> settings and understand organizational structures.</a:t>
            </a:r>
            <a:endParaRPr lang="en-US" sz="2000" dirty="0"/>
          </a:p>
        </p:txBody>
      </p:sp>
      <p:sp>
        <p:nvSpPr>
          <p:cNvPr id="13" name="Shape 8"/>
          <p:cNvSpPr/>
          <p:nvPr/>
        </p:nvSpPr>
        <p:spPr>
          <a:xfrm>
            <a:off x="555784" y="6357580"/>
            <a:ext cx="635198" cy="952738"/>
          </a:xfrm>
          <a:prstGeom prst="roundRect">
            <a:avLst>
              <a:gd name="adj" fmla="val 360019"/>
            </a:avLst>
          </a:prstGeom>
          <a:solidFill>
            <a:srgbClr val="E9E6FA"/>
          </a:solidFill>
          <a:ln w="7620">
            <a:solidFill>
              <a:srgbClr val="BDB8DF"/>
            </a:solidFill>
            <a:prstDash val="solid"/>
          </a:ln>
        </p:spPr>
        <p:txBody>
          <a:bodyPr/>
          <a:lstStyle/>
          <a:p>
            <a:endParaRPr lang="en-PK"/>
          </a:p>
        </p:txBody>
      </p:sp>
      <p:pic>
        <p:nvPicPr>
          <p:cNvPr id="14" name="Image 3" descr="preencoded.png"/>
          <p:cNvPicPr>
            <a:picLocks noChangeAspect="1"/>
          </p:cNvPicPr>
          <p:nvPr/>
        </p:nvPicPr>
        <p:blipFill>
          <a:blip r:embed="rId6"/>
          <a:stretch>
            <a:fillRect/>
          </a:stretch>
        </p:blipFill>
        <p:spPr>
          <a:xfrm>
            <a:off x="754261" y="6685121"/>
            <a:ext cx="238125" cy="297656"/>
          </a:xfrm>
          <a:prstGeom prst="rect">
            <a:avLst/>
          </a:prstGeom>
        </p:spPr>
      </p:pic>
      <p:sp>
        <p:nvSpPr>
          <p:cNvPr id="15" name="Text 9"/>
          <p:cNvSpPr/>
          <p:nvPr/>
        </p:nvSpPr>
        <p:spPr>
          <a:xfrm>
            <a:off x="1349692" y="6516291"/>
            <a:ext cx="2771180" cy="248007"/>
          </a:xfrm>
          <a:prstGeom prst="rect">
            <a:avLst/>
          </a:prstGeom>
          <a:noFill/>
          <a:ln/>
        </p:spPr>
        <p:txBody>
          <a:bodyPr wrap="none" lIns="0" tIns="0" rIns="0" bIns="0" rtlCol="0" anchor="t"/>
          <a:lstStyle/>
          <a:p>
            <a:pPr marL="0" indent="0" algn="l">
              <a:lnSpc>
                <a:spcPts val="1950"/>
              </a:lnSpc>
              <a:buNone/>
            </a:pPr>
            <a:r>
              <a:rPr lang="en-US" sz="2000" b="1" dirty="0">
                <a:solidFill>
                  <a:srgbClr val="2A2742"/>
                </a:solidFill>
                <a:latin typeface="Outfit Extra Bold" pitchFamily="34" charset="0"/>
                <a:ea typeface="Outfit Extra Bold" pitchFamily="34" charset="-122"/>
                <a:cs typeface="Outfit Extra Bold" pitchFamily="34" charset="-120"/>
              </a:rPr>
              <a:t>Volunteering and Mentorships</a:t>
            </a:r>
            <a:endParaRPr lang="en-US" sz="2000" dirty="0"/>
          </a:p>
        </p:txBody>
      </p:sp>
      <p:sp>
        <p:nvSpPr>
          <p:cNvPr id="16" name="Text 10"/>
          <p:cNvSpPr/>
          <p:nvPr/>
        </p:nvSpPr>
        <p:spPr>
          <a:xfrm>
            <a:off x="1349692" y="6859548"/>
            <a:ext cx="12724924" cy="254079"/>
          </a:xfrm>
          <a:prstGeom prst="rect">
            <a:avLst/>
          </a:prstGeom>
          <a:noFill/>
          <a:ln/>
        </p:spPr>
        <p:txBody>
          <a:bodyPr wrap="none" lIns="0" tIns="0" rIns="0" bIns="0" rtlCol="0" anchor="t"/>
          <a:lstStyle/>
          <a:p>
            <a:pPr marL="0" indent="0" algn="l">
              <a:lnSpc>
                <a:spcPts val="2000"/>
              </a:lnSpc>
              <a:buNone/>
            </a:pPr>
            <a:r>
              <a:rPr lang="en-US" dirty="0">
                <a:solidFill>
                  <a:srgbClr val="2A2742"/>
                </a:solidFill>
                <a:latin typeface="Arimo" pitchFamily="34" charset="0"/>
                <a:ea typeface="Arimo" pitchFamily="34" charset="-122"/>
                <a:cs typeface="Arimo" pitchFamily="34" charset="-120"/>
              </a:rPr>
              <a:t>Engaging with experienced professionals through structured mentorships or volunteering to gain industry insight and refine</a:t>
            </a:r>
          </a:p>
          <a:p>
            <a:pPr marL="0" indent="0" algn="l">
              <a:lnSpc>
                <a:spcPts val="2000"/>
              </a:lnSpc>
              <a:buNone/>
            </a:pPr>
            <a:r>
              <a:rPr lang="en-US" dirty="0">
                <a:solidFill>
                  <a:srgbClr val="2A2742"/>
                </a:solidFill>
                <a:latin typeface="Arimo" pitchFamily="34" charset="0"/>
                <a:ea typeface="Arimo" pitchFamily="34" charset="-122"/>
                <a:cs typeface="Arimo" pitchFamily="34" charset="-120"/>
              </a:rPr>
              <a:t> practical skills in a supportive context.</a:t>
            </a:r>
            <a:endParaRPr lang="en-US" dirty="0"/>
          </a:p>
        </p:txBody>
      </p:sp>
      <p:sp>
        <p:nvSpPr>
          <p:cNvPr id="17" name="Rectangle 16">
            <a:extLst>
              <a:ext uri="{FF2B5EF4-FFF2-40B4-BE49-F238E27FC236}">
                <a16:creationId xmlns:a16="http://schemas.microsoft.com/office/drawing/2014/main" id="{765D617A-CAC3-A16B-8BF6-5E1E9AB7B41D}"/>
              </a:ext>
            </a:extLst>
          </p:cNvPr>
          <p:cNvSpPr/>
          <p:nvPr/>
        </p:nvSpPr>
        <p:spPr>
          <a:xfrm>
            <a:off x="12837695" y="7628021"/>
            <a:ext cx="1792705" cy="6015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10058400" y="0"/>
            <a:ext cx="4572000" cy="8229600"/>
          </a:xfrm>
          <a:prstGeom prst="rect">
            <a:avLst/>
          </a:prstGeom>
        </p:spPr>
      </p:pic>
      <p:sp>
        <p:nvSpPr>
          <p:cNvPr id="3" name="Text 0"/>
          <p:cNvSpPr/>
          <p:nvPr/>
        </p:nvSpPr>
        <p:spPr>
          <a:xfrm>
            <a:off x="680918" y="823793"/>
            <a:ext cx="7782163" cy="1215866"/>
          </a:xfrm>
          <a:prstGeom prst="rect">
            <a:avLst/>
          </a:prstGeom>
          <a:noFill/>
          <a:ln/>
        </p:spPr>
        <p:txBody>
          <a:bodyPr wrap="square" lIns="0" tIns="0" rIns="0" bIns="0" rtlCol="0" anchor="t"/>
          <a:lstStyle/>
          <a:p>
            <a:pPr marL="0" indent="0" algn="l">
              <a:lnSpc>
                <a:spcPts val="4750"/>
              </a:lnSpc>
              <a:buNone/>
            </a:pPr>
            <a:r>
              <a:rPr lang="en-US" sz="3800" b="1" dirty="0">
                <a:solidFill>
                  <a:srgbClr val="231971"/>
                </a:solidFill>
                <a:latin typeface="Outfit Extra Bold" pitchFamily="34" charset="0"/>
                <a:ea typeface="Outfit Extra Bold" pitchFamily="34" charset="-122"/>
                <a:cs typeface="Outfit Extra Bold" pitchFamily="34" charset="-120"/>
              </a:rPr>
              <a:t>Threats and Minimization Strategies</a:t>
            </a:r>
            <a:endParaRPr lang="en-US" sz="3800" dirty="0"/>
          </a:p>
        </p:txBody>
      </p:sp>
      <p:sp>
        <p:nvSpPr>
          <p:cNvPr id="4" name="Text 1"/>
          <p:cNvSpPr/>
          <p:nvPr/>
        </p:nvSpPr>
        <p:spPr>
          <a:xfrm>
            <a:off x="680918" y="2331482"/>
            <a:ext cx="7782163" cy="778193"/>
          </a:xfrm>
          <a:prstGeom prst="rect">
            <a:avLst/>
          </a:prstGeom>
          <a:noFill/>
          <a:ln/>
        </p:spPr>
        <p:txBody>
          <a:bodyPr wrap="square" lIns="0" tIns="0" rIns="0" bIns="0" rtlCol="0" anchor="t"/>
          <a:lstStyle/>
          <a:p>
            <a:pPr marL="0" indent="0" algn="l">
              <a:lnSpc>
                <a:spcPts val="3050"/>
              </a:lnSpc>
              <a:buNone/>
            </a:pPr>
            <a:r>
              <a:rPr lang="en-US" sz="2000" dirty="0">
                <a:solidFill>
                  <a:srgbClr val="2A2742"/>
                </a:solidFill>
                <a:latin typeface="Arimo" pitchFamily="34" charset="0"/>
                <a:ea typeface="Arimo" pitchFamily="34" charset="-122"/>
                <a:cs typeface="Arimo" pitchFamily="34" charset="-120"/>
              </a:rPr>
              <a:t>External challenges are inevitable, but self-awareness allows me to proactively mitigate risks to my professional journey and well-being.</a:t>
            </a:r>
            <a:endParaRPr lang="en-US" sz="2000" dirty="0"/>
          </a:p>
        </p:txBody>
      </p:sp>
      <p:sp>
        <p:nvSpPr>
          <p:cNvPr id="5" name="Text 2"/>
          <p:cNvSpPr/>
          <p:nvPr/>
        </p:nvSpPr>
        <p:spPr>
          <a:xfrm>
            <a:off x="680918" y="3523059"/>
            <a:ext cx="2431971" cy="303967"/>
          </a:xfrm>
          <a:prstGeom prst="rect">
            <a:avLst/>
          </a:prstGeom>
          <a:noFill/>
          <a:ln/>
        </p:spPr>
        <p:txBody>
          <a:bodyPr wrap="none" lIns="0" tIns="0" rIns="0" bIns="0" rtlCol="0" anchor="t"/>
          <a:lstStyle/>
          <a:p>
            <a:pPr marL="0" indent="0" algn="l">
              <a:lnSpc>
                <a:spcPts val="2350"/>
              </a:lnSpc>
              <a:buNone/>
            </a:pPr>
            <a:r>
              <a:rPr lang="en-US" sz="1900" b="1" dirty="0">
                <a:solidFill>
                  <a:srgbClr val="231971"/>
                </a:solidFill>
                <a:latin typeface="Outfit Extra Bold" pitchFamily="34" charset="0"/>
                <a:ea typeface="Outfit Extra Bold" pitchFamily="34" charset="-122"/>
                <a:cs typeface="Outfit Extra Bold" pitchFamily="34" charset="-120"/>
              </a:rPr>
              <a:t>Potential Threats</a:t>
            </a:r>
            <a:endParaRPr lang="en-US" sz="1900" dirty="0"/>
          </a:p>
        </p:txBody>
      </p:sp>
      <p:sp>
        <p:nvSpPr>
          <p:cNvPr id="6" name="Text 3"/>
          <p:cNvSpPr/>
          <p:nvPr/>
        </p:nvSpPr>
        <p:spPr>
          <a:xfrm>
            <a:off x="680918" y="4021574"/>
            <a:ext cx="3653790" cy="311229"/>
          </a:xfrm>
          <a:prstGeom prst="rect">
            <a:avLst/>
          </a:prstGeom>
          <a:noFill/>
          <a:ln/>
        </p:spPr>
        <p:txBody>
          <a:bodyPr wrap="non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High competition for special roles.</a:t>
            </a:r>
            <a:endParaRPr lang="en-US" sz="2000" dirty="0"/>
          </a:p>
        </p:txBody>
      </p:sp>
      <p:sp>
        <p:nvSpPr>
          <p:cNvPr id="7" name="Text 4"/>
          <p:cNvSpPr/>
          <p:nvPr/>
        </p:nvSpPr>
        <p:spPr>
          <a:xfrm>
            <a:off x="680918" y="4400788"/>
            <a:ext cx="3653790" cy="622459"/>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Risk of professional burnout due to emotional demands.</a:t>
            </a:r>
            <a:endParaRPr lang="en-US" sz="2000" dirty="0"/>
          </a:p>
        </p:txBody>
      </p:sp>
      <p:sp>
        <p:nvSpPr>
          <p:cNvPr id="8" name="Text 5"/>
          <p:cNvSpPr/>
          <p:nvPr/>
        </p:nvSpPr>
        <p:spPr>
          <a:xfrm>
            <a:off x="680918" y="5091232"/>
            <a:ext cx="3653790" cy="622459"/>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Maintaining work-life balance in a demanding profession.</a:t>
            </a:r>
            <a:endParaRPr lang="en-US" sz="2000" dirty="0"/>
          </a:p>
        </p:txBody>
      </p:sp>
      <p:sp>
        <p:nvSpPr>
          <p:cNvPr id="9" name="Text 6"/>
          <p:cNvSpPr/>
          <p:nvPr/>
        </p:nvSpPr>
        <p:spPr>
          <a:xfrm>
            <a:off x="680918" y="5781675"/>
            <a:ext cx="3653790" cy="622459"/>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Rapid changes in policy and procedure requiring constant learning</a:t>
            </a:r>
            <a:r>
              <a:rPr lang="en-US" sz="1500" dirty="0">
                <a:solidFill>
                  <a:srgbClr val="2A2742"/>
                </a:solidFill>
                <a:latin typeface="Arimo" pitchFamily="34" charset="0"/>
                <a:ea typeface="Arimo" pitchFamily="34" charset="-122"/>
                <a:cs typeface="Arimo" pitchFamily="34" charset="-120"/>
              </a:rPr>
              <a:t>.</a:t>
            </a:r>
            <a:endParaRPr lang="en-US" sz="1500" dirty="0"/>
          </a:p>
        </p:txBody>
      </p:sp>
      <p:sp>
        <p:nvSpPr>
          <p:cNvPr id="10" name="Text 7"/>
          <p:cNvSpPr/>
          <p:nvPr/>
        </p:nvSpPr>
        <p:spPr>
          <a:xfrm>
            <a:off x="4816912" y="3523059"/>
            <a:ext cx="2710934" cy="303967"/>
          </a:xfrm>
          <a:prstGeom prst="rect">
            <a:avLst/>
          </a:prstGeom>
          <a:noFill/>
          <a:ln/>
        </p:spPr>
        <p:txBody>
          <a:bodyPr wrap="none" lIns="0" tIns="0" rIns="0" bIns="0" rtlCol="0" anchor="t"/>
          <a:lstStyle/>
          <a:p>
            <a:pPr marL="0" indent="0" algn="l">
              <a:lnSpc>
                <a:spcPts val="2350"/>
              </a:lnSpc>
              <a:buNone/>
            </a:pPr>
            <a:r>
              <a:rPr lang="en-US" sz="1900" b="1" dirty="0">
                <a:solidFill>
                  <a:srgbClr val="231971"/>
                </a:solidFill>
                <a:latin typeface="Outfit Extra Bold" pitchFamily="34" charset="0"/>
                <a:ea typeface="Outfit Extra Bold" pitchFamily="34" charset="-122"/>
                <a:cs typeface="Outfit Extra Bold" pitchFamily="34" charset="-120"/>
              </a:rPr>
              <a:t>Minimization Strategies</a:t>
            </a:r>
            <a:endParaRPr lang="en-US" sz="1900" dirty="0"/>
          </a:p>
        </p:txBody>
      </p:sp>
      <p:sp>
        <p:nvSpPr>
          <p:cNvPr id="11" name="Text 8"/>
          <p:cNvSpPr/>
          <p:nvPr/>
        </p:nvSpPr>
        <p:spPr>
          <a:xfrm>
            <a:off x="4816912" y="4021574"/>
            <a:ext cx="3653790" cy="622459"/>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Prioritize </a:t>
            </a:r>
            <a:r>
              <a:rPr lang="en-US" sz="2000" dirty="0">
                <a:solidFill>
                  <a:srgbClr val="5E4CE6"/>
                </a:solidFill>
                <a:latin typeface="Arimo" pitchFamily="34" charset="0"/>
                <a:ea typeface="Arimo" pitchFamily="34" charset="-122"/>
                <a:cs typeface="Arimo" pitchFamily="34" charset="-120"/>
              </a:rPr>
              <a:t>continuous learning</a:t>
            </a:r>
            <a:r>
              <a:rPr lang="en-US" sz="2000" dirty="0">
                <a:solidFill>
                  <a:srgbClr val="2A2742"/>
                </a:solidFill>
                <a:latin typeface="Arimo" pitchFamily="34" charset="0"/>
                <a:ea typeface="Arimo" pitchFamily="34" charset="-122"/>
                <a:cs typeface="Arimo" pitchFamily="34" charset="-120"/>
              </a:rPr>
              <a:t> (CPD) to stay competitive.</a:t>
            </a:r>
            <a:endParaRPr lang="en-US" sz="2000" dirty="0"/>
          </a:p>
        </p:txBody>
      </p:sp>
      <p:sp>
        <p:nvSpPr>
          <p:cNvPr id="12" name="Text 9"/>
          <p:cNvSpPr/>
          <p:nvPr/>
        </p:nvSpPr>
        <p:spPr>
          <a:xfrm>
            <a:off x="4816912" y="4712018"/>
            <a:ext cx="3653790" cy="933688"/>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Implement robust </a:t>
            </a:r>
            <a:r>
              <a:rPr lang="en-US" sz="2000" dirty="0">
                <a:solidFill>
                  <a:srgbClr val="5E4CE6"/>
                </a:solidFill>
                <a:latin typeface="Arimo" pitchFamily="34" charset="0"/>
                <a:ea typeface="Arimo" pitchFamily="34" charset="-122"/>
                <a:cs typeface="Arimo" pitchFamily="34" charset="-120"/>
              </a:rPr>
              <a:t>self-care routines</a:t>
            </a:r>
            <a:r>
              <a:rPr lang="en-US" sz="2000" dirty="0">
                <a:solidFill>
                  <a:srgbClr val="2A2742"/>
                </a:solidFill>
                <a:latin typeface="Arimo" pitchFamily="34" charset="0"/>
                <a:ea typeface="Arimo" pitchFamily="34" charset="-122"/>
                <a:cs typeface="Arimo" pitchFamily="34" charset="-120"/>
              </a:rPr>
              <a:t> and utilize organizational support systems.</a:t>
            </a:r>
            <a:endParaRPr lang="en-US" sz="2000" dirty="0"/>
          </a:p>
        </p:txBody>
      </p:sp>
      <p:sp>
        <p:nvSpPr>
          <p:cNvPr id="13" name="Text 10"/>
          <p:cNvSpPr/>
          <p:nvPr/>
        </p:nvSpPr>
        <p:spPr>
          <a:xfrm>
            <a:off x="4816912" y="5998244"/>
            <a:ext cx="3653790" cy="933688"/>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Actively </a:t>
            </a:r>
            <a:r>
              <a:rPr lang="en-US" sz="2000" dirty="0">
                <a:solidFill>
                  <a:srgbClr val="5E4CE6"/>
                </a:solidFill>
                <a:latin typeface="Arimo" pitchFamily="34" charset="0"/>
                <a:ea typeface="Arimo" pitchFamily="34" charset="-122"/>
                <a:cs typeface="Arimo" pitchFamily="34" charset="-120"/>
              </a:rPr>
              <a:t>network</a:t>
            </a:r>
            <a:r>
              <a:rPr lang="en-US" sz="2000" dirty="0">
                <a:solidFill>
                  <a:srgbClr val="2A2742"/>
                </a:solidFill>
                <a:latin typeface="Arimo" pitchFamily="34" charset="0"/>
                <a:ea typeface="Arimo" pitchFamily="34" charset="-122"/>
                <a:cs typeface="Arimo" pitchFamily="34" charset="-120"/>
              </a:rPr>
              <a:t> with professionals to stay informed and explore hidden opportunities.</a:t>
            </a:r>
            <a:endParaRPr lang="en-US" sz="2000" dirty="0"/>
          </a:p>
        </p:txBody>
      </p:sp>
      <p:sp>
        <p:nvSpPr>
          <p:cNvPr id="14" name="Text 11"/>
          <p:cNvSpPr/>
          <p:nvPr/>
        </p:nvSpPr>
        <p:spPr>
          <a:xfrm>
            <a:off x="4816912" y="7243161"/>
            <a:ext cx="3653790" cy="622459"/>
          </a:xfrm>
          <a:prstGeom prst="rect">
            <a:avLst/>
          </a:prstGeom>
          <a:noFill/>
          <a:ln/>
        </p:spPr>
        <p:txBody>
          <a:bodyPr wrap="square" lIns="0" tIns="0" rIns="0" bIns="0" rtlCol="0" anchor="t"/>
          <a:lstStyle/>
          <a:p>
            <a:pPr marL="342900" indent="-342900" algn="l">
              <a:lnSpc>
                <a:spcPts val="2450"/>
              </a:lnSpc>
              <a:buSzPct val="100000"/>
              <a:buChar char="•"/>
            </a:pPr>
            <a:r>
              <a:rPr lang="en-US" sz="2000" dirty="0">
                <a:solidFill>
                  <a:srgbClr val="2A2742"/>
                </a:solidFill>
                <a:latin typeface="Arimo" pitchFamily="34" charset="0"/>
                <a:ea typeface="Arimo" pitchFamily="34" charset="-122"/>
                <a:cs typeface="Arimo" pitchFamily="34" charset="-120"/>
              </a:rPr>
              <a:t>Set clear personal and professional </a:t>
            </a:r>
            <a:r>
              <a:rPr lang="en-US" sz="2000" dirty="0">
                <a:solidFill>
                  <a:srgbClr val="5E4CE6"/>
                </a:solidFill>
                <a:latin typeface="Arimo" pitchFamily="34" charset="0"/>
                <a:ea typeface="Arimo" pitchFamily="34" charset="-122"/>
                <a:cs typeface="Arimo" pitchFamily="34" charset="-120"/>
              </a:rPr>
              <a:t>boundaries</a:t>
            </a:r>
            <a:r>
              <a:rPr lang="en-US" sz="2000" dirty="0">
                <a:solidFill>
                  <a:srgbClr val="2A2742"/>
                </a:solidFill>
                <a:latin typeface="Arimo" pitchFamily="34" charset="0"/>
                <a:ea typeface="Arimo" pitchFamily="34" charset="-122"/>
                <a:cs typeface="Arimo" pitchFamily="34" charset="-120"/>
              </a:rPr>
              <a:t> to protect well-being.</a:t>
            </a:r>
            <a:endParaRPr lang="en-US"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83669" y="616506"/>
            <a:ext cx="6759773" cy="699730"/>
          </a:xfrm>
          <a:prstGeom prst="rect">
            <a:avLst/>
          </a:prstGeom>
          <a:noFill/>
          <a:ln/>
        </p:spPr>
        <p:txBody>
          <a:bodyPr wrap="none" lIns="0" tIns="0" rIns="0" bIns="0" rtlCol="0" anchor="t"/>
          <a:lstStyle/>
          <a:p>
            <a:pPr marL="0" indent="0" algn="l">
              <a:lnSpc>
                <a:spcPts val="5500"/>
              </a:lnSpc>
              <a:buNone/>
            </a:pPr>
            <a:r>
              <a:rPr lang="en-US" sz="4400" b="1" dirty="0">
                <a:solidFill>
                  <a:srgbClr val="231971"/>
                </a:solidFill>
                <a:latin typeface="Outfit Extra Bold" pitchFamily="34" charset="0"/>
                <a:ea typeface="Outfit Extra Bold" pitchFamily="34" charset="-122"/>
                <a:cs typeface="Outfit Extra Bold" pitchFamily="34" charset="-120"/>
              </a:rPr>
              <a:t>Reflection and Conclusion</a:t>
            </a:r>
            <a:endParaRPr lang="en-US" sz="4400" dirty="0"/>
          </a:p>
        </p:txBody>
      </p:sp>
      <p:sp>
        <p:nvSpPr>
          <p:cNvPr id="3" name="Text 1"/>
          <p:cNvSpPr/>
          <p:nvPr/>
        </p:nvSpPr>
        <p:spPr>
          <a:xfrm>
            <a:off x="783669" y="1853565"/>
            <a:ext cx="8299728" cy="1791176"/>
          </a:xfrm>
          <a:prstGeom prst="rect">
            <a:avLst/>
          </a:prstGeom>
          <a:noFill/>
          <a:ln/>
        </p:spPr>
        <p:txBody>
          <a:bodyPr wrap="square" lIns="0" tIns="0" rIns="0" bIns="0" rtlCol="0" anchor="t"/>
          <a:lstStyle/>
          <a:p>
            <a:pPr marL="0" indent="0" algn="l">
              <a:lnSpc>
                <a:spcPts val="3500"/>
              </a:lnSpc>
              <a:buNone/>
            </a:pPr>
            <a:r>
              <a:rPr lang="en-US" sz="2200" dirty="0">
                <a:solidFill>
                  <a:srgbClr val="2A2742"/>
                </a:solidFill>
                <a:latin typeface="Arimo" pitchFamily="34" charset="0"/>
                <a:ea typeface="Arimo" pitchFamily="34" charset="-122"/>
                <a:cs typeface="Arimo" pitchFamily="34" charset="-120"/>
              </a:rPr>
              <a:t>Understanding my inherent strengths (Empathy, Teamwork) validates my suitability for Health and Social Care, while identifying weaknesses (Time Management, Stress) provides a clear roadmap for intentional professional growth.</a:t>
            </a:r>
            <a:endParaRPr lang="en-US" sz="2200" dirty="0"/>
          </a:p>
        </p:txBody>
      </p:sp>
      <p:sp>
        <p:nvSpPr>
          <p:cNvPr id="4" name="Text 2"/>
          <p:cNvSpPr/>
          <p:nvPr/>
        </p:nvSpPr>
        <p:spPr>
          <a:xfrm>
            <a:off x="783669" y="3846195"/>
            <a:ext cx="8299728" cy="1074777"/>
          </a:xfrm>
          <a:prstGeom prst="rect">
            <a:avLst/>
          </a:prstGeom>
          <a:noFill/>
          <a:ln/>
        </p:spPr>
        <p:txBody>
          <a:bodyPr wrap="square" lIns="0" tIns="0" rIns="0" bIns="0" rtlCol="0" anchor="t"/>
          <a:lstStyle/>
          <a:p>
            <a:pPr marL="0" indent="0" algn="l">
              <a:lnSpc>
                <a:spcPts val="2800"/>
              </a:lnSpc>
              <a:buNone/>
            </a:pPr>
            <a:r>
              <a:rPr lang="en-US" sz="2000" dirty="0">
                <a:solidFill>
                  <a:srgbClr val="2A2742"/>
                </a:solidFill>
                <a:latin typeface="Arimo" pitchFamily="34" charset="0"/>
                <a:ea typeface="Arimo" pitchFamily="34" charset="-122"/>
                <a:cs typeface="Arimo" pitchFamily="34" charset="-120"/>
              </a:rPr>
              <a:t>The self-awareness gained through this process is not static; it is a continuous, reflective practice that will empower me to navigate future challenges and maximize the sector's opportunities.</a:t>
            </a:r>
            <a:endParaRPr lang="en-US" sz="2000" dirty="0"/>
          </a:p>
        </p:txBody>
      </p:sp>
      <p:sp>
        <p:nvSpPr>
          <p:cNvPr id="5" name="Shape 3"/>
          <p:cNvSpPr/>
          <p:nvPr/>
        </p:nvSpPr>
        <p:spPr>
          <a:xfrm>
            <a:off x="783669" y="5172789"/>
            <a:ext cx="8299728" cy="1488758"/>
          </a:xfrm>
          <a:prstGeom prst="roundRect">
            <a:avLst>
              <a:gd name="adj" fmla="val 6317"/>
            </a:avLst>
          </a:prstGeom>
          <a:solidFill>
            <a:srgbClr val="C3BCF6"/>
          </a:solidFill>
          <a:ln/>
        </p:spPr>
        <p:txBody>
          <a:bodyPr/>
          <a:lstStyle/>
          <a:p>
            <a:endParaRPr lang="en-PK"/>
          </a:p>
        </p:txBody>
      </p:sp>
      <p:pic>
        <p:nvPicPr>
          <p:cNvPr id="6" name="Image 0" descr="preencoded.png"/>
          <p:cNvPicPr>
            <a:picLocks noChangeAspect="1"/>
          </p:cNvPicPr>
          <p:nvPr/>
        </p:nvPicPr>
        <p:blipFill>
          <a:blip r:embed="rId3"/>
          <a:stretch>
            <a:fillRect/>
          </a:stretch>
        </p:blipFill>
        <p:spPr>
          <a:xfrm>
            <a:off x="1007507" y="5520095"/>
            <a:ext cx="349806" cy="279797"/>
          </a:xfrm>
          <a:prstGeom prst="rect">
            <a:avLst/>
          </a:prstGeom>
        </p:spPr>
      </p:pic>
      <p:sp>
        <p:nvSpPr>
          <p:cNvPr id="7" name="Text 4"/>
          <p:cNvSpPr/>
          <p:nvPr/>
        </p:nvSpPr>
        <p:spPr>
          <a:xfrm>
            <a:off x="1581150" y="5452586"/>
            <a:ext cx="7278410" cy="895588"/>
          </a:xfrm>
          <a:prstGeom prst="rect">
            <a:avLst/>
          </a:prstGeom>
          <a:noFill/>
          <a:ln/>
        </p:spPr>
        <p:txBody>
          <a:bodyPr wrap="square" lIns="0" tIns="0" rIns="0" bIns="0" rtlCol="0" anchor="t"/>
          <a:lstStyle/>
          <a:p>
            <a:pPr marL="0" indent="0" algn="l">
              <a:lnSpc>
                <a:spcPts val="3500"/>
              </a:lnSpc>
              <a:buNone/>
            </a:pPr>
            <a:r>
              <a:rPr lang="en-US" sz="2200" b="1" dirty="0">
                <a:solidFill>
                  <a:srgbClr val="000000"/>
                </a:solidFill>
                <a:latin typeface="Arimo" pitchFamily="34" charset="0"/>
                <a:ea typeface="Arimo" pitchFamily="34" charset="-122"/>
                <a:cs typeface="Arimo" pitchFamily="34" charset="-120"/>
              </a:rPr>
              <a:t>“Knowing yourself is the first step to becoming your best self.”</a:t>
            </a:r>
            <a:endParaRPr lang="en-US" sz="2200" dirty="0"/>
          </a:p>
        </p:txBody>
      </p:sp>
      <p:pic>
        <p:nvPicPr>
          <p:cNvPr id="8" name="Image 1" descr="preencoded.png"/>
          <p:cNvPicPr>
            <a:picLocks noChangeAspect="1"/>
          </p:cNvPicPr>
          <p:nvPr/>
        </p:nvPicPr>
        <p:blipFill>
          <a:blip r:embed="rId4"/>
          <a:stretch>
            <a:fillRect/>
          </a:stretch>
        </p:blipFill>
        <p:spPr>
          <a:xfrm>
            <a:off x="9637276" y="1903928"/>
            <a:ext cx="4216956" cy="4216956"/>
          </a:xfrm>
          <a:prstGeom prst="rect">
            <a:avLst/>
          </a:prstGeom>
        </p:spPr>
      </p:pic>
      <p:sp>
        <p:nvSpPr>
          <p:cNvPr id="9" name="Text 5"/>
          <p:cNvSpPr/>
          <p:nvPr/>
        </p:nvSpPr>
        <p:spPr>
          <a:xfrm>
            <a:off x="783669" y="7165181"/>
            <a:ext cx="13063061" cy="447794"/>
          </a:xfrm>
          <a:prstGeom prst="rect">
            <a:avLst/>
          </a:prstGeom>
          <a:noFill/>
          <a:ln/>
        </p:spPr>
        <p:txBody>
          <a:bodyPr wrap="none" lIns="0" tIns="0" rIns="0" bIns="0" rtlCol="0" anchor="t"/>
          <a:lstStyle/>
          <a:p>
            <a:pPr marL="0" indent="0" algn="l">
              <a:lnSpc>
                <a:spcPts val="3500"/>
              </a:lnSpc>
              <a:buNone/>
            </a:pPr>
            <a:r>
              <a:rPr lang="en-US" sz="2200" dirty="0">
                <a:solidFill>
                  <a:srgbClr val="2A2742"/>
                </a:solidFill>
                <a:latin typeface="Arimo" pitchFamily="34" charset="0"/>
                <a:ea typeface="Arimo" pitchFamily="34" charset="-122"/>
                <a:cs typeface="Arimo" pitchFamily="34" charset="-120"/>
              </a:rPr>
              <a:t>Thank you for your attention. I am now open to any questions.</a:t>
            </a:r>
            <a:endParaRPr lang="en-US" sz="2200" dirty="0"/>
          </a:p>
        </p:txBody>
      </p:sp>
      <p:sp>
        <p:nvSpPr>
          <p:cNvPr id="10" name="Rectangle 9">
            <a:extLst>
              <a:ext uri="{FF2B5EF4-FFF2-40B4-BE49-F238E27FC236}">
                <a16:creationId xmlns:a16="http://schemas.microsoft.com/office/drawing/2014/main" id="{E96FF7E7-74DB-22E9-E8F3-3A28E27211F4}"/>
              </a:ext>
            </a:extLst>
          </p:cNvPr>
          <p:cNvSpPr/>
          <p:nvPr/>
        </p:nvSpPr>
        <p:spPr>
          <a:xfrm>
            <a:off x="12873789" y="7612975"/>
            <a:ext cx="1756611" cy="61662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9F65F-D6D8-07E5-E271-65E632D79DF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1D390CA-1B66-07C2-1970-5F3A3863D52C}"/>
              </a:ext>
            </a:extLst>
          </p:cNvPr>
          <p:cNvSpPr/>
          <p:nvPr/>
        </p:nvSpPr>
        <p:spPr>
          <a:xfrm>
            <a:off x="783669" y="616506"/>
            <a:ext cx="6759773" cy="699730"/>
          </a:xfrm>
          <a:prstGeom prst="rect">
            <a:avLst/>
          </a:prstGeom>
          <a:noFill/>
          <a:ln/>
        </p:spPr>
        <p:txBody>
          <a:bodyPr wrap="none" lIns="0" tIns="0" rIns="0" bIns="0" rtlCol="0" anchor="t"/>
          <a:lstStyle/>
          <a:p>
            <a:pPr marL="0" indent="0" algn="l">
              <a:lnSpc>
                <a:spcPts val="5500"/>
              </a:lnSpc>
              <a:buNone/>
            </a:pPr>
            <a:r>
              <a:rPr lang="en-US" sz="4400" b="1" dirty="0">
                <a:solidFill>
                  <a:srgbClr val="231971"/>
                </a:solidFill>
                <a:latin typeface="Outfit Extra Bold" pitchFamily="34" charset="0"/>
                <a:ea typeface="Outfit Extra Bold" pitchFamily="34" charset="-122"/>
                <a:cs typeface="Outfit Extra Bold" pitchFamily="34" charset="-120"/>
              </a:rPr>
              <a:t>References and </a:t>
            </a:r>
            <a:r>
              <a:rPr lang="en-US" sz="4400" b="1" dirty="0" err="1">
                <a:solidFill>
                  <a:srgbClr val="231971"/>
                </a:solidFill>
                <a:latin typeface="Outfit Extra Bold" pitchFamily="34" charset="0"/>
                <a:ea typeface="Outfit Extra Bold" pitchFamily="34" charset="-122"/>
                <a:cs typeface="Outfit Extra Bold" pitchFamily="34" charset="-120"/>
              </a:rPr>
              <a:t>Incitations</a:t>
            </a:r>
            <a:endParaRPr lang="en-US" sz="4400" dirty="0"/>
          </a:p>
        </p:txBody>
      </p:sp>
      <p:sp>
        <p:nvSpPr>
          <p:cNvPr id="10" name="Rectangle 9">
            <a:extLst>
              <a:ext uri="{FF2B5EF4-FFF2-40B4-BE49-F238E27FC236}">
                <a16:creationId xmlns:a16="http://schemas.microsoft.com/office/drawing/2014/main" id="{DD7F04E4-6B41-0383-D909-C079F35E9760}"/>
              </a:ext>
            </a:extLst>
          </p:cNvPr>
          <p:cNvSpPr/>
          <p:nvPr/>
        </p:nvSpPr>
        <p:spPr>
          <a:xfrm>
            <a:off x="12933947" y="7676147"/>
            <a:ext cx="1696453" cy="55345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PK"/>
          </a:p>
        </p:txBody>
      </p:sp>
      <p:sp>
        <p:nvSpPr>
          <p:cNvPr id="11" name="Rectangle 1">
            <a:extLst>
              <a:ext uri="{FF2B5EF4-FFF2-40B4-BE49-F238E27FC236}">
                <a16:creationId xmlns:a16="http://schemas.microsoft.com/office/drawing/2014/main" id="{0BBC33DA-BEC4-C055-955C-9726C16A544B}"/>
              </a:ext>
            </a:extLst>
          </p:cNvPr>
          <p:cNvSpPr>
            <a:spLocks noChangeArrowheads="1"/>
          </p:cNvSpPr>
          <p:nvPr/>
        </p:nvSpPr>
        <p:spPr bwMode="auto">
          <a:xfrm>
            <a:off x="579132" y="4114800"/>
            <a:ext cx="14630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PK" altLang="en-PK" sz="1800" b="0" i="0" u="none" strike="noStrike" cap="none" normalizeH="0" baseline="0">
                <a:ln>
                  <a:noFill/>
                </a:ln>
                <a:solidFill>
                  <a:schemeClr val="tx1"/>
                </a:solidFill>
                <a:effectLst/>
                <a:latin typeface="Arial" panose="020B0604020202020204" pitchFamily="34" charset="0"/>
              </a:rPr>
              <a:t>Debbie Ford (2001). </a:t>
            </a:r>
            <a:r>
              <a:rPr kumimoji="0" lang="en-PK" altLang="en-PK" sz="1800" b="0" i="1" u="none" strike="noStrike" cap="none" normalizeH="0" baseline="0">
                <a:ln>
                  <a:noFill/>
                </a:ln>
                <a:solidFill>
                  <a:schemeClr val="tx1"/>
                </a:solidFill>
                <a:effectLst/>
                <a:latin typeface="Arial" panose="020B0604020202020204" pitchFamily="34" charset="0"/>
              </a:rPr>
              <a:t>The Dark Side of the Light Chasers: Reclaiming Your Power, Creativity, Brilliance, and Dreams.</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HarperCollins Publishers.</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 Quoted for the definition of </a:t>
            </a:r>
            <a:r>
              <a:rPr kumimoji="0" lang="en-PK" altLang="en-PK" sz="1800" b="1" i="0" u="none" strike="noStrike" cap="none" normalizeH="0" baseline="0">
                <a:ln>
                  <a:noFill/>
                </a:ln>
                <a:solidFill>
                  <a:schemeClr val="tx1"/>
                </a:solidFill>
                <a:effectLst/>
                <a:latin typeface="Arial" panose="020B0604020202020204" pitchFamily="34" charset="0"/>
              </a:rPr>
              <a:t>self-awareness</a:t>
            </a:r>
            <a:r>
              <a:rPr kumimoji="0" lang="en-PK" altLang="en-PK" sz="1800" b="0" i="0" u="none" strike="noStrike" cap="none" normalizeH="0" baseline="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PK" altLang="en-PK" sz="1800" b="0" i="0" u="none" strike="noStrike" cap="none" normalizeH="0" baseline="0">
                <a:ln>
                  <a:noFill/>
                </a:ln>
                <a:solidFill>
                  <a:schemeClr val="tx1"/>
                </a:solidFill>
                <a:effectLst/>
                <a:latin typeface="Arial" panose="020B0604020202020204" pitchFamily="34" charset="0"/>
              </a:rPr>
              <a:t>Goleman, D. (1995). </a:t>
            </a:r>
            <a:r>
              <a:rPr kumimoji="0" lang="en-PK" altLang="en-PK" sz="1800" b="0" i="1" u="none" strike="noStrike" cap="none" normalizeH="0" baseline="0">
                <a:ln>
                  <a:noFill/>
                </a:ln>
                <a:solidFill>
                  <a:schemeClr val="tx1"/>
                </a:solidFill>
                <a:effectLst/>
                <a:latin typeface="Arial" panose="020B0604020202020204" pitchFamily="34" charset="0"/>
              </a:rPr>
              <a:t>Emotional Intelligence: Why It Can Matter More Than IQ.</a:t>
            </a:r>
            <a:r>
              <a:rPr kumimoji="0" lang="en-PK" altLang="en-PK" sz="1800" b="0" i="0" u="none" strike="noStrike" cap="none" normalizeH="0" baseline="0">
                <a:ln>
                  <a:noFill/>
                </a:ln>
                <a:solidFill>
                  <a:schemeClr val="tx1"/>
                </a:solidFill>
                <a:effectLst/>
                <a:latin typeface="Arial" panose="020B0604020202020204" pitchFamily="34" charset="0"/>
              </a:rPr>
              <a:t> Bantam Books.</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 Supports the link between </a:t>
            </a:r>
            <a:r>
              <a:rPr kumimoji="0" lang="en-PK" altLang="en-PK" sz="1800" b="1" i="0" u="none" strike="noStrike" cap="none" normalizeH="0" baseline="0">
                <a:ln>
                  <a:noFill/>
                </a:ln>
                <a:solidFill>
                  <a:schemeClr val="tx1"/>
                </a:solidFill>
                <a:effectLst/>
                <a:latin typeface="Arial" panose="020B0604020202020204" pitchFamily="34" charset="0"/>
              </a:rPr>
              <a:t>self-awareness</a:t>
            </a:r>
            <a:r>
              <a:rPr kumimoji="0" lang="en-PK" altLang="en-PK" sz="1800" b="0" i="0" u="none" strike="noStrike" cap="none" normalizeH="0" baseline="0">
                <a:ln>
                  <a:noFill/>
                </a:ln>
                <a:solidFill>
                  <a:schemeClr val="tx1"/>
                </a:solidFill>
                <a:effectLst/>
                <a:latin typeface="Arial" panose="020B0604020202020204" pitchFamily="34" charset="0"/>
              </a:rPr>
              <a:t> and </a:t>
            </a:r>
            <a:r>
              <a:rPr kumimoji="0" lang="en-PK" altLang="en-PK" sz="1800" b="1" i="0" u="none" strike="noStrike" cap="none" normalizeH="0" baseline="0">
                <a:ln>
                  <a:noFill/>
                </a:ln>
                <a:solidFill>
                  <a:schemeClr val="tx1"/>
                </a:solidFill>
                <a:effectLst/>
                <a:latin typeface="Arial" panose="020B0604020202020204" pitchFamily="34" charset="0"/>
              </a:rPr>
              <a:t>emotional intelligence</a:t>
            </a:r>
            <a:r>
              <a:rPr kumimoji="0" lang="en-PK" altLang="en-PK" sz="1800" b="0" i="0" u="none" strike="noStrike" cap="none" normalizeH="0" baseline="0">
                <a:ln>
                  <a:noFill/>
                </a:ln>
                <a:solidFill>
                  <a:schemeClr val="tx1"/>
                </a:solidFill>
                <a:effectLst/>
                <a:latin typeface="Arial" panose="020B0604020202020204" pitchFamily="34" charset="0"/>
              </a:rPr>
              <a:t> in professional practice.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PK" altLang="en-PK" sz="1800" b="0" i="0" u="none" strike="noStrike" cap="none" normalizeH="0" baseline="0">
                <a:ln>
                  <a:noFill/>
                </a:ln>
                <a:solidFill>
                  <a:schemeClr val="tx1"/>
                </a:solidFill>
                <a:effectLst/>
                <a:latin typeface="Arial" panose="020B0604020202020204" pitchFamily="34" charset="0"/>
              </a:rPr>
              <a:t>NHS Health Careers (2023). </a:t>
            </a:r>
            <a:r>
              <a:rPr kumimoji="0" lang="en-PK" altLang="en-PK" sz="1800" b="0" i="1" u="none" strike="noStrike" cap="none" normalizeH="0" baseline="0">
                <a:ln>
                  <a:noFill/>
                </a:ln>
                <a:solidFill>
                  <a:schemeClr val="tx1"/>
                </a:solidFill>
                <a:effectLst/>
                <a:latin typeface="Arial" panose="020B0604020202020204" pitchFamily="34" charset="0"/>
              </a:rPr>
              <a:t>Personal and Professional Development in Health and Social Care.</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Available at: https://www.healthcareers.nhs.uk</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 Used for </a:t>
            </a:r>
            <a:r>
              <a:rPr kumimoji="0" lang="en-PK" altLang="en-PK" sz="1800" b="1" i="0" u="none" strike="noStrike" cap="none" normalizeH="0" baseline="0">
                <a:ln>
                  <a:noFill/>
                </a:ln>
                <a:solidFill>
                  <a:schemeClr val="tx1"/>
                </a:solidFill>
                <a:effectLst/>
                <a:latin typeface="Arial" panose="020B0604020202020204" pitchFamily="34" charset="0"/>
              </a:rPr>
              <a:t>career opportunities</a:t>
            </a:r>
            <a:r>
              <a:rPr kumimoji="0" lang="en-PK" altLang="en-PK" sz="1800" b="0" i="0" u="none" strike="noStrike" cap="none" normalizeH="0" baseline="0">
                <a:ln>
                  <a:noFill/>
                </a:ln>
                <a:solidFill>
                  <a:schemeClr val="tx1"/>
                </a:solidFill>
                <a:effectLst/>
                <a:latin typeface="Arial" panose="020B0604020202020204" pitchFamily="34" charset="0"/>
              </a:rPr>
              <a:t>, </a:t>
            </a:r>
            <a:r>
              <a:rPr kumimoji="0" lang="en-PK" altLang="en-PK" sz="1800" b="1" i="0" u="none" strike="noStrike" cap="none" normalizeH="0" baseline="0">
                <a:ln>
                  <a:noFill/>
                </a:ln>
                <a:solidFill>
                  <a:schemeClr val="tx1"/>
                </a:solidFill>
                <a:effectLst/>
                <a:latin typeface="Arial" panose="020B0604020202020204" pitchFamily="34" charset="0"/>
              </a:rPr>
              <a:t>CPD</a:t>
            </a:r>
            <a:r>
              <a:rPr kumimoji="0" lang="en-PK" altLang="en-PK" sz="1800" b="0" i="0" u="none" strike="noStrike" cap="none" normalizeH="0" baseline="0">
                <a:ln>
                  <a:noFill/>
                </a:ln>
                <a:solidFill>
                  <a:schemeClr val="tx1"/>
                </a:solidFill>
                <a:effectLst/>
                <a:latin typeface="Arial" panose="020B0604020202020204" pitchFamily="34" charset="0"/>
              </a:rPr>
              <a:t>, and </a:t>
            </a:r>
            <a:r>
              <a:rPr kumimoji="0" lang="en-PK" altLang="en-PK" sz="1800" b="1" i="0" u="none" strike="noStrike" cap="none" normalizeH="0" baseline="0">
                <a:ln>
                  <a:noFill/>
                </a:ln>
                <a:solidFill>
                  <a:schemeClr val="tx1"/>
                </a:solidFill>
                <a:effectLst/>
                <a:latin typeface="Arial" panose="020B0604020202020204" pitchFamily="34" charset="0"/>
              </a:rPr>
              <a:t>reflection in care</a:t>
            </a:r>
            <a:r>
              <a:rPr kumimoji="0" lang="en-PK" altLang="en-PK" sz="1800" b="0" i="0" u="none" strike="noStrike" cap="none" normalizeH="0" baseline="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PK" altLang="en-PK" sz="1800" b="0" i="0" u="none" strike="noStrike" cap="none" normalizeH="0" baseline="0">
                <a:ln>
                  <a:noFill/>
                </a:ln>
                <a:solidFill>
                  <a:schemeClr val="tx1"/>
                </a:solidFill>
                <a:effectLst/>
                <a:latin typeface="Arial" panose="020B0604020202020204" pitchFamily="34" charset="0"/>
              </a:rPr>
              <a:t>Mind UK (2023). </a:t>
            </a:r>
            <a:r>
              <a:rPr kumimoji="0" lang="en-PK" altLang="en-PK" sz="1800" b="0" i="1" u="none" strike="noStrike" cap="none" normalizeH="0" baseline="0">
                <a:ln>
                  <a:noFill/>
                </a:ln>
                <a:solidFill>
                  <a:schemeClr val="tx1"/>
                </a:solidFill>
                <a:effectLst/>
                <a:latin typeface="Arial" panose="020B0604020202020204" pitchFamily="34" charset="0"/>
              </a:rPr>
              <a:t>Workplace Well-being and Stress Management for Health Professionals.</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Retrieved from: https://www.mind.org.uk</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 Supports strategies for </a:t>
            </a:r>
            <a:r>
              <a:rPr kumimoji="0" lang="en-PK" altLang="en-PK" sz="1800" b="1" i="0" u="none" strike="noStrike" cap="none" normalizeH="0" baseline="0">
                <a:ln>
                  <a:noFill/>
                </a:ln>
                <a:solidFill>
                  <a:schemeClr val="tx1"/>
                </a:solidFill>
                <a:effectLst/>
                <a:latin typeface="Arial" panose="020B0604020202020204" pitchFamily="34" charset="0"/>
              </a:rPr>
              <a:t>stress management</a:t>
            </a:r>
            <a:r>
              <a:rPr kumimoji="0" lang="en-PK" altLang="en-PK" sz="1800" b="0" i="0" u="none" strike="noStrike" cap="none" normalizeH="0" baseline="0">
                <a:ln>
                  <a:noFill/>
                </a:ln>
                <a:solidFill>
                  <a:schemeClr val="tx1"/>
                </a:solidFill>
                <a:effectLst/>
                <a:latin typeface="Arial" panose="020B0604020202020204" pitchFamily="34" charset="0"/>
              </a:rPr>
              <a:t> and </a:t>
            </a:r>
            <a:r>
              <a:rPr kumimoji="0" lang="en-PK" altLang="en-PK" sz="1800" b="1" i="0" u="none" strike="noStrike" cap="none" normalizeH="0" baseline="0">
                <a:ln>
                  <a:noFill/>
                </a:ln>
                <a:solidFill>
                  <a:schemeClr val="tx1"/>
                </a:solidFill>
                <a:effectLst/>
                <a:latin typeface="Arial" panose="020B0604020202020204" pitchFamily="34" charset="0"/>
              </a:rPr>
              <a:t>self-care</a:t>
            </a:r>
            <a:r>
              <a:rPr kumimoji="0" lang="en-PK" altLang="en-PK" sz="1800" b="0" i="0" u="none" strike="noStrike" cap="none" normalizeH="0" baseline="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PK" altLang="en-PK" sz="1800" b="0" i="0" u="none" strike="noStrike" cap="none" normalizeH="0" baseline="0">
                <a:ln>
                  <a:noFill/>
                </a:ln>
                <a:solidFill>
                  <a:schemeClr val="tx1"/>
                </a:solidFill>
                <a:effectLst/>
                <a:latin typeface="Arial" panose="020B0604020202020204" pitchFamily="34" charset="0"/>
              </a:rPr>
              <a:t>Skills for Care (2022). </a:t>
            </a:r>
            <a:r>
              <a:rPr kumimoji="0" lang="en-PK" altLang="en-PK" sz="1800" b="0" i="1" u="none" strike="noStrike" cap="none" normalizeH="0" baseline="0">
                <a:ln>
                  <a:noFill/>
                </a:ln>
                <a:solidFill>
                  <a:schemeClr val="tx1"/>
                </a:solidFill>
                <a:effectLst/>
                <a:latin typeface="Arial" panose="020B0604020202020204" pitchFamily="34" charset="0"/>
              </a:rPr>
              <a:t>Developing Self-Awareness in Adult Social Care.</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Retrieved from: https://www.skillsforcare.org.uk</a:t>
            </a:r>
            <a:br>
              <a:rPr kumimoji="0" lang="en-PK" altLang="en-PK" sz="1800" b="0" i="0" u="none" strike="noStrike" cap="none" normalizeH="0" baseline="0">
                <a:ln>
                  <a:noFill/>
                </a:ln>
                <a:solidFill>
                  <a:schemeClr val="tx1"/>
                </a:solidFill>
                <a:effectLst/>
                <a:latin typeface="Arial" panose="020B0604020202020204" pitchFamily="34" charset="0"/>
              </a:rPr>
            </a:br>
            <a:r>
              <a:rPr kumimoji="0" lang="en-PK" altLang="en-PK" sz="1800" b="0" i="0" u="none" strike="noStrike" cap="none" normalizeH="0" baseline="0">
                <a:ln>
                  <a:noFill/>
                </a:ln>
                <a:solidFill>
                  <a:schemeClr val="tx1"/>
                </a:solidFill>
                <a:effectLst/>
                <a:latin typeface="Arial" panose="020B0604020202020204" pitchFamily="34" charset="0"/>
              </a:rPr>
              <a:t>→ Reference for </a:t>
            </a:r>
            <a:r>
              <a:rPr kumimoji="0" lang="en-PK" altLang="en-PK" sz="1800" b="1" i="0" u="none" strike="noStrike" cap="none" normalizeH="0" baseline="0">
                <a:ln>
                  <a:noFill/>
                </a:ln>
                <a:solidFill>
                  <a:schemeClr val="tx1"/>
                </a:solidFill>
                <a:effectLst/>
                <a:latin typeface="Arial" panose="020B0604020202020204" pitchFamily="34" charset="0"/>
              </a:rPr>
              <a:t>SWOT analysis</a:t>
            </a:r>
            <a:r>
              <a:rPr kumimoji="0" lang="en-PK" altLang="en-PK" sz="1800" b="0" i="0" u="none" strike="noStrike" cap="none" normalizeH="0" baseline="0">
                <a:ln>
                  <a:noFill/>
                </a:ln>
                <a:solidFill>
                  <a:schemeClr val="tx1"/>
                </a:solidFill>
                <a:effectLst/>
                <a:latin typeface="Arial" panose="020B0604020202020204" pitchFamily="34" charset="0"/>
              </a:rPr>
              <a:t> and </a:t>
            </a:r>
            <a:r>
              <a:rPr kumimoji="0" lang="en-PK" altLang="en-PK" sz="1800" b="1" i="0" u="none" strike="noStrike" cap="none" normalizeH="0" baseline="0">
                <a:ln>
                  <a:noFill/>
                </a:ln>
                <a:solidFill>
                  <a:schemeClr val="tx1"/>
                </a:solidFill>
                <a:effectLst/>
                <a:latin typeface="Arial" panose="020B0604020202020204" pitchFamily="34" charset="0"/>
              </a:rPr>
              <a:t>professional reflection</a:t>
            </a:r>
            <a:r>
              <a:rPr kumimoji="0" lang="en-PK" altLang="en-PK" sz="1800" b="0" i="0" u="none" strike="noStrike" cap="none" normalizeH="0" baseline="0">
                <a:ln>
                  <a:noFill/>
                </a:ln>
                <a:solidFill>
                  <a:schemeClr val="tx1"/>
                </a:solidFill>
                <a:effectLst/>
                <a:latin typeface="Arial" panose="020B0604020202020204" pitchFamily="34" charset="0"/>
              </a:rPr>
              <a:t> in care roles.</a:t>
            </a:r>
          </a:p>
        </p:txBody>
      </p:sp>
    </p:spTree>
    <p:extLst>
      <p:ext uri="{BB962C8B-B14F-4D97-AF65-F5344CB8AC3E}">
        <p14:creationId xmlns:p14="http://schemas.microsoft.com/office/powerpoint/2010/main" val="1832139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TotalTime>
  <Words>1233</Words>
  <Application>Microsoft Office PowerPoint</Application>
  <PresentationFormat>Custom</PresentationFormat>
  <Paragraphs>108</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Arimo</vt:lpstr>
      <vt:lpstr>Outfit Extra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Qurratulain Zafar</cp:lastModifiedBy>
  <cp:revision>2</cp:revision>
  <dcterms:created xsi:type="dcterms:W3CDTF">2025-10-16T09:20:12Z</dcterms:created>
  <dcterms:modified xsi:type="dcterms:W3CDTF">2025-10-17T05:03:34Z</dcterms:modified>
</cp:coreProperties>
</file>