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6"/>
  </p:notesMasterIdLst>
  <p:sldIdLst>
    <p:sldId id="256" r:id="rId2"/>
    <p:sldId id="257" r:id="rId3"/>
    <p:sldId id="271" r:id="rId4"/>
    <p:sldId id="259" r:id="rId5"/>
    <p:sldId id="364" r:id="rId6"/>
    <p:sldId id="300" r:id="rId7"/>
    <p:sldId id="269" r:id="rId8"/>
    <p:sldId id="301" r:id="rId9"/>
    <p:sldId id="272" r:id="rId10"/>
    <p:sldId id="295" r:id="rId11"/>
    <p:sldId id="306" r:id="rId12"/>
    <p:sldId id="307" r:id="rId13"/>
    <p:sldId id="308" r:id="rId14"/>
    <p:sldId id="309" r:id="rId15"/>
    <p:sldId id="310" r:id="rId16"/>
    <p:sldId id="311" r:id="rId17"/>
    <p:sldId id="312" r:id="rId18"/>
    <p:sldId id="321" r:id="rId19"/>
    <p:sldId id="322" r:id="rId20"/>
    <p:sldId id="323" r:id="rId21"/>
    <p:sldId id="313" r:id="rId22"/>
    <p:sldId id="324" r:id="rId23"/>
    <p:sldId id="314" r:id="rId24"/>
    <p:sldId id="315" r:id="rId25"/>
    <p:sldId id="317" r:id="rId26"/>
    <p:sldId id="318" r:id="rId27"/>
    <p:sldId id="319" r:id="rId28"/>
    <p:sldId id="320" r:id="rId29"/>
    <p:sldId id="325" r:id="rId30"/>
    <p:sldId id="326" r:id="rId31"/>
    <p:sldId id="327" r:id="rId32"/>
    <p:sldId id="328" r:id="rId33"/>
    <p:sldId id="329" r:id="rId34"/>
    <p:sldId id="358" r:id="rId35"/>
    <p:sldId id="359" r:id="rId36"/>
    <p:sldId id="360" r:id="rId37"/>
    <p:sldId id="363" r:id="rId38"/>
    <p:sldId id="344" r:id="rId39"/>
    <p:sldId id="345" r:id="rId40"/>
    <p:sldId id="346" r:id="rId41"/>
    <p:sldId id="347" r:id="rId42"/>
    <p:sldId id="348" r:id="rId43"/>
    <p:sldId id="349" r:id="rId44"/>
    <p:sldId id="350" r:id="rId45"/>
    <p:sldId id="361" r:id="rId46"/>
    <p:sldId id="351" r:id="rId47"/>
    <p:sldId id="352" r:id="rId48"/>
    <p:sldId id="353" r:id="rId49"/>
    <p:sldId id="354" r:id="rId50"/>
    <p:sldId id="356" r:id="rId51"/>
    <p:sldId id="362" r:id="rId52"/>
    <p:sldId id="333" r:id="rId53"/>
    <p:sldId id="357" r:id="rId54"/>
    <p:sldId id="334" r:id="rId5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66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0662" autoAdjust="0"/>
    <p:restoredTop sz="94660"/>
  </p:normalViewPr>
  <p:slideViewPr>
    <p:cSldViewPr snapToGrid="0">
      <p:cViewPr varScale="1">
        <p:scale>
          <a:sx n="69" d="100"/>
          <a:sy n="69" d="100"/>
        </p:scale>
        <p:origin x="954" y="66"/>
      </p:cViewPr>
      <p:guideLst/>
    </p:cSldViewPr>
  </p:slideViewPr>
  <p:notesTextViewPr>
    <p:cViewPr>
      <p:scale>
        <a:sx n="1" d="1"/>
        <a:sy n="1" d="1"/>
      </p:scale>
      <p:origin x="0" y="0"/>
    </p:cViewPr>
  </p:notesTextViewPr>
  <p:notesViewPr>
    <p:cSldViewPr snapToGrid="0">
      <p:cViewPr varScale="1">
        <p:scale>
          <a:sx n="56" d="100"/>
          <a:sy n="56" d="100"/>
        </p:scale>
        <p:origin x="1998" y="72"/>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colorful1#10">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12">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E4C7222-5E82-4CB3-8954-70B5AA43FA87}" type="doc">
      <dgm:prSet loTypeId="urn:microsoft.com/office/officeart/2005/8/layout/venn2" loCatId="relationship" qsTypeId="urn:microsoft.com/office/officeart/2005/8/quickstyle/3d1" qsCatId="3D" csTypeId="urn:microsoft.com/office/officeart/2005/8/colors/colorful1#10" csCatId="colorful" phldr="1"/>
      <dgm:spPr/>
      <dgm:t>
        <a:bodyPr/>
        <a:lstStyle/>
        <a:p>
          <a:endParaRPr lang="en-US"/>
        </a:p>
      </dgm:t>
    </dgm:pt>
    <dgm:pt modelId="{6D188808-5161-4369-AE2E-E6D3544BBC8E}">
      <dgm:prSet phldrT="[Text]" custT="1"/>
      <dgm:spPr/>
      <dgm:t>
        <a:bodyPr/>
        <a:lstStyle/>
        <a:p>
          <a:r>
            <a:rPr lang="cy-GB" sz="1800" b="1" dirty="0" smtClean="0"/>
            <a:t>Weak force:  </a:t>
          </a:r>
          <a:r>
            <a:rPr lang="cy-GB" sz="1800" dirty="0" smtClean="0"/>
            <a:t>Reinforcement, awareness, recall</a:t>
          </a:r>
          <a:endParaRPr lang="en-US" sz="1800" dirty="0"/>
        </a:p>
      </dgm:t>
    </dgm:pt>
    <dgm:pt modelId="{4898F223-EBD5-4EF0-823B-873FCA4ACCD2}" type="parTrans" cxnId="{065ACB66-143E-4769-B67A-6FED4D547F79}">
      <dgm:prSet/>
      <dgm:spPr/>
      <dgm:t>
        <a:bodyPr/>
        <a:lstStyle/>
        <a:p>
          <a:endParaRPr lang="en-US"/>
        </a:p>
      </dgm:t>
    </dgm:pt>
    <dgm:pt modelId="{C305C752-8C45-4B47-894A-255035369DC9}" type="sibTrans" cxnId="{065ACB66-143E-4769-B67A-6FED4D547F79}">
      <dgm:prSet/>
      <dgm:spPr/>
      <dgm:t>
        <a:bodyPr/>
        <a:lstStyle/>
        <a:p>
          <a:endParaRPr lang="en-US"/>
        </a:p>
      </dgm:t>
    </dgm:pt>
    <dgm:pt modelId="{083670C9-F16D-4406-8213-509FD6F6E59A}">
      <dgm:prSet phldrT="[Text]" custT="1"/>
      <dgm:spPr/>
      <dgm:t>
        <a:bodyPr/>
        <a:lstStyle/>
        <a:p>
          <a:r>
            <a:rPr lang="cy-GB" sz="2000" b="1" dirty="0" smtClean="0"/>
            <a:t>Customer</a:t>
          </a:r>
          <a:endParaRPr lang="en-US" sz="2000" b="1" dirty="0"/>
        </a:p>
      </dgm:t>
    </dgm:pt>
    <dgm:pt modelId="{90095DF2-5DA5-403B-8FE3-072F8B5C606F}" type="parTrans" cxnId="{E14174C3-C9B8-4290-85D2-15B75DF09FC6}">
      <dgm:prSet/>
      <dgm:spPr/>
      <dgm:t>
        <a:bodyPr/>
        <a:lstStyle/>
        <a:p>
          <a:endParaRPr lang="en-US"/>
        </a:p>
      </dgm:t>
    </dgm:pt>
    <dgm:pt modelId="{FCA0DC62-FCF9-437D-B1D2-BF324EEE184F}" type="sibTrans" cxnId="{E14174C3-C9B8-4290-85D2-15B75DF09FC6}">
      <dgm:prSet/>
      <dgm:spPr/>
      <dgm:t>
        <a:bodyPr/>
        <a:lstStyle/>
        <a:p>
          <a:endParaRPr lang="en-US"/>
        </a:p>
      </dgm:t>
    </dgm:pt>
    <dgm:pt modelId="{B9EEE8D7-6E2F-4596-9E8C-D5C6ABA98A54}" type="pres">
      <dgm:prSet presAssocID="{5E4C7222-5E82-4CB3-8954-70B5AA43FA87}" presName="Name0" presStyleCnt="0">
        <dgm:presLayoutVars>
          <dgm:chMax val="7"/>
          <dgm:resizeHandles val="exact"/>
        </dgm:presLayoutVars>
      </dgm:prSet>
      <dgm:spPr/>
      <dgm:t>
        <a:bodyPr/>
        <a:lstStyle/>
        <a:p>
          <a:endParaRPr lang="en-GB"/>
        </a:p>
      </dgm:t>
    </dgm:pt>
    <dgm:pt modelId="{A1CF9C14-00B2-487A-AD1B-643E43E645B8}" type="pres">
      <dgm:prSet presAssocID="{5E4C7222-5E82-4CB3-8954-70B5AA43FA87}" presName="comp1" presStyleCnt="0"/>
      <dgm:spPr/>
      <dgm:t>
        <a:bodyPr/>
        <a:lstStyle/>
        <a:p>
          <a:endParaRPr lang="en-GB"/>
        </a:p>
      </dgm:t>
    </dgm:pt>
    <dgm:pt modelId="{3D3411FE-B6A4-4A7F-91D0-B3EFE3FFD60B}" type="pres">
      <dgm:prSet presAssocID="{5E4C7222-5E82-4CB3-8954-70B5AA43FA87}" presName="circle1" presStyleLbl="node1" presStyleIdx="0" presStyleCnt="2" custScaleX="101961" custLinFactNeighborX="0"/>
      <dgm:spPr/>
      <dgm:t>
        <a:bodyPr/>
        <a:lstStyle/>
        <a:p>
          <a:endParaRPr lang="en-GB"/>
        </a:p>
      </dgm:t>
    </dgm:pt>
    <dgm:pt modelId="{57E06749-5865-4654-BB53-3994771724D4}" type="pres">
      <dgm:prSet presAssocID="{5E4C7222-5E82-4CB3-8954-70B5AA43FA87}" presName="c1text" presStyleLbl="node1" presStyleIdx="0" presStyleCnt="2">
        <dgm:presLayoutVars>
          <dgm:bulletEnabled val="1"/>
        </dgm:presLayoutVars>
      </dgm:prSet>
      <dgm:spPr/>
      <dgm:t>
        <a:bodyPr/>
        <a:lstStyle/>
        <a:p>
          <a:endParaRPr lang="en-GB"/>
        </a:p>
      </dgm:t>
    </dgm:pt>
    <dgm:pt modelId="{F880C95E-93F7-4527-8100-B1EE0BC9891D}" type="pres">
      <dgm:prSet presAssocID="{5E4C7222-5E82-4CB3-8954-70B5AA43FA87}" presName="comp2" presStyleCnt="0"/>
      <dgm:spPr/>
      <dgm:t>
        <a:bodyPr/>
        <a:lstStyle/>
        <a:p>
          <a:endParaRPr lang="en-GB"/>
        </a:p>
      </dgm:t>
    </dgm:pt>
    <dgm:pt modelId="{96D72C82-516D-4551-A67A-490A439F222B}" type="pres">
      <dgm:prSet presAssocID="{5E4C7222-5E82-4CB3-8954-70B5AA43FA87}" presName="circle2" presStyleLbl="node1" presStyleIdx="1" presStyleCnt="2" custScaleX="77354" custScaleY="74897" custLinFactNeighborX="-539" custLinFactNeighborY="-9284"/>
      <dgm:spPr/>
      <dgm:t>
        <a:bodyPr/>
        <a:lstStyle/>
        <a:p>
          <a:endParaRPr lang="en-US"/>
        </a:p>
      </dgm:t>
    </dgm:pt>
    <dgm:pt modelId="{D0E7B273-F90C-4253-AE29-8A5E67362074}" type="pres">
      <dgm:prSet presAssocID="{5E4C7222-5E82-4CB3-8954-70B5AA43FA87}" presName="c2text" presStyleLbl="node1" presStyleIdx="1" presStyleCnt="2">
        <dgm:presLayoutVars>
          <dgm:bulletEnabled val="1"/>
        </dgm:presLayoutVars>
      </dgm:prSet>
      <dgm:spPr/>
      <dgm:t>
        <a:bodyPr/>
        <a:lstStyle/>
        <a:p>
          <a:endParaRPr lang="en-US"/>
        </a:p>
      </dgm:t>
    </dgm:pt>
  </dgm:ptLst>
  <dgm:cxnLst>
    <dgm:cxn modelId="{065ACB66-143E-4769-B67A-6FED4D547F79}" srcId="{5E4C7222-5E82-4CB3-8954-70B5AA43FA87}" destId="{6D188808-5161-4369-AE2E-E6D3544BBC8E}" srcOrd="0" destOrd="0" parTransId="{4898F223-EBD5-4EF0-823B-873FCA4ACCD2}" sibTransId="{C305C752-8C45-4B47-894A-255035369DC9}"/>
    <dgm:cxn modelId="{2B2F9313-D386-492A-80BB-6C9B0BDE87D6}" type="presOf" srcId="{083670C9-F16D-4406-8213-509FD6F6E59A}" destId="{D0E7B273-F90C-4253-AE29-8A5E67362074}" srcOrd="1" destOrd="0" presId="urn:microsoft.com/office/officeart/2005/8/layout/venn2"/>
    <dgm:cxn modelId="{274F5E33-F495-4B2A-BB89-7080931848D8}" type="presOf" srcId="{6D188808-5161-4369-AE2E-E6D3544BBC8E}" destId="{3D3411FE-B6A4-4A7F-91D0-B3EFE3FFD60B}" srcOrd="0" destOrd="0" presId="urn:microsoft.com/office/officeart/2005/8/layout/venn2"/>
    <dgm:cxn modelId="{473B2455-1F0C-4BD5-AE42-7CF7D6A16B2D}" type="presOf" srcId="{083670C9-F16D-4406-8213-509FD6F6E59A}" destId="{96D72C82-516D-4551-A67A-490A439F222B}" srcOrd="0" destOrd="0" presId="urn:microsoft.com/office/officeart/2005/8/layout/venn2"/>
    <dgm:cxn modelId="{8183EACD-CC79-4376-9EA2-930A4C80795C}" type="presOf" srcId="{5E4C7222-5E82-4CB3-8954-70B5AA43FA87}" destId="{B9EEE8D7-6E2F-4596-9E8C-D5C6ABA98A54}" srcOrd="0" destOrd="0" presId="urn:microsoft.com/office/officeart/2005/8/layout/venn2"/>
    <dgm:cxn modelId="{268241C0-FCFC-4769-9D33-D07DF7E30FCC}" type="presOf" srcId="{6D188808-5161-4369-AE2E-E6D3544BBC8E}" destId="{57E06749-5865-4654-BB53-3994771724D4}" srcOrd="1" destOrd="0" presId="urn:microsoft.com/office/officeart/2005/8/layout/venn2"/>
    <dgm:cxn modelId="{E14174C3-C9B8-4290-85D2-15B75DF09FC6}" srcId="{5E4C7222-5E82-4CB3-8954-70B5AA43FA87}" destId="{083670C9-F16D-4406-8213-509FD6F6E59A}" srcOrd="1" destOrd="0" parTransId="{90095DF2-5DA5-403B-8FE3-072F8B5C606F}" sibTransId="{FCA0DC62-FCF9-437D-B1D2-BF324EEE184F}"/>
    <dgm:cxn modelId="{1DB529B4-B133-45DF-BAED-0A1DC9E64870}" type="presParOf" srcId="{B9EEE8D7-6E2F-4596-9E8C-D5C6ABA98A54}" destId="{A1CF9C14-00B2-487A-AD1B-643E43E645B8}" srcOrd="0" destOrd="0" presId="urn:microsoft.com/office/officeart/2005/8/layout/venn2"/>
    <dgm:cxn modelId="{F6AB020E-9D4A-48BF-874D-BBC21ABC4B08}" type="presParOf" srcId="{A1CF9C14-00B2-487A-AD1B-643E43E645B8}" destId="{3D3411FE-B6A4-4A7F-91D0-B3EFE3FFD60B}" srcOrd="0" destOrd="0" presId="urn:microsoft.com/office/officeart/2005/8/layout/venn2"/>
    <dgm:cxn modelId="{4052DB51-951B-4447-B276-3E8A7A518231}" type="presParOf" srcId="{A1CF9C14-00B2-487A-AD1B-643E43E645B8}" destId="{57E06749-5865-4654-BB53-3994771724D4}" srcOrd="1" destOrd="0" presId="urn:microsoft.com/office/officeart/2005/8/layout/venn2"/>
    <dgm:cxn modelId="{FCA3A787-320D-49A2-888B-EC0A04E68FB4}" type="presParOf" srcId="{B9EEE8D7-6E2F-4596-9E8C-D5C6ABA98A54}" destId="{F880C95E-93F7-4527-8100-B1EE0BC9891D}" srcOrd="1" destOrd="0" presId="urn:microsoft.com/office/officeart/2005/8/layout/venn2"/>
    <dgm:cxn modelId="{B7F9FE58-94D0-4CC3-A830-5DD7D94BD229}" type="presParOf" srcId="{F880C95E-93F7-4527-8100-B1EE0BC9891D}" destId="{96D72C82-516D-4551-A67A-490A439F222B}" srcOrd="0" destOrd="0" presId="urn:microsoft.com/office/officeart/2005/8/layout/venn2"/>
    <dgm:cxn modelId="{A25F146E-F9E0-49EF-A4D6-89C14D05E3A6}" type="presParOf" srcId="{F880C95E-93F7-4527-8100-B1EE0BC9891D}" destId="{D0E7B273-F90C-4253-AE29-8A5E67362074}" srcOrd="1" destOrd="0" presId="urn:microsoft.com/office/officeart/2005/8/layout/ven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A511E8C-72BB-4060-A490-9316BBA384A5}" type="doc">
      <dgm:prSet loTypeId="urn:microsoft.com/office/officeart/2005/8/layout/arrow1" loCatId="process" qsTypeId="urn:microsoft.com/office/officeart/2005/8/quickstyle/simple1" qsCatId="simple" csTypeId="urn:microsoft.com/office/officeart/2005/8/colors/colorful4" csCatId="colorful" phldr="1"/>
      <dgm:spPr/>
      <dgm:t>
        <a:bodyPr/>
        <a:lstStyle/>
        <a:p>
          <a:endParaRPr lang="en-US"/>
        </a:p>
      </dgm:t>
    </dgm:pt>
    <dgm:pt modelId="{A293E5A1-068E-458F-8013-88EF10C07409}">
      <dgm:prSet phldrT="[Text]"/>
      <dgm:spPr/>
      <dgm:t>
        <a:bodyPr/>
        <a:lstStyle/>
        <a:p>
          <a:r>
            <a:rPr lang="cy-GB" b="1" dirty="0" smtClean="0"/>
            <a:t>Strong force:  </a:t>
          </a:r>
          <a:r>
            <a:rPr lang="cy-GB" dirty="0" smtClean="0"/>
            <a:t>Telling, selling, persuasion</a:t>
          </a:r>
          <a:endParaRPr lang="en-US" dirty="0"/>
        </a:p>
      </dgm:t>
    </dgm:pt>
    <dgm:pt modelId="{3B211DC6-C99C-48A4-980C-8700ECAA16B3}" type="parTrans" cxnId="{BF5EA7D0-A4B3-4E5B-84C4-5E840C5D8A03}">
      <dgm:prSet/>
      <dgm:spPr/>
      <dgm:t>
        <a:bodyPr/>
        <a:lstStyle/>
        <a:p>
          <a:endParaRPr lang="en-US"/>
        </a:p>
      </dgm:t>
    </dgm:pt>
    <dgm:pt modelId="{210A4116-02CD-458A-AC2D-2455FD1072A1}" type="sibTrans" cxnId="{BF5EA7D0-A4B3-4E5B-84C4-5E840C5D8A03}">
      <dgm:prSet/>
      <dgm:spPr/>
      <dgm:t>
        <a:bodyPr/>
        <a:lstStyle/>
        <a:p>
          <a:endParaRPr lang="en-US"/>
        </a:p>
      </dgm:t>
    </dgm:pt>
    <dgm:pt modelId="{6DEF0ED9-019C-4EB2-B6AE-643175E59931}" type="pres">
      <dgm:prSet presAssocID="{4A511E8C-72BB-4060-A490-9316BBA384A5}" presName="cycle" presStyleCnt="0">
        <dgm:presLayoutVars>
          <dgm:dir/>
          <dgm:resizeHandles val="exact"/>
        </dgm:presLayoutVars>
      </dgm:prSet>
      <dgm:spPr/>
      <dgm:t>
        <a:bodyPr/>
        <a:lstStyle/>
        <a:p>
          <a:endParaRPr lang="en-GB"/>
        </a:p>
      </dgm:t>
    </dgm:pt>
    <dgm:pt modelId="{752C760E-8261-4B8A-99FB-D9A863F9090C}" type="pres">
      <dgm:prSet presAssocID="{A293E5A1-068E-458F-8013-88EF10C07409}" presName="arrow" presStyleLbl="node1" presStyleIdx="0" presStyleCnt="1" custAng="18934390" custRadScaleRad="102064" custRadScaleInc="-69">
        <dgm:presLayoutVars>
          <dgm:bulletEnabled val="1"/>
        </dgm:presLayoutVars>
      </dgm:prSet>
      <dgm:spPr/>
      <dgm:t>
        <a:bodyPr/>
        <a:lstStyle/>
        <a:p>
          <a:endParaRPr lang="en-US"/>
        </a:p>
      </dgm:t>
    </dgm:pt>
  </dgm:ptLst>
  <dgm:cxnLst>
    <dgm:cxn modelId="{BF5EA7D0-A4B3-4E5B-84C4-5E840C5D8A03}" srcId="{4A511E8C-72BB-4060-A490-9316BBA384A5}" destId="{A293E5A1-068E-458F-8013-88EF10C07409}" srcOrd="0" destOrd="0" parTransId="{3B211DC6-C99C-48A4-980C-8700ECAA16B3}" sibTransId="{210A4116-02CD-458A-AC2D-2455FD1072A1}"/>
    <dgm:cxn modelId="{05B73E46-1954-45B4-AC30-C7C959C51D4A}" type="presOf" srcId="{4A511E8C-72BB-4060-A490-9316BBA384A5}" destId="{6DEF0ED9-019C-4EB2-B6AE-643175E59931}" srcOrd="0" destOrd="0" presId="urn:microsoft.com/office/officeart/2005/8/layout/arrow1"/>
    <dgm:cxn modelId="{B0223ED5-5F5E-4448-A03D-B2AAF6F7DFB3}" type="presOf" srcId="{A293E5A1-068E-458F-8013-88EF10C07409}" destId="{752C760E-8261-4B8A-99FB-D9A863F9090C}" srcOrd="0" destOrd="0" presId="urn:microsoft.com/office/officeart/2005/8/layout/arrow1"/>
    <dgm:cxn modelId="{F988DD36-915F-46D1-A0FF-27995E373F26}" type="presParOf" srcId="{6DEF0ED9-019C-4EB2-B6AE-643175E59931}" destId="{752C760E-8261-4B8A-99FB-D9A863F9090C}" srcOrd="0" destOrd="0" presId="urn:microsoft.com/office/officeart/2005/8/layout/arrow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FD798BF-55EB-4983-B3D8-D4F3FA94FF50}" type="doc">
      <dgm:prSet loTypeId="urn:microsoft.com/office/officeart/2005/8/layout/process2" loCatId="process" qsTypeId="urn:microsoft.com/office/officeart/2005/8/quickstyle/simple1" qsCatId="simple" csTypeId="urn:microsoft.com/office/officeart/2005/8/colors/colorful1#11" csCatId="colorful" phldr="1"/>
      <dgm:spPr/>
    </dgm:pt>
    <dgm:pt modelId="{F777A7A6-EF82-4F30-B3DE-CD1DEA3CD1F0}">
      <dgm:prSet phldrT="[Text]"/>
      <dgm:spPr/>
      <dgm:t>
        <a:bodyPr/>
        <a:lstStyle/>
        <a:p>
          <a:r>
            <a:rPr lang="cy-GB" dirty="0" smtClean="0"/>
            <a:t>Attention</a:t>
          </a:r>
          <a:endParaRPr lang="en-US" dirty="0"/>
        </a:p>
      </dgm:t>
    </dgm:pt>
    <dgm:pt modelId="{4B272DBA-34B0-44B6-9182-405567EEF8DC}" type="parTrans" cxnId="{A8EAF863-290A-4CFF-8273-38D3AFE948AB}">
      <dgm:prSet/>
      <dgm:spPr/>
      <dgm:t>
        <a:bodyPr/>
        <a:lstStyle/>
        <a:p>
          <a:endParaRPr lang="en-GB"/>
        </a:p>
      </dgm:t>
    </dgm:pt>
    <dgm:pt modelId="{A6219DC7-1403-4256-B0E0-6B4224C813D8}" type="sibTrans" cxnId="{A8EAF863-290A-4CFF-8273-38D3AFE948AB}">
      <dgm:prSet/>
      <dgm:spPr/>
      <dgm:t>
        <a:bodyPr/>
        <a:lstStyle/>
        <a:p>
          <a:endParaRPr lang="en-US"/>
        </a:p>
      </dgm:t>
    </dgm:pt>
    <dgm:pt modelId="{6BD3C2B4-E815-4D76-AEEA-7ABAA399A245}">
      <dgm:prSet phldrT="[Text]"/>
      <dgm:spPr/>
      <dgm:t>
        <a:bodyPr/>
        <a:lstStyle/>
        <a:p>
          <a:r>
            <a:rPr lang="cy-GB" dirty="0" smtClean="0"/>
            <a:t>Interest</a:t>
          </a:r>
          <a:endParaRPr lang="en-US" dirty="0"/>
        </a:p>
      </dgm:t>
    </dgm:pt>
    <dgm:pt modelId="{E2804C5A-5275-4F32-B010-F59EE8F70D9C}" type="parTrans" cxnId="{0B1AFE71-EF41-4382-A5CE-5B421CDB64B7}">
      <dgm:prSet/>
      <dgm:spPr/>
      <dgm:t>
        <a:bodyPr/>
        <a:lstStyle/>
        <a:p>
          <a:endParaRPr lang="en-GB"/>
        </a:p>
      </dgm:t>
    </dgm:pt>
    <dgm:pt modelId="{432B8D79-E4EC-43CB-A01F-99A33DAE0E67}" type="sibTrans" cxnId="{0B1AFE71-EF41-4382-A5CE-5B421CDB64B7}">
      <dgm:prSet/>
      <dgm:spPr/>
      <dgm:t>
        <a:bodyPr/>
        <a:lstStyle/>
        <a:p>
          <a:endParaRPr lang="en-US"/>
        </a:p>
      </dgm:t>
    </dgm:pt>
    <dgm:pt modelId="{9D7DD82B-1DC4-41EB-A63E-B90B4F816C57}">
      <dgm:prSet phldrT="[Text]"/>
      <dgm:spPr/>
      <dgm:t>
        <a:bodyPr/>
        <a:lstStyle/>
        <a:p>
          <a:r>
            <a:rPr lang="cy-GB" dirty="0" smtClean="0"/>
            <a:t>Action</a:t>
          </a:r>
          <a:endParaRPr lang="en-US" dirty="0"/>
        </a:p>
      </dgm:t>
    </dgm:pt>
    <dgm:pt modelId="{F04054F7-1EFC-4A52-ACA3-9ECBF8C85BC8}" type="parTrans" cxnId="{EBFF8DB8-2120-42F5-A75D-14E9DF8DB983}">
      <dgm:prSet/>
      <dgm:spPr/>
      <dgm:t>
        <a:bodyPr/>
        <a:lstStyle/>
        <a:p>
          <a:endParaRPr lang="en-GB"/>
        </a:p>
      </dgm:t>
    </dgm:pt>
    <dgm:pt modelId="{9955CE86-9E48-4CF3-AE8E-0202F14214A3}" type="sibTrans" cxnId="{EBFF8DB8-2120-42F5-A75D-14E9DF8DB983}">
      <dgm:prSet/>
      <dgm:spPr/>
      <dgm:t>
        <a:bodyPr/>
        <a:lstStyle/>
        <a:p>
          <a:endParaRPr lang="en-GB"/>
        </a:p>
      </dgm:t>
    </dgm:pt>
    <dgm:pt modelId="{BC86426E-8C51-4228-A063-070F6A4F4858}">
      <dgm:prSet phldrT="[Text]"/>
      <dgm:spPr/>
      <dgm:t>
        <a:bodyPr/>
        <a:lstStyle/>
        <a:p>
          <a:r>
            <a:rPr lang="cy-GB" dirty="0" smtClean="0"/>
            <a:t>Desire</a:t>
          </a:r>
          <a:endParaRPr lang="en-US" dirty="0"/>
        </a:p>
      </dgm:t>
    </dgm:pt>
    <dgm:pt modelId="{89EB8E1A-DB18-4621-9BC6-BE1C72E48720}" type="parTrans" cxnId="{53961C39-63FA-4D8B-83B2-D166468AC0B4}">
      <dgm:prSet/>
      <dgm:spPr/>
      <dgm:t>
        <a:bodyPr/>
        <a:lstStyle/>
        <a:p>
          <a:endParaRPr lang="en-GB"/>
        </a:p>
      </dgm:t>
    </dgm:pt>
    <dgm:pt modelId="{BC5BEA9F-741B-491B-8188-96516547A2A4}" type="sibTrans" cxnId="{53961C39-63FA-4D8B-83B2-D166468AC0B4}">
      <dgm:prSet/>
      <dgm:spPr/>
      <dgm:t>
        <a:bodyPr/>
        <a:lstStyle/>
        <a:p>
          <a:endParaRPr lang="en-US"/>
        </a:p>
      </dgm:t>
    </dgm:pt>
    <dgm:pt modelId="{39673CC4-9C4D-480D-B12E-8CE3C2D94085}" type="pres">
      <dgm:prSet presAssocID="{6FD798BF-55EB-4983-B3D8-D4F3FA94FF50}" presName="linearFlow" presStyleCnt="0">
        <dgm:presLayoutVars>
          <dgm:resizeHandles val="exact"/>
        </dgm:presLayoutVars>
      </dgm:prSet>
      <dgm:spPr/>
    </dgm:pt>
    <dgm:pt modelId="{09A078CA-CEDF-4272-8075-3C811C5FA1B1}" type="pres">
      <dgm:prSet presAssocID="{F777A7A6-EF82-4F30-B3DE-CD1DEA3CD1F0}" presName="node" presStyleLbl="node1" presStyleIdx="0" presStyleCnt="4">
        <dgm:presLayoutVars>
          <dgm:bulletEnabled val="1"/>
        </dgm:presLayoutVars>
      </dgm:prSet>
      <dgm:spPr/>
      <dgm:t>
        <a:bodyPr/>
        <a:lstStyle/>
        <a:p>
          <a:endParaRPr lang="en-US"/>
        </a:p>
      </dgm:t>
    </dgm:pt>
    <dgm:pt modelId="{CE1EF2B4-E675-4C74-B82B-D0D9FFAC4251}" type="pres">
      <dgm:prSet presAssocID="{A6219DC7-1403-4256-B0E0-6B4224C813D8}" presName="sibTrans" presStyleLbl="sibTrans2D1" presStyleIdx="0" presStyleCnt="3"/>
      <dgm:spPr/>
      <dgm:t>
        <a:bodyPr/>
        <a:lstStyle/>
        <a:p>
          <a:endParaRPr lang="en-GB"/>
        </a:p>
      </dgm:t>
    </dgm:pt>
    <dgm:pt modelId="{7DEBFCF0-CF4F-4A72-A1A3-7DBA7C8CB312}" type="pres">
      <dgm:prSet presAssocID="{A6219DC7-1403-4256-B0E0-6B4224C813D8}" presName="connectorText" presStyleLbl="sibTrans2D1" presStyleIdx="0" presStyleCnt="3"/>
      <dgm:spPr/>
      <dgm:t>
        <a:bodyPr/>
        <a:lstStyle/>
        <a:p>
          <a:endParaRPr lang="en-GB"/>
        </a:p>
      </dgm:t>
    </dgm:pt>
    <dgm:pt modelId="{0F5875D8-404C-48D2-B340-8B323DC0852F}" type="pres">
      <dgm:prSet presAssocID="{6BD3C2B4-E815-4D76-AEEA-7ABAA399A245}" presName="node" presStyleLbl="node1" presStyleIdx="1" presStyleCnt="4">
        <dgm:presLayoutVars>
          <dgm:bulletEnabled val="1"/>
        </dgm:presLayoutVars>
      </dgm:prSet>
      <dgm:spPr/>
      <dgm:t>
        <a:bodyPr/>
        <a:lstStyle/>
        <a:p>
          <a:endParaRPr lang="en-GB"/>
        </a:p>
      </dgm:t>
    </dgm:pt>
    <dgm:pt modelId="{F8E36C0C-ED2B-4BB1-B745-9B4FFC343707}" type="pres">
      <dgm:prSet presAssocID="{432B8D79-E4EC-43CB-A01F-99A33DAE0E67}" presName="sibTrans" presStyleLbl="sibTrans2D1" presStyleIdx="1" presStyleCnt="3"/>
      <dgm:spPr/>
      <dgm:t>
        <a:bodyPr/>
        <a:lstStyle/>
        <a:p>
          <a:endParaRPr lang="en-GB"/>
        </a:p>
      </dgm:t>
    </dgm:pt>
    <dgm:pt modelId="{9B8DC97D-CAAD-44EE-A671-1256A06B7830}" type="pres">
      <dgm:prSet presAssocID="{432B8D79-E4EC-43CB-A01F-99A33DAE0E67}" presName="connectorText" presStyleLbl="sibTrans2D1" presStyleIdx="1" presStyleCnt="3"/>
      <dgm:spPr/>
      <dgm:t>
        <a:bodyPr/>
        <a:lstStyle/>
        <a:p>
          <a:endParaRPr lang="en-GB"/>
        </a:p>
      </dgm:t>
    </dgm:pt>
    <dgm:pt modelId="{4C4186FE-D1AA-4070-96B1-F98FCD949FBC}" type="pres">
      <dgm:prSet presAssocID="{BC86426E-8C51-4228-A063-070F6A4F4858}" presName="node" presStyleLbl="node1" presStyleIdx="2" presStyleCnt="4">
        <dgm:presLayoutVars>
          <dgm:bulletEnabled val="1"/>
        </dgm:presLayoutVars>
      </dgm:prSet>
      <dgm:spPr/>
      <dgm:t>
        <a:bodyPr/>
        <a:lstStyle/>
        <a:p>
          <a:endParaRPr lang="en-GB"/>
        </a:p>
      </dgm:t>
    </dgm:pt>
    <dgm:pt modelId="{B6B2FA68-E98F-4EA4-8093-ED0FF4A722DF}" type="pres">
      <dgm:prSet presAssocID="{BC5BEA9F-741B-491B-8188-96516547A2A4}" presName="sibTrans" presStyleLbl="sibTrans2D1" presStyleIdx="2" presStyleCnt="3"/>
      <dgm:spPr/>
      <dgm:t>
        <a:bodyPr/>
        <a:lstStyle/>
        <a:p>
          <a:endParaRPr lang="en-GB"/>
        </a:p>
      </dgm:t>
    </dgm:pt>
    <dgm:pt modelId="{7103C106-99DA-4E52-B36E-0136A2B3C249}" type="pres">
      <dgm:prSet presAssocID="{BC5BEA9F-741B-491B-8188-96516547A2A4}" presName="connectorText" presStyleLbl="sibTrans2D1" presStyleIdx="2" presStyleCnt="3"/>
      <dgm:spPr/>
      <dgm:t>
        <a:bodyPr/>
        <a:lstStyle/>
        <a:p>
          <a:endParaRPr lang="en-GB"/>
        </a:p>
      </dgm:t>
    </dgm:pt>
    <dgm:pt modelId="{34A45DCE-66EE-4B0A-B93A-730A76414B12}" type="pres">
      <dgm:prSet presAssocID="{9D7DD82B-1DC4-41EB-A63E-B90B4F816C57}" presName="node" presStyleLbl="node1" presStyleIdx="3" presStyleCnt="4">
        <dgm:presLayoutVars>
          <dgm:bulletEnabled val="1"/>
        </dgm:presLayoutVars>
      </dgm:prSet>
      <dgm:spPr/>
      <dgm:t>
        <a:bodyPr/>
        <a:lstStyle/>
        <a:p>
          <a:endParaRPr lang="en-GB"/>
        </a:p>
      </dgm:t>
    </dgm:pt>
  </dgm:ptLst>
  <dgm:cxnLst>
    <dgm:cxn modelId="{D2961A2C-3CB4-4A54-B748-A73125460BE4}" type="presOf" srcId="{6BD3C2B4-E815-4D76-AEEA-7ABAA399A245}" destId="{0F5875D8-404C-48D2-B340-8B323DC0852F}" srcOrd="0" destOrd="0" presId="urn:microsoft.com/office/officeart/2005/8/layout/process2"/>
    <dgm:cxn modelId="{BF0CEF23-6C69-46F8-AE50-D5B3A72DBFC2}" type="presOf" srcId="{BC5BEA9F-741B-491B-8188-96516547A2A4}" destId="{7103C106-99DA-4E52-B36E-0136A2B3C249}" srcOrd="1" destOrd="0" presId="urn:microsoft.com/office/officeart/2005/8/layout/process2"/>
    <dgm:cxn modelId="{45665638-B405-43AC-8CCA-630970CDA0F7}" type="presOf" srcId="{432B8D79-E4EC-43CB-A01F-99A33DAE0E67}" destId="{F8E36C0C-ED2B-4BB1-B745-9B4FFC343707}" srcOrd="0" destOrd="0" presId="urn:microsoft.com/office/officeart/2005/8/layout/process2"/>
    <dgm:cxn modelId="{EBC0870C-4B4C-4DDE-96EE-2CD4058EEACD}" type="presOf" srcId="{A6219DC7-1403-4256-B0E0-6B4224C813D8}" destId="{7DEBFCF0-CF4F-4A72-A1A3-7DBA7C8CB312}" srcOrd="1" destOrd="0" presId="urn:microsoft.com/office/officeart/2005/8/layout/process2"/>
    <dgm:cxn modelId="{0B1AFE71-EF41-4382-A5CE-5B421CDB64B7}" srcId="{6FD798BF-55EB-4983-B3D8-D4F3FA94FF50}" destId="{6BD3C2B4-E815-4D76-AEEA-7ABAA399A245}" srcOrd="1" destOrd="0" parTransId="{E2804C5A-5275-4F32-B010-F59EE8F70D9C}" sibTransId="{432B8D79-E4EC-43CB-A01F-99A33DAE0E67}"/>
    <dgm:cxn modelId="{46FE7A2D-7411-4435-B94C-E37BD1E1479E}" type="presOf" srcId="{BC5BEA9F-741B-491B-8188-96516547A2A4}" destId="{B6B2FA68-E98F-4EA4-8093-ED0FF4A722DF}" srcOrd="0" destOrd="0" presId="urn:microsoft.com/office/officeart/2005/8/layout/process2"/>
    <dgm:cxn modelId="{3F71E366-CF6B-44E9-960B-375B4ED3D917}" type="presOf" srcId="{F777A7A6-EF82-4F30-B3DE-CD1DEA3CD1F0}" destId="{09A078CA-CEDF-4272-8075-3C811C5FA1B1}" srcOrd="0" destOrd="0" presId="urn:microsoft.com/office/officeart/2005/8/layout/process2"/>
    <dgm:cxn modelId="{6103B141-F819-4216-8F52-9677B16253DC}" type="presOf" srcId="{432B8D79-E4EC-43CB-A01F-99A33DAE0E67}" destId="{9B8DC97D-CAAD-44EE-A671-1256A06B7830}" srcOrd="1" destOrd="0" presId="urn:microsoft.com/office/officeart/2005/8/layout/process2"/>
    <dgm:cxn modelId="{A8EAF863-290A-4CFF-8273-38D3AFE948AB}" srcId="{6FD798BF-55EB-4983-B3D8-D4F3FA94FF50}" destId="{F777A7A6-EF82-4F30-B3DE-CD1DEA3CD1F0}" srcOrd="0" destOrd="0" parTransId="{4B272DBA-34B0-44B6-9182-405567EEF8DC}" sibTransId="{A6219DC7-1403-4256-B0E0-6B4224C813D8}"/>
    <dgm:cxn modelId="{560F026A-E632-4B45-8ABE-67C2D24B65AC}" type="presOf" srcId="{BC86426E-8C51-4228-A063-070F6A4F4858}" destId="{4C4186FE-D1AA-4070-96B1-F98FCD949FBC}" srcOrd="0" destOrd="0" presId="urn:microsoft.com/office/officeart/2005/8/layout/process2"/>
    <dgm:cxn modelId="{E1C47E49-B486-4EFF-9634-E2C8A60B0318}" type="presOf" srcId="{A6219DC7-1403-4256-B0E0-6B4224C813D8}" destId="{CE1EF2B4-E675-4C74-B82B-D0D9FFAC4251}" srcOrd="0" destOrd="0" presId="urn:microsoft.com/office/officeart/2005/8/layout/process2"/>
    <dgm:cxn modelId="{57602D16-B7CF-4554-8FC7-68B457B905A5}" type="presOf" srcId="{6FD798BF-55EB-4983-B3D8-D4F3FA94FF50}" destId="{39673CC4-9C4D-480D-B12E-8CE3C2D94085}" srcOrd="0" destOrd="0" presId="urn:microsoft.com/office/officeart/2005/8/layout/process2"/>
    <dgm:cxn modelId="{EBFF8DB8-2120-42F5-A75D-14E9DF8DB983}" srcId="{6FD798BF-55EB-4983-B3D8-D4F3FA94FF50}" destId="{9D7DD82B-1DC4-41EB-A63E-B90B4F816C57}" srcOrd="3" destOrd="0" parTransId="{F04054F7-1EFC-4A52-ACA3-9ECBF8C85BC8}" sibTransId="{9955CE86-9E48-4CF3-AE8E-0202F14214A3}"/>
    <dgm:cxn modelId="{0A84AF80-1517-4152-A1D9-0FD7B70EAD59}" type="presOf" srcId="{9D7DD82B-1DC4-41EB-A63E-B90B4F816C57}" destId="{34A45DCE-66EE-4B0A-B93A-730A76414B12}" srcOrd="0" destOrd="0" presId="urn:microsoft.com/office/officeart/2005/8/layout/process2"/>
    <dgm:cxn modelId="{53961C39-63FA-4D8B-83B2-D166468AC0B4}" srcId="{6FD798BF-55EB-4983-B3D8-D4F3FA94FF50}" destId="{BC86426E-8C51-4228-A063-070F6A4F4858}" srcOrd="2" destOrd="0" parTransId="{89EB8E1A-DB18-4621-9BC6-BE1C72E48720}" sibTransId="{BC5BEA9F-741B-491B-8188-96516547A2A4}"/>
    <dgm:cxn modelId="{48BB5971-0035-4B2A-97EE-BAC4606DCA02}" type="presParOf" srcId="{39673CC4-9C4D-480D-B12E-8CE3C2D94085}" destId="{09A078CA-CEDF-4272-8075-3C811C5FA1B1}" srcOrd="0" destOrd="0" presId="urn:microsoft.com/office/officeart/2005/8/layout/process2"/>
    <dgm:cxn modelId="{1C1E0C47-99F9-42BA-BB71-03833E5CD279}" type="presParOf" srcId="{39673CC4-9C4D-480D-B12E-8CE3C2D94085}" destId="{CE1EF2B4-E675-4C74-B82B-D0D9FFAC4251}" srcOrd="1" destOrd="0" presId="urn:microsoft.com/office/officeart/2005/8/layout/process2"/>
    <dgm:cxn modelId="{DB36D8C5-7CC9-4E7A-A9EB-A0C35BC1A1B5}" type="presParOf" srcId="{CE1EF2B4-E675-4C74-B82B-D0D9FFAC4251}" destId="{7DEBFCF0-CF4F-4A72-A1A3-7DBA7C8CB312}" srcOrd="0" destOrd="0" presId="urn:microsoft.com/office/officeart/2005/8/layout/process2"/>
    <dgm:cxn modelId="{98D5BE76-6D9E-4235-A9EA-46D3FD0DFDF7}" type="presParOf" srcId="{39673CC4-9C4D-480D-B12E-8CE3C2D94085}" destId="{0F5875D8-404C-48D2-B340-8B323DC0852F}" srcOrd="2" destOrd="0" presId="urn:microsoft.com/office/officeart/2005/8/layout/process2"/>
    <dgm:cxn modelId="{27123CFD-00AB-4F4A-AB12-43AE0D7D6D75}" type="presParOf" srcId="{39673CC4-9C4D-480D-B12E-8CE3C2D94085}" destId="{F8E36C0C-ED2B-4BB1-B745-9B4FFC343707}" srcOrd="3" destOrd="0" presId="urn:microsoft.com/office/officeart/2005/8/layout/process2"/>
    <dgm:cxn modelId="{B0A3FC8D-9A24-4242-8CB9-503E6307E18E}" type="presParOf" srcId="{F8E36C0C-ED2B-4BB1-B745-9B4FFC343707}" destId="{9B8DC97D-CAAD-44EE-A671-1256A06B7830}" srcOrd="0" destOrd="0" presId="urn:microsoft.com/office/officeart/2005/8/layout/process2"/>
    <dgm:cxn modelId="{3CFB5544-CAE9-48FA-B4A5-1257A56BFEF8}" type="presParOf" srcId="{39673CC4-9C4D-480D-B12E-8CE3C2D94085}" destId="{4C4186FE-D1AA-4070-96B1-F98FCD949FBC}" srcOrd="4" destOrd="0" presId="urn:microsoft.com/office/officeart/2005/8/layout/process2"/>
    <dgm:cxn modelId="{245DCB24-A8C5-466A-AFCF-C79252812E5B}" type="presParOf" srcId="{39673CC4-9C4D-480D-B12E-8CE3C2D94085}" destId="{B6B2FA68-E98F-4EA4-8093-ED0FF4A722DF}" srcOrd="5" destOrd="0" presId="urn:microsoft.com/office/officeart/2005/8/layout/process2"/>
    <dgm:cxn modelId="{187C5549-E2DC-4E24-B4B7-641816C5A45A}" type="presParOf" srcId="{B6B2FA68-E98F-4EA4-8093-ED0FF4A722DF}" destId="{7103C106-99DA-4E52-B36E-0136A2B3C249}" srcOrd="0" destOrd="0" presId="urn:microsoft.com/office/officeart/2005/8/layout/process2"/>
    <dgm:cxn modelId="{5A8B78EC-BA36-44D8-AB5B-903F8419E777}" type="presParOf" srcId="{39673CC4-9C4D-480D-B12E-8CE3C2D94085}" destId="{34A45DCE-66EE-4B0A-B93A-730A76414B12}" srcOrd="6"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5A18DFB-F9DA-4360-B511-D5A918161E63}" type="doc">
      <dgm:prSet loTypeId="urn:microsoft.com/office/officeart/2005/8/layout/cycle2" loCatId="cycle" qsTypeId="urn:microsoft.com/office/officeart/2005/8/quickstyle/3d3" qsCatId="3D" csTypeId="urn:microsoft.com/office/officeart/2005/8/colors/colorful1#12" csCatId="colorful" phldr="1"/>
      <dgm:spPr/>
      <dgm:t>
        <a:bodyPr/>
        <a:lstStyle/>
        <a:p>
          <a:endParaRPr lang="en-US"/>
        </a:p>
      </dgm:t>
    </dgm:pt>
    <dgm:pt modelId="{3BA3CCD3-5038-4255-8109-0199C02849CE}">
      <dgm:prSet phldrT="[Text]"/>
      <dgm:spPr/>
      <dgm:t>
        <a:bodyPr/>
        <a:lstStyle/>
        <a:p>
          <a:r>
            <a:rPr lang="cy-GB" dirty="0" smtClean="0"/>
            <a:t>Awareness</a:t>
          </a:r>
          <a:endParaRPr lang="en-US" dirty="0"/>
        </a:p>
      </dgm:t>
    </dgm:pt>
    <dgm:pt modelId="{B124EA1F-DF91-477E-AFB6-FF4BD3D156FC}" type="parTrans" cxnId="{950E6C51-AE56-43F2-ADD9-A84572729D79}">
      <dgm:prSet/>
      <dgm:spPr/>
      <dgm:t>
        <a:bodyPr/>
        <a:lstStyle/>
        <a:p>
          <a:endParaRPr lang="en-US"/>
        </a:p>
      </dgm:t>
    </dgm:pt>
    <dgm:pt modelId="{633E9C87-F163-440F-9D6A-B3031C37A781}" type="sibTrans" cxnId="{950E6C51-AE56-43F2-ADD9-A84572729D79}">
      <dgm:prSet/>
      <dgm:spPr/>
      <dgm:t>
        <a:bodyPr/>
        <a:lstStyle/>
        <a:p>
          <a:endParaRPr lang="en-US"/>
        </a:p>
      </dgm:t>
    </dgm:pt>
    <dgm:pt modelId="{A332B1B3-8F06-404D-8F3C-3CBF00E644E9}">
      <dgm:prSet phldrT="[Text]"/>
      <dgm:spPr/>
      <dgm:t>
        <a:bodyPr/>
        <a:lstStyle/>
        <a:p>
          <a:r>
            <a:rPr lang="cy-GB" dirty="0" smtClean="0"/>
            <a:t>Trial</a:t>
          </a:r>
          <a:endParaRPr lang="en-US" dirty="0"/>
        </a:p>
      </dgm:t>
    </dgm:pt>
    <dgm:pt modelId="{894B9E0C-CB61-4609-8BB7-3E854FD2660B}" type="parTrans" cxnId="{0ACFAFB8-4426-4779-A0E0-991AF753079E}">
      <dgm:prSet/>
      <dgm:spPr/>
      <dgm:t>
        <a:bodyPr/>
        <a:lstStyle/>
        <a:p>
          <a:endParaRPr lang="en-US"/>
        </a:p>
      </dgm:t>
    </dgm:pt>
    <dgm:pt modelId="{D5476169-BD57-4EDB-9CF4-6756AF730CF3}" type="sibTrans" cxnId="{0ACFAFB8-4426-4779-A0E0-991AF753079E}">
      <dgm:prSet/>
      <dgm:spPr/>
      <dgm:t>
        <a:bodyPr/>
        <a:lstStyle/>
        <a:p>
          <a:endParaRPr lang="en-US"/>
        </a:p>
      </dgm:t>
    </dgm:pt>
    <dgm:pt modelId="{6FAAD8B1-A037-441F-ACB6-010D8296E068}">
      <dgm:prSet phldrT="[Text]" custT="1"/>
      <dgm:spPr/>
      <dgm:t>
        <a:bodyPr/>
        <a:lstStyle/>
        <a:p>
          <a:r>
            <a:rPr lang="cy-GB" sz="1800" dirty="0" smtClean="0"/>
            <a:t>Reinforcement</a:t>
          </a:r>
          <a:endParaRPr lang="en-US" sz="1800" dirty="0"/>
        </a:p>
      </dgm:t>
    </dgm:pt>
    <dgm:pt modelId="{CDB2D9F1-70EB-4156-B7E4-763FA954ED21}" type="parTrans" cxnId="{2C128AB1-219B-4F49-81BE-E1E6DB75BEA1}">
      <dgm:prSet/>
      <dgm:spPr/>
      <dgm:t>
        <a:bodyPr/>
        <a:lstStyle/>
        <a:p>
          <a:endParaRPr lang="en-US"/>
        </a:p>
      </dgm:t>
    </dgm:pt>
    <dgm:pt modelId="{B4381EBE-43A8-4F58-8599-FB241A598C37}" type="sibTrans" cxnId="{2C128AB1-219B-4F49-81BE-E1E6DB75BEA1}">
      <dgm:prSet/>
      <dgm:spPr/>
      <dgm:t>
        <a:bodyPr/>
        <a:lstStyle/>
        <a:p>
          <a:endParaRPr lang="en-US"/>
        </a:p>
      </dgm:t>
    </dgm:pt>
    <dgm:pt modelId="{39536B9B-72E3-4BB0-A299-B2E7A7EB8EE3}" type="pres">
      <dgm:prSet presAssocID="{15A18DFB-F9DA-4360-B511-D5A918161E63}" presName="cycle" presStyleCnt="0">
        <dgm:presLayoutVars>
          <dgm:dir/>
          <dgm:resizeHandles val="exact"/>
        </dgm:presLayoutVars>
      </dgm:prSet>
      <dgm:spPr/>
      <dgm:t>
        <a:bodyPr/>
        <a:lstStyle/>
        <a:p>
          <a:endParaRPr lang="en-US"/>
        </a:p>
      </dgm:t>
    </dgm:pt>
    <dgm:pt modelId="{826432D9-868E-46B2-9018-9547304A1E1E}" type="pres">
      <dgm:prSet presAssocID="{3BA3CCD3-5038-4255-8109-0199C02849CE}" presName="node" presStyleLbl="node1" presStyleIdx="0" presStyleCnt="3">
        <dgm:presLayoutVars>
          <dgm:bulletEnabled val="1"/>
        </dgm:presLayoutVars>
      </dgm:prSet>
      <dgm:spPr/>
      <dgm:t>
        <a:bodyPr/>
        <a:lstStyle/>
        <a:p>
          <a:endParaRPr lang="en-US"/>
        </a:p>
      </dgm:t>
    </dgm:pt>
    <dgm:pt modelId="{A47B3B81-5859-4A23-A383-EB6702613D18}" type="pres">
      <dgm:prSet presAssocID="{633E9C87-F163-440F-9D6A-B3031C37A781}" presName="sibTrans" presStyleLbl="sibTrans2D1" presStyleIdx="0" presStyleCnt="3"/>
      <dgm:spPr/>
      <dgm:t>
        <a:bodyPr/>
        <a:lstStyle/>
        <a:p>
          <a:endParaRPr lang="en-US"/>
        </a:p>
      </dgm:t>
    </dgm:pt>
    <dgm:pt modelId="{746ED753-D84D-47CA-86C9-FAECEA88BF9E}" type="pres">
      <dgm:prSet presAssocID="{633E9C87-F163-440F-9D6A-B3031C37A781}" presName="connectorText" presStyleLbl="sibTrans2D1" presStyleIdx="0" presStyleCnt="3"/>
      <dgm:spPr/>
      <dgm:t>
        <a:bodyPr/>
        <a:lstStyle/>
        <a:p>
          <a:endParaRPr lang="en-US"/>
        </a:p>
      </dgm:t>
    </dgm:pt>
    <dgm:pt modelId="{B6CEDD8B-4478-4531-B7EA-64E1C49311F2}" type="pres">
      <dgm:prSet presAssocID="{A332B1B3-8F06-404D-8F3C-3CBF00E644E9}" presName="node" presStyleLbl="node1" presStyleIdx="1" presStyleCnt="3">
        <dgm:presLayoutVars>
          <dgm:bulletEnabled val="1"/>
        </dgm:presLayoutVars>
      </dgm:prSet>
      <dgm:spPr/>
      <dgm:t>
        <a:bodyPr/>
        <a:lstStyle/>
        <a:p>
          <a:endParaRPr lang="en-US"/>
        </a:p>
      </dgm:t>
    </dgm:pt>
    <dgm:pt modelId="{84B0461D-C45D-42A3-A598-7A20ED4183B6}" type="pres">
      <dgm:prSet presAssocID="{D5476169-BD57-4EDB-9CF4-6756AF730CF3}" presName="sibTrans" presStyleLbl="sibTrans2D1" presStyleIdx="1" presStyleCnt="3"/>
      <dgm:spPr/>
      <dgm:t>
        <a:bodyPr/>
        <a:lstStyle/>
        <a:p>
          <a:endParaRPr lang="en-US"/>
        </a:p>
      </dgm:t>
    </dgm:pt>
    <dgm:pt modelId="{AEE5FB8A-3305-4177-9474-EC562586F6B5}" type="pres">
      <dgm:prSet presAssocID="{D5476169-BD57-4EDB-9CF4-6756AF730CF3}" presName="connectorText" presStyleLbl="sibTrans2D1" presStyleIdx="1" presStyleCnt="3"/>
      <dgm:spPr/>
      <dgm:t>
        <a:bodyPr/>
        <a:lstStyle/>
        <a:p>
          <a:endParaRPr lang="en-US"/>
        </a:p>
      </dgm:t>
    </dgm:pt>
    <dgm:pt modelId="{0E920361-7B7F-41CF-A580-8C12878CB5EE}" type="pres">
      <dgm:prSet presAssocID="{6FAAD8B1-A037-441F-ACB6-010D8296E068}" presName="node" presStyleLbl="node1" presStyleIdx="2" presStyleCnt="3">
        <dgm:presLayoutVars>
          <dgm:bulletEnabled val="1"/>
        </dgm:presLayoutVars>
      </dgm:prSet>
      <dgm:spPr/>
      <dgm:t>
        <a:bodyPr/>
        <a:lstStyle/>
        <a:p>
          <a:endParaRPr lang="en-US"/>
        </a:p>
      </dgm:t>
    </dgm:pt>
    <dgm:pt modelId="{D7219D09-FBF8-4477-A043-C036CF8964E1}" type="pres">
      <dgm:prSet presAssocID="{B4381EBE-43A8-4F58-8599-FB241A598C37}" presName="sibTrans" presStyleLbl="sibTrans2D1" presStyleIdx="2" presStyleCnt="3"/>
      <dgm:spPr/>
      <dgm:t>
        <a:bodyPr/>
        <a:lstStyle/>
        <a:p>
          <a:endParaRPr lang="en-US"/>
        </a:p>
      </dgm:t>
    </dgm:pt>
    <dgm:pt modelId="{FF8C62C1-0748-4F05-98C3-21A4F9714679}" type="pres">
      <dgm:prSet presAssocID="{B4381EBE-43A8-4F58-8599-FB241A598C37}" presName="connectorText" presStyleLbl="sibTrans2D1" presStyleIdx="2" presStyleCnt="3"/>
      <dgm:spPr/>
      <dgm:t>
        <a:bodyPr/>
        <a:lstStyle/>
        <a:p>
          <a:endParaRPr lang="en-US"/>
        </a:p>
      </dgm:t>
    </dgm:pt>
  </dgm:ptLst>
  <dgm:cxnLst>
    <dgm:cxn modelId="{5D664DB5-F3E0-48FA-A853-BFFA629CD369}" type="presOf" srcId="{6FAAD8B1-A037-441F-ACB6-010D8296E068}" destId="{0E920361-7B7F-41CF-A580-8C12878CB5EE}" srcOrd="0" destOrd="0" presId="urn:microsoft.com/office/officeart/2005/8/layout/cycle2"/>
    <dgm:cxn modelId="{950E6C51-AE56-43F2-ADD9-A84572729D79}" srcId="{15A18DFB-F9DA-4360-B511-D5A918161E63}" destId="{3BA3CCD3-5038-4255-8109-0199C02849CE}" srcOrd="0" destOrd="0" parTransId="{B124EA1F-DF91-477E-AFB6-FF4BD3D156FC}" sibTransId="{633E9C87-F163-440F-9D6A-B3031C37A781}"/>
    <dgm:cxn modelId="{2C128AB1-219B-4F49-81BE-E1E6DB75BEA1}" srcId="{15A18DFB-F9DA-4360-B511-D5A918161E63}" destId="{6FAAD8B1-A037-441F-ACB6-010D8296E068}" srcOrd="2" destOrd="0" parTransId="{CDB2D9F1-70EB-4156-B7E4-763FA954ED21}" sibTransId="{B4381EBE-43A8-4F58-8599-FB241A598C37}"/>
    <dgm:cxn modelId="{0B1C1D27-BF48-4905-8D17-01F780AB8FB7}" type="presOf" srcId="{15A18DFB-F9DA-4360-B511-D5A918161E63}" destId="{39536B9B-72E3-4BB0-A299-B2E7A7EB8EE3}" srcOrd="0" destOrd="0" presId="urn:microsoft.com/office/officeart/2005/8/layout/cycle2"/>
    <dgm:cxn modelId="{AE5ED184-732B-4764-A7D8-7D2B1B622259}" type="presOf" srcId="{A332B1B3-8F06-404D-8F3C-3CBF00E644E9}" destId="{B6CEDD8B-4478-4531-B7EA-64E1C49311F2}" srcOrd="0" destOrd="0" presId="urn:microsoft.com/office/officeart/2005/8/layout/cycle2"/>
    <dgm:cxn modelId="{BA41CB64-09E0-4B58-82E2-EE52B267B0CF}" type="presOf" srcId="{D5476169-BD57-4EDB-9CF4-6756AF730CF3}" destId="{84B0461D-C45D-42A3-A598-7A20ED4183B6}" srcOrd="0" destOrd="0" presId="urn:microsoft.com/office/officeart/2005/8/layout/cycle2"/>
    <dgm:cxn modelId="{BADBD083-58FB-4364-889C-53647486E17E}" type="presOf" srcId="{B4381EBE-43A8-4F58-8599-FB241A598C37}" destId="{D7219D09-FBF8-4477-A043-C036CF8964E1}" srcOrd="0" destOrd="0" presId="urn:microsoft.com/office/officeart/2005/8/layout/cycle2"/>
    <dgm:cxn modelId="{0ACFAFB8-4426-4779-A0E0-991AF753079E}" srcId="{15A18DFB-F9DA-4360-B511-D5A918161E63}" destId="{A332B1B3-8F06-404D-8F3C-3CBF00E644E9}" srcOrd="1" destOrd="0" parTransId="{894B9E0C-CB61-4609-8BB7-3E854FD2660B}" sibTransId="{D5476169-BD57-4EDB-9CF4-6756AF730CF3}"/>
    <dgm:cxn modelId="{35E5789E-4929-45C7-BBE3-AABA022C9432}" type="presOf" srcId="{B4381EBE-43A8-4F58-8599-FB241A598C37}" destId="{FF8C62C1-0748-4F05-98C3-21A4F9714679}" srcOrd="1" destOrd="0" presId="urn:microsoft.com/office/officeart/2005/8/layout/cycle2"/>
    <dgm:cxn modelId="{E711C444-CCCF-4E32-9293-4B4BBE7C6D59}" type="presOf" srcId="{3BA3CCD3-5038-4255-8109-0199C02849CE}" destId="{826432D9-868E-46B2-9018-9547304A1E1E}" srcOrd="0" destOrd="0" presId="urn:microsoft.com/office/officeart/2005/8/layout/cycle2"/>
    <dgm:cxn modelId="{A99D0CE3-932B-41BA-9720-AB125F08F40E}" type="presOf" srcId="{633E9C87-F163-440F-9D6A-B3031C37A781}" destId="{746ED753-D84D-47CA-86C9-FAECEA88BF9E}" srcOrd="1" destOrd="0" presId="urn:microsoft.com/office/officeart/2005/8/layout/cycle2"/>
    <dgm:cxn modelId="{4A185BB2-D1F2-41D9-AA7E-6A15ECD2EE75}" type="presOf" srcId="{D5476169-BD57-4EDB-9CF4-6756AF730CF3}" destId="{AEE5FB8A-3305-4177-9474-EC562586F6B5}" srcOrd="1" destOrd="0" presId="urn:microsoft.com/office/officeart/2005/8/layout/cycle2"/>
    <dgm:cxn modelId="{54E9B73E-32A5-4EA5-B71E-FE49EBEF7A5D}" type="presOf" srcId="{633E9C87-F163-440F-9D6A-B3031C37A781}" destId="{A47B3B81-5859-4A23-A383-EB6702613D18}" srcOrd="0" destOrd="0" presId="urn:microsoft.com/office/officeart/2005/8/layout/cycle2"/>
    <dgm:cxn modelId="{23966583-B592-410C-8274-64525A74A57D}" type="presParOf" srcId="{39536B9B-72E3-4BB0-A299-B2E7A7EB8EE3}" destId="{826432D9-868E-46B2-9018-9547304A1E1E}" srcOrd="0" destOrd="0" presId="urn:microsoft.com/office/officeart/2005/8/layout/cycle2"/>
    <dgm:cxn modelId="{2EBA87FC-E072-4B6B-87DE-A1CBBA266881}" type="presParOf" srcId="{39536B9B-72E3-4BB0-A299-B2E7A7EB8EE3}" destId="{A47B3B81-5859-4A23-A383-EB6702613D18}" srcOrd="1" destOrd="0" presId="urn:microsoft.com/office/officeart/2005/8/layout/cycle2"/>
    <dgm:cxn modelId="{55C32061-C65B-4E8E-AF8B-1BC032998525}" type="presParOf" srcId="{A47B3B81-5859-4A23-A383-EB6702613D18}" destId="{746ED753-D84D-47CA-86C9-FAECEA88BF9E}" srcOrd="0" destOrd="0" presId="urn:microsoft.com/office/officeart/2005/8/layout/cycle2"/>
    <dgm:cxn modelId="{9A946497-6FAB-4F1D-BB5B-A0E0DAAA4BCD}" type="presParOf" srcId="{39536B9B-72E3-4BB0-A299-B2E7A7EB8EE3}" destId="{B6CEDD8B-4478-4531-B7EA-64E1C49311F2}" srcOrd="2" destOrd="0" presId="urn:microsoft.com/office/officeart/2005/8/layout/cycle2"/>
    <dgm:cxn modelId="{9FAEB0E0-5113-44A7-89E5-9EBD22CE4773}" type="presParOf" srcId="{39536B9B-72E3-4BB0-A299-B2E7A7EB8EE3}" destId="{84B0461D-C45D-42A3-A598-7A20ED4183B6}" srcOrd="3" destOrd="0" presId="urn:microsoft.com/office/officeart/2005/8/layout/cycle2"/>
    <dgm:cxn modelId="{DB401B1D-3B27-4548-9F18-4E9595006E8F}" type="presParOf" srcId="{84B0461D-C45D-42A3-A598-7A20ED4183B6}" destId="{AEE5FB8A-3305-4177-9474-EC562586F6B5}" srcOrd="0" destOrd="0" presId="urn:microsoft.com/office/officeart/2005/8/layout/cycle2"/>
    <dgm:cxn modelId="{41A88BEF-D131-4C8F-80BC-E1376A2041CD}" type="presParOf" srcId="{39536B9B-72E3-4BB0-A299-B2E7A7EB8EE3}" destId="{0E920361-7B7F-41CF-A580-8C12878CB5EE}" srcOrd="4" destOrd="0" presId="urn:microsoft.com/office/officeart/2005/8/layout/cycle2"/>
    <dgm:cxn modelId="{D342728E-D48C-4DA5-B4F8-D05C66CB90AE}" type="presParOf" srcId="{39536B9B-72E3-4BB0-A299-B2E7A7EB8EE3}" destId="{D7219D09-FBF8-4477-A043-C036CF8964E1}" srcOrd="5" destOrd="0" presId="urn:microsoft.com/office/officeart/2005/8/layout/cycle2"/>
    <dgm:cxn modelId="{3FE69A46-41B8-43A7-8CAF-7A995A99C718}" type="presParOf" srcId="{D7219D09-FBF8-4477-A043-C036CF8964E1}" destId="{FF8C62C1-0748-4F05-98C3-21A4F9714679}"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3411FE-B6A4-4A7F-91D0-B3EFE3FFD60B}">
      <dsp:nvSpPr>
        <dsp:cNvPr id="0" name=""/>
        <dsp:cNvSpPr/>
      </dsp:nvSpPr>
      <dsp:spPr>
        <a:xfrm>
          <a:off x="71434" y="0"/>
          <a:ext cx="3714783" cy="3643338"/>
        </a:xfrm>
        <a:prstGeom prst="ellips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28016" tIns="128016" rIns="128016" bIns="128016" numCol="1" spcCol="1270" anchor="ctr" anchorCtr="0">
          <a:noAutofit/>
        </a:bodyPr>
        <a:lstStyle/>
        <a:p>
          <a:pPr lvl="0" algn="ctr" defTabSz="800100">
            <a:lnSpc>
              <a:spcPct val="90000"/>
            </a:lnSpc>
            <a:spcBef>
              <a:spcPct val="0"/>
            </a:spcBef>
            <a:spcAft>
              <a:spcPct val="35000"/>
            </a:spcAft>
          </a:pPr>
          <a:r>
            <a:rPr lang="cy-GB" sz="1800" b="1" kern="1200" dirty="0" smtClean="0"/>
            <a:t>Weak force:  </a:t>
          </a:r>
          <a:r>
            <a:rPr lang="cy-GB" sz="1800" kern="1200" dirty="0" smtClean="0"/>
            <a:t>Reinforcement, awareness, recall</a:t>
          </a:r>
          <a:endParaRPr lang="en-US" sz="1800" kern="1200" dirty="0"/>
        </a:p>
      </dsp:txBody>
      <dsp:txXfrm>
        <a:off x="953695" y="273250"/>
        <a:ext cx="1950261" cy="619367"/>
      </dsp:txXfrm>
    </dsp:sp>
    <dsp:sp modelId="{96D72C82-516D-4551-A67A-490A439F222B}">
      <dsp:nvSpPr>
        <dsp:cNvPr id="0" name=""/>
        <dsp:cNvSpPr/>
      </dsp:nvSpPr>
      <dsp:spPr>
        <a:xfrm>
          <a:off x="857247" y="1000119"/>
          <a:ext cx="2113700" cy="2046563"/>
        </a:xfrm>
        <a:prstGeom prst="ellips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42240" tIns="142240" rIns="142240" bIns="142240" numCol="1" spcCol="1270" anchor="ctr" anchorCtr="0">
          <a:noAutofit/>
        </a:bodyPr>
        <a:lstStyle/>
        <a:p>
          <a:pPr lvl="0" algn="ctr" defTabSz="889000">
            <a:lnSpc>
              <a:spcPct val="90000"/>
            </a:lnSpc>
            <a:spcBef>
              <a:spcPct val="0"/>
            </a:spcBef>
            <a:spcAft>
              <a:spcPct val="35000"/>
            </a:spcAft>
          </a:pPr>
          <a:r>
            <a:rPr lang="cy-GB" sz="2000" b="1" kern="1200" dirty="0" smtClean="0"/>
            <a:t>Customer</a:t>
          </a:r>
          <a:endParaRPr lang="en-US" sz="2000" b="1" kern="1200" dirty="0"/>
        </a:p>
      </dsp:txBody>
      <dsp:txXfrm>
        <a:off x="1166791" y="1511759"/>
        <a:ext cx="1494612" cy="102328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2C760E-8261-4B8A-99FB-D9A863F9090C}">
      <dsp:nvSpPr>
        <dsp:cNvPr id="0" name=""/>
        <dsp:cNvSpPr/>
      </dsp:nvSpPr>
      <dsp:spPr>
        <a:xfrm rot="18934390">
          <a:off x="179467" y="-135268"/>
          <a:ext cx="3141527" cy="3141527"/>
        </a:xfrm>
        <a:prstGeom prst="upArrow">
          <a:avLst>
            <a:gd name="adj1" fmla="val 50000"/>
            <a:gd name="adj2" fmla="val 35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lvl="0" algn="ctr" defTabSz="977900">
            <a:lnSpc>
              <a:spcPct val="90000"/>
            </a:lnSpc>
            <a:spcBef>
              <a:spcPct val="0"/>
            </a:spcBef>
            <a:spcAft>
              <a:spcPct val="35000"/>
            </a:spcAft>
          </a:pPr>
          <a:r>
            <a:rPr lang="cy-GB" sz="2200" b="1" kern="1200" dirty="0" smtClean="0"/>
            <a:t>Strong force:  </a:t>
          </a:r>
          <a:r>
            <a:rPr lang="cy-GB" sz="2200" kern="1200" dirty="0" smtClean="0"/>
            <a:t>Telling, selling, persuasion</a:t>
          </a:r>
          <a:endParaRPr lang="en-US" sz="2200" kern="1200" dirty="0"/>
        </a:p>
      </dsp:txBody>
      <dsp:txXfrm>
        <a:off x="1157267" y="335922"/>
        <a:ext cx="1570763" cy="259176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A078CA-CEDF-4272-8075-3C811C5FA1B1}">
      <dsp:nvSpPr>
        <dsp:cNvPr id="0" name=""/>
        <dsp:cNvSpPr/>
      </dsp:nvSpPr>
      <dsp:spPr>
        <a:xfrm>
          <a:off x="1374151" y="1929"/>
          <a:ext cx="1291885" cy="717714"/>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cy-GB" sz="2200" kern="1200" dirty="0" smtClean="0"/>
            <a:t>Attention</a:t>
          </a:r>
          <a:endParaRPr lang="en-US" sz="2200" kern="1200" dirty="0"/>
        </a:p>
      </dsp:txBody>
      <dsp:txXfrm>
        <a:off x="1395172" y="22950"/>
        <a:ext cx="1249843" cy="675672"/>
      </dsp:txXfrm>
    </dsp:sp>
    <dsp:sp modelId="{CE1EF2B4-E675-4C74-B82B-D0D9FFAC4251}">
      <dsp:nvSpPr>
        <dsp:cNvPr id="0" name=""/>
        <dsp:cNvSpPr/>
      </dsp:nvSpPr>
      <dsp:spPr>
        <a:xfrm rot="5400000">
          <a:off x="1885522" y="737586"/>
          <a:ext cx="269142" cy="322971"/>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77850">
            <a:lnSpc>
              <a:spcPct val="90000"/>
            </a:lnSpc>
            <a:spcBef>
              <a:spcPct val="0"/>
            </a:spcBef>
            <a:spcAft>
              <a:spcPct val="35000"/>
            </a:spcAft>
          </a:pPr>
          <a:endParaRPr lang="en-US" sz="1300" kern="1200"/>
        </a:p>
      </dsp:txBody>
      <dsp:txXfrm rot="-5400000">
        <a:off x="1923202" y="764501"/>
        <a:ext cx="193783" cy="188399"/>
      </dsp:txXfrm>
    </dsp:sp>
    <dsp:sp modelId="{0F5875D8-404C-48D2-B340-8B323DC0852F}">
      <dsp:nvSpPr>
        <dsp:cNvPr id="0" name=""/>
        <dsp:cNvSpPr/>
      </dsp:nvSpPr>
      <dsp:spPr>
        <a:xfrm>
          <a:off x="1374151" y="1078500"/>
          <a:ext cx="1291885" cy="717714"/>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cy-GB" sz="2200" kern="1200" dirty="0" smtClean="0"/>
            <a:t>Interest</a:t>
          </a:r>
          <a:endParaRPr lang="en-US" sz="2200" kern="1200" dirty="0"/>
        </a:p>
      </dsp:txBody>
      <dsp:txXfrm>
        <a:off x="1395172" y="1099521"/>
        <a:ext cx="1249843" cy="675672"/>
      </dsp:txXfrm>
    </dsp:sp>
    <dsp:sp modelId="{F8E36C0C-ED2B-4BB1-B745-9B4FFC343707}">
      <dsp:nvSpPr>
        <dsp:cNvPr id="0" name=""/>
        <dsp:cNvSpPr/>
      </dsp:nvSpPr>
      <dsp:spPr>
        <a:xfrm rot="5400000">
          <a:off x="1885522" y="1814158"/>
          <a:ext cx="269142" cy="322971"/>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77850">
            <a:lnSpc>
              <a:spcPct val="90000"/>
            </a:lnSpc>
            <a:spcBef>
              <a:spcPct val="0"/>
            </a:spcBef>
            <a:spcAft>
              <a:spcPct val="35000"/>
            </a:spcAft>
          </a:pPr>
          <a:endParaRPr lang="en-US" sz="1300" kern="1200"/>
        </a:p>
      </dsp:txBody>
      <dsp:txXfrm rot="-5400000">
        <a:off x="1923202" y="1841073"/>
        <a:ext cx="193783" cy="188399"/>
      </dsp:txXfrm>
    </dsp:sp>
    <dsp:sp modelId="{4C4186FE-D1AA-4070-96B1-F98FCD949FBC}">
      <dsp:nvSpPr>
        <dsp:cNvPr id="0" name=""/>
        <dsp:cNvSpPr/>
      </dsp:nvSpPr>
      <dsp:spPr>
        <a:xfrm>
          <a:off x="1374151" y="2155072"/>
          <a:ext cx="1291885" cy="717714"/>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cy-GB" sz="2200" kern="1200" dirty="0" smtClean="0"/>
            <a:t>Desire</a:t>
          </a:r>
          <a:endParaRPr lang="en-US" sz="2200" kern="1200" dirty="0"/>
        </a:p>
      </dsp:txBody>
      <dsp:txXfrm>
        <a:off x="1395172" y="2176093"/>
        <a:ext cx="1249843" cy="675672"/>
      </dsp:txXfrm>
    </dsp:sp>
    <dsp:sp modelId="{B6B2FA68-E98F-4EA4-8093-ED0FF4A722DF}">
      <dsp:nvSpPr>
        <dsp:cNvPr id="0" name=""/>
        <dsp:cNvSpPr/>
      </dsp:nvSpPr>
      <dsp:spPr>
        <a:xfrm rot="5400000">
          <a:off x="1885522" y="2890729"/>
          <a:ext cx="269142" cy="322971"/>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77850">
            <a:lnSpc>
              <a:spcPct val="90000"/>
            </a:lnSpc>
            <a:spcBef>
              <a:spcPct val="0"/>
            </a:spcBef>
            <a:spcAft>
              <a:spcPct val="35000"/>
            </a:spcAft>
          </a:pPr>
          <a:endParaRPr lang="en-US" sz="1300" kern="1200"/>
        </a:p>
      </dsp:txBody>
      <dsp:txXfrm rot="-5400000">
        <a:off x="1923202" y="2917644"/>
        <a:ext cx="193783" cy="188399"/>
      </dsp:txXfrm>
    </dsp:sp>
    <dsp:sp modelId="{34A45DCE-66EE-4B0A-B93A-730A76414B12}">
      <dsp:nvSpPr>
        <dsp:cNvPr id="0" name=""/>
        <dsp:cNvSpPr/>
      </dsp:nvSpPr>
      <dsp:spPr>
        <a:xfrm>
          <a:off x="1374151" y="3231644"/>
          <a:ext cx="1291885" cy="717714"/>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cy-GB" sz="2200" kern="1200" dirty="0" smtClean="0"/>
            <a:t>Action</a:t>
          </a:r>
          <a:endParaRPr lang="en-US" sz="2200" kern="1200" dirty="0"/>
        </a:p>
      </dsp:txBody>
      <dsp:txXfrm>
        <a:off x="1395172" y="3252665"/>
        <a:ext cx="1249843" cy="67567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6432D9-868E-46B2-9018-9547304A1E1E}">
      <dsp:nvSpPr>
        <dsp:cNvPr id="0" name=""/>
        <dsp:cNvSpPr/>
      </dsp:nvSpPr>
      <dsp:spPr>
        <a:xfrm>
          <a:off x="1001102" y="503868"/>
          <a:ext cx="1331547" cy="1331547"/>
        </a:xfrm>
        <a:prstGeom prst="ellipse">
          <a:avLst/>
        </a:prstGeom>
        <a:solidFill>
          <a:schemeClr val="accent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cy-GB" sz="1600" kern="1200" dirty="0" smtClean="0"/>
            <a:t>Awareness</a:t>
          </a:r>
          <a:endParaRPr lang="en-US" sz="1600" kern="1200" dirty="0"/>
        </a:p>
      </dsp:txBody>
      <dsp:txXfrm>
        <a:off x="1196103" y="698869"/>
        <a:ext cx="941545" cy="941545"/>
      </dsp:txXfrm>
    </dsp:sp>
    <dsp:sp modelId="{A47B3B81-5859-4A23-A383-EB6702613D18}">
      <dsp:nvSpPr>
        <dsp:cNvPr id="0" name=""/>
        <dsp:cNvSpPr/>
      </dsp:nvSpPr>
      <dsp:spPr>
        <a:xfrm rot="3600000">
          <a:off x="1984706" y="1802591"/>
          <a:ext cx="354666" cy="449397"/>
        </a:xfrm>
        <a:prstGeom prst="rightArrow">
          <a:avLst>
            <a:gd name="adj1" fmla="val 60000"/>
            <a:gd name="adj2" fmla="val 50000"/>
          </a:avLst>
        </a:prstGeom>
        <a:solidFill>
          <a:schemeClr val="accent2">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77850">
            <a:lnSpc>
              <a:spcPct val="90000"/>
            </a:lnSpc>
            <a:spcBef>
              <a:spcPct val="0"/>
            </a:spcBef>
            <a:spcAft>
              <a:spcPct val="35000"/>
            </a:spcAft>
          </a:pPr>
          <a:endParaRPr lang="en-US" sz="1300" kern="1200"/>
        </a:p>
      </dsp:txBody>
      <dsp:txXfrm>
        <a:off x="2011306" y="1846397"/>
        <a:ext cx="248266" cy="269639"/>
      </dsp:txXfrm>
    </dsp:sp>
    <dsp:sp modelId="{B6CEDD8B-4478-4531-B7EA-64E1C49311F2}">
      <dsp:nvSpPr>
        <dsp:cNvPr id="0" name=""/>
        <dsp:cNvSpPr/>
      </dsp:nvSpPr>
      <dsp:spPr>
        <a:xfrm>
          <a:off x="2001466" y="2236550"/>
          <a:ext cx="1331547" cy="1331547"/>
        </a:xfrm>
        <a:prstGeom prst="ellipse">
          <a:avLst/>
        </a:prstGeom>
        <a:solidFill>
          <a:schemeClr val="accent3">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cy-GB" sz="1600" kern="1200" dirty="0" smtClean="0"/>
            <a:t>Trial</a:t>
          </a:r>
          <a:endParaRPr lang="en-US" sz="1600" kern="1200" dirty="0"/>
        </a:p>
      </dsp:txBody>
      <dsp:txXfrm>
        <a:off x="2196467" y="2431551"/>
        <a:ext cx="941545" cy="941545"/>
      </dsp:txXfrm>
    </dsp:sp>
    <dsp:sp modelId="{84B0461D-C45D-42A3-A598-7A20ED4183B6}">
      <dsp:nvSpPr>
        <dsp:cNvPr id="0" name=""/>
        <dsp:cNvSpPr/>
      </dsp:nvSpPr>
      <dsp:spPr>
        <a:xfrm rot="10800000">
          <a:off x="1499580" y="2677625"/>
          <a:ext cx="354666" cy="449397"/>
        </a:xfrm>
        <a:prstGeom prst="rightArrow">
          <a:avLst>
            <a:gd name="adj1" fmla="val 60000"/>
            <a:gd name="adj2" fmla="val 50000"/>
          </a:avLst>
        </a:prstGeom>
        <a:solidFill>
          <a:schemeClr val="accent3">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77850">
            <a:lnSpc>
              <a:spcPct val="90000"/>
            </a:lnSpc>
            <a:spcBef>
              <a:spcPct val="0"/>
            </a:spcBef>
            <a:spcAft>
              <a:spcPct val="35000"/>
            </a:spcAft>
          </a:pPr>
          <a:endParaRPr lang="en-US" sz="1300" kern="1200"/>
        </a:p>
      </dsp:txBody>
      <dsp:txXfrm rot="10800000">
        <a:off x="1605980" y="2767504"/>
        <a:ext cx="248266" cy="269639"/>
      </dsp:txXfrm>
    </dsp:sp>
    <dsp:sp modelId="{0E920361-7B7F-41CF-A580-8C12878CB5EE}">
      <dsp:nvSpPr>
        <dsp:cNvPr id="0" name=""/>
        <dsp:cNvSpPr/>
      </dsp:nvSpPr>
      <dsp:spPr>
        <a:xfrm>
          <a:off x="737" y="2236550"/>
          <a:ext cx="1331547" cy="1331547"/>
        </a:xfrm>
        <a:prstGeom prst="ellipse">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2860" tIns="22860" rIns="22860" bIns="22860" numCol="1" spcCol="1270" anchor="ctr" anchorCtr="0">
          <a:noAutofit/>
        </a:bodyPr>
        <a:lstStyle/>
        <a:p>
          <a:pPr lvl="0" algn="ctr" defTabSz="800100">
            <a:lnSpc>
              <a:spcPct val="90000"/>
            </a:lnSpc>
            <a:spcBef>
              <a:spcPct val="0"/>
            </a:spcBef>
            <a:spcAft>
              <a:spcPct val="35000"/>
            </a:spcAft>
          </a:pPr>
          <a:r>
            <a:rPr lang="cy-GB" sz="1800" kern="1200" dirty="0" smtClean="0"/>
            <a:t>Reinforcement</a:t>
          </a:r>
          <a:endParaRPr lang="en-US" sz="1800" kern="1200" dirty="0"/>
        </a:p>
      </dsp:txBody>
      <dsp:txXfrm>
        <a:off x="195738" y="2431551"/>
        <a:ext cx="941545" cy="941545"/>
      </dsp:txXfrm>
    </dsp:sp>
    <dsp:sp modelId="{D7219D09-FBF8-4477-A043-C036CF8964E1}">
      <dsp:nvSpPr>
        <dsp:cNvPr id="0" name=""/>
        <dsp:cNvSpPr/>
      </dsp:nvSpPr>
      <dsp:spPr>
        <a:xfrm rot="18000000">
          <a:off x="984341" y="1819977"/>
          <a:ext cx="354666" cy="449397"/>
        </a:xfrm>
        <a:prstGeom prst="rightArrow">
          <a:avLst>
            <a:gd name="adj1" fmla="val 60000"/>
            <a:gd name="adj2" fmla="val 50000"/>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77850">
            <a:lnSpc>
              <a:spcPct val="90000"/>
            </a:lnSpc>
            <a:spcBef>
              <a:spcPct val="0"/>
            </a:spcBef>
            <a:spcAft>
              <a:spcPct val="35000"/>
            </a:spcAft>
          </a:pPr>
          <a:endParaRPr lang="en-US" sz="1300" kern="1200"/>
        </a:p>
      </dsp:txBody>
      <dsp:txXfrm>
        <a:off x="1010941" y="1955929"/>
        <a:ext cx="248266" cy="269639"/>
      </dsp:txXfrm>
    </dsp:sp>
  </dsp:spTree>
</dsp:drawing>
</file>

<file path=ppt/diagrams/layout1.xml><?xml version="1.0" encoding="utf-8"?>
<dgm:layoutDef xmlns:dgm="http://schemas.openxmlformats.org/drawingml/2006/diagram" xmlns:a="http://schemas.openxmlformats.org/drawingml/2006/main" uniqueId="urn:microsoft.com/office/officeart/2005/8/layout/venn2">
  <dgm:title val=""/>
  <dgm:desc val=""/>
  <dgm:catLst>
    <dgm:cat type="relationship" pri="30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resizeHandles val="exact"/>
    </dgm:varLst>
    <dgm:alg type="composite">
      <dgm:param type="ar" val="1"/>
    </dgm:alg>
    <dgm:shape xmlns:r="http://schemas.openxmlformats.org/officeDocument/2006/relationships" r:blip="">
      <dgm:adjLst/>
    </dgm:shape>
    <dgm:presOf/>
    <dgm:choose name="Name1">
      <dgm:if name="Name2" axis="ch" ptType="node" func="cnt" op="lte" val="3">
        <dgm:constrLst>
          <dgm:constr type="w" for="ch" forName="comp1" refType="w"/>
          <dgm:constr type="h" for="ch" forName="comp1" refType="w" refFor="ch" refForName="comp1"/>
          <dgm:constr type="w" for="ch" forName="comp2" refType="w" fact="0.75"/>
          <dgm:constr type="h" for="ch" forName="comp2" refType="w" refFor="ch" refForName="comp2"/>
          <dgm:constr type="ctrX" for="ch" forName="comp2" refType="ctrX" refFor="ch" refForName="comp1"/>
          <dgm:constr type="b" for="ch" forName="comp2" refType="b" refFor="ch" refForName="comp1"/>
          <dgm:constr type="w" for="ch" forName="comp3" refType="w" fact="0.5"/>
          <dgm:constr type="h" for="ch" forName="comp3" refType="w" refFor="ch" refForName="comp3"/>
          <dgm:constr type="ctrX" for="ch" forName="comp3" refType="ctrX" refFor="ch" refForName="comp1"/>
          <dgm:constr type="b" for="ch" forName="comp3" refType="b" refFor="ch" refForName="comp1"/>
          <dgm:constr type="primFontSz" for="des" ptType="node" op="equ" val="65"/>
        </dgm:constrLst>
      </dgm:if>
      <dgm:if name="Name3" axis="ch" ptType="node" func="cnt" op="equ" val="4">
        <dgm:constrLst>
          <dgm:constr type="w" for="ch" forName="comp1" refType="w"/>
          <dgm:constr type="h" for="ch" forName="comp1" refType="w" refFor="ch" refForName="comp1"/>
          <dgm:constr type="w" for="ch" forName="comp2" refType="w" fact="0.8"/>
          <dgm:constr type="h" for="ch" forName="comp2" refType="w" refFor="ch" refForName="comp2"/>
          <dgm:constr type="ctrX" for="ch" forName="comp2" refType="ctrX" refFor="ch" refForName="comp1"/>
          <dgm:constr type="b" for="ch" forName="comp2" refType="b" refFor="ch" refForName="comp1"/>
          <dgm:constr type="w" for="ch" forName="comp3" refType="w" fact="0.6"/>
          <dgm:constr type="h" for="ch" forName="comp3" refType="w" refFor="ch" refForName="comp3"/>
          <dgm:constr type="ctrX" for="ch" forName="comp3" refType="ctrX" refFor="ch" refForName="comp1"/>
          <dgm:constr type="b" for="ch" forName="comp3" refType="b" refFor="ch" refForName="comp1"/>
          <dgm:constr type="w" for="ch" forName="comp4" refType="w" fact="0.4"/>
          <dgm:constr type="h" for="ch" forName="comp4" refType="w" refFor="ch" refForName="comp4"/>
          <dgm:constr type="ctrX" for="ch" forName="comp4" refType="ctrX" refFor="ch" refForName="comp1"/>
          <dgm:constr type="b" for="ch" forName="comp4" refType="b" refFor="ch" refForName="comp1"/>
          <dgm:constr type="primFontSz" for="des" ptType="node" op="equ" val="65"/>
        </dgm:constrLst>
      </dgm:if>
      <dgm:else name="Name4">
        <dgm:constrLst>
          <dgm:constr type="w" for="ch" forName="comp1" refType="w"/>
          <dgm:constr type="h" for="ch" forName="comp1" refType="w" refFor="ch" refForName="comp1"/>
          <dgm:constr type="w" for="ch" forName="comp2" refType="w" fact="0.85"/>
          <dgm:constr type="h" for="ch" forName="comp2" refType="w" refFor="ch" refForName="comp2"/>
          <dgm:constr type="ctrX" for="ch" forName="comp2" refType="ctrX" refFor="ch" refForName="comp1"/>
          <dgm:constr type="b" for="ch" forName="comp2" refType="b" refFor="ch" refForName="comp1"/>
          <dgm:constr type="w" for="ch" forName="comp3" refType="w" fact="0.7"/>
          <dgm:constr type="h" for="ch" forName="comp3" refType="w" refFor="ch" refForName="comp3"/>
          <dgm:constr type="ctrX" for="ch" forName="comp3" refType="ctrX" refFor="ch" refForName="comp1"/>
          <dgm:constr type="b" for="ch" forName="comp3" refType="b" refFor="ch" refForName="comp1"/>
          <dgm:constr type="w" for="ch" forName="comp4" refType="w" fact="0.55"/>
          <dgm:constr type="h" for="ch" forName="comp4" refType="w" refFor="ch" refForName="comp4"/>
          <dgm:constr type="ctrX" for="ch" forName="comp4" refType="ctrX" refFor="ch" refForName="comp1"/>
          <dgm:constr type="b" for="ch" forName="comp4" refType="b" refFor="ch" refForName="comp1"/>
          <dgm:constr type="w" for="ch" forName="comp5" refType="w" fact="0.4"/>
          <dgm:constr type="h" for="ch" forName="comp5" refType="w" refFor="ch" refForName="comp5"/>
          <dgm:constr type="ctrX" for="ch" forName="comp5" refType="ctrX" refFor="ch" refForName="comp1"/>
          <dgm:constr type="b" for="ch" forName="comp5" refType="b" refFor="ch" refForName="comp1"/>
          <dgm:constr type="w" for="ch" forName="comp6" refType="w" fact="0.25"/>
          <dgm:constr type="h" for="ch" forName="comp6" refType="w" refFor="ch" refForName="comp6"/>
          <dgm:constr type="ctrX" for="ch" forName="comp6" refType="ctrX" refFor="ch" refForName="comp1"/>
          <dgm:constr type="b" for="ch" forName="comp6" refType="b" refFor="ch" refForName="comp1"/>
          <dgm:constr type="w" for="ch" forName="comp7" refType="w" fact="0.15"/>
          <dgm:constr type="h" for="ch" forName="comp7" refType="w" refFor="ch" refForName="comp7"/>
          <dgm:constr type="ctrX" for="ch" forName="comp7" refType="ctrX" refFor="ch" refForName="comp1"/>
          <dgm:constr type="b" for="ch" forName="comp7" refType="b" refFor="ch" refForName="comp1"/>
          <dgm:constr type="primFontSz" for="des" ptType="node" op="equ" val="65"/>
        </dgm:constrLst>
      </dgm:else>
    </dgm:choose>
    <dgm:ruleLst/>
    <dgm:choose name="Name5">
      <dgm:if name="Name6" axis="ch" ptType="node" func="cnt" op="gte" val="1">
        <dgm:layoutNode name="comp1">
          <dgm:alg type="composite"/>
          <dgm:shape xmlns:r="http://schemas.openxmlformats.org/officeDocument/2006/relationships" r:blip="">
            <dgm:adjLst/>
          </dgm:shape>
          <dgm:presOf/>
          <dgm:choose name="Name7">
            <dgm:if name="Name8" axis="ch" ptType="node" func="cnt" op="equ" val="1">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5"/>
                <dgm:constr type="w" for="ch" forName="c1text" refType="w" refFor="ch" refForName="circle1" fact="0.70711"/>
                <dgm:constr type="h" for="ch" forName="c1text" refType="h" refFor="ch" refForName="circle1" fact="0.5"/>
              </dgm:constrLst>
            </dgm:if>
            <dgm:if name="Name9" axis="ch" ptType="node" func="cnt" op="equ" val="2">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6"/>
                <dgm:constr type="w" for="ch" forName="c1text" refType="w" refFor="ch" refForName="circle1" fact="0.525"/>
                <dgm:constr type="h" for="ch" forName="c1text" refType="h" refFor="ch" refForName="circle1" fact="0.17"/>
              </dgm:constrLst>
            </dgm:if>
            <dgm:if name="Name10" axis="ch" ptType="node" func="cnt" op="equ" val="3">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3495"/>
                <dgm:constr type="h" for="ch" forName="c1text" refType="h" refFor="ch" refForName="circle1" fact="0.15"/>
              </dgm:constrLst>
            </dgm:if>
            <dgm:if name="Name11" axis="ch" ptType="node" func="cnt" op="equ" val="4">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2796"/>
                <dgm:constr type="h" for="ch" forName="c1text" refType="h" refFor="ch" refForName="circle1" fact="0.15"/>
              </dgm:constrLst>
            </dgm:if>
            <dgm:if name="Name12" axis="ch" ptType="node" func="cnt" op="gte" val="5">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
                <dgm:constr type="w" for="ch" forName="c1text" refType="w" refFor="ch" refForName="circle1" fact="0.375"/>
                <dgm:constr type="h" for="ch" forName="c1text" refType="h" refFor="ch" refForName="circle1" fact="0.1"/>
              </dgm:constrLst>
            </dgm:if>
            <dgm:else name="Name13"/>
          </dgm:choose>
          <dgm:ruleLst/>
          <dgm:layoutNode name="circle1" styleLbl="node1">
            <dgm:alg type="sp"/>
            <dgm:shape xmlns:r="http://schemas.openxmlformats.org/officeDocument/2006/relationships" type="ellipse" r:blip="">
              <dgm:adjLst/>
            </dgm:shape>
            <dgm:presOf axis="ch desOrSelf" ptType="node node" st="1 1" cnt="1 0"/>
            <dgm:constrLst>
              <dgm:constr type="h" refType="w"/>
            </dgm:constrLst>
            <dgm:ruleLst/>
          </dgm:layoutNode>
          <dgm:layoutNode name="c1text">
            <dgm:varLst>
              <dgm:bulletEnabled val="1"/>
            </dgm:varLst>
            <dgm:alg type="tx"/>
            <dgm:shape xmlns:r="http://schemas.openxmlformats.org/officeDocument/2006/relationships" type="rect" r:blip="" hideGeom="1">
              <dgm:adjLst/>
            </dgm:shape>
            <dgm:presOf axis="ch desOrSelf" ptType="node node" st="1 1" cnt="1 0"/>
            <dgm:constrLst/>
            <dgm:ruleLst>
              <dgm:rule type="primFontSz" val="5" fact="NaN" max="NaN"/>
            </dgm:ruleLst>
          </dgm:layoutNode>
        </dgm:layoutNode>
      </dgm:if>
      <dgm:else name="Name14"/>
    </dgm:choose>
    <dgm:choose name="Name15">
      <dgm:if name="Name16" axis="ch" ptType="node" func="cnt" op="gte" val="2">
        <dgm:layoutNode name="comp2">
          <dgm:alg type="composite"/>
          <dgm:shape xmlns:r="http://schemas.openxmlformats.org/officeDocument/2006/relationships" r:blip="">
            <dgm:adjLst/>
          </dgm:shape>
          <dgm:presOf/>
          <dgm:choose name="Name17">
            <dgm:if name="Name18" axis="ch" ptType="node" func="cnt" op="equ" val="2">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5"/>
                <dgm:constr type="w" for="ch" forName="c2text" refType="w" refFor="ch" refForName="circle2" fact="0.70711"/>
                <dgm:constr type="h" for="ch" forName="c2text" refType="h" refFor="ch" refForName="circle2" fact="0.5"/>
              </dgm:constrLst>
            </dgm:if>
            <dgm:if name="Name19" axis="ch" ptType="node" func="cnt" op="equ" val="3">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625"/>
                <dgm:constr type="w" for="ch" forName="c2text" refType="w" refFor="ch" refForName="circle2" fact="0.466"/>
                <dgm:constr type="h" for="ch" forName="c2text" refType="h" refFor="ch" refForName="circle2" fact="0.1875"/>
              </dgm:constrLst>
            </dgm:if>
            <dgm:if name="Name20" axis="ch" ptType="node" func="cnt" op="equ" val="4">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
                <dgm:constr type="w" for="ch" forName="c2text" refType="w" refFor="ch" refForName="circle2" fact="0.3495"/>
                <dgm:constr type="h" for="ch" forName="c2text" refType="h" refFor="ch" refForName="circle2" fact="0.18"/>
              </dgm:constrLst>
            </dgm:if>
            <dgm:if name="Name21" axis="ch" ptType="node" func="cnt" op="gte" val="5">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15"/>
                <dgm:constr type="w" for="ch" forName="c2text" refType="w" refFor="ch" refForName="circle2" fact="0.43125"/>
                <dgm:constr type="h" for="ch" forName="c2text" refType="h" refFor="ch" refForName="circle2" fact="0.115"/>
              </dgm:constrLst>
            </dgm:if>
            <dgm:else name="Name22"/>
          </dgm:choose>
          <dgm:ruleLst/>
          <dgm:layoutNode name="circle2" styleLbl="node1">
            <dgm:alg type="sp"/>
            <dgm:shape xmlns:r="http://schemas.openxmlformats.org/officeDocument/2006/relationships" type="ellipse" r:blip="">
              <dgm:adjLst/>
            </dgm:shape>
            <dgm:presOf axis="ch desOrSelf" ptType="node node" st="2 1" cnt="1 0"/>
            <dgm:constrLst>
              <dgm:constr type="h" refType="w"/>
            </dgm:constrLst>
            <dgm:ruleLst/>
          </dgm:layoutNode>
          <dgm:layoutNode name="c2text">
            <dgm:varLst>
              <dgm:bulletEnabled val="1"/>
            </dgm:varLst>
            <dgm:alg type="tx"/>
            <dgm:shape xmlns:r="http://schemas.openxmlformats.org/officeDocument/2006/relationships" type="rect" r:blip="" hideGeom="1">
              <dgm:adjLst/>
            </dgm:shape>
            <dgm:presOf axis="ch desOrSelf" ptType="node node" st="2 1" cnt="1 0"/>
            <dgm:constrLst/>
            <dgm:ruleLst>
              <dgm:rule type="primFontSz" val="5" fact="NaN" max="NaN"/>
            </dgm:ruleLst>
          </dgm:layoutNode>
        </dgm:layoutNode>
      </dgm:if>
      <dgm:else name="Name23"/>
    </dgm:choose>
    <dgm:choose name="Name24">
      <dgm:if name="Name25" axis="ch" ptType="node" func="cnt" op="gte" val="3">
        <dgm:layoutNode name="comp3">
          <dgm:alg type="composite"/>
          <dgm:shape xmlns:r="http://schemas.openxmlformats.org/officeDocument/2006/relationships" r:blip="">
            <dgm:adjLst/>
          </dgm:shape>
          <dgm:presOf/>
          <dgm:choose name="Name26">
            <dgm:if name="Name27" axis="ch" ptType="node" func="cnt" op="equ" val="3">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5"/>
                <dgm:constr type="w" for="ch" forName="c3text" refType="w" refFor="ch" refForName="circle3" fact="0.70711"/>
                <dgm:constr type="h" for="ch" forName="c3text" refType="h" refFor="ch" refForName="circle3" fact="0.5"/>
              </dgm:constrLst>
            </dgm:if>
            <dgm:if name="Name28" axis="ch" ptType="node" func="cnt" op="equ" val="4">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875"/>
                <dgm:constr type="w" for="ch" forName="c3text" refType="w" refFor="ch" refForName="circle3" fact="0.466"/>
                <dgm:constr type="h" for="ch" forName="c3text" refType="h" refFor="ch" refForName="circle3" fact="0.225"/>
              </dgm:constrLst>
            </dgm:if>
            <dgm:if name="Name29" axis="ch" ptType="node" func="cnt" op="gte" val="5">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38"/>
                <dgm:constr type="w" for="ch" forName="c3text" refType="w" refFor="ch" refForName="circle3" fact="0.5175"/>
                <dgm:constr type="h" for="ch" forName="c3text" refType="h" refFor="ch" refForName="circle3" fact="0.138"/>
              </dgm:constrLst>
            </dgm:if>
            <dgm:else name="Name30"/>
          </dgm:choose>
          <dgm:ruleLst/>
          <dgm:layoutNode name="circle3" styleLbl="node1">
            <dgm:alg type="sp"/>
            <dgm:shape xmlns:r="http://schemas.openxmlformats.org/officeDocument/2006/relationships" type="ellipse" r:blip="">
              <dgm:adjLst/>
            </dgm:shape>
            <dgm:presOf axis="ch desOrSelf" ptType="node node" st="3 1" cnt="1 0"/>
            <dgm:constrLst>
              <dgm:constr type="h" refType="w"/>
            </dgm:constrLst>
            <dgm:ruleLst/>
          </dgm:layoutNode>
          <dgm:layoutNode name="c3text">
            <dgm:varLst>
              <dgm:bulletEnabled val="1"/>
            </dgm:varLst>
            <dgm:alg type="tx"/>
            <dgm:shape xmlns:r="http://schemas.openxmlformats.org/officeDocument/2006/relationships" type="rect" r:blip="" hideGeom="1">
              <dgm:adjLst/>
            </dgm:shape>
            <dgm:presOf axis="ch desOrSelf" ptType="node node" st="3 1" cnt="1 0"/>
            <dgm:constrLst/>
            <dgm:ruleLst>
              <dgm:rule type="primFontSz" val="5" fact="NaN" max="NaN"/>
            </dgm:ruleLst>
          </dgm:layoutNode>
        </dgm:layoutNode>
      </dgm:if>
      <dgm:else name="Name31"/>
    </dgm:choose>
    <dgm:choose name="Name32">
      <dgm:if name="Name33" axis="ch" ptType="node" func="cnt" op="gte" val="4">
        <dgm:layoutNode name="comp4">
          <dgm:alg type="composite"/>
          <dgm:shape xmlns:r="http://schemas.openxmlformats.org/officeDocument/2006/relationships" r:blip="">
            <dgm:adjLst/>
          </dgm:shape>
          <dgm:presOf/>
          <dgm:choose name="Name34">
            <dgm:if name="Name35" axis="ch" ptType="node" func="cnt" op="equ" val="4">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5"/>
                <dgm:constr type="w" for="ch" forName="c4text" refType="w" refFor="ch" refForName="circle4" fact="0.70711"/>
                <dgm:constr type="h" for="ch" forName="c4text" refType="h" refFor="ch" refForName="circle4" fact="0.5"/>
              </dgm:constrLst>
            </dgm:if>
            <dgm:if name="Name36" axis="ch" ptType="node" func="cnt" op="gte" val="5">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18"/>
                <dgm:constr type="w" for="ch" forName="c4text" refType="w" refFor="ch" refForName="circle4" fact="0.54"/>
                <dgm:constr type="h" for="ch" forName="c4text" refType="h" refFor="ch" refForName="circle4" fact="0.18"/>
              </dgm:constrLst>
            </dgm:if>
            <dgm:else name="Name37"/>
          </dgm:choose>
          <dgm:ruleLst/>
          <dgm:layoutNode name="circle4" styleLbl="node1">
            <dgm:alg type="sp"/>
            <dgm:shape xmlns:r="http://schemas.openxmlformats.org/officeDocument/2006/relationships" type="ellipse" r:blip="">
              <dgm:adjLst/>
            </dgm:shape>
            <dgm:presOf axis="ch desOrSelf" ptType="node node" st="4 1" cnt="1 0"/>
            <dgm:constrLst>
              <dgm:constr type="h" refType="w"/>
            </dgm:constrLst>
            <dgm:ruleLst/>
          </dgm:layoutNode>
          <dgm:layoutNode name="c4text">
            <dgm:varLst>
              <dgm:bulletEnabled val="1"/>
            </dgm:varLst>
            <dgm:alg type="tx"/>
            <dgm:shape xmlns:r="http://schemas.openxmlformats.org/officeDocument/2006/relationships" type="rect" r:blip="" hideGeom="1">
              <dgm:adjLst/>
            </dgm:shape>
            <dgm:presOf axis="ch desOrSelf" ptType="node node" st="4 1" cnt="1 0"/>
            <dgm:constrLst/>
            <dgm:ruleLst>
              <dgm:rule type="primFontSz" val="5" fact="NaN" max="NaN"/>
            </dgm:ruleLst>
          </dgm:layoutNode>
        </dgm:layoutNode>
      </dgm:if>
      <dgm:else name="Name38"/>
    </dgm:choose>
    <dgm:choose name="Name39">
      <dgm:if name="Name40" axis="ch" ptType="node" func="cnt" op="gte" val="5">
        <dgm:layoutNode name="comp5">
          <dgm:alg type="composite"/>
          <dgm:shape xmlns:r="http://schemas.openxmlformats.org/officeDocument/2006/relationships" r:blip="">
            <dgm:adjLst/>
          </dgm:shape>
          <dgm:presOf/>
          <dgm:choose name="Name41">
            <dgm:if name="Name42" axis="ch" ptType="node" func="cnt" op="equ" val="5">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5"/>
                <dgm:constr type="w" for="ch" forName="c5text" refType="w" refFor="ch" refForName="circle5" fact="0.70711"/>
                <dgm:constr type="h" for="ch" forName="c5text" refType="h" refFor="ch" refForName="circle5" fact="0.5"/>
              </dgm:constrLst>
            </dgm:if>
            <dgm:if name="Name43" axis="ch" ptType="node" func="cnt" op="gte" val="6">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25"/>
                <dgm:constr type="w" for="ch" forName="c5text" refType="w" refFor="ch" refForName="circle5" fact="0.65"/>
                <dgm:constr type="h" for="ch" forName="c5text" refType="h" refFor="ch" refForName="circle5" fact="0.25"/>
              </dgm:constrLst>
            </dgm:if>
            <dgm:else name="Name44"/>
          </dgm:choose>
          <dgm:ruleLst/>
          <dgm:layoutNode name="circle5" styleLbl="node1">
            <dgm:alg type="sp"/>
            <dgm:shape xmlns:r="http://schemas.openxmlformats.org/officeDocument/2006/relationships" type="ellipse" r:blip="">
              <dgm:adjLst/>
            </dgm:shape>
            <dgm:presOf axis="ch desOrSelf" ptType="node node" st="5 1" cnt="1 0"/>
            <dgm:constrLst>
              <dgm:constr type="h" refType="w"/>
            </dgm:constrLst>
            <dgm:ruleLst/>
          </dgm:layoutNode>
          <dgm:layoutNode name="c5text">
            <dgm:varLst>
              <dgm:bulletEnabled val="1"/>
            </dgm:varLst>
            <dgm:alg type="tx"/>
            <dgm:shape xmlns:r="http://schemas.openxmlformats.org/officeDocument/2006/relationships" type="rect" r:blip="" hideGeom="1">
              <dgm:adjLst/>
            </dgm:shape>
            <dgm:presOf axis="ch desOrSelf" ptType="node node" st="5 1" cnt="1 0"/>
            <dgm:constrLst/>
            <dgm:ruleLst>
              <dgm:rule type="primFontSz" val="5" fact="NaN" max="NaN"/>
            </dgm:ruleLst>
          </dgm:layoutNode>
        </dgm:layoutNode>
      </dgm:if>
      <dgm:else name="Name45"/>
    </dgm:choose>
    <dgm:choose name="Name46">
      <dgm:if name="Name47" axis="ch" ptType="node" func="cnt" op="gte" val="6">
        <dgm:layoutNode name="comp6">
          <dgm:alg type="composite"/>
          <dgm:shape xmlns:r="http://schemas.openxmlformats.org/officeDocument/2006/relationships" r:blip="">
            <dgm:adjLst/>
          </dgm:shape>
          <dgm:presOf/>
          <dgm:choose name="Name48">
            <dgm:if name="Name49" axis="ch" ptType="node" func="cnt" op="equ" val="6">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5"/>
                <dgm:constr type="w" for="ch" forName="c6text" refType="w" refFor="ch" refForName="circle6" fact="0.70711"/>
                <dgm:constr type="h" for="ch" forName="c6text" refType="h" refFor="ch" refForName="circle6" fact="0.5"/>
              </dgm:constrLst>
            </dgm:if>
            <dgm:if name="Name50" axis="ch" ptType="node" func="cnt" op="gte" val="7">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27"/>
                <dgm:constr type="w" for="ch" forName="c6text" refType="w" refFor="ch" refForName="circle6" fact="0.68"/>
                <dgm:constr type="h" for="ch" forName="c6text" refType="h" refFor="ch" refForName="circle6" fact="0.241"/>
              </dgm:constrLst>
            </dgm:if>
            <dgm:else name="Name51"/>
          </dgm:choose>
          <dgm:ruleLst/>
          <dgm:layoutNode name="circle6" styleLbl="node1">
            <dgm:alg type="sp"/>
            <dgm:shape xmlns:r="http://schemas.openxmlformats.org/officeDocument/2006/relationships" type="ellipse" r:blip="">
              <dgm:adjLst/>
            </dgm:shape>
            <dgm:presOf axis="ch desOrSelf" ptType="node node" st="6 1" cnt="1 0"/>
            <dgm:constrLst>
              <dgm:constr type="h" refType="w"/>
            </dgm:constrLst>
            <dgm:ruleLst/>
          </dgm:layoutNode>
          <dgm:layoutNode name="c6text">
            <dgm:varLst>
              <dgm:bulletEnabled val="1"/>
            </dgm:varLst>
            <dgm:alg type="tx"/>
            <dgm:shape xmlns:r="http://schemas.openxmlformats.org/officeDocument/2006/relationships" type="rect" r:blip="" hideGeom="1">
              <dgm:adjLst/>
            </dgm:shape>
            <dgm:presOf axis="ch desOrSelf" ptType="node node" st="6 1" cnt="1 0"/>
            <dgm:constrLst/>
            <dgm:ruleLst>
              <dgm:rule type="primFontSz" val="5" fact="NaN" max="NaN"/>
            </dgm:ruleLst>
          </dgm:layoutNode>
        </dgm:layoutNode>
      </dgm:if>
      <dgm:else name="Name52"/>
    </dgm:choose>
    <dgm:choose name="Name53">
      <dgm:if name="Name54" axis="ch" ptType="node" func="cnt" op="gte" val="7">
        <dgm:layoutNode name="comp7">
          <dgm:alg type="composite"/>
          <dgm:shape xmlns:r="http://schemas.openxmlformats.org/officeDocument/2006/relationships" r:blip="">
            <dgm:adjLst/>
          </dgm:shape>
          <dgm:presOf/>
          <dgm:constrLst>
            <dgm:constr type="w" for="ch" forName="circle7" refType="w"/>
            <dgm:constr type="h" for="ch" forName="circle7" refType="h"/>
            <dgm:constr type="ctrX" for="ch" forName="circle7" refType="w" fact="0.5"/>
            <dgm:constr type="ctrY" for="ch" forName="circle7" refType="h" fact="0.5"/>
            <dgm:constr type="ctrX" for="ch" forName="c7text" refType="w" fact="0.5"/>
            <dgm:constr type="ctrY" for="ch" forName="c7text" refType="h" fact="0.5"/>
            <dgm:constr type="w" for="ch" forName="c7text" refType="w" refFor="ch" refForName="circle7" fact="0.70711"/>
            <dgm:constr type="h" for="ch" forName="c7text" refType="h" refFor="ch" refForName="circle7" fact="0.5"/>
          </dgm:constrLst>
          <dgm:ruleLst/>
          <dgm:layoutNode name="circle7" styleLbl="node1">
            <dgm:alg type="sp"/>
            <dgm:shape xmlns:r="http://schemas.openxmlformats.org/officeDocument/2006/relationships" type="ellipse" r:blip="">
              <dgm:adjLst/>
            </dgm:shape>
            <dgm:presOf axis="ch desOrSelf" ptType="node node" st="7 1" cnt="1 0"/>
            <dgm:constrLst>
              <dgm:constr type="h" refType="w"/>
            </dgm:constrLst>
            <dgm:ruleLst/>
          </dgm:layoutNode>
          <dgm:layoutNode name="c7text">
            <dgm:varLst>
              <dgm:bulletEnabled val="1"/>
            </dgm:varLst>
            <dgm:alg type="tx"/>
            <dgm:shape xmlns:r="http://schemas.openxmlformats.org/officeDocument/2006/relationships" type="rect" r:blip="" hideGeom="1">
              <dgm:adjLst/>
            </dgm:shape>
            <dgm:presOf axis="ch desOrSelf" ptType="node node" st="7 1" cnt="1 0"/>
            <dgm:constrLst/>
            <dgm:ruleLst>
              <dgm:rule type="primFontSz" val="5" fact="NaN" max="NaN"/>
            </dgm:ruleLst>
          </dgm:layoutNode>
        </dgm:layoutNode>
      </dgm:if>
      <dgm:else name="Name55"/>
    </dgm:choose>
  </dgm:layoutNode>
</dgm:layoutDef>
</file>

<file path=ppt/diagrams/layout2.xml><?xml version="1.0" encoding="utf-8"?>
<dgm:layoutDef xmlns:dgm="http://schemas.openxmlformats.org/drawingml/2006/diagram" xmlns:a="http://schemas.openxmlformats.org/drawingml/2006/main" uniqueId="urn:microsoft.com/office/officeart/2005/8/layout/arrow1">
  <dgm:title val=""/>
  <dgm:desc val=""/>
  <dgm:catLst>
    <dgm:cat type="relationship" pri="7000"/>
    <dgm:cat type="process" pri="32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ycle">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equ" val="2">
        <dgm:constrLst>
          <dgm:constr type="primFontSz" for="ch" ptType="node" op="equ" val="65"/>
          <dgm:constr type="w" for="ch" ptType="node" refType="w"/>
          <dgm:constr type="h" for="ch" ptType="node" refType="w" refFor="ch" refPtType="node"/>
          <dgm:constr type="sibSp" refType="w" refFor="ch" refPtType="node" fact="0.1"/>
          <dgm:constr type="diam" refType="w" refFor="ch" refPtType="node" fact="1.1"/>
        </dgm:constrLst>
      </dgm:if>
      <dgm:if name="Name11" axis="ch" ptType="node" func="cnt" op="equ" val="5">
        <dgm:constrLst>
          <dgm:constr type="primFontSz" for="ch" ptType="node" op="equ" val="65"/>
          <dgm:constr type="w" for="ch" ptType="node" refType="w"/>
          <dgm:constr type="h" for="ch" ptType="node" refType="w" refFor="ch" refPtType="node"/>
          <dgm:constr type="sibSp" refType="w" refFor="ch" refPtType="node" fact="-0.24"/>
        </dgm:constrLst>
      </dgm:if>
      <dgm:if name="Name12" axis="ch" ptType="node" func="cnt" op="equ" val="6">
        <dgm:constrLst>
          <dgm:constr type="primFontSz" for="ch" ptType="node" op="equ" val="65"/>
          <dgm:constr type="w" for="ch" ptType="node" refType="w"/>
          <dgm:constr type="h" for="ch" ptType="node" refType="w" refFor="ch" refPtType="node"/>
          <dgm:constr type="sibSp" refType="w" refFor="ch" refPtType="node" fact="-0.2"/>
        </dgm:constrLst>
      </dgm:if>
      <dgm:if name="Name13" axis="ch" ptType="node" func="cnt" op="equ" val="8">
        <dgm:constrLst>
          <dgm:constr type="primFontSz" for="ch" ptType="node" op="equ" val="65"/>
          <dgm:constr type="w" for="ch" ptType="node" refType="w"/>
          <dgm:constr type="h" for="ch" ptType="node" refType="w" refFor="ch" refPtType="node"/>
          <dgm:constr type="sibSp" refType="w" refFor="ch" refPtType="node" fact="-0.15"/>
        </dgm:constrLst>
      </dgm:if>
      <dgm:if name="Name14" axis="ch" ptType="node" func="cnt" op="equ" val="10">
        <dgm:constrLst>
          <dgm:constr type="primFontSz" for="ch" ptType="node" op="lte" val="65"/>
          <dgm:constr type="w" for="ch" ptType="node" refType="w"/>
          <dgm:constr type="h" for="ch" ptType="node" refType="w" refFor="ch" refPtType="node"/>
          <dgm:constr type="sibSp" refType="w" refFor="ch" refPtType="node" fact="-0.24"/>
        </dgm:constrLst>
      </dgm:if>
      <dgm:else name="Name15">
        <dgm:constrLst>
          <dgm:constr type="primFontSz" for="ch" ptType="node" op="equ" val="65"/>
          <dgm:constr type="w" for="ch" ptType="node" refType="w"/>
          <dgm:constr type="h" for="ch" ptType="node" refType="w" refFor="ch" refPtType="node"/>
          <dgm:constr type="sibSp" refType="w" refFor="ch" refPtType="node" fact="-0.35"/>
        </dgm:constrLst>
      </dgm:else>
    </dgm:choose>
    <dgm:ruleLst/>
    <dgm:forEach name="Name16" axis="ch" ptType="node">
      <dgm:layoutNode name="arrow">
        <dgm:varLst>
          <dgm:bulletEnabled val="1"/>
        </dgm:varLst>
        <dgm:alg type="tx"/>
        <dgm:shape xmlns:r="http://schemas.openxmlformats.org/officeDocument/2006/relationships" type="upArrow" r:blip="">
          <dgm:adjLst>
            <dgm:adj idx="2" val="0.35"/>
          </dgm:adjLst>
        </dgm:shape>
        <dgm:presOf axis="desOrSelf" ptType="node"/>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B89E021-18CB-4022-A9A0-87681BB1A005}" type="datetimeFigureOut">
              <a:rPr lang="en-GB" smtClean="0"/>
              <a:t>31/05/2019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F5F172-2EF0-40A8-804E-EAE64E30D2E3}" type="slidenum">
              <a:rPr lang="en-GB" smtClean="0"/>
              <a:t>‹#›</a:t>
            </a:fld>
            <a:endParaRPr lang="en-GB"/>
          </a:p>
        </p:txBody>
      </p:sp>
    </p:spTree>
    <p:extLst>
      <p:ext uri="{BB962C8B-B14F-4D97-AF65-F5344CB8AC3E}">
        <p14:creationId xmlns:p14="http://schemas.microsoft.com/office/powerpoint/2010/main" val="13609681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smtClean="0">
                <a:solidFill>
                  <a:srgbClr val="008000"/>
                </a:solidFill>
                <a:ea typeface="MS PGothic" pitchFamily="34" charset="-128"/>
              </a:rPr>
              <a:t>This figure presents a simple, five-step model of the marketing process for creating and capturing customer value</a:t>
            </a:r>
            <a:r>
              <a:rPr lang="en-US" altLang="en-US" smtClean="0">
                <a:solidFill>
                  <a:srgbClr val="FF0000"/>
                </a:solidFill>
                <a:ea typeface="MS PGothic" pitchFamily="34" charset="-128"/>
              </a:rPr>
              <a:t>. </a:t>
            </a:r>
            <a:r>
              <a:rPr lang="en-US" altLang="en-US" smtClean="0">
                <a:ea typeface="MS PGothic" pitchFamily="34" charset="-128"/>
              </a:rPr>
              <a:t>In the first four steps, companies work to understand consumers, create customer value, and build strong customer relationships. In the final step, companies reap the rewards of creating superior customer value. </a:t>
            </a:r>
            <a:r>
              <a:rPr lang="en-US" altLang="en-US" smtClean="0">
                <a:solidFill>
                  <a:srgbClr val="008000"/>
                </a:solidFill>
                <a:ea typeface="MS PGothic" pitchFamily="34" charset="-128"/>
              </a:rPr>
              <a:t>The rewards are in the form of sales, profits, and long-term customer equity.</a:t>
            </a:r>
          </a:p>
        </p:txBody>
      </p:sp>
      <p:sp>
        <p:nvSpPr>
          <p:cNvPr id="184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233CF756-A700-439A-8378-E491C778C370}" type="slidenum">
              <a:rPr lang="en-US" altLang="en-US" smtClean="0">
                <a:latin typeface="Arial" panose="020B0604020202020204" pitchFamily="34" charset="0"/>
                <a:ea typeface="MS PGothic" pitchFamily="34" charset="-128"/>
              </a:rPr>
              <a:pPr>
                <a:spcBef>
                  <a:spcPct val="0"/>
                </a:spcBef>
              </a:pPr>
              <a:t>5</a:t>
            </a:fld>
            <a:endParaRPr lang="en-US" altLang="en-US" smtClean="0">
              <a:latin typeface="Arial" panose="020B0604020202020204" pitchFamily="34" charset="0"/>
              <a:ea typeface="MS PGothic" pitchFamily="34" charset="-128"/>
            </a:endParaRPr>
          </a:p>
        </p:txBody>
      </p:sp>
    </p:spTree>
    <p:extLst>
      <p:ext uri="{BB962C8B-B14F-4D97-AF65-F5344CB8AC3E}">
        <p14:creationId xmlns:p14="http://schemas.microsoft.com/office/powerpoint/2010/main" val="15289019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557D5F50-89D6-427E-9C6D-DCCA180809C4}" type="slidenum">
              <a:rPr lang="en-GB" altLang="en-US" smtClean="0">
                <a:latin typeface="Times New Roman" panose="02020603050405020304" pitchFamily="18" charset="0"/>
              </a:rPr>
              <a:pPr>
                <a:spcBef>
                  <a:spcPct val="0"/>
                </a:spcBef>
              </a:pPr>
              <a:t>11</a:t>
            </a:fld>
            <a:endParaRPr lang="en-GB" altLang="en-US" smtClean="0">
              <a:latin typeface="Times New Roman" panose="02020603050405020304" pitchFamily="18" charset="0"/>
            </a:endParaRPr>
          </a:p>
        </p:txBody>
      </p:sp>
    </p:spTree>
    <p:extLst>
      <p:ext uri="{BB962C8B-B14F-4D97-AF65-F5344CB8AC3E}">
        <p14:creationId xmlns:p14="http://schemas.microsoft.com/office/powerpoint/2010/main" val="13978253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26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1126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AC69D233-C597-4E57-9F18-46BC593AF046}" type="slidenum">
              <a:rPr lang="en-GB" altLang="en-US" smtClean="0">
                <a:latin typeface="Times New Roman" panose="02020603050405020304" pitchFamily="18" charset="0"/>
              </a:rPr>
              <a:pPr>
                <a:spcBef>
                  <a:spcPct val="0"/>
                </a:spcBef>
              </a:pPr>
              <a:t>12</a:t>
            </a:fld>
            <a:endParaRPr lang="en-GB" altLang="en-US" smtClean="0">
              <a:latin typeface="Times New Roman" panose="02020603050405020304" pitchFamily="18" charset="0"/>
            </a:endParaRPr>
          </a:p>
        </p:txBody>
      </p:sp>
    </p:spTree>
    <p:extLst>
      <p:ext uri="{BB962C8B-B14F-4D97-AF65-F5344CB8AC3E}">
        <p14:creationId xmlns:p14="http://schemas.microsoft.com/office/powerpoint/2010/main" val="17200329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1331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7C2C3758-4E93-43A8-9B37-82B1423143D6}" type="slidenum">
              <a:rPr lang="en-GB" altLang="en-US" smtClean="0">
                <a:latin typeface="Times New Roman" panose="02020603050405020304" pitchFamily="18" charset="0"/>
              </a:rPr>
              <a:pPr>
                <a:spcBef>
                  <a:spcPct val="0"/>
                </a:spcBef>
              </a:pPr>
              <a:t>13</a:t>
            </a:fld>
            <a:endParaRPr lang="en-GB" altLang="en-US" smtClean="0">
              <a:latin typeface="Times New Roman" panose="02020603050405020304" pitchFamily="18" charset="0"/>
            </a:endParaRPr>
          </a:p>
        </p:txBody>
      </p:sp>
    </p:spTree>
    <p:extLst>
      <p:ext uri="{BB962C8B-B14F-4D97-AF65-F5344CB8AC3E}">
        <p14:creationId xmlns:p14="http://schemas.microsoft.com/office/powerpoint/2010/main" val="2656649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1536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1E136EA0-EE43-4760-B59C-F39857A4C742}" type="slidenum">
              <a:rPr lang="en-GB" altLang="en-US" smtClean="0">
                <a:latin typeface="Times New Roman" panose="02020603050405020304" pitchFamily="18" charset="0"/>
              </a:rPr>
              <a:pPr>
                <a:spcBef>
                  <a:spcPct val="0"/>
                </a:spcBef>
              </a:pPr>
              <a:t>14</a:t>
            </a:fld>
            <a:endParaRPr lang="en-GB" altLang="en-US" smtClean="0">
              <a:latin typeface="Times New Roman" panose="02020603050405020304" pitchFamily="18" charset="0"/>
            </a:endParaRPr>
          </a:p>
        </p:txBody>
      </p:sp>
    </p:spTree>
    <p:extLst>
      <p:ext uri="{BB962C8B-B14F-4D97-AF65-F5344CB8AC3E}">
        <p14:creationId xmlns:p14="http://schemas.microsoft.com/office/powerpoint/2010/main" val="40754814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1741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18D03FB5-BD76-4B47-B203-6179627B91A7}" type="slidenum">
              <a:rPr lang="en-GB" altLang="en-US" smtClean="0">
                <a:latin typeface="Times New Roman" panose="02020603050405020304" pitchFamily="18" charset="0"/>
              </a:rPr>
              <a:pPr>
                <a:spcBef>
                  <a:spcPct val="0"/>
                </a:spcBef>
              </a:pPr>
              <a:t>15</a:t>
            </a:fld>
            <a:endParaRPr lang="en-GB" altLang="en-US" smtClean="0">
              <a:latin typeface="Times New Roman" panose="02020603050405020304" pitchFamily="18" charset="0"/>
            </a:endParaRPr>
          </a:p>
        </p:txBody>
      </p:sp>
    </p:spTree>
    <p:extLst>
      <p:ext uri="{BB962C8B-B14F-4D97-AF65-F5344CB8AC3E}">
        <p14:creationId xmlns:p14="http://schemas.microsoft.com/office/powerpoint/2010/main" val="7404292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r>
              <a:rPr lang="en-US" altLang="en-US" smtClean="0">
                <a:latin typeface="Arial" panose="020B0604020202020204" pitchFamily="34" charset="0"/>
                <a:cs typeface="Arial" panose="020B0604020202020204" pitchFamily="34" charset="0"/>
              </a:rPr>
              <a:t>Advertising Week 2</a:t>
            </a:r>
          </a:p>
        </p:txBody>
      </p:sp>
      <p:sp>
        <p:nvSpPr>
          <p:cNvPr id="31747" name="Rectangle 3"/>
          <p:cNvSpPr>
            <a:spLocks noGrp="1" noChangeArrowheads="1"/>
          </p:cNvSpPr>
          <p:nvPr>
            <p:ph type="dt" sz="quarter"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44875F93-DE25-4BB1-9E36-E94142FAC3D2}" type="datetime3">
              <a:rPr lang="en-US" altLang="en-US" smtClean="0">
                <a:latin typeface="Arial" panose="020B0604020202020204" pitchFamily="34" charset="0"/>
                <a:cs typeface="Arial" panose="020B0604020202020204" pitchFamily="34" charset="0"/>
              </a:rPr>
              <a:pPr>
                <a:spcBef>
                  <a:spcPct val="0"/>
                </a:spcBef>
              </a:pPr>
              <a:t>31 May 2019</a:t>
            </a:fld>
            <a:endParaRPr lang="en-US" altLang="en-US" smtClean="0">
              <a:latin typeface="Arial" panose="020B0604020202020204" pitchFamily="34" charset="0"/>
              <a:cs typeface="Arial" panose="020B0604020202020204" pitchFamily="34" charset="0"/>
            </a:endParaRPr>
          </a:p>
        </p:txBody>
      </p:sp>
      <p:sp>
        <p:nvSpPr>
          <p:cNvPr id="31748" name="Rectangle 6"/>
          <p:cNvSpPr>
            <a:spLocks noGrp="1" noChangeArrowheads="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r>
              <a:rPr lang="en-US" altLang="en-US" smtClean="0">
                <a:latin typeface="Arial" panose="020B0604020202020204" pitchFamily="34" charset="0"/>
                <a:cs typeface="Arial" panose="020B0604020202020204" pitchFamily="34" charset="0"/>
              </a:rPr>
              <a:t>Sally Bunce</a:t>
            </a:r>
          </a:p>
        </p:txBody>
      </p:sp>
      <p:sp>
        <p:nvSpPr>
          <p:cNvPr id="31749"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04D5E5A4-3292-41F6-AAB0-606CE3691CEC}" type="slidenum">
              <a:rPr lang="en-US" altLang="en-US" smtClean="0">
                <a:latin typeface="Arial" panose="020B0604020202020204" pitchFamily="34" charset="0"/>
              </a:rPr>
              <a:pPr>
                <a:spcBef>
                  <a:spcPct val="0"/>
                </a:spcBef>
              </a:pPr>
              <a:t>18</a:t>
            </a:fld>
            <a:endParaRPr lang="en-US" altLang="en-US" smtClean="0">
              <a:latin typeface="Arial" panose="020B0604020202020204" pitchFamily="34" charset="0"/>
            </a:endParaRPr>
          </a:p>
        </p:txBody>
      </p:sp>
      <p:sp>
        <p:nvSpPr>
          <p:cNvPr id="31750"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51"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smtClean="0"/>
          </a:p>
        </p:txBody>
      </p:sp>
    </p:spTree>
    <p:extLst>
      <p:ext uri="{BB962C8B-B14F-4D97-AF65-F5344CB8AC3E}">
        <p14:creationId xmlns:p14="http://schemas.microsoft.com/office/powerpoint/2010/main" val="2475293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mtClean="0"/>
              <a:t>Strong theory – believes advertising can change behaviour</a:t>
            </a:r>
          </a:p>
        </p:txBody>
      </p:sp>
      <p:sp>
        <p:nvSpPr>
          <p:cNvPr id="3379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0D70C2C-A3FD-44D3-96B9-ACE50DBF38BC}" type="slidenum">
              <a:rPr lang="en-GB" altLang="en-US" smtClean="0"/>
              <a:pPr/>
              <a:t>19</a:t>
            </a:fld>
            <a:endParaRPr lang="en-GB" altLang="en-US" smtClean="0"/>
          </a:p>
        </p:txBody>
      </p:sp>
    </p:spTree>
    <p:extLst>
      <p:ext uri="{BB962C8B-B14F-4D97-AF65-F5344CB8AC3E}">
        <p14:creationId xmlns:p14="http://schemas.microsoft.com/office/powerpoint/2010/main" val="18517971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r>
              <a:rPr lang="en-US" altLang="en-US" smtClean="0">
                <a:latin typeface="Arial" panose="020B0604020202020204" pitchFamily="34" charset="0"/>
                <a:cs typeface="Arial" panose="020B0604020202020204" pitchFamily="34" charset="0"/>
              </a:rPr>
              <a:t>Advertising Week 2</a:t>
            </a:r>
          </a:p>
        </p:txBody>
      </p:sp>
      <p:sp>
        <p:nvSpPr>
          <p:cNvPr id="35843" name="Rectangle 3"/>
          <p:cNvSpPr>
            <a:spLocks noGrp="1" noChangeArrowheads="1"/>
          </p:cNvSpPr>
          <p:nvPr>
            <p:ph type="dt" sz="quarter"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CA2B8EA9-F6DD-4BFA-AB5F-1B2D2EF47B8E}" type="datetime3">
              <a:rPr lang="en-US" altLang="en-US" smtClean="0">
                <a:latin typeface="Arial" panose="020B0604020202020204" pitchFamily="34" charset="0"/>
                <a:cs typeface="Arial" panose="020B0604020202020204" pitchFamily="34" charset="0"/>
              </a:rPr>
              <a:pPr>
                <a:spcBef>
                  <a:spcPct val="0"/>
                </a:spcBef>
              </a:pPr>
              <a:t>31 May 2019</a:t>
            </a:fld>
            <a:endParaRPr lang="en-US" altLang="en-US" smtClean="0">
              <a:latin typeface="Arial" panose="020B0604020202020204" pitchFamily="34" charset="0"/>
              <a:cs typeface="Arial" panose="020B0604020202020204" pitchFamily="34" charset="0"/>
            </a:endParaRPr>
          </a:p>
        </p:txBody>
      </p:sp>
      <p:sp>
        <p:nvSpPr>
          <p:cNvPr id="35844" name="Rectangle 6"/>
          <p:cNvSpPr>
            <a:spLocks noGrp="1" noChangeArrowheads="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r>
              <a:rPr lang="en-US" altLang="en-US" smtClean="0">
                <a:latin typeface="Arial" panose="020B0604020202020204" pitchFamily="34" charset="0"/>
                <a:cs typeface="Arial" panose="020B0604020202020204" pitchFamily="34" charset="0"/>
              </a:rPr>
              <a:t>Sally Bunce</a:t>
            </a:r>
          </a:p>
        </p:txBody>
      </p:sp>
      <p:sp>
        <p:nvSpPr>
          <p:cNvPr id="35845"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1F1484B9-7691-44DE-8DE9-CEDE01B807B5}" type="slidenum">
              <a:rPr lang="en-US" altLang="en-US" smtClean="0">
                <a:latin typeface="Arial" panose="020B0604020202020204" pitchFamily="34" charset="0"/>
              </a:rPr>
              <a:pPr>
                <a:spcBef>
                  <a:spcPct val="0"/>
                </a:spcBef>
              </a:pPr>
              <a:t>20</a:t>
            </a:fld>
            <a:endParaRPr lang="en-US" altLang="en-US" smtClean="0">
              <a:latin typeface="Arial" panose="020B0604020202020204" pitchFamily="34" charset="0"/>
            </a:endParaRPr>
          </a:p>
        </p:txBody>
      </p:sp>
      <p:sp>
        <p:nvSpPr>
          <p:cNvPr id="35846"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7"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US" altLang="en-US" smtClean="0"/>
              <a:t>Weak theory is that advertising is less powerful </a:t>
            </a:r>
          </a:p>
        </p:txBody>
      </p:sp>
    </p:spTree>
    <p:extLst>
      <p:ext uri="{BB962C8B-B14F-4D97-AF65-F5344CB8AC3E}">
        <p14:creationId xmlns:p14="http://schemas.microsoft.com/office/powerpoint/2010/main" val="113528634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2150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4A85EC11-2643-4FA0-BE83-CD623D002643}" type="slidenum">
              <a:rPr lang="en-GB" altLang="en-US" smtClean="0">
                <a:latin typeface="Times New Roman" panose="02020603050405020304" pitchFamily="18" charset="0"/>
              </a:rPr>
              <a:pPr>
                <a:spcBef>
                  <a:spcPct val="0"/>
                </a:spcBef>
              </a:pPr>
              <a:t>21</a:t>
            </a:fld>
            <a:endParaRPr lang="en-GB" altLang="en-US" smtClean="0">
              <a:latin typeface="Times New Roman" panose="02020603050405020304" pitchFamily="18" charset="0"/>
            </a:endParaRPr>
          </a:p>
        </p:txBody>
      </p:sp>
    </p:spTree>
    <p:extLst>
      <p:ext uri="{BB962C8B-B14F-4D97-AF65-F5344CB8AC3E}">
        <p14:creationId xmlns:p14="http://schemas.microsoft.com/office/powerpoint/2010/main" val="389121200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2458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2DFD85A4-92C5-4CFB-B668-00AFE8BDE42E}" type="slidenum">
              <a:rPr lang="en-GB" altLang="en-US" smtClean="0">
                <a:latin typeface="Times New Roman" panose="02020603050405020304" pitchFamily="18" charset="0"/>
              </a:rPr>
              <a:pPr>
                <a:spcBef>
                  <a:spcPct val="0"/>
                </a:spcBef>
              </a:pPr>
              <a:t>24</a:t>
            </a:fld>
            <a:endParaRPr lang="en-GB" altLang="en-US" smtClean="0">
              <a:latin typeface="Times New Roman" panose="02020603050405020304" pitchFamily="18" charset="0"/>
            </a:endParaRPr>
          </a:p>
        </p:txBody>
      </p:sp>
    </p:spTree>
    <p:extLst>
      <p:ext uri="{BB962C8B-B14F-4D97-AF65-F5344CB8AC3E}">
        <p14:creationId xmlns:p14="http://schemas.microsoft.com/office/powerpoint/2010/main" val="317678717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2970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36FCFE2D-EF79-4019-9965-BD3DE8377BB6}" type="slidenum">
              <a:rPr lang="en-GB" altLang="en-US" smtClean="0">
                <a:latin typeface="Times New Roman" panose="02020603050405020304" pitchFamily="18" charset="0"/>
              </a:rPr>
              <a:pPr>
                <a:spcBef>
                  <a:spcPct val="0"/>
                </a:spcBef>
              </a:pPr>
              <a:t>26</a:t>
            </a:fld>
            <a:endParaRPr lang="en-GB" altLang="en-US" smtClean="0">
              <a:latin typeface="Times New Roman" panose="02020603050405020304" pitchFamily="18" charset="0"/>
            </a:endParaRPr>
          </a:p>
        </p:txBody>
      </p:sp>
    </p:spTree>
    <p:extLst>
      <p:ext uri="{BB962C8B-B14F-4D97-AF65-F5344CB8AC3E}">
        <p14:creationId xmlns:p14="http://schemas.microsoft.com/office/powerpoint/2010/main" val="326778214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3174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F58D3250-B867-429B-BD01-1D491942E805}" type="slidenum">
              <a:rPr lang="en-GB" altLang="en-US" smtClean="0">
                <a:latin typeface="Times New Roman" panose="02020603050405020304" pitchFamily="18" charset="0"/>
              </a:rPr>
              <a:pPr>
                <a:spcBef>
                  <a:spcPct val="0"/>
                </a:spcBef>
              </a:pPr>
              <a:t>27</a:t>
            </a:fld>
            <a:endParaRPr lang="en-GB" altLang="en-US" smtClean="0">
              <a:latin typeface="Times New Roman" panose="02020603050405020304" pitchFamily="18" charset="0"/>
            </a:endParaRPr>
          </a:p>
        </p:txBody>
      </p:sp>
    </p:spTree>
    <p:extLst>
      <p:ext uri="{BB962C8B-B14F-4D97-AF65-F5344CB8AC3E}">
        <p14:creationId xmlns:p14="http://schemas.microsoft.com/office/powerpoint/2010/main" val="17147154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C3BFDE5-4949-4B2B-A996-253756198753}" type="datetimeFigureOut">
              <a:rPr lang="en-GB" smtClean="0"/>
              <a:t>31/05/2019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D560FF2-76CC-4C50-B802-487BB5BB70AD}" type="slidenum">
              <a:rPr lang="en-GB" smtClean="0"/>
              <a:t>‹#›</a:t>
            </a:fld>
            <a:endParaRPr lang="en-GB" dirty="0"/>
          </a:p>
        </p:txBody>
      </p:sp>
    </p:spTree>
    <p:extLst>
      <p:ext uri="{BB962C8B-B14F-4D97-AF65-F5344CB8AC3E}">
        <p14:creationId xmlns:p14="http://schemas.microsoft.com/office/powerpoint/2010/main" val="26605921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C3BFDE5-4949-4B2B-A996-253756198753}" type="datetimeFigureOut">
              <a:rPr lang="en-GB" smtClean="0"/>
              <a:t>31/05/2019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D560FF2-76CC-4C50-B802-487BB5BB70AD}" type="slidenum">
              <a:rPr lang="en-GB" smtClean="0"/>
              <a:t>‹#›</a:t>
            </a:fld>
            <a:endParaRPr lang="en-GB" dirty="0"/>
          </a:p>
        </p:txBody>
      </p:sp>
    </p:spTree>
    <p:extLst>
      <p:ext uri="{BB962C8B-B14F-4D97-AF65-F5344CB8AC3E}">
        <p14:creationId xmlns:p14="http://schemas.microsoft.com/office/powerpoint/2010/main" val="31685603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C3BFDE5-4949-4B2B-A996-253756198753}" type="datetimeFigureOut">
              <a:rPr lang="en-GB" smtClean="0"/>
              <a:t>31/05/2019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D560FF2-76CC-4C50-B802-487BB5BB70AD}" type="slidenum">
              <a:rPr lang="en-GB" smtClean="0"/>
              <a:t>‹#›</a:t>
            </a:fld>
            <a:endParaRPr lang="en-GB" dirty="0"/>
          </a:p>
        </p:txBody>
      </p:sp>
    </p:spTree>
    <p:extLst>
      <p:ext uri="{BB962C8B-B14F-4D97-AF65-F5344CB8AC3E}">
        <p14:creationId xmlns:p14="http://schemas.microsoft.com/office/powerpoint/2010/main" val="31033507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C3BFDE5-4949-4B2B-A996-253756198753}" type="datetimeFigureOut">
              <a:rPr lang="en-GB" smtClean="0"/>
              <a:t>31/05/2019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DD560FF2-76CC-4C50-B802-487BB5BB70AD}" type="slidenum">
              <a:rPr lang="en-GB" smtClean="0"/>
              <a:t>‹#›</a:t>
            </a:fld>
            <a:endParaRPr lang="en-GB" dirty="0"/>
          </a:p>
        </p:txBody>
      </p:sp>
    </p:spTree>
    <p:extLst>
      <p:ext uri="{BB962C8B-B14F-4D97-AF65-F5344CB8AC3E}">
        <p14:creationId xmlns:p14="http://schemas.microsoft.com/office/powerpoint/2010/main" val="15415836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C3BFDE5-4949-4B2B-A996-253756198753}" type="datetimeFigureOut">
              <a:rPr lang="en-GB" smtClean="0"/>
              <a:t>31/05/2019</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DD560FF2-76CC-4C50-B802-487BB5BB70AD}" type="slidenum">
              <a:rPr lang="en-GB" smtClean="0"/>
              <a:t>‹#›</a:t>
            </a:fld>
            <a:endParaRPr lang="en-GB" dirty="0"/>
          </a:p>
        </p:txBody>
      </p:sp>
    </p:spTree>
    <p:extLst>
      <p:ext uri="{BB962C8B-B14F-4D97-AF65-F5344CB8AC3E}">
        <p14:creationId xmlns:p14="http://schemas.microsoft.com/office/powerpoint/2010/main" val="9325377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C3BFDE5-4949-4B2B-A996-253756198753}" type="datetimeFigureOut">
              <a:rPr lang="en-GB" smtClean="0"/>
              <a:t>31/05/2019</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DD560FF2-76CC-4C50-B802-487BB5BB70AD}" type="slidenum">
              <a:rPr lang="en-GB" smtClean="0"/>
              <a:t>‹#›</a:t>
            </a:fld>
            <a:endParaRPr lang="en-GB" dirty="0"/>
          </a:p>
        </p:txBody>
      </p:sp>
    </p:spTree>
    <p:extLst>
      <p:ext uri="{BB962C8B-B14F-4D97-AF65-F5344CB8AC3E}">
        <p14:creationId xmlns:p14="http://schemas.microsoft.com/office/powerpoint/2010/main" val="5314504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C3BFDE5-4949-4B2B-A996-253756198753}" type="datetimeFigureOut">
              <a:rPr lang="en-GB" smtClean="0"/>
              <a:t>31/05/2019</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DD560FF2-76CC-4C50-B802-487BB5BB70AD}" type="slidenum">
              <a:rPr lang="en-GB" smtClean="0"/>
              <a:t>‹#›</a:t>
            </a:fld>
            <a:endParaRPr lang="en-GB" dirty="0"/>
          </a:p>
        </p:txBody>
      </p:sp>
    </p:spTree>
    <p:extLst>
      <p:ext uri="{BB962C8B-B14F-4D97-AF65-F5344CB8AC3E}">
        <p14:creationId xmlns:p14="http://schemas.microsoft.com/office/powerpoint/2010/main" val="34315270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C3BFDE5-4949-4B2B-A996-253756198753}" type="datetimeFigureOut">
              <a:rPr lang="en-GB" smtClean="0"/>
              <a:t>31/05/2019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DD560FF2-76CC-4C50-B802-487BB5BB70AD}" type="slidenum">
              <a:rPr lang="en-GB" smtClean="0"/>
              <a:t>‹#›</a:t>
            </a:fld>
            <a:endParaRPr lang="en-GB" dirty="0"/>
          </a:p>
        </p:txBody>
      </p:sp>
    </p:spTree>
    <p:extLst>
      <p:ext uri="{BB962C8B-B14F-4D97-AF65-F5344CB8AC3E}">
        <p14:creationId xmlns:p14="http://schemas.microsoft.com/office/powerpoint/2010/main" val="1726521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C3BFDE5-4949-4B2B-A996-253756198753}" type="datetimeFigureOut">
              <a:rPr lang="en-GB" smtClean="0"/>
              <a:t>31/05/2019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DD560FF2-76CC-4C50-B802-487BB5BB70AD}" type="slidenum">
              <a:rPr lang="en-GB" smtClean="0"/>
              <a:t>‹#›</a:t>
            </a:fld>
            <a:endParaRPr lang="en-GB" dirty="0"/>
          </a:p>
        </p:txBody>
      </p:sp>
    </p:spTree>
    <p:extLst>
      <p:ext uri="{BB962C8B-B14F-4D97-AF65-F5344CB8AC3E}">
        <p14:creationId xmlns:p14="http://schemas.microsoft.com/office/powerpoint/2010/main" val="38947291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C3BFDE5-4949-4B2B-A996-253756198753}" type="datetimeFigureOut">
              <a:rPr lang="en-GB" smtClean="0"/>
              <a:t>31/05/2019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D560FF2-76CC-4C50-B802-487BB5BB70AD}" type="slidenum">
              <a:rPr lang="en-GB" smtClean="0"/>
              <a:t>‹#›</a:t>
            </a:fld>
            <a:endParaRPr lang="en-GB" dirty="0"/>
          </a:p>
        </p:txBody>
      </p:sp>
    </p:spTree>
    <p:extLst>
      <p:ext uri="{BB962C8B-B14F-4D97-AF65-F5344CB8AC3E}">
        <p14:creationId xmlns:p14="http://schemas.microsoft.com/office/powerpoint/2010/main" val="32594462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C3BFDE5-4949-4B2B-A996-253756198753}" type="datetimeFigureOut">
              <a:rPr lang="en-GB" smtClean="0"/>
              <a:t>31/05/2019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D560FF2-76CC-4C50-B802-487BB5BB70AD}" type="slidenum">
              <a:rPr lang="en-GB" smtClean="0"/>
              <a:t>‹#›</a:t>
            </a:fld>
            <a:endParaRPr lang="en-GB" dirty="0"/>
          </a:p>
        </p:txBody>
      </p:sp>
    </p:spTree>
    <p:extLst>
      <p:ext uri="{BB962C8B-B14F-4D97-AF65-F5344CB8AC3E}">
        <p14:creationId xmlns:p14="http://schemas.microsoft.com/office/powerpoint/2010/main" val="503561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C3BFDE5-4949-4B2B-A996-253756198753}" type="datetimeFigureOut">
              <a:rPr lang="en-GB" smtClean="0"/>
              <a:t>31/05/2019</a:t>
            </a:fld>
            <a:endParaRPr lang="en-GB"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D560FF2-76CC-4C50-B802-487BB5BB70AD}" type="slidenum">
              <a:rPr lang="en-GB" smtClean="0"/>
              <a:t>‹#›</a:t>
            </a:fld>
            <a:endParaRPr lang="en-GB" dirty="0"/>
          </a:p>
        </p:txBody>
      </p:sp>
      <p:pic>
        <p:nvPicPr>
          <p:cNvPr id="7" name="Picture 6"/>
          <p:cNvPicPr>
            <a:picLocks noChangeAspect="1"/>
          </p:cNvPicPr>
          <p:nvPr userDrawn="1"/>
        </p:nvPicPr>
        <p:blipFill>
          <a:blip r:embed="rId13" cstate="print">
            <a:extLst>
              <a:ext uri="{28A0092B-C50C-407E-A947-70E740481C1C}">
                <a14:useLocalDpi xmlns:a14="http://schemas.microsoft.com/office/drawing/2010/main" val="0"/>
              </a:ext>
            </a:extLst>
          </a:blip>
          <a:stretch>
            <a:fillRect/>
          </a:stretch>
        </p:blipFill>
        <p:spPr>
          <a:xfrm>
            <a:off x="9814942" y="6126581"/>
            <a:ext cx="1538858" cy="594894"/>
          </a:xfrm>
          <a:prstGeom prst="rect">
            <a:avLst/>
          </a:prstGeom>
        </p:spPr>
      </p:pic>
      <p:pic>
        <p:nvPicPr>
          <p:cNvPr id="8" name="Picture 7"/>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838200" y="5880637"/>
            <a:ext cx="1187344" cy="772040"/>
          </a:xfrm>
          <a:prstGeom prst="rect">
            <a:avLst/>
          </a:prstGeom>
        </p:spPr>
      </p:pic>
    </p:spTree>
    <p:extLst>
      <p:ext uri="{BB962C8B-B14F-4D97-AF65-F5344CB8AC3E}">
        <p14:creationId xmlns:p14="http://schemas.microsoft.com/office/powerpoint/2010/main" val="27222659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5.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hyperlink" Target="http://www.wearesocial.com/" TargetMode="Externa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936567" y="1179731"/>
            <a:ext cx="5991496" cy="2387600"/>
          </a:xfrm>
          <a:solidFill>
            <a:schemeClr val="tx1">
              <a:lumMod val="85000"/>
              <a:lumOff val="15000"/>
            </a:schemeClr>
          </a:solidFill>
        </p:spPr>
        <p:txBody>
          <a:bodyPr>
            <a:normAutofit/>
          </a:bodyPr>
          <a:lstStyle/>
          <a:p>
            <a:r>
              <a:rPr lang="en-GB" sz="5400" dirty="0" smtClean="0">
                <a:solidFill>
                  <a:schemeClr val="bg1"/>
                </a:solidFill>
                <a:latin typeface="Arial" panose="020B0604020202020204" pitchFamily="34" charset="0"/>
                <a:cs typeface="Arial" panose="020B0604020202020204" pitchFamily="34" charset="0"/>
              </a:rPr>
              <a:t>CIM Certificate in Professional Marketing </a:t>
            </a:r>
            <a:endParaRPr lang="en-GB" sz="5400" dirty="0">
              <a:solidFill>
                <a:schemeClr val="bg1"/>
              </a:solidFill>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5936568" y="3617739"/>
            <a:ext cx="5991494" cy="1010529"/>
          </a:xfrm>
          <a:solidFill>
            <a:schemeClr val="tx1">
              <a:lumMod val="85000"/>
              <a:lumOff val="15000"/>
            </a:schemeClr>
          </a:solidFill>
        </p:spPr>
        <p:txBody>
          <a:bodyPr>
            <a:normAutofit/>
          </a:bodyPr>
          <a:lstStyle/>
          <a:p>
            <a:r>
              <a:rPr lang="en-GB" sz="3200" dirty="0" smtClean="0">
                <a:solidFill>
                  <a:schemeClr val="bg1"/>
                </a:solidFill>
                <a:latin typeface="Arial" panose="020B0604020202020204" pitchFamily="34" charset="0"/>
                <a:cs typeface="Arial" panose="020B0604020202020204" pitchFamily="34" charset="0"/>
              </a:rPr>
              <a:t>Integrated Communications </a:t>
            </a:r>
            <a:endParaRPr lang="en-GB" sz="3200" dirty="0">
              <a:solidFill>
                <a:schemeClr val="bg1"/>
              </a:solidFill>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4407" y="1179730"/>
            <a:ext cx="5852160" cy="3448537"/>
          </a:xfrm>
          <a:prstGeom prst="rect">
            <a:avLst/>
          </a:prstGeom>
        </p:spPr>
      </p:pic>
    </p:spTree>
    <p:extLst>
      <p:ext uri="{BB962C8B-B14F-4D97-AF65-F5344CB8AC3E}">
        <p14:creationId xmlns:p14="http://schemas.microsoft.com/office/powerpoint/2010/main" val="13020808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5082" y="238515"/>
            <a:ext cx="11676185" cy="1325563"/>
          </a:xfrm>
          <a:solidFill>
            <a:schemeClr val="tx1">
              <a:lumMod val="85000"/>
              <a:lumOff val="15000"/>
            </a:schemeClr>
          </a:solidFill>
        </p:spPr>
        <p:txBody>
          <a:bodyPr/>
          <a:lstStyle/>
          <a:p>
            <a:r>
              <a:rPr lang="en-GB" dirty="0" smtClean="0">
                <a:solidFill>
                  <a:schemeClr val="bg1"/>
                </a:solidFill>
                <a:latin typeface="Arial" panose="020B0604020202020204" pitchFamily="34" charset="0"/>
                <a:cs typeface="Arial" panose="020B0604020202020204" pitchFamily="34" charset="0"/>
              </a:rPr>
              <a:t>Value Proposition </a:t>
            </a:r>
            <a:endParaRPr lang="en-GB" dirty="0">
              <a:solidFill>
                <a:schemeClr val="bg1"/>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225083" y="2036640"/>
            <a:ext cx="11676185" cy="4351338"/>
          </a:xfrm>
          <a:blipFill>
            <a:blip r:embed="rId2"/>
            <a:stretch>
              <a:fillRect/>
            </a:stretch>
          </a:blipFill>
        </p:spPr>
        <p:txBody>
          <a:bodyPr/>
          <a:lstStyle/>
          <a:p>
            <a:r>
              <a:rPr lang="en-GB" b="1" dirty="0" smtClean="0"/>
              <a:t>LO 3 – Create effective communications to deliver value to customers</a:t>
            </a:r>
          </a:p>
        </p:txBody>
      </p:sp>
    </p:spTree>
    <p:extLst>
      <p:ext uri="{BB962C8B-B14F-4D97-AF65-F5344CB8AC3E}">
        <p14:creationId xmlns:p14="http://schemas.microsoft.com/office/powerpoint/2010/main" val="37346756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1"/>
          </a:solidFill>
        </p:spPr>
        <p:txBody>
          <a:bodyPr/>
          <a:lstStyle/>
          <a:p>
            <a:r>
              <a:rPr lang="en-GB" dirty="0" smtClean="0">
                <a:solidFill>
                  <a:schemeClr val="bg1"/>
                </a:solidFill>
              </a:rPr>
              <a:t>By next week </a:t>
            </a:r>
            <a:endParaRPr lang="en-GB" dirty="0">
              <a:solidFill>
                <a:schemeClr val="bg1"/>
              </a:solidFill>
            </a:endParaRPr>
          </a:p>
        </p:txBody>
      </p:sp>
      <p:sp>
        <p:nvSpPr>
          <p:cNvPr id="3" name="Content Placeholder 2"/>
          <p:cNvSpPr>
            <a:spLocks noGrp="1"/>
          </p:cNvSpPr>
          <p:nvPr>
            <p:ph idx="1"/>
          </p:nvPr>
        </p:nvSpPr>
        <p:spPr/>
        <p:txBody>
          <a:bodyPr/>
          <a:lstStyle/>
          <a:p>
            <a:pPr marL="0" indent="0">
              <a:buNone/>
            </a:pPr>
            <a:r>
              <a:rPr lang="en-GB" dirty="0" smtClean="0"/>
              <a:t>Review </a:t>
            </a:r>
            <a:r>
              <a:rPr lang="en-GB" dirty="0" err="1" smtClean="0"/>
              <a:t>MyCIM</a:t>
            </a:r>
            <a:r>
              <a:rPr lang="en-GB" dirty="0" smtClean="0"/>
              <a:t> and Marketing Expert – Check out Topic Guides on: </a:t>
            </a:r>
            <a:endParaRPr lang="en-GB" dirty="0"/>
          </a:p>
          <a:p>
            <a:r>
              <a:rPr lang="en-GB" dirty="0" smtClean="0"/>
              <a:t>Budgeting</a:t>
            </a:r>
          </a:p>
          <a:p>
            <a:r>
              <a:rPr lang="en-GB" dirty="0" smtClean="0"/>
              <a:t>Agency Selection</a:t>
            </a:r>
          </a:p>
          <a:p>
            <a:pPr marL="0" indent="0">
              <a:buNone/>
            </a:pPr>
            <a:endParaRPr lang="en-GB" dirty="0"/>
          </a:p>
          <a:p>
            <a:pPr marL="0" indent="0">
              <a:buNone/>
            </a:pPr>
            <a:r>
              <a:rPr lang="en-GB" dirty="0" smtClean="0"/>
              <a:t>Draft Task 1 (c) 2 different methods of setting marketing communications budgets relevant to your own organisation – provide examples </a:t>
            </a:r>
          </a:p>
          <a:p>
            <a:pPr marL="0" indent="0">
              <a:buNone/>
            </a:pPr>
            <a:endParaRPr lang="en-GB" dirty="0" smtClean="0"/>
          </a:p>
        </p:txBody>
      </p:sp>
    </p:spTree>
    <p:extLst>
      <p:ext uri="{BB962C8B-B14F-4D97-AF65-F5344CB8AC3E}">
        <p14:creationId xmlns:p14="http://schemas.microsoft.com/office/powerpoint/2010/main" val="18814967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1">
              <a:lumMod val="85000"/>
              <a:lumOff val="15000"/>
            </a:schemeClr>
          </a:solidFill>
        </p:spPr>
        <p:txBody>
          <a:bodyPr/>
          <a:lstStyle/>
          <a:p>
            <a:r>
              <a:rPr lang="en-GB" dirty="0" smtClean="0">
                <a:solidFill>
                  <a:schemeClr val="bg1"/>
                </a:solidFill>
                <a:latin typeface="Arial" panose="020B0604020202020204" pitchFamily="34" charset="0"/>
                <a:cs typeface="Arial" panose="020B0604020202020204" pitchFamily="34" charset="0"/>
              </a:rPr>
              <a:t>Communication campaign plans to deliver customer value </a:t>
            </a:r>
            <a:endParaRPr lang="en-GB" dirty="0">
              <a:solidFill>
                <a:schemeClr val="bg1"/>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838200" y="1980369"/>
            <a:ext cx="10515600" cy="4351338"/>
          </a:xfrm>
        </p:spPr>
        <p:txBody>
          <a:bodyPr/>
          <a:lstStyle/>
          <a:p>
            <a:pPr marL="0" indent="0" algn="ctr">
              <a:buNone/>
            </a:pPr>
            <a:endParaRPr lang="en-GB" dirty="0" smtClean="0"/>
          </a:p>
          <a:p>
            <a:pPr marL="0" indent="0" algn="ctr">
              <a:buNone/>
            </a:pPr>
            <a:endParaRPr lang="en-GB" sz="1000" dirty="0"/>
          </a:p>
        </p:txBody>
      </p:sp>
      <p:sp>
        <p:nvSpPr>
          <p:cNvPr id="4" name="Content Placeholder 2"/>
          <p:cNvSpPr txBox="1">
            <a:spLocks/>
          </p:cNvSpPr>
          <p:nvPr/>
        </p:nvSpPr>
        <p:spPr>
          <a:xfrm>
            <a:off x="838200" y="1825625"/>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Tx/>
              <a:buNone/>
            </a:pPr>
            <a:endParaRPr lang="en-GB" altLang="en-US" dirty="0" smtClean="0"/>
          </a:p>
        </p:txBody>
      </p:sp>
      <p:sp>
        <p:nvSpPr>
          <p:cNvPr id="6" name="TextBox 5"/>
          <p:cNvSpPr txBox="1"/>
          <p:nvPr/>
        </p:nvSpPr>
        <p:spPr>
          <a:xfrm>
            <a:off x="838200" y="1980369"/>
            <a:ext cx="10515600" cy="2585323"/>
          </a:xfrm>
          <a:prstGeom prst="rect">
            <a:avLst/>
          </a:prstGeom>
          <a:noFill/>
        </p:spPr>
        <p:txBody>
          <a:bodyPr wrap="square" rtlCol="0">
            <a:spAutoFit/>
          </a:bodyPr>
          <a:lstStyle/>
          <a:p>
            <a:endParaRPr lang="en-GB" dirty="0"/>
          </a:p>
          <a:p>
            <a:r>
              <a:rPr lang="en-GB" dirty="0" smtClean="0"/>
              <a:t>Customer Perceived Value (CPV) </a:t>
            </a:r>
          </a:p>
          <a:p>
            <a:endParaRPr lang="en-GB" dirty="0"/>
          </a:p>
          <a:p>
            <a:r>
              <a:rPr lang="en-GB" dirty="0" smtClean="0"/>
              <a:t>The value customers think they are getting – what it costs them = Total customer-delivered value</a:t>
            </a:r>
          </a:p>
          <a:p>
            <a:endParaRPr lang="en-GB" dirty="0"/>
          </a:p>
          <a:p>
            <a:r>
              <a:rPr lang="en-GB" dirty="0" smtClean="0"/>
              <a:t>A value proposition is a short, succinct statement of the bundle of benefits that your product or service will deliver to its target audience.   </a:t>
            </a:r>
          </a:p>
          <a:p>
            <a:endParaRPr lang="en-GB" dirty="0"/>
          </a:p>
          <a:p>
            <a:r>
              <a:rPr lang="en-GB" dirty="0" smtClean="0"/>
              <a:t> </a:t>
            </a:r>
            <a:endParaRPr lang="en-GB" dirty="0"/>
          </a:p>
        </p:txBody>
      </p:sp>
    </p:spTree>
    <p:extLst>
      <p:ext uri="{BB962C8B-B14F-4D97-AF65-F5344CB8AC3E}">
        <p14:creationId xmlns:p14="http://schemas.microsoft.com/office/powerpoint/2010/main" val="29957318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a:spLocks noGrp="1" noChangeArrowheads="1"/>
          </p:cNvSpPr>
          <p:nvPr>
            <p:ph type="title"/>
          </p:nvPr>
        </p:nvSpPr>
        <p:spPr>
          <a:xfrm>
            <a:off x="429491" y="280989"/>
            <a:ext cx="9857509" cy="1190625"/>
          </a:xfrm>
          <a:solidFill>
            <a:schemeClr val="tx1"/>
          </a:solidFill>
        </p:spPr>
        <p:txBody>
          <a:bodyPr>
            <a:normAutofit/>
          </a:bodyPr>
          <a:lstStyle/>
          <a:p>
            <a:pPr>
              <a:defRPr/>
            </a:pPr>
            <a:r>
              <a:rPr lang="en-US" sz="3800" dirty="0">
                <a:solidFill>
                  <a:schemeClr val="bg1"/>
                </a:solidFill>
              </a:rPr>
              <a:t>Figure 1.1 - The Marketing Process: </a:t>
            </a:r>
            <a:br>
              <a:rPr lang="en-US" sz="3800" dirty="0">
                <a:solidFill>
                  <a:schemeClr val="bg1"/>
                </a:solidFill>
              </a:rPr>
            </a:br>
            <a:r>
              <a:rPr lang="en-US" sz="3800" dirty="0">
                <a:solidFill>
                  <a:schemeClr val="bg1"/>
                </a:solidFill>
              </a:rPr>
              <a:t>Creating and Capturing Customer Value</a:t>
            </a:r>
            <a:endParaRPr lang="en-US" dirty="0" smtClean="0">
              <a:solidFill>
                <a:schemeClr val="bg1"/>
              </a:solidFill>
            </a:endParaRPr>
          </a:p>
        </p:txBody>
      </p:sp>
      <p:pic>
        <p:nvPicPr>
          <p:cNvPr id="17411" name="Picture 2"/>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600200" y="2852738"/>
            <a:ext cx="8991600" cy="1795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2068358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1671" y="336521"/>
            <a:ext cx="10515600" cy="1325563"/>
          </a:xfrm>
          <a:solidFill>
            <a:schemeClr val="tx1"/>
          </a:solidFill>
        </p:spPr>
        <p:txBody>
          <a:bodyPr/>
          <a:lstStyle/>
          <a:p>
            <a:r>
              <a:rPr lang="en-GB" dirty="0" smtClean="0">
                <a:solidFill>
                  <a:schemeClr val="bg1"/>
                </a:solidFill>
              </a:rPr>
              <a:t>Creating Customer Value </a:t>
            </a:r>
            <a:endParaRPr lang="en-GB" dirty="0">
              <a:solidFill>
                <a:schemeClr val="bg1"/>
              </a:solidFill>
            </a:endParaRPr>
          </a:p>
        </p:txBody>
      </p:sp>
      <p:pic>
        <p:nvPicPr>
          <p:cNvPr id="5" name="Content Placeholder 4"/>
          <p:cNvPicPr>
            <a:picLocks noGrp="1" noChangeAspect="1"/>
          </p:cNvPicPr>
          <p:nvPr>
            <p:ph idx="1"/>
          </p:nvPr>
        </p:nvPicPr>
        <p:blipFill>
          <a:blip r:embed="rId2"/>
          <a:stretch>
            <a:fillRect/>
          </a:stretch>
        </p:blipFill>
        <p:spPr>
          <a:xfrm>
            <a:off x="7969297" y="4972525"/>
            <a:ext cx="1548518" cy="1115665"/>
          </a:xfrm>
          <a:prstGeom prst="rect">
            <a:avLst/>
          </a:prstGeom>
        </p:spPr>
      </p:pic>
      <p:sp>
        <p:nvSpPr>
          <p:cNvPr id="4" name="Rectangle 3"/>
          <p:cNvSpPr/>
          <p:nvPr/>
        </p:nvSpPr>
        <p:spPr>
          <a:xfrm>
            <a:off x="465992" y="1883808"/>
            <a:ext cx="1538654" cy="109903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tx1"/>
                </a:solidFill>
              </a:rPr>
              <a:t>Total Customer Cost</a:t>
            </a:r>
            <a:endParaRPr lang="en-GB" dirty="0">
              <a:solidFill>
                <a:schemeClr val="tx1"/>
              </a:solidFill>
            </a:endParaRPr>
          </a:p>
        </p:txBody>
      </p:sp>
      <p:pic>
        <p:nvPicPr>
          <p:cNvPr id="6" name="Picture 5"/>
          <p:cNvPicPr>
            <a:picLocks noChangeAspect="1"/>
          </p:cNvPicPr>
          <p:nvPr/>
        </p:nvPicPr>
        <p:blipFill>
          <a:blip r:embed="rId2"/>
          <a:stretch>
            <a:fillRect/>
          </a:stretch>
        </p:blipFill>
        <p:spPr>
          <a:xfrm>
            <a:off x="6125844" y="4972526"/>
            <a:ext cx="1548518" cy="1115665"/>
          </a:xfrm>
          <a:prstGeom prst="rect">
            <a:avLst/>
          </a:prstGeom>
        </p:spPr>
      </p:pic>
      <p:pic>
        <p:nvPicPr>
          <p:cNvPr id="7" name="Picture 6"/>
          <p:cNvPicPr>
            <a:picLocks noChangeAspect="1"/>
          </p:cNvPicPr>
          <p:nvPr/>
        </p:nvPicPr>
        <p:blipFill>
          <a:blip r:embed="rId2"/>
          <a:stretch>
            <a:fillRect/>
          </a:stretch>
        </p:blipFill>
        <p:spPr>
          <a:xfrm>
            <a:off x="4222703" y="4972527"/>
            <a:ext cx="1548518" cy="1115665"/>
          </a:xfrm>
          <a:prstGeom prst="rect">
            <a:avLst/>
          </a:prstGeom>
        </p:spPr>
      </p:pic>
      <p:pic>
        <p:nvPicPr>
          <p:cNvPr id="8" name="Picture 7"/>
          <p:cNvPicPr>
            <a:picLocks noChangeAspect="1"/>
          </p:cNvPicPr>
          <p:nvPr/>
        </p:nvPicPr>
        <p:blipFill>
          <a:blip r:embed="rId2"/>
          <a:stretch>
            <a:fillRect/>
          </a:stretch>
        </p:blipFill>
        <p:spPr>
          <a:xfrm>
            <a:off x="2346742" y="4972523"/>
            <a:ext cx="1548518" cy="1115665"/>
          </a:xfrm>
          <a:prstGeom prst="rect">
            <a:avLst/>
          </a:prstGeom>
        </p:spPr>
      </p:pic>
      <p:pic>
        <p:nvPicPr>
          <p:cNvPr id="9" name="Picture 8"/>
          <p:cNvPicPr>
            <a:picLocks noChangeAspect="1"/>
          </p:cNvPicPr>
          <p:nvPr/>
        </p:nvPicPr>
        <p:blipFill>
          <a:blip r:embed="rId2"/>
          <a:stretch>
            <a:fillRect/>
          </a:stretch>
        </p:blipFill>
        <p:spPr>
          <a:xfrm>
            <a:off x="473445" y="4972524"/>
            <a:ext cx="1548518" cy="1115665"/>
          </a:xfrm>
          <a:prstGeom prst="rect">
            <a:avLst/>
          </a:prstGeom>
        </p:spPr>
      </p:pic>
      <p:pic>
        <p:nvPicPr>
          <p:cNvPr id="10" name="Picture 9"/>
          <p:cNvPicPr>
            <a:picLocks noChangeAspect="1"/>
          </p:cNvPicPr>
          <p:nvPr/>
        </p:nvPicPr>
        <p:blipFill>
          <a:blip r:embed="rId2"/>
          <a:stretch>
            <a:fillRect/>
          </a:stretch>
        </p:blipFill>
        <p:spPr>
          <a:xfrm>
            <a:off x="2339415" y="3505993"/>
            <a:ext cx="1548518" cy="1115665"/>
          </a:xfrm>
          <a:prstGeom prst="rect">
            <a:avLst/>
          </a:prstGeom>
          <a:solidFill>
            <a:srgbClr val="C00000"/>
          </a:solidFill>
        </p:spPr>
      </p:pic>
      <p:pic>
        <p:nvPicPr>
          <p:cNvPr id="11" name="Picture 10"/>
          <p:cNvPicPr>
            <a:picLocks noChangeAspect="1"/>
          </p:cNvPicPr>
          <p:nvPr/>
        </p:nvPicPr>
        <p:blipFill>
          <a:blip r:embed="rId2"/>
          <a:stretch>
            <a:fillRect/>
          </a:stretch>
        </p:blipFill>
        <p:spPr>
          <a:xfrm>
            <a:off x="7969297" y="1875494"/>
            <a:ext cx="1548518" cy="1115665"/>
          </a:xfrm>
          <a:prstGeom prst="rect">
            <a:avLst/>
          </a:prstGeom>
        </p:spPr>
      </p:pic>
      <p:pic>
        <p:nvPicPr>
          <p:cNvPr id="12" name="Picture 11"/>
          <p:cNvPicPr>
            <a:picLocks noChangeAspect="1"/>
          </p:cNvPicPr>
          <p:nvPr/>
        </p:nvPicPr>
        <p:blipFill>
          <a:blip r:embed="rId2"/>
          <a:stretch>
            <a:fillRect/>
          </a:stretch>
        </p:blipFill>
        <p:spPr>
          <a:xfrm>
            <a:off x="6125844" y="1869066"/>
            <a:ext cx="1548518" cy="1115665"/>
          </a:xfrm>
          <a:prstGeom prst="rect">
            <a:avLst/>
          </a:prstGeom>
        </p:spPr>
      </p:pic>
      <p:pic>
        <p:nvPicPr>
          <p:cNvPr id="13" name="Picture 12"/>
          <p:cNvPicPr>
            <a:picLocks noChangeAspect="1"/>
          </p:cNvPicPr>
          <p:nvPr/>
        </p:nvPicPr>
        <p:blipFill>
          <a:blip r:embed="rId2"/>
          <a:stretch>
            <a:fillRect/>
          </a:stretch>
        </p:blipFill>
        <p:spPr>
          <a:xfrm>
            <a:off x="4222703" y="1879096"/>
            <a:ext cx="1548518" cy="1115665"/>
          </a:xfrm>
          <a:prstGeom prst="rect">
            <a:avLst/>
          </a:prstGeom>
        </p:spPr>
      </p:pic>
      <p:pic>
        <p:nvPicPr>
          <p:cNvPr id="14" name="Picture 13"/>
          <p:cNvPicPr>
            <a:picLocks noChangeAspect="1"/>
          </p:cNvPicPr>
          <p:nvPr/>
        </p:nvPicPr>
        <p:blipFill>
          <a:blip r:embed="rId2"/>
          <a:stretch>
            <a:fillRect/>
          </a:stretch>
        </p:blipFill>
        <p:spPr>
          <a:xfrm>
            <a:off x="2339415" y="1883808"/>
            <a:ext cx="1548518" cy="1115665"/>
          </a:xfrm>
          <a:prstGeom prst="rect">
            <a:avLst/>
          </a:prstGeom>
        </p:spPr>
      </p:pic>
      <p:sp>
        <p:nvSpPr>
          <p:cNvPr id="15" name="TextBox 14"/>
          <p:cNvSpPr txBox="1"/>
          <p:nvPr/>
        </p:nvSpPr>
        <p:spPr>
          <a:xfrm>
            <a:off x="2503940" y="2002277"/>
            <a:ext cx="1193091" cy="646331"/>
          </a:xfrm>
          <a:prstGeom prst="rect">
            <a:avLst/>
          </a:prstGeom>
          <a:noFill/>
        </p:spPr>
        <p:txBody>
          <a:bodyPr wrap="square" rtlCol="0">
            <a:spAutoFit/>
          </a:bodyPr>
          <a:lstStyle/>
          <a:p>
            <a:pPr algn="ctr"/>
            <a:r>
              <a:rPr lang="en-GB" dirty="0" smtClean="0"/>
              <a:t>Monetary Cost </a:t>
            </a:r>
            <a:endParaRPr lang="en-GB" dirty="0"/>
          </a:p>
        </p:txBody>
      </p:sp>
      <p:sp>
        <p:nvSpPr>
          <p:cNvPr id="16" name="TextBox 15"/>
          <p:cNvSpPr txBox="1"/>
          <p:nvPr/>
        </p:nvSpPr>
        <p:spPr>
          <a:xfrm>
            <a:off x="4390425" y="2039491"/>
            <a:ext cx="1193091" cy="369332"/>
          </a:xfrm>
          <a:prstGeom prst="rect">
            <a:avLst/>
          </a:prstGeom>
          <a:noFill/>
        </p:spPr>
        <p:txBody>
          <a:bodyPr wrap="square" rtlCol="0">
            <a:spAutoFit/>
          </a:bodyPr>
          <a:lstStyle/>
          <a:p>
            <a:pPr algn="ctr"/>
            <a:r>
              <a:rPr lang="en-GB" dirty="0" smtClean="0"/>
              <a:t>Time cost </a:t>
            </a:r>
            <a:endParaRPr lang="en-GB" dirty="0"/>
          </a:p>
        </p:txBody>
      </p:sp>
      <p:sp>
        <p:nvSpPr>
          <p:cNvPr id="18" name="TextBox 17"/>
          <p:cNvSpPr txBox="1"/>
          <p:nvPr/>
        </p:nvSpPr>
        <p:spPr>
          <a:xfrm>
            <a:off x="6409592" y="2046817"/>
            <a:ext cx="1090246" cy="646331"/>
          </a:xfrm>
          <a:prstGeom prst="rect">
            <a:avLst/>
          </a:prstGeom>
          <a:noFill/>
        </p:spPr>
        <p:txBody>
          <a:bodyPr wrap="square" rtlCol="0">
            <a:spAutoFit/>
          </a:bodyPr>
          <a:lstStyle/>
          <a:p>
            <a:r>
              <a:rPr lang="en-GB" dirty="0" smtClean="0"/>
              <a:t>Energy Cost</a:t>
            </a:r>
            <a:endParaRPr lang="en-GB" dirty="0"/>
          </a:p>
        </p:txBody>
      </p:sp>
      <p:sp>
        <p:nvSpPr>
          <p:cNvPr id="19" name="TextBox 18"/>
          <p:cNvSpPr txBox="1"/>
          <p:nvPr/>
        </p:nvSpPr>
        <p:spPr>
          <a:xfrm>
            <a:off x="8097715" y="2105830"/>
            <a:ext cx="1151792" cy="646331"/>
          </a:xfrm>
          <a:prstGeom prst="rect">
            <a:avLst/>
          </a:prstGeom>
          <a:noFill/>
        </p:spPr>
        <p:txBody>
          <a:bodyPr wrap="square" rtlCol="0">
            <a:spAutoFit/>
          </a:bodyPr>
          <a:lstStyle/>
          <a:p>
            <a:r>
              <a:rPr lang="en-GB" dirty="0" smtClean="0"/>
              <a:t>Emotional cost </a:t>
            </a:r>
            <a:endParaRPr lang="en-GB" dirty="0"/>
          </a:p>
        </p:txBody>
      </p:sp>
      <p:sp>
        <p:nvSpPr>
          <p:cNvPr id="20" name="TextBox 19"/>
          <p:cNvSpPr txBox="1"/>
          <p:nvPr/>
        </p:nvSpPr>
        <p:spPr>
          <a:xfrm>
            <a:off x="2503939" y="3635134"/>
            <a:ext cx="1193091" cy="923330"/>
          </a:xfrm>
          <a:prstGeom prst="rect">
            <a:avLst/>
          </a:prstGeom>
          <a:noFill/>
        </p:spPr>
        <p:txBody>
          <a:bodyPr wrap="square" rtlCol="0">
            <a:spAutoFit/>
          </a:bodyPr>
          <a:lstStyle/>
          <a:p>
            <a:r>
              <a:rPr lang="en-GB" dirty="0" smtClean="0"/>
              <a:t>Customer Delivered Value </a:t>
            </a:r>
            <a:endParaRPr lang="en-GB" dirty="0"/>
          </a:p>
        </p:txBody>
      </p:sp>
      <p:sp>
        <p:nvSpPr>
          <p:cNvPr id="21" name="TextBox 20"/>
          <p:cNvSpPr txBox="1"/>
          <p:nvPr/>
        </p:nvSpPr>
        <p:spPr>
          <a:xfrm>
            <a:off x="683491" y="4972523"/>
            <a:ext cx="1163782" cy="923330"/>
          </a:xfrm>
          <a:prstGeom prst="rect">
            <a:avLst/>
          </a:prstGeom>
          <a:noFill/>
        </p:spPr>
        <p:txBody>
          <a:bodyPr wrap="square" rtlCol="0">
            <a:spAutoFit/>
          </a:bodyPr>
          <a:lstStyle/>
          <a:p>
            <a:r>
              <a:rPr lang="en-GB" dirty="0" smtClean="0"/>
              <a:t>Total Customer Benefit </a:t>
            </a:r>
            <a:endParaRPr lang="en-GB" dirty="0"/>
          </a:p>
        </p:txBody>
      </p:sp>
      <p:sp>
        <p:nvSpPr>
          <p:cNvPr id="22" name="TextBox 21"/>
          <p:cNvSpPr txBox="1"/>
          <p:nvPr/>
        </p:nvSpPr>
        <p:spPr>
          <a:xfrm>
            <a:off x="2503939" y="5089236"/>
            <a:ext cx="1193091" cy="646331"/>
          </a:xfrm>
          <a:prstGeom prst="rect">
            <a:avLst/>
          </a:prstGeom>
          <a:noFill/>
        </p:spPr>
        <p:txBody>
          <a:bodyPr wrap="square" rtlCol="0">
            <a:spAutoFit/>
          </a:bodyPr>
          <a:lstStyle/>
          <a:p>
            <a:r>
              <a:rPr lang="en-GB" dirty="0" smtClean="0"/>
              <a:t>Product Benefit </a:t>
            </a:r>
            <a:endParaRPr lang="en-GB" dirty="0"/>
          </a:p>
        </p:txBody>
      </p:sp>
      <p:sp>
        <p:nvSpPr>
          <p:cNvPr id="24" name="TextBox 23"/>
          <p:cNvSpPr txBox="1"/>
          <p:nvPr/>
        </p:nvSpPr>
        <p:spPr>
          <a:xfrm>
            <a:off x="4390425" y="5089236"/>
            <a:ext cx="1193091" cy="646331"/>
          </a:xfrm>
          <a:prstGeom prst="rect">
            <a:avLst/>
          </a:prstGeom>
          <a:noFill/>
        </p:spPr>
        <p:txBody>
          <a:bodyPr wrap="square" rtlCol="0">
            <a:spAutoFit/>
          </a:bodyPr>
          <a:lstStyle/>
          <a:p>
            <a:r>
              <a:rPr lang="en-GB" dirty="0" smtClean="0"/>
              <a:t>Services Benefit </a:t>
            </a:r>
            <a:endParaRPr lang="en-GB" dirty="0"/>
          </a:p>
        </p:txBody>
      </p:sp>
      <p:sp>
        <p:nvSpPr>
          <p:cNvPr id="25" name="TextBox 24"/>
          <p:cNvSpPr txBox="1"/>
          <p:nvPr/>
        </p:nvSpPr>
        <p:spPr>
          <a:xfrm>
            <a:off x="6253018" y="5089236"/>
            <a:ext cx="1246820" cy="646331"/>
          </a:xfrm>
          <a:prstGeom prst="rect">
            <a:avLst/>
          </a:prstGeom>
          <a:noFill/>
        </p:spPr>
        <p:txBody>
          <a:bodyPr wrap="square" rtlCol="0">
            <a:spAutoFit/>
          </a:bodyPr>
          <a:lstStyle/>
          <a:p>
            <a:r>
              <a:rPr lang="en-GB" dirty="0" smtClean="0"/>
              <a:t>Personal Benefit </a:t>
            </a:r>
            <a:endParaRPr lang="en-GB" dirty="0"/>
          </a:p>
        </p:txBody>
      </p:sp>
      <p:sp>
        <p:nvSpPr>
          <p:cNvPr id="26" name="TextBox 25"/>
          <p:cNvSpPr txBox="1"/>
          <p:nvPr/>
        </p:nvSpPr>
        <p:spPr>
          <a:xfrm>
            <a:off x="8097715" y="5089236"/>
            <a:ext cx="1323376" cy="646331"/>
          </a:xfrm>
          <a:prstGeom prst="rect">
            <a:avLst/>
          </a:prstGeom>
          <a:noFill/>
        </p:spPr>
        <p:txBody>
          <a:bodyPr wrap="square" rtlCol="0">
            <a:spAutoFit/>
          </a:bodyPr>
          <a:lstStyle/>
          <a:p>
            <a:r>
              <a:rPr lang="en-GB" dirty="0" smtClean="0"/>
              <a:t>Image Benefi</a:t>
            </a:r>
            <a:r>
              <a:rPr lang="en-GB" dirty="0"/>
              <a:t>t</a:t>
            </a:r>
          </a:p>
        </p:txBody>
      </p:sp>
      <p:sp>
        <p:nvSpPr>
          <p:cNvPr id="27" name="Flowchart: Terminator 26"/>
          <p:cNvSpPr/>
          <p:nvPr/>
        </p:nvSpPr>
        <p:spPr>
          <a:xfrm>
            <a:off x="7663175" y="2378296"/>
            <a:ext cx="294935" cy="63344"/>
          </a:xfrm>
          <a:prstGeom prst="flowChartTermina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Flowchart: Terminator 27"/>
          <p:cNvSpPr/>
          <p:nvPr/>
        </p:nvSpPr>
        <p:spPr>
          <a:xfrm>
            <a:off x="5771092" y="2346434"/>
            <a:ext cx="354752" cy="62389"/>
          </a:xfrm>
          <a:prstGeom prst="flowChartTermina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Flowchart: Terminator 28"/>
          <p:cNvSpPr/>
          <p:nvPr/>
        </p:nvSpPr>
        <p:spPr>
          <a:xfrm>
            <a:off x="3875551" y="2364509"/>
            <a:ext cx="327443" cy="68817"/>
          </a:xfrm>
          <a:prstGeom prst="flowChartTermina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Left Arrow 30"/>
          <p:cNvSpPr/>
          <p:nvPr/>
        </p:nvSpPr>
        <p:spPr>
          <a:xfrm>
            <a:off x="1994720" y="2312794"/>
            <a:ext cx="334769" cy="156555"/>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Left-Right-Up Arrow 31"/>
          <p:cNvSpPr/>
          <p:nvPr/>
        </p:nvSpPr>
        <p:spPr>
          <a:xfrm rot="5400000">
            <a:off x="606646" y="3249681"/>
            <a:ext cx="1989675" cy="1456009"/>
          </a:xfrm>
          <a:prstGeom prst="leftRigh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3" name="Picture 32"/>
          <p:cNvPicPr>
            <a:picLocks noChangeAspect="1"/>
          </p:cNvPicPr>
          <p:nvPr/>
        </p:nvPicPr>
        <p:blipFill>
          <a:blip r:embed="rId3"/>
          <a:stretch>
            <a:fillRect/>
          </a:stretch>
        </p:blipFill>
        <p:spPr>
          <a:xfrm>
            <a:off x="3887933" y="5434188"/>
            <a:ext cx="335309" cy="79255"/>
          </a:xfrm>
          <a:prstGeom prst="rect">
            <a:avLst/>
          </a:prstGeom>
        </p:spPr>
      </p:pic>
      <p:pic>
        <p:nvPicPr>
          <p:cNvPr id="34" name="Picture 33"/>
          <p:cNvPicPr>
            <a:picLocks noChangeAspect="1"/>
          </p:cNvPicPr>
          <p:nvPr/>
        </p:nvPicPr>
        <p:blipFill>
          <a:blip r:embed="rId3"/>
          <a:stretch>
            <a:fillRect/>
          </a:stretch>
        </p:blipFill>
        <p:spPr>
          <a:xfrm>
            <a:off x="5780878" y="5454229"/>
            <a:ext cx="335309" cy="79255"/>
          </a:xfrm>
          <a:prstGeom prst="rect">
            <a:avLst/>
          </a:prstGeom>
        </p:spPr>
      </p:pic>
    </p:spTree>
    <p:extLst>
      <p:ext uri="{BB962C8B-B14F-4D97-AF65-F5344CB8AC3E}">
        <p14:creationId xmlns:p14="http://schemas.microsoft.com/office/powerpoint/2010/main" val="15083244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1">
              <a:lumMod val="85000"/>
              <a:lumOff val="15000"/>
            </a:schemeClr>
          </a:solidFill>
        </p:spPr>
        <p:txBody>
          <a:bodyPr/>
          <a:lstStyle/>
          <a:p>
            <a:r>
              <a:rPr lang="en-GB" dirty="0" smtClean="0">
                <a:solidFill>
                  <a:schemeClr val="bg1"/>
                </a:solidFill>
              </a:rPr>
              <a:t>Task</a:t>
            </a:r>
            <a:r>
              <a:rPr lang="en-GB" dirty="0" smtClean="0"/>
              <a:t> </a:t>
            </a:r>
            <a:endParaRPr lang="en-GB" dirty="0"/>
          </a:p>
        </p:txBody>
      </p:sp>
      <p:sp>
        <p:nvSpPr>
          <p:cNvPr id="3" name="Content Placeholder 2"/>
          <p:cNvSpPr>
            <a:spLocks noGrp="1"/>
          </p:cNvSpPr>
          <p:nvPr>
            <p:ph idx="1"/>
          </p:nvPr>
        </p:nvSpPr>
        <p:spPr/>
        <p:txBody>
          <a:bodyPr/>
          <a:lstStyle/>
          <a:p>
            <a:pPr marL="0" indent="0">
              <a:buNone/>
            </a:pPr>
            <a:r>
              <a:rPr lang="en-GB" dirty="0" smtClean="0"/>
              <a:t>What's you Value Proposition?</a:t>
            </a:r>
          </a:p>
          <a:p>
            <a:pPr marL="0" indent="0">
              <a:buNone/>
            </a:pPr>
            <a:r>
              <a:rPr lang="en-GB" dirty="0" smtClean="0"/>
              <a:t>Think about your customer, as a customer:</a:t>
            </a:r>
          </a:p>
          <a:p>
            <a:pPr marL="0" indent="0">
              <a:buNone/>
            </a:pPr>
            <a:endParaRPr lang="en-GB" dirty="0"/>
          </a:p>
          <a:p>
            <a:pPr marL="0" indent="0">
              <a:buNone/>
            </a:pPr>
            <a:r>
              <a:rPr lang="en-GB" dirty="0" smtClean="0"/>
              <a:t>	What do I want or need?</a:t>
            </a:r>
          </a:p>
          <a:p>
            <a:pPr marL="0" indent="0">
              <a:buNone/>
            </a:pPr>
            <a:r>
              <a:rPr lang="en-GB" dirty="0"/>
              <a:t>	</a:t>
            </a:r>
            <a:r>
              <a:rPr lang="en-GB" dirty="0" smtClean="0"/>
              <a:t>Wat problems do I need the product to solve?</a:t>
            </a:r>
          </a:p>
          <a:p>
            <a:pPr marL="0" indent="0">
              <a:buNone/>
            </a:pPr>
            <a:r>
              <a:rPr lang="en-GB" dirty="0" smtClean="0"/>
              <a:t>	What do I expect from this product/service?</a:t>
            </a:r>
          </a:p>
          <a:p>
            <a:pPr marL="0" indent="0">
              <a:buNone/>
            </a:pPr>
            <a:r>
              <a:rPr lang="en-GB" dirty="0" smtClean="0"/>
              <a:t>	Why should I choose this one over competing offers?</a:t>
            </a:r>
          </a:p>
        </p:txBody>
      </p:sp>
    </p:spTree>
    <p:extLst>
      <p:ext uri="{BB962C8B-B14F-4D97-AF65-F5344CB8AC3E}">
        <p14:creationId xmlns:p14="http://schemas.microsoft.com/office/powerpoint/2010/main" val="21239954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1"/>
          </a:solidFill>
        </p:spPr>
        <p:txBody>
          <a:bodyPr/>
          <a:lstStyle/>
          <a:p>
            <a:r>
              <a:rPr lang="en-GB" dirty="0" smtClean="0">
                <a:solidFill>
                  <a:schemeClr val="bg1"/>
                </a:solidFill>
              </a:rPr>
              <a:t>Example </a:t>
            </a:r>
            <a:endParaRPr lang="en-GB" dirty="0">
              <a:solidFill>
                <a:schemeClr val="bg1"/>
              </a:solidFill>
            </a:endParaRPr>
          </a:p>
        </p:txBody>
      </p:sp>
      <p:sp>
        <p:nvSpPr>
          <p:cNvPr id="3" name="Content Placeholder 2"/>
          <p:cNvSpPr>
            <a:spLocks noGrp="1"/>
          </p:cNvSpPr>
          <p:nvPr>
            <p:ph idx="1"/>
          </p:nvPr>
        </p:nvSpPr>
        <p:spPr/>
        <p:txBody>
          <a:bodyPr/>
          <a:lstStyle/>
          <a:p>
            <a:r>
              <a:rPr lang="en-GB" dirty="0" smtClean="0"/>
              <a:t>Marmite: Love it or hate it </a:t>
            </a:r>
            <a:endParaRPr lang="en-GB" dirty="0"/>
          </a:p>
        </p:txBody>
      </p:sp>
    </p:spTree>
    <p:extLst>
      <p:ext uri="{BB962C8B-B14F-4D97-AF65-F5344CB8AC3E}">
        <p14:creationId xmlns:p14="http://schemas.microsoft.com/office/powerpoint/2010/main" val="17879308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1">
              <a:lumMod val="85000"/>
              <a:lumOff val="15000"/>
            </a:schemeClr>
          </a:solidFill>
        </p:spPr>
        <p:txBody>
          <a:bodyPr/>
          <a:lstStyle/>
          <a:p>
            <a:r>
              <a:rPr lang="en-GB" dirty="0" smtClean="0">
                <a:solidFill>
                  <a:schemeClr val="bg1"/>
                </a:solidFill>
                <a:latin typeface="Arial" panose="020B0604020202020204" pitchFamily="34" charset="0"/>
                <a:cs typeface="Arial" panose="020B0604020202020204" pitchFamily="34" charset="0"/>
              </a:rPr>
              <a:t>Models of communication </a:t>
            </a:r>
            <a:endParaRPr lang="en-GB" dirty="0">
              <a:solidFill>
                <a:schemeClr val="bg1"/>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838200" y="1980369"/>
            <a:ext cx="10515600" cy="4351338"/>
          </a:xfrm>
        </p:spPr>
        <p:txBody>
          <a:bodyPr/>
          <a:lstStyle/>
          <a:p>
            <a:pPr marL="0" indent="0" algn="ctr">
              <a:buNone/>
            </a:pPr>
            <a:endParaRPr lang="en-GB" dirty="0" smtClean="0"/>
          </a:p>
          <a:p>
            <a:pPr marL="0" indent="0" algn="ctr">
              <a:buNone/>
            </a:pPr>
            <a:endParaRPr lang="en-GB" sz="1000" dirty="0"/>
          </a:p>
        </p:txBody>
      </p:sp>
      <p:sp>
        <p:nvSpPr>
          <p:cNvPr id="4" name="Content Placeholder 2"/>
          <p:cNvSpPr txBox="1">
            <a:spLocks/>
          </p:cNvSpPr>
          <p:nvPr/>
        </p:nvSpPr>
        <p:spPr>
          <a:xfrm>
            <a:off x="838200" y="1825625"/>
            <a:ext cx="10515600" cy="4351338"/>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Tx/>
              <a:buNone/>
            </a:pPr>
            <a:r>
              <a:rPr lang="en-GB" altLang="en-US" dirty="0" smtClean="0"/>
              <a:t>Market response models </a:t>
            </a:r>
          </a:p>
          <a:p>
            <a:r>
              <a:rPr lang="en-GB" altLang="en-US" sz="2600" b="1" dirty="0" smtClean="0"/>
              <a:t>Cognitive information models </a:t>
            </a:r>
            <a:r>
              <a:rPr lang="en-GB" altLang="en-US" sz="2600" dirty="0" smtClean="0"/>
              <a:t>– Assume consumers make rational decisions. Advertising provides information that helps make rational decisions </a:t>
            </a:r>
          </a:p>
          <a:p>
            <a:endParaRPr lang="en-GB" altLang="en-US" sz="2600" dirty="0" smtClean="0"/>
          </a:p>
          <a:p>
            <a:r>
              <a:rPr lang="en-GB" altLang="en-US" sz="2600" b="1" dirty="0" smtClean="0"/>
              <a:t>Affective models </a:t>
            </a:r>
            <a:r>
              <a:rPr lang="en-GB" altLang="en-US" sz="2600" dirty="0" smtClean="0"/>
              <a:t>– Appealing to our emotions </a:t>
            </a:r>
          </a:p>
          <a:p>
            <a:endParaRPr lang="en-GB" altLang="en-US" sz="2600" dirty="0" smtClean="0"/>
          </a:p>
          <a:p>
            <a:r>
              <a:rPr lang="en-GB" altLang="en-US" sz="2600" b="1" dirty="0" smtClean="0"/>
              <a:t>Conative models </a:t>
            </a:r>
            <a:r>
              <a:rPr lang="en-GB" altLang="en-US" sz="2600" dirty="0" smtClean="0"/>
              <a:t>– how customers behaviour in certain circumstances</a:t>
            </a:r>
          </a:p>
          <a:p>
            <a:endParaRPr lang="en-GB" altLang="en-US" sz="2600" dirty="0" smtClean="0"/>
          </a:p>
          <a:p>
            <a:r>
              <a:rPr lang="en-GB" altLang="en-US" sz="2600" b="1" dirty="0" smtClean="0"/>
              <a:t>Hierarchy-of-effect models</a:t>
            </a:r>
            <a:r>
              <a:rPr lang="en-GB" altLang="en-US" sz="2600" b="1" dirty="0"/>
              <a:t> </a:t>
            </a:r>
            <a:r>
              <a:rPr lang="en-GB" altLang="en-US" sz="2600" dirty="0" smtClean="0"/>
              <a:t>– AIDA, DAGMAR( Defining advertising goals for measured advertising results)  – combine cognitive and affective aspects of advertising in order to influence behaviour</a:t>
            </a:r>
          </a:p>
        </p:txBody>
      </p:sp>
    </p:spTree>
    <p:extLst>
      <p:ext uri="{BB962C8B-B14F-4D97-AF65-F5344CB8AC3E}">
        <p14:creationId xmlns:p14="http://schemas.microsoft.com/office/powerpoint/2010/main" val="38256227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1">
              <a:lumMod val="85000"/>
              <a:lumOff val="15000"/>
            </a:schemeClr>
          </a:solidFill>
        </p:spPr>
        <p:txBody>
          <a:bodyPr/>
          <a:lstStyle/>
          <a:p>
            <a:r>
              <a:rPr lang="en-GB" dirty="0" smtClean="0">
                <a:solidFill>
                  <a:schemeClr val="bg1"/>
                </a:solidFill>
                <a:latin typeface="Arial" panose="020B0604020202020204" pitchFamily="34" charset="0"/>
                <a:cs typeface="Arial" panose="020B0604020202020204" pitchFamily="34" charset="0"/>
              </a:rPr>
              <a:t>Logical???</a:t>
            </a:r>
            <a:endParaRPr lang="en-GB" dirty="0">
              <a:solidFill>
                <a:schemeClr val="bg1"/>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838200" y="1980369"/>
            <a:ext cx="10515600" cy="4351338"/>
          </a:xfrm>
        </p:spPr>
        <p:txBody>
          <a:bodyPr/>
          <a:lstStyle/>
          <a:p>
            <a:pPr marL="0" indent="0">
              <a:buNone/>
            </a:pPr>
            <a:r>
              <a:rPr lang="en-GB" sz="2400" dirty="0" smtClean="0">
                <a:latin typeface="Arial" panose="020B0604020202020204" pitchFamily="34" charset="0"/>
                <a:cs typeface="Arial" panose="020B0604020202020204" pitchFamily="34" charset="0"/>
              </a:rPr>
              <a:t>How do me make purchasing decisions - </a:t>
            </a:r>
            <a:endParaRPr lang="en-GB" sz="2400" dirty="0">
              <a:latin typeface="Arial" panose="020B0604020202020204" pitchFamily="34" charset="0"/>
              <a:cs typeface="Arial" panose="020B0604020202020204" pitchFamily="34" charset="0"/>
            </a:endParaRPr>
          </a:p>
        </p:txBody>
      </p:sp>
      <p:sp>
        <p:nvSpPr>
          <p:cNvPr id="4" name="Content Placeholder 2"/>
          <p:cNvSpPr txBox="1">
            <a:spLocks/>
          </p:cNvSpPr>
          <p:nvPr/>
        </p:nvSpPr>
        <p:spPr>
          <a:xfrm>
            <a:off x="838200" y="1825625"/>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Tx/>
              <a:buNone/>
            </a:pPr>
            <a:endParaRPr lang="en-GB" altLang="en-US" dirty="0"/>
          </a:p>
        </p:txBody>
      </p:sp>
      <p:pic>
        <p:nvPicPr>
          <p:cNvPr id="5" name="Picture 4"/>
          <p:cNvPicPr>
            <a:picLocks noChangeAspect="1"/>
          </p:cNvPicPr>
          <p:nvPr/>
        </p:nvPicPr>
        <p:blipFill>
          <a:blip r:embed="rId2"/>
          <a:stretch>
            <a:fillRect/>
          </a:stretch>
        </p:blipFill>
        <p:spPr>
          <a:xfrm>
            <a:off x="5122973" y="2426422"/>
            <a:ext cx="4139368" cy="4139368"/>
          </a:xfrm>
          <a:prstGeom prst="rect">
            <a:avLst/>
          </a:prstGeom>
        </p:spPr>
      </p:pic>
    </p:spTree>
    <p:extLst>
      <p:ext uri="{BB962C8B-B14F-4D97-AF65-F5344CB8AC3E}">
        <p14:creationId xmlns:p14="http://schemas.microsoft.com/office/powerpoint/2010/main" val="4472919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2209800" y="188913"/>
            <a:ext cx="7772400" cy="1079500"/>
          </a:xfrm>
        </p:spPr>
        <p:txBody>
          <a:bodyPr/>
          <a:lstStyle/>
          <a:p>
            <a:r>
              <a:rPr lang="en-GB" altLang="en-US" sz="4000"/>
              <a:t>Marketing Communications Strategy</a:t>
            </a:r>
            <a:endParaRPr lang="en-GB" altLang="en-US" sz="3200"/>
          </a:p>
        </p:txBody>
      </p:sp>
      <p:sp>
        <p:nvSpPr>
          <p:cNvPr id="2051" name="Rectangle 3"/>
          <p:cNvSpPr>
            <a:spLocks noGrp="1" noChangeArrowheads="1"/>
          </p:cNvSpPr>
          <p:nvPr>
            <p:ph type="body" idx="1"/>
          </p:nvPr>
        </p:nvSpPr>
        <p:spPr>
          <a:xfrm>
            <a:off x="2166938" y="1196976"/>
            <a:ext cx="7929562" cy="5040313"/>
          </a:xfrm>
        </p:spPr>
        <p:txBody>
          <a:bodyPr/>
          <a:lstStyle/>
          <a:p>
            <a:pPr marL="0" indent="0">
              <a:buNone/>
              <a:defRPr/>
            </a:pPr>
            <a:r>
              <a:rPr lang="en-GB" dirty="0"/>
              <a:t>What organisations would really like to know is….</a:t>
            </a:r>
          </a:p>
          <a:p>
            <a:pPr>
              <a:buFontTx/>
              <a:buNone/>
              <a:defRPr/>
            </a:pPr>
            <a:r>
              <a:rPr lang="en-GB" dirty="0"/>
              <a:t> just how do marketing communications work???</a:t>
            </a:r>
          </a:p>
          <a:p>
            <a:pPr algn="ctr">
              <a:buFontTx/>
              <a:buNone/>
              <a:defRPr/>
            </a:pPr>
            <a:r>
              <a:rPr lang="en-GB" dirty="0"/>
              <a:t>Business truths </a:t>
            </a:r>
            <a:r>
              <a:rPr lang="en-GB" sz="3600" dirty="0"/>
              <a:t>(</a:t>
            </a:r>
            <a:r>
              <a:rPr lang="en-GB" dirty="0"/>
              <a:t>or is it myths?)</a:t>
            </a:r>
          </a:p>
          <a:p>
            <a:pPr algn="ctr">
              <a:buFontTx/>
              <a:buNone/>
              <a:defRPr/>
            </a:pPr>
            <a:endParaRPr lang="en-GB" dirty="0"/>
          </a:p>
          <a:p>
            <a:pPr algn="ctr">
              <a:buFontTx/>
              <a:buNone/>
              <a:defRPr/>
            </a:pPr>
            <a:endParaRPr lang="en-GB" dirty="0"/>
          </a:p>
          <a:p>
            <a:pPr algn="ctr">
              <a:buFontTx/>
              <a:buNone/>
              <a:defRPr/>
            </a:pPr>
            <a:endParaRPr lang="en-GB" dirty="0"/>
          </a:p>
          <a:p>
            <a:pPr algn="ctr">
              <a:buFontTx/>
              <a:buNone/>
              <a:defRPr/>
            </a:pPr>
            <a:endParaRPr lang="en-GB" dirty="0"/>
          </a:p>
          <a:p>
            <a:pPr>
              <a:buFontTx/>
              <a:buNone/>
              <a:defRPr/>
            </a:pPr>
            <a:r>
              <a:rPr lang="en-GB" dirty="0"/>
              <a:t>“ 50 % of my advertising does not work. The only problem is I don’t know which 50%”         Attributed to Lord </a:t>
            </a:r>
            <a:r>
              <a:rPr lang="en-GB" dirty="0" err="1"/>
              <a:t>Leverholme</a:t>
            </a:r>
            <a:endParaRPr lang="en-GB" dirty="0"/>
          </a:p>
          <a:p>
            <a:pPr>
              <a:buFontTx/>
              <a:buNone/>
              <a:defRPr/>
            </a:pPr>
            <a:endParaRPr lang="en-GB" dirty="0"/>
          </a:p>
          <a:p>
            <a:pPr>
              <a:buFontTx/>
              <a:buNone/>
              <a:defRPr/>
            </a:pPr>
            <a:endParaRPr lang="en-GB" sz="2400" dirty="0"/>
          </a:p>
        </p:txBody>
      </p:sp>
      <p:pic>
        <p:nvPicPr>
          <p:cNvPr id="8196"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286000" y="2871789"/>
            <a:ext cx="7620000" cy="1944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3144861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2209800" y="260350"/>
            <a:ext cx="7772400" cy="1492250"/>
          </a:xfrm>
        </p:spPr>
        <p:txBody>
          <a:bodyPr/>
          <a:lstStyle/>
          <a:p>
            <a:r>
              <a:rPr lang="en-GB" altLang="en-US" smtClean="0"/>
              <a:t>Communication theories</a:t>
            </a:r>
            <a:br>
              <a:rPr lang="en-GB" altLang="en-US" smtClean="0"/>
            </a:br>
            <a:r>
              <a:rPr lang="en-GB" altLang="en-US" smtClean="0"/>
              <a:t>- </a:t>
            </a:r>
            <a:r>
              <a:rPr lang="en-GB" altLang="en-US" b="1" u="sng" smtClean="0"/>
              <a:t>How do you think ads work?</a:t>
            </a:r>
          </a:p>
        </p:txBody>
      </p:sp>
      <p:sp>
        <p:nvSpPr>
          <p:cNvPr id="3075" name="Rectangle 3"/>
          <p:cNvSpPr>
            <a:spLocks noGrp="1" noChangeArrowheads="1"/>
          </p:cNvSpPr>
          <p:nvPr>
            <p:ph type="body" idx="1"/>
          </p:nvPr>
        </p:nvSpPr>
        <p:spPr>
          <a:xfrm>
            <a:off x="2209800" y="1628775"/>
            <a:ext cx="7772400" cy="4679950"/>
          </a:xfrm>
        </p:spPr>
        <p:txBody>
          <a:bodyPr/>
          <a:lstStyle/>
          <a:p>
            <a:pPr marL="0" indent="0">
              <a:buNone/>
              <a:defRPr/>
            </a:pPr>
            <a:r>
              <a:rPr lang="en-GB" altLang="en-US" dirty="0" smtClean="0"/>
              <a:t>What we will look at today:</a:t>
            </a:r>
          </a:p>
          <a:p>
            <a:pPr>
              <a:defRPr/>
            </a:pPr>
            <a:r>
              <a:rPr lang="en-GB" altLang="en-US" dirty="0" smtClean="0"/>
              <a:t>A definition of communication</a:t>
            </a:r>
          </a:p>
          <a:p>
            <a:pPr>
              <a:defRPr/>
            </a:pPr>
            <a:r>
              <a:rPr lang="en-GB" altLang="en-US" dirty="0" smtClean="0"/>
              <a:t>The marketing mix as a communicator</a:t>
            </a:r>
          </a:p>
          <a:p>
            <a:pPr>
              <a:defRPr/>
            </a:pPr>
            <a:r>
              <a:rPr lang="en-GB" altLang="en-US" dirty="0" smtClean="0"/>
              <a:t>The communication process</a:t>
            </a:r>
          </a:p>
          <a:p>
            <a:pPr>
              <a:defRPr/>
            </a:pPr>
            <a:r>
              <a:rPr lang="en-GB" altLang="en-US" dirty="0" smtClean="0"/>
              <a:t>Communication theories</a:t>
            </a:r>
          </a:p>
          <a:p>
            <a:pPr>
              <a:defRPr/>
            </a:pPr>
            <a:r>
              <a:rPr lang="en-GB" altLang="en-US" dirty="0" smtClean="0"/>
              <a:t>A cognitive approach</a:t>
            </a:r>
          </a:p>
          <a:p>
            <a:pPr>
              <a:defRPr/>
            </a:pPr>
            <a:r>
              <a:rPr lang="en-GB" altLang="en-US" dirty="0" smtClean="0"/>
              <a:t>The realms of understanding</a:t>
            </a:r>
          </a:p>
          <a:p>
            <a:pPr>
              <a:defRPr/>
            </a:pPr>
            <a:r>
              <a:rPr lang="en-GB" altLang="en-US" dirty="0" smtClean="0"/>
              <a:t>The advertising process &amp; characteristics</a:t>
            </a:r>
          </a:p>
          <a:p>
            <a:pPr>
              <a:defRPr/>
            </a:pPr>
            <a:endParaRPr lang="en-GB" altLang="en-US" dirty="0" smtClean="0"/>
          </a:p>
        </p:txBody>
      </p:sp>
    </p:spTree>
    <p:extLst>
      <p:ext uri="{BB962C8B-B14F-4D97-AF65-F5344CB8AC3E}">
        <p14:creationId xmlns:p14="http://schemas.microsoft.com/office/powerpoint/2010/main" val="42882135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574963" y="333376"/>
            <a:ext cx="10637981" cy="1295400"/>
          </a:xfrm>
          <a:solidFill>
            <a:schemeClr val="tx1"/>
          </a:solidFill>
        </p:spPr>
        <p:txBody>
          <a:bodyPr/>
          <a:lstStyle/>
          <a:p>
            <a:r>
              <a:rPr lang="en-GB" altLang="en-US" dirty="0" smtClean="0"/>
              <a:t>A </a:t>
            </a:r>
            <a:r>
              <a:rPr lang="en-GB" altLang="en-US" dirty="0">
                <a:solidFill>
                  <a:schemeClr val="bg1"/>
                </a:solidFill>
              </a:rPr>
              <a:t>D</a:t>
            </a:r>
            <a:r>
              <a:rPr lang="en-GB" altLang="en-US" dirty="0" smtClean="0">
                <a:solidFill>
                  <a:schemeClr val="bg1"/>
                </a:solidFill>
              </a:rPr>
              <a:t>efinition of communication</a:t>
            </a:r>
          </a:p>
        </p:txBody>
      </p:sp>
      <p:sp>
        <p:nvSpPr>
          <p:cNvPr id="12291" name="Rectangle 3"/>
          <p:cNvSpPr>
            <a:spLocks noGrp="1" noChangeArrowheads="1"/>
          </p:cNvSpPr>
          <p:nvPr>
            <p:ph type="body" idx="1"/>
          </p:nvPr>
        </p:nvSpPr>
        <p:spPr>
          <a:xfrm>
            <a:off x="574962" y="1915103"/>
            <a:ext cx="10637982" cy="4467225"/>
          </a:xfrm>
        </p:spPr>
        <p:txBody>
          <a:bodyPr/>
          <a:lstStyle/>
          <a:p>
            <a:pPr>
              <a:lnSpc>
                <a:spcPct val="90000"/>
              </a:lnSpc>
              <a:buFontTx/>
              <a:buNone/>
            </a:pPr>
            <a:r>
              <a:rPr lang="en-GB" altLang="en-US" sz="2600" dirty="0" smtClean="0"/>
              <a:t>“Marketing </a:t>
            </a:r>
            <a:r>
              <a:rPr lang="en-GB" altLang="en-US" sz="2600" dirty="0"/>
              <a:t>communications are a management process through which an organisation enters into a dialogue with its </a:t>
            </a:r>
            <a:r>
              <a:rPr lang="en-GB" altLang="en-US" sz="2600" b="1" u="sng" dirty="0"/>
              <a:t>various audiences</a:t>
            </a:r>
            <a:r>
              <a:rPr lang="en-GB" altLang="en-US" sz="2600" dirty="0"/>
              <a:t>. Based upon an understanding of the audiences communication environment, an organisation develops and presents messages for its identified stakeholder groups and evaluates and acts upon the responses received. The objective of the process is to (re)position by influencing the perception and understanding of the organisation and/or its products and services, with a view to generating attitudinal and behavioural responses</a:t>
            </a:r>
            <a:r>
              <a:rPr lang="en-GB" altLang="en-US" sz="2400" dirty="0"/>
              <a:t>.”                                   Fill (2002)</a:t>
            </a:r>
          </a:p>
        </p:txBody>
      </p:sp>
    </p:spTree>
    <p:extLst>
      <p:ext uri="{BB962C8B-B14F-4D97-AF65-F5344CB8AC3E}">
        <p14:creationId xmlns:p14="http://schemas.microsoft.com/office/powerpoint/2010/main" val="55189990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387927" y="328615"/>
            <a:ext cx="9144000" cy="1296988"/>
          </a:xfrm>
          <a:solidFill>
            <a:schemeClr val="tx1"/>
          </a:solidFill>
        </p:spPr>
        <p:txBody>
          <a:bodyPr>
            <a:normAutofit fontScale="90000"/>
          </a:bodyPr>
          <a:lstStyle/>
          <a:p>
            <a:r>
              <a:rPr lang="en-GB" altLang="en-US" sz="4000" dirty="0"/>
              <a:t/>
            </a:r>
            <a:br>
              <a:rPr lang="en-GB" altLang="en-US" sz="4000" dirty="0"/>
            </a:br>
            <a:r>
              <a:rPr lang="en-GB" altLang="en-US" sz="4000" b="1" u="sng" dirty="0">
                <a:solidFill>
                  <a:schemeClr val="bg1"/>
                </a:solidFill>
              </a:rPr>
              <a:t>What role does the marketing mix play?</a:t>
            </a:r>
            <a:r>
              <a:rPr lang="en-GB" altLang="en-US" sz="4000" b="1" u="sng" dirty="0"/>
              <a:t/>
            </a:r>
            <a:br>
              <a:rPr lang="en-GB" altLang="en-US" sz="4000" b="1" u="sng" dirty="0"/>
            </a:br>
            <a:endParaRPr lang="en-GB" altLang="en-US" sz="4000" b="1" u="sng" dirty="0"/>
          </a:p>
        </p:txBody>
      </p:sp>
      <p:sp>
        <p:nvSpPr>
          <p:cNvPr id="14339" name="Rectangle 3"/>
          <p:cNvSpPr>
            <a:spLocks noGrp="1" noChangeArrowheads="1"/>
          </p:cNvSpPr>
          <p:nvPr>
            <p:ph type="body" idx="1"/>
          </p:nvPr>
        </p:nvSpPr>
        <p:spPr>
          <a:xfrm>
            <a:off x="387927" y="1756859"/>
            <a:ext cx="7772400" cy="4595812"/>
          </a:xfrm>
        </p:spPr>
        <p:txBody>
          <a:bodyPr/>
          <a:lstStyle/>
          <a:p>
            <a:pPr>
              <a:buFontTx/>
              <a:buNone/>
            </a:pPr>
            <a:r>
              <a:rPr lang="en-GB" altLang="en-US" dirty="0"/>
              <a:t>B</a:t>
            </a:r>
            <a:r>
              <a:rPr lang="en-GB" altLang="en-US" dirty="0" smtClean="0"/>
              <a:t>lend the mix tools efficiently and effectively to tell a story:</a:t>
            </a:r>
          </a:p>
          <a:p>
            <a:r>
              <a:rPr lang="en-GB" altLang="en-US" dirty="0"/>
              <a:t>The right product at</a:t>
            </a:r>
          </a:p>
          <a:p>
            <a:r>
              <a:rPr lang="en-GB" altLang="en-US" dirty="0"/>
              <a:t>The right price in</a:t>
            </a:r>
          </a:p>
          <a:p>
            <a:r>
              <a:rPr lang="en-GB" altLang="en-US" dirty="0"/>
              <a:t>The right place with</a:t>
            </a:r>
          </a:p>
          <a:p>
            <a:r>
              <a:rPr lang="en-GB" altLang="en-US" dirty="0"/>
              <a:t>The right promotion and</a:t>
            </a:r>
          </a:p>
          <a:p>
            <a:r>
              <a:rPr lang="en-GB" altLang="en-US" dirty="0"/>
              <a:t>The right people using</a:t>
            </a:r>
          </a:p>
          <a:p>
            <a:r>
              <a:rPr lang="en-GB" altLang="en-US" dirty="0"/>
              <a:t>The right processes supported by</a:t>
            </a:r>
          </a:p>
          <a:p>
            <a:r>
              <a:rPr lang="en-GB" altLang="en-US" dirty="0"/>
              <a:t>The right physical evidence….EASY!!!</a:t>
            </a:r>
          </a:p>
          <a:p>
            <a:endParaRPr lang="en-GB" altLang="en-US" dirty="0" smtClean="0"/>
          </a:p>
        </p:txBody>
      </p:sp>
      <p:pic>
        <p:nvPicPr>
          <p:cNvPr id="14340" name="Picture 2"/>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247228" y="2171557"/>
            <a:ext cx="3959225" cy="287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0206110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293255" y="235816"/>
            <a:ext cx="11455400" cy="1325563"/>
          </a:xfrm>
          <a:solidFill>
            <a:schemeClr val="tx1"/>
          </a:solidFill>
        </p:spPr>
        <p:txBody>
          <a:bodyPr/>
          <a:lstStyle/>
          <a:p>
            <a:r>
              <a:rPr lang="en-US" altLang="en-US" dirty="0" smtClean="0">
                <a:solidFill>
                  <a:schemeClr val="bg1"/>
                </a:solidFill>
              </a:rPr>
              <a:t>The basic communication process is made up of…..</a:t>
            </a:r>
            <a:endParaRPr lang="en-GB" altLang="en-US" dirty="0" smtClean="0">
              <a:solidFill>
                <a:schemeClr val="bg1"/>
              </a:solidFill>
            </a:endParaRPr>
          </a:p>
        </p:txBody>
      </p:sp>
      <p:sp>
        <p:nvSpPr>
          <p:cNvPr id="16387" name="Rectangle 3"/>
          <p:cNvSpPr>
            <a:spLocks noGrp="1" noChangeArrowheads="1"/>
          </p:cNvSpPr>
          <p:nvPr>
            <p:ph type="body" idx="1"/>
          </p:nvPr>
        </p:nvSpPr>
        <p:spPr>
          <a:xfrm>
            <a:off x="293254" y="1825625"/>
            <a:ext cx="11132127" cy="4351338"/>
          </a:xfrm>
        </p:spPr>
        <p:txBody>
          <a:bodyPr/>
          <a:lstStyle/>
          <a:p>
            <a:r>
              <a:rPr lang="en-GB" altLang="en-US" dirty="0"/>
              <a:t>Source – the sender</a:t>
            </a:r>
          </a:p>
          <a:p>
            <a:r>
              <a:rPr lang="en-GB" altLang="en-US" dirty="0"/>
              <a:t>Encoding – constructs a message</a:t>
            </a:r>
          </a:p>
          <a:p>
            <a:r>
              <a:rPr lang="en-GB" altLang="en-US" dirty="0"/>
              <a:t>Message – they select the media to send it</a:t>
            </a:r>
          </a:p>
          <a:p>
            <a:r>
              <a:rPr lang="en-GB" altLang="en-US" dirty="0"/>
              <a:t>Decoding – the receiver makes sense of it</a:t>
            </a:r>
          </a:p>
          <a:p>
            <a:r>
              <a:rPr lang="en-GB" altLang="en-US" dirty="0"/>
              <a:t>Receiver – acts upon the message received</a:t>
            </a:r>
          </a:p>
          <a:p>
            <a:r>
              <a:rPr lang="en-GB" altLang="en-US" dirty="0"/>
              <a:t>Feedback – org. collects info. on actions</a:t>
            </a:r>
          </a:p>
          <a:p>
            <a:pPr>
              <a:buFont typeface="Wingdings" panose="05000000000000000000" pitchFamily="2" charset="2"/>
              <a:buChar char="ü"/>
            </a:pPr>
            <a:r>
              <a:rPr lang="en-GB" altLang="en-US" dirty="0"/>
              <a:t>NOISE!!**? – distortions to the message</a:t>
            </a:r>
          </a:p>
        </p:txBody>
      </p:sp>
    </p:spTree>
    <p:extLst>
      <p:ext uri="{BB962C8B-B14F-4D97-AF65-F5344CB8AC3E}">
        <p14:creationId xmlns:p14="http://schemas.microsoft.com/office/powerpoint/2010/main" val="151558553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lstStyle/>
          <a:p>
            <a:r>
              <a:rPr lang="en-GB" altLang="en-US" smtClean="0"/>
              <a:t>The Schramm model </a:t>
            </a:r>
            <a:br>
              <a:rPr lang="en-GB" altLang="en-US" smtClean="0"/>
            </a:br>
            <a:r>
              <a:rPr lang="en-GB" altLang="en-US" smtClean="0"/>
              <a:t>of communication </a:t>
            </a:r>
          </a:p>
        </p:txBody>
      </p:sp>
      <p:pic>
        <p:nvPicPr>
          <p:cNvPr id="18435"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2855914" y="1916113"/>
            <a:ext cx="6624637" cy="4176712"/>
          </a:xfrm>
        </p:spPr>
      </p:pic>
      <p:sp>
        <p:nvSpPr>
          <p:cNvPr id="18436" name="Rectangle 1"/>
          <p:cNvSpPr>
            <a:spLocks noChangeArrowheads="1"/>
          </p:cNvSpPr>
          <p:nvPr/>
        </p:nvSpPr>
        <p:spPr bwMode="auto">
          <a:xfrm>
            <a:off x="7680326" y="6165850"/>
            <a:ext cx="2663825" cy="457200"/>
          </a:xfrm>
          <a:prstGeom prst="rect">
            <a:avLst/>
          </a:prstGeom>
          <a:solidFill>
            <a:schemeClr val="accent1"/>
          </a:solidFill>
          <a:ln w="9525" algn="ctr">
            <a:solidFill>
              <a:schemeClr val="tx1"/>
            </a:solidFill>
            <a:round/>
            <a:headEnd/>
            <a:tailEnd/>
          </a:ln>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2400"/>
              <a:t>What do you think?</a:t>
            </a:r>
          </a:p>
        </p:txBody>
      </p:sp>
    </p:spTree>
    <p:extLst>
      <p:ext uri="{BB962C8B-B14F-4D97-AF65-F5344CB8AC3E}">
        <p14:creationId xmlns:p14="http://schemas.microsoft.com/office/powerpoint/2010/main" val="111983299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a:xfrm>
            <a:off x="2209800" y="476251"/>
            <a:ext cx="7772400" cy="1368425"/>
          </a:xfrm>
        </p:spPr>
        <p:txBody>
          <a:bodyPr>
            <a:normAutofit fontScale="90000"/>
          </a:bodyPr>
          <a:lstStyle/>
          <a:p>
            <a:r>
              <a:rPr lang="en-GB" altLang="en-US" sz="3200"/>
              <a:t>Models of how advertising might work</a:t>
            </a:r>
            <a:r>
              <a:rPr lang="en-US" altLang="en-US" sz="3200"/>
              <a:t> </a:t>
            </a:r>
            <a:br>
              <a:rPr lang="en-US" altLang="en-US" sz="3200"/>
            </a:br>
            <a:r>
              <a:rPr lang="en-US" altLang="en-US" sz="3200"/>
              <a:t>early communications theories </a:t>
            </a:r>
            <a:br>
              <a:rPr lang="en-US" altLang="en-US" sz="3200"/>
            </a:br>
            <a:r>
              <a:rPr lang="en-US" altLang="en-US" sz="3200"/>
              <a:t>– the heirarchy of effects models</a:t>
            </a:r>
            <a:endParaRPr lang="en-GB" altLang="en-US" sz="3200"/>
          </a:p>
        </p:txBody>
      </p:sp>
      <p:pic>
        <p:nvPicPr>
          <p:cNvPr id="19459"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2135188" y="1916114"/>
            <a:ext cx="8208962" cy="4941887"/>
          </a:xfrm>
        </p:spPr>
      </p:pic>
    </p:spTree>
    <p:extLst>
      <p:ext uri="{BB962C8B-B14F-4D97-AF65-F5344CB8AC3E}">
        <p14:creationId xmlns:p14="http://schemas.microsoft.com/office/powerpoint/2010/main" val="336067843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564140" y="250038"/>
            <a:ext cx="7929562" cy="857250"/>
          </a:xfrm>
          <a:solidFill>
            <a:schemeClr val="tx1"/>
          </a:solidFill>
        </p:spPr>
        <p:txBody>
          <a:bodyPr/>
          <a:lstStyle/>
          <a:p>
            <a:pPr eaLnBrk="1" hangingPunct="1"/>
            <a:r>
              <a:rPr lang="en-GB" altLang="en-US" sz="3200" dirty="0">
                <a:solidFill>
                  <a:schemeClr val="bg1"/>
                </a:solidFill>
              </a:rPr>
              <a:t>Advertising theory – Weak or Strong?</a:t>
            </a:r>
          </a:p>
        </p:txBody>
      </p:sp>
      <p:graphicFrame>
        <p:nvGraphicFramePr>
          <p:cNvPr id="7" name="Content Placeholder 6"/>
          <p:cNvGraphicFramePr>
            <a:graphicFrameLocks noGrp="1"/>
          </p:cNvGraphicFramePr>
          <p:nvPr>
            <p:ph idx="1"/>
          </p:nvPr>
        </p:nvGraphicFramePr>
        <p:xfrm>
          <a:off x="2238348" y="1428736"/>
          <a:ext cx="3857652" cy="3643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0724"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spcBef>
                <a:spcPct val="0"/>
              </a:spcBef>
              <a:buFontTx/>
              <a:buNone/>
            </a:pPr>
            <a:fld id="{9E65E842-006E-4D1C-A37F-3E93DB7E3FD6}" type="slidenum">
              <a:rPr lang="en-GB" altLang="en-US" sz="1200">
                <a:solidFill>
                  <a:srgbClr val="898989"/>
                </a:solidFill>
              </a:rPr>
              <a:pPr>
                <a:spcBef>
                  <a:spcPct val="0"/>
                </a:spcBef>
                <a:buFontTx/>
                <a:buNone/>
              </a:pPr>
              <a:t>18</a:t>
            </a:fld>
            <a:endParaRPr lang="en-GB" altLang="en-US" sz="1200">
              <a:solidFill>
                <a:srgbClr val="898989"/>
              </a:solidFill>
            </a:endParaRPr>
          </a:p>
        </p:txBody>
      </p:sp>
      <p:graphicFrame>
        <p:nvGraphicFramePr>
          <p:cNvPr id="9" name="Diagram 8"/>
          <p:cNvGraphicFramePr/>
          <p:nvPr/>
        </p:nvGraphicFramePr>
        <p:xfrm>
          <a:off x="4381488" y="3714752"/>
          <a:ext cx="3500462" cy="314324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6" name="TextBox 5"/>
          <p:cNvSpPr txBox="1"/>
          <p:nvPr/>
        </p:nvSpPr>
        <p:spPr>
          <a:xfrm>
            <a:off x="1738313" y="5143501"/>
            <a:ext cx="3071812" cy="523875"/>
          </a:xfrm>
          <a:prstGeom prst="rect">
            <a:avLst/>
          </a:prstGeom>
          <a:noFill/>
        </p:spPr>
        <p:txBody>
          <a:bodyPr>
            <a:spAutoFit/>
          </a:bodyPr>
          <a:lstStyle/>
          <a:p>
            <a:pPr>
              <a:defRPr/>
            </a:pPr>
            <a:r>
              <a:rPr lang="en-GB" sz="1400" dirty="0">
                <a:cs typeface="Arial" charset="0"/>
              </a:rPr>
              <a:t>Strong theory (Jones, 1991)</a:t>
            </a:r>
          </a:p>
          <a:p>
            <a:pPr>
              <a:defRPr/>
            </a:pPr>
            <a:r>
              <a:rPr lang="en-GB" sz="1400" dirty="0">
                <a:cs typeface="Arial" charset="0"/>
              </a:rPr>
              <a:t>Weak theory (Ehrenberg (1988, 1997)</a:t>
            </a:r>
          </a:p>
        </p:txBody>
      </p:sp>
      <p:sp>
        <p:nvSpPr>
          <p:cNvPr id="8" name="TextBox 7"/>
          <p:cNvSpPr txBox="1"/>
          <p:nvPr/>
        </p:nvSpPr>
        <p:spPr>
          <a:xfrm>
            <a:off x="7596188" y="1571626"/>
            <a:ext cx="2857500" cy="3540125"/>
          </a:xfrm>
          <a:prstGeom prst="rect">
            <a:avLst/>
          </a:prstGeom>
          <a:noFill/>
        </p:spPr>
        <p:txBody>
          <a:bodyPr>
            <a:spAutoFit/>
          </a:bodyPr>
          <a:lstStyle/>
          <a:p>
            <a:pPr marL="265113" indent="-265113">
              <a:defRPr/>
            </a:pPr>
            <a:r>
              <a:rPr lang="en-GB" sz="3200" dirty="0">
                <a:cs typeface="Arial" charset="0"/>
              </a:rPr>
              <a:t>What are your objectives?</a:t>
            </a:r>
          </a:p>
          <a:p>
            <a:pPr marL="265113" indent="-265113">
              <a:buFont typeface="Arial" pitchFamily="34" charset="0"/>
              <a:buChar char="•"/>
              <a:defRPr/>
            </a:pPr>
            <a:r>
              <a:rPr lang="en-GB" sz="3200" dirty="0">
                <a:cs typeface="Arial" charset="0"/>
              </a:rPr>
              <a:t>Differentiate?</a:t>
            </a:r>
          </a:p>
          <a:p>
            <a:pPr marL="265113" indent="-265113">
              <a:buFont typeface="Arial" pitchFamily="34" charset="0"/>
              <a:buChar char="•"/>
              <a:defRPr/>
            </a:pPr>
            <a:r>
              <a:rPr lang="en-GB" sz="3200" dirty="0">
                <a:cs typeface="Arial" charset="0"/>
              </a:rPr>
              <a:t>Remind/ reinforce?</a:t>
            </a:r>
          </a:p>
          <a:p>
            <a:pPr marL="265113" indent="-265113">
              <a:buFont typeface="Arial" pitchFamily="34" charset="0"/>
              <a:buChar char="•"/>
              <a:defRPr/>
            </a:pPr>
            <a:r>
              <a:rPr lang="en-GB" sz="3200" dirty="0">
                <a:cs typeface="Arial" charset="0"/>
              </a:rPr>
              <a:t>Inform?</a:t>
            </a:r>
          </a:p>
          <a:p>
            <a:pPr marL="265113" indent="-265113">
              <a:buFont typeface="Arial" pitchFamily="34" charset="0"/>
              <a:buChar char="•"/>
              <a:defRPr/>
            </a:pPr>
            <a:r>
              <a:rPr lang="en-GB" sz="3200" dirty="0">
                <a:cs typeface="Arial" charset="0"/>
              </a:rPr>
              <a:t>Persuade?</a:t>
            </a:r>
          </a:p>
        </p:txBody>
      </p:sp>
    </p:spTree>
    <p:extLst>
      <p:ext uri="{BB962C8B-B14F-4D97-AF65-F5344CB8AC3E}">
        <p14:creationId xmlns:p14="http://schemas.microsoft.com/office/powerpoint/2010/main" val="58903010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4"/>
          <p:cNvSpPr>
            <a:spLocks noGrp="1"/>
          </p:cNvSpPr>
          <p:nvPr>
            <p:ph type="title"/>
          </p:nvPr>
        </p:nvSpPr>
        <p:spPr>
          <a:xfrm>
            <a:off x="268865" y="211136"/>
            <a:ext cx="8501062" cy="928688"/>
          </a:xfrm>
          <a:solidFill>
            <a:schemeClr val="tx1"/>
          </a:solidFill>
        </p:spPr>
        <p:txBody>
          <a:bodyPr/>
          <a:lstStyle/>
          <a:p>
            <a:r>
              <a:rPr lang="cy-GB" altLang="en-US" sz="3600" dirty="0">
                <a:solidFill>
                  <a:schemeClr val="bg1"/>
                </a:solidFill>
              </a:rPr>
              <a:t>Advertising theory -Linear vs complex views </a:t>
            </a:r>
            <a:endParaRPr lang="en-US" altLang="en-US" sz="3600" dirty="0">
              <a:solidFill>
                <a:schemeClr val="bg1"/>
              </a:solidFill>
            </a:endParaRPr>
          </a:p>
        </p:txBody>
      </p:sp>
      <p:sp>
        <p:nvSpPr>
          <p:cNvPr id="32771" name="Text Placeholder 5"/>
          <p:cNvSpPr>
            <a:spLocks noGrp="1"/>
          </p:cNvSpPr>
          <p:nvPr>
            <p:ph type="body" idx="1"/>
          </p:nvPr>
        </p:nvSpPr>
        <p:spPr>
          <a:xfrm>
            <a:off x="1952625" y="1214438"/>
            <a:ext cx="4040188" cy="639762"/>
          </a:xfrm>
        </p:spPr>
        <p:txBody>
          <a:bodyPr/>
          <a:lstStyle/>
          <a:p>
            <a:pPr algn="ctr"/>
            <a:r>
              <a:rPr lang="cy-GB" altLang="en-US" smtClean="0"/>
              <a:t>Simple AIDA</a:t>
            </a:r>
            <a:endParaRPr lang="en-US" altLang="en-US" smtClean="0"/>
          </a:p>
        </p:txBody>
      </p:sp>
      <p:graphicFrame>
        <p:nvGraphicFramePr>
          <p:cNvPr id="10" name="Content Placeholder 9"/>
          <p:cNvGraphicFramePr>
            <a:graphicFrameLocks noGrp="1"/>
          </p:cNvGraphicFramePr>
          <p:nvPr>
            <p:ph sz="half" idx="2"/>
          </p:nvPr>
        </p:nvGraphicFramePr>
        <p:xfrm>
          <a:off x="2024034" y="1857364"/>
          <a:ext cx="4040188" cy="39512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2773" name="Text Placeholder 7"/>
          <p:cNvSpPr>
            <a:spLocks noGrp="1"/>
          </p:cNvSpPr>
          <p:nvPr>
            <p:ph type="body" sz="quarter" idx="3"/>
          </p:nvPr>
        </p:nvSpPr>
        <p:spPr>
          <a:xfrm>
            <a:off x="6096001" y="1214438"/>
            <a:ext cx="4041775" cy="639762"/>
          </a:xfrm>
        </p:spPr>
        <p:txBody>
          <a:bodyPr/>
          <a:lstStyle/>
          <a:p>
            <a:r>
              <a:rPr lang="cy-GB" altLang="en-US" smtClean="0"/>
              <a:t>Persuasive Advertising</a:t>
            </a:r>
            <a:endParaRPr lang="en-US" altLang="en-US" smtClean="0"/>
          </a:p>
        </p:txBody>
      </p:sp>
      <p:sp>
        <p:nvSpPr>
          <p:cNvPr id="32774" name="Content Placeholder 8"/>
          <p:cNvSpPr>
            <a:spLocks noGrp="1"/>
          </p:cNvSpPr>
          <p:nvPr>
            <p:ph sz="quarter" idx="4"/>
          </p:nvPr>
        </p:nvSpPr>
        <p:spPr>
          <a:xfrm>
            <a:off x="6238876" y="1928814"/>
            <a:ext cx="4041775" cy="3951287"/>
          </a:xfrm>
        </p:spPr>
        <p:txBody>
          <a:bodyPr/>
          <a:lstStyle/>
          <a:p>
            <a:r>
              <a:rPr lang="cy-GB" altLang="en-US" smtClean="0"/>
              <a:t>Moving the consumer through this process?</a:t>
            </a:r>
          </a:p>
          <a:p>
            <a:r>
              <a:rPr lang="cy-GB" altLang="en-US" smtClean="0"/>
              <a:t>Is the process linear?</a:t>
            </a:r>
          </a:p>
          <a:p>
            <a:r>
              <a:rPr lang="cy-GB" altLang="en-US" smtClean="0"/>
              <a:t>What about re-purchase decisions?</a:t>
            </a:r>
          </a:p>
          <a:p>
            <a:r>
              <a:rPr lang="cy-GB" altLang="en-US" smtClean="0"/>
              <a:t>Is this a strong theory model?</a:t>
            </a:r>
          </a:p>
        </p:txBody>
      </p:sp>
      <p:sp>
        <p:nvSpPr>
          <p:cNvPr id="32775"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spcBef>
                <a:spcPct val="0"/>
              </a:spcBef>
              <a:buFontTx/>
              <a:buNone/>
            </a:pPr>
            <a:fld id="{E5F84EEA-1FA5-4796-B4FA-1D377DCE4995}" type="slidenum">
              <a:rPr lang="en-GB" altLang="en-US" sz="1200">
                <a:solidFill>
                  <a:srgbClr val="898989"/>
                </a:solidFill>
              </a:rPr>
              <a:pPr>
                <a:spcBef>
                  <a:spcPct val="0"/>
                </a:spcBef>
                <a:buFontTx/>
                <a:buNone/>
              </a:pPr>
              <a:t>19</a:t>
            </a:fld>
            <a:endParaRPr lang="en-GB" altLang="en-US" sz="1200">
              <a:solidFill>
                <a:srgbClr val="898989"/>
              </a:solidFill>
            </a:endParaRPr>
          </a:p>
        </p:txBody>
      </p:sp>
    </p:spTree>
    <p:extLst>
      <p:ext uri="{BB962C8B-B14F-4D97-AF65-F5344CB8AC3E}">
        <p14:creationId xmlns:p14="http://schemas.microsoft.com/office/powerpoint/2010/main" val="386696303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5" name="Rectangle 2"/>
          <p:cNvSpPr>
            <a:spLocks noGrp="1" noChangeArrowheads="1"/>
          </p:cNvSpPr>
          <p:nvPr>
            <p:ph type="title"/>
          </p:nvPr>
        </p:nvSpPr>
        <p:spPr>
          <a:xfrm>
            <a:off x="354158" y="285750"/>
            <a:ext cx="11186678" cy="928688"/>
          </a:xfrm>
          <a:solidFill>
            <a:schemeClr val="tx1"/>
          </a:solidFill>
        </p:spPr>
        <p:txBody>
          <a:bodyPr>
            <a:normAutofit fontScale="90000"/>
          </a:bodyPr>
          <a:lstStyle/>
          <a:p>
            <a:pPr eaLnBrk="1" hangingPunct="1">
              <a:defRPr/>
            </a:pPr>
            <a:r>
              <a:rPr lang="en-GB" sz="3200" dirty="0">
                <a:solidFill>
                  <a:schemeClr val="bg1"/>
                </a:solidFill>
              </a:rPr>
              <a:t>Complex buyer behaviour</a:t>
            </a:r>
            <a:br>
              <a:rPr lang="en-GB" sz="3200" dirty="0">
                <a:solidFill>
                  <a:schemeClr val="bg1"/>
                </a:solidFill>
              </a:rPr>
            </a:br>
            <a:r>
              <a:rPr lang="en-GB" sz="3200" dirty="0">
                <a:solidFill>
                  <a:schemeClr val="bg1"/>
                </a:solidFill>
              </a:rPr>
              <a:t>Weak theory - Reinforcement</a:t>
            </a:r>
          </a:p>
        </p:txBody>
      </p:sp>
      <p:sp>
        <p:nvSpPr>
          <p:cNvPr id="34819" name="Rectangle 3"/>
          <p:cNvSpPr>
            <a:spLocks noGrp="1" noChangeArrowheads="1"/>
          </p:cNvSpPr>
          <p:nvPr>
            <p:ph idx="1"/>
          </p:nvPr>
        </p:nvSpPr>
        <p:spPr>
          <a:xfrm>
            <a:off x="613064" y="1871237"/>
            <a:ext cx="4857750" cy="4214813"/>
          </a:xfrm>
        </p:spPr>
        <p:txBody>
          <a:bodyPr/>
          <a:lstStyle/>
          <a:p>
            <a:pPr eaLnBrk="1" hangingPunct="1">
              <a:lnSpc>
                <a:spcPct val="90000"/>
              </a:lnSpc>
            </a:pPr>
            <a:r>
              <a:rPr lang="en-GB" altLang="en-US" dirty="0"/>
              <a:t>Consumer decision-making is a complex, non-linear process</a:t>
            </a:r>
          </a:p>
          <a:p>
            <a:pPr eaLnBrk="1" hangingPunct="1">
              <a:lnSpc>
                <a:spcPct val="90000"/>
              </a:lnSpc>
            </a:pPr>
            <a:r>
              <a:rPr lang="en-GB" altLang="en-US" dirty="0"/>
              <a:t>Brand awareness and recall are vital</a:t>
            </a:r>
          </a:p>
          <a:p>
            <a:pPr eaLnBrk="1" hangingPunct="1">
              <a:lnSpc>
                <a:spcPct val="90000"/>
              </a:lnSpc>
            </a:pPr>
            <a:r>
              <a:rPr lang="en-GB" altLang="en-US" dirty="0"/>
              <a:t>Does this model take into account the true complexity of buyer-behaviour?</a:t>
            </a:r>
          </a:p>
          <a:p>
            <a:pPr eaLnBrk="1" hangingPunct="1">
              <a:lnSpc>
                <a:spcPct val="90000"/>
              </a:lnSpc>
              <a:buFont typeface="Wingdings" panose="05000000000000000000" pitchFamily="2" charset="2"/>
              <a:buNone/>
            </a:pPr>
            <a:endParaRPr lang="en-GB" altLang="en-US" sz="2500" dirty="0"/>
          </a:p>
        </p:txBody>
      </p:sp>
      <p:sp>
        <p:nvSpPr>
          <p:cNvPr id="34820"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spcBef>
                <a:spcPct val="0"/>
              </a:spcBef>
              <a:buFontTx/>
              <a:buNone/>
            </a:pPr>
            <a:fld id="{F6E05D06-C10D-4724-B0BF-ACB48137C590}" type="slidenum">
              <a:rPr lang="en-GB" altLang="en-US" sz="1200">
                <a:solidFill>
                  <a:srgbClr val="898989"/>
                </a:solidFill>
              </a:rPr>
              <a:pPr>
                <a:spcBef>
                  <a:spcPct val="0"/>
                </a:spcBef>
                <a:buFontTx/>
                <a:buNone/>
              </a:pPr>
              <a:t>20</a:t>
            </a:fld>
            <a:endParaRPr lang="en-GB" altLang="en-US" sz="1200">
              <a:solidFill>
                <a:srgbClr val="898989"/>
              </a:solidFill>
            </a:endParaRPr>
          </a:p>
        </p:txBody>
      </p:sp>
      <p:graphicFrame>
        <p:nvGraphicFramePr>
          <p:cNvPr id="6" name="Diagram 5"/>
          <p:cNvGraphicFramePr/>
          <p:nvPr>
            <p:extLst>
              <p:ext uri="{D42A27DB-BD31-4B8C-83A1-F6EECF244321}">
                <p14:modId xmlns:p14="http://schemas.microsoft.com/office/powerpoint/2010/main" val="352452317"/>
              </p:ext>
            </p:extLst>
          </p:nvPr>
        </p:nvGraphicFramePr>
        <p:xfrm>
          <a:off x="6648448" y="1737274"/>
          <a:ext cx="3333752" cy="40719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p:cNvSpPr txBox="1"/>
          <p:nvPr/>
        </p:nvSpPr>
        <p:spPr>
          <a:xfrm>
            <a:off x="7739063" y="5715000"/>
            <a:ext cx="2571750" cy="369332"/>
          </a:xfrm>
          <a:prstGeom prst="rect">
            <a:avLst/>
          </a:prstGeom>
          <a:noFill/>
        </p:spPr>
        <p:txBody>
          <a:bodyPr>
            <a:spAutoFit/>
          </a:bodyPr>
          <a:lstStyle/>
          <a:p>
            <a:pPr>
              <a:defRPr/>
            </a:pPr>
            <a:r>
              <a:rPr lang="en-GB" dirty="0">
                <a:cs typeface="Arial" charset="0"/>
              </a:rPr>
              <a:t>Ehrenberg, 1988</a:t>
            </a:r>
          </a:p>
        </p:txBody>
      </p:sp>
    </p:spTree>
    <p:extLst>
      <p:ext uri="{BB962C8B-B14F-4D97-AF65-F5344CB8AC3E}">
        <p14:creationId xmlns:p14="http://schemas.microsoft.com/office/powerpoint/2010/main" val="406061624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340519" y="246495"/>
            <a:ext cx="10452172" cy="1296988"/>
          </a:xfrm>
          <a:solidFill>
            <a:schemeClr val="tx1"/>
          </a:solidFill>
        </p:spPr>
        <p:txBody>
          <a:bodyPr/>
          <a:lstStyle/>
          <a:p>
            <a:r>
              <a:rPr lang="en-GB" altLang="en-US" sz="4000" dirty="0">
                <a:solidFill>
                  <a:schemeClr val="bg1"/>
                </a:solidFill>
              </a:rPr>
              <a:t>More models of how </a:t>
            </a:r>
            <a:r>
              <a:rPr lang="en-GB" altLang="en-US" sz="4000" dirty="0" smtClean="0">
                <a:solidFill>
                  <a:schemeClr val="bg1"/>
                </a:solidFill>
              </a:rPr>
              <a:t>advertising </a:t>
            </a:r>
            <a:r>
              <a:rPr lang="en-GB" altLang="en-US" sz="4000" dirty="0">
                <a:solidFill>
                  <a:schemeClr val="bg1"/>
                </a:solidFill>
              </a:rPr>
              <a:t>might work</a:t>
            </a:r>
            <a:r>
              <a:rPr lang="en-US" altLang="en-US" sz="4000" dirty="0">
                <a:solidFill>
                  <a:schemeClr val="bg1"/>
                </a:solidFill>
              </a:rPr>
              <a:t> </a:t>
            </a:r>
            <a:endParaRPr lang="en-GB" altLang="en-US" sz="4000" dirty="0">
              <a:solidFill>
                <a:schemeClr val="bg1"/>
              </a:solidFill>
            </a:endParaRPr>
          </a:p>
        </p:txBody>
      </p:sp>
      <p:sp>
        <p:nvSpPr>
          <p:cNvPr id="9219" name="Rectangle 3"/>
          <p:cNvSpPr>
            <a:spLocks noGrp="1" noChangeArrowheads="1"/>
          </p:cNvSpPr>
          <p:nvPr>
            <p:ph sz="half" idx="1"/>
          </p:nvPr>
        </p:nvSpPr>
        <p:spPr>
          <a:xfrm>
            <a:off x="696417" y="1912938"/>
            <a:ext cx="5112246" cy="4616450"/>
          </a:xfrm>
        </p:spPr>
        <p:txBody>
          <a:bodyPr/>
          <a:lstStyle/>
          <a:p>
            <a:pPr>
              <a:defRPr/>
            </a:pPr>
            <a:r>
              <a:rPr lang="en-GB" altLang="en-US" dirty="0" smtClean="0"/>
              <a:t>The Strong and Weak theories – Jones.</a:t>
            </a:r>
          </a:p>
          <a:p>
            <a:pPr>
              <a:defRPr/>
            </a:pPr>
            <a:r>
              <a:rPr lang="en-GB" altLang="en-US" dirty="0" smtClean="0"/>
              <a:t>The ATRN process – Ehrenberg.</a:t>
            </a:r>
          </a:p>
          <a:p>
            <a:pPr>
              <a:defRPr/>
            </a:pPr>
            <a:r>
              <a:rPr lang="en-GB" altLang="en-US" dirty="0" smtClean="0"/>
              <a:t>The Elaboration Likelihood model – Aaker.</a:t>
            </a:r>
          </a:p>
          <a:p>
            <a:pPr>
              <a:defRPr/>
            </a:pPr>
            <a:r>
              <a:rPr lang="en-GB" altLang="en-US" dirty="0" smtClean="0"/>
              <a:t>The Heightened Appreciation model – </a:t>
            </a:r>
            <a:r>
              <a:rPr lang="en-GB" altLang="en-US" dirty="0" err="1" smtClean="0"/>
              <a:t>Yeshin</a:t>
            </a:r>
            <a:r>
              <a:rPr lang="en-GB" altLang="en-US" dirty="0" smtClean="0"/>
              <a:t>…what about </a:t>
            </a:r>
          </a:p>
          <a:p>
            <a:pPr marL="0" indent="0">
              <a:buNone/>
              <a:defRPr/>
            </a:pPr>
            <a:r>
              <a:rPr lang="en-GB" altLang="en-US" dirty="0" smtClean="0"/>
              <a:t>these?</a:t>
            </a:r>
          </a:p>
        </p:txBody>
      </p:sp>
      <p:pic>
        <p:nvPicPr>
          <p:cNvPr id="20484" name="Content Placeholder 2"/>
          <p:cNvPicPr>
            <a:picLocks noGrp="1" noChangeAspect="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5808663" y="2133601"/>
            <a:ext cx="4608512" cy="4175125"/>
          </a:xfrm>
        </p:spPr>
      </p:pic>
    </p:spTree>
    <p:extLst>
      <p:ext uri="{BB962C8B-B14F-4D97-AF65-F5344CB8AC3E}">
        <p14:creationId xmlns:p14="http://schemas.microsoft.com/office/powerpoint/2010/main" val="504274301"/>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1">
              <a:lumMod val="85000"/>
              <a:lumOff val="15000"/>
            </a:schemeClr>
          </a:solidFill>
        </p:spPr>
        <p:txBody>
          <a:bodyPr/>
          <a:lstStyle/>
          <a:p>
            <a:r>
              <a:rPr lang="en-GB" dirty="0" smtClean="0">
                <a:solidFill>
                  <a:schemeClr val="bg1"/>
                </a:solidFill>
              </a:rPr>
              <a:t>Task</a:t>
            </a:r>
            <a:r>
              <a:rPr lang="en-GB" dirty="0" smtClean="0"/>
              <a:t> </a:t>
            </a:r>
            <a:endParaRPr lang="en-GB" dirty="0"/>
          </a:p>
        </p:txBody>
      </p:sp>
      <p:sp>
        <p:nvSpPr>
          <p:cNvPr id="3" name="Content Placeholder 2"/>
          <p:cNvSpPr>
            <a:spLocks noGrp="1"/>
          </p:cNvSpPr>
          <p:nvPr>
            <p:ph idx="1"/>
          </p:nvPr>
        </p:nvSpPr>
        <p:spPr/>
        <p:txBody>
          <a:bodyPr/>
          <a:lstStyle/>
          <a:p>
            <a:pPr marL="0" indent="0">
              <a:buNone/>
            </a:pPr>
            <a:r>
              <a:rPr lang="en-GB" dirty="0" smtClean="0"/>
              <a:t>Think of a time when you’ve been persuaded to buy a product because of an advert:</a:t>
            </a:r>
          </a:p>
          <a:p>
            <a:pPr marL="0" indent="0">
              <a:buNone/>
            </a:pPr>
            <a:endParaRPr lang="en-GB" dirty="0"/>
          </a:p>
          <a:p>
            <a:r>
              <a:rPr lang="en-GB" dirty="0" smtClean="0"/>
              <a:t>What was the product</a:t>
            </a:r>
          </a:p>
          <a:p>
            <a:r>
              <a:rPr lang="en-GB" dirty="0" smtClean="0"/>
              <a:t>Was it high or low involvement</a:t>
            </a:r>
          </a:p>
          <a:p>
            <a:r>
              <a:rPr lang="en-GB" dirty="0" smtClean="0"/>
              <a:t>What stages of the process did you go through? </a:t>
            </a:r>
          </a:p>
        </p:txBody>
      </p:sp>
    </p:spTree>
    <p:extLst>
      <p:ext uri="{BB962C8B-B14F-4D97-AF65-F5344CB8AC3E}">
        <p14:creationId xmlns:p14="http://schemas.microsoft.com/office/powerpoint/2010/main" val="26361353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3"/>
          <p:cNvSpPr>
            <a:spLocks noGrp="1"/>
          </p:cNvSpPr>
          <p:nvPr>
            <p:ph type="title"/>
          </p:nvPr>
        </p:nvSpPr>
        <p:spPr>
          <a:xfrm>
            <a:off x="200891" y="198870"/>
            <a:ext cx="10515600" cy="1325563"/>
          </a:xfrm>
          <a:solidFill>
            <a:schemeClr val="tx1"/>
          </a:solidFill>
        </p:spPr>
        <p:txBody>
          <a:bodyPr/>
          <a:lstStyle/>
          <a:p>
            <a:r>
              <a:rPr lang="en-GB" altLang="en-US" dirty="0" smtClean="0"/>
              <a:t>The </a:t>
            </a:r>
            <a:r>
              <a:rPr lang="en-GB" altLang="en-US" b="1" u="sng" dirty="0" smtClean="0">
                <a:solidFill>
                  <a:schemeClr val="bg1"/>
                </a:solidFill>
              </a:rPr>
              <a:t>Multistep</a:t>
            </a:r>
            <a:r>
              <a:rPr lang="en-GB" altLang="en-US" dirty="0" smtClean="0">
                <a:solidFill>
                  <a:schemeClr val="bg1"/>
                </a:solidFill>
              </a:rPr>
              <a:t> flows of communication</a:t>
            </a:r>
          </a:p>
        </p:txBody>
      </p:sp>
      <p:pic>
        <p:nvPicPr>
          <p:cNvPr id="22531" name="Content Placeholder 7"/>
          <p:cNvPicPr>
            <a:picLocks noGrp="1" noChangeAspect="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6383339" y="2060576"/>
            <a:ext cx="4105275" cy="4608513"/>
          </a:xfrm>
        </p:spPr>
      </p:pic>
      <p:pic>
        <p:nvPicPr>
          <p:cNvPr id="22532" name="Content Placeholder 2"/>
          <p:cNvPicPr>
            <a:picLocks noGrp="1" noChangeAspect="1"/>
          </p:cNvPicPr>
          <p:nvPr>
            <p:ph sz="half" idx="1"/>
          </p:nvPr>
        </p:nvPicPr>
        <p:blipFill>
          <a:blip r:embed="rId3">
            <a:extLst>
              <a:ext uri="{28A0092B-C50C-407E-A947-70E740481C1C}">
                <a14:useLocalDpi xmlns:a14="http://schemas.microsoft.com/office/drawing/2010/main" val="0"/>
              </a:ext>
            </a:extLst>
          </a:blip>
          <a:srcRect/>
          <a:stretch>
            <a:fillRect/>
          </a:stretch>
        </p:blipFill>
        <p:spPr>
          <a:xfrm>
            <a:off x="463262" y="1801958"/>
            <a:ext cx="4608513" cy="4608513"/>
          </a:xfrm>
        </p:spPr>
      </p:pic>
    </p:spTree>
    <p:extLst>
      <p:ext uri="{BB962C8B-B14F-4D97-AF65-F5344CB8AC3E}">
        <p14:creationId xmlns:p14="http://schemas.microsoft.com/office/powerpoint/2010/main" val="1362690055"/>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solidFill>
            <a:schemeClr val="tx1"/>
          </a:solidFill>
        </p:spPr>
        <p:txBody>
          <a:bodyPr>
            <a:normAutofit fontScale="90000"/>
          </a:bodyPr>
          <a:lstStyle/>
          <a:p>
            <a:r>
              <a:rPr lang="en-GB" altLang="en-US" dirty="0" smtClean="0">
                <a:solidFill>
                  <a:schemeClr val="bg1"/>
                </a:solidFill>
              </a:rPr>
              <a:t/>
            </a:r>
            <a:br>
              <a:rPr lang="en-GB" altLang="en-US" dirty="0" smtClean="0">
                <a:solidFill>
                  <a:schemeClr val="bg1"/>
                </a:solidFill>
              </a:rPr>
            </a:br>
            <a:r>
              <a:rPr lang="en-GB" altLang="en-US" dirty="0" smtClean="0">
                <a:solidFill>
                  <a:schemeClr val="bg1"/>
                </a:solidFill>
              </a:rPr>
              <a:t>Realms of Understanding</a:t>
            </a:r>
            <a:br>
              <a:rPr lang="en-GB" altLang="en-US" dirty="0" smtClean="0">
                <a:solidFill>
                  <a:schemeClr val="bg1"/>
                </a:solidFill>
              </a:rPr>
            </a:br>
            <a:r>
              <a:rPr lang="en-GB" altLang="en-US" dirty="0" smtClean="0">
                <a:solidFill>
                  <a:schemeClr val="bg1"/>
                </a:solidFill>
              </a:rPr>
              <a:t> A contribution from psychology</a:t>
            </a:r>
            <a:br>
              <a:rPr lang="en-GB" altLang="en-US" dirty="0" smtClean="0">
                <a:solidFill>
                  <a:schemeClr val="bg1"/>
                </a:solidFill>
              </a:rPr>
            </a:br>
            <a:endParaRPr lang="en-GB" altLang="en-US" dirty="0" smtClean="0">
              <a:solidFill>
                <a:schemeClr val="bg1"/>
              </a:solidFill>
            </a:endParaRPr>
          </a:p>
        </p:txBody>
      </p:sp>
      <p:sp>
        <p:nvSpPr>
          <p:cNvPr id="23555" name="Rectangle 3"/>
          <p:cNvSpPr>
            <a:spLocks noGrp="1" noChangeArrowheads="1"/>
          </p:cNvSpPr>
          <p:nvPr>
            <p:ph type="body" idx="1"/>
          </p:nvPr>
        </p:nvSpPr>
        <p:spPr/>
        <p:txBody>
          <a:bodyPr/>
          <a:lstStyle/>
          <a:p>
            <a:r>
              <a:rPr lang="en-GB" altLang="en-US" dirty="0"/>
              <a:t>Where the source and receiver understand each other and have common ground.</a:t>
            </a:r>
          </a:p>
          <a:p>
            <a:r>
              <a:rPr lang="en-GB" altLang="en-US" dirty="0"/>
              <a:t>Significance is given to : </a:t>
            </a:r>
          </a:p>
          <a:p>
            <a:pPr>
              <a:buFont typeface="Wingdings" panose="05000000000000000000" pitchFamily="2" charset="2"/>
              <a:buChar char="Ø"/>
            </a:pPr>
            <a:r>
              <a:rPr lang="en-GB" altLang="en-US" b="1" dirty="0"/>
              <a:t>Perception</a:t>
            </a:r>
          </a:p>
          <a:p>
            <a:pPr>
              <a:buFont typeface="Wingdings" panose="05000000000000000000" pitchFamily="2" charset="2"/>
              <a:buChar char="Ø"/>
            </a:pPr>
            <a:r>
              <a:rPr lang="en-GB" altLang="en-US" b="1" dirty="0"/>
              <a:t>Attitudes </a:t>
            </a:r>
          </a:p>
          <a:p>
            <a:pPr>
              <a:buFont typeface="Wingdings" panose="05000000000000000000" pitchFamily="2" charset="2"/>
              <a:buChar char="Ø"/>
            </a:pPr>
            <a:r>
              <a:rPr lang="en-GB" altLang="en-US" b="1" dirty="0"/>
              <a:t>Behaviour </a:t>
            </a:r>
          </a:p>
          <a:p>
            <a:pPr>
              <a:buFont typeface="Wingdings" panose="05000000000000000000" pitchFamily="2" charset="2"/>
              <a:buChar char="Ø"/>
            </a:pPr>
            <a:r>
              <a:rPr lang="en-GB" altLang="en-US" b="1" dirty="0"/>
              <a:t>Experience</a:t>
            </a:r>
            <a:r>
              <a:rPr lang="en-GB" altLang="en-US" dirty="0"/>
              <a:t> </a:t>
            </a:r>
          </a:p>
          <a:p>
            <a:pPr marL="0" indent="0">
              <a:buNone/>
            </a:pPr>
            <a:endParaRPr lang="en-GB" altLang="en-US" dirty="0"/>
          </a:p>
        </p:txBody>
      </p:sp>
      <p:pic>
        <p:nvPicPr>
          <p:cNvPr id="23556"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656138" y="3357563"/>
            <a:ext cx="5327650" cy="2087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74173205"/>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a:solidFill>
            <a:schemeClr val="tx1"/>
          </a:solidFill>
        </p:spPr>
        <p:txBody>
          <a:bodyPr/>
          <a:lstStyle/>
          <a:p>
            <a:r>
              <a:rPr lang="en-GB" altLang="en-US" dirty="0" smtClean="0">
                <a:solidFill>
                  <a:schemeClr val="bg1"/>
                </a:solidFill>
              </a:rPr>
              <a:t>Challenges </a:t>
            </a:r>
          </a:p>
        </p:txBody>
      </p:sp>
      <p:sp>
        <p:nvSpPr>
          <p:cNvPr id="27651" name="Text Placeholder 3"/>
          <p:cNvSpPr>
            <a:spLocks noGrp="1"/>
          </p:cNvSpPr>
          <p:nvPr>
            <p:ph type="body" idx="1"/>
          </p:nvPr>
        </p:nvSpPr>
        <p:spPr>
          <a:xfrm>
            <a:off x="839788" y="1603809"/>
            <a:ext cx="5157787" cy="823912"/>
          </a:xfrm>
        </p:spPr>
        <p:txBody>
          <a:bodyPr/>
          <a:lstStyle/>
          <a:p>
            <a:pPr algn="ctr"/>
            <a:r>
              <a:rPr lang="en-GB" altLang="en-US" dirty="0" smtClean="0"/>
              <a:t>FOR</a:t>
            </a:r>
          </a:p>
        </p:txBody>
      </p:sp>
      <p:sp>
        <p:nvSpPr>
          <p:cNvPr id="27652" name="Content Placeholder 4"/>
          <p:cNvSpPr>
            <a:spLocks noGrp="1"/>
          </p:cNvSpPr>
          <p:nvPr>
            <p:ph sz="half" idx="2"/>
          </p:nvPr>
        </p:nvSpPr>
        <p:spPr>
          <a:xfrm>
            <a:off x="1789689" y="2554289"/>
            <a:ext cx="4040188" cy="3990975"/>
          </a:xfrm>
        </p:spPr>
        <p:txBody>
          <a:bodyPr/>
          <a:lstStyle/>
          <a:p>
            <a:r>
              <a:rPr lang="en-GB" altLang="en-US" dirty="0" smtClean="0"/>
              <a:t>Simplify complex processes</a:t>
            </a:r>
          </a:p>
          <a:p>
            <a:r>
              <a:rPr lang="en-GB" altLang="en-US" dirty="0" smtClean="0"/>
              <a:t>Aid our understanding</a:t>
            </a:r>
          </a:p>
          <a:p>
            <a:r>
              <a:rPr lang="en-GB" altLang="en-US" dirty="0" smtClean="0"/>
              <a:t>Predict outcomes</a:t>
            </a:r>
          </a:p>
          <a:p>
            <a:r>
              <a:rPr lang="en-GB" altLang="en-US" dirty="0" smtClean="0"/>
              <a:t>Academic driven</a:t>
            </a:r>
          </a:p>
          <a:p>
            <a:r>
              <a:rPr lang="en-GB" altLang="en-US" dirty="0" smtClean="0"/>
              <a:t>A scientific approach</a:t>
            </a:r>
          </a:p>
          <a:p>
            <a:endParaRPr lang="en-GB" altLang="en-US" dirty="0" smtClean="0"/>
          </a:p>
          <a:p>
            <a:endParaRPr lang="en-GB" altLang="en-US" dirty="0" smtClean="0"/>
          </a:p>
          <a:p>
            <a:endParaRPr lang="en-GB" altLang="en-US" dirty="0" smtClean="0"/>
          </a:p>
        </p:txBody>
      </p:sp>
      <p:sp>
        <p:nvSpPr>
          <p:cNvPr id="27653" name="Text Placeholder 5"/>
          <p:cNvSpPr>
            <a:spLocks noGrp="1"/>
          </p:cNvSpPr>
          <p:nvPr>
            <p:ph type="body" sz="quarter" idx="3"/>
          </p:nvPr>
        </p:nvSpPr>
        <p:spPr>
          <a:xfrm>
            <a:off x="6097588" y="1516929"/>
            <a:ext cx="5183188" cy="823912"/>
          </a:xfrm>
        </p:spPr>
        <p:txBody>
          <a:bodyPr/>
          <a:lstStyle/>
          <a:p>
            <a:pPr algn="ctr"/>
            <a:r>
              <a:rPr lang="en-GB" altLang="en-US" dirty="0" smtClean="0"/>
              <a:t>AGAINST</a:t>
            </a:r>
          </a:p>
        </p:txBody>
      </p:sp>
      <p:sp>
        <p:nvSpPr>
          <p:cNvPr id="27654" name="Content Placeholder 6"/>
          <p:cNvSpPr>
            <a:spLocks noGrp="1"/>
          </p:cNvSpPr>
          <p:nvPr>
            <p:ph sz="quarter" idx="4"/>
          </p:nvPr>
        </p:nvSpPr>
        <p:spPr>
          <a:xfrm>
            <a:off x="6430096" y="2340841"/>
            <a:ext cx="5373977" cy="4032250"/>
          </a:xfrm>
        </p:spPr>
        <p:txBody>
          <a:bodyPr>
            <a:normAutofit lnSpcReduction="10000"/>
          </a:bodyPr>
          <a:lstStyle/>
          <a:p>
            <a:r>
              <a:rPr lang="en-GB" altLang="en-US" dirty="0" smtClean="0"/>
              <a:t>Oversimplify a complicated process</a:t>
            </a:r>
          </a:p>
          <a:p>
            <a:r>
              <a:rPr lang="en-GB" altLang="en-US" dirty="0" smtClean="0"/>
              <a:t>Help in certain situations but are not universal</a:t>
            </a:r>
          </a:p>
          <a:p>
            <a:r>
              <a:rPr lang="en-GB" altLang="en-US" dirty="0" smtClean="0"/>
              <a:t>Merely descriptive</a:t>
            </a:r>
          </a:p>
          <a:p>
            <a:r>
              <a:rPr lang="en-GB" altLang="en-US" dirty="0" smtClean="0"/>
              <a:t>Rarely used by </a:t>
            </a:r>
            <a:r>
              <a:rPr lang="en-GB" altLang="en-US" dirty="0" err="1" smtClean="0"/>
              <a:t>practioners</a:t>
            </a:r>
            <a:endParaRPr lang="en-GB" altLang="en-US" dirty="0" smtClean="0"/>
          </a:p>
          <a:p>
            <a:r>
              <a:rPr lang="en-GB" altLang="en-US" dirty="0" smtClean="0"/>
              <a:t>Surely a phenomenological/ psychological approach linked to our realms of understanding…………</a:t>
            </a:r>
          </a:p>
          <a:p>
            <a:endParaRPr lang="en-GB" altLang="en-US" dirty="0" smtClean="0"/>
          </a:p>
        </p:txBody>
      </p:sp>
    </p:spTree>
    <p:extLst>
      <p:ext uri="{BB962C8B-B14F-4D97-AF65-F5344CB8AC3E}">
        <p14:creationId xmlns:p14="http://schemas.microsoft.com/office/powerpoint/2010/main" val="2962152047"/>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526473" y="260351"/>
            <a:ext cx="9455727" cy="1223963"/>
          </a:xfrm>
          <a:solidFill>
            <a:schemeClr val="tx1"/>
          </a:solidFill>
        </p:spPr>
        <p:txBody>
          <a:bodyPr>
            <a:normAutofit fontScale="90000"/>
          </a:bodyPr>
          <a:lstStyle/>
          <a:p>
            <a:r>
              <a:rPr lang="en-GB" altLang="en-US" dirty="0" smtClean="0">
                <a:solidFill>
                  <a:schemeClr val="bg1"/>
                </a:solidFill>
              </a:rPr>
              <a:t>If we cannot model it then what? - How advertising might work</a:t>
            </a:r>
            <a:r>
              <a:rPr lang="en-GB" altLang="en-US" dirty="0" smtClean="0"/>
              <a:t>!</a:t>
            </a:r>
          </a:p>
        </p:txBody>
      </p:sp>
      <p:sp>
        <p:nvSpPr>
          <p:cNvPr id="28675" name="Rectangle 3"/>
          <p:cNvSpPr>
            <a:spLocks noGrp="1" noChangeArrowheads="1"/>
          </p:cNvSpPr>
          <p:nvPr>
            <p:ph type="body" idx="1"/>
          </p:nvPr>
        </p:nvSpPr>
        <p:spPr>
          <a:xfrm>
            <a:off x="526472" y="1656485"/>
            <a:ext cx="9455727" cy="4467225"/>
          </a:xfrm>
        </p:spPr>
        <p:txBody>
          <a:bodyPr/>
          <a:lstStyle/>
          <a:p>
            <a:r>
              <a:rPr lang="en-GB" altLang="en-US" b="1" u="sng" dirty="0" smtClean="0"/>
              <a:t>It has substantial ad-stock.</a:t>
            </a:r>
          </a:p>
          <a:p>
            <a:r>
              <a:rPr lang="en-GB" altLang="en-US" dirty="0" smtClean="0"/>
              <a:t>They are interesting</a:t>
            </a:r>
          </a:p>
          <a:p>
            <a:r>
              <a:rPr lang="en-GB" altLang="en-US" dirty="0" smtClean="0"/>
              <a:t>and stimulating</a:t>
            </a:r>
          </a:p>
          <a:p>
            <a:r>
              <a:rPr lang="en-GB" altLang="en-US" i="1" u="sng" dirty="0" smtClean="0"/>
              <a:t>At best they are personally significant</a:t>
            </a:r>
          </a:p>
          <a:p>
            <a:r>
              <a:rPr lang="en-GB" altLang="en-US" i="1" u="sng" dirty="0" smtClean="0"/>
              <a:t>Especially when they create and exploit differences. </a:t>
            </a:r>
            <a:r>
              <a:rPr lang="en-GB" altLang="en-US" dirty="0" smtClean="0"/>
              <a:t>Or they can ….</a:t>
            </a:r>
          </a:p>
          <a:p>
            <a:pPr>
              <a:buFont typeface="Wingdings" panose="05000000000000000000" pitchFamily="2" charset="2"/>
              <a:buChar char="Ø"/>
            </a:pPr>
            <a:r>
              <a:rPr lang="en-GB" altLang="en-US" dirty="0" smtClean="0"/>
              <a:t>Present new products that are different</a:t>
            </a:r>
          </a:p>
          <a:p>
            <a:pPr>
              <a:buFont typeface="Wingdings" panose="05000000000000000000" pitchFamily="2" charset="2"/>
              <a:buChar char="Ø"/>
            </a:pPr>
            <a:r>
              <a:rPr lang="en-GB" altLang="en-US" dirty="0" smtClean="0"/>
              <a:t>Present old products as different</a:t>
            </a:r>
          </a:p>
          <a:p>
            <a:endParaRPr lang="en-GB" altLang="en-US" i="1" u="sng" dirty="0" smtClean="0"/>
          </a:p>
        </p:txBody>
      </p:sp>
    </p:spTree>
    <p:extLst>
      <p:ext uri="{BB962C8B-B14F-4D97-AF65-F5344CB8AC3E}">
        <p14:creationId xmlns:p14="http://schemas.microsoft.com/office/powerpoint/2010/main" val="3917949495"/>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solidFill>
            <a:schemeClr val="tx1"/>
          </a:solidFill>
        </p:spPr>
        <p:txBody>
          <a:bodyPr/>
          <a:lstStyle/>
          <a:p>
            <a:r>
              <a:rPr lang="en-GB" altLang="en-US" dirty="0" smtClean="0">
                <a:solidFill>
                  <a:schemeClr val="bg1"/>
                </a:solidFill>
              </a:rPr>
              <a:t>….could it be the mechanics </a:t>
            </a:r>
            <a:br>
              <a:rPr lang="en-GB" altLang="en-US" dirty="0" smtClean="0">
                <a:solidFill>
                  <a:schemeClr val="bg1"/>
                </a:solidFill>
              </a:rPr>
            </a:br>
            <a:r>
              <a:rPr lang="en-GB" altLang="en-US" dirty="0" smtClean="0">
                <a:solidFill>
                  <a:schemeClr val="bg1"/>
                </a:solidFill>
              </a:rPr>
              <a:t>of the advertising process???</a:t>
            </a:r>
          </a:p>
        </p:txBody>
      </p:sp>
      <p:sp>
        <p:nvSpPr>
          <p:cNvPr id="10243" name="Rectangle 3"/>
          <p:cNvSpPr>
            <a:spLocks noGrp="1" noChangeArrowheads="1"/>
          </p:cNvSpPr>
          <p:nvPr>
            <p:ph type="body" idx="1"/>
          </p:nvPr>
        </p:nvSpPr>
        <p:spPr>
          <a:xfrm>
            <a:off x="2209800" y="1916114"/>
            <a:ext cx="7772400" cy="4537075"/>
          </a:xfrm>
        </p:spPr>
        <p:txBody>
          <a:bodyPr/>
          <a:lstStyle/>
          <a:p>
            <a:pPr marL="0" indent="0">
              <a:buNone/>
              <a:defRPr/>
            </a:pPr>
            <a:r>
              <a:rPr lang="en-GB" dirty="0" smtClean="0"/>
              <a:t>We have learnt through trial &amp; error how to do it and now we know what works best.</a:t>
            </a:r>
          </a:p>
          <a:p>
            <a:pPr>
              <a:buFont typeface="Wingdings" pitchFamily="2" charset="2"/>
              <a:buChar char="ü"/>
              <a:defRPr/>
            </a:pPr>
            <a:r>
              <a:rPr lang="en-GB" dirty="0"/>
              <a:t>The briefing – clear agency instruction?</a:t>
            </a:r>
          </a:p>
          <a:p>
            <a:pPr>
              <a:buFont typeface="Wingdings" pitchFamily="2" charset="2"/>
              <a:buChar char="ü"/>
              <a:defRPr/>
            </a:pPr>
            <a:r>
              <a:rPr lang="en-GB" dirty="0"/>
              <a:t>The message appeal, it’s structure and it’s creativity</a:t>
            </a:r>
          </a:p>
          <a:p>
            <a:pPr>
              <a:buFont typeface="Wingdings" pitchFamily="2" charset="2"/>
              <a:buChar char="ü"/>
              <a:defRPr/>
            </a:pPr>
            <a:r>
              <a:rPr lang="en-GB" dirty="0"/>
              <a:t>The media chosen ??</a:t>
            </a:r>
          </a:p>
          <a:p>
            <a:pPr>
              <a:buFont typeface="Wingdings" pitchFamily="2" charset="2"/>
              <a:buChar char="ü"/>
              <a:defRPr/>
            </a:pPr>
            <a:r>
              <a:rPr lang="en-GB" dirty="0"/>
              <a:t>The manner – use of white space, relevance to the target audience</a:t>
            </a:r>
          </a:p>
          <a:p>
            <a:pPr>
              <a:buFontTx/>
              <a:buNone/>
              <a:defRPr/>
            </a:pPr>
            <a:r>
              <a:rPr lang="en-GB" dirty="0" smtClean="0"/>
              <a:t>Never forget… timing! it can be everything!</a:t>
            </a:r>
          </a:p>
        </p:txBody>
      </p:sp>
    </p:spTree>
    <p:extLst>
      <p:ext uri="{BB962C8B-B14F-4D97-AF65-F5344CB8AC3E}">
        <p14:creationId xmlns:p14="http://schemas.microsoft.com/office/powerpoint/2010/main" val="804014795"/>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1">
              <a:lumMod val="85000"/>
              <a:lumOff val="15000"/>
            </a:schemeClr>
          </a:solidFill>
        </p:spPr>
        <p:txBody>
          <a:bodyPr/>
          <a:lstStyle/>
          <a:p>
            <a:r>
              <a:rPr lang="en-GB" dirty="0" smtClean="0">
                <a:solidFill>
                  <a:schemeClr val="bg1"/>
                </a:solidFill>
                <a:latin typeface="Arial" panose="020B0604020202020204" pitchFamily="34" charset="0"/>
                <a:cs typeface="Arial" panose="020B0604020202020204" pitchFamily="34" charset="0"/>
              </a:rPr>
              <a:t>Types of decision making </a:t>
            </a:r>
            <a:endParaRPr lang="en-GB" dirty="0">
              <a:solidFill>
                <a:schemeClr val="bg1"/>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838200" y="1980369"/>
            <a:ext cx="10515600" cy="4351338"/>
          </a:xfrm>
        </p:spPr>
        <p:txBody>
          <a:bodyPr/>
          <a:lstStyle/>
          <a:p>
            <a:pPr marL="0" indent="0" algn="ctr">
              <a:buNone/>
            </a:pPr>
            <a:endParaRPr lang="en-GB" dirty="0" smtClean="0"/>
          </a:p>
          <a:p>
            <a:pPr marL="0" indent="0" algn="ctr">
              <a:buNone/>
            </a:pPr>
            <a:endParaRPr lang="en-GB" sz="1000" dirty="0"/>
          </a:p>
        </p:txBody>
      </p:sp>
      <p:sp>
        <p:nvSpPr>
          <p:cNvPr id="4" name="Content Placeholder 2"/>
          <p:cNvSpPr txBox="1">
            <a:spLocks/>
          </p:cNvSpPr>
          <p:nvPr/>
        </p:nvSpPr>
        <p:spPr>
          <a:xfrm>
            <a:off x="838200" y="1825625"/>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Tx/>
              <a:buNone/>
            </a:pPr>
            <a:r>
              <a:rPr lang="en-GB" altLang="en-US" sz="2600" dirty="0" smtClean="0"/>
              <a:t>High Involvement/ Low involvement </a:t>
            </a:r>
          </a:p>
        </p:txBody>
      </p:sp>
      <p:sp>
        <p:nvSpPr>
          <p:cNvPr id="15" name="TextBox 14"/>
          <p:cNvSpPr txBox="1"/>
          <p:nvPr/>
        </p:nvSpPr>
        <p:spPr>
          <a:xfrm>
            <a:off x="2512292" y="2687456"/>
            <a:ext cx="4969163" cy="2937164"/>
          </a:xfrm>
          <a:prstGeom prst="rect">
            <a:avLst/>
          </a:prstGeom>
          <a:solidFill>
            <a:srgbClr val="FF66FF"/>
          </a:solidFill>
        </p:spPr>
        <p:txBody>
          <a:bodyPr wrap="square" rtlCol="0">
            <a:spAutoFit/>
          </a:bodyPr>
          <a:lstStyle/>
          <a:p>
            <a:endParaRPr lang="en-GB" dirty="0"/>
          </a:p>
        </p:txBody>
      </p:sp>
      <p:cxnSp>
        <p:nvCxnSpPr>
          <p:cNvPr id="17" name="Straight Connector 16"/>
          <p:cNvCxnSpPr>
            <a:stCxn id="15" idx="0"/>
            <a:endCxn id="15" idx="2"/>
          </p:cNvCxnSpPr>
          <p:nvPr/>
        </p:nvCxnSpPr>
        <p:spPr>
          <a:xfrm>
            <a:off x="4996874" y="2687456"/>
            <a:ext cx="0" cy="2937164"/>
          </a:xfrm>
          <a:prstGeom prst="line">
            <a:avLst/>
          </a:prstGeom>
        </p:spPr>
        <p:style>
          <a:lnRef idx="1">
            <a:schemeClr val="dk1"/>
          </a:lnRef>
          <a:fillRef idx="0">
            <a:schemeClr val="dk1"/>
          </a:fillRef>
          <a:effectRef idx="0">
            <a:schemeClr val="dk1"/>
          </a:effectRef>
          <a:fontRef idx="minor">
            <a:schemeClr val="tx1"/>
          </a:fontRef>
        </p:style>
      </p:cxnSp>
      <p:cxnSp>
        <p:nvCxnSpPr>
          <p:cNvPr id="19" name="Straight Connector 18"/>
          <p:cNvCxnSpPr>
            <a:stCxn id="15" idx="1"/>
            <a:endCxn id="15" idx="3"/>
          </p:cNvCxnSpPr>
          <p:nvPr/>
        </p:nvCxnSpPr>
        <p:spPr>
          <a:xfrm>
            <a:off x="2512292" y="4156038"/>
            <a:ext cx="4969163" cy="0"/>
          </a:xfrm>
          <a:prstGeom prst="line">
            <a:avLst/>
          </a:prstGeom>
        </p:spPr>
        <p:style>
          <a:lnRef idx="1">
            <a:schemeClr val="dk1"/>
          </a:lnRef>
          <a:fillRef idx="0">
            <a:schemeClr val="dk1"/>
          </a:fillRef>
          <a:effectRef idx="0">
            <a:schemeClr val="dk1"/>
          </a:effectRef>
          <a:fontRef idx="minor">
            <a:schemeClr val="tx1"/>
          </a:fontRef>
        </p:style>
      </p:cxnSp>
      <p:sp>
        <p:nvSpPr>
          <p:cNvPr id="26" name="TextBox 25"/>
          <p:cNvSpPr txBox="1"/>
          <p:nvPr/>
        </p:nvSpPr>
        <p:spPr>
          <a:xfrm>
            <a:off x="3371273" y="2992582"/>
            <a:ext cx="1163782" cy="369332"/>
          </a:xfrm>
          <a:prstGeom prst="rect">
            <a:avLst/>
          </a:prstGeom>
          <a:noFill/>
        </p:spPr>
        <p:txBody>
          <a:bodyPr wrap="square" rtlCol="0">
            <a:spAutoFit/>
          </a:bodyPr>
          <a:lstStyle/>
          <a:p>
            <a:r>
              <a:rPr lang="en-GB" dirty="0" smtClean="0"/>
              <a:t>Think</a:t>
            </a:r>
            <a:endParaRPr lang="en-GB" dirty="0"/>
          </a:p>
        </p:txBody>
      </p:sp>
      <p:sp>
        <p:nvSpPr>
          <p:cNvPr id="37" name="TextBox 36"/>
          <p:cNvSpPr txBox="1"/>
          <p:nvPr/>
        </p:nvSpPr>
        <p:spPr>
          <a:xfrm>
            <a:off x="3583133" y="3534572"/>
            <a:ext cx="342897" cy="369332"/>
          </a:xfrm>
          <a:prstGeom prst="rect">
            <a:avLst/>
          </a:prstGeom>
          <a:noFill/>
        </p:spPr>
        <p:txBody>
          <a:bodyPr wrap="square" rtlCol="0">
            <a:spAutoFit/>
          </a:bodyPr>
          <a:lstStyle/>
          <a:p>
            <a:r>
              <a:rPr lang="en-GB" dirty="0"/>
              <a:t>1</a:t>
            </a:r>
          </a:p>
        </p:txBody>
      </p:sp>
      <p:sp>
        <p:nvSpPr>
          <p:cNvPr id="38" name="TextBox 37"/>
          <p:cNvSpPr txBox="1"/>
          <p:nvPr/>
        </p:nvSpPr>
        <p:spPr>
          <a:xfrm>
            <a:off x="666745" y="3542206"/>
            <a:ext cx="1845547" cy="369332"/>
          </a:xfrm>
          <a:prstGeom prst="rect">
            <a:avLst/>
          </a:prstGeom>
          <a:noFill/>
        </p:spPr>
        <p:txBody>
          <a:bodyPr wrap="square" rtlCol="0">
            <a:spAutoFit/>
          </a:bodyPr>
          <a:lstStyle/>
          <a:p>
            <a:r>
              <a:rPr lang="en-GB" dirty="0" smtClean="0"/>
              <a:t>High Involvement </a:t>
            </a:r>
            <a:endParaRPr lang="en-GB" dirty="0"/>
          </a:p>
        </p:txBody>
      </p:sp>
      <p:sp>
        <p:nvSpPr>
          <p:cNvPr id="39" name="TextBox 38"/>
          <p:cNvSpPr txBox="1"/>
          <p:nvPr/>
        </p:nvSpPr>
        <p:spPr>
          <a:xfrm>
            <a:off x="6032500" y="2928050"/>
            <a:ext cx="1163782" cy="369332"/>
          </a:xfrm>
          <a:prstGeom prst="rect">
            <a:avLst/>
          </a:prstGeom>
          <a:noFill/>
        </p:spPr>
        <p:txBody>
          <a:bodyPr wrap="square" rtlCol="0">
            <a:spAutoFit/>
          </a:bodyPr>
          <a:lstStyle/>
          <a:p>
            <a:r>
              <a:rPr lang="en-GB" dirty="0" smtClean="0"/>
              <a:t>Feel</a:t>
            </a:r>
            <a:endParaRPr lang="en-GB" dirty="0"/>
          </a:p>
        </p:txBody>
      </p:sp>
      <p:sp>
        <p:nvSpPr>
          <p:cNvPr id="40" name="TextBox 39"/>
          <p:cNvSpPr txBox="1"/>
          <p:nvPr/>
        </p:nvSpPr>
        <p:spPr>
          <a:xfrm>
            <a:off x="666744" y="4797763"/>
            <a:ext cx="1845547" cy="369332"/>
          </a:xfrm>
          <a:prstGeom prst="rect">
            <a:avLst/>
          </a:prstGeom>
          <a:noFill/>
        </p:spPr>
        <p:txBody>
          <a:bodyPr wrap="square" rtlCol="0">
            <a:spAutoFit/>
          </a:bodyPr>
          <a:lstStyle/>
          <a:p>
            <a:r>
              <a:rPr lang="en-GB" dirty="0" smtClean="0"/>
              <a:t>Low Involvement </a:t>
            </a:r>
            <a:endParaRPr lang="en-GB" dirty="0"/>
          </a:p>
        </p:txBody>
      </p:sp>
      <p:sp>
        <p:nvSpPr>
          <p:cNvPr id="41" name="TextBox 40"/>
          <p:cNvSpPr txBox="1"/>
          <p:nvPr/>
        </p:nvSpPr>
        <p:spPr>
          <a:xfrm>
            <a:off x="3583132" y="4686162"/>
            <a:ext cx="342897" cy="369332"/>
          </a:xfrm>
          <a:prstGeom prst="rect">
            <a:avLst/>
          </a:prstGeom>
          <a:noFill/>
        </p:spPr>
        <p:txBody>
          <a:bodyPr wrap="square" rtlCol="0">
            <a:spAutoFit/>
          </a:bodyPr>
          <a:lstStyle/>
          <a:p>
            <a:r>
              <a:rPr lang="en-GB" dirty="0" smtClean="0"/>
              <a:t>3</a:t>
            </a:r>
            <a:endParaRPr lang="en-GB" dirty="0"/>
          </a:p>
        </p:txBody>
      </p:sp>
      <p:sp>
        <p:nvSpPr>
          <p:cNvPr id="42" name="TextBox 41"/>
          <p:cNvSpPr txBox="1"/>
          <p:nvPr/>
        </p:nvSpPr>
        <p:spPr>
          <a:xfrm>
            <a:off x="6180857" y="4678460"/>
            <a:ext cx="358776" cy="369332"/>
          </a:xfrm>
          <a:prstGeom prst="rect">
            <a:avLst/>
          </a:prstGeom>
          <a:noFill/>
        </p:spPr>
        <p:txBody>
          <a:bodyPr wrap="square" rtlCol="0">
            <a:spAutoFit/>
          </a:bodyPr>
          <a:lstStyle/>
          <a:p>
            <a:r>
              <a:rPr lang="en-GB" dirty="0" smtClean="0"/>
              <a:t>4</a:t>
            </a:r>
            <a:endParaRPr lang="en-GB" dirty="0"/>
          </a:p>
        </p:txBody>
      </p:sp>
      <p:sp>
        <p:nvSpPr>
          <p:cNvPr id="43" name="TextBox 42"/>
          <p:cNvSpPr txBox="1"/>
          <p:nvPr/>
        </p:nvSpPr>
        <p:spPr>
          <a:xfrm>
            <a:off x="6196736" y="3549516"/>
            <a:ext cx="342897" cy="369332"/>
          </a:xfrm>
          <a:prstGeom prst="rect">
            <a:avLst/>
          </a:prstGeom>
          <a:noFill/>
        </p:spPr>
        <p:txBody>
          <a:bodyPr wrap="square" rtlCol="0">
            <a:spAutoFit/>
          </a:bodyPr>
          <a:lstStyle/>
          <a:p>
            <a:r>
              <a:rPr lang="en-GB" dirty="0" smtClean="0"/>
              <a:t>2</a:t>
            </a:r>
            <a:endParaRPr lang="en-GB" dirty="0"/>
          </a:p>
        </p:txBody>
      </p:sp>
    </p:spTree>
    <p:extLst>
      <p:ext uri="{BB962C8B-B14F-4D97-AF65-F5344CB8AC3E}">
        <p14:creationId xmlns:p14="http://schemas.microsoft.com/office/powerpoint/2010/main" val="188704511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1"/>
          </a:solidFill>
        </p:spPr>
        <p:txBody>
          <a:bodyPr/>
          <a:lstStyle/>
          <a:p>
            <a:r>
              <a:rPr lang="en-GB" dirty="0" smtClean="0">
                <a:solidFill>
                  <a:schemeClr val="bg1"/>
                </a:solidFill>
              </a:rPr>
              <a:t>Emotional v Rational messaging</a:t>
            </a:r>
            <a:endParaRPr lang="en-GB" dirty="0">
              <a:solidFill>
                <a:schemeClr val="bg1"/>
              </a:solidFill>
            </a:endParaRPr>
          </a:p>
        </p:txBody>
      </p:sp>
      <p:sp>
        <p:nvSpPr>
          <p:cNvPr id="3" name="Content Placeholder 2"/>
          <p:cNvSpPr>
            <a:spLocks noGrp="1"/>
          </p:cNvSpPr>
          <p:nvPr>
            <p:ph idx="1"/>
          </p:nvPr>
        </p:nvSpPr>
        <p:spPr/>
        <p:txBody>
          <a:bodyPr/>
          <a:lstStyle/>
          <a:p>
            <a:r>
              <a:rPr lang="en-GB" dirty="0" smtClean="0"/>
              <a:t>Low involvement = rational messaging</a:t>
            </a:r>
          </a:p>
          <a:p>
            <a:endParaRPr lang="en-GB" dirty="0" smtClean="0"/>
          </a:p>
          <a:p>
            <a:r>
              <a:rPr lang="en-GB" dirty="0" smtClean="0"/>
              <a:t>High involvement = emotional messaging </a:t>
            </a:r>
            <a:endParaRPr lang="en-GB" dirty="0"/>
          </a:p>
        </p:txBody>
      </p:sp>
      <p:pic>
        <p:nvPicPr>
          <p:cNvPr id="4" name="Picture 3"/>
          <p:cNvPicPr>
            <a:picLocks noChangeAspect="1"/>
          </p:cNvPicPr>
          <p:nvPr/>
        </p:nvPicPr>
        <p:blipFill>
          <a:blip r:embed="rId2"/>
          <a:stretch>
            <a:fillRect/>
          </a:stretch>
        </p:blipFill>
        <p:spPr>
          <a:xfrm>
            <a:off x="7424737" y="1825625"/>
            <a:ext cx="4048125" cy="3238500"/>
          </a:xfrm>
          <a:prstGeom prst="rect">
            <a:avLst/>
          </a:prstGeom>
        </p:spPr>
      </p:pic>
    </p:spTree>
    <p:extLst>
      <p:ext uri="{BB962C8B-B14F-4D97-AF65-F5344CB8AC3E}">
        <p14:creationId xmlns:p14="http://schemas.microsoft.com/office/powerpoint/2010/main" val="299342554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1"/>
          </a:solidFill>
        </p:spPr>
        <p:txBody>
          <a:bodyPr/>
          <a:lstStyle/>
          <a:p>
            <a:pPr algn="ctr"/>
            <a:r>
              <a:rPr lang="en-GB" dirty="0" smtClean="0">
                <a:solidFill>
                  <a:schemeClr val="bg1"/>
                </a:solidFill>
              </a:rPr>
              <a:t>Emotion = Brand Loyalty </a:t>
            </a:r>
            <a:endParaRPr lang="en-GB" dirty="0">
              <a:solidFill>
                <a:schemeClr val="bg1"/>
              </a:solidFill>
            </a:endParaRPr>
          </a:p>
        </p:txBody>
      </p:sp>
      <p:pic>
        <p:nvPicPr>
          <p:cNvPr id="4" name="Content Placeholder 3"/>
          <p:cNvPicPr>
            <a:picLocks noGrp="1" noChangeAspect="1"/>
          </p:cNvPicPr>
          <p:nvPr>
            <p:ph idx="1"/>
          </p:nvPr>
        </p:nvPicPr>
        <p:blipFill>
          <a:blip r:embed="rId2"/>
          <a:stretch>
            <a:fillRect/>
          </a:stretch>
        </p:blipFill>
        <p:spPr>
          <a:xfrm>
            <a:off x="3671887" y="2382044"/>
            <a:ext cx="4848225" cy="3238500"/>
          </a:xfrm>
          <a:prstGeom prst="rect">
            <a:avLst/>
          </a:prstGeom>
        </p:spPr>
      </p:pic>
    </p:spTree>
    <p:extLst>
      <p:ext uri="{BB962C8B-B14F-4D97-AF65-F5344CB8AC3E}">
        <p14:creationId xmlns:p14="http://schemas.microsoft.com/office/powerpoint/2010/main" val="77259583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1"/>
          </a:solidFill>
        </p:spPr>
        <p:txBody>
          <a:bodyPr/>
          <a:lstStyle/>
          <a:p>
            <a:r>
              <a:rPr lang="en-GB" dirty="0" smtClean="0">
                <a:solidFill>
                  <a:schemeClr val="bg1"/>
                </a:solidFill>
              </a:rPr>
              <a:t>Perceived Risks &amp; Credibility  </a:t>
            </a:r>
            <a:endParaRPr lang="en-GB" dirty="0">
              <a:solidFill>
                <a:schemeClr val="bg1"/>
              </a:solidFill>
            </a:endParaRPr>
          </a:p>
        </p:txBody>
      </p:sp>
      <p:sp>
        <p:nvSpPr>
          <p:cNvPr id="3" name="Content Placeholder 2"/>
          <p:cNvSpPr>
            <a:spLocks noGrp="1"/>
          </p:cNvSpPr>
          <p:nvPr>
            <p:ph idx="1"/>
          </p:nvPr>
        </p:nvSpPr>
        <p:spPr>
          <a:xfrm>
            <a:off x="838200" y="1825625"/>
            <a:ext cx="3692236" cy="2330739"/>
          </a:xfrm>
        </p:spPr>
        <p:txBody>
          <a:bodyPr>
            <a:normAutofit/>
          </a:bodyPr>
          <a:lstStyle/>
          <a:p>
            <a:r>
              <a:rPr lang="en-GB" sz="3200" dirty="0" smtClean="0"/>
              <a:t>Performance</a:t>
            </a:r>
            <a:endParaRPr lang="en-GB" sz="3200" dirty="0"/>
          </a:p>
          <a:p>
            <a:r>
              <a:rPr lang="en-GB" sz="3200" dirty="0" smtClean="0"/>
              <a:t>Financial </a:t>
            </a:r>
          </a:p>
        </p:txBody>
      </p:sp>
      <p:pic>
        <p:nvPicPr>
          <p:cNvPr id="4" name="Picture 3"/>
          <p:cNvPicPr>
            <a:picLocks noChangeAspect="1"/>
          </p:cNvPicPr>
          <p:nvPr/>
        </p:nvPicPr>
        <p:blipFill>
          <a:blip r:embed="rId2"/>
          <a:stretch>
            <a:fillRect/>
          </a:stretch>
        </p:blipFill>
        <p:spPr>
          <a:xfrm>
            <a:off x="0" y="3392110"/>
            <a:ext cx="12192000" cy="3465889"/>
          </a:xfrm>
          <a:prstGeom prst="rect">
            <a:avLst/>
          </a:prstGeom>
        </p:spPr>
      </p:pic>
      <p:sp>
        <p:nvSpPr>
          <p:cNvPr id="5" name="TextBox 4"/>
          <p:cNvSpPr txBox="1"/>
          <p:nvPr/>
        </p:nvSpPr>
        <p:spPr>
          <a:xfrm>
            <a:off x="5514109" y="1822450"/>
            <a:ext cx="4170218" cy="1569660"/>
          </a:xfrm>
          <a:prstGeom prst="rect">
            <a:avLst/>
          </a:prstGeom>
          <a:noFill/>
        </p:spPr>
        <p:txBody>
          <a:bodyPr wrap="square" rtlCol="0">
            <a:spAutoFit/>
          </a:bodyPr>
          <a:lstStyle/>
          <a:p>
            <a:pPr marL="285750" indent="-285750">
              <a:buFont typeface="Arial" panose="020B0604020202020204" pitchFamily="34" charset="0"/>
              <a:buChar char="•"/>
            </a:pPr>
            <a:r>
              <a:rPr lang="en-GB" sz="3200" dirty="0"/>
              <a:t>Physical – IKEA </a:t>
            </a:r>
          </a:p>
          <a:p>
            <a:pPr marL="285750" indent="-285750">
              <a:buFont typeface="Arial" panose="020B0604020202020204" pitchFamily="34" charset="0"/>
              <a:buChar char="•"/>
            </a:pPr>
            <a:r>
              <a:rPr lang="en-GB" sz="3200" dirty="0"/>
              <a:t>Social – COOL </a:t>
            </a:r>
          </a:p>
          <a:p>
            <a:pPr marL="285750" indent="-285750">
              <a:buFont typeface="Arial" panose="020B0604020202020204" pitchFamily="34" charset="0"/>
              <a:buChar char="•"/>
            </a:pPr>
            <a:r>
              <a:rPr lang="en-GB" sz="3200" dirty="0"/>
              <a:t>Ego - REWARD</a:t>
            </a:r>
          </a:p>
        </p:txBody>
      </p:sp>
    </p:spTree>
    <p:extLst>
      <p:ext uri="{BB962C8B-B14F-4D97-AF65-F5344CB8AC3E}">
        <p14:creationId xmlns:p14="http://schemas.microsoft.com/office/powerpoint/2010/main" val="405094619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500062"/>
            <a:ext cx="10515600" cy="1325563"/>
          </a:xfrm>
          <a:solidFill>
            <a:schemeClr val="tx1"/>
          </a:solidFill>
        </p:spPr>
        <p:txBody>
          <a:bodyPr/>
          <a:lstStyle/>
          <a:p>
            <a:r>
              <a:rPr lang="en-GB" dirty="0" smtClean="0">
                <a:solidFill>
                  <a:schemeClr val="bg1"/>
                </a:solidFill>
              </a:rPr>
              <a:t>Campaign Planning</a:t>
            </a:r>
            <a:endParaRPr lang="en-GB" dirty="0">
              <a:solidFill>
                <a:schemeClr val="bg1"/>
              </a:solidFill>
            </a:endParaRPr>
          </a:p>
        </p:txBody>
      </p:sp>
      <p:sp>
        <p:nvSpPr>
          <p:cNvPr id="3" name="Content Placeholder 2"/>
          <p:cNvSpPr>
            <a:spLocks noGrp="1"/>
          </p:cNvSpPr>
          <p:nvPr>
            <p:ph idx="1"/>
          </p:nvPr>
        </p:nvSpPr>
        <p:spPr/>
        <p:txBody>
          <a:bodyPr/>
          <a:lstStyle/>
          <a:p>
            <a:pPr marL="0" indent="0">
              <a:buNone/>
            </a:pPr>
            <a:endParaRPr lang="en-GB" dirty="0" smtClean="0"/>
          </a:p>
          <a:p>
            <a:pPr marL="0" indent="0">
              <a:buNone/>
            </a:pPr>
            <a:endParaRPr lang="en-GB" dirty="0"/>
          </a:p>
          <a:p>
            <a:pPr marL="0" indent="0">
              <a:buNone/>
            </a:pPr>
            <a:r>
              <a:rPr lang="en-GB" dirty="0" smtClean="0"/>
              <a:t>Marketing campaign is a series of communications designed to convey a consistent message – IMC. This includes media selection &amp; the right messages </a:t>
            </a:r>
            <a:endParaRPr lang="en-GB" dirty="0"/>
          </a:p>
        </p:txBody>
      </p:sp>
    </p:spTree>
    <p:extLst>
      <p:ext uri="{BB962C8B-B14F-4D97-AF65-F5344CB8AC3E}">
        <p14:creationId xmlns:p14="http://schemas.microsoft.com/office/powerpoint/2010/main" val="393344594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1"/>
          </a:solidFill>
        </p:spPr>
        <p:txBody>
          <a:bodyPr/>
          <a:lstStyle/>
          <a:p>
            <a:r>
              <a:rPr lang="en-GB" dirty="0" smtClean="0">
                <a:solidFill>
                  <a:schemeClr val="bg1"/>
                </a:solidFill>
              </a:rPr>
              <a:t>Campaign Plans should include</a:t>
            </a:r>
            <a:endParaRPr lang="en-GB" dirty="0">
              <a:solidFill>
                <a:schemeClr val="bg1"/>
              </a:solidFill>
            </a:endParaRPr>
          </a:p>
        </p:txBody>
      </p:sp>
      <p:sp>
        <p:nvSpPr>
          <p:cNvPr id="3" name="Content Placeholder 2"/>
          <p:cNvSpPr>
            <a:spLocks noGrp="1"/>
          </p:cNvSpPr>
          <p:nvPr>
            <p:ph idx="1"/>
          </p:nvPr>
        </p:nvSpPr>
        <p:spPr/>
        <p:txBody>
          <a:bodyPr/>
          <a:lstStyle/>
          <a:p>
            <a:r>
              <a:rPr lang="en-GB" dirty="0" smtClean="0"/>
              <a:t>Definition of target audience</a:t>
            </a:r>
          </a:p>
          <a:p>
            <a:r>
              <a:rPr lang="en-GB" dirty="0" smtClean="0"/>
              <a:t>Specific message to be communicated </a:t>
            </a:r>
          </a:p>
          <a:p>
            <a:r>
              <a:rPr lang="en-GB" dirty="0" smtClean="0"/>
              <a:t>Desired Outcomes </a:t>
            </a:r>
            <a:r>
              <a:rPr lang="en-GB" dirty="0" err="1" smtClean="0"/>
              <a:t>e.g</a:t>
            </a:r>
            <a:r>
              <a:rPr lang="en-GB" dirty="0" smtClean="0"/>
              <a:t> changed awareness, increased awareness, leads, web traffic</a:t>
            </a:r>
          </a:p>
          <a:p>
            <a:r>
              <a:rPr lang="en-GB" dirty="0" smtClean="0"/>
              <a:t>Mechanisms for monitoring and control</a:t>
            </a:r>
          </a:p>
          <a:p>
            <a:r>
              <a:rPr lang="en-GB" dirty="0" smtClean="0"/>
              <a:t>Mechanism for measuring results </a:t>
            </a:r>
          </a:p>
          <a:p>
            <a:endParaRPr lang="en-GB" dirty="0" smtClean="0"/>
          </a:p>
          <a:p>
            <a:endParaRPr lang="en-GB" dirty="0"/>
          </a:p>
        </p:txBody>
      </p:sp>
    </p:spTree>
    <p:extLst>
      <p:ext uri="{BB962C8B-B14F-4D97-AF65-F5344CB8AC3E}">
        <p14:creationId xmlns:p14="http://schemas.microsoft.com/office/powerpoint/2010/main" val="32334146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1"/>
          </a:solidFill>
        </p:spPr>
        <p:txBody>
          <a:bodyPr/>
          <a:lstStyle/>
          <a:p>
            <a:r>
              <a:rPr lang="en-GB" dirty="0" smtClean="0">
                <a:solidFill>
                  <a:schemeClr val="bg1"/>
                </a:solidFill>
              </a:rPr>
              <a:t>RABOSTIC – </a:t>
            </a:r>
            <a:r>
              <a:rPr lang="en-GB" dirty="0" err="1" smtClean="0">
                <a:solidFill>
                  <a:schemeClr val="bg1"/>
                </a:solidFill>
              </a:rPr>
              <a:t>comms</a:t>
            </a:r>
            <a:r>
              <a:rPr lang="en-GB" dirty="0" smtClean="0">
                <a:solidFill>
                  <a:schemeClr val="bg1"/>
                </a:solidFill>
              </a:rPr>
              <a:t> planning </a:t>
            </a:r>
            <a:endParaRPr lang="en-GB" dirty="0">
              <a:solidFill>
                <a:schemeClr val="bg1"/>
              </a:solidFill>
            </a:endParaRPr>
          </a:p>
        </p:txBody>
      </p:sp>
      <p:sp>
        <p:nvSpPr>
          <p:cNvPr id="3" name="Content Placeholder 2"/>
          <p:cNvSpPr>
            <a:spLocks noGrp="1"/>
          </p:cNvSpPr>
          <p:nvPr>
            <p:ph idx="1"/>
          </p:nvPr>
        </p:nvSpPr>
        <p:spPr/>
        <p:txBody>
          <a:bodyPr>
            <a:normAutofit fontScale="85000" lnSpcReduction="20000"/>
          </a:bodyPr>
          <a:lstStyle/>
          <a:p>
            <a:pPr marL="0" indent="0">
              <a:buNone/>
            </a:pPr>
            <a:r>
              <a:rPr lang="en-GB" dirty="0" err="1" smtClean="0"/>
              <a:t>Pickton</a:t>
            </a:r>
            <a:r>
              <a:rPr lang="en-GB" dirty="0" smtClean="0"/>
              <a:t> and Broderick (2004)</a:t>
            </a:r>
          </a:p>
          <a:p>
            <a:pPr marL="0" indent="0">
              <a:buNone/>
            </a:pPr>
            <a:endParaRPr lang="en-GB" dirty="0" smtClean="0"/>
          </a:p>
          <a:p>
            <a:pPr marL="0" indent="0">
              <a:buNone/>
            </a:pPr>
            <a:r>
              <a:rPr lang="en-GB" b="1" dirty="0" smtClean="0"/>
              <a:t>Planning Cycle includes:			Research Cycle includes</a:t>
            </a:r>
            <a:r>
              <a:rPr lang="en-GB" dirty="0" smtClean="0"/>
              <a:t>: </a:t>
            </a:r>
            <a:endParaRPr lang="en-GB" dirty="0"/>
          </a:p>
          <a:p>
            <a:r>
              <a:rPr lang="en-GB" dirty="0" smtClean="0"/>
              <a:t>Research 					Analysis</a:t>
            </a:r>
          </a:p>
          <a:p>
            <a:r>
              <a:rPr lang="en-GB" dirty="0" smtClean="0"/>
              <a:t>Audience					Decision Making </a:t>
            </a:r>
          </a:p>
          <a:p>
            <a:r>
              <a:rPr lang="en-GB" dirty="0" smtClean="0"/>
              <a:t>Budget					Evaluation</a:t>
            </a:r>
          </a:p>
          <a:p>
            <a:r>
              <a:rPr lang="en-GB" dirty="0" smtClean="0"/>
              <a:t>Objectives</a:t>
            </a:r>
          </a:p>
          <a:p>
            <a:r>
              <a:rPr lang="en-GB" dirty="0" smtClean="0"/>
              <a:t>Strategy</a:t>
            </a:r>
          </a:p>
          <a:p>
            <a:r>
              <a:rPr lang="en-GB" dirty="0" smtClean="0"/>
              <a:t>Tactics</a:t>
            </a:r>
          </a:p>
          <a:p>
            <a:r>
              <a:rPr lang="en-GB" dirty="0" smtClean="0"/>
              <a:t>Implementation</a:t>
            </a:r>
          </a:p>
          <a:p>
            <a:r>
              <a:rPr lang="en-GB" dirty="0" smtClean="0"/>
              <a:t>Control</a:t>
            </a:r>
            <a:endParaRPr lang="en-GB" dirty="0"/>
          </a:p>
        </p:txBody>
      </p:sp>
      <p:sp>
        <p:nvSpPr>
          <p:cNvPr id="4" name="Left Arrow 3"/>
          <p:cNvSpPr/>
          <p:nvPr/>
        </p:nvSpPr>
        <p:spPr>
          <a:xfrm>
            <a:off x="3685309" y="3144982"/>
            <a:ext cx="1856509" cy="720436"/>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94079835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1"/>
          </a:solidFill>
        </p:spPr>
        <p:txBody>
          <a:bodyPr/>
          <a:lstStyle/>
          <a:p>
            <a:r>
              <a:rPr lang="en-GB" dirty="0" smtClean="0">
                <a:solidFill>
                  <a:schemeClr val="bg1"/>
                </a:solidFill>
              </a:rPr>
              <a:t>Example </a:t>
            </a:r>
            <a:r>
              <a:rPr lang="en-GB" dirty="0" err="1" smtClean="0">
                <a:solidFill>
                  <a:schemeClr val="bg1"/>
                </a:solidFill>
              </a:rPr>
              <a:t>Marcomms</a:t>
            </a:r>
            <a:r>
              <a:rPr lang="en-GB" dirty="0" smtClean="0">
                <a:solidFill>
                  <a:schemeClr val="bg1"/>
                </a:solidFill>
              </a:rPr>
              <a:t> objectives </a:t>
            </a:r>
            <a:endParaRPr lang="en-GB" dirty="0">
              <a:solidFill>
                <a:schemeClr val="bg1"/>
              </a:solidFill>
            </a:endParaRPr>
          </a:p>
        </p:txBody>
      </p:sp>
      <p:sp>
        <p:nvSpPr>
          <p:cNvPr id="3" name="Content Placeholder 2"/>
          <p:cNvSpPr>
            <a:spLocks noGrp="1"/>
          </p:cNvSpPr>
          <p:nvPr>
            <p:ph idx="1"/>
          </p:nvPr>
        </p:nvSpPr>
        <p:spPr/>
        <p:txBody>
          <a:bodyPr>
            <a:normAutofit lnSpcReduction="10000"/>
          </a:bodyPr>
          <a:lstStyle/>
          <a:p>
            <a:r>
              <a:rPr lang="en-GB" sz="3200" dirty="0" smtClean="0"/>
              <a:t>Differentiate a product or service from competing offers </a:t>
            </a:r>
          </a:p>
          <a:p>
            <a:r>
              <a:rPr lang="en-GB" sz="3200" dirty="0" smtClean="0"/>
              <a:t>Provide information on features and benefits</a:t>
            </a:r>
          </a:p>
          <a:p>
            <a:r>
              <a:rPr lang="en-GB" sz="3200" dirty="0" smtClean="0"/>
              <a:t>Create awareness</a:t>
            </a:r>
          </a:p>
          <a:p>
            <a:r>
              <a:rPr lang="en-GB" sz="3200" dirty="0" smtClean="0"/>
              <a:t>Improve positioning of a product or reposition it. </a:t>
            </a:r>
          </a:p>
          <a:p>
            <a:r>
              <a:rPr lang="en-GB" sz="3200" dirty="0" smtClean="0"/>
              <a:t>Create a call to action</a:t>
            </a:r>
          </a:p>
          <a:p>
            <a:r>
              <a:rPr lang="en-GB" sz="3200" dirty="0" smtClean="0"/>
              <a:t>Win new business or retain customers </a:t>
            </a:r>
          </a:p>
          <a:p>
            <a:endParaRPr lang="en-GB" sz="3200" dirty="0"/>
          </a:p>
          <a:p>
            <a:pPr marL="0" indent="0" algn="ctr">
              <a:buNone/>
            </a:pPr>
            <a:r>
              <a:rPr lang="en-GB" sz="3200" dirty="0" smtClean="0"/>
              <a:t>Remember – SMART!! </a:t>
            </a:r>
          </a:p>
        </p:txBody>
      </p:sp>
    </p:spTree>
    <p:extLst>
      <p:ext uri="{BB962C8B-B14F-4D97-AF65-F5344CB8AC3E}">
        <p14:creationId xmlns:p14="http://schemas.microsoft.com/office/powerpoint/2010/main" val="95538993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p:cNvSpPr/>
          <p:nvPr/>
        </p:nvSpPr>
        <p:spPr>
          <a:xfrm>
            <a:off x="3906983" y="290945"/>
            <a:ext cx="3588327" cy="117763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Marketing Strategy </a:t>
            </a:r>
            <a:endParaRPr lang="en-GB" dirty="0"/>
          </a:p>
        </p:txBody>
      </p:sp>
      <p:sp>
        <p:nvSpPr>
          <p:cNvPr id="5" name="Rounded Rectangle 4"/>
          <p:cNvSpPr/>
          <p:nvPr/>
        </p:nvSpPr>
        <p:spPr>
          <a:xfrm>
            <a:off x="3990110" y="1856509"/>
            <a:ext cx="3505200" cy="128847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Advertising strategy</a:t>
            </a:r>
          </a:p>
          <a:p>
            <a:pPr marL="285750" indent="-285750">
              <a:buFont typeface="Arial" panose="020B0604020202020204" pitchFamily="34" charset="0"/>
              <a:buChar char="•"/>
            </a:pPr>
            <a:r>
              <a:rPr lang="en-GB" dirty="0" smtClean="0"/>
              <a:t>Target Groups</a:t>
            </a:r>
          </a:p>
          <a:p>
            <a:pPr marL="285750" indent="-285750">
              <a:buFont typeface="Arial" panose="020B0604020202020204" pitchFamily="34" charset="0"/>
              <a:buChar char="•"/>
            </a:pPr>
            <a:r>
              <a:rPr lang="en-GB" dirty="0" smtClean="0"/>
              <a:t>Objectives</a:t>
            </a:r>
          </a:p>
          <a:p>
            <a:pPr marL="285750" indent="-285750">
              <a:buFont typeface="Arial" panose="020B0604020202020204" pitchFamily="34" charset="0"/>
              <a:buChar char="•"/>
            </a:pPr>
            <a:r>
              <a:rPr lang="en-GB" dirty="0" smtClean="0"/>
              <a:t>Message Strategy</a:t>
            </a:r>
            <a:endParaRPr lang="en-GB" dirty="0"/>
          </a:p>
        </p:txBody>
      </p:sp>
      <p:sp>
        <p:nvSpPr>
          <p:cNvPr id="6" name="Rounded Rectangle 5"/>
          <p:cNvSpPr/>
          <p:nvPr/>
        </p:nvSpPr>
        <p:spPr>
          <a:xfrm>
            <a:off x="3906983" y="3532909"/>
            <a:ext cx="3505200" cy="135774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Creative Strategy </a:t>
            </a:r>
          </a:p>
          <a:p>
            <a:pPr marL="285750" indent="-285750">
              <a:buFont typeface="Arial" panose="020B0604020202020204" pitchFamily="34" charset="0"/>
              <a:buChar char="•"/>
            </a:pPr>
            <a:r>
              <a:rPr lang="en-GB" dirty="0" smtClean="0"/>
              <a:t>Creative Ideas</a:t>
            </a:r>
          </a:p>
        </p:txBody>
      </p:sp>
      <p:sp>
        <p:nvSpPr>
          <p:cNvPr id="7" name="Rounded Rectangle 6"/>
          <p:cNvSpPr/>
          <p:nvPr/>
        </p:nvSpPr>
        <p:spPr>
          <a:xfrm>
            <a:off x="3906983" y="5330661"/>
            <a:ext cx="3505200" cy="116378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Media Strategy</a:t>
            </a:r>
          </a:p>
          <a:p>
            <a:pPr marL="285750" indent="-285750">
              <a:buFont typeface="Arial" panose="020B0604020202020204" pitchFamily="34" charset="0"/>
              <a:buChar char="•"/>
            </a:pPr>
            <a:r>
              <a:rPr lang="en-GB" dirty="0" smtClean="0"/>
              <a:t>Which media</a:t>
            </a:r>
          </a:p>
          <a:p>
            <a:pPr marL="285750" indent="-285750">
              <a:buFont typeface="Arial" panose="020B0604020202020204" pitchFamily="34" charset="0"/>
              <a:buChar char="•"/>
            </a:pPr>
            <a:r>
              <a:rPr lang="en-GB" dirty="0" smtClean="0"/>
              <a:t>Time Period</a:t>
            </a:r>
          </a:p>
          <a:p>
            <a:pPr marL="285750" indent="-285750">
              <a:buFont typeface="Arial" panose="020B0604020202020204" pitchFamily="34" charset="0"/>
              <a:buChar char="•"/>
            </a:pPr>
            <a:r>
              <a:rPr lang="en-GB" dirty="0" smtClean="0"/>
              <a:t>Frequency</a:t>
            </a:r>
            <a:endParaRPr lang="en-GB" dirty="0"/>
          </a:p>
        </p:txBody>
      </p:sp>
      <p:sp>
        <p:nvSpPr>
          <p:cNvPr id="8" name="Down Arrow 7"/>
          <p:cNvSpPr/>
          <p:nvPr/>
        </p:nvSpPr>
        <p:spPr>
          <a:xfrm>
            <a:off x="5334000" y="1482924"/>
            <a:ext cx="367146" cy="38792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p:cNvPicPr>
            <a:picLocks noChangeAspect="1"/>
          </p:cNvPicPr>
          <p:nvPr/>
        </p:nvPicPr>
        <p:blipFill>
          <a:blip r:embed="rId2"/>
          <a:stretch>
            <a:fillRect/>
          </a:stretch>
        </p:blipFill>
        <p:spPr>
          <a:xfrm>
            <a:off x="5340339" y="3176520"/>
            <a:ext cx="402371" cy="408467"/>
          </a:xfrm>
          <a:prstGeom prst="rect">
            <a:avLst/>
          </a:prstGeom>
        </p:spPr>
      </p:pic>
      <p:pic>
        <p:nvPicPr>
          <p:cNvPr id="10" name="Picture 9"/>
          <p:cNvPicPr>
            <a:picLocks noChangeAspect="1"/>
          </p:cNvPicPr>
          <p:nvPr/>
        </p:nvPicPr>
        <p:blipFill>
          <a:blip r:embed="rId2"/>
          <a:stretch>
            <a:fillRect/>
          </a:stretch>
        </p:blipFill>
        <p:spPr>
          <a:xfrm>
            <a:off x="5340339" y="4922194"/>
            <a:ext cx="402371" cy="408467"/>
          </a:xfrm>
          <a:prstGeom prst="rect">
            <a:avLst/>
          </a:prstGeom>
        </p:spPr>
      </p:pic>
      <p:sp>
        <p:nvSpPr>
          <p:cNvPr id="11" name="Rounded Rectangle 10"/>
          <p:cNvSpPr/>
          <p:nvPr/>
        </p:nvSpPr>
        <p:spPr>
          <a:xfrm>
            <a:off x="8839200" y="1870852"/>
            <a:ext cx="2036618" cy="1371844"/>
          </a:xfrm>
          <a:prstGeom prst="roundRect">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To Whom?</a:t>
            </a:r>
          </a:p>
          <a:p>
            <a:pPr algn="ctr"/>
            <a:r>
              <a:rPr lang="en-GB" dirty="0" smtClean="0"/>
              <a:t>Why?</a:t>
            </a:r>
          </a:p>
          <a:p>
            <a:pPr algn="ctr"/>
            <a:r>
              <a:rPr lang="en-GB" dirty="0" smtClean="0"/>
              <a:t>What?</a:t>
            </a:r>
            <a:endParaRPr lang="en-GB" dirty="0"/>
          </a:p>
        </p:txBody>
      </p:sp>
      <p:sp>
        <p:nvSpPr>
          <p:cNvPr id="12" name="Rounded Rectangle 11"/>
          <p:cNvSpPr/>
          <p:nvPr/>
        </p:nvSpPr>
        <p:spPr>
          <a:xfrm>
            <a:off x="8839200" y="3635271"/>
            <a:ext cx="2113407" cy="665018"/>
          </a:xfrm>
          <a:prstGeom prst="roundRect">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How?</a:t>
            </a:r>
            <a:endParaRPr lang="en-GB" dirty="0"/>
          </a:p>
        </p:txBody>
      </p:sp>
      <p:sp>
        <p:nvSpPr>
          <p:cNvPr id="13" name="Rounded Rectangle 12"/>
          <p:cNvSpPr/>
          <p:nvPr/>
        </p:nvSpPr>
        <p:spPr>
          <a:xfrm>
            <a:off x="9006043" y="5417373"/>
            <a:ext cx="1995055" cy="990358"/>
          </a:xfrm>
          <a:prstGeom prst="roundRect">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Where?</a:t>
            </a:r>
          </a:p>
          <a:p>
            <a:pPr algn="ctr"/>
            <a:r>
              <a:rPr lang="en-GB" dirty="0" smtClean="0"/>
              <a:t>When</a:t>
            </a:r>
          </a:p>
          <a:p>
            <a:pPr algn="ctr"/>
            <a:r>
              <a:rPr lang="en-GB" dirty="0" smtClean="0"/>
              <a:t>How often?</a:t>
            </a:r>
            <a:endParaRPr lang="en-GB" dirty="0"/>
          </a:p>
        </p:txBody>
      </p:sp>
    </p:spTree>
    <p:extLst>
      <p:ext uri="{BB962C8B-B14F-4D97-AF65-F5344CB8AC3E}">
        <p14:creationId xmlns:p14="http://schemas.microsoft.com/office/powerpoint/2010/main" val="262273266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7241" y="127254"/>
            <a:ext cx="10515600" cy="1325563"/>
          </a:xfrm>
          <a:solidFill>
            <a:schemeClr val="tx1"/>
          </a:solidFill>
        </p:spPr>
        <p:txBody>
          <a:bodyPr/>
          <a:lstStyle/>
          <a:p>
            <a:r>
              <a:rPr lang="en-GB" dirty="0" smtClean="0">
                <a:solidFill>
                  <a:schemeClr val="bg1"/>
                </a:solidFill>
              </a:rPr>
              <a:t>The Creative Brief </a:t>
            </a:r>
            <a:endParaRPr lang="en-GB" dirty="0">
              <a:solidFill>
                <a:schemeClr val="bg1"/>
              </a:solidFill>
            </a:endParaRPr>
          </a:p>
        </p:txBody>
      </p:sp>
      <p:sp>
        <p:nvSpPr>
          <p:cNvPr id="4" name="Oval 3"/>
          <p:cNvSpPr/>
          <p:nvPr/>
        </p:nvSpPr>
        <p:spPr>
          <a:xfrm>
            <a:off x="5443095" y="3192959"/>
            <a:ext cx="2396836" cy="160712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The Brief </a:t>
            </a:r>
            <a:endParaRPr lang="en-GB" dirty="0"/>
          </a:p>
        </p:txBody>
      </p:sp>
      <p:sp>
        <p:nvSpPr>
          <p:cNvPr id="5" name="Rounded Rectangle 4"/>
          <p:cNvSpPr/>
          <p:nvPr/>
        </p:nvSpPr>
        <p:spPr>
          <a:xfrm>
            <a:off x="2424096" y="2065215"/>
            <a:ext cx="1953491" cy="113607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Budget</a:t>
            </a:r>
            <a:endParaRPr lang="en-GB" dirty="0"/>
          </a:p>
        </p:txBody>
      </p:sp>
      <p:sp>
        <p:nvSpPr>
          <p:cNvPr id="6" name="Rounded Rectangle 5"/>
          <p:cNvSpPr/>
          <p:nvPr/>
        </p:nvSpPr>
        <p:spPr>
          <a:xfrm>
            <a:off x="5680358" y="1183808"/>
            <a:ext cx="1953491" cy="113607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Product History </a:t>
            </a:r>
            <a:endParaRPr lang="en-GB" dirty="0"/>
          </a:p>
        </p:txBody>
      </p:sp>
      <p:sp>
        <p:nvSpPr>
          <p:cNvPr id="7" name="Rounded Rectangle 6"/>
          <p:cNvSpPr/>
          <p:nvPr/>
        </p:nvSpPr>
        <p:spPr>
          <a:xfrm>
            <a:off x="8799350" y="4711887"/>
            <a:ext cx="1953491" cy="113607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Objectives of the campaign</a:t>
            </a:r>
            <a:endParaRPr lang="en-GB" dirty="0"/>
          </a:p>
        </p:txBody>
      </p:sp>
      <p:sp>
        <p:nvSpPr>
          <p:cNvPr id="8" name="Rounded Rectangle 7"/>
          <p:cNvSpPr/>
          <p:nvPr/>
        </p:nvSpPr>
        <p:spPr>
          <a:xfrm>
            <a:off x="5680358" y="5604677"/>
            <a:ext cx="1953491" cy="113607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Target Audience </a:t>
            </a:r>
            <a:endParaRPr lang="en-GB" dirty="0"/>
          </a:p>
        </p:txBody>
      </p:sp>
      <p:sp>
        <p:nvSpPr>
          <p:cNvPr id="9" name="Rounded Rectangle 8"/>
          <p:cNvSpPr/>
          <p:nvPr/>
        </p:nvSpPr>
        <p:spPr>
          <a:xfrm>
            <a:off x="2467286" y="4405747"/>
            <a:ext cx="1953491" cy="113607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Timetable for the campaign</a:t>
            </a:r>
            <a:endParaRPr lang="en-GB" dirty="0"/>
          </a:p>
        </p:txBody>
      </p:sp>
      <p:sp>
        <p:nvSpPr>
          <p:cNvPr id="10" name="Rounded Rectangle 9"/>
          <p:cNvSpPr/>
          <p:nvPr/>
        </p:nvSpPr>
        <p:spPr>
          <a:xfrm>
            <a:off x="8768120" y="2117394"/>
            <a:ext cx="1953491" cy="113607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Product Features and benefits</a:t>
            </a:r>
            <a:endParaRPr lang="en-GB" dirty="0"/>
          </a:p>
        </p:txBody>
      </p:sp>
      <p:sp>
        <p:nvSpPr>
          <p:cNvPr id="11" name="Up Arrow 10"/>
          <p:cNvSpPr/>
          <p:nvPr/>
        </p:nvSpPr>
        <p:spPr>
          <a:xfrm>
            <a:off x="6284758" y="2485860"/>
            <a:ext cx="713511" cy="678873"/>
          </a:xfrm>
          <a:prstGeom prst="upArrow">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Up Arrow 11"/>
          <p:cNvSpPr/>
          <p:nvPr/>
        </p:nvSpPr>
        <p:spPr>
          <a:xfrm rot="10800000">
            <a:off x="6284757" y="4862945"/>
            <a:ext cx="713511" cy="678873"/>
          </a:xfrm>
          <a:prstGeom prst="upArrow">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Up Arrow 12"/>
          <p:cNvSpPr/>
          <p:nvPr/>
        </p:nvSpPr>
        <p:spPr>
          <a:xfrm rot="7113744">
            <a:off x="7955252" y="4360247"/>
            <a:ext cx="713511" cy="678873"/>
          </a:xfrm>
          <a:prstGeom prst="upArrow">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Up Arrow 13"/>
          <p:cNvSpPr/>
          <p:nvPr/>
        </p:nvSpPr>
        <p:spPr>
          <a:xfrm rot="3574688">
            <a:off x="7949038" y="2929801"/>
            <a:ext cx="713511" cy="678873"/>
          </a:xfrm>
          <a:prstGeom prst="upArrow">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Up Arrow 14"/>
          <p:cNvSpPr/>
          <p:nvPr/>
        </p:nvSpPr>
        <p:spPr>
          <a:xfrm rot="15007359">
            <a:off x="4653409" y="4323314"/>
            <a:ext cx="713511" cy="678873"/>
          </a:xfrm>
          <a:prstGeom prst="upArrow">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Up Arrow 15"/>
          <p:cNvSpPr/>
          <p:nvPr/>
        </p:nvSpPr>
        <p:spPr>
          <a:xfrm rot="18124824">
            <a:off x="4460383" y="2914030"/>
            <a:ext cx="713511" cy="678873"/>
          </a:xfrm>
          <a:prstGeom prst="upArrow">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73921766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a:xfrm>
            <a:off x="242455" y="333376"/>
            <a:ext cx="7772400" cy="1008063"/>
          </a:xfrm>
          <a:solidFill>
            <a:schemeClr val="tx1"/>
          </a:solidFill>
        </p:spPr>
        <p:txBody>
          <a:bodyPr/>
          <a:lstStyle/>
          <a:p>
            <a:pPr algn="l"/>
            <a:r>
              <a:rPr lang="en-GB" altLang="en-US" dirty="0" smtClean="0">
                <a:solidFill>
                  <a:schemeClr val="bg1"/>
                </a:solidFill>
              </a:rPr>
              <a:t>THE MEDIA</a:t>
            </a:r>
          </a:p>
        </p:txBody>
      </p:sp>
      <p:sp>
        <p:nvSpPr>
          <p:cNvPr id="17411" name="Content Placeholder 2"/>
          <p:cNvSpPr>
            <a:spLocks noGrp="1"/>
          </p:cNvSpPr>
          <p:nvPr>
            <p:ph idx="1"/>
          </p:nvPr>
        </p:nvSpPr>
        <p:spPr>
          <a:xfrm>
            <a:off x="2208213" y="1341439"/>
            <a:ext cx="7772400" cy="4967287"/>
          </a:xfrm>
        </p:spPr>
        <p:txBody>
          <a:bodyPr/>
          <a:lstStyle/>
          <a:p>
            <a:r>
              <a:rPr lang="en-GB" altLang="en-US" smtClean="0"/>
              <a:t>Media includes any broadcast method incl. TV, radio, press, posters and the internet.</a:t>
            </a:r>
          </a:p>
          <a:p>
            <a:r>
              <a:rPr lang="en-GB" altLang="en-US" smtClean="0"/>
              <a:t>A combination or mix is required to attempt to engage with the many audiences</a:t>
            </a:r>
          </a:p>
          <a:p>
            <a:r>
              <a:rPr lang="en-GB" altLang="en-US" smtClean="0"/>
              <a:t>Choice of media is a key element of the message because </a:t>
            </a:r>
            <a:r>
              <a:rPr lang="en-GB" altLang="en-US" b="1" smtClean="0"/>
              <a:t>it is</a:t>
            </a:r>
            <a:r>
              <a:rPr lang="en-GB" altLang="en-US" smtClean="0"/>
              <a:t> a part of the message.</a:t>
            </a:r>
          </a:p>
          <a:p>
            <a:pPr>
              <a:buFont typeface="Wingdings" panose="05000000000000000000" pitchFamily="2" charset="2"/>
              <a:buChar char="ü"/>
            </a:pPr>
            <a:r>
              <a:rPr lang="en-GB" altLang="en-US" smtClean="0"/>
              <a:t>The use of TV bestows importance.</a:t>
            </a:r>
          </a:p>
          <a:p>
            <a:pPr>
              <a:buFont typeface="Wingdings" panose="05000000000000000000" pitchFamily="2" charset="2"/>
              <a:buChar char="ü"/>
            </a:pPr>
            <a:r>
              <a:rPr lang="en-GB" altLang="en-US" smtClean="0"/>
              <a:t>Technology imparts modernity.</a:t>
            </a:r>
          </a:p>
          <a:p>
            <a:pPr>
              <a:buFont typeface="Wingdings" panose="05000000000000000000" pitchFamily="2" charset="2"/>
              <a:buChar char="ü"/>
            </a:pPr>
            <a:r>
              <a:rPr lang="en-GB" altLang="en-US" smtClean="0"/>
              <a:t>Budgets will often dictate choices.</a:t>
            </a:r>
          </a:p>
          <a:p>
            <a:endParaRPr lang="en-GB" altLang="en-US" smtClean="0"/>
          </a:p>
          <a:p>
            <a:endParaRPr lang="en-GB" altLang="en-US" smtClean="0"/>
          </a:p>
          <a:p>
            <a:endParaRPr lang="en-GB" altLang="en-US" smtClean="0"/>
          </a:p>
        </p:txBody>
      </p:sp>
      <p:pic>
        <p:nvPicPr>
          <p:cNvPr id="17412"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014855" y="4710545"/>
            <a:ext cx="4177145" cy="21474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0525050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a:xfrm>
            <a:off x="838200" y="303213"/>
            <a:ext cx="10515600" cy="1325563"/>
          </a:xfrm>
          <a:solidFill>
            <a:schemeClr val="tx1"/>
          </a:solidFill>
        </p:spPr>
        <p:txBody>
          <a:bodyPr/>
          <a:lstStyle/>
          <a:p>
            <a:r>
              <a:rPr lang="en-GB" altLang="en-US" dirty="0" smtClean="0">
                <a:solidFill>
                  <a:schemeClr val="bg1"/>
                </a:solidFill>
              </a:rPr>
              <a:t>MEDIA PLANNING</a:t>
            </a:r>
          </a:p>
        </p:txBody>
      </p:sp>
      <p:sp>
        <p:nvSpPr>
          <p:cNvPr id="3" name="Content Placeholder 2"/>
          <p:cNvSpPr>
            <a:spLocks noGrp="1"/>
          </p:cNvSpPr>
          <p:nvPr>
            <p:ph idx="1"/>
          </p:nvPr>
        </p:nvSpPr>
        <p:spPr>
          <a:xfrm>
            <a:off x="838200" y="1739613"/>
            <a:ext cx="7239000" cy="4467225"/>
          </a:xfrm>
        </p:spPr>
        <p:txBody>
          <a:bodyPr/>
          <a:lstStyle/>
          <a:p>
            <a:pPr marL="0" indent="0">
              <a:buNone/>
              <a:defRPr/>
            </a:pPr>
            <a:r>
              <a:rPr lang="en-GB" dirty="0" smtClean="0"/>
              <a:t>Media planning is a very specific marketing skill in an advertising agency or it is often delivered through specialist agencies, they ; </a:t>
            </a:r>
          </a:p>
          <a:p>
            <a:pPr>
              <a:buFont typeface="Arial" pitchFamily="34" charset="0"/>
              <a:buChar char="•"/>
              <a:defRPr/>
            </a:pPr>
            <a:r>
              <a:rPr lang="en-GB" dirty="0" smtClean="0"/>
              <a:t>Select the most appropriate channels of communication</a:t>
            </a:r>
          </a:p>
          <a:p>
            <a:pPr>
              <a:buFont typeface="Arial" pitchFamily="34" charset="0"/>
              <a:buChar char="•"/>
              <a:defRPr/>
            </a:pPr>
            <a:r>
              <a:rPr lang="en-GB" dirty="0" smtClean="0"/>
              <a:t>To address the target audience</a:t>
            </a:r>
          </a:p>
          <a:p>
            <a:pPr>
              <a:buFont typeface="Arial" pitchFamily="34" charset="0"/>
              <a:buChar char="•"/>
              <a:defRPr/>
            </a:pPr>
            <a:r>
              <a:rPr lang="en-GB" dirty="0" smtClean="0"/>
              <a:t>To deliver the right message</a:t>
            </a:r>
          </a:p>
          <a:p>
            <a:pPr>
              <a:buFont typeface="Arial" pitchFamily="34" charset="0"/>
              <a:buChar char="•"/>
              <a:defRPr/>
            </a:pPr>
            <a:r>
              <a:rPr lang="en-GB" dirty="0" smtClean="0"/>
              <a:t>To negotiate the best rates possible</a:t>
            </a:r>
          </a:p>
          <a:p>
            <a:pPr>
              <a:buFont typeface="Arial" pitchFamily="34" charset="0"/>
              <a:buChar char="•"/>
              <a:defRPr/>
            </a:pPr>
            <a:endParaRPr lang="en-GB" dirty="0"/>
          </a:p>
        </p:txBody>
      </p:sp>
      <p:pic>
        <p:nvPicPr>
          <p:cNvPr id="18436"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885979" y="1628776"/>
            <a:ext cx="4306021" cy="4522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3846255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a:solidFill>
            <a:schemeClr val="tx1"/>
          </a:solidFill>
        </p:spPr>
        <p:txBody>
          <a:bodyPr/>
          <a:lstStyle/>
          <a:p>
            <a:r>
              <a:rPr lang="en-GB" altLang="en-US" dirty="0" smtClean="0">
                <a:solidFill>
                  <a:schemeClr val="bg1"/>
                </a:solidFill>
              </a:rPr>
              <a:t>ISSUES IN MEDIA PLANNING</a:t>
            </a:r>
          </a:p>
        </p:txBody>
      </p:sp>
      <p:sp>
        <p:nvSpPr>
          <p:cNvPr id="19459" name="Content Placeholder 2"/>
          <p:cNvSpPr>
            <a:spLocks noGrp="1"/>
          </p:cNvSpPr>
          <p:nvPr>
            <p:ph idx="1"/>
          </p:nvPr>
        </p:nvSpPr>
        <p:spPr>
          <a:xfrm>
            <a:off x="2209800" y="1773238"/>
            <a:ext cx="7772400" cy="4322762"/>
          </a:xfrm>
        </p:spPr>
        <p:txBody>
          <a:bodyPr/>
          <a:lstStyle/>
          <a:p>
            <a:r>
              <a:rPr lang="en-GB" altLang="en-US" i="1" smtClean="0"/>
              <a:t>Choice is based on analysis and intuition</a:t>
            </a:r>
          </a:p>
          <a:p>
            <a:r>
              <a:rPr lang="en-GB" altLang="en-US" smtClean="0"/>
              <a:t>Originally the last stage….</a:t>
            </a:r>
          </a:p>
          <a:p>
            <a:r>
              <a:rPr lang="en-GB" altLang="en-US" smtClean="0"/>
              <a:t>now  a much more critical role</a:t>
            </a:r>
          </a:p>
          <a:p>
            <a:r>
              <a:rPr lang="en-GB" altLang="en-US" smtClean="0"/>
              <a:t>Needs a wide range of knowledge of different media and tools</a:t>
            </a:r>
          </a:p>
          <a:p>
            <a:r>
              <a:rPr lang="en-GB" altLang="en-US" smtClean="0"/>
              <a:t>Media planners need to be up-to-date</a:t>
            </a:r>
          </a:p>
          <a:p>
            <a:r>
              <a:rPr lang="en-GB" altLang="en-US" smtClean="0"/>
              <a:t>They must recognise &amp; ackowledge the nature of un-planned messages</a:t>
            </a:r>
          </a:p>
          <a:p>
            <a:endParaRPr lang="en-GB" altLang="en-US" smtClean="0"/>
          </a:p>
        </p:txBody>
      </p:sp>
    </p:spTree>
    <p:extLst>
      <p:ext uri="{BB962C8B-B14F-4D97-AF65-F5344CB8AC3E}">
        <p14:creationId xmlns:p14="http://schemas.microsoft.com/office/powerpoint/2010/main" val="328698576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a:xfrm>
            <a:off x="187037" y="198870"/>
            <a:ext cx="10515600" cy="1325563"/>
          </a:xfrm>
          <a:solidFill>
            <a:schemeClr val="tx1"/>
          </a:solidFill>
        </p:spPr>
        <p:txBody>
          <a:bodyPr/>
          <a:lstStyle/>
          <a:p>
            <a:pPr algn="l"/>
            <a:r>
              <a:rPr lang="en-GB" altLang="en-US" dirty="0" smtClean="0">
                <a:solidFill>
                  <a:schemeClr val="bg1"/>
                </a:solidFill>
              </a:rPr>
              <a:t>MORE ISSUES</a:t>
            </a:r>
          </a:p>
        </p:txBody>
      </p:sp>
      <p:sp>
        <p:nvSpPr>
          <p:cNvPr id="20483" name="Content Placeholder 2"/>
          <p:cNvSpPr>
            <a:spLocks noGrp="1"/>
          </p:cNvSpPr>
          <p:nvPr>
            <p:ph sz="half" idx="1"/>
          </p:nvPr>
        </p:nvSpPr>
        <p:spPr/>
        <p:txBody>
          <a:bodyPr/>
          <a:lstStyle/>
          <a:p>
            <a:r>
              <a:rPr lang="en-GB" altLang="en-US" smtClean="0"/>
              <a:t>Increased competition and risk</a:t>
            </a:r>
          </a:p>
          <a:p>
            <a:r>
              <a:rPr lang="en-GB" altLang="en-US" smtClean="0"/>
              <a:t>Increased costs</a:t>
            </a:r>
          </a:p>
          <a:p>
            <a:r>
              <a:rPr lang="en-GB" altLang="en-US" smtClean="0"/>
              <a:t>Fallibility of metrics</a:t>
            </a:r>
          </a:p>
          <a:p>
            <a:r>
              <a:rPr lang="en-GB" altLang="en-US" smtClean="0"/>
              <a:t>More competitive environment</a:t>
            </a:r>
          </a:p>
          <a:p>
            <a:r>
              <a:rPr lang="en-GB" altLang="en-US" smtClean="0"/>
              <a:t>Free media environment</a:t>
            </a:r>
          </a:p>
        </p:txBody>
      </p:sp>
      <p:pic>
        <p:nvPicPr>
          <p:cNvPr id="20484" name="Content Placeholder 2"/>
          <p:cNvPicPr>
            <a:picLocks noGrp="1" noChangeAspect="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7863609" y="198870"/>
            <a:ext cx="4032250" cy="5903912"/>
          </a:xfrm>
        </p:spPr>
      </p:pic>
    </p:spTree>
    <p:extLst>
      <p:ext uri="{BB962C8B-B14F-4D97-AF65-F5344CB8AC3E}">
        <p14:creationId xmlns:p14="http://schemas.microsoft.com/office/powerpoint/2010/main" val="401730745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a:solidFill>
            <a:schemeClr val="tx1"/>
          </a:solidFill>
        </p:spPr>
        <p:txBody>
          <a:bodyPr/>
          <a:lstStyle/>
          <a:p>
            <a:r>
              <a:rPr lang="en-GB" altLang="en-US" dirty="0" smtClean="0">
                <a:solidFill>
                  <a:schemeClr val="bg1"/>
                </a:solidFill>
              </a:rPr>
              <a:t>THE MEDIA PLAN</a:t>
            </a:r>
          </a:p>
        </p:txBody>
      </p:sp>
      <p:sp>
        <p:nvSpPr>
          <p:cNvPr id="21507" name="Content Placeholder 2"/>
          <p:cNvSpPr>
            <a:spLocks noGrp="1"/>
          </p:cNvSpPr>
          <p:nvPr>
            <p:ph idx="1"/>
          </p:nvPr>
        </p:nvSpPr>
        <p:spPr/>
        <p:txBody>
          <a:bodyPr/>
          <a:lstStyle/>
          <a:p>
            <a:r>
              <a:rPr lang="en-GB" altLang="en-US" smtClean="0"/>
              <a:t>Situation analysis comes from the marketing plan esp. market conditions, target audience customer buying behaviour</a:t>
            </a:r>
          </a:p>
          <a:p>
            <a:r>
              <a:rPr lang="en-GB" altLang="en-US" smtClean="0"/>
              <a:t>Media objectives – audience, geography, reach, creativity</a:t>
            </a:r>
          </a:p>
          <a:p>
            <a:r>
              <a:rPr lang="en-GB" altLang="en-US" smtClean="0"/>
              <a:t>Media strategies – traditional, digital, mix</a:t>
            </a:r>
          </a:p>
          <a:p>
            <a:r>
              <a:rPr lang="en-GB" altLang="en-US" smtClean="0"/>
              <a:t>Media tactics – scheduling, budgets and </a:t>
            </a:r>
            <a:r>
              <a:rPr lang="en-GB" altLang="en-US" b="1" i="1" u="sng" smtClean="0"/>
              <a:t>methods.</a:t>
            </a:r>
          </a:p>
        </p:txBody>
      </p:sp>
    </p:spTree>
    <p:extLst>
      <p:ext uri="{BB962C8B-B14F-4D97-AF65-F5344CB8AC3E}">
        <p14:creationId xmlns:p14="http://schemas.microsoft.com/office/powerpoint/2010/main" val="151653260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a:solidFill>
            <a:schemeClr val="tx1"/>
          </a:solidFill>
        </p:spPr>
        <p:txBody>
          <a:bodyPr/>
          <a:lstStyle/>
          <a:p>
            <a:r>
              <a:rPr lang="en-GB" altLang="en-US" dirty="0" smtClean="0">
                <a:solidFill>
                  <a:schemeClr val="bg1"/>
                </a:solidFill>
              </a:rPr>
              <a:t>THE MEDIA PLAN</a:t>
            </a:r>
          </a:p>
        </p:txBody>
      </p:sp>
      <p:pic>
        <p:nvPicPr>
          <p:cNvPr id="22531"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919288" y="1628776"/>
            <a:ext cx="8280400" cy="4752975"/>
          </a:xfrm>
        </p:spPr>
      </p:pic>
    </p:spTree>
    <p:extLst>
      <p:ext uri="{BB962C8B-B14F-4D97-AF65-F5344CB8AC3E}">
        <p14:creationId xmlns:p14="http://schemas.microsoft.com/office/powerpoint/2010/main" val="1504097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a:solidFill>
            <a:schemeClr val="tx1"/>
          </a:solidFill>
        </p:spPr>
        <p:txBody>
          <a:bodyPr/>
          <a:lstStyle/>
          <a:p>
            <a:r>
              <a:rPr lang="en-GB" altLang="en-US" dirty="0" smtClean="0">
                <a:solidFill>
                  <a:schemeClr val="bg1"/>
                </a:solidFill>
              </a:rPr>
              <a:t>THE MEDIA PLAN</a:t>
            </a:r>
          </a:p>
        </p:txBody>
      </p:sp>
      <p:pic>
        <p:nvPicPr>
          <p:cNvPr id="23555" name="Content Placeholder 7"/>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2208214" y="1989138"/>
            <a:ext cx="7775575" cy="3816350"/>
          </a:xfrm>
        </p:spPr>
      </p:pic>
    </p:spTree>
    <p:extLst>
      <p:ext uri="{BB962C8B-B14F-4D97-AF65-F5344CB8AC3E}">
        <p14:creationId xmlns:p14="http://schemas.microsoft.com/office/powerpoint/2010/main" val="421597706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1"/>
          </a:solidFill>
        </p:spPr>
        <p:txBody>
          <a:bodyPr/>
          <a:lstStyle/>
          <a:p>
            <a:r>
              <a:rPr lang="en-GB" dirty="0" smtClean="0">
                <a:solidFill>
                  <a:schemeClr val="bg1"/>
                </a:solidFill>
              </a:rPr>
              <a:t>Media Consumption Habits </a:t>
            </a:r>
            <a:endParaRPr lang="en-GB" dirty="0">
              <a:solidFill>
                <a:schemeClr val="bg1"/>
              </a:solidFill>
            </a:endParaRPr>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3659555" y="1825625"/>
            <a:ext cx="4872889" cy="4351338"/>
          </a:xfrm>
        </p:spPr>
      </p:pic>
    </p:spTree>
    <p:extLst>
      <p:ext uri="{BB962C8B-B14F-4D97-AF65-F5344CB8AC3E}">
        <p14:creationId xmlns:p14="http://schemas.microsoft.com/office/powerpoint/2010/main" val="256819557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a:solidFill>
            <a:schemeClr val="tx1"/>
          </a:solidFill>
        </p:spPr>
        <p:txBody>
          <a:bodyPr/>
          <a:lstStyle/>
          <a:p>
            <a:r>
              <a:rPr lang="en-GB" altLang="en-US" dirty="0" smtClean="0">
                <a:solidFill>
                  <a:schemeClr val="bg1"/>
                </a:solidFill>
              </a:rPr>
              <a:t>MEDIA CHOICE </a:t>
            </a:r>
            <a:br>
              <a:rPr lang="en-GB" altLang="en-US" dirty="0" smtClean="0">
                <a:solidFill>
                  <a:schemeClr val="bg1"/>
                </a:solidFill>
              </a:rPr>
            </a:br>
            <a:r>
              <a:rPr lang="en-GB" altLang="en-US" dirty="0" smtClean="0">
                <a:solidFill>
                  <a:schemeClr val="bg1"/>
                </a:solidFill>
              </a:rPr>
              <a:t>– traditional methods</a:t>
            </a:r>
          </a:p>
        </p:txBody>
      </p:sp>
      <p:sp>
        <p:nvSpPr>
          <p:cNvPr id="24579" name="Content Placeholder 2"/>
          <p:cNvSpPr>
            <a:spLocks noGrp="1"/>
          </p:cNvSpPr>
          <p:nvPr>
            <p:ph idx="1"/>
          </p:nvPr>
        </p:nvSpPr>
        <p:spPr/>
        <p:txBody>
          <a:bodyPr/>
          <a:lstStyle/>
          <a:p>
            <a:r>
              <a:rPr lang="en-GB" altLang="en-US" dirty="0" smtClean="0"/>
              <a:t>Print – newspapers and magazines</a:t>
            </a:r>
          </a:p>
          <a:p>
            <a:r>
              <a:rPr lang="en-GB" altLang="en-US" dirty="0" smtClean="0"/>
              <a:t>Radio</a:t>
            </a:r>
          </a:p>
          <a:p>
            <a:r>
              <a:rPr lang="en-GB" altLang="en-US" dirty="0" smtClean="0"/>
              <a:t>Television</a:t>
            </a:r>
          </a:p>
          <a:p>
            <a:r>
              <a:rPr lang="en-GB" altLang="en-US" dirty="0" smtClean="0"/>
              <a:t>Out of home – poster, cinema </a:t>
            </a:r>
            <a:r>
              <a:rPr lang="en-GB" altLang="en-US" dirty="0" err="1" smtClean="0"/>
              <a:t>etc</a:t>
            </a:r>
            <a:endParaRPr lang="en-GB" altLang="en-US" dirty="0" smtClean="0"/>
          </a:p>
          <a:p>
            <a:r>
              <a:rPr lang="en-GB" altLang="en-US" dirty="0" smtClean="0"/>
              <a:t>Direct mail</a:t>
            </a:r>
          </a:p>
        </p:txBody>
      </p:sp>
    </p:spTree>
    <p:extLst>
      <p:ext uri="{BB962C8B-B14F-4D97-AF65-F5344CB8AC3E}">
        <p14:creationId xmlns:p14="http://schemas.microsoft.com/office/powerpoint/2010/main" val="384869456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a:solidFill>
            <a:schemeClr val="tx1"/>
          </a:solidFill>
        </p:spPr>
        <p:txBody>
          <a:bodyPr/>
          <a:lstStyle/>
          <a:p>
            <a:r>
              <a:rPr lang="en-GB" altLang="en-US" dirty="0" smtClean="0">
                <a:solidFill>
                  <a:schemeClr val="bg1"/>
                </a:solidFill>
              </a:rPr>
              <a:t>MEDIA CHOICE</a:t>
            </a:r>
            <a:br>
              <a:rPr lang="en-GB" altLang="en-US" dirty="0" smtClean="0">
                <a:solidFill>
                  <a:schemeClr val="bg1"/>
                </a:solidFill>
              </a:rPr>
            </a:br>
            <a:r>
              <a:rPr lang="en-GB" altLang="en-US" dirty="0" smtClean="0">
                <a:solidFill>
                  <a:schemeClr val="bg1"/>
                </a:solidFill>
              </a:rPr>
              <a:t>- Digital and emerging media</a:t>
            </a:r>
          </a:p>
        </p:txBody>
      </p:sp>
      <p:sp>
        <p:nvSpPr>
          <p:cNvPr id="25603" name="Content Placeholder 2"/>
          <p:cNvSpPr>
            <a:spLocks noGrp="1"/>
          </p:cNvSpPr>
          <p:nvPr>
            <p:ph idx="1"/>
          </p:nvPr>
        </p:nvSpPr>
        <p:spPr>
          <a:xfrm>
            <a:off x="838200" y="1981201"/>
            <a:ext cx="9144000" cy="4543425"/>
          </a:xfrm>
        </p:spPr>
        <p:txBody>
          <a:bodyPr/>
          <a:lstStyle/>
          <a:p>
            <a:r>
              <a:rPr lang="en-GB" altLang="en-US" dirty="0" smtClean="0"/>
              <a:t>Internet &amp; online</a:t>
            </a:r>
          </a:p>
          <a:p>
            <a:r>
              <a:rPr lang="en-GB" altLang="en-US" dirty="0" smtClean="0"/>
              <a:t>Search Engine Optimisation</a:t>
            </a:r>
          </a:p>
          <a:p>
            <a:r>
              <a:rPr lang="en-GB" altLang="en-US" dirty="0" smtClean="0"/>
              <a:t>Social media</a:t>
            </a:r>
          </a:p>
          <a:p>
            <a:r>
              <a:rPr lang="en-GB" altLang="en-US" dirty="0" smtClean="0"/>
              <a:t>Affiliate/ partnership</a:t>
            </a:r>
          </a:p>
          <a:p>
            <a:r>
              <a:rPr lang="en-GB" altLang="en-US" dirty="0" smtClean="0"/>
              <a:t>Native &amp; Content Mobile</a:t>
            </a:r>
          </a:p>
          <a:p>
            <a:r>
              <a:rPr lang="en-GB" altLang="en-US" dirty="0" smtClean="0"/>
              <a:t>Gaming</a:t>
            </a:r>
          </a:p>
          <a:p>
            <a:r>
              <a:rPr lang="en-GB" altLang="en-US" dirty="0" smtClean="0"/>
              <a:t>Other digital like e-mail, on-demand, apps, </a:t>
            </a:r>
            <a:r>
              <a:rPr lang="en-GB" altLang="en-US" dirty="0" err="1" smtClean="0"/>
              <a:t>mcouponing</a:t>
            </a:r>
            <a:r>
              <a:rPr lang="en-GB" altLang="en-US" dirty="0" smtClean="0"/>
              <a:t>, </a:t>
            </a:r>
          </a:p>
        </p:txBody>
      </p:sp>
    </p:spTree>
    <p:extLst>
      <p:ext uri="{BB962C8B-B14F-4D97-AF65-F5344CB8AC3E}">
        <p14:creationId xmlns:p14="http://schemas.microsoft.com/office/powerpoint/2010/main" val="166305444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a:solidFill>
            <a:schemeClr val="tx1"/>
          </a:solidFill>
        </p:spPr>
        <p:txBody>
          <a:bodyPr/>
          <a:lstStyle/>
          <a:p>
            <a:r>
              <a:rPr lang="en-GB" altLang="en-US" dirty="0" smtClean="0">
                <a:solidFill>
                  <a:schemeClr val="bg1"/>
                </a:solidFill>
              </a:rPr>
              <a:t>MEDIA CHOICE</a:t>
            </a:r>
            <a:br>
              <a:rPr lang="en-GB" altLang="en-US" dirty="0" smtClean="0">
                <a:solidFill>
                  <a:schemeClr val="bg1"/>
                </a:solidFill>
              </a:rPr>
            </a:br>
            <a:r>
              <a:rPr lang="en-GB" altLang="en-US" dirty="0" smtClean="0">
                <a:solidFill>
                  <a:schemeClr val="bg1"/>
                </a:solidFill>
              </a:rPr>
              <a:t>- measurement</a:t>
            </a:r>
          </a:p>
        </p:txBody>
      </p:sp>
      <p:pic>
        <p:nvPicPr>
          <p:cNvPr id="26627"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2208214" y="1844675"/>
            <a:ext cx="7775575" cy="4679950"/>
          </a:xfrm>
        </p:spPr>
      </p:pic>
    </p:spTree>
    <p:extLst>
      <p:ext uri="{BB962C8B-B14F-4D97-AF65-F5344CB8AC3E}">
        <p14:creationId xmlns:p14="http://schemas.microsoft.com/office/powerpoint/2010/main" val="140098275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a:xfrm>
            <a:off x="339437" y="187326"/>
            <a:ext cx="10508672" cy="1081088"/>
          </a:xfrm>
          <a:solidFill>
            <a:schemeClr val="tx1"/>
          </a:solidFill>
        </p:spPr>
        <p:txBody>
          <a:bodyPr>
            <a:normAutofit/>
          </a:bodyPr>
          <a:lstStyle/>
          <a:p>
            <a:r>
              <a:rPr lang="en-GB" altLang="en-US" dirty="0" smtClean="0">
                <a:solidFill>
                  <a:schemeClr val="bg1"/>
                </a:solidFill>
              </a:rPr>
              <a:t>MEDIA CHOICE - measurement</a:t>
            </a:r>
          </a:p>
        </p:txBody>
      </p:sp>
      <p:sp>
        <p:nvSpPr>
          <p:cNvPr id="27651" name="Content Placeholder 2"/>
          <p:cNvSpPr>
            <a:spLocks noGrp="1"/>
          </p:cNvSpPr>
          <p:nvPr>
            <p:ph idx="1"/>
          </p:nvPr>
        </p:nvSpPr>
        <p:spPr>
          <a:xfrm>
            <a:off x="339437" y="1393105"/>
            <a:ext cx="10508672" cy="5329237"/>
          </a:xfrm>
        </p:spPr>
        <p:txBody>
          <a:bodyPr>
            <a:normAutofit/>
          </a:bodyPr>
          <a:lstStyle/>
          <a:p>
            <a:r>
              <a:rPr lang="en-GB" altLang="en-US" dirty="0"/>
              <a:t>Cost efficiency – cost / thousand</a:t>
            </a:r>
          </a:p>
          <a:p>
            <a:r>
              <a:rPr lang="en-GB" altLang="en-US" dirty="0"/>
              <a:t>Television gross rating points: reach (households reached) x frequency (times seen) &amp; target rated points</a:t>
            </a:r>
          </a:p>
          <a:p>
            <a:r>
              <a:rPr lang="en-GB" altLang="en-US" dirty="0"/>
              <a:t>Media audience surveys</a:t>
            </a:r>
          </a:p>
          <a:p>
            <a:r>
              <a:rPr lang="en-GB" altLang="en-US" dirty="0"/>
              <a:t>Response rate to e-mails</a:t>
            </a:r>
          </a:p>
          <a:p>
            <a:r>
              <a:rPr lang="en-GB" altLang="en-US" dirty="0"/>
              <a:t>Cost per impression for internet/ google analytics</a:t>
            </a:r>
          </a:p>
          <a:p>
            <a:r>
              <a:rPr lang="en-GB" altLang="en-US" dirty="0"/>
              <a:t>Apps sold</a:t>
            </a:r>
          </a:p>
          <a:p>
            <a:r>
              <a:rPr lang="en-GB" altLang="en-US" dirty="0"/>
              <a:t>Mobile marketing use opportunity to see</a:t>
            </a:r>
          </a:p>
          <a:p>
            <a:r>
              <a:rPr lang="en-GB" altLang="en-US" dirty="0"/>
              <a:t>Social media use of likes/follows/shares/mentions</a:t>
            </a:r>
          </a:p>
          <a:p>
            <a:r>
              <a:rPr lang="en-GB" altLang="en-US" dirty="0"/>
              <a:t>Gaming use cost/thousand </a:t>
            </a:r>
          </a:p>
          <a:p>
            <a:endParaRPr lang="en-GB" altLang="en-US" dirty="0" smtClean="0"/>
          </a:p>
        </p:txBody>
      </p:sp>
    </p:spTree>
    <p:extLst>
      <p:ext uri="{BB962C8B-B14F-4D97-AF65-F5344CB8AC3E}">
        <p14:creationId xmlns:p14="http://schemas.microsoft.com/office/powerpoint/2010/main" val="16053312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a:solidFill>
            <a:schemeClr val="tx1"/>
          </a:solidFill>
        </p:spPr>
        <p:txBody>
          <a:bodyPr/>
          <a:lstStyle/>
          <a:p>
            <a:r>
              <a:rPr lang="en-GB" altLang="en-US" dirty="0" smtClean="0">
                <a:solidFill>
                  <a:schemeClr val="bg1"/>
                </a:solidFill>
              </a:rPr>
              <a:t>TASK</a:t>
            </a:r>
          </a:p>
        </p:txBody>
      </p:sp>
      <p:sp>
        <p:nvSpPr>
          <p:cNvPr id="3" name="Content Placeholder 2"/>
          <p:cNvSpPr>
            <a:spLocks noGrp="1"/>
          </p:cNvSpPr>
          <p:nvPr>
            <p:ph idx="1"/>
          </p:nvPr>
        </p:nvSpPr>
        <p:spPr/>
        <p:txBody>
          <a:bodyPr/>
          <a:lstStyle/>
          <a:p>
            <a:pPr marL="0" indent="0">
              <a:buNone/>
              <a:defRPr/>
            </a:pPr>
            <a:r>
              <a:rPr lang="en-GB" dirty="0" smtClean="0"/>
              <a:t>Identify the benefits and drawbacks of </a:t>
            </a:r>
          </a:p>
          <a:p>
            <a:pPr marL="514350" indent="-514350">
              <a:buFont typeface="+mj-lt"/>
              <a:buAutoNum type="arabicPeriod"/>
              <a:defRPr/>
            </a:pPr>
            <a:r>
              <a:rPr lang="en-GB" dirty="0" smtClean="0"/>
              <a:t>The traditional methods</a:t>
            </a:r>
          </a:p>
          <a:p>
            <a:pPr marL="514350" indent="-514350">
              <a:buFont typeface="+mj-lt"/>
              <a:buAutoNum type="arabicPeriod"/>
              <a:defRPr/>
            </a:pPr>
            <a:r>
              <a:rPr lang="en-GB" dirty="0" smtClean="0"/>
              <a:t>The digital methods</a:t>
            </a:r>
          </a:p>
          <a:p>
            <a:pPr>
              <a:defRPr/>
            </a:pPr>
            <a:r>
              <a:rPr lang="en-GB" dirty="0" smtClean="0"/>
              <a:t>How does a media planner decide which methods are best to use?</a:t>
            </a:r>
            <a:endParaRPr lang="en-GB" dirty="0"/>
          </a:p>
        </p:txBody>
      </p:sp>
    </p:spTree>
    <p:extLst>
      <p:ext uri="{BB962C8B-B14F-4D97-AF65-F5344CB8AC3E}">
        <p14:creationId xmlns:p14="http://schemas.microsoft.com/office/powerpoint/2010/main" val="152381519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1"/>
          </a:solidFill>
        </p:spPr>
        <p:txBody>
          <a:bodyPr/>
          <a:lstStyle/>
          <a:p>
            <a:r>
              <a:rPr lang="en-GB" dirty="0" smtClean="0">
                <a:solidFill>
                  <a:schemeClr val="bg1"/>
                </a:solidFill>
              </a:rPr>
              <a:t>Check out </a:t>
            </a:r>
            <a:endParaRPr lang="en-GB" dirty="0">
              <a:solidFill>
                <a:schemeClr val="bg1"/>
              </a:solidFill>
            </a:endParaRPr>
          </a:p>
        </p:txBody>
      </p:sp>
      <p:sp>
        <p:nvSpPr>
          <p:cNvPr id="3" name="Content Placeholder 2"/>
          <p:cNvSpPr>
            <a:spLocks noGrp="1"/>
          </p:cNvSpPr>
          <p:nvPr>
            <p:ph idx="1"/>
          </p:nvPr>
        </p:nvSpPr>
        <p:spPr/>
        <p:txBody>
          <a:bodyPr/>
          <a:lstStyle/>
          <a:p>
            <a:pPr marL="0" indent="0">
              <a:buNone/>
            </a:pPr>
            <a:r>
              <a:rPr lang="en-GB" dirty="0" smtClean="0">
                <a:hlinkClick r:id="rId2"/>
              </a:rPr>
              <a:t>www.wearesocial.com</a:t>
            </a:r>
            <a:r>
              <a:rPr lang="en-GB" dirty="0" smtClean="0"/>
              <a:t> </a:t>
            </a:r>
            <a:endParaRPr lang="en-GB" dirty="0"/>
          </a:p>
        </p:txBody>
      </p:sp>
    </p:spTree>
    <p:extLst>
      <p:ext uri="{BB962C8B-B14F-4D97-AF65-F5344CB8AC3E}">
        <p14:creationId xmlns:p14="http://schemas.microsoft.com/office/powerpoint/2010/main" val="146824122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315914" y="315768"/>
            <a:ext cx="10227395" cy="1081088"/>
          </a:xfrm>
          <a:solidFill>
            <a:schemeClr val="tx1"/>
          </a:solidFill>
        </p:spPr>
        <p:txBody>
          <a:bodyPr/>
          <a:lstStyle/>
          <a:p>
            <a:pPr eaLnBrk="1" hangingPunct="1"/>
            <a:r>
              <a:rPr lang="en-GB" altLang="en-US" dirty="0" smtClean="0">
                <a:solidFill>
                  <a:schemeClr val="bg1"/>
                </a:solidFill>
              </a:rPr>
              <a:t>THE MESSAGE &amp; THE MEDIA</a:t>
            </a:r>
          </a:p>
        </p:txBody>
      </p:sp>
      <p:sp>
        <p:nvSpPr>
          <p:cNvPr id="6147" name="Rectangle 3"/>
          <p:cNvSpPr>
            <a:spLocks noGrp="1" noChangeArrowheads="1"/>
          </p:cNvSpPr>
          <p:nvPr>
            <p:ph type="body" idx="1"/>
          </p:nvPr>
        </p:nvSpPr>
        <p:spPr>
          <a:xfrm>
            <a:off x="422997" y="1585048"/>
            <a:ext cx="10231148" cy="4967287"/>
          </a:xfrm>
        </p:spPr>
        <p:txBody>
          <a:bodyPr/>
          <a:lstStyle/>
          <a:p>
            <a:pPr eaLnBrk="1" hangingPunct="1">
              <a:buFontTx/>
              <a:buNone/>
            </a:pPr>
            <a:r>
              <a:rPr lang="en-GB" altLang="en-US" sz="3600" dirty="0"/>
              <a:t>Understanding how communications affect the individual is very difficult (remember models!), what do we remember, why do we remember and even how do we remember.</a:t>
            </a:r>
          </a:p>
          <a:p>
            <a:pPr eaLnBrk="1" hangingPunct="1">
              <a:buFontTx/>
              <a:buNone/>
            </a:pPr>
            <a:r>
              <a:rPr lang="en-GB" altLang="en-US" sz="3600" dirty="0"/>
              <a:t> What is easier to understand is the importance of the content of the communication and the media that are used.</a:t>
            </a:r>
          </a:p>
        </p:txBody>
      </p:sp>
    </p:spTree>
    <p:extLst>
      <p:ext uri="{BB962C8B-B14F-4D97-AF65-F5344CB8AC3E}">
        <p14:creationId xmlns:p14="http://schemas.microsoft.com/office/powerpoint/2010/main" val="2545634775"/>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solidFill>
            <a:schemeClr val="tx1"/>
          </a:solidFill>
        </p:spPr>
        <p:txBody>
          <a:bodyPr/>
          <a:lstStyle/>
          <a:p>
            <a:pPr eaLnBrk="1" hangingPunct="1"/>
            <a:r>
              <a:rPr lang="en-GB" altLang="en-US" dirty="0" smtClean="0">
                <a:solidFill>
                  <a:schemeClr val="bg1"/>
                </a:solidFill>
              </a:rPr>
              <a:t>THE MESSAGE</a:t>
            </a:r>
            <a:br>
              <a:rPr lang="en-GB" altLang="en-US" dirty="0" smtClean="0">
                <a:solidFill>
                  <a:schemeClr val="bg1"/>
                </a:solidFill>
              </a:rPr>
            </a:br>
            <a:r>
              <a:rPr lang="en-GB" altLang="en-US" b="1" i="1" dirty="0" smtClean="0">
                <a:solidFill>
                  <a:schemeClr val="bg1"/>
                </a:solidFill>
              </a:rPr>
              <a:t>the presentation</a:t>
            </a:r>
          </a:p>
        </p:txBody>
      </p:sp>
      <p:sp>
        <p:nvSpPr>
          <p:cNvPr id="30723" name="Rectangle 3"/>
          <p:cNvSpPr>
            <a:spLocks noGrp="1" noChangeArrowheads="1"/>
          </p:cNvSpPr>
          <p:nvPr>
            <p:ph type="body" sz="half" idx="1"/>
          </p:nvPr>
        </p:nvSpPr>
        <p:spPr/>
        <p:txBody>
          <a:bodyPr/>
          <a:lstStyle/>
          <a:p>
            <a:pPr algn="ctr" eaLnBrk="1" hangingPunct="1">
              <a:buFontTx/>
              <a:buNone/>
            </a:pPr>
            <a:r>
              <a:rPr lang="en-GB" altLang="en-US" dirty="0" smtClean="0"/>
              <a:t>RATIONAL</a:t>
            </a:r>
          </a:p>
          <a:p>
            <a:pPr eaLnBrk="1" hangingPunct="1"/>
            <a:r>
              <a:rPr lang="en-GB" altLang="en-US" dirty="0" smtClean="0"/>
              <a:t>Factual</a:t>
            </a:r>
          </a:p>
          <a:p>
            <a:pPr eaLnBrk="1" hangingPunct="1"/>
            <a:r>
              <a:rPr lang="en-GB" altLang="en-US" dirty="0" smtClean="0"/>
              <a:t>Slice of life</a:t>
            </a:r>
          </a:p>
          <a:p>
            <a:pPr eaLnBrk="1" hangingPunct="1"/>
            <a:r>
              <a:rPr lang="en-GB" altLang="en-US" dirty="0" smtClean="0"/>
              <a:t>Demonstration</a:t>
            </a:r>
          </a:p>
          <a:p>
            <a:pPr eaLnBrk="1" hangingPunct="1"/>
            <a:r>
              <a:rPr lang="en-GB" altLang="en-US" dirty="0" smtClean="0"/>
              <a:t>Comparative advertising</a:t>
            </a:r>
          </a:p>
        </p:txBody>
      </p:sp>
      <p:sp>
        <p:nvSpPr>
          <p:cNvPr id="30724" name="Rectangle 4"/>
          <p:cNvSpPr>
            <a:spLocks noGrp="1" noChangeArrowheads="1"/>
          </p:cNvSpPr>
          <p:nvPr>
            <p:ph type="body" sz="half" idx="2"/>
          </p:nvPr>
        </p:nvSpPr>
        <p:spPr/>
        <p:txBody>
          <a:bodyPr/>
          <a:lstStyle/>
          <a:p>
            <a:pPr algn="ctr" eaLnBrk="1" hangingPunct="1">
              <a:buFontTx/>
              <a:buNone/>
            </a:pPr>
            <a:r>
              <a:rPr lang="en-GB" altLang="en-US" dirty="0" smtClean="0"/>
              <a:t>EMOTIONAL</a:t>
            </a:r>
          </a:p>
          <a:p>
            <a:pPr eaLnBrk="1" hangingPunct="1"/>
            <a:r>
              <a:rPr lang="en-GB" altLang="en-US" dirty="0" smtClean="0"/>
              <a:t>Fear</a:t>
            </a:r>
          </a:p>
          <a:p>
            <a:pPr eaLnBrk="1" hangingPunct="1"/>
            <a:r>
              <a:rPr lang="en-GB" altLang="en-US" dirty="0" smtClean="0"/>
              <a:t>Humour</a:t>
            </a:r>
          </a:p>
          <a:p>
            <a:pPr eaLnBrk="1" hangingPunct="1"/>
            <a:r>
              <a:rPr lang="en-GB" altLang="en-US" dirty="0" smtClean="0"/>
              <a:t>Animation</a:t>
            </a:r>
          </a:p>
          <a:p>
            <a:pPr eaLnBrk="1" hangingPunct="1"/>
            <a:r>
              <a:rPr lang="en-GB" altLang="en-US" dirty="0" smtClean="0"/>
              <a:t>Sex</a:t>
            </a:r>
          </a:p>
          <a:p>
            <a:pPr eaLnBrk="1" hangingPunct="1"/>
            <a:r>
              <a:rPr lang="en-GB" altLang="en-US" dirty="0" smtClean="0"/>
              <a:t>Music</a:t>
            </a:r>
          </a:p>
          <a:p>
            <a:pPr eaLnBrk="1" hangingPunct="1"/>
            <a:r>
              <a:rPr lang="en-GB" altLang="en-US" dirty="0" smtClean="0"/>
              <a:t>Fantasy &amp; surrealism</a:t>
            </a:r>
          </a:p>
        </p:txBody>
      </p:sp>
    </p:spTree>
    <p:extLst>
      <p:ext uri="{BB962C8B-B14F-4D97-AF65-F5344CB8AC3E}">
        <p14:creationId xmlns:p14="http://schemas.microsoft.com/office/powerpoint/2010/main" val="109564565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a:xfrm>
            <a:off x="838200" y="371332"/>
            <a:ext cx="10342418" cy="1143000"/>
          </a:xfrm>
          <a:solidFill>
            <a:schemeClr val="tx1"/>
          </a:solidFill>
        </p:spPr>
        <p:txBody>
          <a:bodyPr/>
          <a:lstStyle/>
          <a:p>
            <a:r>
              <a:rPr lang="en-GB" altLang="en-US" dirty="0" smtClean="0">
                <a:solidFill>
                  <a:schemeClr val="bg1"/>
                </a:solidFill>
              </a:rPr>
              <a:t>THE MESSAGE &amp; THE MEDIA</a:t>
            </a:r>
          </a:p>
        </p:txBody>
      </p:sp>
      <p:sp>
        <p:nvSpPr>
          <p:cNvPr id="7171" name="Content Placeholder 2"/>
          <p:cNvSpPr>
            <a:spLocks noGrp="1"/>
          </p:cNvSpPr>
          <p:nvPr>
            <p:ph idx="1"/>
          </p:nvPr>
        </p:nvSpPr>
        <p:spPr/>
        <p:txBody>
          <a:bodyPr/>
          <a:lstStyle/>
          <a:p>
            <a:pPr>
              <a:buFontTx/>
              <a:buNone/>
            </a:pPr>
            <a:r>
              <a:rPr lang="en-GB" altLang="en-US" dirty="0" smtClean="0"/>
              <a:t>Whenever we are communicating, whether it is individually, in groups or as an organisation we need to convey a message.</a:t>
            </a:r>
          </a:p>
          <a:p>
            <a:pPr>
              <a:buFontTx/>
              <a:buNone/>
            </a:pPr>
            <a:r>
              <a:rPr lang="en-GB" altLang="en-US" dirty="0" smtClean="0"/>
              <a:t> “An advertisement is only as good as the strength and effectiveness of its message. This is what communication is about.”                       </a:t>
            </a:r>
            <a:r>
              <a:rPr lang="en-GB" altLang="en-US" dirty="0" err="1" smtClean="0"/>
              <a:t>Farbey</a:t>
            </a:r>
            <a:r>
              <a:rPr lang="en-GB" altLang="en-US" dirty="0" smtClean="0"/>
              <a:t> (1994;82)</a:t>
            </a:r>
          </a:p>
          <a:p>
            <a:pPr>
              <a:buFontTx/>
              <a:buNone/>
            </a:pPr>
            <a:endParaRPr lang="en-GB" altLang="en-US" dirty="0" smtClean="0"/>
          </a:p>
          <a:p>
            <a:pPr>
              <a:buFontTx/>
              <a:buNone/>
            </a:pPr>
            <a:r>
              <a:rPr lang="en-GB" altLang="en-US" dirty="0" smtClean="0"/>
              <a:t> </a:t>
            </a:r>
          </a:p>
        </p:txBody>
      </p:sp>
    </p:spTree>
    <p:extLst>
      <p:ext uri="{BB962C8B-B14F-4D97-AF65-F5344CB8AC3E}">
        <p14:creationId xmlns:p14="http://schemas.microsoft.com/office/powerpoint/2010/main" val="133082255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1028</TotalTime>
  <Words>1801</Words>
  <Application>Microsoft Office PowerPoint</Application>
  <PresentationFormat>Widescreen</PresentationFormat>
  <Paragraphs>363</Paragraphs>
  <Slides>54</Slides>
  <Notes>13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54</vt:i4>
      </vt:variant>
    </vt:vector>
  </HeadingPairs>
  <TitlesOfParts>
    <vt:vector size="61" baseType="lpstr">
      <vt:lpstr>MS PGothic</vt:lpstr>
      <vt:lpstr>Arial</vt:lpstr>
      <vt:lpstr>Calibri</vt:lpstr>
      <vt:lpstr>Calibri Light</vt:lpstr>
      <vt:lpstr>Times New Roman</vt:lpstr>
      <vt:lpstr>Wingdings</vt:lpstr>
      <vt:lpstr>Office Theme</vt:lpstr>
      <vt:lpstr>CIM Certificate in Professional Marketing </vt:lpstr>
      <vt:lpstr>Value Proposition </vt:lpstr>
      <vt:lpstr>By next week </vt:lpstr>
      <vt:lpstr>Communication campaign plans to deliver customer value </vt:lpstr>
      <vt:lpstr>Figure 1.1 - The Marketing Process:  Creating and Capturing Customer Value</vt:lpstr>
      <vt:lpstr>Creating Customer Value </vt:lpstr>
      <vt:lpstr>Task </vt:lpstr>
      <vt:lpstr>Example </vt:lpstr>
      <vt:lpstr>Models of communication </vt:lpstr>
      <vt:lpstr>Logical???</vt:lpstr>
      <vt:lpstr>Marketing Communications Strategy</vt:lpstr>
      <vt:lpstr>Communication theories - How do you think ads work?</vt:lpstr>
      <vt:lpstr>A Definition of communication</vt:lpstr>
      <vt:lpstr> What role does the marketing mix play? </vt:lpstr>
      <vt:lpstr>The basic communication process is made up of…..</vt:lpstr>
      <vt:lpstr>The Schramm model  of communication </vt:lpstr>
      <vt:lpstr>Models of how advertising might work  early communications theories  – the heirarchy of effects models</vt:lpstr>
      <vt:lpstr>Advertising theory – Weak or Strong?</vt:lpstr>
      <vt:lpstr>Advertising theory -Linear vs complex views </vt:lpstr>
      <vt:lpstr>Complex buyer behaviour Weak theory - Reinforcement</vt:lpstr>
      <vt:lpstr>More models of how advertising might work </vt:lpstr>
      <vt:lpstr>Task </vt:lpstr>
      <vt:lpstr>The Multistep flows of communication</vt:lpstr>
      <vt:lpstr> Realms of Understanding  A contribution from psychology </vt:lpstr>
      <vt:lpstr>Challenges </vt:lpstr>
      <vt:lpstr>If we cannot model it then what? - How advertising might work!</vt:lpstr>
      <vt:lpstr>….could it be the mechanics  of the advertising process???</vt:lpstr>
      <vt:lpstr>Types of decision making </vt:lpstr>
      <vt:lpstr>Emotional v Rational messaging</vt:lpstr>
      <vt:lpstr>Emotion = Brand Loyalty </vt:lpstr>
      <vt:lpstr>Perceived Risks &amp; Credibility  </vt:lpstr>
      <vt:lpstr>Campaign Planning</vt:lpstr>
      <vt:lpstr>Campaign Plans should include</vt:lpstr>
      <vt:lpstr>RABOSTIC – comms planning </vt:lpstr>
      <vt:lpstr>Example Marcomms objectives </vt:lpstr>
      <vt:lpstr>PowerPoint Presentation</vt:lpstr>
      <vt:lpstr>The Creative Brief </vt:lpstr>
      <vt:lpstr>THE MEDIA</vt:lpstr>
      <vt:lpstr>MEDIA PLANNING</vt:lpstr>
      <vt:lpstr>ISSUES IN MEDIA PLANNING</vt:lpstr>
      <vt:lpstr>MORE ISSUES</vt:lpstr>
      <vt:lpstr>THE MEDIA PLAN</vt:lpstr>
      <vt:lpstr>THE MEDIA PLAN</vt:lpstr>
      <vt:lpstr>THE MEDIA PLAN</vt:lpstr>
      <vt:lpstr>Media Consumption Habits </vt:lpstr>
      <vt:lpstr>MEDIA CHOICE  – traditional methods</vt:lpstr>
      <vt:lpstr>MEDIA CHOICE - Digital and emerging media</vt:lpstr>
      <vt:lpstr>MEDIA CHOICE - measurement</vt:lpstr>
      <vt:lpstr>MEDIA CHOICE - measurement</vt:lpstr>
      <vt:lpstr>TASK</vt:lpstr>
      <vt:lpstr>Check out </vt:lpstr>
      <vt:lpstr>THE MESSAGE &amp; THE MEDIA</vt:lpstr>
      <vt:lpstr>THE MESSAGE the presentation</vt:lpstr>
      <vt:lpstr>THE MESSAGE &amp; THE MEDIA</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CIM Certificate in Professional Marketing</dc:title>
  <dc:creator>Beth Cummings</dc:creator>
  <cp:lastModifiedBy>Beth Cummings</cp:lastModifiedBy>
  <cp:revision>69</cp:revision>
  <dcterms:created xsi:type="dcterms:W3CDTF">2018-10-02T07:12:32Z</dcterms:created>
  <dcterms:modified xsi:type="dcterms:W3CDTF">2019-05-31T10:54:03Z</dcterms:modified>
</cp:coreProperties>
</file>