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9"/>
  </p:notesMasterIdLst>
  <p:handoutMasterIdLst>
    <p:handoutMasterId r:id="rId30"/>
  </p:handoutMasterIdLst>
  <p:sldIdLst>
    <p:sldId id="380" r:id="rId6"/>
    <p:sldId id="258" r:id="rId7"/>
    <p:sldId id="308" r:id="rId8"/>
    <p:sldId id="433" r:id="rId9"/>
    <p:sldId id="439" r:id="rId10"/>
    <p:sldId id="441" r:id="rId11"/>
    <p:sldId id="371" r:id="rId12"/>
    <p:sldId id="373" r:id="rId13"/>
    <p:sldId id="386" r:id="rId14"/>
    <p:sldId id="259" r:id="rId15"/>
    <p:sldId id="445" r:id="rId16"/>
    <p:sldId id="347" r:id="rId17"/>
    <p:sldId id="449" r:id="rId18"/>
    <p:sldId id="277" r:id="rId19"/>
    <p:sldId id="360" r:id="rId20"/>
    <p:sldId id="361" r:id="rId21"/>
    <p:sldId id="362" r:id="rId22"/>
    <p:sldId id="363" r:id="rId23"/>
    <p:sldId id="364" r:id="rId24"/>
    <p:sldId id="412" r:id="rId25"/>
    <p:sldId id="414" r:id="rId26"/>
    <p:sldId id="275" r:id="rId27"/>
    <p:sldId id="401"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7D9143-8A2F-4D9C-8157-1092F372CA37}" v="3" dt="2026-05-29T11:17:51.239"/>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332" autoAdjust="0"/>
    <p:restoredTop sz="72078" autoAdjust="0"/>
  </p:normalViewPr>
  <p:slideViewPr>
    <p:cSldViewPr>
      <p:cViewPr varScale="1">
        <p:scale>
          <a:sx n="74" d="100"/>
          <a:sy n="74" d="100"/>
        </p:scale>
        <p:origin x="1200" y="66"/>
      </p:cViewPr>
      <p:guideLst>
        <p:guide orient="horz" pos="2160"/>
        <p:guide pos="2880"/>
      </p:guideLst>
    </p:cSldViewPr>
  </p:slideViewPr>
  <p:outlineViewPr>
    <p:cViewPr>
      <p:scale>
        <a:sx n="33" d="100"/>
        <a:sy n="33" d="100"/>
      </p:scale>
      <p:origin x="0" y="-10738"/>
    </p:cViewPr>
  </p:outlineViewPr>
  <p:notesTextViewPr>
    <p:cViewPr>
      <p:scale>
        <a:sx n="66" d="100"/>
        <a:sy n="66" d="100"/>
      </p:scale>
      <p:origin x="0" y="0"/>
    </p:cViewPr>
  </p:notesTextViewPr>
  <p:sorterViewPr>
    <p:cViewPr>
      <p:scale>
        <a:sx n="100" d="100"/>
        <a:sy n="100" d="100"/>
      </p:scale>
      <p:origin x="0" y="0"/>
    </p:cViewPr>
  </p:sorterViewPr>
  <p:notesViewPr>
    <p:cSldViewPr>
      <p:cViewPr varScale="1">
        <p:scale>
          <a:sx n="64" d="100"/>
          <a:sy n="64" d="100"/>
        </p:scale>
        <p:origin x="3192" y="8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us Klingelfuss" userId="bd76eaf9-c4ae-4be9-b963-4e8bfdef57a8" providerId="ADAL" clId="{E0F7431B-54CE-4F1F-B863-058E9F366696}"/>
    <pc:docChg chg="custSel modSld">
      <pc:chgData name="Markus Klingelfuss" userId="bd76eaf9-c4ae-4be9-b963-4e8bfdef57a8" providerId="ADAL" clId="{E0F7431B-54CE-4F1F-B863-058E9F366696}" dt="2026-05-29T11:21:16.861" v="9" actId="20577"/>
      <pc:docMkLst>
        <pc:docMk/>
      </pc:docMkLst>
      <pc:sldChg chg="addSp delSp modSp mod modClrScheme modAnim chgLayout">
        <pc:chgData name="Markus Klingelfuss" userId="bd76eaf9-c4ae-4be9-b963-4e8bfdef57a8" providerId="ADAL" clId="{E0F7431B-54CE-4F1F-B863-058E9F366696}" dt="2026-05-29T11:21:16.861" v="9" actId="20577"/>
        <pc:sldMkLst>
          <pc:docMk/>
          <pc:sldMk cId="1091706247" sldId="277"/>
        </pc:sldMkLst>
        <pc:spChg chg="mod">
          <ac:chgData name="Markus Klingelfuss" userId="bd76eaf9-c4ae-4be9-b963-4e8bfdef57a8" providerId="ADAL" clId="{E0F7431B-54CE-4F1F-B863-058E9F366696}" dt="2026-05-29T11:19:22.328" v="6" actId="255"/>
          <ac:spMkLst>
            <pc:docMk/>
            <pc:sldMk cId="1091706247" sldId="277"/>
            <ac:spMk id="2" creationId="{8AB99E84-546A-14F9-0A17-4B3DC055C86A}"/>
          </ac:spMkLst>
        </pc:spChg>
        <pc:spChg chg="add mod">
          <ac:chgData name="Markus Klingelfuss" userId="bd76eaf9-c4ae-4be9-b963-4e8bfdef57a8" providerId="ADAL" clId="{E0F7431B-54CE-4F1F-B863-058E9F366696}" dt="2026-05-29T11:21:16.861" v="9" actId="20577"/>
          <ac:spMkLst>
            <pc:docMk/>
            <pc:sldMk cId="1091706247" sldId="277"/>
            <ac:spMk id="9" creationId="{4E1771F2-9EFF-D7AD-E1D5-E2474D1FC6B6}"/>
          </ac:spMkLst>
        </pc:spChg>
        <pc:spChg chg="del mod">
          <ac:chgData name="Markus Klingelfuss" userId="bd76eaf9-c4ae-4be9-b963-4e8bfdef57a8" providerId="ADAL" clId="{E0F7431B-54CE-4F1F-B863-058E9F366696}" dt="2026-05-29T11:17:48.135" v="1" actId="478"/>
          <ac:spMkLst>
            <pc:docMk/>
            <pc:sldMk cId="1091706247" sldId="277"/>
            <ac:spMk id="14339" creationId="{6B7DA90F-6AC7-4B23-8568-595F09CA1B41}"/>
          </ac:spMkLst>
        </pc:spChg>
        <pc:picChg chg="add mod">
          <ac:chgData name="Markus Klingelfuss" userId="bd76eaf9-c4ae-4be9-b963-4e8bfdef57a8" providerId="ADAL" clId="{E0F7431B-54CE-4F1F-B863-058E9F366696}" dt="2026-05-29T11:19:01.978" v="5" actId="26606"/>
          <ac:picMkLst>
            <pc:docMk/>
            <pc:sldMk cId="1091706247" sldId="277"/>
            <ac:picMk id="4" creationId="{7E646F52-914B-418C-57BE-05259BE09387}"/>
          </ac:picMkLst>
        </pc:picChg>
        <pc:picChg chg="del">
          <ac:chgData name="Markus Klingelfuss" userId="bd76eaf9-c4ae-4be9-b963-4e8bfdef57a8" providerId="ADAL" clId="{E0F7431B-54CE-4F1F-B863-058E9F366696}" dt="2026-05-29T11:17:51.239" v="2" actId="478"/>
          <ac:picMkLst>
            <pc:docMk/>
            <pc:sldMk cId="1091706247" sldId="277"/>
            <ac:picMk id="28674" creationId="{56516261-92F8-476B-BA07-545CBB348F0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29/05/2026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5/29/2026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a:t>
            </a:fld>
            <a:endParaRPr lang="en-US"/>
          </a:p>
        </p:txBody>
      </p:sp>
    </p:spTree>
    <p:extLst>
      <p:ext uri="{BB962C8B-B14F-4D97-AF65-F5344CB8AC3E}">
        <p14:creationId xmlns:p14="http://schemas.microsoft.com/office/powerpoint/2010/main" val="3941890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FAB9FD5E-4D32-4027-8F7F-BD108CFAFF3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C5D6488-46A6-408C-B288-6B59DEC7098C}" type="slidenum">
              <a:rPr lang="en-GB" altLang="en-US" smtClean="0"/>
              <a:pPr/>
              <a:t>2</a:t>
            </a:fld>
            <a:endParaRPr lang="en-GB" altLang="en-US"/>
          </a:p>
        </p:txBody>
      </p:sp>
      <p:sp>
        <p:nvSpPr>
          <p:cNvPr id="19459" name="Slide Image Placeholder 1">
            <a:extLst>
              <a:ext uri="{FF2B5EF4-FFF2-40B4-BE49-F238E27FC236}">
                <a16:creationId xmlns:a16="http://schemas.microsoft.com/office/drawing/2014/main" id="{B8392764-096C-4F3E-9DF3-3C6F323C7DD4}"/>
              </a:ext>
            </a:extLst>
          </p:cNvPr>
          <p:cNvSpPr>
            <a:spLocks noGrp="1" noRot="1" noChangeAspect="1" noChangeArrowheads="1" noTextEdit="1"/>
          </p:cNvSpPr>
          <p:nvPr>
            <p:ph type="sldImg"/>
          </p:nvPr>
        </p:nvSpPr>
        <p:spPr>
          <a:ln/>
        </p:spPr>
      </p:sp>
      <p:sp>
        <p:nvSpPr>
          <p:cNvPr id="19460" name="Notes Placeholder 2">
            <a:extLst>
              <a:ext uri="{FF2B5EF4-FFF2-40B4-BE49-F238E27FC236}">
                <a16:creationId xmlns:a16="http://schemas.microsoft.com/office/drawing/2014/main" id="{2D7073F9-D5ED-4E19-9D4F-CE5ED25A4600}"/>
              </a:ext>
            </a:extLst>
          </p:cNvPr>
          <p:cNvSpPr>
            <a:spLocks noGrp="1" noChangeArrowheads="1"/>
          </p:cNvSpPr>
          <p:nvPr>
            <p:ph type="body" idx="1"/>
          </p:nvPr>
        </p:nvSpPr>
        <p:spPr>
          <a:xfrm>
            <a:off x="914400" y="4343400"/>
            <a:ext cx="5029200" cy="4114800"/>
          </a:xfrm>
          <a:noFill/>
        </p:spPr>
        <p:txBody>
          <a:bodyPr lIns="91428" tIns="45714" rIns="91428" bIns="45714"/>
          <a:lstStyle/>
          <a:p>
            <a:pPr eaLnBrk="1" hangingPunct="1"/>
            <a:endParaRPr lang="en-GB" altLang="en-US" sz="3200" dirty="0"/>
          </a:p>
        </p:txBody>
      </p:sp>
      <p:sp>
        <p:nvSpPr>
          <p:cNvPr id="19461" name="Slide Number Placeholder 3">
            <a:extLst>
              <a:ext uri="{FF2B5EF4-FFF2-40B4-BE49-F238E27FC236}">
                <a16:creationId xmlns:a16="http://schemas.microsoft.com/office/drawing/2014/main" id="{154E03D6-FC1B-4732-AC3F-6DDEF53D7BFE}"/>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8" tIns="45714" rIns="91428" bIns="45714" anchor="b"/>
          <a:lstStyle>
            <a:lvl1pPr>
              <a:defRPr>
                <a:solidFill>
                  <a:schemeClr val="tx1"/>
                </a:solidFill>
                <a:latin typeface="Arial" panose="020B0604020202020204" pitchFamily="34" charset="0"/>
              </a:defRPr>
            </a:lvl1pPr>
            <a:lvl2pPr marL="701675" indent="-269875">
              <a:defRPr>
                <a:solidFill>
                  <a:schemeClr val="tx1"/>
                </a:solidFill>
                <a:latin typeface="Arial" panose="020B0604020202020204" pitchFamily="34" charset="0"/>
              </a:defRPr>
            </a:lvl2pPr>
            <a:lvl3pPr marL="1079500" indent="-215900">
              <a:defRPr>
                <a:solidFill>
                  <a:schemeClr val="tx1"/>
                </a:solidFill>
                <a:latin typeface="Arial" panose="020B0604020202020204" pitchFamily="34" charset="0"/>
              </a:defRPr>
            </a:lvl3pPr>
            <a:lvl4pPr marL="1511300" indent="-215900">
              <a:defRPr>
                <a:solidFill>
                  <a:schemeClr val="tx1"/>
                </a:solidFill>
                <a:latin typeface="Arial" panose="020B0604020202020204" pitchFamily="34" charset="0"/>
              </a:defRPr>
            </a:lvl4pPr>
            <a:lvl5pPr marL="1943100" indent="-215900">
              <a:defRPr>
                <a:solidFill>
                  <a:schemeClr val="tx1"/>
                </a:solidFill>
                <a:latin typeface="Arial" panose="020B0604020202020204" pitchFamily="34" charset="0"/>
              </a:defRPr>
            </a:lvl5pPr>
            <a:lvl6pPr marL="2400300" indent="-215900" eaLnBrk="0" fontAlgn="base" hangingPunct="0">
              <a:spcBef>
                <a:spcPct val="0"/>
              </a:spcBef>
              <a:spcAft>
                <a:spcPct val="0"/>
              </a:spcAft>
              <a:defRPr>
                <a:solidFill>
                  <a:schemeClr val="tx1"/>
                </a:solidFill>
                <a:latin typeface="Arial" panose="020B0604020202020204" pitchFamily="34" charset="0"/>
              </a:defRPr>
            </a:lvl6pPr>
            <a:lvl7pPr marL="2857500" indent="-215900" eaLnBrk="0" fontAlgn="base" hangingPunct="0">
              <a:spcBef>
                <a:spcPct val="0"/>
              </a:spcBef>
              <a:spcAft>
                <a:spcPct val="0"/>
              </a:spcAft>
              <a:defRPr>
                <a:solidFill>
                  <a:schemeClr val="tx1"/>
                </a:solidFill>
                <a:latin typeface="Arial" panose="020B0604020202020204" pitchFamily="34" charset="0"/>
              </a:defRPr>
            </a:lvl7pPr>
            <a:lvl8pPr marL="3314700" indent="-215900" eaLnBrk="0" fontAlgn="base" hangingPunct="0">
              <a:spcBef>
                <a:spcPct val="0"/>
              </a:spcBef>
              <a:spcAft>
                <a:spcPct val="0"/>
              </a:spcAft>
              <a:defRPr>
                <a:solidFill>
                  <a:schemeClr val="tx1"/>
                </a:solidFill>
                <a:latin typeface="Arial" panose="020B0604020202020204" pitchFamily="34" charset="0"/>
              </a:defRPr>
            </a:lvl8pPr>
            <a:lvl9pPr marL="3771900" indent="-2159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E5D0C7F-5ACD-4DAB-BEB3-7D930098D0E1}" type="slidenum">
              <a:rPr lang="en-GB" altLang="en-US" sz="1200">
                <a:latin typeface="Times New Roman" panose="02020603050405020304" pitchFamily="18" charset="0"/>
              </a:rPr>
              <a:pPr algn="r" eaLnBrk="1" hangingPunct="1"/>
              <a:t>2</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542704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4000" dirty="0"/>
              <a:t>https://www.youtube.com/watch?v=wIxaQe_fctM</a:t>
            </a:r>
            <a:br>
              <a:rPr lang="en-GB" sz="4000" dirty="0"/>
            </a:br>
            <a:endParaRPr lang="en-GB" sz="4000" dirty="0"/>
          </a:p>
          <a:p>
            <a:r>
              <a:rPr lang="en-GB" sz="4000" dirty="0"/>
              <a:t>UWTSD has already signed up to the charter mentioned in the video!</a:t>
            </a:r>
          </a:p>
        </p:txBody>
      </p:sp>
      <p:sp>
        <p:nvSpPr>
          <p:cNvPr id="4" name="Slide Number Placeholder 3"/>
          <p:cNvSpPr>
            <a:spLocks noGrp="1"/>
          </p:cNvSpPr>
          <p:nvPr>
            <p:ph type="sldNum" sz="quarter" idx="5"/>
          </p:nvPr>
        </p:nvSpPr>
        <p:spPr/>
        <p:txBody>
          <a:bodyPr/>
          <a:lstStyle/>
          <a:p>
            <a:fld id="{6936E1E2-17D2-5E4C-B96D-EEDAC0EF77DB}" type="slidenum">
              <a:rPr lang="en-US" smtClean="0"/>
              <a:pPr/>
              <a:t>4</a:t>
            </a:fld>
            <a:endParaRPr lang="en-US"/>
          </a:p>
        </p:txBody>
      </p:sp>
    </p:spTree>
    <p:extLst>
      <p:ext uri="{BB962C8B-B14F-4D97-AF65-F5344CB8AC3E}">
        <p14:creationId xmlns:p14="http://schemas.microsoft.com/office/powerpoint/2010/main" val="37333755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16136390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a:t>https://youtu.be/gZ0lbvTsvnI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02296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a:t>https://uowtsd.sharepoint.com/academic-office/PublishingImages/SitePages/Academic%20Misconduct/Academic%20Misconduct%20Policy.pdf – Follow link to access the UWTSD Academic misconduct policy.</a:t>
            </a:r>
          </a:p>
          <a:p>
            <a:endParaRPr lang="en-GB" sz="2000" dirty="0"/>
          </a:p>
          <a:p>
            <a:r>
              <a:rPr lang="en-GB" sz="2000" dirty="0"/>
              <a:t>This is very dense information that is explained in the preceding video, but it is important to emphasise that if students are found to have breach the policy, they may lose their place at the university.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913077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a:t>This is an updated point in the AM policy which reflect the use of AI – make it very clear that the use of translation software that translate at text level is a form of false authorship because it is AI. Word level translation using a dictionary is fine, text level is not.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50729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a:t>Please make sure you clearly explain to the students what </a:t>
            </a:r>
            <a:r>
              <a:rPr lang="en-GB" sz="2000" b="1" dirty="0"/>
              <a:t>inadvertent </a:t>
            </a:r>
            <a:r>
              <a:rPr lang="en-GB" sz="2000" b="0" dirty="0"/>
              <a:t>means.</a:t>
            </a:r>
            <a:endParaRPr lang="en-GB" sz="20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90102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a:t>Identify if</a:t>
            </a:r>
            <a:r>
              <a:rPr lang="en-GB" sz="2000" baseline="0" dirty="0"/>
              <a:t> the work shown in the following slides are good practices or bad practices.</a:t>
            </a:r>
            <a:endParaRPr lang="en-GB" sz="20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0665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1BDCD9-72DD-4437-A61F-FD26426DECB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12458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1BDCD9-72DD-4437-A61F-FD26426DECB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272693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1BDCD9-72DD-4437-A61F-FD26426DECB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59032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21BDCD9-72DD-4437-A61F-FD26426DECB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233702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21</a:t>
            </a:fld>
            <a:endParaRPr lang="en-US"/>
          </a:p>
        </p:txBody>
      </p:sp>
    </p:spTree>
    <p:extLst>
      <p:ext uri="{BB962C8B-B14F-4D97-AF65-F5344CB8AC3E}">
        <p14:creationId xmlns:p14="http://schemas.microsoft.com/office/powerpoint/2010/main" val="20549337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29/05/2026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pPr/>
              <a:t>29/05/2026</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161836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49546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73968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78321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579720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027706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57468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54549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017923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23574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7788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29/05/2026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29/05/2026</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484680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video" Target="https://www.youtube.com/embed/wIxaQe_fctM?feature=oembed" TargetMode="Externa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video" Target="https://www.youtube.com/embed/gZ0lbvTsvnI?feature=oembed" TargetMode="Externa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plagiarism.org/article/what-is-plagiarism" TargetMode="External"/><Relationship Id="rId2" Type="http://schemas.openxmlformats.org/officeDocument/2006/relationships/hyperlink" Target="https://reflect.ucl.ac.uk/digital-assessment/2023/10/12/updating-our-academic-integrity-resour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1600" b="1" dirty="0"/>
              <a:t>Certificate of Higher Education – Skills for the Workplace</a:t>
            </a:r>
            <a:br>
              <a:rPr lang="en-GB" altLang="en-US" sz="1600" b="1" dirty="0"/>
            </a:br>
            <a:r>
              <a:rPr lang="en-GB" altLang="en-US" sz="1600" b="1" dirty="0"/>
              <a:t>Health and Social Care</a:t>
            </a:r>
            <a:br>
              <a:rPr lang="en-GB" altLang="en-US" dirty="0"/>
            </a:br>
            <a:r>
              <a:rPr lang="en-GB" dirty="0">
                <a:solidFill>
                  <a:srgbClr val="FFFF00"/>
                </a:solidFill>
              </a:rPr>
              <a:t> </a:t>
            </a:r>
            <a:r>
              <a:rPr lang="en-GB" sz="2000" b="1" dirty="0">
                <a:solidFill>
                  <a:srgbClr val="FFFF00"/>
                </a:solidFill>
              </a:rPr>
              <a:t>Academic and Employability Skills</a:t>
            </a:r>
            <a:br>
              <a:rPr lang="en-GB" sz="2000" b="1" dirty="0">
                <a:solidFill>
                  <a:srgbClr val="FFFF00"/>
                </a:solidFill>
              </a:rPr>
            </a:br>
            <a:r>
              <a:rPr lang="en-GB" sz="2000" b="1" dirty="0">
                <a:solidFill>
                  <a:srgbClr val="FFFF00"/>
                </a:solidFill>
              </a:rPr>
              <a:t>(LCHS4001)</a:t>
            </a:r>
            <a:br>
              <a:rPr lang="en-GB" sz="3200" b="1" dirty="0">
                <a:solidFill>
                  <a:schemeClr val="accent2">
                    <a:lumMod val="20000"/>
                    <a:lumOff val="80000"/>
                  </a:schemeClr>
                </a:solidFill>
              </a:rPr>
            </a:br>
            <a:r>
              <a:rPr lang="en-GB" sz="4000" b="1" dirty="0">
                <a:solidFill>
                  <a:srgbClr val="FFFF00"/>
                </a:solidFill>
              </a:rPr>
              <a:t>Session 3:</a:t>
            </a:r>
            <a:br>
              <a:rPr lang="en-GB" sz="4000" b="1" dirty="0">
                <a:solidFill>
                  <a:srgbClr val="FFFF00"/>
                </a:solidFill>
              </a:rPr>
            </a:br>
            <a:r>
              <a:rPr lang="en-GB" sz="4000" b="1" dirty="0">
                <a:solidFill>
                  <a:srgbClr val="FFFF00"/>
                </a:solidFill>
              </a:rPr>
              <a:t>Academic Integrity </a:t>
            </a:r>
            <a:br>
              <a:rPr lang="en-GB" sz="4000" b="1" dirty="0">
                <a:solidFill>
                  <a:srgbClr val="FFFF00"/>
                </a:solidFill>
              </a:rPr>
            </a:br>
            <a:r>
              <a:rPr lang="en-GB" sz="4000" b="1" i="1" dirty="0">
                <a:solidFill>
                  <a:srgbClr val="FFFF00"/>
                </a:solidFill>
              </a:rPr>
              <a:t>and how to avoid academic misconduct</a:t>
            </a:r>
            <a:endParaRPr lang="en-GB" altLang="en-US" sz="4000" i="1" dirty="0">
              <a:solidFill>
                <a:srgbClr val="FFFF00"/>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5D95875-3B43-4584-AEF1-50037EC7CEE7}"/>
              </a:ext>
            </a:extLst>
          </p:cNvPr>
          <p:cNvSpPr>
            <a:spLocks noGrp="1"/>
          </p:cNvSpPr>
          <p:nvPr>
            <p:ph type="title" idx="4294967295"/>
          </p:nvPr>
        </p:nvSpPr>
        <p:spPr>
          <a:xfrm>
            <a:off x="0" y="274638"/>
            <a:ext cx="8229600" cy="1143000"/>
          </a:xfrm>
        </p:spPr>
        <p:txBody>
          <a:bodyPr>
            <a:normAutofit fontScale="90000"/>
          </a:bodyPr>
          <a:lstStyle/>
          <a:p>
            <a:pPr eaLnBrk="1" hangingPunct="1"/>
            <a:r>
              <a:rPr lang="en-GB" altLang="en-US" b="1" dirty="0">
                <a:latin typeface="Arial" panose="020B0604020202020204" pitchFamily="34" charset="0"/>
                <a:cs typeface="Arial" panose="020B0604020202020204" pitchFamily="34" charset="0"/>
              </a:rPr>
              <a:t>In this half of the session, we will…</a:t>
            </a:r>
            <a:endParaRPr lang="en-GB" altLang="en-US" b="1" dirty="0">
              <a:ln>
                <a:noFill/>
              </a:ln>
              <a:effectLst/>
              <a:latin typeface="Arial" panose="020B0604020202020204" pitchFamily="34" charset="0"/>
              <a:cs typeface="Arial" panose="020B0604020202020204" pitchFamily="34" charset="0"/>
            </a:endParaRPr>
          </a:p>
        </p:txBody>
      </p:sp>
      <p:sp>
        <p:nvSpPr>
          <p:cNvPr id="18435" name="Rectangle 3">
            <a:extLst>
              <a:ext uri="{FF2B5EF4-FFF2-40B4-BE49-F238E27FC236}">
                <a16:creationId xmlns:a16="http://schemas.microsoft.com/office/drawing/2014/main" id="{F4639A8F-AEB2-4A26-A11C-F928D1C64C7B}"/>
              </a:ext>
            </a:extLst>
          </p:cNvPr>
          <p:cNvSpPr>
            <a:spLocks noGrp="1"/>
          </p:cNvSpPr>
          <p:nvPr>
            <p:ph type="body" idx="4294967295"/>
          </p:nvPr>
        </p:nvSpPr>
        <p:spPr>
          <a:xfrm>
            <a:off x="341784" y="1779587"/>
            <a:ext cx="8460432" cy="3298825"/>
          </a:xfrm>
        </p:spPr>
        <p:txBody>
          <a:bodyPr>
            <a:normAutofit/>
          </a:bodyPr>
          <a:lstStyle/>
          <a:p>
            <a:pPr eaLnBrk="1" hangingPunct="1"/>
            <a:r>
              <a:rPr lang="en-GB" altLang="en-US" dirty="0">
                <a:latin typeface="Arial" panose="020B0604020202020204" pitchFamily="34" charset="0"/>
                <a:cs typeface="Arial" panose="020B0604020202020204" pitchFamily="34" charset="0"/>
              </a:rPr>
              <a:t>Learn about academic integrity</a:t>
            </a:r>
          </a:p>
          <a:p>
            <a:pPr eaLnBrk="1" hangingPunct="1"/>
            <a:r>
              <a:rPr lang="en-GB" altLang="en-US" dirty="0">
                <a:latin typeface="Arial" panose="020B0604020202020204" pitchFamily="34" charset="0"/>
                <a:cs typeface="Arial" panose="020B0604020202020204" pitchFamily="34" charset="0"/>
              </a:rPr>
              <a:t>Learn how to avoid committing academic misconduct</a:t>
            </a:r>
          </a:p>
          <a:p>
            <a:pPr eaLnBrk="1" hangingPunct="1"/>
            <a:r>
              <a:rPr lang="en-GB" altLang="en-US" dirty="0">
                <a:latin typeface="Arial" panose="020B0604020202020204" pitchFamily="34" charset="0"/>
                <a:cs typeface="Arial" panose="020B0604020202020204" pitchFamily="34" charset="0"/>
              </a:rPr>
              <a:t>Look at referencing in a little more detail</a:t>
            </a:r>
          </a:p>
          <a:p>
            <a:pPr eaLnBrk="1" hangingPunct="1"/>
            <a:r>
              <a:rPr lang="en-GB" altLang="en-US" dirty="0">
                <a:effectLst/>
                <a:latin typeface="Arial" panose="020B0604020202020204" pitchFamily="34" charset="0"/>
                <a:cs typeface="Arial" panose="020B0604020202020204" pitchFamily="34" charset="0"/>
              </a:rPr>
              <a:t>Continue preparing for the assessments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fade">
                                      <p:cBhvr>
                                        <p:cTn id="12" dur="500"/>
                                        <p:tgtEl>
                                          <p:spTgt spid="1843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fade">
                                      <p:cBhvr>
                                        <p:cTn id="17" dur="500"/>
                                        <p:tgtEl>
                                          <p:spTgt spid="1843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fade">
                                      <p:cBhvr>
                                        <p:cTn id="22" dur="500"/>
                                        <p:tgtEl>
                                          <p:spTgt spid="184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Academic Integrity</a:t>
            </a:r>
          </a:p>
        </p:txBody>
      </p:sp>
    </p:spTree>
    <p:extLst>
      <p:ext uri="{BB962C8B-B14F-4D97-AF65-F5344CB8AC3E}">
        <p14:creationId xmlns:p14="http://schemas.microsoft.com/office/powerpoint/2010/main" val="469417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CC21D-0F16-AB03-CE5B-B19A6F19A50E}"/>
              </a:ext>
            </a:extLst>
          </p:cNvPr>
          <p:cNvSpPr>
            <a:spLocks noGrp="1"/>
          </p:cNvSpPr>
          <p:nvPr>
            <p:ph type="title"/>
          </p:nvPr>
        </p:nvSpPr>
        <p:spPr/>
        <p:txBody>
          <a:bodyPr>
            <a:normAutofit/>
          </a:bodyPr>
          <a:lstStyle/>
          <a:p>
            <a:r>
              <a:rPr lang="en-GB" sz="4400" b="1" dirty="0"/>
              <a:t>What is academic integrity?</a:t>
            </a:r>
          </a:p>
        </p:txBody>
      </p:sp>
      <p:pic>
        <p:nvPicPr>
          <p:cNvPr id="4" name="Online Media 3" title="What is academic integrity?">
            <a:hlinkClick r:id="" action="ppaction://media"/>
            <a:extLst>
              <a:ext uri="{FF2B5EF4-FFF2-40B4-BE49-F238E27FC236}">
                <a16:creationId xmlns:a16="http://schemas.microsoft.com/office/drawing/2014/main" id="{432BA162-14F2-A7CA-42DD-0DD52DB9463F}"/>
              </a:ext>
            </a:extLst>
          </p:cNvPr>
          <p:cNvPicPr>
            <a:picLocks noGrp="1" noRot="1" noChangeAspect="1"/>
          </p:cNvPicPr>
          <p:nvPr>
            <p:ph idx="1"/>
            <a:videoFile r:link="rId1"/>
          </p:nvPr>
        </p:nvPicPr>
        <p:blipFill>
          <a:blip r:embed="rId4"/>
          <a:stretch>
            <a:fillRect/>
          </a:stretch>
        </p:blipFill>
        <p:spPr>
          <a:xfrm>
            <a:off x="1103313" y="1600200"/>
            <a:ext cx="6937375" cy="3916363"/>
          </a:xfrm>
          <a:prstGeom prst="rect">
            <a:avLst/>
          </a:prstGeom>
        </p:spPr>
      </p:pic>
    </p:spTree>
    <p:extLst>
      <p:ext uri="{BB962C8B-B14F-4D97-AF65-F5344CB8AC3E}">
        <p14:creationId xmlns:p14="http://schemas.microsoft.com/office/powerpoint/2010/main" val="3682020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3D0F6-AF94-360B-18D5-DC463A425648}"/>
              </a:ext>
            </a:extLst>
          </p:cNvPr>
          <p:cNvSpPr>
            <a:spLocks noGrp="1"/>
          </p:cNvSpPr>
          <p:nvPr>
            <p:ph type="title"/>
          </p:nvPr>
        </p:nvSpPr>
        <p:spPr/>
        <p:txBody>
          <a:bodyPr>
            <a:noAutofit/>
          </a:bodyPr>
          <a:lstStyle/>
          <a:p>
            <a:r>
              <a:rPr lang="en-GB" sz="4400" b="1" dirty="0"/>
              <a:t>Why don’t students </a:t>
            </a:r>
            <a:br>
              <a:rPr lang="en-GB" sz="4400" b="1" dirty="0"/>
            </a:br>
            <a:r>
              <a:rPr lang="en-GB" sz="4400" b="1" dirty="0"/>
              <a:t>act with integrity?</a:t>
            </a:r>
          </a:p>
        </p:txBody>
      </p:sp>
      <p:pic>
        <p:nvPicPr>
          <p:cNvPr id="5" name="Content Placeholder 4">
            <a:extLst>
              <a:ext uri="{FF2B5EF4-FFF2-40B4-BE49-F238E27FC236}">
                <a16:creationId xmlns:a16="http://schemas.microsoft.com/office/drawing/2014/main" id="{1A91D786-8F84-E948-6709-5647F51D64F1}"/>
              </a:ext>
            </a:extLst>
          </p:cNvPr>
          <p:cNvPicPr>
            <a:picLocks noGrp="1" noChangeAspect="1"/>
          </p:cNvPicPr>
          <p:nvPr>
            <p:ph idx="1"/>
          </p:nvPr>
        </p:nvPicPr>
        <p:blipFill>
          <a:blip r:embed="rId3"/>
          <a:stretch>
            <a:fillRect/>
          </a:stretch>
        </p:blipFill>
        <p:spPr>
          <a:xfrm>
            <a:off x="755576" y="1628800"/>
            <a:ext cx="7776863" cy="3960440"/>
          </a:xfrm>
        </p:spPr>
      </p:pic>
      <p:sp>
        <p:nvSpPr>
          <p:cNvPr id="6" name="TextBox 5">
            <a:extLst>
              <a:ext uri="{FF2B5EF4-FFF2-40B4-BE49-F238E27FC236}">
                <a16:creationId xmlns:a16="http://schemas.microsoft.com/office/drawing/2014/main" id="{F41FD847-B491-CEFA-D136-5828CD424A5E}"/>
              </a:ext>
            </a:extLst>
          </p:cNvPr>
          <p:cNvSpPr txBox="1"/>
          <p:nvPr/>
        </p:nvSpPr>
        <p:spPr>
          <a:xfrm>
            <a:off x="1358829" y="5086925"/>
            <a:ext cx="7417030" cy="646331"/>
          </a:xfrm>
          <a:prstGeom prst="rect">
            <a:avLst/>
          </a:prstGeom>
          <a:noFill/>
        </p:spPr>
        <p:txBody>
          <a:bodyPr wrap="square" rtlCol="0">
            <a:spAutoFit/>
          </a:bodyPr>
          <a:lstStyle/>
          <a:p>
            <a:r>
              <a:rPr lang="en-GB" dirty="0"/>
              <a:t>From research in progress at University College London – student views</a:t>
            </a:r>
          </a:p>
          <a:p>
            <a:r>
              <a:rPr lang="en-GB" dirty="0"/>
              <a:t>UCL (2023)</a:t>
            </a:r>
          </a:p>
        </p:txBody>
      </p:sp>
    </p:spTree>
    <p:extLst>
      <p:ext uri="{BB962C8B-B14F-4D97-AF65-F5344CB8AC3E}">
        <p14:creationId xmlns:p14="http://schemas.microsoft.com/office/powerpoint/2010/main" val="2467435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86EE6-6EAE-55AF-5299-8F2F84E6891E}"/>
              </a:ext>
            </a:extLst>
          </p:cNvPr>
          <p:cNvSpPr>
            <a:spLocks noGrp="1"/>
          </p:cNvSpPr>
          <p:nvPr>
            <p:ph type="title"/>
          </p:nvPr>
        </p:nvSpPr>
        <p:spPr/>
        <p:txBody>
          <a:bodyPr>
            <a:normAutofit/>
          </a:bodyPr>
          <a:lstStyle/>
          <a:p>
            <a:r>
              <a:rPr lang="en-GB" sz="3200" b="1" dirty="0"/>
              <a:t>Examples of possible misunderstandings</a:t>
            </a:r>
          </a:p>
        </p:txBody>
      </p:sp>
      <p:sp>
        <p:nvSpPr>
          <p:cNvPr id="3" name="Text Placeholder 2">
            <a:extLst>
              <a:ext uri="{FF2B5EF4-FFF2-40B4-BE49-F238E27FC236}">
                <a16:creationId xmlns:a16="http://schemas.microsoft.com/office/drawing/2014/main" id="{1F1E8ADC-8429-0149-DE7A-41D2CD4C76D9}"/>
              </a:ext>
            </a:extLst>
          </p:cNvPr>
          <p:cNvSpPr>
            <a:spLocks noGrp="1"/>
          </p:cNvSpPr>
          <p:nvPr>
            <p:ph type="body" idx="1"/>
          </p:nvPr>
        </p:nvSpPr>
        <p:spPr>
          <a:xfrm>
            <a:off x="546603" y="1294035"/>
            <a:ext cx="4040188" cy="437529"/>
          </a:xfrm>
        </p:spPr>
        <p:txBody>
          <a:bodyPr>
            <a:normAutofit/>
          </a:bodyPr>
          <a:lstStyle/>
          <a:p>
            <a:r>
              <a:rPr lang="en-GB" sz="2000" dirty="0"/>
              <a:t>Everyday Life</a:t>
            </a:r>
          </a:p>
        </p:txBody>
      </p:sp>
      <p:sp>
        <p:nvSpPr>
          <p:cNvPr id="4" name="Content Placeholder 3">
            <a:extLst>
              <a:ext uri="{FF2B5EF4-FFF2-40B4-BE49-F238E27FC236}">
                <a16:creationId xmlns:a16="http://schemas.microsoft.com/office/drawing/2014/main" id="{9C6BFDAD-8C8B-284A-F79C-F9B479916A45}"/>
              </a:ext>
            </a:extLst>
          </p:cNvPr>
          <p:cNvSpPr>
            <a:spLocks noGrp="1"/>
          </p:cNvSpPr>
          <p:nvPr>
            <p:ph sz="half" idx="2"/>
          </p:nvPr>
        </p:nvSpPr>
        <p:spPr>
          <a:xfrm>
            <a:off x="332757" y="1855165"/>
            <a:ext cx="4157430" cy="3414365"/>
          </a:xfrm>
        </p:spPr>
        <p:txBody>
          <a:bodyPr>
            <a:noAutofit/>
          </a:bodyPr>
          <a:lstStyle/>
          <a:p>
            <a:r>
              <a:rPr lang="en-GB" sz="2000" dirty="0"/>
              <a:t>You have a </a:t>
            </a:r>
            <a:r>
              <a:rPr lang="en-GB" sz="2000" dirty="0" err="1"/>
              <a:t>whizzkid</a:t>
            </a:r>
            <a:r>
              <a:rPr lang="en-GB" sz="2000" dirty="0"/>
              <a:t>/ successful adult child – you brought them up and now they help you </a:t>
            </a:r>
          </a:p>
          <a:p>
            <a:endParaRPr lang="en-GB" sz="2000" dirty="0"/>
          </a:p>
          <a:p>
            <a:r>
              <a:rPr lang="en-GB" sz="2000" dirty="0"/>
              <a:t>You have a good friend in class, and you help each other</a:t>
            </a:r>
          </a:p>
          <a:p>
            <a:endParaRPr lang="en-GB" sz="2000" dirty="0"/>
          </a:p>
          <a:p>
            <a:endParaRPr lang="en-GB" sz="2000" dirty="0"/>
          </a:p>
          <a:p>
            <a:r>
              <a:rPr lang="en-GB" sz="2000" dirty="0"/>
              <a:t>You find some online tools that produce written work for you</a:t>
            </a:r>
          </a:p>
        </p:txBody>
      </p:sp>
      <p:sp>
        <p:nvSpPr>
          <p:cNvPr id="5" name="Text Placeholder 4">
            <a:extLst>
              <a:ext uri="{FF2B5EF4-FFF2-40B4-BE49-F238E27FC236}">
                <a16:creationId xmlns:a16="http://schemas.microsoft.com/office/drawing/2014/main" id="{7B0106FA-C3F3-8B03-12D8-D999FEE336C5}"/>
              </a:ext>
            </a:extLst>
          </p:cNvPr>
          <p:cNvSpPr>
            <a:spLocks noGrp="1"/>
          </p:cNvSpPr>
          <p:nvPr>
            <p:ph type="body" sz="quarter" idx="3"/>
          </p:nvPr>
        </p:nvSpPr>
        <p:spPr>
          <a:xfrm>
            <a:off x="4676193" y="1213401"/>
            <a:ext cx="4041775" cy="515420"/>
          </a:xfrm>
        </p:spPr>
        <p:txBody>
          <a:bodyPr>
            <a:normAutofit/>
          </a:bodyPr>
          <a:lstStyle/>
          <a:p>
            <a:r>
              <a:rPr lang="en-GB" sz="2000" dirty="0"/>
              <a:t>Academic Work</a:t>
            </a:r>
          </a:p>
        </p:txBody>
      </p:sp>
      <p:sp>
        <p:nvSpPr>
          <p:cNvPr id="6" name="Content Placeholder 5">
            <a:extLst>
              <a:ext uri="{FF2B5EF4-FFF2-40B4-BE49-F238E27FC236}">
                <a16:creationId xmlns:a16="http://schemas.microsoft.com/office/drawing/2014/main" id="{74725135-A230-2D42-317C-4A62C8C8D7DC}"/>
              </a:ext>
            </a:extLst>
          </p:cNvPr>
          <p:cNvSpPr>
            <a:spLocks noGrp="1"/>
          </p:cNvSpPr>
          <p:nvPr>
            <p:ph sz="quarter" idx="4"/>
          </p:nvPr>
        </p:nvSpPr>
        <p:spPr>
          <a:xfrm>
            <a:off x="4676193" y="1855166"/>
            <a:ext cx="4288296" cy="3789433"/>
          </a:xfrm>
        </p:spPr>
        <p:txBody>
          <a:bodyPr>
            <a:noAutofit/>
          </a:bodyPr>
          <a:lstStyle/>
          <a:p>
            <a:r>
              <a:rPr lang="en-GB" sz="2000" b="1" dirty="0">
                <a:solidFill>
                  <a:srgbClr val="FF0000"/>
                </a:solidFill>
              </a:rPr>
              <a:t>X False authorship </a:t>
            </a:r>
            <a:r>
              <a:rPr lang="en-GB" sz="2000" dirty="0"/>
              <a:t>– if they do your work for you, it is an offence</a:t>
            </a:r>
          </a:p>
          <a:p>
            <a:pPr marL="0" indent="0">
              <a:buNone/>
            </a:pPr>
            <a:endParaRPr lang="en-GB" sz="2000" dirty="0"/>
          </a:p>
          <a:p>
            <a:r>
              <a:rPr lang="en-GB" sz="2000" b="1" dirty="0">
                <a:solidFill>
                  <a:srgbClr val="FF0000"/>
                </a:solidFill>
              </a:rPr>
              <a:t>X Collusion </a:t>
            </a:r>
            <a:r>
              <a:rPr lang="en-GB" sz="2000" dirty="0"/>
              <a:t>– if you write an assignment together (when it is an individual assignment), this is an offence</a:t>
            </a:r>
          </a:p>
          <a:p>
            <a:endParaRPr lang="en-GB" sz="2000" dirty="0"/>
          </a:p>
          <a:p>
            <a:r>
              <a:rPr lang="en-GB" sz="2000" b="1" dirty="0">
                <a:solidFill>
                  <a:srgbClr val="FF0000"/>
                </a:solidFill>
              </a:rPr>
              <a:t>X False authorship </a:t>
            </a:r>
            <a:r>
              <a:rPr lang="en-GB" sz="2000" dirty="0"/>
              <a:t>– on this module, this is not permitted – you must do your own writing</a:t>
            </a:r>
          </a:p>
        </p:txBody>
      </p:sp>
    </p:spTree>
    <p:extLst>
      <p:ext uri="{BB962C8B-B14F-4D97-AF65-F5344CB8AC3E}">
        <p14:creationId xmlns:p14="http://schemas.microsoft.com/office/powerpoint/2010/main" val="191889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fade">
                                      <p:cBhvr>
                                        <p:cTn id="22" dur="500"/>
                                        <p:tgtEl>
                                          <p:spTgt spid="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5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4" end="4"/>
                                            </p:txEl>
                                          </p:spTgt>
                                        </p:tgtEl>
                                        <p:attrNameLst>
                                          <p:attrName>style.visibility</p:attrName>
                                        </p:attrNameLst>
                                      </p:cBhvr>
                                      <p:to>
                                        <p:strVal val="visible"/>
                                      </p:to>
                                    </p:set>
                                    <p:animEffect transition="in" filter="fade">
                                      <p:cBhvr>
                                        <p:cTn id="3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Autofit/>
          </a:bodyPr>
          <a:lstStyle/>
          <a:p>
            <a:r>
              <a:rPr lang="en-GB" sz="4000" b="1" dirty="0">
                <a:cs typeface="Arial" panose="020B0604020202020204" pitchFamily="34" charset="0"/>
              </a:rPr>
              <a:t>What is Academic Misconduct?</a:t>
            </a:r>
          </a:p>
        </p:txBody>
      </p:sp>
      <p:sp>
        <p:nvSpPr>
          <p:cNvPr id="3" name="Content Placeholder 2"/>
          <p:cNvSpPr>
            <a:spLocks noGrp="1"/>
          </p:cNvSpPr>
          <p:nvPr>
            <p:ph idx="1"/>
          </p:nvPr>
        </p:nvSpPr>
        <p:spPr/>
        <p:txBody>
          <a:bodyPr>
            <a:normAutofit/>
          </a:bodyPr>
          <a:lstStyle/>
          <a:p>
            <a:pPr marL="0" indent="0">
              <a:buNone/>
            </a:pPr>
            <a:endParaRPr lang="en-GB" dirty="0"/>
          </a:p>
        </p:txBody>
      </p:sp>
      <p:pic>
        <p:nvPicPr>
          <p:cNvPr id="4" name="Online Media 3" title="Academic Misconduct | UWTSD">
            <a:hlinkClick r:id="" action="ppaction://media"/>
            <a:extLst>
              <a:ext uri="{FF2B5EF4-FFF2-40B4-BE49-F238E27FC236}">
                <a16:creationId xmlns:a16="http://schemas.microsoft.com/office/drawing/2014/main" id="{C1F14777-8528-DFB1-8486-D5ABB084E0B9}"/>
              </a:ext>
            </a:extLst>
          </p:cNvPr>
          <p:cNvPicPr>
            <a:picLocks noRot="1" noChangeAspect="1"/>
          </p:cNvPicPr>
          <p:nvPr>
            <a:videoFile r:link="rId1"/>
          </p:nvPr>
        </p:nvPicPr>
        <p:blipFill>
          <a:blip r:embed="rId4"/>
          <a:stretch>
            <a:fillRect/>
          </a:stretch>
        </p:blipFill>
        <p:spPr>
          <a:xfrm>
            <a:off x="1994526" y="1972728"/>
            <a:ext cx="5445050" cy="3076453"/>
          </a:xfrm>
          <a:prstGeom prst="rect">
            <a:avLst/>
          </a:prstGeom>
        </p:spPr>
      </p:pic>
    </p:spTree>
    <p:extLst>
      <p:ext uri="{BB962C8B-B14F-4D97-AF65-F5344CB8AC3E}">
        <p14:creationId xmlns:p14="http://schemas.microsoft.com/office/powerpoint/2010/main" val="3646528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Academic Misconduct Policy</a:t>
            </a:r>
          </a:p>
        </p:txBody>
      </p:sp>
      <p:pic>
        <p:nvPicPr>
          <p:cNvPr id="7" name="Content Placeholder 6">
            <a:extLst>
              <a:ext uri="{FF2B5EF4-FFF2-40B4-BE49-F238E27FC236}">
                <a16:creationId xmlns:a16="http://schemas.microsoft.com/office/drawing/2014/main" id="{F0D316C0-5922-B8B8-9DAC-DD55F7C71216}"/>
              </a:ext>
            </a:extLst>
          </p:cNvPr>
          <p:cNvPicPr>
            <a:picLocks noGrp="1" noChangeAspect="1"/>
          </p:cNvPicPr>
          <p:nvPr>
            <p:ph idx="1"/>
          </p:nvPr>
        </p:nvPicPr>
        <p:blipFill>
          <a:blip r:embed="rId3"/>
          <a:stretch>
            <a:fillRect/>
          </a:stretch>
        </p:blipFill>
        <p:spPr>
          <a:xfrm>
            <a:off x="683568" y="1196752"/>
            <a:ext cx="7306220" cy="4176464"/>
          </a:xfrm>
        </p:spPr>
      </p:pic>
    </p:spTree>
    <p:extLst>
      <p:ext uri="{BB962C8B-B14F-4D97-AF65-F5344CB8AC3E}">
        <p14:creationId xmlns:p14="http://schemas.microsoft.com/office/powerpoint/2010/main" val="3852682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63D8-4A7C-8EE5-EE92-AAE1BB3C069A}"/>
              </a:ext>
            </a:extLst>
          </p:cNvPr>
          <p:cNvSpPr>
            <a:spLocks noGrp="1"/>
          </p:cNvSpPr>
          <p:nvPr>
            <p:ph type="title"/>
          </p:nvPr>
        </p:nvSpPr>
        <p:spPr/>
        <p:txBody>
          <a:bodyPr>
            <a:normAutofit/>
          </a:bodyPr>
          <a:lstStyle/>
          <a:p>
            <a:r>
              <a:rPr lang="en-GB" sz="4400" b="1" dirty="0"/>
              <a:t>Academic Misconduct Policy </a:t>
            </a:r>
          </a:p>
        </p:txBody>
      </p:sp>
      <p:sp>
        <p:nvSpPr>
          <p:cNvPr id="3" name="Content Placeholder 2">
            <a:extLst>
              <a:ext uri="{FF2B5EF4-FFF2-40B4-BE49-F238E27FC236}">
                <a16:creationId xmlns:a16="http://schemas.microsoft.com/office/drawing/2014/main" id="{AE1BF5F6-86E2-9610-548A-1615589436BE}"/>
              </a:ext>
            </a:extLst>
          </p:cNvPr>
          <p:cNvSpPr>
            <a:spLocks noGrp="1"/>
          </p:cNvSpPr>
          <p:nvPr>
            <p:ph idx="1"/>
          </p:nvPr>
        </p:nvSpPr>
        <p:spPr>
          <a:xfrm>
            <a:off x="1450494" y="1808820"/>
            <a:ext cx="6172200" cy="2937774"/>
          </a:xfrm>
        </p:spPr>
        <p:txBody>
          <a:bodyPr/>
          <a:lstStyle/>
          <a:p>
            <a:r>
              <a:rPr lang="en-GB" dirty="0"/>
              <a:t>False Authorship</a:t>
            </a:r>
          </a:p>
          <a:p>
            <a:endParaRPr lang="en-GB" dirty="0"/>
          </a:p>
        </p:txBody>
      </p:sp>
      <p:pic>
        <p:nvPicPr>
          <p:cNvPr id="5" name="Picture 4">
            <a:extLst>
              <a:ext uri="{FF2B5EF4-FFF2-40B4-BE49-F238E27FC236}">
                <a16:creationId xmlns:a16="http://schemas.microsoft.com/office/drawing/2014/main" id="{2D6D5557-E904-0592-0191-A965B8941E2B}"/>
              </a:ext>
            </a:extLst>
          </p:cNvPr>
          <p:cNvPicPr>
            <a:picLocks noChangeAspect="1"/>
          </p:cNvPicPr>
          <p:nvPr/>
        </p:nvPicPr>
        <p:blipFill>
          <a:blip r:embed="rId3"/>
          <a:stretch>
            <a:fillRect/>
          </a:stretch>
        </p:blipFill>
        <p:spPr>
          <a:xfrm>
            <a:off x="751180" y="1268760"/>
            <a:ext cx="7570827" cy="3593586"/>
          </a:xfrm>
          <a:prstGeom prst="rect">
            <a:avLst/>
          </a:prstGeom>
        </p:spPr>
      </p:pic>
    </p:spTree>
    <p:extLst>
      <p:ext uri="{BB962C8B-B14F-4D97-AF65-F5344CB8AC3E}">
        <p14:creationId xmlns:p14="http://schemas.microsoft.com/office/powerpoint/2010/main" val="2764415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4" name="Text Box 6">
            <a:extLst>
              <a:ext uri="{FF2B5EF4-FFF2-40B4-BE49-F238E27FC236}">
                <a16:creationId xmlns:a16="http://schemas.microsoft.com/office/drawing/2014/main" id="{27EFA00A-D9E8-4F83-BD0F-B3FABC56FD39}"/>
              </a:ext>
            </a:extLst>
          </p:cNvPr>
          <p:cNvSpPr txBox="1">
            <a:spLocks noChangeArrowheads="1"/>
          </p:cNvSpPr>
          <p:nvPr/>
        </p:nvSpPr>
        <p:spPr bwMode="auto">
          <a:xfrm>
            <a:off x="3572086" y="1757958"/>
            <a:ext cx="4428914"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defTabSz="685800">
              <a:buClr>
                <a:srgbClr val="FFFF00"/>
              </a:buClr>
              <a:buNone/>
              <a:defRPr/>
            </a:pPr>
            <a:r>
              <a:rPr lang="en-GB" altLang="en-US" sz="2100" dirty="0">
                <a:solidFill>
                  <a:srgbClr val="0070C0"/>
                </a:solidFill>
                <a:cs typeface="Arial" panose="020B0604020202020204" pitchFamily="34" charset="0"/>
              </a:rPr>
              <a:t>What is it and why is it an academic offence? </a:t>
            </a:r>
            <a:endParaRPr lang="en-GB" altLang="en-US" sz="2100" dirty="0">
              <a:solidFill>
                <a:prstClr val="black"/>
              </a:solidFill>
              <a:latin typeface="Comic Sans MS" panose="030F0702030302020204" pitchFamily="66" charset="0"/>
            </a:endParaRPr>
          </a:p>
        </p:txBody>
      </p:sp>
      <p:sp>
        <p:nvSpPr>
          <p:cNvPr id="27655" name="Text Box 7">
            <a:extLst>
              <a:ext uri="{FF2B5EF4-FFF2-40B4-BE49-F238E27FC236}">
                <a16:creationId xmlns:a16="http://schemas.microsoft.com/office/drawing/2014/main" id="{873E572E-E8FE-498E-A791-16EA87C5A27D}"/>
              </a:ext>
            </a:extLst>
          </p:cNvPr>
          <p:cNvSpPr txBox="1">
            <a:spLocks noChangeArrowheads="1"/>
          </p:cNvSpPr>
          <p:nvPr/>
        </p:nvSpPr>
        <p:spPr bwMode="auto">
          <a:xfrm>
            <a:off x="1925241" y="2943225"/>
            <a:ext cx="5347097"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defTabSz="685800">
              <a:spcBef>
                <a:spcPct val="50000"/>
              </a:spcBef>
              <a:buNone/>
              <a:defRPr/>
            </a:pPr>
            <a:r>
              <a:rPr lang="en-GB" altLang="en-US" sz="2100" b="1" dirty="0">
                <a:solidFill>
                  <a:srgbClr val="1F497D"/>
                </a:solidFill>
                <a:cs typeface="Arial" panose="020B0604020202020204" pitchFamily="34" charset="0"/>
              </a:rPr>
              <a:t>Plagiarism, is the deliberate or </a:t>
            </a:r>
            <a:r>
              <a:rPr lang="en-GB" altLang="en-US" sz="2100" b="1" u="sng" dirty="0">
                <a:solidFill>
                  <a:srgbClr val="1F497D"/>
                </a:solidFill>
                <a:cs typeface="Arial" panose="020B0604020202020204" pitchFamily="34" charset="0"/>
              </a:rPr>
              <a:t>inadvertent</a:t>
            </a:r>
            <a:r>
              <a:rPr lang="en-GB" altLang="en-US" sz="2100" b="1" dirty="0">
                <a:solidFill>
                  <a:srgbClr val="1F497D"/>
                </a:solidFill>
                <a:cs typeface="Arial" panose="020B0604020202020204" pitchFamily="34" charset="0"/>
              </a:rPr>
              <a:t> theft of intellectual property.</a:t>
            </a:r>
          </a:p>
        </p:txBody>
      </p:sp>
      <p:sp>
        <p:nvSpPr>
          <p:cNvPr id="22533" name="AutoShape 9">
            <a:extLst>
              <a:ext uri="{FF2B5EF4-FFF2-40B4-BE49-F238E27FC236}">
                <a16:creationId xmlns:a16="http://schemas.microsoft.com/office/drawing/2014/main" id="{383ECFDC-4E6D-4913-B3C0-67028BA1A750}"/>
              </a:ext>
            </a:extLst>
          </p:cNvPr>
          <p:cNvSpPr>
            <a:spLocks noChangeArrowheads="1"/>
          </p:cNvSpPr>
          <p:nvPr/>
        </p:nvSpPr>
        <p:spPr bwMode="auto">
          <a:xfrm>
            <a:off x="2815829" y="3690939"/>
            <a:ext cx="4429125" cy="1565672"/>
          </a:xfrm>
          <a:prstGeom prst="wedgeEllipseCallout">
            <a:avLst>
              <a:gd name="adj1" fmla="val -43750"/>
              <a:gd name="adj2" fmla="val 70000"/>
            </a:avLst>
          </a:prstGeom>
          <a:solidFill>
            <a:srgbClr val="76F0D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spcAft>
                <a:spcPts val="600"/>
              </a:spcAft>
              <a:buClr>
                <a:schemeClr val="accent1"/>
              </a:buClr>
              <a:buSzPct val="115000"/>
              <a:buFont typeface="Arial" panose="020B0604020202020204" pitchFamily="34" charset="0"/>
              <a:buChar char="•"/>
              <a:defRPr sz="2400">
                <a:solidFill>
                  <a:srgbClr val="262626"/>
                </a:solidFill>
                <a:latin typeface="Garamond" panose="02020404030301010803" pitchFamily="18" charset="0"/>
              </a:defRPr>
            </a:lvl1pPr>
            <a:lvl2pPr marL="742950" indent="-285750">
              <a:spcBef>
                <a:spcPct val="20000"/>
              </a:spcBef>
              <a:spcAft>
                <a:spcPts val="600"/>
              </a:spcAft>
              <a:buClr>
                <a:schemeClr val="accent1"/>
              </a:buClr>
              <a:buSzPct val="115000"/>
              <a:buFont typeface="Arial" panose="020B0604020202020204" pitchFamily="34" charset="0"/>
              <a:buChar char="•"/>
              <a:defRPr sz="2000">
                <a:solidFill>
                  <a:srgbClr val="262626"/>
                </a:solidFill>
                <a:latin typeface="Garamond" panose="02020404030301010803" pitchFamily="18" charset="0"/>
              </a:defRPr>
            </a:lvl2pPr>
            <a:lvl3pPr marL="1143000" indent="-228600">
              <a:spcBef>
                <a:spcPct val="20000"/>
              </a:spcBef>
              <a:spcAft>
                <a:spcPts val="600"/>
              </a:spcAft>
              <a:buClr>
                <a:schemeClr val="accent1"/>
              </a:buClr>
              <a:buSzPct val="115000"/>
              <a:buFont typeface="Arial" panose="020B0604020202020204" pitchFamily="34" charset="0"/>
              <a:buChar char="•"/>
              <a:defRPr>
                <a:solidFill>
                  <a:srgbClr val="262626"/>
                </a:solidFill>
                <a:latin typeface="Garamond" panose="02020404030301010803" pitchFamily="18" charset="0"/>
              </a:defRPr>
            </a:lvl3pPr>
            <a:lvl4pPr marL="1600200" indent="-228600">
              <a:spcBef>
                <a:spcPct val="20000"/>
              </a:spcBef>
              <a:spcAft>
                <a:spcPts val="600"/>
              </a:spcAft>
              <a:buClr>
                <a:schemeClr val="accent1"/>
              </a:buClr>
              <a:buSzPct val="115000"/>
              <a:buFont typeface="Arial" panose="020B0604020202020204" pitchFamily="34" charset="0"/>
              <a:buChar char="•"/>
              <a:defRPr sz="1600">
                <a:solidFill>
                  <a:srgbClr val="262626"/>
                </a:solidFill>
                <a:latin typeface="Garamond" panose="02020404030301010803" pitchFamily="18" charset="0"/>
              </a:defRPr>
            </a:lvl4pPr>
            <a:lvl5pPr marL="2057400" indent="-22860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5pPr>
            <a:lvl6pPr marL="25146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6pPr>
            <a:lvl7pPr marL="29718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7pPr>
            <a:lvl8pPr marL="34290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8pPr>
            <a:lvl9pPr marL="38862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9pPr>
          </a:lstStyle>
          <a:p>
            <a:pPr algn="ctr" defTabSz="685800">
              <a:spcBef>
                <a:spcPct val="0"/>
              </a:spcBef>
              <a:spcAft>
                <a:spcPct val="0"/>
              </a:spcAft>
              <a:buClrTx/>
              <a:buSzTx/>
              <a:buNone/>
            </a:pPr>
            <a:endParaRPr lang="en-US" altLang="en-US" sz="1350">
              <a:solidFill>
                <a:prstClr val="black"/>
              </a:solidFill>
              <a:latin typeface="Comic Sans MS" panose="030F0702030302020204" pitchFamily="66" charset="0"/>
            </a:endParaRPr>
          </a:p>
        </p:txBody>
      </p:sp>
      <p:sp>
        <p:nvSpPr>
          <p:cNvPr id="27658" name="Text Box 10">
            <a:extLst>
              <a:ext uri="{FF2B5EF4-FFF2-40B4-BE49-F238E27FC236}">
                <a16:creationId xmlns:a16="http://schemas.microsoft.com/office/drawing/2014/main" id="{C5835B34-4ACF-4496-AFFB-15C68186213D}"/>
              </a:ext>
            </a:extLst>
          </p:cNvPr>
          <p:cNvSpPr txBox="1">
            <a:spLocks noChangeArrowheads="1"/>
          </p:cNvSpPr>
          <p:nvPr/>
        </p:nvSpPr>
        <p:spPr bwMode="auto">
          <a:xfrm>
            <a:off x="3275410" y="3985023"/>
            <a:ext cx="3509963" cy="14427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defTabSz="685800">
              <a:spcBef>
                <a:spcPct val="0"/>
              </a:spcBef>
              <a:buNone/>
              <a:defRPr/>
            </a:pPr>
            <a:r>
              <a:rPr lang="en-GB" altLang="en-US" sz="1350" dirty="0">
                <a:solidFill>
                  <a:srgbClr val="1F497D"/>
                </a:solidFill>
                <a:latin typeface="Myriad Pro"/>
              </a:rPr>
              <a:t>Note the use of the word “inadvertent” – it is your responsibility to ensure that you understand what constitutes the academic offence of plagiarism – ignorance is no defence!</a:t>
            </a:r>
          </a:p>
          <a:p>
            <a:pPr defTabSz="685800">
              <a:spcBef>
                <a:spcPct val="50000"/>
              </a:spcBef>
              <a:buNone/>
              <a:defRPr/>
            </a:pPr>
            <a:endParaRPr lang="en-GB" altLang="en-US" sz="1350" dirty="0">
              <a:solidFill>
                <a:prstClr val="black"/>
              </a:solidFill>
              <a:latin typeface="Comic Sans MS" panose="030F0702030302020204" pitchFamily="66" charset="0"/>
            </a:endParaRPr>
          </a:p>
        </p:txBody>
      </p:sp>
      <p:pic>
        <p:nvPicPr>
          <p:cNvPr id="22535" name="Picture 11">
            <a:extLst>
              <a:ext uri="{FF2B5EF4-FFF2-40B4-BE49-F238E27FC236}">
                <a16:creationId xmlns:a16="http://schemas.microsoft.com/office/drawing/2014/main" id="{87006D2C-CC48-4DDF-9903-77ACBF13830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25242" y="1319214"/>
            <a:ext cx="1429940" cy="13501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a:extLst>
              <a:ext uri="{FF2B5EF4-FFF2-40B4-BE49-F238E27FC236}">
                <a16:creationId xmlns:a16="http://schemas.microsoft.com/office/drawing/2014/main" id="{D2D62C50-6B55-3BF8-FB2F-2FABE248442F}"/>
              </a:ext>
            </a:extLst>
          </p:cNvPr>
          <p:cNvSpPr>
            <a:spLocks noGrp="1"/>
          </p:cNvSpPr>
          <p:nvPr>
            <p:ph type="title"/>
          </p:nvPr>
        </p:nvSpPr>
        <p:spPr/>
        <p:txBody>
          <a:bodyPr>
            <a:normAutofit/>
          </a:bodyPr>
          <a:lstStyle/>
          <a:p>
            <a:r>
              <a:rPr lang="en-GB" sz="4400" b="1" dirty="0"/>
              <a:t>Plagiarism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7654"/>
                                        </p:tgtEl>
                                        <p:attrNameLst>
                                          <p:attrName>style.visibility</p:attrName>
                                        </p:attrNameLst>
                                      </p:cBhvr>
                                      <p:to>
                                        <p:strVal val="visible"/>
                                      </p:to>
                                    </p:set>
                                    <p:animEffect transition="in" filter="fade">
                                      <p:cBhvr>
                                        <p:cTn id="7" dur="500"/>
                                        <p:tgtEl>
                                          <p:spTgt spid="2765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7655"/>
                                        </p:tgtEl>
                                        <p:attrNameLst>
                                          <p:attrName>style.visibility</p:attrName>
                                        </p:attrNameLst>
                                      </p:cBhvr>
                                      <p:to>
                                        <p:strVal val="visible"/>
                                      </p:to>
                                    </p:set>
                                    <p:animEffect transition="in" filter="fade">
                                      <p:cBhvr>
                                        <p:cTn id="12" dur="500"/>
                                        <p:tgtEl>
                                          <p:spTgt spid="2765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2533"/>
                                        </p:tgtEl>
                                        <p:attrNameLst>
                                          <p:attrName>style.visibility</p:attrName>
                                        </p:attrNameLst>
                                      </p:cBhvr>
                                      <p:to>
                                        <p:strVal val="visible"/>
                                      </p:to>
                                    </p:set>
                                    <p:animEffect transition="in" filter="fade">
                                      <p:cBhvr>
                                        <p:cTn id="15" dur="500"/>
                                        <p:tgtEl>
                                          <p:spTgt spid="2253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7658"/>
                                        </p:tgtEl>
                                        <p:attrNameLst>
                                          <p:attrName>style.visibility</p:attrName>
                                        </p:attrNameLst>
                                      </p:cBhvr>
                                      <p:to>
                                        <p:strVal val="visible"/>
                                      </p:to>
                                    </p:set>
                                    <p:animEffect transition="in" filter="fade">
                                      <p:cBhvr>
                                        <p:cTn id="18" dur="500"/>
                                        <p:tgtEl>
                                          <p:spTgt spid="276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4" grpId="0"/>
      <p:bldP spid="27655" grpId="0"/>
      <p:bldP spid="22533" grpId="0" animBg="1"/>
      <p:bldP spid="2765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E2124-4CFD-120C-B89F-C29EACD9C7A8}"/>
              </a:ext>
            </a:extLst>
          </p:cNvPr>
          <p:cNvSpPr>
            <a:spLocks noGrp="1"/>
          </p:cNvSpPr>
          <p:nvPr>
            <p:ph type="title"/>
          </p:nvPr>
        </p:nvSpPr>
        <p:spPr/>
        <p:txBody>
          <a:bodyPr>
            <a:normAutofit/>
          </a:bodyPr>
          <a:lstStyle/>
          <a:p>
            <a:r>
              <a:rPr lang="en-GB" sz="4400" b="1" dirty="0"/>
              <a:t>Plagiarism</a:t>
            </a:r>
          </a:p>
        </p:txBody>
      </p:sp>
      <p:sp>
        <p:nvSpPr>
          <p:cNvPr id="3" name="Content Placeholder 2">
            <a:extLst>
              <a:ext uri="{FF2B5EF4-FFF2-40B4-BE49-F238E27FC236}">
                <a16:creationId xmlns:a16="http://schemas.microsoft.com/office/drawing/2014/main" id="{D50E0246-D254-7EC6-8315-B20A4506B010}"/>
              </a:ext>
            </a:extLst>
          </p:cNvPr>
          <p:cNvSpPr>
            <a:spLocks noGrp="1"/>
          </p:cNvSpPr>
          <p:nvPr>
            <p:ph idx="1"/>
          </p:nvPr>
        </p:nvSpPr>
        <p:spPr/>
        <p:txBody>
          <a:bodyPr>
            <a:normAutofit lnSpcReduction="10000"/>
          </a:bodyPr>
          <a:lstStyle/>
          <a:p>
            <a:r>
              <a:rPr lang="en-GB" dirty="0"/>
              <a:t>copying words or ideas without referencing</a:t>
            </a:r>
          </a:p>
          <a:p>
            <a:r>
              <a:rPr lang="en-GB" dirty="0"/>
              <a:t>not putting a quotation in quotation marks (with a page  number)</a:t>
            </a:r>
          </a:p>
          <a:p>
            <a:r>
              <a:rPr lang="en-GB" dirty="0"/>
              <a:t>giving incorrect information when referencing</a:t>
            </a:r>
          </a:p>
          <a:p>
            <a:r>
              <a:rPr lang="en-GB" dirty="0"/>
              <a:t>changing words but copying sentence structure without referencing</a:t>
            </a:r>
          </a:p>
          <a:p>
            <a:r>
              <a:rPr lang="en-GB" dirty="0"/>
              <a:t>copying so many words or ideas that almost your whole piece of work is from one source, whether you reference it or not </a:t>
            </a:r>
          </a:p>
          <a:p>
            <a:pPr marL="0" indent="0" algn="r">
              <a:buNone/>
            </a:pPr>
            <a:r>
              <a:rPr lang="en-GB" dirty="0"/>
              <a:t>Turnitin (2017)</a:t>
            </a:r>
          </a:p>
        </p:txBody>
      </p:sp>
    </p:spTree>
    <p:extLst>
      <p:ext uri="{BB962C8B-B14F-4D97-AF65-F5344CB8AC3E}">
        <p14:creationId xmlns:p14="http://schemas.microsoft.com/office/powerpoint/2010/main" val="1726181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t>How to avoid plagiarism?</a:t>
            </a:r>
          </a:p>
        </p:txBody>
      </p:sp>
      <p:sp>
        <p:nvSpPr>
          <p:cNvPr id="3" name="Content Placeholder 2"/>
          <p:cNvSpPr>
            <a:spLocks noGrp="1"/>
          </p:cNvSpPr>
          <p:nvPr>
            <p:ph idx="1"/>
          </p:nvPr>
        </p:nvSpPr>
        <p:spPr/>
        <p:txBody>
          <a:bodyPr>
            <a:normAutofit/>
          </a:bodyPr>
          <a:lstStyle/>
          <a:p>
            <a:pPr marL="385763" indent="-385763">
              <a:buFont typeface="+mj-lt"/>
              <a:buAutoNum type="arabicPeriod"/>
            </a:pPr>
            <a:r>
              <a:rPr lang="en-GB" dirty="0"/>
              <a:t>Acknowledge the source of information - referencing</a:t>
            </a:r>
          </a:p>
          <a:p>
            <a:pPr marL="385763" indent="-385763">
              <a:buFont typeface="+mj-lt"/>
              <a:buAutoNum type="arabicPeriod"/>
            </a:pPr>
            <a:r>
              <a:rPr lang="en-GB" dirty="0"/>
              <a:t>Paraphrase (with citations)</a:t>
            </a:r>
          </a:p>
          <a:p>
            <a:pPr marL="385763" indent="-385763">
              <a:buFont typeface="+mj-lt"/>
              <a:buAutoNum type="arabicPeriod"/>
            </a:pPr>
            <a:r>
              <a:rPr lang="en-GB" dirty="0"/>
              <a:t>Use quotations correctly (citing with quotation marks and page number(s))</a:t>
            </a:r>
          </a:p>
        </p:txBody>
      </p:sp>
    </p:spTree>
    <p:extLst>
      <p:ext uri="{BB962C8B-B14F-4D97-AF65-F5344CB8AC3E}">
        <p14:creationId xmlns:p14="http://schemas.microsoft.com/office/powerpoint/2010/main" val="1605493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3561FD-3D10-9FE1-9586-0855DEFBA9E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AA1B53-22AC-9D9C-194D-0D4E7ABC3CD3}"/>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Academic Integrity</a:t>
            </a:r>
          </a:p>
        </p:txBody>
      </p:sp>
    </p:spTree>
    <p:extLst>
      <p:ext uri="{BB962C8B-B14F-4D97-AF65-F5344CB8AC3E}">
        <p14:creationId xmlns:p14="http://schemas.microsoft.com/office/powerpoint/2010/main" val="8651013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99E84-546A-14F9-0A17-4B3DC055C86A}"/>
              </a:ext>
            </a:extLst>
          </p:cNvPr>
          <p:cNvSpPr>
            <a:spLocks noGrp="1"/>
          </p:cNvSpPr>
          <p:nvPr>
            <p:ph type="title"/>
          </p:nvPr>
        </p:nvSpPr>
        <p:spPr>
          <a:xfrm>
            <a:off x="457201" y="273050"/>
            <a:ext cx="3008313" cy="1162050"/>
          </a:xfrm>
        </p:spPr>
        <p:txBody>
          <a:bodyPr anchor="b">
            <a:normAutofit/>
          </a:bodyPr>
          <a:lstStyle/>
          <a:p>
            <a:r>
              <a:rPr lang="en-GB" sz="4400" b="1" dirty="0"/>
              <a:t>Turnitin</a:t>
            </a:r>
          </a:p>
        </p:txBody>
      </p:sp>
      <p:pic>
        <p:nvPicPr>
          <p:cNvPr id="4" name="Picture 3">
            <a:extLst>
              <a:ext uri="{FF2B5EF4-FFF2-40B4-BE49-F238E27FC236}">
                <a16:creationId xmlns:a16="http://schemas.microsoft.com/office/drawing/2014/main" id="{7E646F52-914B-418C-57BE-05259BE093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75050" y="1332003"/>
            <a:ext cx="5111750" cy="3054270"/>
          </a:xfrm>
          <a:prstGeom prst="rect">
            <a:avLst/>
          </a:prstGeom>
          <a:noFill/>
        </p:spPr>
      </p:pic>
      <p:sp>
        <p:nvSpPr>
          <p:cNvPr id="9" name="Text Placeholder 3">
            <a:extLst>
              <a:ext uri="{FF2B5EF4-FFF2-40B4-BE49-F238E27FC236}">
                <a16:creationId xmlns:a16="http://schemas.microsoft.com/office/drawing/2014/main" id="{4E1771F2-9EFF-D7AD-E1D5-E2474D1FC6B6}"/>
              </a:ext>
            </a:extLst>
          </p:cNvPr>
          <p:cNvSpPr>
            <a:spLocks noGrp="1"/>
          </p:cNvSpPr>
          <p:nvPr>
            <p:ph type="body" sz="half" idx="2"/>
          </p:nvPr>
        </p:nvSpPr>
        <p:spPr>
          <a:xfrm>
            <a:off x="457201" y="1435102"/>
            <a:ext cx="3008313" cy="4029891"/>
          </a:xfrm>
        </p:spPr>
        <p:txBody>
          <a:bodyPr>
            <a:normAutofit/>
          </a:bodyPr>
          <a:lstStyle/>
          <a:p>
            <a:endParaRPr lang="en-GB" sz="2000" dirty="0"/>
          </a:p>
          <a:p>
            <a:r>
              <a:rPr lang="en-GB" sz="2000" dirty="0"/>
              <a:t>Turnitin is an online plagiarism detection and academic integrity tool used by educational institutions to check the originality of student work and provide feedback.</a:t>
            </a:r>
            <a:endParaRPr lang="en-US" sz="2000" dirty="0"/>
          </a:p>
        </p:txBody>
      </p:sp>
    </p:spTree>
    <p:extLst>
      <p:ext uri="{BB962C8B-B14F-4D97-AF65-F5344CB8AC3E}">
        <p14:creationId xmlns:p14="http://schemas.microsoft.com/office/powerpoint/2010/main" val="1091706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lum bright="70000" contrast="-70000"/>
          </a:blip>
          <a:stretch>
            <a:fillRect/>
          </a:stretch>
        </p:blipFill>
        <p:spPr>
          <a:xfrm>
            <a:off x="1143000" y="857250"/>
            <a:ext cx="6858000" cy="4245936"/>
          </a:xfrm>
          <a:prstGeom prst="rect">
            <a:avLst/>
          </a:prstGeom>
        </p:spPr>
      </p:pic>
      <p:sp>
        <p:nvSpPr>
          <p:cNvPr id="2" name="Title 1"/>
          <p:cNvSpPr>
            <a:spLocks noGrp="1"/>
          </p:cNvSpPr>
          <p:nvPr>
            <p:ph type="title"/>
          </p:nvPr>
        </p:nvSpPr>
        <p:spPr>
          <a:xfrm>
            <a:off x="2257425" y="1654671"/>
            <a:ext cx="4629150" cy="3070473"/>
          </a:xfrm>
        </p:spPr>
        <p:txBody>
          <a:bodyPr>
            <a:noAutofit/>
          </a:bodyPr>
          <a:lstStyle/>
          <a:p>
            <a:r>
              <a:rPr lang="en-GB" sz="3713" b="1" dirty="0"/>
              <a:t>Can you explain what each of these students have done?</a:t>
            </a:r>
          </a:p>
        </p:txBody>
      </p:sp>
    </p:spTree>
    <p:extLst>
      <p:ext uri="{BB962C8B-B14F-4D97-AF65-F5344CB8AC3E}">
        <p14:creationId xmlns:p14="http://schemas.microsoft.com/office/powerpoint/2010/main" val="1744754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grpSp>
        <p:nvGrpSpPr>
          <p:cNvPr id="10" name="Group 9">
            <a:extLst>
              <a:ext uri="{FF2B5EF4-FFF2-40B4-BE49-F238E27FC236}">
                <a16:creationId xmlns:a16="http://schemas.microsoft.com/office/drawing/2014/main" id="{E0D43872-25A8-4C71-8B24-F1894556AA45}"/>
              </a:ext>
            </a:extLst>
          </p:cNvPr>
          <p:cNvGrpSpPr/>
          <p:nvPr/>
        </p:nvGrpSpPr>
        <p:grpSpPr>
          <a:xfrm>
            <a:off x="1439653" y="944725"/>
            <a:ext cx="6218448" cy="4147930"/>
            <a:chOff x="1143001" y="116632"/>
            <a:chExt cx="6857999" cy="5530573"/>
          </a:xfrm>
        </p:grpSpPr>
        <p:pic>
          <p:nvPicPr>
            <p:cNvPr id="4" name="Picture 3"/>
            <p:cNvPicPr>
              <a:picLocks noChangeAspect="1"/>
            </p:cNvPicPr>
            <p:nvPr/>
          </p:nvPicPr>
          <p:blipFill>
            <a:blip r:embed="rId3" cstate="print"/>
            <a:stretch>
              <a:fillRect/>
            </a:stretch>
          </p:blipFill>
          <p:spPr>
            <a:xfrm>
              <a:off x="1143001" y="116632"/>
              <a:ext cx="6857999" cy="5530573"/>
            </a:xfrm>
            <a:prstGeom prst="rect">
              <a:avLst/>
            </a:prstGeom>
          </p:spPr>
        </p:pic>
        <p:sp>
          <p:nvSpPr>
            <p:cNvPr id="5" name="TextBox 4"/>
            <p:cNvSpPr txBox="1"/>
            <p:nvPr/>
          </p:nvSpPr>
          <p:spPr>
            <a:xfrm>
              <a:off x="3133536" y="144667"/>
              <a:ext cx="1769364" cy="209716"/>
            </a:xfrm>
            <a:prstGeom prst="rect">
              <a:avLst/>
            </a:prstGeom>
            <a:solidFill>
              <a:schemeClr val="bg1"/>
            </a:solid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22" b="0" i="0" u="none" strike="noStrike" kern="1200" cap="none" spc="0" normalizeH="0" baseline="0" noProof="0" dirty="0">
                <a:ln>
                  <a:noFill/>
                </a:ln>
                <a:solidFill>
                  <a:prstClr val="black"/>
                </a:solidFill>
                <a:effectLst/>
                <a:uLnTx/>
                <a:uFillTx/>
                <a:latin typeface="Myriad Pro"/>
                <a:ea typeface="+mn-ea"/>
                <a:cs typeface="+mn-cs"/>
              </a:endParaRPr>
            </a:p>
          </p:txBody>
        </p:sp>
      </p:grpSp>
      <p:sp>
        <p:nvSpPr>
          <p:cNvPr id="6" name="TextBox 5"/>
          <p:cNvSpPr txBox="1"/>
          <p:nvPr/>
        </p:nvSpPr>
        <p:spPr>
          <a:xfrm>
            <a:off x="5935029" y="2010008"/>
            <a:ext cx="378047" cy="163763"/>
          </a:xfrm>
          <a:prstGeom prst="rect">
            <a:avLst/>
          </a:prstGeom>
          <a:solidFill>
            <a:schemeClr val="bg1"/>
          </a:solid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64" b="0" i="0" u="none" strike="noStrike" kern="1200" cap="none" spc="0" normalizeH="0" baseline="0" noProof="0" dirty="0">
              <a:ln>
                <a:noFill/>
              </a:ln>
              <a:solidFill>
                <a:prstClr val="black"/>
              </a:solidFill>
              <a:effectLst/>
              <a:uLnTx/>
              <a:uFillTx/>
              <a:latin typeface="Myriad Pro"/>
              <a:ea typeface="+mn-ea"/>
              <a:cs typeface="+mn-cs"/>
            </a:endParaRPr>
          </a:p>
        </p:txBody>
      </p:sp>
      <p:sp>
        <p:nvSpPr>
          <p:cNvPr id="7" name="TextBox 6"/>
          <p:cNvSpPr txBox="1"/>
          <p:nvPr/>
        </p:nvSpPr>
        <p:spPr>
          <a:xfrm>
            <a:off x="2069688" y="2296468"/>
            <a:ext cx="3900702" cy="1559658"/>
          </a:xfrm>
          <a:prstGeom prst="rect">
            <a:avLst/>
          </a:prstGeom>
          <a:solidFill>
            <a:schemeClr val="bg1">
              <a:alpha val="77000"/>
            </a:schemeClr>
          </a:solid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2025" b="0" i="0" u="none" strike="noStrike" kern="1200" cap="all" spc="0" normalizeH="0" baseline="0" noProof="0" dirty="0">
                <a:ln>
                  <a:noFill/>
                </a:ln>
                <a:solidFill>
                  <a:srgbClr val="002060"/>
                </a:solidFill>
                <a:effectLst/>
                <a:uLnTx/>
                <a:uFillTx/>
                <a:latin typeface="Rockwell Condensed" panose="02060603050405020104"/>
                <a:ea typeface="+mn-ea"/>
                <a:cs typeface="+mn-cs"/>
              </a:rPr>
              <a:t>Did you note:</a:t>
            </a:r>
          </a:p>
          <a:p>
            <a:pPr marL="685800" marR="0" lvl="2"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rPr>
              <a:t>Very high similarity index</a:t>
            </a:r>
          </a:p>
          <a:p>
            <a:pPr marL="685800" marR="0" lvl="2" indent="0" algn="l"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685800" marR="0" lvl="2"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rPr>
              <a:t>Almost all the text are highlighted</a:t>
            </a:r>
          </a:p>
          <a:p>
            <a:pPr marL="685800" marR="0" lvl="2" indent="0" algn="l"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685800" marR="0" lvl="2"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rPr>
              <a:t>No in-text citations were provided</a:t>
            </a:r>
            <a:endParaRPr kumimoji="0" lang="en-GB" sz="2025"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76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9" name="TextBox 8"/>
          <p:cNvSpPr txBox="1"/>
          <p:nvPr/>
        </p:nvSpPr>
        <p:spPr>
          <a:xfrm rot="20232657">
            <a:off x="5212093" y="3796401"/>
            <a:ext cx="2423071" cy="676781"/>
          </a:xfrm>
          <a:prstGeom prst="roundRect">
            <a:avLst/>
          </a:prstGeom>
          <a:solidFill>
            <a:schemeClr val="bg1">
              <a:alpha val="88000"/>
            </a:schemeClr>
          </a:solidFill>
          <a:ln w="76200">
            <a:solidFill>
              <a:srgbClr val="C00000"/>
            </a:solidFill>
          </a:ln>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375" b="0" i="0" u="none" strike="noStrike" kern="1200" cap="all" spc="0" normalizeH="0" baseline="0" noProof="0" dirty="0">
                <a:ln>
                  <a:noFill/>
                </a:ln>
                <a:solidFill>
                  <a:srgbClr val="C00000"/>
                </a:solidFill>
                <a:effectLst/>
                <a:uLnTx/>
                <a:uFillTx/>
                <a:latin typeface="Rockwell Condensed" panose="02060603050405020104"/>
                <a:ea typeface="+mn-ea"/>
                <a:cs typeface="+mn-cs"/>
              </a:rPr>
              <a:t>Bad Practice</a:t>
            </a:r>
          </a:p>
        </p:txBody>
      </p:sp>
      <p:sp>
        <p:nvSpPr>
          <p:cNvPr id="8" name="Oval 7"/>
          <p:cNvSpPr/>
          <p:nvPr/>
        </p:nvSpPr>
        <p:spPr>
          <a:xfrm>
            <a:off x="6401564" y="1259724"/>
            <a:ext cx="606199" cy="448225"/>
          </a:xfrm>
          <a:prstGeom prst="ellipse">
            <a:avLst/>
          </a:prstGeom>
          <a:noFill/>
          <a:ln w="76200">
            <a:solidFill>
              <a:srgbClr val="B9F92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760" b="0" i="0" u="none" strike="noStrike" kern="1200" cap="none" spc="0" normalizeH="0" baseline="0" noProof="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281955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fade">
                                      <p:cBhvr>
                                        <p:cTn id="11" dur="5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animEffect transition="in" filter="fade">
                                      <p:cBhvr>
                                        <p:cTn id="16" dur="500"/>
                                        <p:tgtEl>
                                          <p:spTgt spid="7">
                                            <p:txEl>
                                              <p:pRg st="1" end="1"/>
                                            </p:txEl>
                                          </p:spTgt>
                                        </p:tgtEl>
                                      </p:cBhvr>
                                    </p:animEffect>
                                  </p:childTnLst>
                                </p:cTn>
                              </p:par>
                            </p:childTnLst>
                          </p:cTn>
                        </p:par>
                        <p:par>
                          <p:cTn id="17" fill="hold">
                            <p:stCondLst>
                              <p:cond delay="500"/>
                            </p:stCondLst>
                            <p:childTnLst>
                              <p:par>
                                <p:cTn id="18" presetID="23" presetClass="entr" presetSubtype="36" fill="hold" grpId="0" nodeType="after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p:cTn id="20" dur="500" fill="hold"/>
                                        <p:tgtEl>
                                          <p:spTgt spid="8"/>
                                        </p:tgtEl>
                                        <p:attrNameLst>
                                          <p:attrName>ppt_w</p:attrName>
                                        </p:attrNameLst>
                                      </p:cBhvr>
                                      <p:tavLst>
                                        <p:tav tm="0">
                                          <p:val>
                                            <p:strVal val="(6*min(max(#ppt_w*#ppt_h,.3),1)-7.4)/-.7*#ppt_w"/>
                                          </p:val>
                                        </p:tav>
                                        <p:tav tm="100000">
                                          <p:val>
                                            <p:strVal val="#ppt_w"/>
                                          </p:val>
                                        </p:tav>
                                      </p:tavLst>
                                    </p:anim>
                                    <p:anim calcmode="lin" valueType="num">
                                      <p:cBhvr>
                                        <p:cTn id="21" dur="500" fill="hold"/>
                                        <p:tgtEl>
                                          <p:spTgt spid="8"/>
                                        </p:tgtEl>
                                        <p:attrNameLst>
                                          <p:attrName>ppt_h</p:attrName>
                                        </p:attrNameLst>
                                      </p:cBhvr>
                                      <p:tavLst>
                                        <p:tav tm="0">
                                          <p:val>
                                            <p:strVal val="(6*min(max(#ppt_w*#ppt_h,.3),1)-7.4)/-.7*#ppt_h"/>
                                          </p:val>
                                        </p:tav>
                                        <p:tav tm="100000">
                                          <p:val>
                                            <p:strVal val="#ppt_h"/>
                                          </p:val>
                                        </p:tav>
                                      </p:tavLst>
                                    </p:anim>
                                    <p:anim calcmode="lin" valueType="num">
                                      <p:cBhvr>
                                        <p:cTn id="22" dur="500" fill="hold"/>
                                        <p:tgtEl>
                                          <p:spTgt spid="8"/>
                                        </p:tgtEl>
                                        <p:attrNameLst>
                                          <p:attrName>ppt_x</p:attrName>
                                        </p:attrNameLst>
                                      </p:cBhvr>
                                      <p:tavLst>
                                        <p:tav tm="0">
                                          <p:val>
                                            <p:fltVal val="0.5"/>
                                          </p:val>
                                        </p:tav>
                                        <p:tav tm="100000">
                                          <p:val>
                                            <p:strVal val="#ppt_x"/>
                                          </p:val>
                                        </p:tav>
                                      </p:tavLst>
                                    </p:anim>
                                    <p:anim calcmode="lin" valueType="num">
                                      <p:cBhvr>
                                        <p:cTn id="23" dur="500" fill="hold"/>
                                        <p:tgtEl>
                                          <p:spTgt spid="8"/>
                                        </p:tgtEl>
                                        <p:attrNameLst>
                                          <p:attrName>ppt_y</p:attrName>
                                        </p:attrNameLst>
                                      </p:cBhvr>
                                      <p:tavLst>
                                        <p:tav tm="0">
                                          <p:val>
                                            <p:strVal val="1+(6*min(max(#ppt_w*#ppt_h,.3),1)-7.4)/-.7*#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7">
                                            <p:txEl>
                                              <p:pRg st="3" end="3"/>
                                            </p:txEl>
                                          </p:spTgt>
                                        </p:tgtEl>
                                        <p:attrNameLst>
                                          <p:attrName>style.visibility</p:attrName>
                                        </p:attrNameLst>
                                      </p:cBhvr>
                                      <p:to>
                                        <p:strVal val="visible"/>
                                      </p:to>
                                    </p:set>
                                    <p:animEffect transition="in" filter="fade">
                                      <p:cBhvr>
                                        <p:cTn id="28" dur="500"/>
                                        <p:tgtEl>
                                          <p:spTgt spid="7">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7">
                                            <p:txEl>
                                              <p:pRg st="5" end="5"/>
                                            </p:txEl>
                                          </p:spTgt>
                                        </p:tgtEl>
                                        <p:attrNameLst>
                                          <p:attrName>style.visibility</p:attrName>
                                        </p:attrNameLst>
                                      </p:cBhvr>
                                      <p:to>
                                        <p:strVal val="visible"/>
                                      </p:to>
                                    </p:set>
                                    <p:animEffect transition="in" filter="fade">
                                      <p:cBhvr>
                                        <p:cTn id="33" dur="500"/>
                                        <p:tgtEl>
                                          <p:spTgt spid="7">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6" presetClass="entr" presetSubtype="0" fill="hold" grpId="0" nodeType="click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wipe(down)">
                                      <p:cBhvr>
                                        <p:cTn id="38" dur="290">
                                          <p:stCondLst>
                                            <p:cond delay="0"/>
                                          </p:stCondLst>
                                        </p:cTn>
                                        <p:tgtEl>
                                          <p:spTgt spid="9"/>
                                        </p:tgtEl>
                                      </p:cBhvr>
                                    </p:animEffect>
                                    <p:anim calcmode="lin" valueType="num">
                                      <p:cBhvr>
                                        <p:cTn id="39" dur="911"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40" dur="332"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41" dur="332" tmFilter="0, 0; 0.125,0.2665; 0.25,0.4; 0.375,0.465; 0.5,0.5;  0.625,0.535; 0.75,0.6; 0.875,0.7335; 1,1">
                                          <p:stCondLst>
                                            <p:cond delay="332"/>
                                          </p:stCondLst>
                                        </p:cTn>
                                        <p:tgtEl>
                                          <p:spTgt spid="9"/>
                                        </p:tgtEl>
                                        <p:attrNameLst>
                                          <p:attrName>ppt_y</p:attrName>
                                        </p:attrNameLst>
                                      </p:cBhvr>
                                      <p:tavLst>
                                        <p:tav tm="0" fmla="#ppt_y-sin(pi*$)/9">
                                          <p:val>
                                            <p:fltVal val="0"/>
                                          </p:val>
                                        </p:tav>
                                        <p:tav tm="100000">
                                          <p:val>
                                            <p:fltVal val="1"/>
                                          </p:val>
                                        </p:tav>
                                      </p:tavLst>
                                    </p:anim>
                                    <p:anim calcmode="lin" valueType="num">
                                      <p:cBhvr>
                                        <p:cTn id="42" dur="166" tmFilter="0, 0; 0.125,0.2665; 0.25,0.4; 0.375,0.465; 0.5,0.5;  0.625,0.535; 0.75,0.6; 0.875,0.7335; 1,1">
                                          <p:stCondLst>
                                            <p:cond delay="662"/>
                                          </p:stCondLst>
                                        </p:cTn>
                                        <p:tgtEl>
                                          <p:spTgt spid="9"/>
                                        </p:tgtEl>
                                        <p:attrNameLst>
                                          <p:attrName>ppt_y</p:attrName>
                                        </p:attrNameLst>
                                      </p:cBhvr>
                                      <p:tavLst>
                                        <p:tav tm="0" fmla="#ppt_y-sin(pi*$)/27">
                                          <p:val>
                                            <p:fltVal val="0"/>
                                          </p:val>
                                        </p:tav>
                                        <p:tav tm="100000">
                                          <p:val>
                                            <p:fltVal val="1"/>
                                          </p:val>
                                        </p:tav>
                                      </p:tavLst>
                                    </p:anim>
                                    <p:anim calcmode="lin" valueType="num">
                                      <p:cBhvr>
                                        <p:cTn id="43" dur="82" tmFilter="0, 0; 0.125,0.2665; 0.25,0.4; 0.375,0.465; 0.5,0.5;  0.625,0.535; 0.75,0.6; 0.875,0.7335; 1,1">
                                          <p:stCondLst>
                                            <p:cond delay="828"/>
                                          </p:stCondLst>
                                        </p:cTn>
                                        <p:tgtEl>
                                          <p:spTgt spid="9"/>
                                        </p:tgtEl>
                                        <p:attrNameLst>
                                          <p:attrName>ppt_y</p:attrName>
                                        </p:attrNameLst>
                                      </p:cBhvr>
                                      <p:tavLst>
                                        <p:tav tm="0" fmla="#ppt_y-sin(pi*$)/81">
                                          <p:val>
                                            <p:fltVal val="0"/>
                                          </p:val>
                                        </p:tav>
                                        <p:tav tm="100000">
                                          <p:val>
                                            <p:fltVal val="1"/>
                                          </p:val>
                                        </p:tav>
                                      </p:tavLst>
                                    </p:anim>
                                    <p:animScale>
                                      <p:cBhvr>
                                        <p:cTn id="44" dur="13">
                                          <p:stCondLst>
                                            <p:cond delay="325"/>
                                          </p:stCondLst>
                                        </p:cTn>
                                        <p:tgtEl>
                                          <p:spTgt spid="9"/>
                                        </p:tgtEl>
                                      </p:cBhvr>
                                      <p:to x="100000" y="60000"/>
                                    </p:animScale>
                                    <p:animScale>
                                      <p:cBhvr>
                                        <p:cTn id="45" dur="83" decel="50000">
                                          <p:stCondLst>
                                            <p:cond delay="338"/>
                                          </p:stCondLst>
                                        </p:cTn>
                                        <p:tgtEl>
                                          <p:spTgt spid="9"/>
                                        </p:tgtEl>
                                      </p:cBhvr>
                                      <p:to x="100000" y="100000"/>
                                    </p:animScale>
                                    <p:animScale>
                                      <p:cBhvr>
                                        <p:cTn id="46" dur="13">
                                          <p:stCondLst>
                                            <p:cond delay="656"/>
                                          </p:stCondLst>
                                        </p:cTn>
                                        <p:tgtEl>
                                          <p:spTgt spid="9"/>
                                        </p:tgtEl>
                                      </p:cBhvr>
                                      <p:to x="100000" y="80000"/>
                                    </p:animScale>
                                    <p:animScale>
                                      <p:cBhvr>
                                        <p:cTn id="47" dur="83" decel="50000">
                                          <p:stCondLst>
                                            <p:cond delay="669"/>
                                          </p:stCondLst>
                                        </p:cTn>
                                        <p:tgtEl>
                                          <p:spTgt spid="9"/>
                                        </p:tgtEl>
                                      </p:cBhvr>
                                      <p:to x="100000" y="100000"/>
                                    </p:animScale>
                                    <p:animScale>
                                      <p:cBhvr>
                                        <p:cTn id="48" dur="13">
                                          <p:stCondLst>
                                            <p:cond delay="821"/>
                                          </p:stCondLst>
                                        </p:cTn>
                                        <p:tgtEl>
                                          <p:spTgt spid="9"/>
                                        </p:tgtEl>
                                      </p:cBhvr>
                                      <p:to x="100000" y="90000"/>
                                    </p:animScale>
                                    <p:animScale>
                                      <p:cBhvr>
                                        <p:cTn id="49" dur="83" decel="50000">
                                          <p:stCondLst>
                                            <p:cond delay="834"/>
                                          </p:stCondLst>
                                        </p:cTn>
                                        <p:tgtEl>
                                          <p:spTgt spid="9"/>
                                        </p:tgtEl>
                                      </p:cBhvr>
                                      <p:to x="100000" y="100000"/>
                                    </p:animScale>
                                    <p:animScale>
                                      <p:cBhvr>
                                        <p:cTn id="50" dur="13">
                                          <p:stCondLst>
                                            <p:cond delay="904"/>
                                          </p:stCondLst>
                                        </p:cTn>
                                        <p:tgtEl>
                                          <p:spTgt spid="9"/>
                                        </p:tgtEl>
                                      </p:cBhvr>
                                      <p:to x="100000" y="95000"/>
                                    </p:animScale>
                                    <p:animScale>
                                      <p:cBhvr>
                                        <p:cTn id="51" dur="83" decel="50000">
                                          <p:stCondLst>
                                            <p:cond delay="917"/>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grpSp>
        <p:nvGrpSpPr>
          <p:cNvPr id="8" name="Group 7">
            <a:extLst>
              <a:ext uri="{FF2B5EF4-FFF2-40B4-BE49-F238E27FC236}">
                <a16:creationId xmlns:a16="http://schemas.microsoft.com/office/drawing/2014/main" id="{A8551650-4F4D-4B76-894A-50A8EC782C62}"/>
              </a:ext>
            </a:extLst>
          </p:cNvPr>
          <p:cNvGrpSpPr/>
          <p:nvPr/>
        </p:nvGrpSpPr>
        <p:grpSpPr>
          <a:xfrm>
            <a:off x="1331640" y="993844"/>
            <a:ext cx="6218448" cy="4222240"/>
            <a:chOff x="972875" y="-92514"/>
            <a:chExt cx="6858000" cy="5629653"/>
          </a:xfrm>
        </p:grpSpPr>
        <p:pic>
          <p:nvPicPr>
            <p:cNvPr id="4" name="Picture 3"/>
            <p:cNvPicPr>
              <a:picLocks noChangeAspect="1"/>
            </p:cNvPicPr>
            <p:nvPr/>
          </p:nvPicPr>
          <p:blipFill>
            <a:blip r:embed="rId3" cstate="print"/>
            <a:stretch>
              <a:fillRect/>
            </a:stretch>
          </p:blipFill>
          <p:spPr>
            <a:xfrm>
              <a:off x="972875" y="-92514"/>
              <a:ext cx="6858000" cy="5629653"/>
            </a:xfrm>
            <a:prstGeom prst="rect">
              <a:avLst/>
            </a:prstGeom>
          </p:spPr>
        </p:pic>
        <p:sp>
          <p:nvSpPr>
            <p:cNvPr id="5" name="TextBox 4"/>
            <p:cNvSpPr txBox="1"/>
            <p:nvPr/>
          </p:nvSpPr>
          <p:spPr>
            <a:xfrm>
              <a:off x="3275856" y="47839"/>
              <a:ext cx="1769364" cy="209716"/>
            </a:xfrm>
            <a:prstGeom prst="rect">
              <a:avLst/>
            </a:prstGeom>
            <a:solidFill>
              <a:schemeClr val="bg1"/>
            </a:solid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22" b="0" i="0" u="none" strike="noStrike" kern="1200" cap="none" spc="0" normalizeH="0" baseline="0" noProof="0" dirty="0">
                <a:ln>
                  <a:noFill/>
                </a:ln>
                <a:solidFill>
                  <a:prstClr val="black"/>
                </a:solidFill>
                <a:effectLst/>
                <a:uLnTx/>
                <a:uFillTx/>
                <a:latin typeface="Myriad Pro"/>
                <a:ea typeface="+mn-ea"/>
                <a:cs typeface="+mn-cs"/>
              </a:endParaRPr>
            </a:p>
          </p:txBody>
        </p:sp>
      </p:grpSp>
      <p:sp>
        <p:nvSpPr>
          <p:cNvPr id="6" name="TextBox 5"/>
          <p:cNvSpPr txBox="1"/>
          <p:nvPr/>
        </p:nvSpPr>
        <p:spPr>
          <a:xfrm>
            <a:off x="5935029" y="2010008"/>
            <a:ext cx="378047" cy="163763"/>
          </a:xfrm>
          <a:prstGeom prst="rect">
            <a:avLst/>
          </a:prstGeom>
          <a:solidFill>
            <a:schemeClr val="bg1"/>
          </a:solid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64" b="0" i="0" u="none" strike="noStrike" kern="1200" cap="none" spc="0" normalizeH="0" baseline="0" noProof="0" dirty="0">
              <a:ln>
                <a:noFill/>
              </a:ln>
              <a:solidFill>
                <a:prstClr val="black"/>
              </a:solidFill>
              <a:effectLst/>
              <a:uLnTx/>
              <a:uFillTx/>
              <a:latin typeface="Myriad Pro"/>
              <a:ea typeface="+mn-ea"/>
              <a:cs typeface="+mn-cs"/>
            </a:endParaRPr>
          </a:p>
        </p:txBody>
      </p:sp>
      <p:sp>
        <p:nvSpPr>
          <p:cNvPr id="7" name="TextBox 6"/>
          <p:cNvSpPr txBox="1"/>
          <p:nvPr/>
        </p:nvSpPr>
        <p:spPr>
          <a:xfrm>
            <a:off x="1708910" y="2364929"/>
            <a:ext cx="3900702" cy="2806153"/>
          </a:xfrm>
          <a:prstGeom prst="rect">
            <a:avLst/>
          </a:prstGeom>
          <a:solidFill>
            <a:schemeClr val="bg1">
              <a:alpha val="77000"/>
            </a:schemeClr>
          </a:solid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2025" b="0" i="0" u="none" strike="noStrike" kern="1200" cap="all" spc="0" normalizeH="0" baseline="0" noProof="0" dirty="0">
                <a:ln>
                  <a:noFill/>
                </a:ln>
                <a:solidFill>
                  <a:srgbClr val="002060"/>
                </a:solidFill>
                <a:effectLst/>
                <a:uLnTx/>
                <a:uFillTx/>
                <a:latin typeface="Rockwell Condensed" panose="02060603050405020104"/>
                <a:ea typeface="+mn-ea"/>
                <a:cs typeface="+mn-cs"/>
              </a:rPr>
              <a:t>Did you note:</a:t>
            </a:r>
          </a:p>
          <a:p>
            <a:pPr marL="685800" marR="0" lvl="2"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rPr>
              <a:t>Overall similarity index is relatively high</a:t>
            </a:r>
          </a:p>
          <a:p>
            <a:pPr marL="685800" marR="0" lvl="2" indent="0" algn="l"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685800" marR="0" lvl="2"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rPr>
              <a:t>Bits of almost all the sentences were highlighted</a:t>
            </a:r>
          </a:p>
          <a:p>
            <a:pPr marL="685800" marR="0" lvl="2" indent="0" algn="l"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685800" marR="0" lvl="2"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rPr>
              <a:t>This is an example of a student copying chunks of work and attempting to change some words</a:t>
            </a:r>
          </a:p>
          <a:p>
            <a:pPr marL="685800" marR="0" lvl="2" indent="0" algn="l"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685800" marR="0" lvl="2"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rPr>
              <a:t>To make it look authentic the student has added in-text citations</a:t>
            </a:r>
            <a:endParaRPr kumimoji="0" lang="en-GB" sz="2025"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76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9" name="TextBox 8"/>
          <p:cNvSpPr txBox="1"/>
          <p:nvPr/>
        </p:nvSpPr>
        <p:spPr>
          <a:xfrm rot="20232657">
            <a:off x="5472738" y="3568432"/>
            <a:ext cx="2423071" cy="676781"/>
          </a:xfrm>
          <a:prstGeom prst="roundRect">
            <a:avLst/>
          </a:prstGeom>
          <a:solidFill>
            <a:schemeClr val="bg1">
              <a:alpha val="88000"/>
            </a:schemeClr>
          </a:solidFill>
          <a:ln w="76200">
            <a:solidFill>
              <a:srgbClr val="C00000"/>
            </a:solidFill>
          </a:ln>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375" b="0" i="0" u="none" strike="noStrike" kern="1200" cap="all" spc="0" normalizeH="0" baseline="0" noProof="0" dirty="0">
                <a:ln>
                  <a:noFill/>
                </a:ln>
                <a:solidFill>
                  <a:srgbClr val="C00000"/>
                </a:solidFill>
                <a:effectLst/>
                <a:uLnTx/>
                <a:uFillTx/>
                <a:latin typeface="Rockwell Condensed" panose="02060603050405020104"/>
                <a:ea typeface="+mn-ea"/>
                <a:cs typeface="+mn-cs"/>
              </a:rPr>
              <a:t>Bad Practice</a:t>
            </a:r>
          </a:p>
        </p:txBody>
      </p:sp>
    </p:spTree>
    <p:extLst>
      <p:ext uri="{BB962C8B-B14F-4D97-AF65-F5344CB8AC3E}">
        <p14:creationId xmlns:p14="http://schemas.microsoft.com/office/powerpoint/2010/main" val="27481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fade">
                                      <p:cBhvr>
                                        <p:cTn id="11" dur="5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animEffect transition="in" filter="fade">
                                      <p:cBhvr>
                                        <p:cTn id="16" dur="500"/>
                                        <p:tgtEl>
                                          <p:spTgt spid="7">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7">
                                            <p:txEl>
                                              <p:pRg st="3" end="3"/>
                                            </p:txEl>
                                          </p:spTgt>
                                        </p:tgtEl>
                                        <p:attrNameLst>
                                          <p:attrName>style.visibility</p:attrName>
                                        </p:attrNameLst>
                                      </p:cBhvr>
                                      <p:to>
                                        <p:strVal val="visible"/>
                                      </p:to>
                                    </p:set>
                                    <p:animEffect transition="in" filter="fade">
                                      <p:cBhvr>
                                        <p:cTn id="21" dur="500"/>
                                        <p:tgtEl>
                                          <p:spTgt spid="7">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7">
                                            <p:txEl>
                                              <p:pRg st="5" end="5"/>
                                            </p:txEl>
                                          </p:spTgt>
                                        </p:tgtEl>
                                        <p:attrNameLst>
                                          <p:attrName>style.visibility</p:attrName>
                                        </p:attrNameLst>
                                      </p:cBhvr>
                                      <p:to>
                                        <p:strVal val="visible"/>
                                      </p:to>
                                    </p:set>
                                    <p:animEffect transition="in" filter="fade">
                                      <p:cBhvr>
                                        <p:cTn id="26" dur="500"/>
                                        <p:tgtEl>
                                          <p:spTgt spid="7">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7">
                                            <p:txEl>
                                              <p:pRg st="7" end="7"/>
                                            </p:txEl>
                                          </p:spTgt>
                                        </p:tgtEl>
                                        <p:attrNameLst>
                                          <p:attrName>style.visibility</p:attrName>
                                        </p:attrNameLst>
                                      </p:cBhvr>
                                      <p:to>
                                        <p:strVal val="visible"/>
                                      </p:to>
                                    </p:set>
                                    <p:animEffect transition="in" filter="fade">
                                      <p:cBhvr>
                                        <p:cTn id="31" dur="500"/>
                                        <p:tgtEl>
                                          <p:spTgt spid="7">
                                            <p:txEl>
                                              <p:pRg st="7" end="7"/>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6" presetClass="entr" presetSubtype="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wipe(down)">
                                      <p:cBhvr>
                                        <p:cTn id="36" dur="290">
                                          <p:stCondLst>
                                            <p:cond delay="0"/>
                                          </p:stCondLst>
                                        </p:cTn>
                                        <p:tgtEl>
                                          <p:spTgt spid="9"/>
                                        </p:tgtEl>
                                      </p:cBhvr>
                                    </p:animEffect>
                                    <p:anim calcmode="lin" valueType="num">
                                      <p:cBhvr>
                                        <p:cTn id="37" dur="911"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38" dur="332"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39" dur="332" tmFilter="0, 0; 0.125,0.2665; 0.25,0.4; 0.375,0.465; 0.5,0.5;  0.625,0.535; 0.75,0.6; 0.875,0.7335; 1,1">
                                          <p:stCondLst>
                                            <p:cond delay="332"/>
                                          </p:stCondLst>
                                        </p:cTn>
                                        <p:tgtEl>
                                          <p:spTgt spid="9"/>
                                        </p:tgtEl>
                                        <p:attrNameLst>
                                          <p:attrName>ppt_y</p:attrName>
                                        </p:attrNameLst>
                                      </p:cBhvr>
                                      <p:tavLst>
                                        <p:tav tm="0" fmla="#ppt_y-sin(pi*$)/9">
                                          <p:val>
                                            <p:fltVal val="0"/>
                                          </p:val>
                                        </p:tav>
                                        <p:tav tm="100000">
                                          <p:val>
                                            <p:fltVal val="1"/>
                                          </p:val>
                                        </p:tav>
                                      </p:tavLst>
                                    </p:anim>
                                    <p:anim calcmode="lin" valueType="num">
                                      <p:cBhvr>
                                        <p:cTn id="40" dur="166" tmFilter="0, 0; 0.125,0.2665; 0.25,0.4; 0.375,0.465; 0.5,0.5;  0.625,0.535; 0.75,0.6; 0.875,0.7335; 1,1">
                                          <p:stCondLst>
                                            <p:cond delay="662"/>
                                          </p:stCondLst>
                                        </p:cTn>
                                        <p:tgtEl>
                                          <p:spTgt spid="9"/>
                                        </p:tgtEl>
                                        <p:attrNameLst>
                                          <p:attrName>ppt_y</p:attrName>
                                        </p:attrNameLst>
                                      </p:cBhvr>
                                      <p:tavLst>
                                        <p:tav tm="0" fmla="#ppt_y-sin(pi*$)/27">
                                          <p:val>
                                            <p:fltVal val="0"/>
                                          </p:val>
                                        </p:tav>
                                        <p:tav tm="100000">
                                          <p:val>
                                            <p:fltVal val="1"/>
                                          </p:val>
                                        </p:tav>
                                      </p:tavLst>
                                    </p:anim>
                                    <p:anim calcmode="lin" valueType="num">
                                      <p:cBhvr>
                                        <p:cTn id="41" dur="82" tmFilter="0, 0; 0.125,0.2665; 0.25,0.4; 0.375,0.465; 0.5,0.5;  0.625,0.535; 0.75,0.6; 0.875,0.7335; 1,1">
                                          <p:stCondLst>
                                            <p:cond delay="828"/>
                                          </p:stCondLst>
                                        </p:cTn>
                                        <p:tgtEl>
                                          <p:spTgt spid="9"/>
                                        </p:tgtEl>
                                        <p:attrNameLst>
                                          <p:attrName>ppt_y</p:attrName>
                                        </p:attrNameLst>
                                      </p:cBhvr>
                                      <p:tavLst>
                                        <p:tav tm="0" fmla="#ppt_y-sin(pi*$)/81">
                                          <p:val>
                                            <p:fltVal val="0"/>
                                          </p:val>
                                        </p:tav>
                                        <p:tav tm="100000">
                                          <p:val>
                                            <p:fltVal val="1"/>
                                          </p:val>
                                        </p:tav>
                                      </p:tavLst>
                                    </p:anim>
                                    <p:animScale>
                                      <p:cBhvr>
                                        <p:cTn id="42" dur="13">
                                          <p:stCondLst>
                                            <p:cond delay="325"/>
                                          </p:stCondLst>
                                        </p:cTn>
                                        <p:tgtEl>
                                          <p:spTgt spid="9"/>
                                        </p:tgtEl>
                                      </p:cBhvr>
                                      <p:to x="100000" y="60000"/>
                                    </p:animScale>
                                    <p:animScale>
                                      <p:cBhvr>
                                        <p:cTn id="43" dur="83" decel="50000">
                                          <p:stCondLst>
                                            <p:cond delay="338"/>
                                          </p:stCondLst>
                                        </p:cTn>
                                        <p:tgtEl>
                                          <p:spTgt spid="9"/>
                                        </p:tgtEl>
                                      </p:cBhvr>
                                      <p:to x="100000" y="100000"/>
                                    </p:animScale>
                                    <p:animScale>
                                      <p:cBhvr>
                                        <p:cTn id="44" dur="13">
                                          <p:stCondLst>
                                            <p:cond delay="656"/>
                                          </p:stCondLst>
                                        </p:cTn>
                                        <p:tgtEl>
                                          <p:spTgt spid="9"/>
                                        </p:tgtEl>
                                      </p:cBhvr>
                                      <p:to x="100000" y="80000"/>
                                    </p:animScale>
                                    <p:animScale>
                                      <p:cBhvr>
                                        <p:cTn id="45" dur="83" decel="50000">
                                          <p:stCondLst>
                                            <p:cond delay="669"/>
                                          </p:stCondLst>
                                        </p:cTn>
                                        <p:tgtEl>
                                          <p:spTgt spid="9"/>
                                        </p:tgtEl>
                                      </p:cBhvr>
                                      <p:to x="100000" y="100000"/>
                                    </p:animScale>
                                    <p:animScale>
                                      <p:cBhvr>
                                        <p:cTn id="46" dur="13">
                                          <p:stCondLst>
                                            <p:cond delay="821"/>
                                          </p:stCondLst>
                                        </p:cTn>
                                        <p:tgtEl>
                                          <p:spTgt spid="9"/>
                                        </p:tgtEl>
                                      </p:cBhvr>
                                      <p:to x="100000" y="90000"/>
                                    </p:animScale>
                                    <p:animScale>
                                      <p:cBhvr>
                                        <p:cTn id="47" dur="83" decel="50000">
                                          <p:stCondLst>
                                            <p:cond delay="834"/>
                                          </p:stCondLst>
                                        </p:cTn>
                                        <p:tgtEl>
                                          <p:spTgt spid="9"/>
                                        </p:tgtEl>
                                      </p:cBhvr>
                                      <p:to x="100000" y="100000"/>
                                    </p:animScale>
                                    <p:animScale>
                                      <p:cBhvr>
                                        <p:cTn id="48" dur="13">
                                          <p:stCondLst>
                                            <p:cond delay="904"/>
                                          </p:stCondLst>
                                        </p:cTn>
                                        <p:tgtEl>
                                          <p:spTgt spid="9"/>
                                        </p:tgtEl>
                                      </p:cBhvr>
                                      <p:to x="100000" y="95000"/>
                                    </p:animScale>
                                    <p:animScale>
                                      <p:cBhvr>
                                        <p:cTn id="49" dur="83" decel="50000">
                                          <p:stCondLst>
                                            <p:cond delay="917"/>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grpSp>
        <p:nvGrpSpPr>
          <p:cNvPr id="4" name="Group 3">
            <a:extLst>
              <a:ext uri="{FF2B5EF4-FFF2-40B4-BE49-F238E27FC236}">
                <a16:creationId xmlns:a16="http://schemas.microsoft.com/office/drawing/2014/main" id="{40ED8145-A8C4-45BD-9179-5D73E801BD4D}"/>
              </a:ext>
            </a:extLst>
          </p:cNvPr>
          <p:cNvGrpSpPr/>
          <p:nvPr/>
        </p:nvGrpSpPr>
        <p:grpSpPr>
          <a:xfrm>
            <a:off x="1485900" y="944724"/>
            <a:ext cx="6326460" cy="4353948"/>
            <a:chOff x="1143000" y="0"/>
            <a:chExt cx="7029400" cy="5661247"/>
          </a:xfrm>
        </p:grpSpPr>
        <p:pic>
          <p:nvPicPr>
            <p:cNvPr id="5" name="Picture 4"/>
            <p:cNvPicPr>
              <a:picLocks noChangeAspect="1"/>
            </p:cNvPicPr>
            <p:nvPr/>
          </p:nvPicPr>
          <p:blipFill>
            <a:blip r:embed="rId3" cstate="print"/>
            <a:stretch>
              <a:fillRect/>
            </a:stretch>
          </p:blipFill>
          <p:spPr>
            <a:xfrm>
              <a:off x="1143000" y="0"/>
              <a:ext cx="7029400" cy="5661247"/>
            </a:xfrm>
            <a:prstGeom prst="rect">
              <a:avLst/>
            </a:prstGeom>
          </p:spPr>
        </p:pic>
        <p:sp>
          <p:nvSpPr>
            <p:cNvPr id="6" name="TextBox 5"/>
            <p:cNvSpPr txBox="1"/>
            <p:nvPr/>
          </p:nvSpPr>
          <p:spPr>
            <a:xfrm>
              <a:off x="3203848" y="87991"/>
              <a:ext cx="1769364" cy="204513"/>
            </a:xfrm>
            <a:prstGeom prst="rect">
              <a:avLst/>
            </a:prstGeom>
            <a:solidFill>
              <a:schemeClr val="bg1"/>
            </a:solid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22" b="0" i="0" u="none" strike="noStrike" kern="1200" cap="none" spc="0" normalizeH="0" baseline="0" noProof="0" dirty="0">
                <a:ln>
                  <a:noFill/>
                </a:ln>
                <a:solidFill>
                  <a:prstClr val="black"/>
                </a:solidFill>
                <a:effectLst/>
                <a:uLnTx/>
                <a:uFillTx/>
                <a:latin typeface="Myriad Pro"/>
                <a:ea typeface="+mn-ea"/>
                <a:cs typeface="+mn-cs"/>
              </a:endParaRPr>
            </a:p>
          </p:txBody>
        </p:sp>
      </p:grpSp>
      <p:sp>
        <p:nvSpPr>
          <p:cNvPr id="7" name="TextBox 6"/>
          <p:cNvSpPr txBox="1"/>
          <p:nvPr/>
        </p:nvSpPr>
        <p:spPr>
          <a:xfrm>
            <a:off x="5935029" y="2010008"/>
            <a:ext cx="378047" cy="163763"/>
          </a:xfrm>
          <a:prstGeom prst="rect">
            <a:avLst/>
          </a:prstGeom>
          <a:solidFill>
            <a:schemeClr val="bg1"/>
          </a:solid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64" b="0" i="0" u="none" strike="noStrike" kern="1200" cap="none" spc="0" normalizeH="0" baseline="0" noProof="0" dirty="0">
              <a:ln>
                <a:noFill/>
              </a:ln>
              <a:solidFill>
                <a:prstClr val="black"/>
              </a:solidFill>
              <a:effectLst/>
              <a:uLnTx/>
              <a:uFillTx/>
              <a:latin typeface="Myriad Pro"/>
              <a:ea typeface="+mn-ea"/>
              <a:cs typeface="+mn-cs"/>
            </a:endParaRPr>
          </a:p>
        </p:txBody>
      </p:sp>
      <p:sp>
        <p:nvSpPr>
          <p:cNvPr id="8" name="TextBox 7"/>
          <p:cNvSpPr txBox="1"/>
          <p:nvPr/>
        </p:nvSpPr>
        <p:spPr>
          <a:xfrm>
            <a:off x="1807013" y="2996953"/>
            <a:ext cx="3900702" cy="1975156"/>
          </a:xfrm>
          <a:prstGeom prst="rect">
            <a:avLst/>
          </a:prstGeom>
          <a:solidFill>
            <a:schemeClr val="bg1">
              <a:alpha val="77000"/>
            </a:schemeClr>
          </a:solid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2025" b="0" i="0" u="none" strike="noStrike" kern="1200" cap="all" spc="0" normalizeH="0" baseline="0" noProof="0" dirty="0">
                <a:ln>
                  <a:noFill/>
                </a:ln>
                <a:solidFill>
                  <a:srgbClr val="002060"/>
                </a:solidFill>
                <a:effectLst/>
                <a:uLnTx/>
                <a:uFillTx/>
                <a:latin typeface="Rockwell Condensed" panose="02060603050405020104"/>
                <a:ea typeface="+mn-ea"/>
                <a:cs typeface="+mn-cs"/>
              </a:rPr>
              <a:t>Did you note:</a:t>
            </a:r>
          </a:p>
          <a:p>
            <a:pPr marL="685800" marR="0" lvl="2"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rPr>
              <a:t>Moderate level of Similarity index</a:t>
            </a:r>
          </a:p>
          <a:p>
            <a:pPr marL="685800" marR="0" lvl="2" indent="0" algn="l"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685800" marR="0" lvl="2"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rPr>
              <a:t>Bits of sentences were highlighted</a:t>
            </a:r>
          </a:p>
          <a:p>
            <a:pPr marL="685800" marR="0" lvl="2" indent="0" algn="l"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685800" marR="0" lvl="2"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rPr>
              <a:t>This is an example of poor paraphrasing skills</a:t>
            </a:r>
          </a:p>
          <a:p>
            <a:pPr marL="685800" marR="0" lvl="2" indent="0" algn="l"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76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10" name="TextBox 9"/>
          <p:cNvSpPr txBox="1"/>
          <p:nvPr/>
        </p:nvSpPr>
        <p:spPr>
          <a:xfrm rot="20232657">
            <a:off x="5431648" y="3819331"/>
            <a:ext cx="2273461" cy="1251406"/>
          </a:xfrm>
          <a:prstGeom prst="roundRect">
            <a:avLst/>
          </a:prstGeom>
          <a:solidFill>
            <a:schemeClr val="bg1">
              <a:alpha val="88000"/>
            </a:schemeClr>
          </a:solidFill>
          <a:ln w="76200">
            <a:solidFill>
              <a:srgbClr val="C00000"/>
            </a:solidFill>
          </a:ln>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3375" b="0" i="0" u="none" strike="noStrike" kern="1200" cap="all" spc="0" normalizeH="0" baseline="0" noProof="0" dirty="0">
                <a:ln>
                  <a:noFill/>
                </a:ln>
                <a:solidFill>
                  <a:srgbClr val="C00000"/>
                </a:solidFill>
                <a:effectLst/>
                <a:uLnTx/>
                <a:uFillTx/>
                <a:latin typeface="Rockwell Condensed" panose="02060603050405020104"/>
                <a:ea typeface="+mn-ea"/>
                <a:cs typeface="+mn-cs"/>
              </a:rPr>
              <a:t>Poor Practice</a:t>
            </a:r>
          </a:p>
        </p:txBody>
      </p:sp>
    </p:spTree>
    <p:extLst>
      <p:ext uri="{BB962C8B-B14F-4D97-AF65-F5344CB8AC3E}">
        <p14:creationId xmlns:p14="http://schemas.microsoft.com/office/powerpoint/2010/main" val="3939716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Effect transition="in" filter="fade">
                                      <p:cBhvr>
                                        <p:cTn id="11" dur="500"/>
                                        <p:tgtEl>
                                          <p:spTgt spid="8">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8">
                                            <p:txEl>
                                              <p:pRg st="1" end="1"/>
                                            </p:txEl>
                                          </p:spTgt>
                                        </p:tgtEl>
                                        <p:attrNameLst>
                                          <p:attrName>style.visibility</p:attrName>
                                        </p:attrNameLst>
                                      </p:cBhvr>
                                      <p:to>
                                        <p:strVal val="visible"/>
                                      </p:to>
                                    </p:set>
                                    <p:animEffect transition="in" filter="fade">
                                      <p:cBhvr>
                                        <p:cTn id="16" dur="500"/>
                                        <p:tgtEl>
                                          <p:spTgt spid="8">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8">
                                            <p:txEl>
                                              <p:pRg st="3" end="3"/>
                                            </p:txEl>
                                          </p:spTgt>
                                        </p:tgtEl>
                                        <p:attrNameLst>
                                          <p:attrName>style.visibility</p:attrName>
                                        </p:attrNameLst>
                                      </p:cBhvr>
                                      <p:to>
                                        <p:strVal val="visible"/>
                                      </p:to>
                                    </p:set>
                                    <p:animEffect transition="in" filter="fade">
                                      <p:cBhvr>
                                        <p:cTn id="21" dur="500"/>
                                        <p:tgtEl>
                                          <p:spTgt spid="8">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8">
                                            <p:txEl>
                                              <p:pRg st="5" end="5"/>
                                            </p:txEl>
                                          </p:spTgt>
                                        </p:tgtEl>
                                        <p:attrNameLst>
                                          <p:attrName>style.visibility</p:attrName>
                                        </p:attrNameLst>
                                      </p:cBhvr>
                                      <p:to>
                                        <p:strVal val="visible"/>
                                      </p:to>
                                    </p:set>
                                    <p:animEffect transition="in" filter="fade">
                                      <p:cBhvr>
                                        <p:cTn id="26" dur="500"/>
                                        <p:tgtEl>
                                          <p:spTgt spid="8">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6"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wipe(down)">
                                      <p:cBhvr>
                                        <p:cTn id="31" dur="290">
                                          <p:stCondLst>
                                            <p:cond delay="0"/>
                                          </p:stCondLst>
                                        </p:cTn>
                                        <p:tgtEl>
                                          <p:spTgt spid="10"/>
                                        </p:tgtEl>
                                      </p:cBhvr>
                                    </p:animEffect>
                                    <p:anim calcmode="lin" valueType="num">
                                      <p:cBhvr>
                                        <p:cTn id="32" dur="911"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33" dur="332"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34" dur="332" tmFilter="0, 0; 0.125,0.2665; 0.25,0.4; 0.375,0.465; 0.5,0.5;  0.625,0.535; 0.75,0.6; 0.875,0.7335; 1,1">
                                          <p:stCondLst>
                                            <p:cond delay="332"/>
                                          </p:stCondLst>
                                        </p:cTn>
                                        <p:tgtEl>
                                          <p:spTgt spid="10"/>
                                        </p:tgtEl>
                                        <p:attrNameLst>
                                          <p:attrName>ppt_y</p:attrName>
                                        </p:attrNameLst>
                                      </p:cBhvr>
                                      <p:tavLst>
                                        <p:tav tm="0" fmla="#ppt_y-sin(pi*$)/9">
                                          <p:val>
                                            <p:fltVal val="0"/>
                                          </p:val>
                                        </p:tav>
                                        <p:tav tm="100000">
                                          <p:val>
                                            <p:fltVal val="1"/>
                                          </p:val>
                                        </p:tav>
                                      </p:tavLst>
                                    </p:anim>
                                    <p:anim calcmode="lin" valueType="num">
                                      <p:cBhvr>
                                        <p:cTn id="35" dur="166" tmFilter="0, 0; 0.125,0.2665; 0.25,0.4; 0.375,0.465; 0.5,0.5;  0.625,0.535; 0.75,0.6; 0.875,0.7335; 1,1">
                                          <p:stCondLst>
                                            <p:cond delay="662"/>
                                          </p:stCondLst>
                                        </p:cTn>
                                        <p:tgtEl>
                                          <p:spTgt spid="10"/>
                                        </p:tgtEl>
                                        <p:attrNameLst>
                                          <p:attrName>ppt_y</p:attrName>
                                        </p:attrNameLst>
                                      </p:cBhvr>
                                      <p:tavLst>
                                        <p:tav tm="0" fmla="#ppt_y-sin(pi*$)/27">
                                          <p:val>
                                            <p:fltVal val="0"/>
                                          </p:val>
                                        </p:tav>
                                        <p:tav tm="100000">
                                          <p:val>
                                            <p:fltVal val="1"/>
                                          </p:val>
                                        </p:tav>
                                      </p:tavLst>
                                    </p:anim>
                                    <p:anim calcmode="lin" valueType="num">
                                      <p:cBhvr>
                                        <p:cTn id="36" dur="82" tmFilter="0, 0; 0.125,0.2665; 0.25,0.4; 0.375,0.465; 0.5,0.5;  0.625,0.535; 0.75,0.6; 0.875,0.7335; 1,1">
                                          <p:stCondLst>
                                            <p:cond delay="828"/>
                                          </p:stCondLst>
                                        </p:cTn>
                                        <p:tgtEl>
                                          <p:spTgt spid="10"/>
                                        </p:tgtEl>
                                        <p:attrNameLst>
                                          <p:attrName>ppt_y</p:attrName>
                                        </p:attrNameLst>
                                      </p:cBhvr>
                                      <p:tavLst>
                                        <p:tav tm="0" fmla="#ppt_y-sin(pi*$)/81">
                                          <p:val>
                                            <p:fltVal val="0"/>
                                          </p:val>
                                        </p:tav>
                                        <p:tav tm="100000">
                                          <p:val>
                                            <p:fltVal val="1"/>
                                          </p:val>
                                        </p:tav>
                                      </p:tavLst>
                                    </p:anim>
                                    <p:animScale>
                                      <p:cBhvr>
                                        <p:cTn id="37" dur="13">
                                          <p:stCondLst>
                                            <p:cond delay="325"/>
                                          </p:stCondLst>
                                        </p:cTn>
                                        <p:tgtEl>
                                          <p:spTgt spid="10"/>
                                        </p:tgtEl>
                                      </p:cBhvr>
                                      <p:to x="100000" y="60000"/>
                                    </p:animScale>
                                    <p:animScale>
                                      <p:cBhvr>
                                        <p:cTn id="38" dur="83" decel="50000">
                                          <p:stCondLst>
                                            <p:cond delay="338"/>
                                          </p:stCondLst>
                                        </p:cTn>
                                        <p:tgtEl>
                                          <p:spTgt spid="10"/>
                                        </p:tgtEl>
                                      </p:cBhvr>
                                      <p:to x="100000" y="100000"/>
                                    </p:animScale>
                                    <p:animScale>
                                      <p:cBhvr>
                                        <p:cTn id="39" dur="13">
                                          <p:stCondLst>
                                            <p:cond delay="656"/>
                                          </p:stCondLst>
                                        </p:cTn>
                                        <p:tgtEl>
                                          <p:spTgt spid="10"/>
                                        </p:tgtEl>
                                      </p:cBhvr>
                                      <p:to x="100000" y="80000"/>
                                    </p:animScale>
                                    <p:animScale>
                                      <p:cBhvr>
                                        <p:cTn id="40" dur="83" decel="50000">
                                          <p:stCondLst>
                                            <p:cond delay="669"/>
                                          </p:stCondLst>
                                        </p:cTn>
                                        <p:tgtEl>
                                          <p:spTgt spid="10"/>
                                        </p:tgtEl>
                                      </p:cBhvr>
                                      <p:to x="100000" y="100000"/>
                                    </p:animScale>
                                    <p:animScale>
                                      <p:cBhvr>
                                        <p:cTn id="41" dur="13">
                                          <p:stCondLst>
                                            <p:cond delay="821"/>
                                          </p:stCondLst>
                                        </p:cTn>
                                        <p:tgtEl>
                                          <p:spTgt spid="10"/>
                                        </p:tgtEl>
                                      </p:cBhvr>
                                      <p:to x="100000" y="90000"/>
                                    </p:animScale>
                                    <p:animScale>
                                      <p:cBhvr>
                                        <p:cTn id="42" dur="83" decel="50000">
                                          <p:stCondLst>
                                            <p:cond delay="834"/>
                                          </p:stCondLst>
                                        </p:cTn>
                                        <p:tgtEl>
                                          <p:spTgt spid="10"/>
                                        </p:tgtEl>
                                      </p:cBhvr>
                                      <p:to x="100000" y="100000"/>
                                    </p:animScale>
                                    <p:animScale>
                                      <p:cBhvr>
                                        <p:cTn id="43" dur="13">
                                          <p:stCondLst>
                                            <p:cond delay="904"/>
                                          </p:stCondLst>
                                        </p:cTn>
                                        <p:tgtEl>
                                          <p:spTgt spid="10"/>
                                        </p:tgtEl>
                                      </p:cBhvr>
                                      <p:to x="100000" y="95000"/>
                                    </p:animScale>
                                    <p:animScale>
                                      <p:cBhvr>
                                        <p:cTn id="44" dur="83" decel="50000">
                                          <p:stCondLst>
                                            <p:cond delay="917"/>
                                          </p:stCondLst>
                                        </p:cTn>
                                        <p:tgtEl>
                                          <p:spTgt spid="1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grpSp>
        <p:nvGrpSpPr>
          <p:cNvPr id="8" name="Group 7">
            <a:extLst>
              <a:ext uri="{FF2B5EF4-FFF2-40B4-BE49-F238E27FC236}">
                <a16:creationId xmlns:a16="http://schemas.microsoft.com/office/drawing/2014/main" id="{F3F48882-04E4-477D-95E1-131BBD672259}"/>
              </a:ext>
            </a:extLst>
          </p:cNvPr>
          <p:cNvGrpSpPr/>
          <p:nvPr/>
        </p:nvGrpSpPr>
        <p:grpSpPr>
          <a:xfrm>
            <a:off x="1485900" y="944724"/>
            <a:ext cx="6172200" cy="4158462"/>
            <a:chOff x="1143000" y="0"/>
            <a:chExt cx="6858000" cy="5661248"/>
          </a:xfrm>
        </p:grpSpPr>
        <p:pic>
          <p:nvPicPr>
            <p:cNvPr id="4" name="Picture 3"/>
            <p:cNvPicPr>
              <a:picLocks noChangeAspect="1"/>
            </p:cNvPicPr>
            <p:nvPr/>
          </p:nvPicPr>
          <p:blipFill>
            <a:blip r:embed="rId3" cstate="print"/>
            <a:stretch>
              <a:fillRect/>
            </a:stretch>
          </p:blipFill>
          <p:spPr>
            <a:xfrm>
              <a:off x="1143000" y="0"/>
              <a:ext cx="6858000" cy="5661248"/>
            </a:xfrm>
            <a:prstGeom prst="rect">
              <a:avLst/>
            </a:prstGeom>
          </p:spPr>
        </p:pic>
        <p:sp>
          <p:nvSpPr>
            <p:cNvPr id="5" name="TextBox 4"/>
            <p:cNvSpPr txBox="1"/>
            <p:nvPr/>
          </p:nvSpPr>
          <p:spPr>
            <a:xfrm>
              <a:off x="2951370" y="87991"/>
              <a:ext cx="1769364" cy="214127"/>
            </a:xfrm>
            <a:prstGeom prst="rect">
              <a:avLst/>
            </a:prstGeom>
            <a:solidFill>
              <a:schemeClr val="bg1"/>
            </a:solid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22" b="0" i="0" u="none" strike="noStrike" kern="1200" cap="none" spc="0" normalizeH="0" baseline="0" noProof="0" dirty="0">
                <a:ln>
                  <a:noFill/>
                </a:ln>
                <a:solidFill>
                  <a:prstClr val="black"/>
                </a:solidFill>
                <a:effectLst/>
                <a:uLnTx/>
                <a:uFillTx/>
                <a:latin typeface="Myriad Pro"/>
                <a:ea typeface="+mn-ea"/>
                <a:cs typeface="+mn-cs"/>
              </a:endParaRPr>
            </a:p>
          </p:txBody>
        </p:sp>
      </p:grpSp>
      <p:sp>
        <p:nvSpPr>
          <p:cNvPr id="6" name="TextBox 5"/>
          <p:cNvSpPr txBox="1"/>
          <p:nvPr/>
        </p:nvSpPr>
        <p:spPr>
          <a:xfrm>
            <a:off x="5935029" y="2010008"/>
            <a:ext cx="378047" cy="163763"/>
          </a:xfrm>
          <a:prstGeom prst="rect">
            <a:avLst/>
          </a:prstGeom>
          <a:solidFill>
            <a:schemeClr val="bg1"/>
          </a:solid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64" b="0" i="0" u="none" strike="noStrike" kern="1200" cap="none" spc="0" normalizeH="0" baseline="0" noProof="0" dirty="0">
              <a:ln>
                <a:noFill/>
              </a:ln>
              <a:solidFill>
                <a:prstClr val="black"/>
              </a:solidFill>
              <a:effectLst/>
              <a:uLnTx/>
              <a:uFillTx/>
              <a:latin typeface="Myriad Pro"/>
              <a:ea typeface="+mn-ea"/>
              <a:cs typeface="+mn-cs"/>
            </a:endParaRPr>
          </a:p>
        </p:txBody>
      </p:sp>
      <p:sp>
        <p:nvSpPr>
          <p:cNvPr id="7" name="TextBox 6"/>
          <p:cNvSpPr txBox="1"/>
          <p:nvPr/>
        </p:nvSpPr>
        <p:spPr>
          <a:xfrm>
            <a:off x="2069688" y="2296469"/>
            <a:ext cx="3900702" cy="1234953"/>
          </a:xfrm>
          <a:prstGeom prst="rect">
            <a:avLst/>
          </a:prstGeom>
          <a:solidFill>
            <a:schemeClr val="bg1">
              <a:alpha val="77000"/>
            </a:schemeClr>
          </a:solid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2025" b="0" i="0" u="none" strike="noStrike" kern="1200" cap="all" spc="0" normalizeH="0" baseline="0" noProof="0" dirty="0">
                <a:ln>
                  <a:noFill/>
                </a:ln>
                <a:solidFill>
                  <a:srgbClr val="002060"/>
                </a:solidFill>
                <a:effectLst/>
                <a:uLnTx/>
                <a:uFillTx/>
                <a:latin typeface="Rockwell Condensed" panose="02060603050405020104"/>
                <a:ea typeface="+mn-ea"/>
                <a:cs typeface="+mn-cs"/>
              </a:rPr>
              <a:t>Did you note:</a:t>
            </a:r>
          </a:p>
          <a:p>
            <a:pPr marL="685800" marR="0" lvl="2"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rPr>
              <a:t>The similarity index is very low</a:t>
            </a:r>
          </a:p>
          <a:p>
            <a:pPr marL="685800" marR="0" lvl="2" indent="0" algn="l"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685800" marR="0" lvl="2"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rPr>
              <a:t>Very small parts have been highlighted</a:t>
            </a:r>
          </a:p>
          <a:p>
            <a:pPr marL="685800" marR="0" lvl="2" indent="0" algn="l"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p:txBody>
      </p:sp>
      <p:sp>
        <p:nvSpPr>
          <p:cNvPr id="9" name="TextBox 8"/>
          <p:cNvSpPr txBox="1"/>
          <p:nvPr/>
        </p:nvSpPr>
        <p:spPr>
          <a:xfrm rot="20232657">
            <a:off x="5254899" y="3432614"/>
            <a:ext cx="2423071" cy="1251406"/>
          </a:xfrm>
          <a:prstGeom prst="roundRect">
            <a:avLst/>
          </a:prstGeom>
          <a:solidFill>
            <a:schemeClr val="bg1">
              <a:alpha val="88000"/>
            </a:schemeClr>
          </a:solidFill>
          <a:ln w="76200">
            <a:solidFill>
              <a:srgbClr val="C00000"/>
            </a:solidFill>
          </a:ln>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3375" b="0" i="0" u="none" strike="noStrike" kern="1200" cap="all" spc="0" normalizeH="0" baseline="0" noProof="0" dirty="0">
                <a:ln>
                  <a:noFill/>
                </a:ln>
                <a:solidFill>
                  <a:srgbClr val="C00000"/>
                </a:solidFill>
                <a:effectLst/>
                <a:uLnTx/>
                <a:uFillTx/>
                <a:latin typeface="Rockwell Condensed" panose="02060603050405020104"/>
                <a:ea typeface="+mn-ea"/>
                <a:cs typeface="+mn-cs"/>
              </a:rPr>
              <a:t>Good</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3375" b="0" i="0" u="none" strike="noStrike" kern="1200" cap="all" spc="0" normalizeH="0" baseline="0" noProof="0" dirty="0">
                <a:ln>
                  <a:noFill/>
                </a:ln>
                <a:solidFill>
                  <a:srgbClr val="C00000"/>
                </a:solidFill>
                <a:effectLst/>
                <a:uLnTx/>
                <a:uFillTx/>
                <a:latin typeface="Rockwell Condensed" panose="02060603050405020104"/>
                <a:ea typeface="+mn-ea"/>
                <a:cs typeface="+mn-cs"/>
              </a:rPr>
              <a:t>Practice</a:t>
            </a:r>
          </a:p>
        </p:txBody>
      </p:sp>
    </p:spTree>
    <p:extLst>
      <p:ext uri="{BB962C8B-B14F-4D97-AF65-F5344CB8AC3E}">
        <p14:creationId xmlns:p14="http://schemas.microsoft.com/office/powerpoint/2010/main" val="3911443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fade">
                                      <p:cBhvr>
                                        <p:cTn id="11" dur="5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animEffect transition="in" filter="fade">
                                      <p:cBhvr>
                                        <p:cTn id="16" dur="500"/>
                                        <p:tgtEl>
                                          <p:spTgt spid="7">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7">
                                            <p:txEl>
                                              <p:pRg st="3" end="3"/>
                                            </p:txEl>
                                          </p:spTgt>
                                        </p:tgtEl>
                                        <p:attrNameLst>
                                          <p:attrName>style.visibility</p:attrName>
                                        </p:attrNameLst>
                                      </p:cBhvr>
                                      <p:to>
                                        <p:strVal val="visible"/>
                                      </p:to>
                                    </p:set>
                                    <p:animEffect transition="in" filter="fade">
                                      <p:cBhvr>
                                        <p:cTn id="21" dur="500"/>
                                        <p:tgtEl>
                                          <p:spTgt spid="7">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6"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wipe(down)">
                                      <p:cBhvr>
                                        <p:cTn id="26" dur="290">
                                          <p:stCondLst>
                                            <p:cond delay="0"/>
                                          </p:stCondLst>
                                        </p:cTn>
                                        <p:tgtEl>
                                          <p:spTgt spid="9"/>
                                        </p:tgtEl>
                                      </p:cBhvr>
                                    </p:animEffect>
                                    <p:anim calcmode="lin" valueType="num">
                                      <p:cBhvr>
                                        <p:cTn id="27" dur="911"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28" dur="332"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29" dur="332" tmFilter="0, 0; 0.125,0.2665; 0.25,0.4; 0.375,0.465; 0.5,0.5;  0.625,0.535; 0.75,0.6; 0.875,0.7335; 1,1">
                                          <p:stCondLst>
                                            <p:cond delay="332"/>
                                          </p:stCondLst>
                                        </p:cTn>
                                        <p:tgtEl>
                                          <p:spTgt spid="9"/>
                                        </p:tgtEl>
                                        <p:attrNameLst>
                                          <p:attrName>ppt_y</p:attrName>
                                        </p:attrNameLst>
                                      </p:cBhvr>
                                      <p:tavLst>
                                        <p:tav tm="0" fmla="#ppt_y-sin(pi*$)/9">
                                          <p:val>
                                            <p:fltVal val="0"/>
                                          </p:val>
                                        </p:tav>
                                        <p:tav tm="100000">
                                          <p:val>
                                            <p:fltVal val="1"/>
                                          </p:val>
                                        </p:tav>
                                      </p:tavLst>
                                    </p:anim>
                                    <p:anim calcmode="lin" valueType="num">
                                      <p:cBhvr>
                                        <p:cTn id="30" dur="166" tmFilter="0, 0; 0.125,0.2665; 0.25,0.4; 0.375,0.465; 0.5,0.5;  0.625,0.535; 0.75,0.6; 0.875,0.7335; 1,1">
                                          <p:stCondLst>
                                            <p:cond delay="662"/>
                                          </p:stCondLst>
                                        </p:cTn>
                                        <p:tgtEl>
                                          <p:spTgt spid="9"/>
                                        </p:tgtEl>
                                        <p:attrNameLst>
                                          <p:attrName>ppt_y</p:attrName>
                                        </p:attrNameLst>
                                      </p:cBhvr>
                                      <p:tavLst>
                                        <p:tav tm="0" fmla="#ppt_y-sin(pi*$)/27">
                                          <p:val>
                                            <p:fltVal val="0"/>
                                          </p:val>
                                        </p:tav>
                                        <p:tav tm="100000">
                                          <p:val>
                                            <p:fltVal val="1"/>
                                          </p:val>
                                        </p:tav>
                                      </p:tavLst>
                                    </p:anim>
                                    <p:anim calcmode="lin" valueType="num">
                                      <p:cBhvr>
                                        <p:cTn id="31" dur="82" tmFilter="0, 0; 0.125,0.2665; 0.25,0.4; 0.375,0.465; 0.5,0.5;  0.625,0.535; 0.75,0.6; 0.875,0.7335; 1,1">
                                          <p:stCondLst>
                                            <p:cond delay="828"/>
                                          </p:stCondLst>
                                        </p:cTn>
                                        <p:tgtEl>
                                          <p:spTgt spid="9"/>
                                        </p:tgtEl>
                                        <p:attrNameLst>
                                          <p:attrName>ppt_y</p:attrName>
                                        </p:attrNameLst>
                                      </p:cBhvr>
                                      <p:tavLst>
                                        <p:tav tm="0" fmla="#ppt_y-sin(pi*$)/81">
                                          <p:val>
                                            <p:fltVal val="0"/>
                                          </p:val>
                                        </p:tav>
                                        <p:tav tm="100000">
                                          <p:val>
                                            <p:fltVal val="1"/>
                                          </p:val>
                                        </p:tav>
                                      </p:tavLst>
                                    </p:anim>
                                    <p:animScale>
                                      <p:cBhvr>
                                        <p:cTn id="32" dur="13">
                                          <p:stCondLst>
                                            <p:cond delay="325"/>
                                          </p:stCondLst>
                                        </p:cTn>
                                        <p:tgtEl>
                                          <p:spTgt spid="9"/>
                                        </p:tgtEl>
                                      </p:cBhvr>
                                      <p:to x="100000" y="60000"/>
                                    </p:animScale>
                                    <p:animScale>
                                      <p:cBhvr>
                                        <p:cTn id="33" dur="83" decel="50000">
                                          <p:stCondLst>
                                            <p:cond delay="338"/>
                                          </p:stCondLst>
                                        </p:cTn>
                                        <p:tgtEl>
                                          <p:spTgt spid="9"/>
                                        </p:tgtEl>
                                      </p:cBhvr>
                                      <p:to x="100000" y="100000"/>
                                    </p:animScale>
                                    <p:animScale>
                                      <p:cBhvr>
                                        <p:cTn id="34" dur="13">
                                          <p:stCondLst>
                                            <p:cond delay="656"/>
                                          </p:stCondLst>
                                        </p:cTn>
                                        <p:tgtEl>
                                          <p:spTgt spid="9"/>
                                        </p:tgtEl>
                                      </p:cBhvr>
                                      <p:to x="100000" y="80000"/>
                                    </p:animScale>
                                    <p:animScale>
                                      <p:cBhvr>
                                        <p:cTn id="35" dur="83" decel="50000">
                                          <p:stCondLst>
                                            <p:cond delay="669"/>
                                          </p:stCondLst>
                                        </p:cTn>
                                        <p:tgtEl>
                                          <p:spTgt spid="9"/>
                                        </p:tgtEl>
                                      </p:cBhvr>
                                      <p:to x="100000" y="100000"/>
                                    </p:animScale>
                                    <p:animScale>
                                      <p:cBhvr>
                                        <p:cTn id="36" dur="13">
                                          <p:stCondLst>
                                            <p:cond delay="821"/>
                                          </p:stCondLst>
                                        </p:cTn>
                                        <p:tgtEl>
                                          <p:spTgt spid="9"/>
                                        </p:tgtEl>
                                      </p:cBhvr>
                                      <p:to x="100000" y="90000"/>
                                    </p:animScale>
                                    <p:animScale>
                                      <p:cBhvr>
                                        <p:cTn id="37" dur="83" decel="50000">
                                          <p:stCondLst>
                                            <p:cond delay="834"/>
                                          </p:stCondLst>
                                        </p:cTn>
                                        <p:tgtEl>
                                          <p:spTgt spid="9"/>
                                        </p:tgtEl>
                                      </p:cBhvr>
                                      <p:to x="100000" y="100000"/>
                                    </p:animScale>
                                    <p:animScale>
                                      <p:cBhvr>
                                        <p:cTn id="38" dur="13">
                                          <p:stCondLst>
                                            <p:cond delay="904"/>
                                          </p:stCondLst>
                                        </p:cTn>
                                        <p:tgtEl>
                                          <p:spTgt spid="9"/>
                                        </p:tgtEl>
                                      </p:cBhvr>
                                      <p:to x="100000" y="95000"/>
                                    </p:animScale>
                                    <p:animScale>
                                      <p:cBhvr>
                                        <p:cTn id="39" dur="83" decel="50000">
                                          <p:stCondLst>
                                            <p:cond delay="917"/>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b="1" dirty="0"/>
          </a:p>
          <a:p>
            <a:pPr marL="0" indent="0" algn="ctr">
              <a:buNone/>
            </a:pPr>
            <a:r>
              <a:rPr lang="en-GB" sz="4050" b="1" dirty="0"/>
              <a:t>Assessment</a:t>
            </a:r>
          </a:p>
        </p:txBody>
      </p:sp>
    </p:spTree>
    <p:extLst>
      <p:ext uri="{BB962C8B-B14F-4D97-AF65-F5344CB8AC3E}">
        <p14:creationId xmlns:p14="http://schemas.microsoft.com/office/powerpoint/2010/main" val="246280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69AF1-3A67-09FD-40F0-6432D6BB80D4}"/>
              </a:ext>
            </a:extLst>
          </p:cNvPr>
          <p:cNvSpPr>
            <a:spLocks noGrp="1"/>
          </p:cNvSpPr>
          <p:nvPr>
            <p:ph type="title"/>
          </p:nvPr>
        </p:nvSpPr>
        <p:spPr/>
        <p:txBody>
          <a:bodyPr>
            <a:normAutofit/>
          </a:bodyPr>
          <a:lstStyle/>
          <a:p>
            <a:r>
              <a:rPr lang="en-GB" sz="4400" b="1" dirty="0"/>
              <a:t>What next?</a:t>
            </a:r>
          </a:p>
        </p:txBody>
      </p:sp>
      <p:sp>
        <p:nvSpPr>
          <p:cNvPr id="3" name="Content Placeholder 2">
            <a:extLst>
              <a:ext uri="{FF2B5EF4-FFF2-40B4-BE49-F238E27FC236}">
                <a16:creationId xmlns:a16="http://schemas.microsoft.com/office/drawing/2014/main" id="{A6E7D476-680D-903B-5FBD-62D878C5D318}"/>
              </a:ext>
            </a:extLst>
          </p:cNvPr>
          <p:cNvSpPr>
            <a:spLocks noGrp="1"/>
          </p:cNvSpPr>
          <p:nvPr>
            <p:ph idx="1"/>
          </p:nvPr>
        </p:nvSpPr>
        <p:spPr/>
        <p:txBody>
          <a:bodyPr>
            <a:normAutofit fontScale="92500" lnSpcReduction="10000"/>
          </a:bodyPr>
          <a:lstStyle/>
          <a:p>
            <a:pPr marL="257175" marR="0" lvl="0" indent="-257175" algn="l" defTabSz="685800" rtl="0" eaLnBrk="1" fontAlgn="auto" latinLnBrk="0" hangingPunct="1">
              <a:lnSpc>
                <a:spcPct val="100000"/>
              </a:lnSpc>
              <a:spcBef>
                <a:spcPct val="20000"/>
              </a:spcBef>
              <a:spcAft>
                <a:spcPts val="0"/>
              </a:spcAft>
              <a:buClrTx/>
              <a:buSzTx/>
              <a:buFont typeface="Arial" pitchFamily="34" charset="0"/>
              <a:buChar char="•"/>
              <a:tabLst/>
              <a:defRPr/>
            </a:pPr>
            <a:r>
              <a:rPr kumimoji="0" lang="en-GB" sz="2200" b="1" i="0" u="none" strike="noStrike" kern="1200" cap="none" spc="0" normalizeH="0" baseline="0" noProof="0" dirty="0">
                <a:ln>
                  <a:noFill/>
                </a:ln>
                <a:solidFill>
                  <a:prstClr val="black"/>
                </a:solidFill>
                <a:effectLst/>
                <a:uLnTx/>
                <a:uFillTx/>
                <a:latin typeface="Myriad Pro"/>
                <a:ea typeface="+mn-ea"/>
                <a:cs typeface="+mn-cs"/>
              </a:rPr>
              <a:t>Continue doing the research for Task 1</a:t>
            </a:r>
          </a:p>
          <a:p>
            <a:pPr marL="257175" marR="0" lvl="0" indent="-257175" algn="l" defTabSz="6858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257175" marR="0" lvl="0" indent="-257175" algn="l" defTabSz="685800" rtl="0" eaLnBrk="1" fontAlgn="auto" latinLnBrk="0" hangingPunct="1">
              <a:lnSpc>
                <a:spcPct val="100000"/>
              </a:lnSpc>
              <a:spcBef>
                <a:spcPct val="20000"/>
              </a:spcBef>
              <a:spcAft>
                <a:spcPts val="0"/>
              </a:spcAft>
              <a:buClrTx/>
              <a:buSzTx/>
              <a:buFont typeface="Arial" pitchFamily="34" charset="0"/>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Continue making notes on what you have found</a:t>
            </a:r>
          </a:p>
          <a:p>
            <a:pPr lvl="1" indent="-257175">
              <a:buFont typeface="Arial" pitchFamily="34" charset="0"/>
              <a:buChar char="•"/>
              <a:defRPr/>
            </a:pPr>
            <a:r>
              <a:rPr kumimoji="0" lang="en-GB" sz="1900" b="0" i="0" u="none" strike="noStrike" kern="1200" cap="none" spc="0" normalizeH="0" baseline="0" noProof="0" dirty="0">
                <a:ln>
                  <a:noFill/>
                </a:ln>
                <a:solidFill>
                  <a:prstClr val="black"/>
                </a:solidFill>
                <a:effectLst/>
                <a:uLnTx/>
                <a:uFillTx/>
                <a:latin typeface="Myriad Pro"/>
                <a:ea typeface="+mn-ea"/>
                <a:cs typeface="+mn-cs"/>
              </a:rPr>
              <a:t>Can you start putting your notes into themes? </a:t>
            </a:r>
          </a:p>
          <a:p>
            <a:pPr lvl="1" indent="-257175">
              <a:buFont typeface="Arial" pitchFamily="34" charset="0"/>
              <a:buChar char="•"/>
              <a:defRPr/>
            </a:pPr>
            <a:r>
              <a:rPr lang="en-GB" sz="1900" dirty="0">
                <a:solidFill>
                  <a:prstClr val="black"/>
                </a:solidFill>
                <a:latin typeface="Myriad Pro"/>
              </a:rPr>
              <a:t>Can you start putting your notes into coherent sections? </a:t>
            </a:r>
            <a:endParaRPr kumimoji="0" lang="en-GB" sz="1900" b="0" i="0" u="none" strike="noStrike" kern="1200" cap="none" spc="0" normalizeH="0" baseline="0" noProof="0" dirty="0">
              <a:ln>
                <a:noFill/>
              </a:ln>
              <a:solidFill>
                <a:prstClr val="black"/>
              </a:solidFill>
              <a:effectLst/>
              <a:uLnTx/>
              <a:uFillTx/>
              <a:latin typeface="Myriad Pro"/>
              <a:ea typeface="+mn-ea"/>
              <a:cs typeface="+mn-cs"/>
            </a:endParaRPr>
          </a:p>
          <a:p>
            <a:pPr lvl="1" indent="-257175">
              <a:buFont typeface="Arial" pitchFamily="34" charset="0"/>
              <a:buChar char="•"/>
              <a:defRPr/>
            </a:pPr>
            <a:r>
              <a:rPr lang="en-GB" sz="1900" dirty="0">
                <a:solidFill>
                  <a:prstClr val="black"/>
                </a:solidFill>
                <a:latin typeface="Myriad Pro"/>
              </a:rPr>
              <a:t>Can you start thinking about how you’re going to present the information?</a:t>
            </a:r>
          </a:p>
          <a:p>
            <a:pPr lvl="1" indent="-257175">
              <a:buFont typeface="Arial" pitchFamily="34" charset="0"/>
              <a:buChar char="•"/>
              <a:defRPr/>
            </a:pPr>
            <a:endParaRPr lang="en-GB" sz="1900" dirty="0">
              <a:solidFill>
                <a:prstClr val="black"/>
              </a:solidFill>
              <a:latin typeface="Myriad Pro"/>
            </a:endParaRPr>
          </a:p>
          <a:p>
            <a:pPr lvl="1" indent="-257175">
              <a:buFont typeface="Arial" pitchFamily="34" charset="0"/>
              <a:buChar char="•"/>
              <a:defRPr/>
            </a:pPr>
            <a:r>
              <a:rPr kumimoji="0" lang="en-GB" sz="1900" b="0" i="0" u="none" strike="noStrike" kern="1200" cap="none" spc="0" normalizeH="0" baseline="0" noProof="0" dirty="0">
                <a:ln>
                  <a:noFill/>
                </a:ln>
                <a:solidFill>
                  <a:prstClr val="black"/>
                </a:solidFill>
                <a:effectLst/>
                <a:uLnTx/>
                <a:uFillTx/>
                <a:latin typeface="Myriad Pro"/>
                <a:ea typeface="+mn-ea"/>
                <a:cs typeface="+mn-cs"/>
              </a:rPr>
              <a:t>Remember to acknowledge the author and say where the information is from</a:t>
            </a:r>
          </a:p>
          <a:p>
            <a:endParaRPr lang="en-GB" dirty="0"/>
          </a:p>
          <a:p>
            <a:pPr marL="0" indent="0" algn="ctr">
              <a:buNone/>
            </a:pPr>
            <a:r>
              <a:rPr lang="en-GB" dirty="0"/>
              <a:t>Well done – keep going!</a:t>
            </a:r>
          </a:p>
        </p:txBody>
      </p:sp>
    </p:spTree>
    <p:extLst>
      <p:ext uri="{BB962C8B-B14F-4D97-AF65-F5344CB8AC3E}">
        <p14:creationId xmlns:p14="http://schemas.microsoft.com/office/powerpoint/2010/main" val="5497163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b="1" dirty="0"/>
              <a:t>Summary</a:t>
            </a:r>
          </a:p>
        </p:txBody>
      </p:sp>
      <p:sp>
        <p:nvSpPr>
          <p:cNvPr id="3" name="Content Placeholder 2"/>
          <p:cNvSpPr>
            <a:spLocks noGrp="1"/>
          </p:cNvSpPr>
          <p:nvPr>
            <p:ph idx="1"/>
          </p:nvPr>
        </p:nvSpPr>
        <p:spPr/>
        <p:txBody>
          <a:bodyPr/>
          <a:lstStyle/>
          <a:p>
            <a:r>
              <a:rPr lang="en-GB" dirty="0"/>
              <a:t>Can you name different types of academic misconduct?</a:t>
            </a:r>
          </a:p>
          <a:p>
            <a:endParaRPr lang="en-GB" dirty="0"/>
          </a:p>
          <a:p>
            <a:r>
              <a:rPr lang="en-GB" dirty="0"/>
              <a:t>What are some of the ways we can avoid academic misconduct?</a:t>
            </a:r>
          </a:p>
          <a:p>
            <a:pPr marL="0" indent="0">
              <a:buNone/>
            </a:pPr>
            <a:endParaRPr lang="en-GB" dirty="0"/>
          </a:p>
          <a:p>
            <a:endParaRPr lang="en-GB" dirty="0"/>
          </a:p>
          <a:p>
            <a:endParaRPr lang="en-GB" dirty="0"/>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rcRect/>
          <a:stretch>
            <a:fillRect/>
          </a:stretch>
        </p:blipFill>
        <p:spPr bwMode="auto">
          <a:xfrm>
            <a:off x="5508104" y="3888105"/>
            <a:ext cx="2945728" cy="1622715"/>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89DE9-CCDE-6231-557C-639F750B8C0B}"/>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BB649D73-5D1A-7636-7042-E58A963F8CB0}"/>
              </a:ext>
            </a:extLst>
          </p:cNvPr>
          <p:cNvSpPr>
            <a:spLocks noGrp="1"/>
          </p:cNvSpPr>
          <p:nvPr>
            <p:ph idx="1"/>
          </p:nvPr>
        </p:nvSpPr>
        <p:spPr/>
        <p:txBody>
          <a:bodyPr>
            <a:normAutofit fontScale="92500" lnSpcReduction="10000"/>
          </a:bodyPr>
          <a:lstStyle/>
          <a:p>
            <a:r>
              <a:rPr lang="en-GB" dirty="0"/>
              <a:t>UCL (2023) Updating our academic integrity resources. Available at: </a:t>
            </a:r>
            <a:r>
              <a:rPr lang="en-GB" dirty="0">
                <a:hlinkClick r:id="rId2"/>
              </a:rPr>
              <a:t>https://reflect.ucl.ac.uk/digital-assessment/2023/10/12/updating-our-academic-integrity-resources/</a:t>
            </a:r>
            <a:r>
              <a:rPr lang="en-GB" dirty="0"/>
              <a:t> (Accessed: 29 January 2024).</a:t>
            </a:r>
          </a:p>
          <a:p>
            <a:r>
              <a:rPr lang="en-GB" dirty="0"/>
              <a:t>Turnitin (2017) </a:t>
            </a:r>
            <a:r>
              <a:rPr lang="en-GB" i="1" dirty="0"/>
              <a:t>What is plagiarism</a:t>
            </a:r>
            <a:r>
              <a:rPr lang="en-GB" dirty="0"/>
              <a:t>. Available at: </a:t>
            </a:r>
            <a:r>
              <a:rPr lang="en-GB" dirty="0">
                <a:hlinkClick r:id="rId3"/>
              </a:rPr>
              <a:t>https://plagiarism.org/article/what-is-plagiarism</a:t>
            </a:r>
            <a:r>
              <a:rPr lang="en-GB" dirty="0"/>
              <a:t> (Accessed: 29 January 2024). </a:t>
            </a:r>
          </a:p>
        </p:txBody>
      </p:sp>
    </p:spTree>
    <p:extLst>
      <p:ext uri="{BB962C8B-B14F-4D97-AF65-F5344CB8AC3E}">
        <p14:creationId xmlns:p14="http://schemas.microsoft.com/office/powerpoint/2010/main" val="37743322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886</Words>
  <Application>Microsoft Office PowerPoint</Application>
  <PresentationFormat>On-screen Show (4:3)</PresentationFormat>
  <Paragraphs>129</Paragraphs>
  <Slides>23</Slides>
  <Notes>14</Notes>
  <HiddenSlides>0</HiddenSlides>
  <MMClips>2</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23</vt:i4>
      </vt:variant>
    </vt:vector>
  </HeadingPairs>
  <TitlesOfParts>
    <vt:vector size="31" baseType="lpstr">
      <vt:lpstr>Myriad Pro</vt:lpstr>
      <vt:lpstr>Arial</vt:lpstr>
      <vt:lpstr>Calibri</vt:lpstr>
      <vt:lpstr>Comic Sans MS</vt:lpstr>
      <vt:lpstr>Rockwell Condensed</vt:lpstr>
      <vt:lpstr>Times New Roman</vt:lpstr>
      <vt:lpstr>20140311PresentationUWTSDTemplate</vt:lpstr>
      <vt:lpstr>1_20140311PresentationUWTSDTemplate</vt:lpstr>
      <vt:lpstr>Certificate of Higher Education – Skills for the Workplace Health and Social Care  Academic and Employability Skills (LCHS4001) Session 3: Academic Integrity  and how to avoid academic misconduct</vt:lpstr>
      <vt:lpstr>In this half of the session, we will…</vt:lpstr>
      <vt:lpstr>PowerPoint Presentation</vt:lpstr>
      <vt:lpstr>What is academic integrity?</vt:lpstr>
      <vt:lpstr>Why don’t students  act with integrity?</vt:lpstr>
      <vt:lpstr>Examples of possible misunderstandings</vt:lpstr>
      <vt:lpstr>What is Academic Misconduct?</vt:lpstr>
      <vt:lpstr>Academic Misconduct Policy</vt:lpstr>
      <vt:lpstr>Academic Misconduct Policy </vt:lpstr>
      <vt:lpstr>Plagiarism</vt:lpstr>
      <vt:lpstr>Plagiarism</vt:lpstr>
      <vt:lpstr>How to avoid plagiarism?</vt:lpstr>
      <vt:lpstr>PowerPoint Presentation</vt:lpstr>
      <vt:lpstr>Turnitin</vt:lpstr>
      <vt:lpstr>Can you explain what each of these students have done?</vt:lpstr>
      <vt:lpstr>PowerPoint Presentation</vt:lpstr>
      <vt:lpstr>PowerPoint Presentation</vt:lpstr>
      <vt:lpstr>PowerPoint Presentation</vt:lpstr>
      <vt:lpstr>PowerPoint Presentation</vt:lpstr>
      <vt:lpstr>PowerPoint Presentation</vt:lpstr>
      <vt:lpstr>What next?</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Markus Klingelfuss</cp:lastModifiedBy>
  <cp:revision>199</cp:revision>
  <dcterms:created xsi:type="dcterms:W3CDTF">2015-04-14T15:21:28Z</dcterms:created>
  <dcterms:modified xsi:type="dcterms:W3CDTF">2026-05-29T11:21:21Z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