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3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Masters/slideMaster4.xml" ContentType="application/vnd.openxmlformats-officedocument.presentationml.slideMaster+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Default Extension="png" ContentType="image/png"/>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78" r:id="rId2"/>
    <p:sldMasterId id="2147483714" r:id="rId3"/>
    <p:sldMasterId id="2147483726" r:id="rId4"/>
  </p:sldMasterIdLst>
  <p:notesMasterIdLst>
    <p:notesMasterId r:id="rId24"/>
  </p:notesMasterIdLst>
  <p:sldIdLst>
    <p:sldId id="256" r:id="rId5"/>
    <p:sldId id="257" r:id="rId6"/>
    <p:sldId id="258" r:id="rId7"/>
    <p:sldId id="259" r:id="rId8"/>
    <p:sldId id="279" r:id="rId9"/>
    <p:sldId id="280" r:id="rId10"/>
    <p:sldId id="281" r:id="rId11"/>
    <p:sldId id="273" r:id="rId12"/>
    <p:sldId id="282" r:id="rId13"/>
    <p:sldId id="283" r:id="rId14"/>
    <p:sldId id="284" r:id="rId15"/>
    <p:sldId id="285" r:id="rId16"/>
    <p:sldId id="269" r:id="rId17"/>
    <p:sldId id="270" r:id="rId18"/>
    <p:sldId id="263" r:id="rId19"/>
    <p:sldId id="278" r:id="rId20"/>
    <p:sldId id="286" r:id="rId21"/>
    <p:sldId id="271" r:id="rId22"/>
    <p:sldId id="260" r:id="rId23"/>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11"/>
    <p:restoredTop sz="93628" autoAdjust="0"/>
  </p:normalViewPr>
  <p:slideViewPr>
    <p:cSldViewPr>
      <p:cViewPr varScale="1">
        <p:scale>
          <a:sx n="45" d="100"/>
          <a:sy n="45" d="100"/>
        </p:scale>
        <p:origin x="-816" y="-114"/>
      </p:cViewPr>
      <p:guideLst>
        <p:guide orient="horz" pos="2880"/>
        <p:guide pos="216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93D9473D-9531-5D45-9B10-3AB607DFD8BF}" type="datetimeFigureOut">
              <a:rPr lang="en-US" smtClean="0"/>
              <a:pPr/>
              <a:t>8/16/2022</a:t>
            </a:fld>
            <a:endParaRPr lang="en-US"/>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730CB3CE-0F04-C14B-8CA8-8056FA531543}" type="slidenum">
              <a:rPr lang="en-US" smtClean="0"/>
              <a:pPr/>
              <a:t>‹#›</a:t>
            </a:fld>
            <a:endParaRPr lang="en-US"/>
          </a:p>
        </p:txBody>
      </p:sp>
    </p:spTree>
    <p:extLst>
      <p:ext uri="{BB962C8B-B14F-4D97-AF65-F5344CB8AC3E}">
        <p14:creationId xmlns:p14="http://schemas.microsoft.com/office/powerpoint/2010/main" xmlns="" val="1136225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part of the aims for this presentation, an investigation into the ways in which Amazon makes use of artificial intelligence will be carried out. Specifically, the robot known as "Proteus" will be subjected to a more in-depth research, and its operation, as well as comparisons of its benefits and advantages to those offered by the Amazon company, will be examined.</a:t>
            </a:r>
          </a:p>
        </p:txBody>
      </p:sp>
      <p:sp>
        <p:nvSpPr>
          <p:cNvPr id="4" name="Slide Number Placeholder 3"/>
          <p:cNvSpPr>
            <a:spLocks noGrp="1"/>
          </p:cNvSpPr>
          <p:nvPr>
            <p:ph type="sldNum" sz="quarter" idx="5"/>
          </p:nvPr>
        </p:nvSpPr>
        <p:spPr/>
        <p:txBody>
          <a:bodyPr/>
          <a:lstStyle/>
          <a:p>
            <a:fld id="{730CB3CE-0F04-C14B-8CA8-8056FA531543}" type="slidenum">
              <a:rPr lang="en-US" smtClean="0"/>
              <a:pPr/>
              <a:t>3</a:t>
            </a:fld>
            <a:endParaRPr lang="en-US"/>
          </a:p>
        </p:txBody>
      </p:sp>
    </p:spTree>
    <p:extLst>
      <p:ext uri="{BB962C8B-B14F-4D97-AF65-F5344CB8AC3E}">
        <p14:creationId xmlns:p14="http://schemas.microsoft.com/office/powerpoint/2010/main" xmlns="" val="1319629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1995, </a:t>
            </a:r>
            <a:r>
              <a:rPr lang="en-US" dirty="0" err="1"/>
              <a:t>Amazon.com</a:t>
            </a:r>
            <a:r>
              <a:rPr lang="en-US" dirty="0"/>
              <a:t> began operations as an online bookshop, selling products in all 50 states of the United States and 45 other countries. Jeff Bezos argued from the very beginning that his website, Amazon, was not just a seller of consumer products but rather one of the technology companies whose reused businesses simplified all online transactions for all customers. Amazon was founded in 1995 and is headquartered in Seattle, Washington. Amazon saw tremendous growth, achieving approximately 180,000 client accounts in 1996 by itself; as a result, the company reached one million customer accounts extremely swiftly in only a single year (Britannica, 2022)</a:t>
            </a:r>
          </a:p>
          <a:p>
            <a:endParaRPr lang="en-US" dirty="0"/>
          </a:p>
          <a:p>
            <a:r>
              <a:rPr lang="en-US" dirty="0"/>
              <a:t>Amazon's goals are to provide consumers with an exceptional shopping experience that satisfies all of their requirements and inclinations, allowing the firm to participate in each and every transaction that takes place. The primary objective of the corporation is to become so integral a part of people's lives that they cannot conceive of going on with their lives without Amazon.</a:t>
            </a:r>
          </a:p>
          <a:p>
            <a:endParaRPr lang="en-US" dirty="0"/>
          </a:p>
          <a:p>
            <a:r>
              <a:rPr lang="en-US" dirty="0"/>
              <a:t>With the final objective of being the most customer-focused company in the world, Amazon's purpose is to build a platform that gives people the ability to search and acquire information about any and all things that they may be interested in buying online (Hull, 2021).</a:t>
            </a:r>
          </a:p>
          <a:p>
            <a:endParaRPr lang="en-US" dirty="0"/>
          </a:p>
          <a:p>
            <a:r>
              <a:rPr lang="en-US" dirty="0"/>
              <a:t>When it comes to determining how </a:t>
            </a:r>
            <a:r>
              <a:rPr lang="en-US" dirty="0" err="1"/>
              <a:t>Amazon.com</a:t>
            </a:r>
            <a:r>
              <a:rPr lang="en-US" dirty="0"/>
              <a:t> Inc. will go in its quest for growth and success, the company's mission and vision statements are crucial. For this success, the strict processes that they put in place to ensure the fulfilment of the company's vision and purpose statements were to blame. This statement is intended to help guide the company's strategic management, while the company's vision statement aims to set the company's long-term vision for the future. The company's mission statement includes both of these statements. In the conclusions of this business study, Amazon's goal statement emphasises customer satisfaction above everything else.</a:t>
            </a:r>
          </a:p>
          <a:p>
            <a:r>
              <a:rPr lang="en-US" dirty="0"/>
              <a:t>Amazon's mission, goal, and objectives are to continue using the Internet and other forms of technology to assist all of its customers in not only finding what they are looking for but also in discovering new things or even being able to purchase anything, thereby giving all companies the ability to achieve their full potential. It's possible that the company's goal is to one day become the organisation that is most customer-centric in the whole world (About Amazon Staff, 2018). The goal of the business is to provide all of its clients with not only some of the most competitive rates but also one of the most comprehensive product ranges on the market.</a:t>
            </a:r>
          </a:p>
        </p:txBody>
      </p:sp>
      <p:sp>
        <p:nvSpPr>
          <p:cNvPr id="4" name="Slide Number Placeholder 3"/>
          <p:cNvSpPr>
            <a:spLocks noGrp="1"/>
          </p:cNvSpPr>
          <p:nvPr>
            <p:ph type="sldNum" sz="quarter" idx="5"/>
          </p:nvPr>
        </p:nvSpPr>
        <p:spPr/>
        <p:txBody>
          <a:bodyPr/>
          <a:lstStyle/>
          <a:p>
            <a:fld id="{730CB3CE-0F04-C14B-8CA8-8056FA531543}" type="slidenum">
              <a:rPr lang="en-US" smtClean="0"/>
              <a:pPr/>
              <a:t>4</a:t>
            </a:fld>
            <a:endParaRPr lang="en-US"/>
          </a:p>
        </p:txBody>
      </p:sp>
    </p:spTree>
    <p:extLst>
      <p:ext uri="{BB962C8B-B14F-4D97-AF65-F5344CB8AC3E}">
        <p14:creationId xmlns:p14="http://schemas.microsoft.com/office/powerpoint/2010/main" xmlns="" val="2325556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E29C5C-E140-48E0-9FE5-604E250F363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560511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E29C5C-E140-48E0-9FE5-604E250F363F}" type="slidenum">
              <a:rPr lang="en-GB" smtClean="0"/>
              <a:pPr/>
              <a:t>7</a:t>
            </a:fld>
            <a:endParaRPr lang="en-GB"/>
          </a:p>
        </p:txBody>
      </p:sp>
    </p:spTree>
    <p:extLst>
      <p:ext uri="{BB962C8B-B14F-4D97-AF65-F5344CB8AC3E}">
        <p14:creationId xmlns:p14="http://schemas.microsoft.com/office/powerpoint/2010/main" xmlns="" val="2655016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1"/>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4F4F4"/>
          </a:solidFill>
        </p:spPr>
        <p:txBody>
          <a:bodyPr wrap="square" lIns="0" tIns="0" rIns="0" bIns="0" rtlCol="0"/>
          <a:lstStyle/>
          <a:p>
            <a:endParaRPr/>
          </a:p>
        </p:txBody>
      </p:sp>
      <p:sp>
        <p:nvSpPr>
          <p:cNvPr id="17" name="bg object 17"/>
          <p:cNvSpPr/>
          <p:nvPr/>
        </p:nvSpPr>
        <p:spPr>
          <a:xfrm>
            <a:off x="0" y="14439"/>
            <a:ext cx="18288000" cy="10273030"/>
          </a:xfrm>
          <a:custGeom>
            <a:avLst/>
            <a:gdLst/>
            <a:ahLst/>
            <a:cxnLst/>
            <a:rect l="l" t="t" r="r" b="b"/>
            <a:pathLst>
              <a:path w="18288000" h="10273030">
                <a:moveTo>
                  <a:pt x="18287998" y="10272560"/>
                </a:moveTo>
                <a:lnTo>
                  <a:pt x="0" y="10272560"/>
                </a:lnTo>
                <a:lnTo>
                  <a:pt x="0" y="10229242"/>
                </a:lnTo>
                <a:lnTo>
                  <a:pt x="18287998" y="0"/>
                </a:lnTo>
                <a:lnTo>
                  <a:pt x="18287998" y="10272560"/>
                </a:lnTo>
                <a:close/>
              </a:path>
            </a:pathLst>
          </a:custGeom>
          <a:solidFill>
            <a:srgbClr val="535353">
              <a:alpha val="4708"/>
            </a:srgbClr>
          </a:solidFill>
        </p:spPr>
        <p:txBody>
          <a:bodyPr wrap="square" lIns="0" tIns="0" rIns="0" bIns="0" rtlCol="0"/>
          <a:lstStyle/>
          <a:p>
            <a:endParaRPr/>
          </a:p>
        </p:txBody>
      </p:sp>
      <p:sp>
        <p:nvSpPr>
          <p:cNvPr id="18" name="bg object 18"/>
          <p:cNvSpPr/>
          <p:nvPr/>
        </p:nvSpPr>
        <p:spPr>
          <a:xfrm>
            <a:off x="0" y="8528194"/>
            <a:ext cx="1758950" cy="1758950"/>
          </a:xfrm>
          <a:custGeom>
            <a:avLst/>
            <a:gdLst/>
            <a:ahLst/>
            <a:cxnLst/>
            <a:rect l="l" t="t" r="r" b="b"/>
            <a:pathLst>
              <a:path w="1758950" h="1758950">
                <a:moveTo>
                  <a:pt x="0" y="1758805"/>
                </a:moveTo>
                <a:lnTo>
                  <a:pt x="0" y="0"/>
                </a:lnTo>
                <a:lnTo>
                  <a:pt x="1758805" y="1758805"/>
                </a:lnTo>
                <a:lnTo>
                  <a:pt x="0" y="1758805"/>
                </a:lnTo>
                <a:close/>
              </a:path>
            </a:pathLst>
          </a:custGeom>
          <a:solidFill>
            <a:srgbClr val="203458"/>
          </a:solidFill>
        </p:spPr>
        <p:txBody>
          <a:bodyPr wrap="square" lIns="0" tIns="0" rIns="0" bIns="0" rtlCol="0"/>
          <a:lstStyle/>
          <a:p>
            <a:endParaRPr/>
          </a:p>
        </p:txBody>
      </p:sp>
      <p:sp>
        <p:nvSpPr>
          <p:cNvPr id="19" name="bg object 19"/>
          <p:cNvSpPr/>
          <p:nvPr/>
        </p:nvSpPr>
        <p:spPr>
          <a:xfrm>
            <a:off x="16531037" y="0"/>
            <a:ext cx="1757045" cy="1757045"/>
          </a:xfrm>
          <a:custGeom>
            <a:avLst/>
            <a:gdLst/>
            <a:ahLst/>
            <a:cxnLst/>
            <a:rect l="l" t="t" r="r" b="b"/>
            <a:pathLst>
              <a:path w="1757044" h="1757045">
                <a:moveTo>
                  <a:pt x="1756962" y="1756962"/>
                </a:moveTo>
                <a:lnTo>
                  <a:pt x="0" y="0"/>
                </a:lnTo>
                <a:lnTo>
                  <a:pt x="1756962" y="0"/>
                </a:lnTo>
                <a:lnTo>
                  <a:pt x="1756962" y="1756962"/>
                </a:lnTo>
                <a:close/>
              </a:path>
            </a:pathLst>
          </a:custGeom>
          <a:solidFill>
            <a:srgbClr val="203458"/>
          </a:solidFill>
        </p:spPr>
        <p:txBody>
          <a:bodyPr wrap="square" lIns="0" tIns="0" rIns="0" bIns="0" rtlCol="0"/>
          <a:lstStyle/>
          <a:p>
            <a:endParaRPr/>
          </a:p>
        </p:txBody>
      </p:sp>
      <p:sp>
        <p:nvSpPr>
          <p:cNvPr id="20" name="bg object 20"/>
          <p:cNvSpPr/>
          <p:nvPr/>
        </p:nvSpPr>
        <p:spPr>
          <a:xfrm>
            <a:off x="0" y="1681677"/>
            <a:ext cx="5745480" cy="1314450"/>
          </a:xfrm>
          <a:custGeom>
            <a:avLst/>
            <a:gdLst/>
            <a:ahLst/>
            <a:cxnLst/>
            <a:rect l="l" t="t" r="r" b="b"/>
            <a:pathLst>
              <a:path w="5745480" h="1314450">
                <a:moveTo>
                  <a:pt x="5498419" y="1314449"/>
                </a:moveTo>
                <a:lnTo>
                  <a:pt x="0" y="1314449"/>
                </a:lnTo>
                <a:lnTo>
                  <a:pt x="0" y="0"/>
                </a:lnTo>
                <a:lnTo>
                  <a:pt x="5498425" y="0"/>
                </a:lnTo>
                <a:lnTo>
                  <a:pt x="5548108" y="5045"/>
                </a:lnTo>
                <a:lnTo>
                  <a:pt x="5594430" y="19510"/>
                </a:lnTo>
                <a:lnTo>
                  <a:pt x="5636380" y="42389"/>
                </a:lnTo>
                <a:lnTo>
                  <a:pt x="5672955" y="72673"/>
                </a:lnTo>
                <a:lnTo>
                  <a:pt x="5703150" y="109355"/>
                </a:lnTo>
                <a:lnTo>
                  <a:pt x="5725962" y="151429"/>
                </a:lnTo>
                <a:lnTo>
                  <a:pt x="5740385" y="197887"/>
                </a:lnTo>
                <a:lnTo>
                  <a:pt x="5745416" y="247722"/>
                </a:lnTo>
                <a:lnTo>
                  <a:pt x="5745416" y="1066726"/>
                </a:lnTo>
                <a:lnTo>
                  <a:pt x="5740385" y="1116561"/>
                </a:lnTo>
                <a:lnTo>
                  <a:pt x="5725962" y="1163019"/>
                </a:lnTo>
                <a:lnTo>
                  <a:pt x="5703150" y="1205092"/>
                </a:lnTo>
                <a:lnTo>
                  <a:pt x="5672955" y="1241775"/>
                </a:lnTo>
                <a:lnTo>
                  <a:pt x="5636380" y="1272059"/>
                </a:lnTo>
                <a:lnTo>
                  <a:pt x="5594430" y="1294938"/>
                </a:lnTo>
                <a:lnTo>
                  <a:pt x="5548108" y="1309403"/>
                </a:lnTo>
                <a:lnTo>
                  <a:pt x="5498419" y="1314449"/>
                </a:lnTo>
                <a:close/>
              </a:path>
            </a:pathLst>
          </a:custGeom>
          <a:solidFill>
            <a:srgbClr val="253F6A"/>
          </a:solidFill>
        </p:spPr>
        <p:txBody>
          <a:bodyPr wrap="square" lIns="0" tIns="0" rIns="0" bIns="0" rtlCol="0"/>
          <a:lstStyle/>
          <a:p>
            <a:endParaRPr/>
          </a:p>
        </p:txBody>
      </p:sp>
      <p:sp>
        <p:nvSpPr>
          <p:cNvPr id="21" name="bg object 21"/>
          <p:cNvSpPr/>
          <p:nvPr/>
        </p:nvSpPr>
        <p:spPr>
          <a:xfrm>
            <a:off x="12547295" y="1681677"/>
            <a:ext cx="5741035" cy="1314450"/>
          </a:xfrm>
          <a:custGeom>
            <a:avLst/>
            <a:gdLst/>
            <a:ahLst/>
            <a:cxnLst/>
            <a:rect l="l" t="t" r="r" b="b"/>
            <a:pathLst>
              <a:path w="5741034" h="1314450">
                <a:moveTo>
                  <a:pt x="5740704" y="1314449"/>
                </a:moveTo>
                <a:lnTo>
                  <a:pt x="246996" y="1314449"/>
                </a:lnTo>
                <a:lnTo>
                  <a:pt x="197307" y="1309403"/>
                </a:lnTo>
                <a:lnTo>
                  <a:pt x="150985" y="1294938"/>
                </a:lnTo>
                <a:lnTo>
                  <a:pt x="109035" y="1272059"/>
                </a:lnTo>
                <a:lnTo>
                  <a:pt x="72460" y="1241775"/>
                </a:lnTo>
                <a:lnTo>
                  <a:pt x="42265" y="1205092"/>
                </a:lnTo>
                <a:lnTo>
                  <a:pt x="19454" y="1163019"/>
                </a:lnTo>
                <a:lnTo>
                  <a:pt x="5030" y="1116561"/>
                </a:lnTo>
                <a:lnTo>
                  <a:pt x="0" y="1066726"/>
                </a:lnTo>
                <a:lnTo>
                  <a:pt x="0" y="247722"/>
                </a:lnTo>
                <a:lnTo>
                  <a:pt x="5030" y="197887"/>
                </a:lnTo>
                <a:lnTo>
                  <a:pt x="19454" y="151429"/>
                </a:lnTo>
                <a:lnTo>
                  <a:pt x="42265" y="109355"/>
                </a:lnTo>
                <a:lnTo>
                  <a:pt x="72460" y="72673"/>
                </a:lnTo>
                <a:lnTo>
                  <a:pt x="109035" y="42389"/>
                </a:lnTo>
                <a:lnTo>
                  <a:pt x="150985" y="19510"/>
                </a:lnTo>
                <a:lnTo>
                  <a:pt x="197307" y="5045"/>
                </a:lnTo>
                <a:lnTo>
                  <a:pt x="246990" y="0"/>
                </a:lnTo>
                <a:lnTo>
                  <a:pt x="5740704" y="0"/>
                </a:lnTo>
                <a:lnTo>
                  <a:pt x="5740704" y="1314449"/>
                </a:lnTo>
                <a:close/>
              </a:path>
            </a:pathLst>
          </a:custGeom>
          <a:solidFill>
            <a:srgbClr val="253F6A"/>
          </a:solidFill>
        </p:spPr>
        <p:txBody>
          <a:bodyPr wrap="square" lIns="0" tIns="0" rIns="0" bIns="0" rtlCol="0"/>
          <a:lstStyle/>
          <a:p>
            <a:endParaRPr/>
          </a:p>
        </p:txBody>
      </p:sp>
      <p:sp>
        <p:nvSpPr>
          <p:cNvPr id="2" name="Holder 2"/>
          <p:cNvSpPr>
            <a:spLocks noGrp="1"/>
          </p:cNvSpPr>
          <p:nvPr>
            <p:ph type="ctrTitle"/>
          </p:nvPr>
        </p:nvSpPr>
        <p:spPr>
          <a:xfrm>
            <a:off x="6084622" y="1809581"/>
            <a:ext cx="6118754" cy="975994"/>
          </a:xfrm>
          <a:prstGeom prst="rect">
            <a:avLst/>
          </a:prstGeom>
        </p:spPr>
        <p:txBody>
          <a:bodyPr wrap="square" lIns="0" tIns="0" rIns="0" bIns="0">
            <a:spAutoFit/>
          </a:bodyPr>
          <a:lstStyle>
            <a:lvl1pPr>
              <a:defRPr sz="6200" b="1" i="1">
                <a:solidFill>
                  <a:srgbClr val="253F6A"/>
                </a:solidFill>
                <a:latin typeface="Verdana"/>
                <a:cs typeface="Verdana"/>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8/16/2022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950" b="1" i="0">
                <a:solidFill>
                  <a:schemeClr val="tx1"/>
                </a:solidFill>
                <a:latin typeface="Verdana"/>
                <a:cs typeface="Verdana"/>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8/16/2022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950" b="1" i="0">
                <a:solidFill>
                  <a:schemeClr val="tx1"/>
                </a:solidFill>
                <a:latin typeface="Verdana"/>
                <a:cs typeface="Verdana"/>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8/16/2022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sp>
        <p:nvSpPr>
          <p:cNvPr id="17" name="bg object 17"/>
          <p:cNvSpPr/>
          <p:nvPr/>
        </p:nvSpPr>
        <p:spPr>
          <a:xfrm>
            <a:off x="0" y="0"/>
            <a:ext cx="8002905" cy="10287000"/>
          </a:xfrm>
          <a:custGeom>
            <a:avLst/>
            <a:gdLst/>
            <a:ahLst/>
            <a:cxnLst/>
            <a:rect l="l" t="t" r="r" b="b"/>
            <a:pathLst>
              <a:path w="8002905" h="10287000">
                <a:moveTo>
                  <a:pt x="2758270" y="0"/>
                </a:moveTo>
                <a:lnTo>
                  <a:pt x="8002694" y="10287000"/>
                </a:lnTo>
                <a:lnTo>
                  <a:pt x="0" y="10287000"/>
                </a:lnTo>
                <a:lnTo>
                  <a:pt x="0" y="0"/>
                </a:lnTo>
                <a:lnTo>
                  <a:pt x="2758270" y="0"/>
                </a:lnTo>
                <a:close/>
              </a:path>
            </a:pathLst>
          </a:custGeom>
          <a:solidFill>
            <a:srgbClr val="203458"/>
          </a:solidFill>
        </p:spPr>
        <p:txBody>
          <a:bodyPr wrap="square" lIns="0" tIns="0" rIns="0" bIns="0" rtlCol="0"/>
          <a:lstStyle/>
          <a:p>
            <a:endParaRPr/>
          </a:p>
        </p:txBody>
      </p:sp>
      <p:sp>
        <p:nvSpPr>
          <p:cNvPr id="18" name="bg object 18"/>
          <p:cNvSpPr/>
          <p:nvPr/>
        </p:nvSpPr>
        <p:spPr>
          <a:xfrm>
            <a:off x="0" y="0"/>
            <a:ext cx="6544309" cy="10287000"/>
          </a:xfrm>
          <a:custGeom>
            <a:avLst/>
            <a:gdLst/>
            <a:ahLst/>
            <a:cxnLst/>
            <a:rect l="l" t="t" r="r" b="b"/>
            <a:pathLst>
              <a:path w="6544309" h="10287000">
                <a:moveTo>
                  <a:pt x="1299311" y="0"/>
                </a:moveTo>
                <a:lnTo>
                  <a:pt x="6543736" y="10287000"/>
                </a:lnTo>
                <a:lnTo>
                  <a:pt x="0" y="10287000"/>
                </a:lnTo>
                <a:lnTo>
                  <a:pt x="0" y="0"/>
                </a:lnTo>
                <a:lnTo>
                  <a:pt x="1299311" y="0"/>
                </a:lnTo>
                <a:close/>
              </a:path>
            </a:pathLst>
          </a:custGeom>
          <a:solidFill>
            <a:srgbClr val="253F6A"/>
          </a:solidFill>
        </p:spPr>
        <p:txBody>
          <a:bodyPr wrap="square" lIns="0" tIns="0" rIns="0" bIns="0" rtlCol="0"/>
          <a:lstStyle/>
          <a:p>
            <a:endParaRPr/>
          </a:p>
        </p:txBody>
      </p:sp>
      <p:sp>
        <p:nvSpPr>
          <p:cNvPr id="19" name="bg object 19"/>
          <p:cNvSpPr/>
          <p:nvPr/>
        </p:nvSpPr>
        <p:spPr>
          <a:xfrm>
            <a:off x="1040041" y="1028712"/>
            <a:ext cx="16206469" cy="8223884"/>
          </a:xfrm>
          <a:custGeom>
            <a:avLst/>
            <a:gdLst/>
            <a:ahLst/>
            <a:cxnLst/>
            <a:rect l="l" t="t" r="r" b="b"/>
            <a:pathLst>
              <a:path w="16206469" h="8223884">
                <a:moveTo>
                  <a:pt x="294703" y="147650"/>
                </a:moveTo>
                <a:lnTo>
                  <a:pt x="287185" y="101028"/>
                </a:lnTo>
                <a:lnTo>
                  <a:pt x="266242" y="60502"/>
                </a:lnTo>
                <a:lnTo>
                  <a:pt x="260451" y="54698"/>
                </a:lnTo>
                <a:lnTo>
                  <a:pt x="240106" y="34315"/>
                </a:lnTo>
                <a:lnTo>
                  <a:pt x="240106" y="147650"/>
                </a:lnTo>
                <a:lnTo>
                  <a:pt x="232803" y="183794"/>
                </a:lnTo>
                <a:lnTo>
                  <a:pt x="212915" y="213334"/>
                </a:lnTo>
                <a:lnTo>
                  <a:pt x="183426" y="233273"/>
                </a:lnTo>
                <a:lnTo>
                  <a:pt x="147358" y="240588"/>
                </a:lnTo>
                <a:lnTo>
                  <a:pt x="111277" y="233273"/>
                </a:lnTo>
                <a:lnTo>
                  <a:pt x="81800" y="213334"/>
                </a:lnTo>
                <a:lnTo>
                  <a:pt x="61899" y="183794"/>
                </a:lnTo>
                <a:lnTo>
                  <a:pt x="54597" y="147650"/>
                </a:lnTo>
                <a:lnTo>
                  <a:pt x="61899" y="111506"/>
                </a:lnTo>
                <a:lnTo>
                  <a:pt x="81800" y="81953"/>
                </a:lnTo>
                <a:lnTo>
                  <a:pt x="111277" y="62014"/>
                </a:lnTo>
                <a:lnTo>
                  <a:pt x="147358" y="54698"/>
                </a:lnTo>
                <a:lnTo>
                  <a:pt x="183426" y="62014"/>
                </a:lnTo>
                <a:lnTo>
                  <a:pt x="212915" y="81953"/>
                </a:lnTo>
                <a:lnTo>
                  <a:pt x="232803" y="111506"/>
                </a:lnTo>
                <a:lnTo>
                  <a:pt x="240106" y="147650"/>
                </a:lnTo>
                <a:lnTo>
                  <a:pt x="240106" y="34315"/>
                </a:lnTo>
                <a:lnTo>
                  <a:pt x="234327" y="28524"/>
                </a:lnTo>
                <a:lnTo>
                  <a:pt x="193878" y="7531"/>
                </a:lnTo>
                <a:lnTo>
                  <a:pt x="147358" y="0"/>
                </a:lnTo>
                <a:lnTo>
                  <a:pt x="100825" y="7531"/>
                </a:lnTo>
                <a:lnTo>
                  <a:pt x="60388" y="28524"/>
                </a:lnTo>
                <a:lnTo>
                  <a:pt x="28473" y="60502"/>
                </a:lnTo>
                <a:lnTo>
                  <a:pt x="7518" y="101028"/>
                </a:lnTo>
                <a:lnTo>
                  <a:pt x="0" y="147650"/>
                </a:lnTo>
                <a:lnTo>
                  <a:pt x="7518" y="194259"/>
                </a:lnTo>
                <a:lnTo>
                  <a:pt x="28473" y="234784"/>
                </a:lnTo>
                <a:lnTo>
                  <a:pt x="60388" y="266763"/>
                </a:lnTo>
                <a:lnTo>
                  <a:pt x="100825" y="287756"/>
                </a:lnTo>
                <a:lnTo>
                  <a:pt x="147358" y="295287"/>
                </a:lnTo>
                <a:lnTo>
                  <a:pt x="193878" y="287756"/>
                </a:lnTo>
                <a:lnTo>
                  <a:pt x="234327" y="266763"/>
                </a:lnTo>
                <a:lnTo>
                  <a:pt x="260451" y="240588"/>
                </a:lnTo>
                <a:lnTo>
                  <a:pt x="266242" y="234784"/>
                </a:lnTo>
                <a:lnTo>
                  <a:pt x="287185" y="194259"/>
                </a:lnTo>
                <a:lnTo>
                  <a:pt x="294703" y="147650"/>
                </a:lnTo>
                <a:close/>
              </a:path>
              <a:path w="16206469" h="8223884">
                <a:moveTo>
                  <a:pt x="782599" y="147650"/>
                </a:moveTo>
                <a:lnTo>
                  <a:pt x="775068" y="101028"/>
                </a:lnTo>
                <a:lnTo>
                  <a:pt x="754126" y="60502"/>
                </a:lnTo>
                <a:lnTo>
                  <a:pt x="748334" y="54698"/>
                </a:lnTo>
                <a:lnTo>
                  <a:pt x="728002" y="34328"/>
                </a:lnTo>
                <a:lnTo>
                  <a:pt x="728002" y="147650"/>
                </a:lnTo>
                <a:lnTo>
                  <a:pt x="720699" y="183794"/>
                </a:lnTo>
                <a:lnTo>
                  <a:pt x="700798" y="213334"/>
                </a:lnTo>
                <a:lnTo>
                  <a:pt x="671309" y="233273"/>
                </a:lnTo>
                <a:lnTo>
                  <a:pt x="635241" y="240588"/>
                </a:lnTo>
                <a:lnTo>
                  <a:pt x="599173" y="233273"/>
                </a:lnTo>
                <a:lnTo>
                  <a:pt x="569683" y="213334"/>
                </a:lnTo>
                <a:lnTo>
                  <a:pt x="549783" y="183794"/>
                </a:lnTo>
                <a:lnTo>
                  <a:pt x="542480" y="147650"/>
                </a:lnTo>
                <a:lnTo>
                  <a:pt x="549783" y="111506"/>
                </a:lnTo>
                <a:lnTo>
                  <a:pt x="569683" y="81953"/>
                </a:lnTo>
                <a:lnTo>
                  <a:pt x="599173" y="62014"/>
                </a:lnTo>
                <a:lnTo>
                  <a:pt x="635241" y="54698"/>
                </a:lnTo>
                <a:lnTo>
                  <a:pt x="671309" y="62014"/>
                </a:lnTo>
                <a:lnTo>
                  <a:pt x="700798" y="81953"/>
                </a:lnTo>
                <a:lnTo>
                  <a:pt x="720699" y="111506"/>
                </a:lnTo>
                <a:lnTo>
                  <a:pt x="728002" y="147650"/>
                </a:lnTo>
                <a:lnTo>
                  <a:pt x="728002" y="34328"/>
                </a:lnTo>
                <a:lnTo>
                  <a:pt x="722210" y="28524"/>
                </a:lnTo>
                <a:lnTo>
                  <a:pt x="681761" y="7531"/>
                </a:lnTo>
                <a:lnTo>
                  <a:pt x="635241" y="0"/>
                </a:lnTo>
                <a:lnTo>
                  <a:pt x="588708" y="7531"/>
                </a:lnTo>
                <a:lnTo>
                  <a:pt x="548271" y="28524"/>
                </a:lnTo>
                <a:lnTo>
                  <a:pt x="516356" y="60502"/>
                </a:lnTo>
                <a:lnTo>
                  <a:pt x="495414" y="101028"/>
                </a:lnTo>
                <a:lnTo>
                  <a:pt x="487883" y="147650"/>
                </a:lnTo>
                <a:lnTo>
                  <a:pt x="495414" y="194259"/>
                </a:lnTo>
                <a:lnTo>
                  <a:pt x="516356" y="234784"/>
                </a:lnTo>
                <a:lnTo>
                  <a:pt x="548271" y="266763"/>
                </a:lnTo>
                <a:lnTo>
                  <a:pt x="588708" y="287756"/>
                </a:lnTo>
                <a:lnTo>
                  <a:pt x="635241" y="295287"/>
                </a:lnTo>
                <a:lnTo>
                  <a:pt x="681761" y="287756"/>
                </a:lnTo>
                <a:lnTo>
                  <a:pt x="722210" y="266763"/>
                </a:lnTo>
                <a:lnTo>
                  <a:pt x="748334" y="240588"/>
                </a:lnTo>
                <a:lnTo>
                  <a:pt x="754126" y="234784"/>
                </a:lnTo>
                <a:lnTo>
                  <a:pt x="775068" y="194259"/>
                </a:lnTo>
                <a:lnTo>
                  <a:pt x="782599" y="147650"/>
                </a:lnTo>
                <a:close/>
              </a:path>
              <a:path w="16206469" h="8223884">
                <a:moveTo>
                  <a:pt x="1270482" y="147650"/>
                </a:moveTo>
                <a:lnTo>
                  <a:pt x="1262951" y="101028"/>
                </a:lnTo>
                <a:lnTo>
                  <a:pt x="1242009" y="60502"/>
                </a:lnTo>
                <a:lnTo>
                  <a:pt x="1236218" y="54698"/>
                </a:lnTo>
                <a:lnTo>
                  <a:pt x="1215885" y="34328"/>
                </a:lnTo>
                <a:lnTo>
                  <a:pt x="1215885" y="147650"/>
                </a:lnTo>
                <a:lnTo>
                  <a:pt x="1208582" y="183794"/>
                </a:lnTo>
                <a:lnTo>
                  <a:pt x="1188681" y="213334"/>
                </a:lnTo>
                <a:lnTo>
                  <a:pt x="1159192" y="233273"/>
                </a:lnTo>
                <a:lnTo>
                  <a:pt x="1123124" y="240588"/>
                </a:lnTo>
                <a:lnTo>
                  <a:pt x="1087056" y="233273"/>
                </a:lnTo>
                <a:lnTo>
                  <a:pt x="1057567" y="213334"/>
                </a:lnTo>
                <a:lnTo>
                  <a:pt x="1037678" y="183794"/>
                </a:lnTo>
                <a:lnTo>
                  <a:pt x="1030376" y="147650"/>
                </a:lnTo>
                <a:lnTo>
                  <a:pt x="1037678" y="111506"/>
                </a:lnTo>
                <a:lnTo>
                  <a:pt x="1057567" y="81953"/>
                </a:lnTo>
                <a:lnTo>
                  <a:pt x="1087056" y="62014"/>
                </a:lnTo>
                <a:lnTo>
                  <a:pt x="1123124" y="54698"/>
                </a:lnTo>
                <a:lnTo>
                  <a:pt x="1159192" y="62014"/>
                </a:lnTo>
                <a:lnTo>
                  <a:pt x="1188681" y="81953"/>
                </a:lnTo>
                <a:lnTo>
                  <a:pt x="1208582" y="111506"/>
                </a:lnTo>
                <a:lnTo>
                  <a:pt x="1215885" y="147650"/>
                </a:lnTo>
                <a:lnTo>
                  <a:pt x="1215885" y="34328"/>
                </a:lnTo>
                <a:lnTo>
                  <a:pt x="1210094" y="28524"/>
                </a:lnTo>
                <a:lnTo>
                  <a:pt x="1169657" y="7531"/>
                </a:lnTo>
                <a:lnTo>
                  <a:pt x="1123124" y="0"/>
                </a:lnTo>
                <a:lnTo>
                  <a:pt x="1076604" y="7531"/>
                </a:lnTo>
                <a:lnTo>
                  <a:pt x="1036154" y="28524"/>
                </a:lnTo>
                <a:lnTo>
                  <a:pt x="1004239" y="60502"/>
                </a:lnTo>
                <a:lnTo>
                  <a:pt x="983297" y="101028"/>
                </a:lnTo>
                <a:lnTo>
                  <a:pt x="975779" y="147650"/>
                </a:lnTo>
                <a:lnTo>
                  <a:pt x="983297" y="194259"/>
                </a:lnTo>
                <a:lnTo>
                  <a:pt x="1004239" y="234784"/>
                </a:lnTo>
                <a:lnTo>
                  <a:pt x="1036154" y="266763"/>
                </a:lnTo>
                <a:lnTo>
                  <a:pt x="1076604" y="287756"/>
                </a:lnTo>
                <a:lnTo>
                  <a:pt x="1123124" y="295287"/>
                </a:lnTo>
                <a:lnTo>
                  <a:pt x="1169657" y="287756"/>
                </a:lnTo>
                <a:lnTo>
                  <a:pt x="1210094" y="266763"/>
                </a:lnTo>
                <a:lnTo>
                  <a:pt x="1236218" y="240588"/>
                </a:lnTo>
                <a:lnTo>
                  <a:pt x="1242009" y="234784"/>
                </a:lnTo>
                <a:lnTo>
                  <a:pt x="1262951" y="194259"/>
                </a:lnTo>
                <a:lnTo>
                  <a:pt x="1270482" y="147650"/>
                </a:lnTo>
                <a:close/>
              </a:path>
              <a:path w="16206469" h="8223884">
                <a:moveTo>
                  <a:pt x="1758365" y="147650"/>
                </a:moveTo>
                <a:lnTo>
                  <a:pt x="1750834" y="101028"/>
                </a:lnTo>
                <a:lnTo>
                  <a:pt x="1729892" y="60502"/>
                </a:lnTo>
                <a:lnTo>
                  <a:pt x="1724113" y="54698"/>
                </a:lnTo>
                <a:lnTo>
                  <a:pt x="1703768" y="34328"/>
                </a:lnTo>
                <a:lnTo>
                  <a:pt x="1703768" y="147650"/>
                </a:lnTo>
                <a:lnTo>
                  <a:pt x="1696466" y="183794"/>
                </a:lnTo>
                <a:lnTo>
                  <a:pt x="1676577" y="213334"/>
                </a:lnTo>
                <a:lnTo>
                  <a:pt x="1647088" y="233273"/>
                </a:lnTo>
                <a:lnTo>
                  <a:pt x="1611020" y="240588"/>
                </a:lnTo>
                <a:lnTo>
                  <a:pt x="1574939" y="233273"/>
                </a:lnTo>
                <a:lnTo>
                  <a:pt x="1545463" y="213334"/>
                </a:lnTo>
                <a:lnTo>
                  <a:pt x="1525562" y="183794"/>
                </a:lnTo>
                <a:lnTo>
                  <a:pt x="1518259" y="147650"/>
                </a:lnTo>
                <a:lnTo>
                  <a:pt x="1525562" y="111506"/>
                </a:lnTo>
                <a:lnTo>
                  <a:pt x="1545463" y="81953"/>
                </a:lnTo>
                <a:lnTo>
                  <a:pt x="1574939" y="62014"/>
                </a:lnTo>
                <a:lnTo>
                  <a:pt x="1611020" y="54698"/>
                </a:lnTo>
                <a:lnTo>
                  <a:pt x="1647088" y="62014"/>
                </a:lnTo>
                <a:lnTo>
                  <a:pt x="1676577" y="81953"/>
                </a:lnTo>
                <a:lnTo>
                  <a:pt x="1696466" y="111506"/>
                </a:lnTo>
                <a:lnTo>
                  <a:pt x="1703768" y="147650"/>
                </a:lnTo>
                <a:lnTo>
                  <a:pt x="1703768" y="34328"/>
                </a:lnTo>
                <a:lnTo>
                  <a:pt x="1697977" y="28524"/>
                </a:lnTo>
                <a:lnTo>
                  <a:pt x="1657540" y="7531"/>
                </a:lnTo>
                <a:lnTo>
                  <a:pt x="1611020" y="0"/>
                </a:lnTo>
                <a:lnTo>
                  <a:pt x="1564487" y="7531"/>
                </a:lnTo>
                <a:lnTo>
                  <a:pt x="1524050" y="28524"/>
                </a:lnTo>
                <a:lnTo>
                  <a:pt x="1492135" y="60502"/>
                </a:lnTo>
                <a:lnTo>
                  <a:pt x="1471193" y="101028"/>
                </a:lnTo>
                <a:lnTo>
                  <a:pt x="1463662" y="147650"/>
                </a:lnTo>
                <a:lnTo>
                  <a:pt x="1471193" y="194259"/>
                </a:lnTo>
                <a:lnTo>
                  <a:pt x="1492135" y="234784"/>
                </a:lnTo>
                <a:lnTo>
                  <a:pt x="1524050" y="266763"/>
                </a:lnTo>
                <a:lnTo>
                  <a:pt x="1564487" y="287756"/>
                </a:lnTo>
                <a:lnTo>
                  <a:pt x="1611020" y="295287"/>
                </a:lnTo>
                <a:lnTo>
                  <a:pt x="1657540" y="287756"/>
                </a:lnTo>
                <a:lnTo>
                  <a:pt x="1697977" y="266763"/>
                </a:lnTo>
                <a:lnTo>
                  <a:pt x="1724113" y="240588"/>
                </a:lnTo>
                <a:lnTo>
                  <a:pt x="1729892" y="234784"/>
                </a:lnTo>
                <a:lnTo>
                  <a:pt x="1750834" y="194259"/>
                </a:lnTo>
                <a:lnTo>
                  <a:pt x="1758365" y="147650"/>
                </a:lnTo>
                <a:close/>
              </a:path>
              <a:path w="16206469" h="8223884">
                <a:moveTo>
                  <a:pt x="14742249" y="8075752"/>
                </a:moveTo>
                <a:lnTo>
                  <a:pt x="14734718" y="8029130"/>
                </a:lnTo>
                <a:lnTo>
                  <a:pt x="14713776" y="7988605"/>
                </a:lnTo>
                <a:lnTo>
                  <a:pt x="14707984" y="7982801"/>
                </a:lnTo>
                <a:lnTo>
                  <a:pt x="14687652" y="7962430"/>
                </a:lnTo>
                <a:lnTo>
                  <a:pt x="14687652" y="8075752"/>
                </a:lnTo>
                <a:lnTo>
                  <a:pt x="14680349" y="8111896"/>
                </a:lnTo>
                <a:lnTo>
                  <a:pt x="14660448" y="8141436"/>
                </a:lnTo>
                <a:lnTo>
                  <a:pt x="14630959" y="8161375"/>
                </a:lnTo>
                <a:lnTo>
                  <a:pt x="14594891" y="8168691"/>
                </a:lnTo>
                <a:lnTo>
                  <a:pt x="14558823" y="8161375"/>
                </a:lnTo>
                <a:lnTo>
                  <a:pt x="14529334" y="8141436"/>
                </a:lnTo>
                <a:lnTo>
                  <a:pt x="14509433" y="8111896"/>
                </a:lnTo>
                <a:lnTo>
                  <a:pt x="14502143" y="8075752"/>
                </a:lnTo>
                <a:lnTo>
                  <a:pt x="14509433" y="8039608"/>
                </a:lnTo>
                <a:lnTo>
                  <a:pt x="14529334" y="8010055"/>
                </a:lnTo>
                <a:lnTo>
                  <a:pt x="14558823" y="7990116"/>
                </a:lnTo>
                <a:lnTo>
                  <a:pt x="14594891" y="7982801"/>
                </a:lnTo>
                <a:lnTo>
                  <a:pt x="14630959" y="7990116"/>
                </a:lnTo>
                <a:lnTo>
                  <a:pt x="14660448" y="8010055"/>
                </a:lnTo>
                <a:lnTo>
                  <a:pt x="14680349" y="8039608"/>
                </a:lnTo>
                <a:lnTo>
                  <a:pt x="14687652" y="8075752"/>
                </a:lnTo>
                <a:lnTo>
                  <a:pt x="14687652" y="7962430"/>
                </a:lnTo>
                <a:lnTo>
                  <a:pt x="14681861" y="7956626"/>
                </a:lnTo>
                <a:lnTo>
                  <a:pt x="14641424" y="7935633"/>
                </a:lnTo>
                <a:lnTo>
                  <a:pt x="14594891" y="7928102"/>
                </a:lnTo>
                <a:lnTo>
                  <a:pt x="14548371" y="7935633"/>
                </a:lnTo>
                <a:lnTo>
                  <a:pt x="14507921" y="7956626"/>
                </a:lnTo>
                <a:lnTo>
                  <a:pt x="14476006" y="7988605"/>
                </a:lnTo>
                <a:lnTo>
                  <a:pt x="14455064" y="8029130"/>
                </a:lnTo>
                <a:lnTo>
                  <a:pt x="14447546" y="8075752"/>
                </a:lnTo>
                <a:lnTo>
                  <a:pt x="14455064" y="8122361"/>
                </a:lnTo>
                <a:lnTo>
                  <a:pt x="14476006" y="8162887"/>
                </a:lnTo>
                <a:lnTo>
                  <a:pt x="14507921" y="8194865"/>
                </a:lnTo>
                <a:lnTo>
                  <a:pt x="14548371" y="8215858"/>
                </a:lnTo>
                <a:lnTo>
                  <a:pt x="14594891" y="8223390"/>
                </a:lnTo>
                <a:lnTo>
                  <a:pt x="14641424" y="8215858"/>
                </a:lnTo>
                <a:lnTo>
                  <a:pt x="14681861" y="8194865"/>
                </a:lnTo>
                <a:lnTo>
                  <a:pt x="14707997" y="8168691"/>
                </a:lnTo>
                <a:lnTo>
                  <a:pt x="14713776" y="8162887"/>
                </a:lnTo>
                <a:lnTo>
                  <a:pt x="14734718" y="8122361"/>
                </a:lnTo>
                <a:lnTo>
                  <a:pt x="14742249" y="8075752"/>
                </a:lnTo>
                <a:close/>
              </a:path>
              <a:path w="16206469" h="8223884">
                <a:moveTo>
                  <a:pt x="15230132" y="8075752"/>
                </a:moveTo>
                <a:lnTo>
                  <a:pt x="15222614" y="8029130"/>
                </a:lnTo>
                <a:lnTo>
                  <a:pt x="15201672" y="7988605"/>
                </a:lnTo>
                <a:lnTo>
                  <a:pt x="15195880" y="7982801"/>
                </a:lnTo>
                <a:lnTo>
                  <a:pt x="15175535" y="7962430"/>
                </a:lnTo>
                <a:lnTo>
                  <a:pt x="15175535" y="8075752"/>
                </a:lnTo>
                <a:lnTo>
                  <a:pt x="15168233" y="8111896"/>
                </a:lnTo>
                <a:lnTo>
                  <a:pt x="15148344" y="8141436"/>
                </a:lnTo>
                <a:lnTo>
                  <a:pt x="15118855" y="8161375"/>
                </a:lnTo>
                <a:lnTo>
                  <a:pt x="15082774" y="8168691"/>
                </a:lnTo>
                <a:lnTo>
                  <a:pt x="15046706" y="8161375"/>
                </a:lnTo>
                <a:lnTo>
                  <a:pt x="15017217" y="8141436"/>
                </a:lnTo>
                <a:lnTo>
                  <a:pt x="14997329" y="8111896"/>
                </a:lnTo>
                <a:lnTo>
                  <a:pt x="14990026" y="8075752"/>
                </a:lnTo>
                <a:lnTo>
                  <a:pt x="14997329" y="8039608"/>
                </a:lnTo>
                <a:lnTo>
                  <a:pt x="15017217" y="8010055"/>
                </a:lnTo>
                <a:lnTo>
                  <a:pt x="15046706" y="7990116"/>
                </a:lnTo>
                <a:lnTo>
                  <a:pt x="15082774" y="7982801"/>
                </a:lnTo>
                <a:lnTo>
                  <a:pt x="15118855" y="7990116"/>
                </a:lnTo>
                <a:lnTo>
                  <a:pt x="15148344" y="8010055"/>
                </a:lnTo>
                <a:lnTo>
                  <a:pt x="15168233" y="8039608"/>
                </a:lnTo>
                <a:lnTo>
                  <a:pt x="15175535" y="8075752"/>
                </a:lnTo>
                <a:lnTo>
                  <a:pt x="15175535" y="7962430"/>
                </a:lnTo>
                <a:lnTo>
                  <a:pt x="15169744" y="7956626"/>
                </a:lnTo>
                <a:lnTo>
                  <a:pt x="15129307" y="7935633"/>
                </a:lnTo>
                <a:lnTo>
                  <a:pt x="15082774" y="7928102"/>
                </a:lnTo>
                <a:lnTo>
                  <a:pt x="15036254" y="7935633"/>
                </a:lnTo>
                <a:lnTo>
                  <a:pt x="14995805" y="7956626"/>
                </a:lnTo>
                <a:lnTo>
                  <a:pt x="14963890" y="7988605"/>
                </a:lnTo>
                <a:lnTo>
                  <a:pt x="14942947" y="8029130"/>
                </a:lnTo>
                <a:lnTo>
                  <a:pt x="14935429" y="8075752"/>
                </a:lnTo>
                <a:lnTo>
                  <a:pt x="14942947" y="8122361"/>
                </a:lnTo>
                <a:lnTo>
                  <a:pt x="14963890" y="8162887"/>
                </a:lnTo>
                <a:lnTo>
                  <a:pt x="14995805" y="8194865"/>
                </a:lnTo>
                <a:lnTo>
                  <a:pt x="15036254" y="8215858"/>
                </a:lnTo>
                <a:lnTo>
                  <a:pt x="15082774" y="8223390"/>
                </a:lnTo>
                <a:lnTo>
                  <a:pt x="15129307" y="8215858"/>
                </a:lnTo>
                <a:lnTo>
                  <a:pt x="15169744" y="8194865"/>
                </a:lnTo>
                <a:lnTo>
                  <a:pt x="15195880" y="8168691"/>
                </a:lnTo>
                <a:lnTo>
                  <a:pt x="15201672" y="8162887"/>
                </a:lnTo>
                <a:lnTo>
                  <a:pt x="15222614" y="8122361"/>
                </a:lnTo>
                <a:lnTo>
                  <a:pt x="15230132" y="8075752"/>
                </a:lnTo>
                <a:close/>
              </a:path>
              <a:path w="16206469" h="8223884">
                <a:moveTo>
                  <a:pt x="15718016" y="8075752"/>
                </a:moveTo>
                <a:lnTo>
                  <a:pt x="15710497" y="8029130"/>
                </a:lnTo>
                <a:lnTo>
                  <a:pt x="15689555" y="7988605"/>
                </a:lnTo>
                <a:lnTo>
                  <a:pt x="15683764" y="7982801"/>
                </a:lnTo>
                <a:lnTo>
                  <a:pt x="15663418" y="7962417"/>
                </a:lnTo>
                <a:lnTo>
                  <a:pt x="15663418" y="8075752"/>
                </a:lnTo>
                <a:lnTo>
                  <a:pt x="15656116" y="8111896"/>
                </a:lnTo>
                <a:lnTo>
                  <a:pt x="15636228" y="8141436"/>
                </a:lnTo>
                <a:lnTo>
                  <a:pt x="15606738" y="8161375"/>
                </a:lnTo>
                <a:lnTo>
                  <a:pt x="15570670" y="8168691"/>
                </a:lnTo>
                <a:lnTo>
                  <a:pt x="15534602" y="8161375"/>
                </a:lnTo>
                <a:lnTo>
                  <a:pt x="15505113" y="8141436"/>
                </a:lnTo>
                <a:lnTo>
                  <a:pt x="15485212" y="8111896"/>
                </a:lnTo>
                <a:lnTo>
                  <a:pt x="15477909" y="8075752"/>
                </a:lnTo>
                <a:lnTo>
                  <a:pt x="15485212" y="8039608"/>
                </a:lnTo>
                <a:lnTo>
                  <a:pt x="15505113" y="8010055"/>
                </a:lnTo>
                <a:lnTo>
                  <a:pt x="15534602" y="7990116"/>
                </a:lnTo>
                <a:lnTo>
                  <a:pt x="15570670" y="7982801"/>
                </a:lnTo>
                <a:lnTo>
                  <a:pt x="15606738" y="7990116"/>
                </a:lnTo>
                <a:lnTo>
                  <a:pt x="15636228" y="8010055"/>
                </a:lnTo>
                <a:lnTo>
                  <a:pt x="15656116" y="8039608"/>
                </a:lnTo>
                <a:lnTo>
                  <a:pt x="15663418" y="8075752"/>
                </a:lnTo>
                <a:lnTo>
                  <a:pt x="15663418" y="7962417"/>
                </a:lnTo>
                <a:lnTo>
                  <a:pt x="15657640" y="7956626"/>
                </a:lnTo>
                <a:lnTo>
                  <a:pt x="15617190" y="7935633"/>
                </a:lnTo>
                <a:lnTo>
                  <a:pt x="15570670" y="7928102"/>
                </a:lnTo>
                <a:lnTo>
                  <a:pt x="15524137" y="7935633"/>
                </a:lnTo>
                <a:lnTo>
                  <a:pt x="15483701" y="7956626"/>
                </a:lnTo>
                <a:lnTo>
                  <a:pt x="15451785" y="7988605"/>
                </a:lnTo>
                <a:lnTo>
                  <a:pt x="15430843" y="8029130"/>
                </a:lnTo>
                <a:lnTo>
                  <a:pt x="15423312" y="8075752"/>
                </a:lnTo>
                <a:lnTo>
                  <a:pt x="15430843" y="8122361"/>
                </a:lnTo>
                <a:lnTo>
                  <a:pt x="15451785" y="8162887"/>
                </a:lnTo>
                <a:lnTo>
                  <a:pt x="15483701" y="8194865"/>
                </a:lnTo>
                <a:lnTo>
                  <a:pt x="15524137" y="8215858"/>
                </a:lnTo>
                <a:lnTo>
                  <a:pt x="15570670" y="8223390"/>
                </a:lnTo>
                <a:lnTo>
                  <a:pt x="15617190" y="8215858"/>
                </a:lnTo>
                <a:lnTo>
                  <a:pt x="15657640" y="8194865"/>
                </a:lnTo>
                <a:lnTo>
                  <a:pt x="15683764" y="8168691"/>
                </a:lnTo>
                <a:lnTo>
                  <a:pt x="15689555" y="8162887"/>
                </a:lnTo>
                <a:lnTo>
                  <a:pt x="15710497" y="8122361"/>
                </a:lnTo>
                <a:lnTo>
                  <a:pt x="15718016" y="8075752"/>
                </a:lnTo>
                <a:close/>
              </a:path>
              <a:path w="16206469" h="8223884">
                <a:moveTo>
                  <a:pt x="16205911" y="8075752"/>
                </a:moveTo>
                <a:lnTo>
                  <a:pt x="16198380" y="8029130"/>
                </a:lnTo>
                <a:lnTo>
                  <a:pt x="16177438" y="7988605"/>
                </a:lnTo>
                <a:lnTo>
                  <a:pt x="16171647" y="7982801"/>
                </a:lnTo>
                <a:lnTo>
                  <a:pt x="16151314" y="7962430"/>
                </a:lnTo>
                <a:lnTo>
                  <a:pt x="16151314" y="8075752"/>
                </a:lnTo>
                <a:lnTo>
                  <a:pt x="16144012" y="8111896"/>
                </a:lnTo>
                <a:lnTo>
                  <a:pt x="16124111" y="8141436"/>
                </a:lnTo>
                <a:lnTo>
                  <a:pt x="16094621" y="8161375"/>
                </a:lnTo>
                <a:lnTo>
                  <a:pt x="16058553" y="8168691"/>
                </a:lnTo>
                <a:lnTo>
                  <a:pt x="16022485" y="8161375"/>
                </a:lnTo>
                <a:lnTo>
                  <a:pt x="15992996" y="8141436"/>
                </a:lnTo>
                <a:lnTo>
                  <a:pt x="15973095" y="8111896"/>
                </a:lnTo>
                <a:lnTo>
                  <a:pt x="15965805" y="8075752"/>
                </a:lnTo>
                <a:lnTo>
                  <a:pt x="15973095" y="8039608"/>
                </a:lnTo>
                <a:lnTo>
                  <a:pt x="15992996" y="8010055"/>
                </a:lnTo>
                <a:lnTo>
                  <a:pt x="16022485" y="7990116"/>
                </a:lnTo>
                <a:lnTo>
                  <a:pt x="16058553" y="7982801"/>
                </a:lnTo>
                <a:lnTo>
                  <a:pt x="16094621" y="7990116"/>
                </a:lnTo>
                <a:lnTo>
                  <a:pt x="16124111" y="8010055"/>
                </a:lnTo>
                <a:lnTo>
                  <a:pt x="16144012" y="8039608"/>
                </a:lnTo>
                <a:lnTo>
                  <a:pt x="16151314" y="8075752"/>
                </a:lnTo>
                <a:lnTo>
                  <a:pt x="16151314" y="7962430"/>
                </a:lnTo>
                <a:lnTo>
                  <a:pt x="16145523" y="7956626"/>
                </a:lnTo>
                <a:lnTo>
                  <a:pt x="16105073" y="7935633"/>
                </a:lnTo>
                <a:lnTo>
                  <a:pt x="16058553" y="7928102"/>
                </a:lnTo>
                <a:lnTo>
                  <a:pt x="16012033" y="7935633"/>
                </a:lnTo>
                <a:lnTo>
                  <a:pt x="15971584" y="7956626"/>
                </a:lnTo>
                <a:lnTo>
                  <a:pt x="15939669" y="7988605"/>
                </a:lnTo>
                <a:lnTo>
                  <a:pt x="15918726" y="8029130"/>
                </a:lnTo>
                <a:lnTo>
                  <a:pt x="15911208" y="8075752"/>
                </a:lnTo>
                <a:lnTo>
                  <a:pt x="15918726" y="8122361"/>
                </a:lnTo>
                <a:lnTo>
                  <a:pt x="15939669" y="8162887"/>
                </a:lnTo>
                <a:lnTo>
                  <a:pt x="15971584" y="8194865"/>
                </a:lnTo>
                <a:lnTo>
                  <a:pt x="16012033" y="8215858"/>
                </a:lnTo>
                <a:lnTo>
                  <a:pt x="16058553" y="8223390"/>
                </a:lnTo>
                <a:lnTo>
                  <a:pt x="16105073" y="8215858"/>
                </a:lnTo>
                <a:lnTo>
                  <a:pt x="16145523" y="8194865"/>
                </a:lnTo>
                <a:lnTo>
                  <a:pt x="16171647" y="8168691"/>
                </a:lnTo>
                <a:lnTo>
                  <a:pt x="16177438" y="8162887"/>
                </a:lnTo>
                <a:lnTo>
                  <a:pt x="16198380" y="8122361"/>
                </a:lnTo>
                <a:lnTo>
                  <a:pt x="16205911" y="8075752"/>
                </a:lnTo>
                <a:close/>
              </a:path>
            </a:pathLst>
          </a:custGeom>
          <a:solidFill>
            <a:srgbClr val="FFFFFF"/>
          </a:solidFill>
        </p:spPr>
        <p:txBody>
          <a:bodyPr wrap="square" lIns="0" tIns="0" rIns="0" bIns="0" rtlCol="0"/>
          <a:lstStyle/>
          <a:p>
            <a:endParaRPr/>
          </a:p>
        </p:txBody>
      </p:sp>
      <p:sp>
        <p:nvSpPr>
          <p:cNvPr id="20" name="bg object 20"/>
          <p:cNvSpPr/>
          <p:nvPr/>
        </p:nvSpPr>
        <p:spPr>
          <a:xfrm>
            <a:off x="0" y="3712272"/>
            <a:ext cx="6692900" cy="5889625"/>
          </a:xfrm>
          <a:custGeom>
            <a:avLst/>
            <a:gdLst/>
            <a:ahLst/>
            <a:cxnLst/>
            <a:rect l="l" t="t" r="r" b="b"/>
            <a:pathLst>
              <a:path w="6692900" h="5889625">
                <a:moveTo>
                  <a:pt x="2198814" y="0"/>
                </a:moveTo>
                <a:lnTo>
                  <a:pt x="0" y="0"/>
                </a:lnTo>
                <a:lnTo>
                  <a:pt x="0" y="19050"/>
                </a:lnTo>
                <a:lnTo>
                  <a:pt x="2198814" y="19050"/>
                </a:lnTo>
                <a:lnTo>
                  <a:pt x="2198814" y="0"/>
                </a:lnTo>
                <a:close/>
              </a:path>
              <a:path w="6692900" h="5889625">
                <a:moveTo>
                  <a:pt x="3702583" y="868426"/>
                </a:moveTo>
                <a:lnTo>
                  <a:pt x="0" y="868426"/>
                </a:lnTo>
                <a:lnTo>
                  <a:pt x="0" y="887476"/>
                </a:lnTo>
                <a:lnTo>
                  <a:pt x="3702583" y="887476"/>
                </a:lnTo>
                <a:lnTo>
                  <a:pt x="3702583" y="868426"/>
                </a:lnTo>
                <a:close/>
              </a:path>
              <a:path w="6692900" h="5889625">
                <a:moveTo>
                  <a:pt x="6692633" y="5870575"/>
                </a:moveTo>
                <a:lnTo>
                  <a:pt x="0" y="5870575"/>
                </a:lnTo>
                <a:lnTo>
                  <a:pt x="0" y="5889625"/>
                </a:lnTo>
                <a:lnTo>
                  <a:pt x="6692633" y="5889625"/>
                </a:lnTo>
                <a:lnTo>
                  <a:pt x="6692633" y="5870575"/>
                </a:lnTo>
                <a:close/>
              </a:path>
            </a:pathLst>
          </a:custGeom>
          <a:solidFill>
            <a:srgbClr val="FFFFFF"/>
          </a:solidFill>
        </p:spPr>
        <p:txBody>
          <a:bodyPr wrap="square" lIns="0" tIns="0" rIns="0" bIns="0" rtlCol="0"/>
          <a:lstStyle/>
          <a:p>
            <a:endParaRPr/>
          </a:p>
        </p:txBody>
      </p:sp>
      <p:sp>
        <p:nvSpPr>
          <p:cNvPr id="21" name="bg object 21"/>
          <p:cNvSpPr/>
          <p:nvPr/>
        </p:nvSpPr>
        <p:spPr>
          <a:xfrm>
            <a:off x="3075741" y="2832712"/>
            <a:ext cx="914400" cy="0"/>
          </a:xfrm>
          <a:custGeom>
            <a:avLst/>
            <a:gdLst/>
            <a:ahLst/>
            <a:cxnLst/>
            <a:rect l="l" t="t" r="r" b="b"/>
            <a:pathLst>
              <a:path w="914400">
                <a:moveTo>
                  <a:pt x="0" y="0"/>
                </a:moveTo>
                <a:lnTo>
                  <a:pt x="914365" y="0"/>
                </a:lnTo>
              </a:path>
            </a:pathLst>
          </a:custGeom>
          <a:ln w="19049">
            <a:solidFill>
              <a:srgbClr val="FFFFFF"/>
            </a:solidFill>
          </a:ln>
        </p:spPr>
        <p:txBody>
          <a:bodyPr wrap="square" lIns="0" tIns="0" rIns="0" bIns="0" rtlCol="0"/>
          <a:lstStyle/>
          <a:p>
            <a:endParaRPr/>
          </a:p>
        </p:txBody>
      </p:sp>
      <p:sp>
        <p:nvSpPr>
          <p:cNvPr id="22" name="bg object 22"/>
          <p:cNvSpPr/>
          <p:nvPr/>
        </p:nvSpPr>
        <p:spPr>
          <a:xfrm>
            <a:off x="638253" y="2401784"/>
            <a:ext cx="1276985" cy="0"/>
          </a:xfrm>
          <a:custGeom>
            <a:avLst/>
            <a:gdLst/>
            <a:ahLst/>
            <a:cxnLst/>
            <a:rect l="l" t="t" r="r" b="b"/>
            <a:pathLst>
              <a:path w="1276985">
                <a:moveTo>
                  <a:pt x="0" y="0"/>
                </a:moveTo>
                <a:lnTo>
                  <a:pt x="1276439" y="0"/>
                </a:lnTo>
              </a:path>
            </a:pathLst>
          </a:custGeom>
          <a:ln w="19049">
            <a:solidFill>
              <a:srgbClr val="FFFFFF"/>
            </a:solidFill>
          </a:ln>
        </p:spPr>
        <p:txBody>
          <a:bodyPr wrap="square" lIns="0" tIns="0" rIns="0" bIns="0" rtlCol="0"/>
          <a:lstStyle/>
          <a:p>
            <a:endParaRPr/>
          </a:p>
        </p:txBody>
      </p:sp>
      <p:pic>
        <p:nvPicPr>
          <p:cNvPr id="23" name="bg object 23"/>
          <p:cNvPicPr/>
          <p:nvPr/>
        </p:nvPicPr>
        <p:blipFill>
          <a:blip r:embed="rId3" cstate="print"/>
          <a:stretch>
            <a:fillRect/>
          </a:stretch>
        </p:blipFill>
        <p:spPr>
          <a:xfrm>
            <a:off x="118871" y="6568439"/>
            <a:ext cx="7690103" cy="2898647"/>
          </a:xfrm>
          <a:prstGeom prst="rect">
            <a:avLst/>
          </a:prstGeom>
        </p:spPr>
      </p:pic>
      <p:sp>
        <p:nvSpPr>
          <p:cNvPr id="2" name="Holder 2"/>
          <p:cNvSpPr>
            <a:spLocks noGrp="1"/>
          </p:cNvSpPr>
          <p:nvPr>
            <p:ph type="title"/>
          </p:nvPr>
        </p:nvSpPr>
        <p:spPr/>
        <p:txBody>
          <a:bodyPr lIns="0" tIns="0" rIns="0" bIns="0"/>
          <a:lstStyle>
            <a:lvl1pPr>
              <a:defRPr sz="2950" b="1" i="0">
                <a:solidFill>
                  <a:schemeClr val="tx1"/>
                </a:solidFill>
                <a:latin typeface="Verdana"/>
                <a:cs typeface="Verdan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8/16/2022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8/16/2022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EE2B67-A9AC-E0F2-6F24-D7FBCBB9A489}"/>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1CCD6C72-71FE-A291-EC62-02C0014AE628}"/>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6B82D1CF-248E-316E-3C34-6D794DFDE2C9}"/>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1C87DC44-FFF6-4B2C-CC37-0EE82F4B07E2}"/>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431AFA81-79EB-ED93-AD42-881118AB8E56}"/>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098034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0926B4-E59B-A404-4459-5E5EC395CF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02EFBD8F-8B96-D2CA-BD3E-14B9DD8405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0D4A4B7-6117-4DE6-29A4-085B17FEC990}"/>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0F31FC13-82D5-871C-0DA0-B5E758A2FADA}"/>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042D2926-546D-063A-A942-B8021B2A5B0C}"/>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120492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65B1D9-8F32-CE77-992C-9A5032962625}"/>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F112282-3C83-635A-10A6-A5D857216E9F}"/>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5A72F352-2939-4C2E-1454-4A509FD14E25}"/>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F74EB1C1-BB3C-34FD-A978-C7F2A3620992}"/>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D2416C12-68FD-ADFD-7867-ABCC36BF3E12}"/>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983321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E18CBD-5507-F334-AC85-7FAEBC33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E7D41D8F-733D-A950-5EC8-17268FA0C4A4}"/>
              </a:ext>
            </a:extLst>
          </p:cNvPr>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21F43A41-4185-EE6B-DE7A-DF43B0EB11EB}"/>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8684ACCB-61D6-6243-9DEB-9021C2BF4849}"/>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xmlns="" id="{9F064E98-D42B-F29A-DC7B-E4C48A476A1F}"/>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xmlns="" id="{1E3B24EA-06DF-E4D2-5861-07DC52FD777A}"/>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216353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54AFDF-A2B8-112D-10A6-A609D738A954}"/>
              </a:ext>
            </a:extLst>
          </p:cNvPr>
          <p:cNvSpPr>
            <a:spLocks noGrp="1"/>
          </p:cNvSpPr>
          <p:nvPr>
            <p:ph type="title"/>
          </p:nvPr>
        </p:nvSpPr>
        <p:spPr>
          <a:xfrm>
            <a:off x="1259682" y="547688"/>
            <a:ext cx="15773400" cy="198834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C06908F1-F74A-056F-0510-332576B021F6}"/>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084B6B2-423D-140C-68D4-9AC176AE0AB9}"/>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F0280AAA-A645-D1AA-E912-F165956726DA}"/>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156F724-D5DC-8467-4DFD-6AAF3C326FEB}"/>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C05A594B-3C3B-9DC6-95B7-533B81C32E2F}"/>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xmlns="" id="{07221012-42AC-EF4E-BE9E-0F21C6E09AB4}"/>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xmlns="" id="{4CAB0EA0-B41D-E069-40A4-BD6653FC04C6}"/>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2428034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78E027-434B-9CD8-060B-757413D598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F20580F0-0AB0-AB45-6956-7FC70AD9C63F}"/>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xmlns="" id="{760A50D6-3A53-5449-7281-DD7187EBDF3D}"/>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xmlns="" id="{47BE18BC-E930-C8D9-D1E7-0F425C4F08AA}"/>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891068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529303A-72D3-0ACF-549E-919CA20FE20B}"/>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xmlns="" id="{36BE240D-13F6-72E5-D782-9DEC68F3DA87}"/>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xmlns="" id="{F2F8AA5D-D723-D270-D45A-B03BBBEDF732}"/>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3665431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1E342D-CCEF-70F0-8E82-977385592343}"/>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5339CDCD-8280-485E-300C-91D7BF854774}"/>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52BD2E60-617F-5455-4D09-463575CAA9FB}"/>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xmlns="" id="{87F2BB8F-1F82-9A5A-D212-5B9557FB7015}"/>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xmlns="" id="{C2AAFF3C-CD39-5AD0-B1E3-99CD1323FD4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xmlns="" id="{CE450C6D-6142-D2E5-BCA4-268957E65B76}"/>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2303216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63F380-F38F-A3AA-D892-9E66C5313242}"/>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7F777B6F-49CA-362C-D2B7-4ED08D461C5E}"/>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xmlns="" id="{CAAADAC6-DC51-3C53-EF3C-737431B8559D}"/>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xmlns="" id="{B9E4E1DC-DEC8-4E57-3527-A0CECB2DFDB7}"/>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xmlns="" id="{F1570878-CD9E-50A8-4CA6-40CDB12C2DCA}"/>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xmlns="" id="{9690CD55-541A-02AA-FB96-61198229627C}"/>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28434149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6C58E6-7525-FE44-C473-CBB9375143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36CD1E2-0099-44A4-7184-AC0464CCFC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F8892E6-357F-BB9B-EC7B-8DDB2B09AAE7}"/>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5FFB37A0-64EC-78B1-6DFA-1AFFB4D5B87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C9077241-5908-6986-4306-CB86746A3132}"/>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15014268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5DD6C65-98C0-923D-D068-2493AFF2643C}"/>
              </a:ext>
            </a:extLst>
          </p:cNvPr>
          <p:cNvSpPr>
            <a:spLocks noGrp="1"/>
          </p:cNvSpPr>
          <p:nvPr>
            <p:ph type="title" orient="vert"/>
          </p:nvPr>
        </p:nvSpPr>
        <p:spPr>
          <a:xfrm>
            <a:off x="13087350" y="547688"/>
            <a:ext cx="3943350" cy="871775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CD78F7AD-108F-239A-5DDB-5E3CD0A7B210}"/>
              </a:ext>
            </a:extLst>
          </p:cNvPr>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5EAD08B-BB81-B1B9-6E70-6A022D78AB63}"/>
              </a:ext>
            </a:extLst>
          </p:cNvPr>
          <p:cNvSpPr>
            <a:spLocks noGrp="1"/>
          </p:cNvSpPr>
          <p:nvPr>
            <p:ph type="dt" sz="half" idx="10"/>
          </p:nvPr>
        </p:nvSpPr>
        <p:spPr/>
        <p:txBody>
          <a:body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18C0C652-A7AF-0FB1-BAF9-F3CB451BB4DF}"/>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60DEF383-A7BF-DDC5-4785-8DADB8E80CF8}"/>
              </a:ext>
            </a:extLst>
          </p:cNvPr>
          <p:cNvSpPr>
            <a:spLocks noGrp="1"/>
          </p:cNvSpPr>
          <p:nvPr>
            <p:ph type="sldNum" sz="quarter" idx="12"/>
          </p:nvPr>
        </p:nvSpPr>
        <p:spPr/>
        <p:txBody>
          <a:body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4080105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EE2B67-A9AC-E0F2-6F24-D7FBCBB9A489}"/>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1CCD6C72-71FE-A291-EC62-02C0014AE628}"/>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6B82D1CF-248E-316E-3C34-6D794DFDE2C9}"/>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5" name="Footer Placeholder 4">
            <a:extLst>
              <a:ext uri="{FF2B5EF4-FFF2-40B4-BE49-F238E27FC236}">
                <a16:creationId xmlns:a16="http://schemas.microsoft.com/office/drawing/2014/main" xmlns="" id="{1C87DC44-FFF6-4B2C-CC37-0EE82F4B07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31AFA81-79EB-ED93-AD42-881118AB8E56}"/>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41427003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0926B4-E59B-A404-4459-5E5EC395CF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02EFBD8F-8B96-D2CA-BD3E-14B9DD8405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0D4A4B7-6117-4DE6-29A4-085B17FEC990}"/>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5" name="Footer Placeholder 4">
            <a:extLst>
              <a:ext uri="{FF2B5EF4-FFF2-40B4-BE49-F238E27FC236}">
                <a16:creationId xmlns:a16="http://schemas.microsoft.com/office/drawing/2014/main" xmlns="" id="{0F31FC13-82D5-871C-0DA0-B5E758A2FA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42D2926-546D-063A-A942-B8021B2A5B0C}"/>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25938053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65B1D9-8F32-CE77-992C-9A5032962625}"/>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F112282-3C83-635A-10A6-A5D857216E9F}"/>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5A72F352-2939-4C2E-1454-4A509FD14E25}"/>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5" name="Footer Placeholder 4">
            <a:extLst>
              <a:ext uri="{FF2B5EF4-FFF2-40B4-BE49-F238E27FC236}">
                <a16:creationId xmlns:a16="http://schemas.microsoft.com/office/drawing/2014/main" xmlns="" id="{F74EB1C1-BB3C-34FD-A978-C7F2A3620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D2416C12-68FD-ADFD-7867-ABCC36BF3E12}"/>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17338958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E18CBD-5507-F334-AC85-7FAEBC33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E7D41D8F-733D-A950-5EC8-17268FA0C4A4}"/>
              </a:ext>
            </a:extLst>
          </p:cNvPr>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21F43A41-4185-EE6B-DE7A-DF43B0EB11EB}"/>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8684ACCB-61D6-6243-9DEB-9021C2BF4849}"/>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6" name="Footer Placeholder 5">
            <a:extLst>
              <a:ext uri="{FF2B5EF4-FFF2-40B4-BE49-F238E27FC236}">
                <a16:creationId xmlns:a16="http://schemas.microsoft.com/office/drawing/2014/main" xmlns="" id="{9F064E98-D42B-F29A-DC7B-E4C48A476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E3B24EA-06DF-E4D2-5861-07DC52FD777A}"/>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1111346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54AFDF-A2B8-112D-10A6-A609D738A954}"/>
              </a:ext>
            </a:extLst>
          </p:cNvPr>
          <p:cNvSpPr>
            <a:spLocks noGrp="1"/>
          </p:cNvSpPr>
          <p:nvPr>
            <p:ph type="title"/>
          </p:nvPr>
        </p:nvSpPr>
        <p:spPr>
          <a:xfrm>
            <a:off x="1259682" y="547688"/>
            <a:ext cx="15773400" cy="198834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C06908F1-F74A-056F-0510-332576B021F6}"/>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4084B6B2-423D-140C-68D4-9AC176AE0AB9}"/>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F0280AAA-A645-D1AA-E912-F165956726DA}"/>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156F724-D5DC-8467-4DFD-6AAF3C326FEB}"/>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C05A594B-3C3B-9DC6-95B7-533B81C32E2F}"/>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8" name="Footer Placeholder 7">
            <a:extLst>
              <a:ext uri="{FF2B5EF4-FFF2-40B4-BE49-F238E27FC236}">
                <a16:creationId xmlns:a16="http://schemas.microsoft.com/office/drawing/2014/main" xmlns="" id="{07221012-42AC-EF4E-BE9E-0F21C6E09A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4CAB0EA0-B41D-E069-40A4-BD6653FC04C6}"/>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3773746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78E027-434B-9CD8-060B-757413D598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F20580F0-0AB0-AB45-6956-7FC70AD9C63F}"/>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4" name="Footer Placeholder 3">
            <a:extLst>
              <a:ext uri="{FF2B5EF4-FFF2-40B4-BE49-F238E27FC236}">
                <a16:creationId xmlns:a16="http://schemas.microsoft.com/office/drawing/2014/main" xmlns="" id="{760A50D6-3A53-5449-7281-DD7187EBDF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47BE18BC-E930-C8D9-D1E7-0F425C4F08AA}"/>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26713192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529303A-72D3-0ACF-549E-919CA20FE20B}"/>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3" name="Footer Placeholder 2">
            <a:extLst>
              <a:ext uri="{FF2B5EF4-FFF2-40B4-BE49-F238E27FC236}">
                <a16:creationId xmlns:a16="http://schemas.microsoft.com/office/drawing/2014/main" xmlns="" id="{36BE240D-13F6-72E5-D782-9DEC68F3DA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F2F8AA5D-D723-D270-D45A-B03BBBEDF732}"/>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38542940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1E342D-CCEF-70F0-8E82-977385592343}"/>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5339CDCD-8280-485E-300C-91D7BF854774}"/>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52BD2E60-617F-5455-4D09-463575CAA9FB}"/>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xmlns="" id="{87F2BB8F-1F82-9A5A-D212-5B9557FB7015}"/>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6" name="Footer Placeholder 5">
            <a:extLst>
              <a:ext uri="{FF2B5EF4-FFF2-40B4-BE49-F238E27FC236}">
                <a16:creationId xmlns:a16="http://schemas.microsoft.com/office/drawing/2014/main" xmlns="" id="{C2AAFF3C-CD39-5AD0-B1E3-99CD1323FD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CE450C6D-6142-D2E5-BCA4-268957E65B76}"/>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28676530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63F380-F38F-A3AA-D892-9E66C5313242}"/>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7F777B6F-49CA-362C-D2B7-4ED08D461C5E}"/>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a:extLst>
              <a:ext uri="{FF2B5EF4-FFF2-40B4-BE49-F238E27FC236}">
                <a16:creationId xmlns:a16="http://schemas.microsoft.com/office/drawing/2014/main" xmlns="" id="{CAAADAC6-DC51-3C53-EF3C-737431B8559D}"/>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xmlns="" id="{B9E4E1DC-DEC8-4E57-3527-A0CECB2DFDB7}"/>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6" name="Footer Placeholder 5">
            <a:extLst>
              <a:ext uri="{FF2B5EF4-FFF2-40B4-BE49-F238E27FC236}">
                <a16:creationId xmlns:a16="http://schemas.microsoft.com/office/drawing/2014/main" xmlns="" id="{F1570878-CD9E-50A8-4CA6-40CDB12C2D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9690CD55-541A-02AA-FB96-61198229627C}"/>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27342067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6C58E6-7525-FE44-C473-CBB9375143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36CD1E2-0099-44A4-7184-AC0464CCFC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F8892E6-357F-BB9B-EC7B-8DDB2B09AAE7}"/>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5" name="Footer Placeholder 4">
            <a:extLst>
              <a:ext uri="{FF2B5EF4-FFF2-40B4-BE49-F238E27FC236}">
                <a16:creationId xmlns:a16="http://schemas.microsoft.com/office/drawing/2014/main" xmlns="" id="{5FFB37A0-64EC-78B1-6DFA-1AFFB4D5B8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9077241-5908-6986-4306-CB86746A3132}"/>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36033239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5DD6C65-98C0-923D-D068-2493AFF2643C}"/>
              </a:ext>
            </a:extLst>
          </p:cNvPr>
          <p:cNvSpPr>
            <a:spLocks noGrp="1"/>
          </p:cNvSpPr>
          <p:nvPr>
            <p:ph type="title" orient="vert"/>
          </p:nvPr>
        </p:nvSpPr>
        <p:spPr>
          <a:xfrm>
            <a:off x="13087350" y="547688"/>
            <a:ext cx="3943350" cy="871775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CD78F7AD-108F-239A-5DDB-5E3CD0A7B210}"/>
              </a:ext>
            </a:extLst>
          </p:cNvPr>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15EAD08B-BB81-B1B9-6E70-6A022D78AB63}"/>
              </a:ext>
            </a:extLst>
          </p:cNvPr>
          <p:cNvSpPr>
            <a:spLocks noGrp="1"/>
          </p:cNvSpPr>
          <p:nvPr>
            <p:ph type="dt" sz="half" idx="10"/>
          </p:nvPr>
        </p:nvSpPr>
        <p:spPr/>
        <p:txBody>
          <a:bodyPr/>
          <a:lstStyle/>
          <a:p>
            <a:fld id="{C1FE44F5-8C2C-4D04-B483-685F940D2442}" type="datetimeFigureOut">
              <a:rPr lang="en-GB" smtClean="0"/>
              <a:pPr/>
              <a:t>16/08/2022</a:t>
            </a:fld>
            <a:endParaRPr lang="en-GB"/>
          </a:p>
        </p:txBody>
      </p:sp>
      <p:sp>
        <p:nvSpPr>
          <p:cNvPr id="5" name="Footer Placeholder 4">
            <a:extLst>
              <a:ext uri="{FF2B5EF4-FFF2-40B4-BE49-F238E27FC236}">
                <a16:creationId xmlns:a16="http://schemas.microsoft.com/office/drawing/2014/main" xmlns="" id="{18C0C652-A7AF-0FB1-BAF9-F3CB451BB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0DEF383-A7BF-DDC5-4785-8DADB8E80CF8}"/>
              </a:ext>
            </a:extLst>
          </p:cNvPr>
          <p:cNvSpPr>
            <a:spLocks noGrp="1"/>
          </p:cNvSpPr>
          <p:nvPr>
            <p:ph type="sldNum" sz="quarter" idx="12"/>
          </p:nvPr>
        </p:nvSpPr>
        <p:spPr/>
        <p:txBody>
          <a:body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22956503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81F3D7-7235-8448-7678-FB0AE1BB6B3F}"/>
              </a:ext>
            </a:extLst>
          </p:cNvPr>
          <p:cNvSpPr>
            <a:spLocks noGrp="1"/>
          </p:cNvSpPr>
          <p:nvPr>
            <p:ph type="ctrTitle"/>
          </p:nvPr>
        </p:nvSpPr>
        <p:spPr>
          <a:xfrm>
            <a:off x="2286000" y="1683545"/>
            <a:ext cx="13716000" cy="3581400"/>
          </a:xfrm>
        </p:spPr>
        <p:txBody>
          <a:bodyPr anchor="b"/>
          <a:lstStyle>
            <a:lvl1pPr algn="ctr">
              <a:defRPr sz="9000"/>
            </a:lvl1pPr>
          </a:lstStyle>
          <a:p>
            <a:r>
              <a:rPr lang="en-GB"/>
              <a:t>Click to edit Master title style</a:t>
            </a:r>
            <a:endParaRPr lang="en-US"/>
          </a:p>
        </p:txBody>
      </p:sp>
      <p:sp>
        <p:nvSpPr>
          <p:cNvPr id="3" name="Subtitle 2">
            <a:extLst>
              <a:ext uri="{FF2B5EF4-FFF2-40B4-BE49-F238E27FC236}">
                <a16:creationId xmlns:a16="http://schemas.microsoft.com/office/drawing/2014/main" xmlns="" id="{38BADF8A-E6F0-CFCC-257C-BFD01B8DAB10}"/>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xmlns="" id="{114A98A7-399E-9C06-CE90-3FB491777227}"/>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5" name="Footer Placeholder 4">
            <a:extLst>
              <a:ext uri="{FF2B5EF4-FFF2-40B4-BE49-F238E27FC236}">
                <a16:creationId xmlns:a16="http://schemas.microsoft.com/office/drawing/2014/main" xmlns="" id="{DA38075E-47A1-65FB-CEE1-E2EAE2798F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89A6EBB-5504-8722-948B-4E6E25C0439F}"/>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8961067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5C4B7D-8B77-6AE7-CBB7-78506E3075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B08C738B-2D8C-70FE-1A97-E2450B4DDD4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228E18EA-7660-8B02-DB4C-9C3CEF8F72C7}"/>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5" name="Footer Placeholder 4">
            <a:extLst>
              <a:ext uri="{FF2B5EF4-FFF2-40B4-BE49-F238E27FC236}">
                <a16:creationId xmlns:a16="http://schemas.microsoft.com/office/drawing/2014/main" xmlns="" id="{E75AC6FA-0F6F-71DC-3780-B54A0078DA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3296A73-FBE1-68AC-11D6-A020A0FC7A34}"/>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30178021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53165F-7B6E-23C4-53A3-EEA4E10A998A}"/>
              </a:ext>
            </a:extLst>
          </p:cNvPr>
          <p:cNvSpPr>
            <a:spLocks noGrp="1"/>
          </p:cNvSpPr>
          <p:nvPr>
            <p:ph type="title"/>
          </p:nvPr>
        </p:nvSpPr>
        <p:spPr>
          <a:xfrm>
            <a:off x="1247775" y="2564608"/>
            <a:ext cx="15773400" cy="4279106"/>
          </a:xfrm>
        </p:spPr>
        <p:txBody>
          <a:bodyPr anchor="b"/>
          <a:lstStyle>
            <a:lvl1pPr>
              <a:defRPr sz="9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xmlns="" id="{EBA625CF-CDF9-81BE-CAF8-DE8D62DD0E88}"/>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xmlns="" id="{6DFBFAB9-DD10-6181-59D4-0314486C212E}"/>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5" name="Footer Placeholder 4">
            <a:extLst>
              <a:ext uri="{FF2B5EF4-FFF2-40B4-BE49-F238E27FC236}">
                <a16:creationId xmlns:a16="http://schemas.microsoft.com/office/drawing/2014/main" xmlns="" id="{19AF42E8-D2D7-05FE-9CC7-EFC0BCF0C6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7814428-14A7-AC18-3E29-A6D10432D750}"/>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156613811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5B6017-0AC0-6920-1E25-B416072BF34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2BE4A759-698E-9D89-7E81-9C98112082A5}"/>
              </a:ext>
            </a:extLst>
          </p:cNvPr>
          <p:cNvSpPr>
            <a:spLocks noGrp="1"/>
          </p:cNvSpPr>
          <p:nvPr>
            <p:ph sz="half" idx="1"/>
          </p:nvPr>
        </p:nvSpPr>
        <p:spPr>
          <a:xfrm>
            <a:off x="1257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xmlns="" id="{4B0DF3FB-23D7-E2A2-0A58-699571B3BE73}"/>
              </a:ext>
            </a:extLst>
          </p:cNvPr>
          <p:cNvSpPr>
            <a:spLocks noGrp="1"/>
          </p:cNvSpPr>
          <p:nvPr>
            <p:ph sz="half" idx="2"/>
          </p:nvPr>
        </p:nvSpPr>
        <p:spPr>
          <a:xfrm>
            <a:off x="9258300" y="2738438"/>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xmlns="" id="{D23E0304-E2B4-EA63-07D3-245DA355ADC4}"/>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6" name="Footer Placeholder 5">
            <a:extLst>
              <a:ext uri="{FF2B5EF4-FFF2-40B4-BE49-F238E27FC236}">
                <a16:creationId xmlns:a16="http://schemas.microsoft.com/office/drawing/2014/main" xmlns="" id="{8612E5F3-FCF7-EAB9-39B4-B902EFB0A0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24F1A725-810D-FBF1-1CEF-A810D26AFC8F}"/>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20426777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C1DF68-4BBF-3FD1-1294-0E84FAFB7002}"/>
              </a:ext>
            </a:extLst>
          </p:cNvPr>
          <p:cNvSpPr>
            <a:spLocks noGrp="1"/>
          </p:cNvSpPr>
          <p:nvPr>
            <p:ph type="title"/>
          </p:nvPr>
        </p:nvSpPr>
        <p:spPr>
          <a:xfrm>
            <a:off x="1259682" y="547688"/>
            <a:ext cx="15773400" cy="1988345"/>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xmlns="" id="{F9D21016-FE83-7232-4209-769325E2EE8D}"/>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a:extLst>
              <a:ext uri="{FF2B5EF4-FFF2-40B4-BE49-F238E27FC236}">
                <a16:creationId xmlns:a16="http://schemas.microsoft.com/office/drawing/2014/main" xmlns="" id="{45ADB4EB-9E78-9E17-26E0-874767640E50}"/>
              </a:ext>
            </a:extLst>
          </p:cNvPr>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xmlns="" id="{C7327A44-7919-938F-99E1-F0B7B60ABB33}"/>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a:extLst>
              <a:ext uri="{FF2B5EF4-FFF2-40B4-BE49-F238E27FC236}">
                <a16:creationId xmlns:a16="http://schemas.microsoft.com/office/drawing/2014/main" xmlns="" id="{5CB9A6F6-DEE0-6731-784F-7485BED3A314}"/>
              </a:ext>
            </a:extLst>
          </p:cNvPr>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xmlns="" id="{3EF9249C-A7A0-3669-62A7-7C33D1C0E494}"/>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8" name="Footer Placeholder 7">
            <a:extLst>
              <a:ext uri="{FF2B5EF4-FFF2-40B4-BE49-F238E27FC236}">
                <a16:creationId xmlns:a16="http://schemas.microsoft.com/office/drawing/2014/main" xmlns="" id="{C34A93CC-A9B9-9511-F310-E768848F79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4EFCF9F2-7A3D-3918-4BC1-57003427AB1C}"/>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26541582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D7E2A1-49E6-F657-3AE4-0A4F51ED588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xmlns="" id="{28455704-9C53-FF1E-A9D6-003B18CDFE12}"/>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4" name="Footer Placeholder 3">
            <a:extLst>
              <a:ext uri="{FF2B5EF4-FFF2-40B4-BE49-F238E27FC236}">
                <a16:creationId xmlns:a16="http://schemas.microsoft.com/office/drawing/2014/main" xmlns="" id="{772C66CC-6F71-6DB3-3286-9DA64B9072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873A94E0-760D-2A5A-4356-F647A48145E6}"/>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34195420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D06713DC-8B20-74F0-5EF2-8FB51164EA65}"/>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3" name="Footer Placeholder 2">
            <a:extLst>
              <a:ext uri="{FF2B5EF4-FFF2-40B4-BE49-F238E27FC236}">
                <a16:creationId xmlns:a16="http://schemas.microsoft.com/office/drawing/2014/main" xmlns="" id="{9C3B11CD-3E36-3CAE-4E3C-5AAEFE9D82D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7C7243A6-F0F8-DCE6-0DCC-8C91A20A9E5C}"/>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18138512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D502B0-79CE-666B-847E-03B8CB6113DE}"/>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E4A41660-F427-1B76-12B7-50DA89CE0E7D}"/>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xmlns="" id="{B901B65D-77F3-29DC-FB24-AA421B8A6BE6}"/>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xmlns="" id="{D0A1B237-948A-8FC1-2230-4E86FAE9BFF8}"/>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6" name="Footer Placeholder 5">
            <a:extLst>
              <a:ext uri="{FF2B5EF4-FFF2-40B4-BE49-F238E27FC236}">
                <a16:creationId xmlns:a16="http://schemas.microsoft.com/office/drawing/2014/main" xmlns="" id="{35182B70-48B6-06A6-E7E2-8DBFC759DC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9E279F25-E5A4-30AB-3C21-1DEE0276906F}"/>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60698232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0DBD60-3DEF-5BBF-2172-88DD02E5D2ED}"/>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xmlns="" id="{2644422E-9675-9B94-E0AC-95303ACD88A3}"/>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US"/>
          </a:p>
        </p:txBody>
      </p:sp>
      <p:sp>
        <p:nvSpPr>
          <p:cNvPr id="4" name="Text Placeholder 3">
            <a:extLst>
              <a:ext uri="{FF2B5EF4-FFF2-40B4-BE49-F238E27FC236}">
                <a16:creationId xmlns:a16="http://schemas.microsoft.com/office/drawing/2014/main" xmlns="" id="{3D3A9032-72DE-5439-3342-17ABA383A29F}"/>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xmlns="" id="{1685B230-F6FE-58DE-CCAF-B185330337AF}"/>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6" name="Footer Placeholder 5">
            <a:extLst>
              <a:ext uri="{FF2B5EF4-FFF2-40B4-BE49-F238E27FC236}">
                <a16:creationId xmlns:a16="http://schemas.microsoft.com/office/drawing/2014/main" xmlns="" id="{1536E4DA-4B22-2FA2-FB11-0D484925A8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DA26AFC4-8ED4-EE95-5C0C-CD6A685B019D}"/>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33351764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318D6A-2485-2DF8-012C-15FA1A9088D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xmlns="" id="{1A8FFF9B-1766-92F3-F53D-C97DF8421B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E45B5F3E-99F2-E9E6-8172-AEC21BE6333E}"/>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5" name="Footer Placeholder 4">
            <a:extLst>
              <a:ext uri="{FF2B5EF4-FFF2-40B4-BE49-F238E27FC236}">
                <a16:creationId xmlns:a16="http://schemas.microsoft.com/office/drawing/2014/main" xmlns="" id="{D0EB5C29-B550-733E-0F89-83D05D6F00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64EE55B-7C79-EBCB-500F-D6C24F44040F}"/>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318376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BE79BAD3-877C-C2A4-F523-F9C44B501C1A}"/>
              </a:ext>
            </a:extLst>
          </p:cNvPr>
          <p:cNvSpPr>
            <a:spLocks noGrp="1"/>
          </p:cNvSpPr>
          <p:nvPr>
            <p:ph type="title" orient="vert"/>
          </p:nvPr>
        </p:nvSpPr>
        <p:spPr>
          <a:xfrm>
            <a:off x="13087350" y="547688"/>
            <a:ext cx="3943350" cy="8717757"/>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xmlns="" id="{DEFC6E17-DF36-29B7-8259-87ED6C6846C2}"/>
              </a:ext>
            </a:extLst>
          </p:cNvPr>
          <p:cNvSpPr>
            <a:spLocks noGrp="1"/>
          </p:cNvSpPr>
          <p:nvPr>
            <p:ph type="body" orient="vert" idx="1"/>
          </p:nvPr>
        </p:nvSpPr>
        <p:spPr>
          <a:xfrm>
            <a:off x="1257300" y="547688"/>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0991B900-13A5-A9E9-2512-84C12A38BF2B}"/>
              </a:ext>
            </a:extLst>
          </p:cNvPr>
          <p:cNvSpPr>
            <a:spLocks noGrp="1"/>
          </p:cNvSpPr>
          <p:nvPr>
            <p:ph type="dt" sz="half" idx="10"/>
          </p:nvPr>
        </p:nvSpPr>
        <p:spPr/>
        <p:txBody>
          <a:bodyPr/>
          <a:lstStyle/>
          <a:p>
            <a:fld id="{FD177BE6-2F6B-5D40-B53C-CB6C0C6A82FC}" type="datetimeFigureOut">
              <a:rPr lang="en-US"/>
              <a:pPr/>
              <a:t>8/16/2022</a:t>
            </a:fld>
            <a:endParaRPr lang="en-US"/>
          </a:p>
        </p:txBody>
      </p:sp>
      <p:sp>
        <p:nvSpPr>
          <p:cNvPr id="5" name="Footer Placeholder 4">
            <a:extLst>
              <a:ext uri="{FF2B5EF4-FFF2-40B4-BE49-F238E27FC236}">
                <a16:creationId xmlns:a16="http://schemas.microsoft.com/office/drawing/2014/main" xmlns="" id="{7ED3FCB9-01DC-7811-8462-F516A82ED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2099DBDB-A86C-5C2E-CD14-3D1525BEA11F}"/>
              </a:ext>
            </a:extLst>
          </p:cNvPr>
          <p:cNvSpPr>
            <a:spLocks noGrp="1"/>
          </p:cNvSpPr>
          <p:nvPr>
            <p:ph type="sldNum" sz="quarter" idx="12"/>
          </p:nvPr>
        </p:nvSpPr>
        <p:spPr/>
        <p:txBody>
          <a:bodyPr/>
          <a:lstStyle/>
          <a:p>
            <a:fld id="{1DB205AD-175B-214F-9120-C99ECAAEADF0}" type="slidenum">
              <a:rPr lang="en-US"/>
              <a:pPr/>
              <a:t>‹#›</a:t>
            </a:fld>
            <a:endParaRPr lang="en-US"/>
          </a:p>
        </p:txBody>
      </p:sp>
    </p:spTree>
    <p:extLst>
      <p:ext uri="{BB962C8B-B14F-4D97-AF65-F5344CB8AC3E}">
        <p14:creationId xmlns:p14="http://schemas.microsoft.com/office/powerpoint/2010/main" xmlns="" val="40622729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3"/>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4F4F4"/>
          </a:solidFill>
        </p:spPr>
        <p:txBody>
          <a:bodyPr wrap="square" lIns="0" tIns="0" rIns="0" bIns="0" rtlCol="0"/>
          <a:lstStyle/>
          <a:p>
            <a:endParaRPr/>
          </a:p>
        </p:txBody>
      </p:sp>
      <p:sp>
        <p:nvSpPr>
          <p:cNvPr id="17" name="bg object 17"/>
          <p:cNvSpPr/>
          <p:nvPr/>
        </p:nvSpPr>
        <p:spPr>
          <a:xfrm>
            <a:off x="0" y="14443"/>
            <a:ext cx="18288000" cy="10273030"/>
          </a:xfrm>
          <a:custGeom>
            <a:avLst/>
            <a:gdLst/>
            <a:ahLst/>
            <a:cxnLst/>
            <a:rect l="l" t="t" r="r" b="b"/>
            <a:pathLst>
              <a:path w="18288000" h="10273030">
                <a:moveTo>
                  <a:pt x="18287998" y="10272556"/>
                </a:moveTo>
                <a:lnTo>
                  <a:pt x="0" y="10272556"/>
                </a:lnTo>
                <a:lnTo>
                  <a:pt x="0" y="10229242"/>
                </a:lnTo>
                <a:lnTo>
                  <a:pt x="18287998" y="0"/>
                </a:lnTo>
                <a:lnTo>
                  <a:pt x="18287998" y="10272556"/>
                </a:lnTo>
                <a:close/>
              </a:path>
            </a:pathLst>
          </a:custGeom>
          <a:solidFill>
            <a:srgbClr val="535353">
              <a:alpha val="4708"/>
            </a:srgbClr>
          </a:solidFill>
        </p:spPr>
        <p:txBody>
          <a:bodyPr wrap="square" lIns="0" tIns="0" rIns="0" bIns="0" rtlCol="0"/>
          <a:lstStyle/>
          <a:p>
            <a:endParaRPr/>
          </a:p>
        </p:txBody>
      </p:sp>
      <p:sp>
        <p:nvSpPr>
          <p:cNvPr id="2" name="Holder 2"/>
          <p:cNvSpPr>
            <a:spLocks noGrp="1"/>
          </p:cNvSpPr>
          <p:nvPr>
            <p:ph type="title"/>
          </p:nvPr>
        </p:nvSpPr>
        <p:spPr>
          <a:xfrm>
            <a:off x="7976036" y="775782"/>
            <a:ext cx="2335926" cy="473709"/>
          </a:xfrm>
          <a:prstGeom prst="rect">
            <a:avLst/>
          </a:prstGeom>
        </p:spPr>
        <p:txBody>
          <a:bodyPr wrap="square" lIns="0" tIns="0" rIns="0" bIns="0">
            <a:spAutoFit/>
          </a:bodyPr>
          <a:lstStyle>
            <a:lvl1pPr>
              <a:defRPr sz="2950" b="1" i="0">
                <a:solidFill>
                  <a:schemeClr val="tx1"/>
                </a:solidFill>
                <a:latin typeface="Verdana"/>
                <a:cs typeface="Verdana"/>
              </a:defRPr>
            </a:lvl1pPr>
          </a:lstStyle>
          <a:p>
            <a:endParaRPr/>
          </a:p>
        </p:txBody>
      </p:sp>
      <p:sp>
        <p:nvSpPr>
          <p:cNvPr id="3" name="Holder 3"/>
          <p:cNvSpPr>
            <a:spLocks noGrp="1"/>
          </p:cNvSpPr>
          <p:nvPr>
            <p:ph type="body" idx="1"/>
          </p:nvPr>
        </p:nvSpPr>
        <p:spPr>
          <a:xfrm>
            <a:off x="914400" y="2366010"/>
            <a:ext cx="1645920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8/16/2022</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pPr/>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4644FEE2-EF1F-0DCA-8759-4290246187AE}"/>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E0D6FFC-5335-0654-E107-592A967C19D9}"/>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4EEFB85-9CDF-25D0-AE97-82AB34EDB61E}"/>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C1FE44F5-8C2C-4D04-B483-685F940D2442}" type="datetimeFigureOut">
              <a:rPr lang="en-GB" smtClean="0">
                <a:solidFill>
                  <a:prstClr val="black">
                    <a:tint val="75000"/>
                  </a:prstClr>
                </a:solidFill>
              </a:rPr>
              <a:pPr/>
              <a:t>16/08/2022</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xmlns="" id="{EDBC9E7F-1B1F-25E2-33EE-AADE5855421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xmlns="" id="{7267C663-D5A6-C494-8366-AC30A8F0FEC1}"/>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1B946BF1-B76B-4A3C-8FC2-865C87893F3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xmlns="" val="409619917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4644FEE2-EF1F-0DCA-8759-4290246187AE}"/>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2E0D6FFC-5335-0654-E107-592A967C19D9}"/>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4EEFB85-9CDF-25D0-AE97-82AB34EDB61E}"/>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C1FE44F5-8C2C-4D04-B483-685F940D2442}" type="datetimeFigureOut">
              <a:rPr lang="en-GB" smtClean="0"/>
              <a:pPr/>
              <a:t>16/08/2022</a:t>
            </a:fld>
            <a:endParaRPr lang="en-GB"/>
          </a:p>
        </p:txBody>
      </p:sp>
      <p:sp>
        <p:nvSpPr>
          <p:cNvPr id="5" name="Footer Placeholder 4">
            <a:extLst>
              <a:ext uri="{FF2B5EF4-FFF2-40B4-BE49-F238E27FC236}">
                <a16:creationId xmlns:a16="http://schemas.microsoft.com/office/drawing/2014/main" xmlns="" id="{EDBC9E7F-1B1F-25E2-33EE-AADE5855421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7267C663-D5A6-C494-8366-AC30A8F0FEC1}"/>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1B946BF1-B76B-4A3C-8FC2-865C87893F3B}" type="slidenum">
              <a:rPr lang="en-GB" smtClean="0"/>
              <a:pPr/>
              <a:t>‹#›</a:t>
            </a:fld>
            <a:endParaRPr lang="en-GB"/>
          </a:p>
        </p:txBody>
      </p:sp>
    </p:spTree>
    <p:extLst>
      <p:ext uri="{BB962C8B-B14F-4D97-AF65-F5344CB8AC3E}">
        <p14:creationId xmlns:p14="http://schemas.microsoft.com/office/powerpoint/2010/main" xmlns="" val="152581979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E52AD84-0EE5-A2D6-7372-C5A4F62D757B}"/>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xmlns="" id="{D904D2C2-8ED1-3987-6389-053B43F5BC91}"/>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7759B6DF-AED1-FD42-D107-1B96120182A3}"/>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FD177BE6-2F6B-5D40-B53C-CB6C0C6A82FC}" type="datetimeFigureOut">
              <a:rPr lang="en-US"/>
              <a:pPr/>
              <a:t>8/16/2022</a:t>
            </a:fld>
            <a:endParaRPr lang="en-US"/>
          </a:p>
        </p:txBody>
      </p:sp>
      <p:sp>
        <p:nvSpPr>
          <p:cNvPr id="5" name="Footer Placeholder 4">
            <a:extLst>
              <a:ext uri="{FF2B5EF4-FFF2-40B4-BE49-F238E27FC236}">
                <a16:creationId xmlns:a16="http://schemas.microsoft.com/office/drawing/2014/main" xmlns="" id="{86E9EA5B-7FCA-418B-1CCD-280A61744CF5}"/>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A098E8B6-4C9F-DF60-7F48-7CFF6745CA4A}"/>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1DB205AD-175B-214F-9120-C99ECAAEADF0}" type="slidenum">
              <a:rPr lang="en-US"/>
              <a:pPr/>
              <a:t>‹#›</a:t>
            </a:fld>
            <a:endParaRPr lang="en-US"/>
          </a:p>
        </p:txBody>
      </p:sp>
    </p:spTree>
    <p:extLst>
      <p:ext uri="{BB962C8B-B14F-4D97-AF65-F5344CB8AC3E}">
        <p14:creationId xmlns:p14="http://schemas.microsoft.com/office/powerpoint/2010/main" xmlns="" val="391809010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20.pn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dailymail.co.uk/sciencetech/article-10941203/Meet-Proteus-Amazon-unveils-autonomous-robot-designed-large-carts-warehouses.html" TargetMode="External"/><Relationship Id="rId2" Type="http://schemas.openxmlformats.org/officeDocument/2006/relationships/hyperlink" Target="https://www.vox.com/recode/2019/12/11/20982652/robots-amazon-warehouse-jobs-automation"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britannica.com/topic/Amazoncom" TargetMode="External"/><Relationship Id="rId2" Type="http://schemas.openxmlformats.org/officeDocument/2006/relationships/hyperlink" Target="http://www.aboutamazon.co.uk/news/job-" TargetMode="External"/><Relationship Id="rId1" Type="http://schemas.openxmlformats.org/officeDocument/2006/relationships/slideLayout" Target="../slideLayouts/slideLayout12.xml"/><Relationship Id="rId5" Type="http://schemas.openxmlformats.org/officeDocument/2006/relationships/hyperlink" Target="http://www.forbes.com/sites/patrickhull/2012/12/19/be-" TargetMode="External"/><Relationship Id="rId4" Type="http://schemas.openxmlformats.org/officeDocument/2006/relationships/hyperlink" Target="http://www.businessinsider.com/jeff-bezos-amazon-history-facts-2017-4?r=US&amp;IR=T"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239949" y="996208"/>
            <a:ext cx="3032760" cy="463550"/>
          </a:xfrm>
          <a:prstGeom prst="rect">
            <a:avLst/>
          </a:prstGeom>
        </p:spPr>
        <p:txBody>
          <a:bodyPr vert="horz" wrap="square" lIns="0" tIns="15240" rIns="0" bIns="0" rtlCol="0">
            <a:spAutoFit/>
          </a:bodyPr>
          <a:lstStyle/>
          <a:p>
            <a:pPr marL="12700">
              <a:lnSpc>
                <a:spcPct val="100000"/>
              </a:lnSpc>
              <a:spcBef>
                <a:spcPts val="120"/>
              </a:spcBef>
            </a:pPr>
            <a:r>
              <a:rPr sz="2850" b="0" i="1" spc="100" dirty="0">
                <a:solidFill>
                  <a:srgbClr val="FFFFFF"/>
                </a:solidFill>
                <a:latin typeface="Verdana"/>
                <a:cs typeface="Verdana"/>
              </a:rPr>
              <a:t>PRESENTATION</a:t>
            </a:r>
            <a:endParaRPr sz="2850">
              <a:latin typeface="Verdana"/>
              <a:cs typeface="Verdan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028700" y="0"/>
            <a:ext cx="17259300" cy="10287000"/>
            <a:chOff x="1028700" y="0"/>
            <a:chExt cx="17259300" cy="10287000"/>
          </a:xfrm>
        </p:grpSpPr>
        <p:pic>
          <p:nvPicPr>
            <p:cNvPr id="3" name="object 3"/>
            <p:cNvPicPr/>
            <p:nvPr/>
          </p:nvPicPr>
          <p:blipFill>
            <a:blip r:embed="rId2" cstate="print"/>
            <a:stretch>
              <a:fillRect/>
            </a:stretch>
          </p:blipFill>
          <p:spPr>
            <a:xfrm>
              <a:off x="6305711" y="1"/>
              <a:ext cx="11982288" cy="10286998"/>
            </a:xfrm>
            <a:prstGeom prst="rect">
              <a:avLst/>
            </a:prstGeom>
          </p:spPr>
        </p:pic>
        <p:sp>
          <p:nvSpPr>
            <p:cNvPr id="4" name="object 4"/>
            <p:cNvSpPr/>
            <p:nvPr/>
          </p:nvSpPr>
          <p:spPr>
            <a:xfrm>
              <a:off x="1028700" y="3703457"/>
              <a:ext cx="16230600" cy="5553075"/>
            </a:xfrm>
            <a:custGeom>
              <a:avLst/>
              <a:gdLst/>
              <a:ahLst/>
              <a:cxnLst/>
              <a:rect l="l" t="t" r="r" b="b"/>
              <a:pathLst>
                <a:path w="16230600" h="5553075">
                  <a:moveTo>
                    <a:pt x="16230598" y="5553074"/>
                  </a:moveTo>
                  <a:lnTo>
                    <a:pt x="0" y="5553074"/>
                  </a:lnTo>
                  <a:lnTo>
                    <a:pt x="0" y="0"/>
                  </a:lnTo>
                  <a:lnTo>
                    <a:pt x="16230598" y="0"/>
                  </a:lnTo>
                  <a:lnTo>
                    <a:pt x="16230598" y="5553074"/>
                  </a:lnTo>
                  <a:close/>
                </a:path>
              </a:pathLst>
            </a:custGeom>
            <a:solidFill>
              <a:srgbClr val="203458"/>
            </a:solidFill>
          </p:spPr>
          <p:txBody>
            <a:bodyPr wrap="square" lIns="0" tIns="0" rIns="0" bIns="0" rtlCol="0"/>
            <a:lstStyle/>
            <a:p>
              <a:endParaRPr/>
            </a:p>
          </p:txBody>
        </p:sp>
        <p:pic>
          <p:nvPicPr>
            <p:cNvPr id="5" name="object 5"/>
            <p:cNvPicPr/>
            <p:nvPr/>
          </p:nvPicPr>
          <p:blipFill>
            <a:blip r:embed="rId3" cstate="print"/>
            <a:stretch>
              <a:fillRect/>
            </a:stretch>
          </p:blipFill>
          <p:spPr>
            <a:xfrm>
              <a:off x="9682257" y="0"/>
              <a:ext cx="8605741" cy="10286998"/>
            </a:xfrm>
            <a:prstGeom prst="rect">
              <a:avLst/>
            </a:prstGeom>
          </p:spPr>
        </p:pic>
      </p:grpSp>
      <p:sp>
        <p:nvSpPr>
          <p:cNvPr id="6" name="object 6"/>
          <p:cNvSpPr txBox="1">
            <a:spLocks noGrp="1"/>
          </p:cNvSpPr>
          <p:nvPr>
            <p:ph type="title"/>
          </p:nvPr>
        </p:nvSpPr>
        <p:spPr>
          <a:xfrm>
            <a:off x="1016000" y="961421"/>
            <a:ext cx="5085080" cy="1280795"/>
          </a:xfrm>
          <a:prstGeom prst="rect">
            <a:avLst/>
          </a:prstGeom>
        </p:spPr>
        <p:txBody>
          <a:bodyPr vert="horz" wrap="square" lIns="0" tIns="17145" rIns="0" bIns="0" rtlCol="0">
            <a:spAutoFit/>
          </a:bodyPr>
          <a:lstStyle/>
          <a:p>
            <a:pPr marL="12700">
              <a:lnSpc>
                <a:spcPct val="100000"/>
              </a:lnSpc>
              <a:spcBef>
                <a:spcPts val="135"/>
              </a:spcBef>
            </a:pPr>
            <a:r>
              <a:rPr sz="8200" i="1" spc="-850" dirty="0">
                <a:solidFill>
                  <a:srgbClr val="253F6A"/>
                </a:solidFill>
                <a:latin typeface="Verdana"/>
                <a:cs typeface="Verdana"/>
              </a:rPr>
              <a:t>T</a:t>
            </a:r>
            <a:r>
              <a:rPr sz="8200" i="1" spc="-385" dirty="0">
                <a:solidFill>
                  <a:srgbClr val="253F6A"/>
                </a:solidFill>
                <a:latin typeface="Verdana"/>
                <a:cs typeface="Verdana"/>
              </a:rPr>
              <a:t>A</a:t>
            </a:r>
            <a:r>
              <a:rPr sz="8200" i="1" spc="-405" dirty="0">
                <a:solidFill>
                  <a:srgbClr val="253F6A"/>
                </a:solidFill>
                <a:latin typeface="Verdana"/>
                <a:cs typeface="Verdana"/>
              </a:rPr>
              <a:t>B</a:t>
            </a:r>
            <a:r>
              <a:rPr sz="8200" i="1" spc="-695" dirty="0">
                <a:solidFill>
                  <a:srgbClr val="253F6A"/>
                </a:solidFill>
                <a:latin typeface="Verdana"/>
                <a:cs typeface="Verdana"/>
              </a:rPr>
              <a:t>L</a:t>
            </a:r>
            <a:r>
              <a:rPr sz="8200" i="1" spc="-70" dirty="0">
                <a:solidFill>
                  <a:srgbClr val="253F6A"/>
                </a:solidFill>
                <a:latin typeface="Verdana"/>
                <a:cs typeface="Verdana"/>
              </a:rPr>
              <a:t>E</a:t>
            </a:r>
            <a:r>
              <a:rPr sz="8200" i="1" spc="-1380" dirty="0">
                <a:solidFill>
                  <a:srgbClr val="253F6A"/>
                </a:solidFill>
                <a:latin typeface="Verdana"/>
                <a:cs typeface="Verdana"/>
              </a:rPr>
              <a:t> </a:t>
            </a:r>
            <a:r>
              <a:rPr sz="8200" i="1" spc="-495" dirty="0">
                <a:solidFill>
                  <a:srgbClr val="253F6A"/>
                </a:solidFill>
                <a:latin typeface="Verdana"/>
                <a:cs typeface="Verdana"/>
              </a:rPr>
              <a:t>O</a:t>
            </a:r>
            <a:r>
              <a:rPr sz="8200" i="1" spc="-50" dirty="0">
                <a:solidFill>
                  <a:srgbClr val="253F6A"/>
                </a:solidFill>
                <a:latin typeface="Verdana"/>
                <a:cs typeface="Verdana"/>
              </a:rPr>
              <a:t>F</a:t>
            </a:r>
            <a:endParaRPr sz="8200">
              <a:latin typeface="Verdana"/>
              <a:cs typeface="Verdana"/>
            </a:endParaRPr>
          </a:p>
        </p:txBody>
      </p:sp>
      <p:sp>
        <p:nvSpPr>
          <p:cNvPr id="7" name="object 7"/>
          <p:cNvSpPr txBox="1"/>
          <p:nvPr/>
        </p:nvSpPr>
        <p:spPr>
          <a:xfrm>
            <a:off x="1016000" y="1980596"/>
            <a:ext cx="5643880" cy="1280795"/>
          </a:xfrm>
          <a:prstGeom prst="rect">
            <a:avLst/>
          </a:prstGeom>
        </p:spPr>
        <p:txBody>
          <a:bodyPr vert="horz" wrap="square" lIns="0" tIns="17145" rIns="0" bIns="0" rtlCol="0">
            <a:spAutoFit/>
          </a:bodyPr>
          <a:lstStyle/>
          <a:p>
            <a:pPr marL="12700">
              <a:lnSpc>
                <a:spcPct val="100000"/>
              </a:lnSpc>
              <a:spcBef>
                <a:spcPts val="135"/>
              </a:spcBef>
            </a:pPr>
            <a:r>
              <a:rPr sz="8200" b="1" i="1" spc="-650" dirty="0">
                <a:solidFill>
                  <a:srgbClr val="253F6A"/>
                </a:solidFill>
                <a:latin typeface="Verdana"/>
                <a:cs typeface="Verdana"/>
              </a:rPr>
              <a:t>CONTENTS</a:t>
            </a:r>
            <a:endParaRPr sz="8200">
              <a:latin typeface="Verdana"/>
              <a:cs typeface="Verdana"/>
            </a:endParaRPr>
          </a:p>
        </p:txBody>
      </p:sp>
      <p:grpSp>
        <p:nvGrpSpPr>
          <p:cNvPr id="8" name="object 8"/>
          <p:cNvGrpSpPr/>
          <p:nvPr/>
        </p:nvGrpSpPr>
        <p:grpSpPr>
          <a:xfrm>
            <a:off x="2359781" y="4328229"/>
            <a:ext cx="14886305" cy="4924425"/>
            <a:chOff x="2359781" y="4328229"/>
            <a:chExt cx="14886305" cy="4924425"/>
          </a:xfrm>
        </p:grpSpPr>
        <p:pic>
          <p:nvPicPr>
            <p:cNvPr id="9" name="object 9"/>
            <p:cNvPicPr/>
            <p:nvPr/>
          </p:nvPicPr>
          <p:blipFill>
            <a:blip r:embed="rId4" cstate="print"/>
            <a:stretch>
              <a:fillRect/>
            </a:stretch>
          </p:blipFill>
          <p:spPr>
            <a:xfrm>
              <a:off x="2359781" y="4328229"/>
              <a:ext cx="104775" cy="104774"/>
            </a:xfrm>
            <a:prstGeom prst="rect">
              <a:avLst/>
            </a:prstGeom>
          </p:spPr>
        </p:pic>
        <p:pic>
          <p:nvPicPr>
            <p:cNvPr id="10" name="object 10"/>
            <p:cNvPicPr/>
            <p:nvPr/>
          </p:nvPicPr>
          <p:blipFill>
            <a:blip r:embed="rId4" cstate="print"/>
            <a:stretch>
              <a:fillRect/>
            </a:stretch>
          </p:blipFill>
          <p:spPr>
            <a:xfrm>
              <a:off x="2359781" y="5033079"/>
              <a:ext cx="104775" cy="104774"/>
            </a:xfrm>
            <a:prstGeom prst="rect">
              <a:avLst/>
            </a:prstGeom>
          </p:spPr>
        </p:pic>
        <p:sp>
          <p:nvSpPr>
            <p:cNvPr id="11" name="object 11"/>
            <p:cNvSpPr/>
            <p:nvPr/>
          </p:nvSpPr>
          <p:spPr>
            <a:xfrm>
              <a:off x="15487586" y="8956802"/>
              <a:ext cx="1758950" cy="295910"/>
            </a:xfrm>
            <a:custGeom>
              <a:avLst/>
              <a:gdLst/>
              <a:ahLst/>
              <a:cxnLst/>
              <a:rect l="l" t="t" r="r" b="b"/>
              <a:pathLst>
                <a:path w="1758950" h="295909">
                  <a:moveTo>
                    <a:pt x="147355" y="295299"/>
                  </a:moveTo>
                  <a:lnTo>
                    <a:pt x="100830" y="287759"/>
                  </a:lnTo>
                  <a:lnTo>
                    <a:pt x="60385" y="266773"/>
                  </a:lnTo>
                  <a:lnTo>
                    <a:pt x="28468" y="234793"/>
                  </a:lnTo>
                  <a:lnTo>
                    <a:pt x="7524" y="194269"/>
                  </a:lnTo>
                  <a:lnTo>
                    <a:pt x="0" y="147651"/>
                  </a:lnTo>
                  <a:lnTo>
                    <a:pt x="7524" y="101033"/>
                  </a:lnTo>
                  <a:lnTo>
                    <a:pt x="28468" y="60507"/>
                  </a:lnTo>
                  <a:lnTo>
                    <a:pt x="60385" y="28526"/>
                  </a:lnTo>
                  <a:lnTo>
                    <a:pt x="100830" y="7540"/>
                  </a:lnTo>
                  <a:lnTo>
                    <a:pt x="147355" y="0"/>
                  </a:lnTo>
                  <a:lnTo>
                    <a:pt x="193880" y="7540"/>
                  </a:lnTo>
                  <a:lnTo>
                    <a:pt x="234323" y="28526"/>
                  </a:lnTo>
                  <a:lnTo>
                    <a:pt x="260450" y="54706"/>
                  </a:lnTo>
                  <a:lnTo>
                    <a:pt x="147355" y="54706"/>
                  </a:lnTo>
                  <a:lnTo>
                    <a:pt x="111283" y="62021"/>
                  </a:lnTo>
                  <a:lnTo>
                    <a:pt x="81795" y="81959"/>
                  </a:lnTo>
                  <a:lnTo>
                    <a:pt x="61897" y="111507"/>
                  </a:lnTo>
                  <a:lnTo>
                    <a:pt x="54597" y="147652"/>
                  </a:lnTo>
                  <a:lnTo>
                    <a:pt x="61897" y="183795"/>
                  </a:lnTo>
                  <a:lnTo>
                    <a:pt x="81795" y="213341"/>
                  </a:lnTo>
                  <a:lnTo>
                    <a:pt x="111283" y="233278"/>
                  </a:lnTo>
                  <a:lnTo>
                    <a:pt x="147355" y="240592"/>
                  </a:lnTo>
                  <a:lnTo>
                    <a:pt x="260451" y="240592"/>
                  </a:lnTo>
                  <a:lnTo>
                    <a:pt x="234323" y="266773"/>
                  </a:lnTo>
                  <a:lnTo>
                    <a:pt x="193880" y="287759"/>
                  </a:lnTo>
                  <a:lnTo>
                    <a:pt x="147355" y="295299"/>
                  </a:lnTo>
                  <a:close/>
                </a:path>
                <a:path w="1758950" h="295909">
                  <a:moveTo>
                    <a:pt x="260451" y="240592"/>
                  </a:moveTo>
                  <a:lnTo>
                    <a:pt x="147355" y="240592"/>
                  </a:lnTo>
                  <a:lnTo>
                    <a:pt x="183425" y="233277"/>
                  </a:lnTo>
                  <a:lnTo>
                    <a:pt x="212912" y="213341"/>
                  </a:lnTo>
                  <a:lnTo>
                    <a:pt x="232809" y="183795"/>
                  </a:lnTo>
                  <a:lnTo>
                    <a:pt x="240109" y="147651"/>
                  </a:lnTo>
                  <a:lnTo>
                    <a:pt x="232809" y="111506"/>
                  </a:lnTo>
                  <a:lnTo>
                    <a:pt x="212911" y="81959"/>
                  </a:lnTo>
                  <a:lnTo>
                    <a:pt x="183425" y="62021"/>
                  </a:lnTo>
                  <a:lnTo>
                    <a:pt x="147355" y="54706"/>
                  </a:lnTo>
                  <a:lnTo>
                    <a:pt x="260450" y="54706"/>
                  </a:lnTo>
                  <a:lnTo>
                    <a:pt x="266239" y="60507"/>
                  </a:lnTo>
                  <a:lnTo>
                    <a:pt x="287182" y="101033"/>
                  </a:lnTo>
                  <a:lnTo>
                    <a:pt x="294706" y="147652"/>
                  </a:lnTo>
                  <a:lnTo>
                    <a:pt x="287182" y="194269"/>
                  </a:lnTo>
                  <a:lnTo>
                    <a:pt x="266239" y="234793"/>
                  </a:lnTo>
                  <a:lnTo>
                    <a:pt x="260451" y="240592"/>
                  </a:lnTo>
                  <a:close/>
                </a:path>
                <a:path w="1758950" h="295909">
                  <a:moveTo>
                    <a:pt x="635239" y="295299"/>
                  </a:moveTo>
                  <a:lnTo>
                    <a:pt x="588714" y="287759"/>
                  </a:lnTo>
                  <a:lnTo>
                    <a:pt x="548271" y="266773"/>
                  </a:lnTo>
                  <a:lnTo>
                    <a:pt x="516355" y="234793"/>
                  </a:lnTo>
                  <a:lnTo>
                    <a:pt x="495412" y="194269"/>
                  </a:lnTo>
                  <a:lnTo>
                    <a:pt x="487888" y="147651"/>
                  </a:lnTo>
                  <a:lnTo>
                    <a:pt x="495412" y="101033"/>
                  </a:lnTo>
                  <a:lnTo>
                    <a:pt x="516355" y="60507"/>
                  </a:lnTo>
                  <a:lnTo>
                    <a:pt x="548271" y="28526"/>
                  </a:lnTo>
                  <a:lnTo>
                    <a:pt x="588714" y="7540"/>
                  </a:lnTo>
                  <a:lnTo>
                    <a:pt x="635239" y="0"/>
                  </a:lnTo>
                  <a:lnTo>
                    <a:pt x="681764" y="7540"/>
                  </a:lnTo>
                  <a:lnTo>
                    <a:pt x="722208" y="28526"/>
                  </a:lnTo>
                  <a:lnTo>
                    <a:pt x="748336" y="54706"/>
                  </a:lnTo>
                  <a:lnTo>
                    <a:pt x="635239" y="54706"/>
                  </a:lnTo>
                  <a:lnTo>
                    <a:pt x="599169" y="62021"/>
                  </a:lnTo>
                  <a:lnTo>
                    <a:pt x="569682" y="81959"/>
                  </a:lnTo>
                  <a:lnTo>
                    <a:pt x="549785" y="111507"/>
                  </a:lnTo>
                  <a:lnTo>
                    <a:pt x="542485" y="147652"/>
                  </a:lnTo>
                  <a:lnTo>
                    <a:pt x="549785" y="183795"/>
                  </a:lnTo>
                  <a:lnTo>
                    <a:pt x="569683" y="213341"/>
                  </a:lnTo>
                  <a:lnTo>
                    <a:pt x="599170" y="233278"/>
                  </a:lnTo>
                  <a:lnTo>
                    <a:pt x="635239" y="240592"/>
                  </a:lnTo>
                  <a:lnTo>
                    <a:pt x="748338" y="240592"/>
                  </a:lnTo>
                  <a:lnTo>
                    <a:pt x="722208" y="266773"/>
                  </a:lnTo>
                  <a:lnTo>
                    <a:pt x="681764" y="287759"/>
                  </a:lnTo>
                  <a:lnTo>
                    <a:pt x="635239" y="295299"/>
                  </a:lnTo>
                  <a:close/>
                </a:path>
                <a:path w="1758950" h="295909">
                  <a:moveTo>
                    <a:pt x="748338" y="240592"/>
                  </a:moveTo>
                  <a:lnTo>
                    <a:pt x="635239" y="240592"/>
                  </a:lnTo>
                  <a:lnTo>
                    <a:pt x="671311" y="233277"/>
                  </a:lnTo>
                  <a:lnTo>
                    <a:pt x="700799" y="213341"/>
                  </a:lnTo>
                  <a:lnTo>
                    <a:pt x="720697" y="183795"/>
                  </a:lnTo>
                  <a:lnTo>
                    <a:pt x="727997" y="147651"/>
                  </a:lnTo>
                  <a:lnTo>
                    <a:pt x="720697" y="111506"/>
                  </a:lnTo>
                  <a:lnTo>
                    <a:pt x="700799" y="81959"/>
                  </a:lnTo>
                  <a:lnTo>
                    <a:pt x="671311" y="62021"/>
                  </a:lnTo>
                  <a:lnTo>
                    <a:pt x="635239" y="54706"/>
                  </a:lnTo>
                  <a:lnTo>
                    <a:pt x="748336" y="54706"/>
                  </a:lnTo>
                  <a:lnTo>
                    <a:pt x="754126" y="60507"/>
                  </a:lnTo>
                  <a:lnTo>
                    <a:pt x="775069" y="101033"/>
                  </a:lnTo>
                  <a:lnTo>
                    <a:pt x="782594" y="147652"/>
                  </a:lnTo>
                  <a:lnTo>
                    <a:pt x="775069" y="194269"/>
                  </a:lnTo>
                  <a:lnTo>
                    <a:pt x="754125" y="234793"/>
                  </a:lnTo>
                  <a:lnTo>
                    <a:pt x="748338" y="240592"/>
                  </a:lnTo>
                  <a:close/>
                </a:path>
                <a:path w="1758950" h="295909">
                  <a:moveTo>
                    <a:pt x="1123127" y="295299"/>
                  </a:moveTo>
                  <a:lnTo>
                    <a:pt x="1076602" y="287759"/>
                  </a:lnTo>
                  <a:lnTo>
                    <a:pt x="1036159" y="266773"/>
                  </a:lnTo>
                  <a:lnTo>
                    <a:pt x="1004243" y="234793"/>
                  </a:lnTo>
                  <a:lnTo>
                    <a:pt x="983300" y="194269"/>
                  </a:lnTo>
                  <a:lnTo>
                    <a:pt x="975776" y="147651"/>
                  </a:lnTo>
                  <a:lnTo>
                    <a:pt x="983300" y="101033"/>
                  </a:lnTo>
                  <a:lnTo>
                    <a:pt x="1004243" y="60507"/>
                  </a:lnTo>
                  <a:lnTo>
                    <a:pt x="1036159" y="28526"/>
                  </a:lnTo>
                  <a:lnTo>
                    <a:pt x="1076602" y="7540"/>
                  </a:lnTo>
                  <a:lnTo>
                    <a:pt x="1123127" y="0"/>
                  </a:lnTo>
                  <a:lnTo>
                    <a:pt x="1169651" y="7540"/>
                  </a:lnTo>
                  <a:lnTo>
                    <a:pt x="1210095" y="28526"/>
                  </a:lnTo>
                  <a:lnTo>
                    <a:pt x="1236221" y="54706"/>
                  </a:lnTo>
                  <a:lnTo>
                    <a:pt x="1123127" y="54706"/>
                  </a:lnTo>
                  <a:lnTo>
                    <a:pt x="1087057" y="62021"/>
                  </a:lnTo>
                  <a:lnTo>
                    <a:pt x="1057570" y="81959"/>
                  </a:lnTo>
                  <a:lnTo>
                    <a:pt x="1037673" y="111507"/>
                  </a:lnTo>
                  <a:lnTo>
                    <a:pt x="1030372" y="147652"/>
                  </a:lnTo>
                  <a:lnTo>
                    <a:pt x="1037673" y="183795"/>
                  </a:lnTo>
                  <a:lnTo>
                    <a:pt x="1057571" y="213341"/>
                  </a:lnTo>
                  <a:lnTo>
                    <a:pt x="1087057" y="233278"/>
                  </a:lnTo>
                  <a:lnTo>
                    <a:pt x="1123127" y="240592"/>
                  </a:lnTo>
                  <a:lnTo>
                    <a:pt x="1236223" y="240592"/>
                  </a:lnTo>
                  <a:lnTo>
                    <a:pt x="1210095" y="266773"/>
                  </a:lnTo>
                  <a:lnTo>
                    <a:pt x="1169652" y="287759"/>
                  </a:lnTo>
                  <a:lnTo>
                    <a:pt x="1123127" y="295299"/>
                  </a:lnTo>
                  <a:close/>
                </a:path>
                <a:path w="1758950" h="295909">
                  <a:moveTo>
                    <a:pt x="1236223" y="240592"/>
                  </a:moveTo>
                  <a:lnTo>
                    <a:pt x="1123127" y="240592"/>
                  </a:lnTo>
                  <a:lnTo>
                    <a:pt x="1159196" y="233277"/>
                  </a:lnTo>
                  <a:lnTo>
                    <a:pt x="1188683" y="213341"/>
                  </a:lnTo>
                  <a:lnTo>
                    <a:pt x="1208580" y="183795"/>
                  </a:lnTo>
                  <a:lnTo>
                    <a:pt x="1215881" y="147651"/>
                  </a:lnTo>
                  <a:lnTo>
                    <a:pt x="1208580" y="111506"/>
                  </a:lnTo>
                  <a:lnTo>
                    <a:pt x="1188683" y="81959"/>
                  </a:lnTo>
                  <a:lnTo>
                    <a:pt x="1159196" y="62021"/>
                  </a:lnTo>
                  <a:lnTo>
                    <a:pt x="1123127" y="54706"/>
                  </a:lnTo>
                  <a:lnTo>
                    <a:pt x="1236221" y="54706"/>
                  </a:lnTo>
                  <a:lnTo>
                    <a:pt x="1242010" y="60507"/>
                  </a:lnTo>
                  <a:lnTo>
                    <a:pt x="1262953" y="101033"/>
                  </a:lnTo>
                  <a:lnTo>
                    <a:pt x="1270478" y="147652"/>
                  </a:lnTo>
                  <a:lnTo>
                    <a:pt x="1262953" y="194269"/>
                  </a:lnTo>
                  <a:lnTo>
                    <a:pt x="1242011" y="234793"/>
                  </a:lnTo>
                  <a:lnTo>
                    <a:pt x="1236223" y="240592"/>
                  </a:lnTo>
                  <a:close/>
                </a:path>
                <a:path w="1758950" h="295909">
                  <a:moveTo>
                    <a:pt x="1611015" y="295299"/>
                  </a:moveTo>
                  <a:lnTo>
                    <a:pt x="1564492" y="287759"/>
                  </a:lnTo>
                  <a:lnTo>
                    <a:pt x="1524049" y="266773"/>
                  </a:lnTo>
                  <a:lnTo>
                    <a:pt x="1492133" y="234793"/>
                  </a:lnTo>
                  <a:lnTo>
                    <a:pt x="1471189" y="194269"/>
                  </a:lnTo>
                  <a:lnTo>
                    <a:pt x="1463664" y="147651"/>
                  </a:lnTo>
                  <a:lnTo>
                    <a:pt x="1471189" y="101033"/>
                  </a:lnTo>
                  <a:lnTo>
                    <a:pt x="1492133" y="60507"/>
                  </a:lnTo>
                  <a:lnTo>
                    <a:pt x="1524049" y="28526"/>
                  </a:lnTo>
                  <a:lnTo>
                    <a:pt x="1564492" y="7540"/>
                  </a:lnTo>
                  <a:lnTo>
                    <a:pt x="1611015" y="0"/>
                  </a:lnTo>
                  <a:lnTo>
                    <a:pt x="1657538" y="7540"/>
                  </a:lnTo>
                  <a:lnTo>
                    <a:pt x="1697981" y="28526"/>
                  </a:lnTo>
                  <a:lnTo>
                    <a:pt x="1724108" y="54706"/>
                  </a:lnTo>
                  <a:lnTo>
                    <a:pt x="1611015" y="54706"/>
                  </a:lnTo>
                  <a:lnTo>
                    <a:pt x="1574944" y="62021"/>
                  </a:lnTo>
                  <a:lnTo>
                    <a:pt x="1545457" y="81959"/>
                  </a:lnTo>
                  <a:lnTo>
                    <a:pt x="1525561" y="111507"/>
                  </a:lnTo>
                  <a:lnTo>
                    <a:pt x="1518261" y="147652"/>
                  </a:lnTo>
                  <a:lnTo>
                    <a:pt x="1525561" y="183795"/>
                  </a:lnTo>
                  <a:lnTo>
                    <a:pt x="1545457" y="213341"/>
                  </a:lnTo>
                  <a:lnTo>
                    <a:pt x="1574944" y="233278"/>
                  </a:lnTo>
                  <a:lnTo>
                    <a:pt x="1611015" y="240592"/>
                  </a:lnTo>
                  <a:lnTo>
                    <a:pt x="1724110" y="240592"/>
                  </a:lnTo>
                  <a:lnTo>
                    <a:pt x="1697981" y="266773"/>
                  </a:lnTo>
                  <a:lnTo>
                    <a:pt x="1657538" y="287759"/>
                  </a:lnTo>
                  <a:lnTo>
                    <a:pt x="1611015" y="295299"/>
                  </a:lnTo>
                  <a:close/>
                </a:path>
                <a:path w="1758950" h="295909">
                  <a:moveTo>
                    <a:pt x="1724110" y="240592"/>
                  </a:moveTo>
                  <a:lnTo>
                    <a:pt x="1611015" y="240592"/>
                  </a:lnTo>
                  <a:lnTo>
                    <a:pt x="1647087" y="233277"/>
                  </a:lnTo>
                  <a:lnTo>
                    <a:pt x="1676573" y="213341"/>
                  </a:lnTo>
                  <a:lnTo>
                    <a:pt x="1696469" y="183795"/>
                  </a:lnTo>
                  <a:lnTo>
                    <a:pt x="1703769" y="147651"/>
                  </a:lnTo>
                  <a:lnTo>
                    <a:pt x="1696469" y="111506"/>
                  </a:lnTo>
                  <a:lnTo>
                    <a:pt x="1676573" y="81959"/>
                  </a:lnTo>
                  <a:lnTo>
                    <a:pt x="1647086" y="62021"/>
                  </a:lnTo>
                  <a:lnTo>
                    <a:pt x="1611015" y="54706"/>
                  </a:lnTo>
                  <a:lnTo>
                    <a:pt x="1724108" y="54706"/>
                  </a:lnTo>
                  <a:lnTo>
                    <a:pt x="1729898" y="60507"/>
                  </a:lnTo>
                  <a:lnTo>
                    <a:pt x="1750841" y="101033"/>
                  </a:lnTo>
                  <a:lnTo>
                    <a:pt x="1758366" y="147652"/>
                  </a:lnTo>
                  <a:lnTo>
                    <a:pt x="1750841" y="194269"/>
                  </a:lnTo>
                  <a:lnTo>
                    <a:pt x="1729898" y="234793"/>
                  </a:lnTo>
                  <a:lnTo>
                    <a:pt x="1724110" y="240592"/>
                  </a:lnTo>
                  <a:close/>
                </a:path>
              </a:pathLst>
            </a:custGeom>
            <a:solidFill>
              <a:srgbClr val="FFFFFF"/>
            </a:solidFill>
          </p:spPr>
          <p:txBody>
            <a:bodyPr wrap="square" lIns="0" tIns="0" rIns="0" bIns="0" rtlCol="0"/>
            <a:lstStyle/>
            <a:p>
              <a:endParaRPr/>
            </a:p>
          </p:txBody>
        </p:sp>
      </p:grpSp>
      <p:sp>
        <p:nvSpPr>
          <p:cNvPr id="12" name="object 12"/>
          <p:cNvSpPr txBox="1"/>
          <p:nvPr/>
        </p:nvSpPr>
        <p:spPr>
          <a:xfrm>
            <a:off x="2610507" y="4150461"/>
            <a:ext cx="5288280" cy="4372992"/>
          </a:xfrm>
          <a:prstGeom prst="rect">
            <a:avLst/>
          </a:prstGeom>
        </p:spPr>
        <p:txBody>
          <a:bodyPr vert="horz" wrap="square" lIns="0" tIns="12700" rIns="0" bIns="0" rtlCol="0">
            <a:spAutoFit/>
          </a:bodyPr>
          <a:lstStyle/>
          <a:p>
            <a:pPr marL="12700">
              <a:lnSpc>
                <a:spcPct val="100000"/>
              </a:lnSpc>
              <a:spcBef>
                <a:spcPts val="100"/>
              </a:spcBef>
            </a:pPr>
            <a:r>
              <a:rPr sz="2500" spc="70" dirty="0">
                <a:solidFill>
                  <a:srgbClr val="FFFFFF"/>
                </a:solidFill>
                <a:latin typeface="Verdana"/>
                <a:cs typeface="Verdana"/>
              </a:rPr>
              <a:t>Introduction</a:t>
            </a:r>
            <a:endParaRPr sz="2500" dirty="0">
              <a:latin typeface="Verdana"/>
              <a:cs typeface="Verdana"/>
            </a:endParaRPr>
          </a:p>
          <a:p>
            <a:pPr marL="12700">
              <a:lnSpc>
                <a:spcPct val="100000"/>
              </a:lnSpc>
              <a:spcBef>
                <a:spcPts val="2550"/>
              </a:spcBef>
            </a:pPr>
            <a:r>
              <a:rPr sz="2500" spc="114" dirty="0">
                <a:solidFill>
                  <a:srgbClr val="FFFFFF"/>
                </a:solidFill>
                <a:latin typeface="Verdana"/>
                <a:cs typeface="Verdana"/>
              </a:rPr>
              <a:t>Background</a:t>
            </a:r>
            <a:r>
              <a:rPr sz="2500" spc="-145" dirty="0">
                <a:solidFill>
                  <a:srgbClr val="FFFFFF"/>
                </a:solidFill>
                <a:latin typeface="Verdana"/>
                <a:cs typeface="Verdana"/>
              </a:rPr>
              <a:t> </a:t>
            </a:r>
            <a:r>
              <a:rPr sz="2500" spc="30" dirty="0">
                <a:solidFill>
                  <a:srgbClr val="FFFFFF"/>
                </a:solidFill>
                <a:latin typeface="Verdana"/>
                <a:cs typeface="Verdana"/>
              </a:rPr>
              <a:t>of</a:t>
            </a:r>
            <a:r>
              <a:rPr sz="2500" spc="-140" dirty="0">
                <a:solidFill>
                  <a:srgbClr val="FFFFFF"/>
                </a:solidFill>
                <a:latin typeface="Verdana"/>
                <a:cs typeface="Verdana"/>
              </a:rPr>
              <a:t> </a:t>
            </a:r>
            <a:r>
              <a:rPr sz="2500" spc="80">
                <a:solidFill>
                  <a:srgbClr val="FFFFFF"/>
                </a:solidFill>
                <a:latin typeface="Verdana"/>
                <a:cs typeface="Verdana"/>
              </a:rPr>
              <a:t>the</a:t>
            </a:r>
            <a:r>
              <a:rPr sz="2500" spc="-145">
                <a:solidFill>
                  <a:srgbClr val="FFFFFF"/>
                </a:solidFill>
                <a:latin typeface="Verdana"/>
                <a:cs typeface="Verdana"/>
              </a:rPr>
              <a:t> </a:t>
            </a:r>
            <a:r>
              <a:rPr sz="2500" spc="65" smtClean="0">
                <a:solidFill>
                  <a:srgbClr val="FFFFFF"/>
                </a:solidFill>
                <a:latin typeface="Verdana"/>
                <a:cs typeface="Verdana"/>
              </a:rPr>
              <a:t>organisation</a:t>
            </a:r>
            <a:endParaRPr lang="ro-RO" sz="2500" spc="65" dirty="0" smtClean="0">
              <a:solidFill>
                <a:srgbClr val="FFFFFF"/>
              </a:solidFill>
              <a:latin typeface="Verdana"/>
              <a:cs typeface="Verdana"/>
            </a:endParaRPr>
          </a:p>
          <a:p>
            <a:pPr marL="12700">
              <a:lnSpc>
                <a:spcPct val="100000"/>
              </a:lnSpc>
              <a:spcBef>
                <a:spcPts val="2550"/>
              </a:spcBef>
              <a:buFont typeface="Arial" pitchFamily="34" charset="0"/>
              <a:buChar char="•"/>
            </a:pPr>
            <a:r>
              <a:rPr lang="ro-RO" sz="2500" spc="65" dirty="0" smtClean="0">
                <a:solidFill>
                  <a:srgbClr val="FFFFFF"/>
                </a:solidFill>
                <a:latin typeface="Verdana"/>
                <a:cs typeface="Verdana"/>
              </a:rPr>
              <a:t>Chelenges before introducting the modern technology</a:t>
            </a:r>
          </a:p>
          <a:p>
            <a:pPr marL="12700">
              <a:lnSpc>
                <a:spcPct val="100000"/>
              </a:lnSpc>
              <a:spcBef>
                <a:spcPts val="2550"/>
              </a:spcBef>
              <a:buFont typeface="Arial" pitchFamily="34" charset="0"/>
              <a:buChar char="•"/>
            </a:pPr>
            <a:r>
              <a:rPr lang="ro-RO" sz="2500" spc="65" dirty="0" smtClean="0">
                <a:solidFill>
                  <a:srgbClr val="FFFFFF"/>
                </a:solidFill>
                <a:latin typeface="Verdana"/>
                <a:cs typeface="Verdana"/>
              </a:rPr>
              <a:t>Insides of moderntechnology </a:t>
            </a:r>
          </a:p>
          <a:p>
            <a:pPr marL="12700">
              <a:lnSpc>
                <a:spcPct val="100000"/>
              </a:lnSpc>
              <a:spcBef>
                <a:spcPts val="2550"/>
              </a:spcBef>
              <a:buFont typeface="Arial" pitchFamily="34" charset="0"/>
              <a:buChar char="•"/>
            </a:pPr>
            <a:r>
              <a:rPr lang="ro-RO" sz="2500" spc="65" dirty="0" smtClean="0">
                <a:solidFill>
                  <a:srgbClr val="FFFFFF"/>
                </a:solidFill>
                <a:latin typeface="Verdana"/>
                <a:cs typeface="Verdana"/>
              </a:rPr>
              <a:t>Future prospect</a:t>
            </a:r>
          </a:p>
          <a:p>
            <a:pPr marL="12700">
              <a:lnSpc>
                <a:spcPct val="100000"/>
              </a:lnSpc>
              <a:spcBef>
                <a:spcPts val="2550"/>
              </a:spcBef>
              <a:buFont typeface="Arial" pitchFamily="34" charset="0"/>
              <a:buChar char="•"/>
            </a:pPr>
            <a:r>
              <a:rPr lang="ro-RO" sz="2500" spc="65" dirty="0" smtClean="0">
                <a:solidFill>
                  <a:srgbClr val="FFFFFF"/>
                </a:solidFill>
                <a:latin typeface="Verdana"/>
                <a:cs typeface="Verdana"/>
              </a:rPr>
              <a:t>Conclusion</a:t>
            </a:r>
            <a:endParaRPr sz="2500" dirty="0">
              <a:latin typeface="Verdana"/>
              <a:cs typeface="Verdan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7145" rIns="0" bIns="0" rtlCol="0">
            <a:spAutoFit/>
          </a:bodyPr>
          <a:lstStyle/>
          <a:p>
            <a:pPr marL="12700">
              <a:lnSpc>
                <a:spcPct val="100000"/>
              </a:lnSpc>
              <a:spcBef>
                <a:spcPts val="135"/>
              </a:spcBef>
            </a:pPr>
            <a:r>
              <a:rPr spc="-655" dirty="0"/>
              <a:t>INTRODUCTION</a:t>
            </a:r>
          </a:p>
        </p:txBody>
      </p:sp>
      <p:sp>
        <p:nvSpPr>
          <p:cNvPr id="3" name="object 3"/>
          <p:cNvSpPr txBox="1"/>
          <p:nvPr/>
        </p:nvSpPr>
        <p:spPr>
          <a:xfrm>
            <a:off x="1754973" y="4855688"/>
            <a:ext cx="14778355" cy="2139950"/>
          </a:xfrm>
          <a:prstGeom prst="rect">
            <a:avLst/>
          </a:prstGeom>
        </p:spPr>
        <p:txBody>
          <a:bodyPr vert="horz" wrap="square" lIns="0" tIns="12700" rIns="0" bIns="0" rtlCol="0">
            <a:spAutoFit/>
          </a:bodyPr>
          <a:lstStyle/>
          <a:p>
            <a:pPr marL="12065" marR="5080" algn="ctr">
              <a:lnSpc>
                <a:spcPct val="156800"/>
              </a:lnSpc>
              <a:spcBef>
                <a:spcPts val="100"/>
              </a:spcBef>
            </a:pPr>
            <a:r>
              <a:rPr sz="2950" b="1" spc="20" dirty="0">
                <a:solidFill>
                  <a:srgbClr val="253F6A"/>
                </a:solidFill>
                <a:latin typeface="Verdana"/>
                <a:cs typeface="Verdana"/>
              </a:rPr>
              <a:t>Conducting</a:t>
            </a:r>
            <a:r>
              <a:rPr sz="2950" b="1" spc="-40" dirty="0">
                <a:solidFill>
                  <a:srgbClr val="253F6A"/>
                </a:solidFill>
                <a:latin typeface="Verdana"/>
                <a:cs typeface="Verdana"/>
              </a:rPr>
              <a:t> </a:t>
            </a:r>
            <a:r>
              <a:rPr sz="2950" b="1" spc="-65" dirty="0">
                <a:solidFill>
                  <a:srgbClr val="253F6A"/>
                </a:solidFill>
                <a:latin typeface="Verdana"/>
                <a:cs typeface="Verdana"/>
              </a:rPr>
              <a:t>an</a:t>
            </a:r>
            <a:r>
              <a:rPr sz="2950" b="1" spc="-35" dirty="0">
                <a:solidFill>
                  <a:srgbClr val="253F6A"/>
                </a:solidFill>
                <a:latin typeface="Verdana"/>
                <a:cs typeface="Verdana"/>
              </a:rPr>
              <a:t> </a:t>
            </a:r>
            <a:r>
              <a:rPr sz="2950" b="1" spc="-60" dirty="0">
                <a:solidFill>
                  <a:srgbClr val="253F6A"/>
                </a:solidFill>
                <a:latin typeface="Verdana"/>
                <a:cs typeface="Verdana"/>
              </a:rPr>
              <a:t>analysis</a:t>
            </a:r>
            <a:r>
              <a:rPr sz="2950" b="1" spc="-35" dirty="0">
                <a:solidFill>
                  <a:srgbClr val="253F6A"/>
                </a:solidFill>
                <a:latin typeface="Verdana"/>
                <a:cs typeface="Verdana"/>
              </a:rPr>
              <a:t> </a:t>
            </a:r>
            <a:r>
              <a:rPr sz="2950" b="1" spc="-30" dirty="0">
                <a:solidFill>
                  <a:srgbClr val="253F6A"/>
                </a:solidFill>
                <a:latin typeface="Verdana"/>
                <a:cs typeface="Verdana"/>
              </a:rPr>
              <a:t>and</a:t>
            </a:r>
            <a:r>
              <a:rPr sz="2950" b="1" spc="-35" dirty="0">
                <a:solidFill>
                  <a:srgbClr val="253F6A"/>
                </a:solidFill>
                <a:latin typeface="Verdana"/>
                <a:cs typeface="Verdana"/>
              </a:rPr>
              <a:t> </a:t>
            </a:r>
            <a:r>
              <a:rPr sz="2950" b="1" spc="-20" dirty="0">
                <a:solidFill>
                  <a:srgbClr val="253F6A"/>
                </a:solidFill>
                <a:latin typeface="Verdana"/>
                <a:cs typeface="Verdana"/>
              </a:rPr>
              <a:t>investigation</a:t>
            </a:r>
            <a:r>
              <a:rPr sz="2950" b="1" spc="-40" dirty="0">
                <a:solidFill>
                  <a:srgbClr val="253F6A"/>
                </a:solidFill>
                <a:latin typeface="Verdana"/>
                <a:cs typeface="Verdana"/>
              </a:rPr>
              <a:t> </a:t>
            </a:r>
            <a:r>
              <a:rPr sz="2950" b="1" spc="-35" dirty="0">
                <a:solidFill>
                  <a:srgbClr val="253F6A"/>
                </a:solidFill>
                <a:latin typeface="Verdana"/>
                <a:cs typeface="Verdana"/>
              </a:rPr>
              <a:t>on </a:t>
            </a:r>
            <a:r>
              <a:rPr sz="2950" b="1" spc="-65" dirty="0">
                <a:solidFill>
                  <a:srgbClr val="253F6A"/>
                </a:solidFill>
                <a:latin typeface="Verdana"/>
                <a:cs typeface="Verdana"/>
              </a:rPr>
              <a:t>all</a:t>
            </a:r>
            <a:r>
              <a:rPr sz="2950" b="1" spc="-35" dirty="0">
                <a:solidFill>
                  <a:srgbClr val="253F6A"/>
                </a:solidFill>
                <a:latin typeface="Verdana"/>
                <a:cs typeface="Verdana"/>
              </a:rPr>
              <a:t> </a:t>
            </a:r>
            <a:r>
              <a:rPr sz="2950" b="1" spc="-70" dirty="0">
                <a:solidFill>
                  <a:srgbClr val="253F6A"/>
                </a:solidFill>
                <a:latin typeface="Verdana"/>
                <a:cs typeface="Verdana"/>
              </a:rPr>
              <a:t>ways</a:t>
            </a:r>
            <a:r>
              <a:rPr sz="2950" b="1" spc="-35" dirty="0">
                <a:solidFill>
                  <a:srgbClr val="253F6A"/>
                </a:solidFill>
                <a:latin typeface="Verdana"/>
                <a:cs typeface="Verdana"/>
              </a:rPr>
              <a:t> of</a:t>
            </a:r>
            <a:r>
              <a:rPr sz="2950" b="1" spc="-40" dirty="0">
                <a:solidFill>
                  <a:srgbClr val="253F6A"/>
                </a:solidFill>
                <a:latin typeface="Verdana"/>
                <a:cs typeface="Verdana"/>
              </a:rPr>
              <a:t> </a:t>
            </a:r>
            <a:r>
              <a:rPr sz="2950" b="1" spc="-20" dirty="0">
                <a:solidFill>
                  <a:srgbClr val="253F6A"/>
                </a:solidFill>
                <a:latin typeface="Verdana"/>
                <a:cs typeface="Verdana"/>
              </a:rPr>
              <a:t>Amazon </a:t>
            </a:r>
            <a:r>
              <a:rPr sz="2950" b="1" spc="-15" dirty="0">
                <a:solidFill>
                  <a:srgbClr val="253F6A"/>
                </a:solidFill>
                <a:latin typeface="Verdana"/>
                <a:cs typeface="Verdana"/>
              </a:rPr>
              <a:t> </a:t>
            </a:r>
            <a:r>
              <a:rPr sz="2950" b="1" spc="-35" dirty="0">
                <a:solidFill>
                  <a:srgbClr val="253F6A"/>
                </a:solidFill>
                <a:latin typeface="Verdana"/>
                <a:cs typeface="Verdana"/>
              </a:rPr>
              <a:t>operations</a:t>
            </a:r>
            <a:r>
              <a:rPr sz="2950" b="1" spc="-30" dirty="0">
                <a:solidFill>
                  <a:srgbClr val="253F6A"/>
                </a:solidFill>
                <a:latin typeface="Verdana"/>
                <a:cs typeface="Verdana"/>
              </a:rPr>
              <a:t> and</a:t>
            </a:r>
            <a:r>
              <a:rPr sz="2950" b="1" spc="-35" dirty="0">
                <a:solidFill>
                  <a:srgbClr val="253F6A"/>
                </a:solidFill>
                <a:latin typeface="Verdana"/>
                <a:cs typeface="Verdana"/>
              </a:rPr>
              <a:t> artificial</a:t>
            </a:r>
            <a:r>
              <a:rPr sz="2950" b="1" spc="-30" dirty="0">
                <a:solidFill>
                  <a:srgbClr val="253F6A"/>
                </a:solidFill>
                <a:latin typeface="Verdana"/>
                <a:cs typeface="Verdana"/>
              </a:rPr>
              <a:t> </a:t>
            </a:r>
            <a:r>
              <a:rPr sz="2950" b="1" spc="-20" dirty="0">
                <a:solidFill>
                  <a:srgbClr val="253F6A"/>
                </a:solidFill>
                <a:latin typeface="Verdana"/>
                <a:cs typeface="Verdana"/>
              </a:rPr>
              <a:t>intelligence.</a:t>
            </a:r>
            <a:r>
              <a:rPr sz="2950" b="1" spc="-30" dirty="0">
                <a:solidFill>
                  <a:srgbClr val="253F6A"/>
                </a:solidFill>
                <a:latin typeface="Verdana"/>
                <a:cs typeface="Verdana"/>
              </a:rPr>
              <a:t> </a:t>
            </a:r>
            <a:r>
              <a:rPr sz="2950" b="1" spc="-55" dirty="0">
                <a:solidFill>
                  <a:srgbClr val="253F6A"/>
                </a:solidFill>
                <a:latin typeface="Verdana"/>
                <a:cs typeface="Verdana"/>
              </a:rPr>
              <a:t>The</a:t>
            </a:r>
            <a:r>
              <a:rPr sz="2950" b="1" spc="-30" dirty="0">
                <a:solidFill>
                  <a:srgbClr val="253F6A"/>
                </a:solidFill>
                <a:latin typeface="Verdana"/>
                <a:cs typeface="Verdana"/>
              </a:rPr>
              <a:t> </a:t>
            </a:r>
            <a:r>
              <a:rPr sz="2950" b="1" spc="-20" dirty="0">
                <a:solidFill>
                  <a:srgbClr val="253F6A"/>
                </a:solidFill>
                <a:latin typeface="Verdana"/>
                <a:cs typeface="Verdana"/>
              </a:rPr>
              <a:t>Amazon</a:t>
            </a:r>
            <a:r>
              <a:rPr sz="2950" b="1" spc="-30" dirty="0">
                <a:solidFill>
                  <a:srgbClr val="253F6A"/>
                </a:solidFill>
                <a:latin typeface="Verdana"/>
                <a:cs typeface="Verdana"/>
              </a:rPr>
              <a:t> Proteus </a:t>
            </a:r>
            <a:r>
              <a:rPr sz="2950" b="1" spc="-25" dirty="0">
                <a:solidFill>
                  <a:srgbClr val="253F6A"/>
                </a:solidFill>
                <a:latin typeface="Verdana"/>
                <a:cs typeface="Verdana"/>
              </a:rPr>
              <a:t>robot</a:t>
            </a:r>
            <a:r>
              <a:rPr sz="2950" b="1" spc="-30" dirty="0">
                <a:solidFill>
                  <a:srgbClr val="253F6A"/>
                </a:solidFill>
                <a:latin typeface="Verdana"/>
                <a:cs typeface="Verdana"/>
              </a:rPr>
              <a:t> </a:t>
            </a:r>
            <a:r>
              <a:rPr sz="2950" b="1" spc="-45" dirty="0">
                <a:solidFill>
                  <a:srgbClr val="253F6A"/>
                </a:solidFill>
                <a:latin typeface="Verdana"/>
                <a:cs typeface="Verdana"/>
              </a:rPr>
              <a:t>will</a:t>
            </a:r>
            <a:r>
              <a:rPr sz="2950" b="1" spc="-30" dirty="0">
                <a:solidFill>
                  <a:srgbClr val="253F6A"/>
                </a:solidFill>
                <a:latin typeface="Verdana"/>
                <a:cs typeface="Verdana"/>
              </a:rPr>
              <a:t> </a:t>
            </a:r>
            <a:r>
              <a:rPr sz="2950" b="1" spc="-20" dirty="0">
                <a:solidFill>
                  <a:srgbClr val="253F6A"/>
                </a:solidFill>
                <a:latin typeface="Verdana"/>
                <a:cs typeface="Verdana"/>
              </a:rPr>
              <a:t>be </a:t>
            </a:r>
            <a:r>
              <a:rPr sz="2950" b="1" spc="-990" dirty="0">
                <a:solidFill>
                  <a:srgbClr val="253F6A"/>
                </a:solidFill>
                <a:latin typeface="Verdana"/>
                <a:cs typeface="Verdana"/>
              </a:rPr>
              <a:t> </a:t>
            </a:r>
            <a:r>
              <a:rPr sz="2950" b="1" spc="-60" dirty="0">
                <a:solidFill>
                  <a:srgbClr val="253F6A"/>
                </a:solidFill>
                <a:latin typeface="Verdana"/>
                <a:cs typeface="Verdana"/>
              </a:rPr>
              <a:t>analysed,</a:t>
            </a:r>
            <a:r>
              <a:rPr sz="2950" b="1" spc="-35" dirty="0">
                <a:solidFill>
                  <a:srgbClr val="253F6A"/>
                </a:solidFill>
                <a:latin typeface="Verdana"/>
                <a:cs typeface="Verdana"/>
              </a:rPr>
              <a:t> </a:t>
            </a:r>
            <a:r>
              <a:rPr sz="2950" b="1" spc="-105" dirty="0">
                <a:solidFill>
                  <a:srgbClr val="253F6A"/>
                </a:solidFill>
                <a:latin typeface="Verdana"/>
                <a:cs typeface="Verdana"/>
              </a:rPr>
              <a:t>as</a:t>
            </a:r>
            <a:r>
              <a:rPr sz="2950" b="1" spc="-35" dirty="0">
                <a:solidFill>
                  <a:srgbClr val="253F6A"/>
                </a:solidFill>
                <a:latin typeface="Verdana"/>
                <a:cs typeface="Verdana"/>
              </a:rPr>
              <a:t> </a:t>
            </a:r>
            <a:r>
              <a:rPr sz="2950" b="1" spc="-40" dirty="0">
                <a:solidFill>
                  <a:srgbClr val="253F6A"/>
                </a:solidFill>
                <a:latin typeface="Verdana"/>
                <a:cs typeface="Verdana"/>
              </a:rPr>
              <a:t>well</a:t>
            </a:r>
            <a:r>
              <a:rPr sz="2950" b="1" spc="-35" dirty="0">
                <a:solidFill>
                  <a:srgbClr val="253F6A"/>
                </a:solidFill>
                <a:latin typeface="Verdana"/>
                <a:cs typeface="Verdana"/>
              </a:rPr>
              <a:t> </a:t>
            </a:r>
            <a:r>
              <a:rPr sz="2950" b="1" spc="-105" dirty="0">
                <a:solidFill>
                  <a:srgbClr val="253F6A"/>
                </a:solidFill>
                <a:latin typeface="Verdana"/>
                <a:cs typeface="Verdana"/>
              </a:rPr>
              <a:t>as</a:t>
            </a:r>
            <a:r>
              <a:rPr sz="2950" b="1" spc="-35" dirty="0">
                <a:solidFill>
                  <a:srgbClr val="253F6A"/>
                </a:solidFill>
                <a:latin typeface="Verdana"/>
                <a:cs typeface="Verdana"/>
              </a:rPr>
              <a:t> </a:t>
            </a:r>
            <a:r>
              <a:rPr sz="2950" b="1" spc="-50" dirty="0">
                <a:solidFill>
                  <a:srgbClr val="253F6A"/>
                </a:solidFill>
                <a:latin typeface="Verdana"/>
                <a:cs typeface="Verdana"/>
              </a:rPr>
              <a:t>its</a:t>
            </a:r>
            <a:r>
              <a:rPr sz="2950" b="1" spc="-35" dirty="0">
                <a:solidFill>
                  <a:srgbClr val="253F6A"/>
                </a:solidFill>
                <a:latin typeface="Verdana"/>
                <a:cs typeface="Verdana"/>
              </a:rPr>
              <a:t> </a:t>
            </a:r>
            <a:r>
              <a:rPr sz="2950" b="1" spc="-30" dirty="0">
                <a:solidFill>
                  <a:srgbClr val="253F6A"/>
                </a:solidFill>
                <a:latin typeface="Verdana"/>
                <a:cs typeface="Verdana"/>
              </a:rPr>
              <a:t>positive</a:t>
            </a:r>
            <a:r>
              <a:rPr sz="2950" b="1" spc="-35" dirty="0">
                <a:solidFill>
                  <a:srgbClr val="253F6A"/>
                </a:solidFill>
                <a:latin typeface="Verdana"/>
                <a:cs typeface="Verdana"/>
              </a:rPr>
              <a:t> </a:t>
            </a:r>
            <a:r>
              <a:rPr sz="2950" b="1" spc="-30" dirty="0">
                <a:solidFill>
                  <a:srgbClr val="253F6A"/>
                </a:solidFill>
                <a:latin typeface="Verdana"/>
                <a:cs typeface="Verdana"/>
              </a:rPr>
              <a:t>and</a:t>
            </a:r>
            <a:r>
              <a:rPr sz="2950" b="1" spc="-35" dirty="0">
                <a:solidFill>
                  <a:srgbClr val="253F6A"/>
                </a:solidFill>
                <a:latin typeface="Verdana"/>
                <a:cs typeface="Verdana"/>
              </a:rPr>
              <a:t> </a:t>
            </a:r>
            <a:r>
              <a:rPr sz="2950" b="1" spc="-20" dirty="0">
                <a:solidFill>
                  <a:srgbClr val="253F6A"/>
                </a:solidFill>
                <a:latin typeface="Verdana"/>
                <a:cs typeface="Verdana"/>
              </a:rPr>
              <a:t>negative</a:t>
            </a:r>
            <a:r>
              <a:rPr sz="2950" b="1" spc="-35" dirty="0">
                <a:solidFill>
                  <a:srgbClr val="253F6A"/>
                </a:solidFill>
                <a:latin typeface="Verdana"/>
                <a:cs typeface="Verdana"/>
              </a:rPr>
              <a:t> </a:t>
            </a:r>
            <a:r>
              <a:rPr sz="2950" b="1" spc="-25" dirty="0">
                <a:solidFill>
                  <a:srgbClr val="253F6A"/>
                </a:solidFill>
                <a:latin typeface="Verdana"/>
                <a:cs typeface="Verdana"/>
              </a:rPr>
              <a:t>impact.</a:t>
            </a:r>
            <a:endParaRPr sz="2950" dirty="0">
              <a:latin typeface="Verdana"/>
              <a:cs typeface="Verdana"/>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53F6A"/>
          </a:solidFill>
        </p:spPr>
        <p:txBody>
          <a:bodyPr wrap="square" lIns="0" tIns="0" rIns="0" bIns="0" rtlCol="0"/>
          <a:lstStyle/>
          <a:p>
            <a:endParaRPr/>
          </a:p>
        </p:txBody>
      </p:sp>
      <p:sp>
        <p:nvSpPr>
          <p:cNvPr id="3" name="object 3"/>
          <p:cNvSpPr/>
          <p:nvPr/>
        </p:nvSpPr>
        <p:spPr>
          <a:xfrm>
            <a:off x="0" y="14437"/>
            <a:ext cx="18288000" cy="10273030"/>
          </a:xfrm>
          <a:custGeom>
            <a:avLst/>
            <a:gdLst/>
            <a:ahLst/>
            <a:cxnLst/>
            <a:rect l="l" t="t" r="r" b="b"/>
            <a:pathLst>
              <a:path w="18288000" h="10273030">
                <a:moveTo>
                  <a:pt x="18287998" y="10272562"/>
                </a:moveTo>
                <a:lnTo>
                  <a:pt x="0" y="10272561"/>
                </a:lnTo>
                <a:lnTo>
                  <a:pt x="0" y="10229242"/>
                </a:lnTo>
                <a:lnTo>
                  <a:pt x="18287998" y="0"/>
                </a:lnTo>
                <a:lnTo>
                  <a:pt x="18287998" y="10272562"/>
                </a:lnTo>
                <a:close/>
              </a:path>
            </a:pathLst>
          </a:custGeom>
          <a:solidFill>
            <a:srgbClr val="000000">
              <a:alpha val="6669"/>
            </a:srgbClr>
          </a:solidFill>
        </p:spPr>
        <p:txBody>
          <a:bodyPr wrap="square" lIns="0" tIns="0" rIns="0" bIns="0" rtlCol="0"/>
          <a:lstStyle/>
          <a:p>
            <a:endParaRPr/>
          </a:p>
        </p:txBody>
      </p:sp>
      <p:pic>
        <p:nvPicPr>
          <p:cNvPr id="4" name="object 4"/>
          <p:cNvPicPr/>
          <p:nvPr/>
        </p:nvPicPr>
        <p:blipFill>
          <a:blip r:embed="rId3" cstate="print"/>
          <a:stretch>
            <a:fillRect/>
          </a:stretch>
        </p:blipFill>
        <p:spPr>
          <a:xfrm>
            <a:off x="1028772" y="1349204"/>
            <a:ext cx="16649477" cy="8068008"/>
          </a:xfrm>
          <a:prstGeom prst="rect">
            <a:avLst/>
          </a:prstGeom>
        </p:spPr>
      </p:pic>
      <p:sp>
        <p:nvSpPr>
          <p:cNvPr id="5" name="object 5"/>
          <p:cNvSpPr txBox="1"/>
          <p:nvPr/>
        </p:nvSpPr>
        <p:spPr>
          <a:xfrm>
            <a:off x="6172200" y="4058377"/>
            <a:ext cx="5470525" cy="2185150"/>
          </a:xfrm>
          <a:prstGeom prst="rect">
            <a:avLst/>
          </a:prstGeom>
        </p:spPr>
        <p:txBody>
          <a:bodyPr vert="horz" wrap="square" lIns="0" tIns="243840" rIns="0" bIns="0" rtlCol="0">
            <a:spAutoFit/>
          </a:bodyPr>
          <a:lstStyle/>
          <a:p>
            <a:pPr marL="521970" marR="5080" indent="-509905" algn="ctr">
              <a:lnSpc>
                <a:spcPts val="8020"/>
              </a:lnSpc>
              <a:spcBef>
                <a:spcPts val="1920"/>
              </a:spcBef>
            </a:pPr>
            <a:r>
              <a:rPr sz="5400" b="1" i="1" spc="-350" dirty="0">
                <a:solidFill>
                  <a:srgbClr val="FFFFFF"/>
                </a:solidFill>
                <a:latin typeface="Verdana"/>
                <a:cs typeface="Verdana"/>
              </a:rPr>
              <a:t>C</a:t>
            </a:r>
            <a:r>
              <a:rPr sz="5400" b="1" i="1" spc="-495" dirty="0">
                <a:solidFill>
                  <a:srgbClr val="FFFFFF"/>
                </a:solidFill>
                <a:latin typeface="Verdana"/>
                <a:cs typeface="Verdana"/>
              </a:rPr>
              <a:t>O</a:t>
            </a:r>
            <a:r>
              <a:rPr sz="5400" b="1" i="1" spc="-405" dirty="0">
                <a:solidFill>
                  <a:srgbClr val="FFFFFF"/>
                </a:solidFill>
                <a:latin typeface="Verdana"/>
                <a:cs typeface="Verdana"/>
              </a:rPr>
              <a:t>M</a:t>
            </a:r>
            <a:r>
              <a:rPr sz="5400" b="1" i="1" spc="-434" dirty="0">
                <a:solidFill>
                  <a:srgbClr val="FFFFFF"/>
                </a:solidFill>
                <a:latin typeface="Verdana"/>
                <a:cs typeface="Verdana"/>
              </a:rPr>
              <a:t>P</a:t>
            </a:r>
            <a:r>
              <a:rPr sz="5400" b="1" i="1" spc="-385" dirty="0">
                <a:solidFill>
                  <a:srgbClr val="FFFFFF"/>
                </a:solidFill>
                <a:latin typeface="Verdana"/>
                <a:cs typeface="Verdana"/>
              </a:rPr>
              <a:t>A</a:t>
            </a:r>
            <a:r>
              <a:rPr sz="5400" b="1" i="1" spc="-795" dirty="0">
                <a:solidFill>
                  <a:srgbClr val="FFFFFF"/>
                </a:solidFill>
                <a:latin typeface="Verdana"/>
                <a:cs typeface="Verdana"/>
              </a:rPr>
              <a:t>N</a:t>
            </a:r>
            <a:r>
              <a:rPr sz="5400" b="1" i="1" spc="-215" dirty="0">
                <a:solidFill>
                  <a:srgbClr val="FFFFFF"/>
                </a:solidFill>
                <a:latin typeface="Verdana"/>
                <a:cs typeface="Verdana"/>
              </a:rPr>
              <a:t>Y  </a:t>
            </a:r>
            <a:r>
              <a:rPr sz="5400" b="1" i="1" spc="-745" dirty="0">
                <a:solidFill>
                  <a:srgbClr val="FFFFFF"/>
                </a:solidFill>
                <a:latin typeface="Verdana"/>
                <a:cs typeface="Verdana"/>
              </a:rPr>
              <a:t>PROFILE</a:t>
            </a:r>
            <a:endParaRPr sz="5400" dirty="0">
              <a:latin typeface="Verdana"/>
              <a:cs typeface="Verdana"/>
            </a:endParaRPr>
          </a:p>
        </p:txBody>
      </p:sp>
      <p:sp>
        <p:nvSpPr>
          <p:cNvPr id="6" name="object 6"/>
          <p:cNvSpPr txBox="1"/>
          <p:nvPr/>
        </p:nvSpPr>
        <p:spPr>
          <a:xfrm>
            <a:off x="1258470" y="1822818"/>
            <a:ext cx="4213860" cy="1339850"/>
          </a:xfrm>
          <a:prstGeom prst="rect">
            <a:avLst/>
          </a:prstGeom>
        </p:spPr>
        <p:txBody>
          <a:bodyPr vert="horz" wrap="square" lIns="0" tIns="12700" rIns="0" bIns="0" rtlCol="0">
            <a:spAutoFit/>
          </a:bodyPr>
          <a:lstStyle/>
          <a:p>
            <a:pPr marL="12700" marR="5080" algn="ctr">
              <a:lnSpc>
                <a:spcPct val="114999"/>
              </a:lnSpc>
              <a:spcBef>
                <a:spcPts val="100"/>
              </a:spcBef>
            </a:pPr>
            <a:r>
              <a:rPr sz="2500" spc="95" dirty="0">
                <a:solidFill>
                  <a:srgbClr val="202423"/>
                </a:solidFill>
                <a:latin typeface="Verdana"/>
                <a:cs typeface="Verdana"/>
              </a:rPr>
              <a:t>Company </a:t>
            </a:r>
            <a:r>
              <a:rPr sz="2500" spc="30" dirty="0">
                <a:solidFill>
                  <a:srgbClr val="202423"/>
                </a:solidFill>
                <a:latin typeface="Verdana"/>
                <a:cs typeface="Verdana"/>
              </a:rPr>
              <a:t>has </a:t>
            </a:r>
            <a:r>
              <a:rPr sz="2500" spc="105" dirty="0">
                <a:solidFill>
                  <a:srgbClr val="202423"/>
                </a:solidFill>
                <a:latin typeface="Verdana"/>
                <a:cs typeface="Verdana"/>
              </a:rPr>
              <a:t>been </a:t>
            </a:r>
            <a:r>
              <a:rPr sz="2500" spc="110" dirty="0">
                <a:solidFill>
                  <a:srgbClr val="202423"/>
                </a:solidFill>
                <a:latin typeface="Verdana"/>
                <a:cs typeface="Verdana"/>
              </a:rPr>
              <a:t> </a:t>
            </a:r>
            <a:r>
              <a:rPr sz="2500" spc="35" dirty="0">
                <a:solidFill>
                  <a:srgbClr val="202423"/>
                </a:solidFill>
                <a:latin typeface="Verdana"/>
                <a:cs typeface="Verdana"/>
              </a:rPr>
              <a:t>l</a:t>
            </a:r>
            <a:r>
              <a:rPr sz="2500" spc="15" dirty="0">
                <a:solidFill>
                  <a:srgbClr val="202423"/>
                </a:solidFill>
                <a:latin typeface="Verdana"/>
                <a:cs typeface="Verdana"/>
              </a:rPr>
              <a:t>a</a:t>
            </a:r>
            <a:r>
              <a:rPr sz="2500" spc="145" dirty="0">
                <a:solidFill>
                  <a:srgbClr val="202423"/>
                </a:solidFill>
                <a:latin typeface="Verdana"/>
                <a:cs typeface="Verdana"/>
              </a:rPr>
              <a:t>u</a:t>
            </a:r>
            <a:r>
              <a:rPr sz="2500" spc="155" dirty="0">
                <a:solidFill>
                  <a:srgbClr val="202423"/>
                </a:solidFill>
                <a:latin typeface="Verdana"/>
                <a:cs typeface="Verdana"/>
              </a:rPr>
              <a:t>n</a:t>
            </a:r>
            <a:r>
              <a:rPr sz="2500" spc="150" dirty="0">
                <a:solidFill>
                  <a:srgbClr val="202423"/>
                </a:solidFill>
                <a:latin typeface="Verdana"/>
                <a:cs typeface="Verdana"/>
              </a:rPr>
              <a:t>c</a:t>
            </a:r>
            <a:r>
              <a:rPr sz="2500" spc="155" dirty="0">
                <a:solidFill>
                  <a:srgbClr val="202423"/>
                </a:solidFill>
                <a:latin typeface="Verdana"/>
                <a:cs typeface="Verdana"/>
              </a:rPr>
              <a:t>h</a:t>
            </a:r>
            <a:r>
              <a:rPr sz="2500" spc="65" dirty="0">
                <a:solidFill>
                  <a:srgbClr val="202423"/>
                </a:solidFill>
                <a:latin typeface="Verdana"/>
                <a:cs typeface="Verdana"/>
              </a:rPr>
              <a:t>e</a:t>
            </a:r>
            <a:r>
              <a:rPr sz="2500" spc="135" dirty="0">
                <a:solidFill>
                  <a:srgbClr val="202423"/>
                </a:solidFill>
                <a:latin typeface="Verdana"/>
                <a:cs typeface="Verdana"/>
              </a:rPr>
              <a:t>d</a:t>
            </a:r>
            <a:r>
              <a:rPr sz="2500" spc="-125" dirty="0">
                <a:solidFill>
                  <a:srgbClr val="202423"/>
                </a:solidFill>
                <a:latin typeface="Verdana"/>
                <a:cs typeface="Verdana"/>
              </a:rPr>
              <a:t> </a:t>
            </a:r>
            <a:r>
              <a:rPr sz="2500" spc="35" dirty="0">
                <a:solidFill>
                  <a:srgbClr val="202423"/>
                </a:solidFill>
                <a:latin typeface="Verdana"/>
                <a:cs typeface="Verdana"/>
              </a:rPr>
              <a:t>i</a:t>
            </a:r>
            <a:r>
              <a:rPr sz="2500" spc="110" dirty="0">
                <a:solidFill>
                  <a:srgbClr val="202423"/>
                </a:solidFill>
                <a:latin typeface="Verdana"/>
                <a:cs typeface="Verdana"/>
              </a:rPr>
              <a:t>n</a:t>
            </a:r>
            <a:r>
              <a:rPr sz="2500" spc="-125" dirty="0">
                <a:solidFill>
                  <a:srgbClr val="202423"/>
                </a:solidFill>
                <a:latin typeface="Verdana"/>
                <a:cs typeface="Verdana"/>
              </a:rPr>
              <a:t> </a:t>
            </a:r>
            <a:r>
              <a:rPr sz="2500" spc="-645" dirty="0">
                <a:solidFill>
                  <a:srgbClr val="202423"/>
                </a:solidFill>
                <a:latin typeface="Verdana"/>
                <a:cs typeface="Verdana"/>
              </a:rPr>
              <a:t>1</a:t>
            </a:r>
            <a:r>
              <a:rPr sz="2500" spc="-25" dirty="0">
                <a:solidFill>
                  <a:srgbClr val="202423"/>
                </a:solidFill>
                <a:latin typeface="Verdana"/>
                <a:cs typeface="Verdana"/>
              </a:rPr>
              <a:t>99</a:t>
            </a:r>
            <a:r>
              <a:rPr sz="2500" spc="-175" dirty="0">
                <a:solidFill>
                  <a:srgbClr val="202423"/>
                </a:solidFill>
                <a:latin typeface="Verdana"/>
                <a:cs typeface="Verdana"/>
              </a:rPr>
              <a:t>5</a:t>
            </a:r>
            <a:r>
              <a:rPr sz="2500" spc="-125" dirty="0">
                <a:solidFill>
                  <a:srgbClr val="202423"/>
                </a:solidFill>
                <a:latin typeface="Verdana"/>
                <a:cs typeface="Verdana"/>
              </a:rPr>
              <a:t> </a:t>
            </a:r>
            <a:r>
              <a:rPr sz="2500" spc="35" dirty="0">
                <a:solidFill>
                  <a:srgbClr val="202423"/>
                </a:solidFill>
                <a:latin typeface="Verdana"/>
                <a:cs typeface="Verdana"/>
              </a:rPr>
              <a:t>i</a:t>
            </a:r>
            <a:r>
              <a:rPr sz="2500" spc="110" dirty="0">
                <a:solidFill>
                  <a:srgbClr val="202423"/>
                </a:solidFill>
                <a:latin typeface="Verdana"/>
                <a:cs typeface="Verdana"/>
              </a:rPr>
              <a:t>n</a:t>
            </a:r>
            <a:r>
              <a:rPr sz="2500" spc="-125" dirty="0">
                <a:solidFill>
                  <a:srgbClr val="202423"/>
                </a:solidFill>
                <a:latin typeface="Verdana"/>
                <a:cs typeface="Verdana"/>
              </a:rPr>
              <a:t> </a:t>
            </a:r>
            <a:r>
              <a:rPr sz="2500" spc="-130" dirty="0">
                <a:solidFill>
                  <a:srgbClr val="202423"/>
                </a:solidFill>
                <a:latin typeface="Verdana"/>
                <a:cs typeface="Verdana"/>
              </a:rPr>
              <a:t>5</a:t>
            </a:r>
            <a:r>
              <a:rPr sz="2500" spc="65" dirty="0">
                <a:solidFill>
                  <a:srgbClr val="202423"/>
                </a:solidFill>
                <a:latin typeface="Verdana"/>
                <a:cs typeface="Verdana"/>
              </a:rPr>
              <a:t>0</a:t>
            </a:r>
            <a:r>
              <a:rPr sz="2500" spc="-125" dirty="0">
                <a:solidFill>
                  <a:srgbClr val="202423"/>
                </a:solidFill>
                <a:latin typeface="Verdana"/>
                <a:cs typeface="Verdana"/>
              </a:rPr>
              <a:t> </a:t>
            </a:r>
            <a:r>
              <a:rPr sz="2500" spc="195" dirty="0">
                <a:solidFill>
                  <a:srgbClr val="202423"/>
                </a:solidFill>
                <a:latin typeface="Verdana"/>
                <a:cs typeface="Verdana"/>
              </a:rPr>
              <a:t>U</a:t>
            </a:r>
            <a:r>
              <a:rPr sz="2500" spc="-120" dirty="0">
                <a:solidFill>
                  <a:srgbClr val="202423"/>
                </a:solidFill>
                <a:latin typeface="Verdana"/>
                <a:cs typeface="Verdana"/>
              </a:rPr>
              <a:t>S  </a:t>
            </a:r>
            <a:r>
              <a:rPr sz="2500" spc="15" dirty="0">
                <a:solidFill>
                  <a:srgbClr val="202423"/>
                </a:solidFill>
                <a:latin typeface="Verdana"/>
                <a:cs typeface="Verdana"/>
              </a:rPr>
              <a:t>states</a:t>
            </a:r>
            <a:r>
              <a:rPr sz="2500" spc="-130" dirty="0">
                <a:solidFill>
                  <a:srgbClr val="202423"/>
                </a:solidFill>
                <a:latin typeface="Verdana"/>
                <a:cs typeface="Verdana"/>
              </a:rPr>
              <a:t> </a:t>
            </a:r>
            <a:r>
              <a:rPr sz="2500" spc="100" dirty="0">
                <a:solidFill>
                  <a:srgbClr val="202423"/>
                </a:solidFill>
                <a:latin typeface="Verdana"/>
                <a:cs typeface="Verdana"/>
              </a:rPr>
              <a:t>and</a:t>
            </a:r>
            <a:r>
              <a:rPr sz="2500" spc="-130" dirty="0">
                <a:solidFill>
                  <a:srgbClr val="202423"/>
                </a:solidFill>
                <a:latin typeface="Verdana"/>
                <a:cs typeface="Verdana"/>
              </a:rPr>
              <a:t> </a:t>
            </a:r>
            <a:r>
              <a:rPr sz="2500" spc="-35" dirty="0">
                <a:solidFill>
                  <a:srgbClr val="202423"/>
                </a:solidFill>
                <a:latin typeface="Verdana"/>
                <a:cs typeface="Verdana"/>
              </a:rPr>
              <a:t>45</a:t>
            </a:r>
            <a:r>
              <a:rPr sz="2500" spc="-130" dirty="0">
                <a:solidFill>
                  <a:srgbClr val="202423"/>
                </a:solidFill>
                <a:latin typeface="Verdana"/>
                <a:cs typeface="Verdana"/>
              </a:rPr>
              <a:t> </a:t>
            </a:r>
            <a:r>
              <a:rPr sz="2500" spc="60" dirty="0">
                <a:solidFill>
                  <a:srgbClr val="202423"/>
                </a:solidFill>
                <a:latin typeface="Verdana"/>
                <a:cs typeface="Verdana"/>
              </a:rPr>
              <a:t>Countries</a:t>
            </a:r>
            <a:endParaRPr sz="2500">
              <a:latin typeface="Verdana"/>
              <a:cs typeface="Verdana"/>
            </a:endParaRPr>
          </a:p>
        </p:txBody>
      </p:sp>
      <p:sp>
        <p:nvSpPr>
          <p:cNvPr id="7" name="object 7"/>
          <p:cNvSpPr txBox="1"/>
          <p:nvPr/>
        </p:nvSpPr>
        <p:spPr>
          <a:xfrm>
            <a:off x="13026600" y="7641947"/>
            <a:ext cx="3839210" cy="1339850"/>
          </a:xfrm>
          <a:prstGeom prst="rect">
            <a:avLst/>
          </a:prstGeom>
        </p:spPr>
        <p:txBody>
          <a:bodyPr vert="horz" wrap="square" lIns="0" tIns="12700" rIns="0" bIns="0" rtlCol="0">
            <a:spAutoFit/>
          </a:bodyPr>
          <a:lstStyle/>
          <a:p>
            <a:pPr marL="12700" marR="5080" algn="ctr">
              <a:lnSpc>
                <a:spcPct val="114999"/>
              </a:lnSpc>
              <a:spcBef>
                <a:spcPts val="100"/>
              </a:spcBef>
            </a:pPr>
            <a:r>
              <a:rPr sz="2500" spc="-20" dirty="0">
                <a:solidFill>
                  <a:srgbClr val="202423"/>
                </a:solidFill>
                <a:latin typeface="Verdana"/>
                <a:cs typeface="Verdana"/>
              </a:rPr>
              <a:t>Satisfy</a:t>
            </a:r>
            <a:r>
              <a:rPr sz="2500" spc="-140" dirty="0">
                <a:solidFill>
                  <a:srgbClr val="202423"/>
                </a:solidFill>
                <a:latin typeface="Verdana"/>
                <a:cs typeface="Verdana"/>
              </a:rPr>
              <a:t> </a:t>
            </a:r>
            <a:r>
              <a:rPr sz="2500" spc="10" dirty="0">
                <a:solidFill>
                  <a:srgbClr val="202423"/>
                </a:solidFill>
                <a:latin typeface="Verdana"/>
                <a:cs typeface="Verdana"/>
              </a:rPr>
              <a:t>all</a:t>
            </a:r>
            <a:r>
              <a:rPr sz="2500" spc="-140" dirty="0">
                <a:solidFill>
                  <a:srgbClr val="202423"/>
                </a:solidFill>
                <a:latin typeface="Verdana"/>
                <a:cs typeface="Verdana"/>
              </a:rPr>
              <a:t> </a:t>
            </a:r>
            <a:r>
              <a:rPr sz="2500" spc="80" dirty="0">
                <a:solidFill>
                  <a:srgbClr val="202423"/>
                </a:solidFill>
                <a:latin typeface="Verdana"/>
                <a:cs typeface="Verdana"/>
              </a:rPr>
              <a:t>the</a:t>
            </a:r>
            <a:r>
              <a:rPr sz="2500" spc="-140" dirty="0">
                <a:solidFill>
                  <a:srgbClr val="202423"/>
                </a:solidFill>
                <a:latin typeface="Verdana"/>
                <a:cs typeface="Verdana"/>
              </a:rPr>
              <a:t> </a:t>
            </a:r>
            <a:r>
              <a:rPr sz="2500" spc="75" dirty="0">
                <a:solidFill>
                  <a:srgbClr val="202423"/>
                </a:solidFill>
                <a:latin typeface="Verdana"/>
                <a:cs typeface="Verdana"/>
              </a:rPr>
              <a:t>needs</a:t>
            </a:r>
            <a:r>
              <a:rPr sz="2500" spc="-135" dirty="0">
                <a:solidFill>
                  <a:srgbClr val="202423"/>
                </a:solidFill>
                <a:latin typeface="Verdana"/>
                <a:cs typeface="Verdana"/>
              </a:rPr>
              <a:t> </a:t>
            </a:r>
            <a:r>
              <a:rPr sz="2500" spc="15" dirty="0">
                <a:solidFill>
                  <a:srgbClr val="202423"/>
                </a:solidFill>
                <a:latin typeface="Verdana"/>
                <a:cs typeface="Verdana"/>
              </a:rPr>
              <a:t>for </a:t>
            </a:r>
            <a:r>
              <a:rPr sz="2500" spc="-865" dirty="0">
                <a:solidFill>
                  <a:srgbClr val="202423"/>
                </a:solidFill>
                <a:latin typeface="Verdana"/>
                <a:cs typeface="Verdana"/>
              </a:rPr>
              <a:t> </a:t>
            </a:r>
            <a:r>
              <a:rPr sz="2500" spc="-25" dirty="0">
                <a:solidFill>
                  <a:srgbClr val="202423"/>
                </a:solidFill>
                <a:latin typeface="Verdana"/>
                <a:cs typeface="Verdana"/>
              </a:rPr>
              <a:t>it's </a:t>
            </a:r>
            <a:r>
              <a:rPr sz="2500" spc="70" dirty="0">
                <a:solidFill>
                  <a:srgbClr val="202423"/>
                </a:solidFill>
                <a:latin typeface="Verdana"/>
                <a:cs typeface="Verdana"/>
              </a:rPr>
              <a:t>customers </a:t>
            </a:r>
            <a:r>
              <a:rPr sz="2500" spc="100" dirty="0">
                <a:solidFill>
                  <a:srgbClr val="202423"/>
                </a:solidFill>
                <a:latin typeface="Verdana"/>
                <a:cs typeface="Verdana"/>
              </a:rPr>
              <a:t>with </a:t>
            </a:r>
            <a:r>
              <a:rPr sz="2500" spc="-30" dirty="0">
                <a:solidFill>
                  <a:srgbClr val="202423"/>
                </a:solidFill>
                <a:latin typeface="Verdana"/>
                <a:cs typeface="Verdana"/>
              </a:rPr>
              <a:t>a </a:t>
            </a:r>
            <a:r>
              <a:rPr sz="2500" spc="-25" dirty="0">
                <a:solidFill>
                  <a:srgbClr val="202423"/>
                </a:solidFill>
                <a:latin typeface="Verdana"/>
                <a:cs typeface="Verdana"/>
              </a:rPr>
              <a:t> </a:t>
            </a:r>
            <a:r>
              <a:rPr sz="2500" spc="50" dirty="0">
                <a:solidFill>
                  <a:srgbClr val="202423"/>
                </a:solidFill>
                <a:latin typeface="Verdana"/>
                <a:cs typeface="Verdana"/>
              </a:rPr>
              <a:t>superior</a:t>
            </a:r>
            <a:r>
              <a:rPr sz="2500" spc="-140" dirty="0">
                <a:solidFill>
                  <a:srgbClr val="202423"/>
                </a:solidFill>
                <a:latin typeface="Verdana"/>
                <a:cs typeface="Verdana"/>
              </a:rPr>
              <a:t> </a:t>
            </a:r>
            <a:r>
              <a:rPr sz="2500" spc="60" dirty="0">
                <a:solidFill>
                  <a:srgbClr val="202423"/>
                </a:solidFill>
                <a:latin typeface="Verdana"/>
                <a:cs typeface="Verdana"/>
              </a:rPr>
              <a:t>experience</a:t>
            </a:r>
            <a:endParaRPr sz="2500">
              <a:latin typeface="Verdana"/>
              <a:cs typeface="Verdana"/>
            </a:endParaRPr>
          </a:p>
        </p:txBody>
      </p:sp>
      <p:sp>
        <p:nvSpPr>
          <p:cNvPr id="8" name="object 8"/>
          <p:cNvSpPr txBox="1"/>
          <p:nvPr/>
        </p:nvSpPr>
        <p:spPr>
          <a:xfrm>
            <a:off x="2642819" y="995226"/>
            <a:ext cx="1505585" cy="473709"/>
          </a:xfrm>
          <a:prstGeom prst="rect">
            <a:avLst/>
          </a:prstGeom>
        </p:spPr>
        <p:txBody>
          <a:bodyPr vert="horz" wrap="square" lIns="0" tIns="11430" rIns="0" bIns="0" rtlCol="0">
            <a:spAutoFit/>
          </a:bodyPr>
          <a:lstStyle/>
          <a:p>
            <a:pPr marL="12700">
              <a:lnSpc>
                <a:spcPct val="100000"/>
              </a:lnSpc>
              <a:spcBef>
                <a:spcPts val="90"/>
              </a:spcBef>
            </a:pPr>
            <a:r>
              <a:rPr sz="2950" b="1" spc="-55" dirty="0">
                <a:solidFill>
                  <a:srgbClr val="FFFFFF"/>
                </a:solidFill>
                <a:latin typeface="Verdana"/>
                <a:cs typeface="Verdana"/>
              </a:rPr>
              <a:t>History</a:t>
            </a:r>
            <a:endParaRPr sz="2950">
              <a:latin typeface="Verdana"/>
              <a:cs typeface="Verdana"/>
            </a:endParaRPr>
          </a:p>
        </p:txBody>
      </p:sp>
      <p:sp>
        <p:nvSpPr>
          <p:cNvPr id="9" name="object 9"/>
          <p:cNvSpPr txBox="1"/>
          <p:nvPr/>
        </p:nvSpPr>
        <p:spPr>
          <a:xfrm>
            <a:off x="13855340" y="6785443"/>
            <a:ext cx="2212975" cy="473709"/>
          </a:xfrm>
          <a:prstGeom prst="rect">
            <a:avLst/>
          </a:prstGeom>
        </p:spPr>
        <p:txBody>
          <a:bodyPr vert="horz" wrap="square" lIns="0" tIns="11430" rIns="0" bIns="0" rtlCol="0">
            <a:spAutoFit/>
          </a:bodyPr>
          <a:lstStyle/>
          <a:p>
            <a:pPr marL="12700">
              <a:lnSpc>
                <a:spcPct val="100000"/>
              </a:lnSpc>
              <a:spcBef>
                <a:spcPts val="90"/>
              </a:spcBef>
            </a:pPr>
            <a:r>
              <a:rPr sz="2950" b="1" spc="35" dirty="0">
                <a:solidFill>
                  <a:srgbClr val="FFFFFF"/>
                </a:solidFill>
                <a:latin typeface="Verdana"/>
                <a:cs typeface="Verdana"/>
              </a:rPr>
              <a:t>Ob</a:t>
            </a:r>
            <a:r>
              <a:rPr sz="2950" b="1" spc="-195" dirty="0">
                <a:solidFill>
                  <a:srgbClr val="FFFFFF"/>
                </a:solidFill>
                <a:latin typeface="Verdana"/>
                <a:cs typeface="Verdana"/>
              </a:rPr>
              <a:t>j</a:t>
            </a:r>
            <a:r>
              <a:rPr sz="2950" b="1" spc="-20" dirty="0">
                <a:solidFill>
                  <a:srgbClr val="FFFFFF"/>
                </a:solidFill>
                <a:latin typeface="Verdana"/>
                <a:cs typeface="Verdana"/>
              </a:rPr>
              <a:t>e</a:t>
            </a:r>
            <a:r>
              <a:rPr sz="2950" b="1" spc="90" dirty="0">
                <a:solidFill>
                  <a:srgbClr val="FFFFFF"/>
                </a:solidFill>
                <a:latin typeface="Verdana"/>
                <a:cs typeface="Verdana"/>
              </a:rPr>
              <a:t>c</a:t>
            </a:r>
            <a:r>
              <a:rPr sz="2950" b="1" spc="25" dirty="0">
                <a:solidFill>
                  <a:srgbClr val="FFFFFF"/>
                </a:solidFill>
                <a:latin typeface="Verdana"/>
                <a:cs typeface="Verdana"/>
              </a:rPr>
              <a:t>t</a:t>
            </a:r>
            <a:r>
              <a:rPr sz="2950" b="1" spc="-35" dirty="0">
                <a:solidFill>
                  <a:srgbClr val="FFFFFF"/>
                </a:solidFill>
                <a:latin typeface="Verdana"/>
                <a:cs typeface="Verdana"/>
              </a:rPr>
              <a:t>i</a:t>
            </a:r>
            <a:r>
              <a:rPr sz="2950" b="1" spc="-40" dirty="0">
                <a:solidFill>
                  <a:srgbClr val="FFFFFF"/>
                </a:solidFill>
                <a:latin typeface="Verdana"/>
                <a:cs typeface="Verdana"/>
              </a:rPr>
              <a:t>v</a:t>
            </a:r>
            <a:r>
              <a:rPr sz="2950" b="1" spc="-20" dirty="0">
                <a:solidFill>
                  <a:srgbClr val="FFFFFF"/>
                </a:solidFill>
                <a:latin typeface="Verdana"/>
                <a:cs typeface="Verdana"/>
              </a:rPr>
              <a:t>e</a:t>
            </a:r>
            <a:r>
              <a:rPr sz="2950" b="1" spc="-145" dirty="0">
                <a:solidFill>
                  <a:srgbClr val="FFFFFF"/>
                </a:solidFill>
                <a:latin typeface="Verdana"/>
                <a:cs typeface="Verdana"/>
              </a:rPr>
              <a:t>s</a:t>
            </a:r>
            <a:endParaRPr sz="2950">
              <a:latin typeface="Verdana"/>
              <a:cs typeface="Verdana"/>
            </a:endParaRPr>
          </a:p>
        </p:txBody>
      </p:sp>
      <p:sp>
        <p:nvSpPr>
          <p:cNvPr id="10" name="object 10"/>
          <p:cNvSpPr txBox="1"/>
          <p:nvPr/>
        </p:nvSpPr>
        <p:spPr>
          <a:xfrm>
            <a:off x="13245154" y="1543143"/>
            <a:ext cx="4164329" cy="1339850"/>
          </a:xfrm>
          <a:prstGeom prst="rect">
            <a:avLst/>
          </a:prstGeom>
        </p:spPr>
        <p:txBody>
          <a:bodyPr vert="horz" wrap="square" lIns="0" tIns="12700" rIns="0" bIns="0" rtlCol="0">
            <a:spAutoFit/>
          </a:bodyPr>
          <a:lstStyle/>
          <a:p>
            <a:pPr marL="12700" marR="5080" algn="ctr">
              <a:lnSpc>
                <a:spcPct val="114999"/>
              </a:lnSpc>
              <a:spcBef>
                <a:spcPts val="100"/>
              </a:spcBef>
            </a:pPr>
            <a:r>
              <a:rPr sz="2500" spc="-10" dirty="0">
                <a:solidFill>
                  <a:srgbClr val="202423"/>
                </a:solidFill>
                <a:latin typeface="Verdana"/>
                <a:cs typeface="Verdana"/>
              </a:rPr>
              <a:t>To </a:t>
            </a:r>
            <a:r>
              <a:rPr sz="2500" spc="130" dirty="0">
                <a:solidFill>
                  <a:srgbClr val="202423"/>
                </a:solidFill>
                <a:latin typeface="Verdana"/>
                <a:cs typeface="Verdana"/>
              </a:rPr>
              <a:t>become </a:t>
            </a:r>
            <a:r>
              <a:rPr sz="2500" spc="90" dirty="0">
                <a:solidFill>
                  <a:srgbClr val="202423"/>
                </a:solidFill>
                <a:latin typeface="Verdana"/>
                <a:cs typeface="Verdana"/>
              </a:rPr>
              <a:t>one </a:t>
            </a:r>
            <a:r>
              <a:rPr sz="2500" spc="30" dirty="0">
                <a:solidFill>
                  <a:srgbClr val="202423"/>
                </a:solidFill>
                <a:latin typeface="Verdana"/>
                <a:cs typeface="Verdana"/>
              </a:rPr>
              <a:t>of </a:t>
            </a:r>
            <a:r>
              <a:rPr sz="2500" spc="80" dirty="0">
                <a:solidFill>
                  <a:srgbClr val="202423"/>
                </a:solidFill>
                <a:latin typeface="Verdana"/>
                <a:cs typeface="Verdana"/>
              </a:rPr>
              <a:t>the </a:t>
            </a:r>
            <a:r>
              <a:rPr sz="2500" spc="85" dirty="0">
                <a:solidFill>
                  <a:srgbClr val="202423"/>
                </a:solidFill>
                <a:latin typeface="Verdana"/>
                <a:cs typeface="Verdana"/>
              </a:rPr>
              <a:t> </a:t>
            </a:r>
            <a:r>
              <a:rPr sz="2500" spc="40" dirty="0">
                <a:solidFill>
                  <a:srgbClr val="202423"/>
                </a:solidFill>
                <a:latin typeface="Verdana"/>
                <a:cs typeface="Verdana"/>
              </a:rPr>
              <a:t>largest</a:t>
            </a:r>
            <a:r>
              <a:rPr sz="2500" spc="-145" dirty="0">
                <a:solidFill>
                  <a:srgbClr val="202423"/>
                </a:solidFill>
                <a:latin typeface="Verdana"/>
                <a:cs typeface="Verdana"/>
              </a:rPr>
              <a:t> </a:t>
            </a:r>
            <a:r>
              <a:rPr sz="2500" spc="85" dirty="0">
                <a:solidFill>
                  <a:srgbClr val="202423"/>
                </a:solidFill>
                <a:latin typeface="Verdana"/>
                <a:cs typeface="Verdana"/>
              </a:rPr>
              <a:t>global</a:t>
            </a:r>
            <a:r>
              <a:rPr sz="2500" spc="-140" dirty="0">
                <a:solidFill>
                  <a:srgbClr val="202423"/>
                </a:solidFill>
                <a:latin typeface="Verdana"/>
                <a:cs typeface="Verdana"/>
              </a:rPr>
              <a:t> </a:t>
            </a:r>
            <a:r>
              <a:rPr sz="2500" spc="85" dirty="0">
                <a:solidFill>
                  <a:srgbClr val="202423"/>
                </a:solidFill>
                <a:latin typeface="Verdana"/>
                <a:cs typeface="Verdana"/>
              </a:rPr>
              <a:t>customer</a:t>
            </a:r>
            <a:r>
              <a:rPr sz="2500" spc="-140" dirty="0">
                <a:solidFill>
                  <a:srgbClr val="202423"/>
                </a:solidFill>
                <a:latin typeface="Verdana"/>
                <a:cs typeface="Verdana"/>
              </a:rPr>
              <a:t> </a:t>
            </a:r>
            <a:r>
              <a:rPr sz="2500" spc="-185" dirty="0">
                <a:solidFill>
                  <a:srgbClr val="202423"/>
                </a:solidFill>
                <a:latin typeface="Verdana"/>
                <a:cs typeface="Verdana"/>
              </a:rPr>
              <a:t>- </a:t>
            </a:r>
            <a:r>
              <a:rPr sz="2500" spc="-860" dirty="0">
                <a:solidFill>
                  <a:srgbClr val="202423"/>
                </a:solidFill>
                <a:latin typeface="Verdana"/>
                <a:cs typeface="Verdana"/>
              </a:rPr>
              <a:t> </a:t>
            </a:r>
            <a:r>
              <a:rPr sz="2500" spc="80" dirty="0">
                <a:solidFill>
                  <a:srgbClr val="202423"/>
                </a:solidFill>
                <a:latin typeface="Verdana"/>
                <a:cs typeface="Verdana"/>
              </a:rPr>
              <a:t>centric</a:t>
            </a:r>
            <a:r>
              <a:rPr sz="2500" spc="-135" dirty="0">
                <a:solidFill>
                  <a:srgbClr val="202423"/>
                </a:solidFill>
                <a:latin typeface="Verdana"/>
                <a:cs typeface="Verdana"/>
              </a:rPr>
              <a:t> </a:t>
            </a:r>
            <a:r>
              <a:rPr sz="2500" spc="105" dirty="0">
                <a:solidFill>
                  <a:srgbClr val="202423"/>
                </a:solidFill>
                <a:latin typeface="Verdana"/>
                <a:cs typeface="Verdana"/>
              </a:rPr>
              <a:t>company</a:t>
            </a:r>
            <a:endParaRPr sz="2500">
              <a:latin typeface="Verdana"/>
              <a:cs typeface="Verdana"/>
            </a:endParaRPr>
          </a:p>
        </p:txBody>
      </p:sp>
      <p:sp>
        <p:nvSpPr>
          <p:cNvPr id="11" name="object 11"/>
          <p:cNvSpPr txBox="1">
            <a:spLocks noGrp="1"/>
          </p:cNvSpPr>
          <p:nvPr>
            <p:ph type="title"/>
          </p:nvPr>
        </p:nvSpPr>
        <p:spPr>
          <a:xfrm>
            <a:off x="14501406" y="715554"/>
            <a:ext cx="1722120" cy="473709"/>
          </a:xfrm>
          <a:prstGeom prst="rect">
            <a:avLst/>
          </a:prstGeom>
        </p:spPr>
        <p:txBody>
          <a:bodyPr vert="horz" wrap="square" lIns="0" tIns="11430" rIns="0" bIns="0" rtlCol="0">
            <a:spAutoFit/>
          </a:bodyPr>
          <a:lstStyle/>
          <a:p>
            <a:pPr marL="12700">
              <a:lnSpc>
                <a:spcPct val="100000"/>
              </a:lnSpc>
              <a:spcBef>
                <a:spcPts val="90"/>
              </a:spcBef>
            </a:pPr>
            <a:r>
              <a:rPr spc="-30" dirty="0">
                <a:solidFill>
                  <a:srgbClr val="FFFFFF"/>
                </a:solidFill>
              </a:rPr>
              <a:t>Purpose</a:t>
            </a:r>
          </a:p>
        </p:txBody>
      </p:sp>
      <p:sp>
        <p:nvSpPr>
          <p:cNvPr id="12" name="object 12"/>
          <p:cNvSpPr txBox="1"/>
          <p:nvPr/>
        </p:nvSpPr>
        <p:spPr>
          <a:xfrm>
            <a:off x="1320978" y="7801405"/>
            <a:ext cx="4088765" cy="1339850"/>
          </a:xfrm>
          <a:prstGeom prst="rect">
            <a:avLst/>
          </a:prstGeom>
        </p:spPr>
        <p:txBody>
          <a:bodyPr vert="horz" wrap="square" lIns="0" tIns="12700" rIns="0" bIns="0" rtlCol="0">
            <a:spAutoFit/>
          </a:bodyPr>
          <a:lstStyle/>
          <a:p>
            <a:pPr marL="12065" marR="5080" algn="ctr">
              <a:lnSpc>
                <a:spcPct val="114999"/>
              </a:lnSpc>
              <a:spcBef>
                <a:spcPts val="100"/>
              </a:spcBef>
            </a:pPr>
            <a:r>
              <a:rPr sz="2500" spc="-10" dirty="0">
                <a:solidFill>
                  <a:srgbClr val="202423"/>
                </a:solidFill>
                <a:latin typeface="Verdana"/>
                <a:cs typeface="Verdana"/>
              </a:rPr>
              <a:t>To </a:t>
            </a:r>
            <a:r>
              <a:rPr sz="2500" spc="100" dirty="0">
                <a:solidFill>
                  <a:srgbClr val="202423"/>
                </a:solidFill>
                <a:latin typeface="Verdana"/>
                <a:cs typeface="Verdana"/>
              </a:rPr>
              <a:t>continue </a:t>
            </a:r>
            <a:r>
              <a:rPr sz="2500" spc="90" dirty="0">
                <a:solidFill>
                  <a:srgbClr val="202423"/>
                </a:solidFill>
                <a:latin typeface="Verdana"/>
                <a:cs typeface="Verdana"/>
              </a:rPr>
              <a:t>using </a:t>
            </a:r>
            <a:r>
              <a:rPr sz="2500" spc="80" dirty="0">
                <a:solidFill>
                  <a:srgbClr val="202423"/>
                </a:solidFill>
                <a:latin typeface="Verdana"/>
                <a:cs typeface="Verdana"/>
              </a:rPr>
              <a:t>the </a:t>
            </a:r>
            <a:r>
              <a:rPr sz="2500" spc="85" dirty="0">
                <a:solidFill>
                  <a:srgbClr val="202423"/>
                </a:solidFill>
                <a:latin typeface="Verdana"/>
                <a:cs typeface="Verdana"/>
              </a:rPr>
              <a:t> </a:t>
            </a:r>
            <a:r>
              <a:rPr sz="2500" spc="75" dirty="0">
                <a:solidFill>
                  <a:srgbClr val="202423"/>
                </a:solidFill>
                <a:latin typeface="Verdana"/>
                <a:cs typeface="Verdana"/>
              </a:rPr>
              <a:t>Technology</a:t>
            </a:r>
            <a:r>
              <a:rPr sz="2500" spc="-155" dirty="0">
                <a:solidFill>
                  <a:srgbClr val="202423"/>
                </a:solidFill>
                <a:latin typeface="Verdana"/>
                <a:cs typeface="Verdana"/>
              </a:rPr>
              <a:t> </a:t>
            </a:r>
            <a:r>
              <a:rPr sz="2500" spc="100" dirty="0">
                <a:solidFill>
                  <a:srgbClr val="202423"/>
                </a:solidFill>
                <a:latin typeface="Verdana"/>
                <a:cs typeface="Verdana"/>
              </a:rPr>
              <a:t>and</a:t>
            </a:r>
            <a:r>
              <a:rPr sz="2500" spc="-155" dirty="0">
                <a:solidFill>
                  <a:srgbClr val="202423"/>
                </a:solidFill>
                <a:latin typeface="Verdana"/>
                <a:cs typeface="Verdana"/>
              </a:rPr>
              <a:t> </a:t>
            </a:r>
            <a:r>
              <a:rPr sz="2500" spc="70" dirty="0">
                <a:solidFill>
                  <a:srgbClr val="202423"/>
                </a:solidFill>
                <a:latin typeface="Verdana"/>
                <a:cs typeface="Verdana"/>
              </a:rPr>
              <a:t>internet </a:t>
            </a:r>
            <a:r>
              <a:rPr sz="2500" spc="-865" dirty="0">
                <a:solidFill>
                  <a:srgbClr val="202423"/>
                </a:solidFill>
                <a:latin typeface="Verdana"/>
                <a:cs typeface="Verdana"/>
              </a:rPr>
              <a:t> </a:t>
            </a:r>
            <a:r>
              <a:rPr sz="2500" spc="70" dirty="0">
                <a:solidFill>
                  <a:srgbClr val="202423"/>
                </a:solidFill>
                <a:latin typeface="Verdana"/>
                <a:cs typeface="Verdana"/>
              </a:rPr>
              <a:t>in</a:t>
            </a:r>
            <a:r>
              <a:rPr sz="2500" spc="-135" dirty="0">
                <a:solidFill>
                  <a:srgbClr val="202423"/>
                </a:solidFill>
                <a:latin typeface="Verdana"/>
                <a:cs typeface="Verdana"/>
              </a:rPr>
              <a:t> </a:t>
            </a:r>
            <a:r>
              <a:rPr sz="2500" spc="110" dirty="0">
                <a:solidFill>
                  <a:srgbClr val="202423"/>
                </a:solidFill>
                <a:latin typeface="Verdana"/>
                <a:cs typeface="Verdana"/>
              </a:rPr>
              <a:t>helping</a:t>
            </a:r>
            <a:r>
              <a:rPr sz="2500" spc="-130" dirty="0">
                <a:solidFill>
                  <a:srgbClr val="202423"/>
                </a:solidFill>
                <a:latin typeface="Verdana"/>
                <a:cs typeface="Verdana"/>
              </a:rPr>
              <a:t> </a:t>
            </a:r>
            <a:r>
              <a:rPr sz="2500" spc="70" dirty="0">
                <a:solidFill>
                  <a:srgbClr val="202423"/>
                </a:solidFill>
                <a:latin typeface="Verdana"/>
                <a:cs typeface="Verdana"/>
              </a:rPr>
              <a:t>customers</a:t>
            </a:r>
            <a:endParaRPr sz="2500">
              <a:latin typeface="Verdana"/>
              <a:cs typeface="Verdana"/>
            </a:endParaRPr>
          </a:p>
        </p:txBody>
      </p:sp>
      <p:sp>
        <p:nvSpPr>
          <p:cNvPr id="13" name="object 13"/>
          <p:cNvSpPr txBox="1"/>
          <p:nvPr/>
        </p:nvSpPr>
        <p:spPr>
          <a:xfrm>
            <a:off x="2553113" y="6973816"/>
            <a:ext cx="1577975" cy="473709"/>
          </a:xfrm>
          <a:prstGeom prst="rect">
            <a:avLst/>
          </a:prstGeom>
        </p:spPr>
        <p:txBody>
          <a:bodyPr vert="horz" wrap="square" lIns="0" tIns="11430" rIns="0" bIns="0" rtlCol="0">
            <a:spAutoFit/>
          </a:bodyPr>
          <a:lstStyle/>
          <a:p>
            <a:pPr marL="12700">
              <a:lnSpc>
                <a:spcPct val="100000"/>
              </a:lnSpc>
              <a:spcBef>
                <a:spcPts val="90"/>
              </a:spcBef>
            </a:pPr>
            <a:r>
              <a:rPr sz="2950" b="1" spc="65" dirty="0">
                <a:solidFill>
                  <a:srgbClr val="FFFFFF"/>
                </a:solidFill>
                <a:latin typeface="Verdana"/>
                <a:cs typeface="Verdana"/>
              </a:rPr>
              <a:t>M</a:t>
            </a:r>
            <a:r>
              <a:rPr sz="2950" b="1" spc="-35" dirty="0">
                <a:solidFill>
                  <a:srgbClr val="FFFFFF"/>
                </a:solidFill>
                <a:latin typeface="Verdana"/>
                <a:cs typeface="Verdana"/>
              </a:rPr>
              <a:t>i</a:t>
            </a:r>
            <a:r>
              <a:rPr sz="2950" b="1" spc="-90" dirty="0">
                <a:solidFill>
                  <a:srgbClr val="FFFFFF"/>
                </a:solidFill>
                <a:latin typeface="Verdana"/>
                <a:cs typeface="Verdana"/>
              </a:rPr>
              <a:t>ss</a:t>
            </a:r>
            <a:r>
              <a:rPr sz="2950" b="1" spc="-35" dirty="0">
                <a:solidFill>
                  <a:srgbClr val="FFFFFF"/>
                </a:solidFill>
                <a:latin typeface="Verdana"/>
                <a:cs typeface="Verdana"/>
              </a:rPr>
              <a:t>i</a:t>
            </a:r>
            <a:r>
              <a:rPr sz="2950" b="1" spc="-15" dirty="0">
                <a:solidFill>
                  <a:srgbClr val="FFFFFF"/>
                </a:solidFill>
                <a:latin typeface="Verdana"/>
                <a:cs typeface="Verdana"/>
              </a:rPr>
              <a:t>o</a:t>
            </a:r>
            <a:r>
              <a:rPr sz="2950" b="1" spc="-55" dirty="0">
                <a:solidFill>
                  <a:srgbClr val="FFFFFF"/>
                </a:solidFill>
                <a:latin typeface="Verdana"/>
                <a:cs typeface="Verdana"/>
              </a:rPr>
              <a:t>n</a:t>
            </a:r>
            <a:endParaRPr sz="2950">
              <a:latin typeface="Verdana"/>
              <a:cs typeface="Verdan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4C2F28-CF6A-BACE-58D6-72A3AC097821}"/>
              </a:ext>
            </a:extLst>
          </p:cNvPr>
          <p:cNvSpPr>
            <a:spLocks noGrp="1"/>
          </p:cNvSpPr>
          <p:nvPr>
            <p:ph type="ctrTitle"/>
          </p:nvPr>
        </p:nvSpPr>
        <p:spPr>
          <a:xfrm>
            <a:off x="2286001" y="974558"/>
            <a:ext cx="5366084" cy="7345280"/>
          </a:xfrm>
        </p:spPr>
        <p:txBody>
          <a:bodyPr>
            <a:normAutofit fontScale="90000"/>
          </a:bodyPr>
          <a:lstStyle/>
          <a:p>
            <a:pPr algn="l"/>
            <a:r>
              <a:rPr lang="en-GB" b="1" dirty="0"/>
              <a:t>Amazon Challenges before introducing Proteus Robot</a:t>
            </a:r>
          </a:p>
        </p:txBody>
      </p:sp>
      <p:pic>
        <p:nvPicPr>
          <p:cNvPr id="3" name="Picture 2">
            <a:extLst>
              <a:ext uri="{FF2B5EF4-FFF2-40B4-BE49-F238E27FC236}">
                <a16:creationId xmlns:a16="http://schemas.microsoft.com/office/drawing/2014/main" xmlns="" id="{2461D2BD-1AB6-8FAF-E155-5F3541BE02D7}"/>
              </a:ext>
            </a:extLst>
          </p:cNvPr>
          <p:cNvPicPr>
            <a:picLocks noChangeAspect="1"/>
          </p:cNvPicPr>
          <p:nvPr/>
        </p:nvPicPr>
        <p:blipFill>
          <a:blip r:embed="rId2"/>
          <a:stretch>
            <a:fillRect/>
          </a:stretch>
        </p:blipFill>
        <p:spPr>
          <a:xfrm>
            <a:off x="8386433" y="1763486"/>
            <a:ext cx="9269955" cy="7067939"/>
          </a:xfrm>
          <a:prstGeom prst="rect">
            <a:avLst/>
          </a:prstGeom>
        </p:spPr>
      </p:pic>
    </p:spTree>
    <p:extLst>
      <p:ext uri="{BB962C8B-B14F-4D97-AF65-F5344CB8AC3E}">
        <p14:creationId xmlns:p14="http://schemas.microsoft.com/office/powerpoint/2010/main" xmlns="" val="837699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0C3027-DC19-7601-C803-C97F59B14D69}"/>
              </a:ext>
            </a:extLst>
          </p:cNvPr>
          <p:cNvSpPr>
            <a:spLocks noGrp="1"/>
          </p:cNvSpPr>
          <p:nvPr>
            <p:ph type="title"/>
          </p:nvPr>
        </p:nvSpPr>
        <p:spPr>
          <a:xfrm>
            <a:off x="1173808" y="547688"/>
            <a:ext cx="16447169" cy="2190750"/>
          </a:xfrm>
        </p:spPr>
        <p:txBody>
          <a:bodyPr>
            <a:normAutofit fontScale="90000"/>
          </a:bodyPr>
          <a:lstStyle/>
          <a:p>
            <a:r>
              <a:rPr lang="en-GB" sz="5400" dirty="0"/>
              <a:t>When introducing new technologies, Amazon face a number of challenges for the last decade. These are:</a:t>
            </a:r>
            <a:br>
              <a:rPr lang="en-GB" sz="5400" dirty="0"/>
            </a:br>
            <a:endParaRPr lang="en-GB" sz="5400" dirty="0"/>
          </a:p>
        </p:txBody>
      </p:sp>
      <p:sp>
        <p:nvSpPr>
          <p:cNvPr id="3" name="Content Placeholder 2">
            <a:extLst>
              <a:ext uri="{FF2B5EF4-FFF2-40B4-BE49-F238E27FC236}">
                <a16:creationId xmlns:a16="http://schemas.microsoft.com/office/drawing/2014/main" xmlns="" id="{A5AE4376-3470-8E64-C234-838F72E2C508}"/>
              </a:ext>
            </a:extLst>
          </p:cNvPr>
          <p:cNvSpPr>
            <a:spLocks noGrp="1"/>
          </p:cNvSpPr>
          <p:nvPr>
            <p:ph idx="1"/>
          </p:nvPr>
        </p:nvSpPr>
        <p:spPr>
          <a:xfrm>
            <a:off x="7543800" y="2738438"/>
            <a:ext cx="9486900" cy="7000875"/>
          </a:xfrm>
        </p:spPr>
        <p:txBody>
          <a:bodyPr>
            <a:normAutofit/>
          </a:bodyPr>
          <a:lstStyle/>
          <a:p>
            <a:r>
              <a:rPr lang="en-GB" dirty="0"/>
              <a:t>1.To safely incorporate robotics in the same physical space as people. </a:t>
            </a:r>
          </a:p>
          <a:p>
            <a:endParaRPr lang="en-GB" dirty="0"/>
          </a:p>
          <a:p>
            <a:endParaRPr lang="en-GB" dirty="0"/>
          </a:p>
          <a:p>
            <a:pPr marL="0" indent="0">
              <a:buNone/>
            </a:pPr>
            <a:endParaRPr lang="en-GB" dirty="0"/>
          </a:p>
          <a:p>
            <a:pPr marL="0" indent="0">
              <a:buNone/>
            </a:pPr>
            <a:endParaRPr lang="en-GB" dirty="0"/>
          </a:p>
          <a:p>
            <a:r>
              <a:rPr lang="en-GB" dirty="0"/>
              <a:t>2.Satisfy the customer expectations of fast, free delivery to Amazon Prime customers (Curtis, 2022).</a:t>
            </a:r>
          </a:p>
        </p:txBody>
      </p:sp>
      <p:pic>
        <p:nvPicPr>
          <p:cNvPr id="5" name="Picture 4">
            <a:extLst>
              <a:ext uri="{FF2B5EF4-FFF2-40B4-BE49-F238E27FC236}">
                <a16:creationId xmlns:a16="http://schemas.microsoft.com/office/drawing/2014/main" xmlns="" id="{66E9805F-26B1-04A3-F161-948240021579}"/>
              </a:ext>
            </a:extLst>
          </p:cNvPr>
          <p:cNvPicPr>
            <a:picLocks noChangeAspect="1"/>
          </p:cNvPicPr>
          <p:nvPr/>
        </p:nvPicPr>
        <p:blipFill>
          <a:blip r:embed="rId3"/>
          <a:stretch>
            <a:fillRect/>
          </a:stretch>
        </p:blipFill>
        <p:spPr>
          <a:xfrm>
            <a:off x="9115423" y="5137784"/>
            <a:ext cx="57155" cy="11432"/>
          </a:xfrm>
          <a:prstGeom prst="rect">
            <a:avLst/>
          </a:prstGeom>
        </p:spPr>
      </p:pic>
      <p:pic>
        <p:nvPicPr>
          <p:cNvPr id="4" name="Picture 3">
            <a:extLst>
              <a:ext uri="{FF2B5EF4-FFF2-40B4-BE49-F238E27FC236}">
                <a16:creationId xmlns:a16="http://schemas.microsoft.com/office/drawing/2014/main" xmlns="" id="{50C8318D-AA89-DA5F-7720-10B361899730}"/>
              </a:ext>
            </a:extLst>
          </p:cNvPr>
          <p:cNvPicPr>
            <a:picLocks noChangeAspect="1"/>
          </p:cNvPicPr>
          <p:nvPr/>
        </p:nvPicPr>
        <p:blipFill>
          <a:blip r:embed="rId4"/>
          <a:stretch>
            <a:fillRect/>
          </a:stretch>
        </p:blipFill>
        <p:spPr>
          <a:xfrm>
            <a:off x="1665514" y="2225234"/>
            <a:ext cx="5878286" cy="3161318"/>
          </a:xfrm>
          <a:prstGeom prst="rect">
            <a:avLst/>
          </a:prstGeom>
        </p:spPr>
      </p:pic>
      <p:pic>
        <p:nvPicPr>
          <p:cNvPr id="8" name="Picture 7">
            <a:extLst>
              <a:ext uri="{FF2B5EF4-FFF2-40B4-BE49-F238E27FC236}">
                <a16:creationId xmlns:a16="http://schemas.microsoft.com/office/drawing/2014/main" xmlns="" id="{85B67607-5B8C-420F-14E1-4F7F08129F27}"/>
              </a:ext>
            </a:extLst>
          </p:cNvPr>
          <p:cNvPicPr>
            <a:picLocks noChangeAspect="1"/>
          </p:cNvPicPr>
          <p:nvPr/>
        </p:nvPicPr>
        <p:blipFill>
          <a:blip r:embed="rId5">
            <a:extLst>
              <a:ext uri="{28A0092B-C50C-407E-A947-70E740481C1C}">
                <a14:useLocalDpi xmlns:a14="http://schemas.microsoft.com/office/drawing/2010/main" xmlns="" val="0"/>
              </a:ext>
            </a:extLst>
          </a:blip>
          <a:stretch>
            <a:fillRect/>
          </a:stretch>
        </p:blipFill>
        <p:spPr>
          <a:xfrm>
            <a:off x="1543071" y="6424859"/>
            <a:ext cx="6000729" cy="3314454"/>
          </a:xfrm>
          <a:prstGeom prst="rect">
            <a:avLst/>
          </a:prstGeom>
        </p:spPr>
      </p:pic>
    </p:spTree>
    <p:extLst>
      <p:ext uri="{BB962C8B-B14F-4D97-AF65-F5344CB8AC3E}">
        <p14:creationId xmlns:p14="http://schemas.microsoft.com/office/powerpoint/2010/main" xmlns="" val="1493819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ECB0CC-7962-C981-D5CC-B58BA221CF9B}"/>
              </a:ext>
            </a:extLst>
          </p:cNvPr>
          <p:cNvSpPr>
            <a:spLocks noGrp="1"/>
          </p:cNvSpPr>
          <p:nvPr>
            <p:ph type="title"/>
          </p:nvPr>
        </p:nvSpPr>
        <p:spPr/>
        <p:txBody>
          <a:bodyPr/>
          <a:lstStyle/>
          <a:p>
            <a:r>
              <a:rPr lang="en-GB" dirty="0"/>
              <a:t>Challenges that face Amazon before Proteus Robots (cont.):</a:t>
            </a:r>
          </a:p>
        </p:txBody>
      </p:sp>
      <p:sp>
        <p:nvSpPr>
          <p:cNvPr id="3" name="Content Placeholder 2">
            <a:extLst>
              <a:ext uri="{FF2B5EF4-FFF2-40B4-BE49-F238E27FC236}">
                <a16:creationId xmlns:a16="http://schemas.microsoft.com/office/drawing/2014/main" xmlns="" id="{C13E0F0B-A2F3-D09E-868F-7373FFAB8F45}"/>
              </a:ext>
            </a:extLst>
          </p:cNvPr>
          <p:cNvSpPr>
            <a:spLocks noGrp="1"/>
          </p:cNvSpPr>
          <p:nvPr>
            <p:ph idx="1"/>
          </p:nvPr>
        </p:nvSpPr>
        <p:spPr>
          <a:xfrm>
            <a:off x="1257302" y="2738438"/>
            <a:ext cx="9169659" cy="7000875"/>
          </a:xfrm>
        </p:spPr>
        <p:txBody>
          <a:bodyPr>
            <a:normAutofit lnSpcReduction="10000"/>
          </a:bodyPr>
          <a:lstStyle/>
          <a:p>
            <a:endParaRPr lang="en-GB" dirty="0"/>
          </a:p>
          <a:p>
            <a:r>
              <a:rPr lang="en-GB" dirty="0"/>
              <a:t>3. Claims of worker human rights abuses.</a:t>
            </a:r>
          </a:p>
          <a:p>
            <a:endParaRPr lang="en-GB" dirty="0"/>
          </a:p>
          <a:p>
            <a:endParaRPr lang="en-GB" dirty="0"/>
          </a:p>
          <a:p>
            <a:endParaRPr lang="en-GB" dirty="0"/>
          </a:p>
          <a:p>
            <a:endParaRPr lang="en-GB" dirty="0"/>
          </a:p>
          <a:p>
            <a:endParaRPr lang="en-GB" dirty="0"/>
          </a:p>
          <a:p>
            <a:r>
              <a:rPr lang="en-GB" dirty="0"/>
              <a:t>4. To reduce the risk of employee injuries (Del Rey. 2019).</a:t>
            </a:r>
          </a:p>
          <a:p>
            <a:pPr marL="0" indent="0">
              <a:buNone/>
            </a:pPr>
            <a:endParaRPr lang="en-GB" dirty="0"/>
          </a:p>
        </p:txBody>
      </p:sp>
      <p:pic>
        <p:nvPicPr>
          <p:cNvPr id="5" name="Picture 4">
            <a:extLst>
              <a:ext uri="{FF2B5EF4-FFF2-40B4-BE49-F238E27FC236}">
                <a16:creationId xmlns:a16="http://schemas.microsoft.com/office/drawing/2014/main" xmlns="" id="{87876DE6-2819-08F8-C513-C382CC61F4A0}"/>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273739" y="6684354"/>
            <a:ext cx="6756960" cy="34007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xmlns="" id="{DA66B98A-41C6-307E-33E4-CF6E54676601}"/>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9531956" y="2536032"/>
            <a:ext cx="7304403" cy="346359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xmlns="" val="278871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F4D256-CAC3-4C7F-A176-5013A5908CD7}"/>
              </a:ext>
            </a:extLst>
          </p:cNvPr>
          <p:cNvSpPr>
            <a:spLocks noGrp="1"/>
          </p:cNvSpPr>
          <p:nvPr>
            <p:ph type="ctrTitle"/>
          </p:nvPr>
        </p:nvSpPr>
        <p:spPr>
          <a:xfrm>
            <a:off x="280674" y="-410766"/>
            <a:ext cx="7738185" cy="7608095"/>
          </a:xfrm>
        </p:spPr>
        <p:txBody>
          <a:bodyPr/>
          <a:lstStyle/>
          <a:p>
            <a:r>
              <a:rPr lang="ro-RO" b="1" u="sng" dirty="0"/>
              <a:t>Insights of Modern Technology </a:t>
            </a:r>
            <a:endParaRPr lang="en-US" b="1" u="sng" dirty="0"/>
          </a:p>
        </p:txBody>
      </p:sp>
      <p:pic>
        <p:nvPicPr>
          <p:cNvPr id="4" name="Picture 4">
            <a:extLst>
              <a:ext uri="{FF2B5EF4-FFF2-40B4-BE49-F238E27FC236}">
                <a16:creationId xmlns:a16="http://schemas.microsoft.com/office/drawing/2014/main" xmlns="" id="{11052C92-3AA8-3BE9-792C-696DE7B2C5F5}"/>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8840390" y="1855901"/>
            <a:ext cx="9166937" cy="6575198"/>
          </a:xfrm>
          <a:prstGeom prst="rect">
            <a:avLst/>
          </a:prstGeom>
        </p:spPr>
      </p:pic>
    </p:spTree>
    <p:extLst>
      <p:ext uri="{BB962C8B-B14F-4D97-AF65-F5344CB8AC3E}">
        <p14:creationId xmlns:p14="http://schemas.microsoft.com/office/powerpoint/2010/main" xmlns="" val="1635975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A9B5154-0558-3600-15DF-74EC3819C607}"/>
              </a:ext>
            </a:extLst>
          </p:cNvPr>
          <p:cNvSpPr>
            <a:spLocks noGrp="1"/>
          </p:cNvSpPr>
          <p:nvPr>
            <p:ph idx="1"/>
          </p:nvPr>
        </p:nvSpPr>
        <p:spPr>
          <a:xfrm>
            <a:off x="-3100388" y="562569"/>
            <a:ext cx="15773400" cy="8604648"/>
          </a:xfrm>
        </p:spPr>
        <p:txBody>
          <a:bodyPr/>
          <a:lstStyle/>
          <a:p>
            <a:pPr marL="0" indent="0">
              <a:buNone/>
            </a:pPr>
            <a:endParaRPr lang="ro-RO"/>
          </a:p>
          <a:p>
            <a:pPr marL="0" indent="0">
              <a:buNone/>
            </a:pPr>
            <a:endParaRPr lang="ro-RO"/>
          </a:p>
        </p:txBody>
      </p:sp>
      <p:sp>
        <p:nvSpPr>
          <p:cNvPr id="2" name="TextBox 1">
            <a:extLst>
              <a:ext uri="{FF2B5EF4-FFF2-40B4-BE49-F238E27FC236}">
                <a16:creationId xmlns:a16="http://schemas.microsoft.com/office/drawing/2014/main" xmlns="" id="{6CF6ED3A-56B3-308D-16B2-6DB0AA243157}"/>
              </a:ext>
            </a:extLst>
          </p:cNvPr>
          <p:cNvSpPr txBox="1"/>
          <p:nvPr/>
        </p:nvSpPr>
        <p:spPr>
          <a:xfrm>
            <a:off x="1519670" y="805295"/>
            <a:ext cx="15859125" cy="4371966"/>
          </a:xfrm>
          <a:prstGeom prst="rect">
            <a:avLst/>
          </a:prstGeom>
          <a:noFill/>
        </p:spPr>
        <p:txBody>
          <a:bodyPr rot="0" spcFirstLastPara="0" vertOverflow="overflow" horzOverflow="overflow" vert="horz" wrap="square" lIns="137160" tIns="68580" rIns="137160" bIns="68580" numCol="1" spcCol="0" rtlCol="0" fromWordArt="0" anchor="t" anchorCtr="0" forceAA="0" compatLnSpc="1">
            <a:prstTxWarp prst="textNoShape">
              <a:avLst/>
            </a:prstTxWarp>
            <a:spAutoFit/>
          </a:bodyPr>
          <a:lstStyle/>
          <a:p>
            <a:pPr defTabSz="1371600">
              <a:lnSpc>
                <a:spcPct val="90000"/>
              </a:lnSpc>
              <a:spcBef>
                <a:spcPts val="1500"/>
              </a:spcBef>
            </a:pPr>
            <a:r>
              <a:rPr lang="en-GB" sz="5400">
                <a:solidFill>
                  <a:prstClr val="black"/>
                </a:solidFill>
                <a:latin typeface="Calibri" panose="020F0502020204030204"/>
                <a:cs typeface="Calibri"/>
              </a:rPr>
              <a:t>There are three main physical components to the company’s system:</a:t>
            </a:r>
            <a:endParaRPr lang="en-US" sz="5400">
              <a:solidFill>
                <a:prstClr val="black"/>
              </a:solidFill>
              <a:latin typeface="Calibri" panose="020F0502020204030204"/>
              <a:ea typeface="+mn-lt"/>
              <a:cs typeface="Calibri" panose="020F0502020204030204"/>
            </a:endParaRPr>
          </a:p>
          <a:p>
            <a:pPr marL="428625" indent="-428625" defTabSz="1371600">
              <a:lnSpc>
                <a:spcPct val="90000"/>
              </a:lnSpc>
              <a:spcBef>
                <a:spcPts val="1500"/>
              </a:spcBef>
              <a:buFont typeface="Arial"/>
              <a:buChar char="•"/>
            </a:pPr>
            <a:r>
              <a:rPr lang="en-GB" sz="4200" b="1">
                <a:solidFill>
                  <a:prstClr val="black"/>
                </a:solidFill>
                <a:latin typeface="Calibri" panose="020F0502020204030204"/>
                <a:cs typeface="Calibri"/>
              </a:rPr>
              <a:t> mobile shelving units</a:t>
            </a:r>
            <a:endParaRPr lang="en-US" sz="4200" b="1">
              <a:solidFill>
                <a:prstClr val="black"/>
              </a:solidFill>
              <a:latin typeface="Calibri" panose="020F0502020204030204"/>
              <a:ea typeface="+mn-lt"/>
              <a:cs typeface="Calibri" panose="020F0502020204030204"/>
            </a:endParaRPr>
          </a:p>
          <a:p>
            <a:pPr marL="428625" indent="-428625" defTabSz="1371600">
              <a:lnSpc>
                <a:spcPct val="90000"/>
              </a:lnSpc>
              <a:spcBef>
                <a:spcPts val="1500"/>
              </a:spcBef>
              <a:buFont typeface="Arial"/>
              <a:buChar char="•"/>
            </a:pPr>
            <a:r>
              <a:rPr lang="en-GB" sz="4200" b="1">
                <a:solidFill>
                  <a:prstClr val="black"/>
                </a:solidFill>
                <a:latin typeface="Calibri" panose="020F0502020204030204"/>
                <a:ea typeface="+mn-lt"/>
                <a:cs typeface="Calibri" panose="020F0502020204030204"/>
              </a:rPr>
              <a:t>robots</a:t>
            </a:r>
            <a:endParaRPr lang="en-US" sz="4200" b="1">
              <a:solidFill>
                <a:prstClr val="black"/>
              </a:solidFill>
              <a:latin typeface="Calibri" panose="020F0502020204030204"/>
              <a:ea typeface="+mn-lt"/>
              <a:cs typeface="Calibri" panose="020F0502020204030204"/>
            </a:endParaRPr>
          </a:p>
          <a:p>
            <a:pPr marL="428625" indent="-428625" defTabSz="1371600">
              <a:lnSpc>
                <a:spcPct val="90000"/>
              </a:lnSpc>
              <a:spcBef>
                <a:spcPts val="1500"/>
              </a:spcBef>
              <a:buFont typeface="Arial"/>
              <a:buChar char="•"/>
            </a:pPr>
            <a:r>
              <a:rPr lang="en-GB" sz="4200" b="1">
                <a:solidFill>
                  <a:prstClr val="black"/>
                </a:solidFill>
                <a:latin typeface="Calibri" panose="020F0502020204030204"/>
                <a:cs typeface="Calibri"/>
              </a:rPr>
              <a:t> employee workstations.</a:t>
            </a:r>
            <a:endParaRPr lang="en-US" sz="4200" b="1">
              <a:solidFill>
                <a:prstClr val="black"/>
              </a:solidFill>
              <a:latin typeface="Calibri" panose="020F0502020204030204"/>
              <a:ea typeface="+mn-lt"/>
              <a:cs typeface="Calibri" panose="020F0502020204030204"/>
            </a:endParaRPr>
          </a:p>
          <a:p>
            <a:pPr defTabSz="1371600"/>
            <a:endParaRPr lang="en-US" sz="2700">
              <a:solidFill>
                <a:prstClr val="black"/>
              </a:solidFill>
              <a:latin typeface="Calibri" panose="020F0502020204030204"/>
              <a:cs typeface="Calibri"/>
            </a:endParaRPr>
          </a:p>
        </p:txBody>
      </p:sp>
      <p:pic>
        <p:nvPicPr>
          <p:cNvPr id="4" name="Picture 4">
            <a:extLst>
              <a:ext uri="{FF2B5EF4-FFF2-40B4-BE49-F238E27FC236}">
                <a16:creationId xmlns:a16="http://schemas.microsoft.com/office/drawing/2014/main" xmlns="" id="{A8D7ADF3-89B6-E355-95E8-D1D70463B141}"/>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8517731" y="2586368"/>
            <a:ext cx="8310563" cy="4928858"/>
          </a:xfrm>
          <a:prstGeom prst="rect">
            <a:avLst/>
          </a:prstGeom>
        </p:spPr>
      </p:pic>
    </p:spTree>
    <p:extLst>
      <p:ext uri="{BB962C8B-B14F-4D97-AF65-F5344CB8AC3E}">
        <p14:creationId xmlns:p14="http://schemas.microsoft.com/office/powerpoint/2010/main" xmlns="" val="92864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ro-RO"/>
          </a:p>
        </p:txBody>
      </p:sp>
      <p:sp>
        <p:nvSpPr>
          <p:cNvPr id="3" name="Subtitle 2"/>
          <p:cNvSpPr>
            <a:spLocks noGrp="1"/>
          </p:cNvSpPr>
          <p:nvPr>
            <p:ph type="subTitle" idx="4"/>
          </p:nvPr>
        </p:nvSpPr>
        <p:spPr/>
        <p:txBody>
          <a:bodyPr/>
          <a:lstStyle/>
          <a:p>
            <a:endParaRPr lang="ro-RO"/>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DDEB244-469A-FA41-FE78-2F3437940C55}"/>
              </a:ext>
            </a:extLst>
          </p:cNvPr>
          <p:cNvSpPr>
            <a:spLocks noGrp="1"/>
          </p:cNvSpPr>
          <p:nvPr>
            <p:ph idx="1"/>
          </p:nvPr>
        </p:nvSpPr>
        <p:spPr>
          <a:xfrm>
            <a:off x="1257300" y="1339454"/>
            <a:ext cx="15773400" cy="7925991"/>
          </a:xfrm>
        </p:spPr>
        <p:txBody>
          <a:bodyPr vert="horz" lIns="137160" tIns="68580" rIns="137160" bIns="68580" rtlCol="0" anchor="t">
            <a:normAutofit/>
          </a:bodyPr>
          <a:lstStyle/>
          <a:p>
            <a:pPr marL="0" indent="0">
              <a:buNone/>
            </a:pPr>
            <a:endParaRPr lang="en-GB">
              <a:cs typeface="Calibri" panose="020F0502020204030204"/>
            </a:endParaRPr>
          </a:p>
          <a:p>
            <a:pPr marL="0" indent="0">
              <a:buNone/>
            </a:pPr>
            <a:endParaRPr lang="ro-RO"/>
          </a:p>
          <a:p>
            <a:pPr marL="0" indent="0">
              <a:buNone/>
            </a:pPr>
            <a:r>
              <a:rPr lang="ro-RO" sz="5400"/>
              <a:t> </a:t>
            </a:r>
            <a:r>
              <a:rPr lang="en-GB" sz="5400"/>
              <a:t>Proteus use :</a:t>
            </a:r>
            <a:endParaRPr lang="en-US" sz="5400">
              <a:cs typeface="Calibri"/>
            </a:endParaRPr>
          </a:p>
          <a:p>
            <a:r>
              <a:rPr lang="en-GB" b="1"/>
              <a:t>advance</a:t>
            </a:r>
            <a:r>
              <a:rPr lang="en-GB" b="1">
                <a:effectLst/>
              </a:rPr>
              <a:t> safety</a:t>
            </a:r>
            <a:endParaRPr lang="en-US"/>
          </a:p>
          <a:p>
            <a:r>
              <a:rPr lang="en-GB" b="1"/>
              <a:t> </a:t>
            </a:r>
            <a:r>
              <a:rPr lang="en-GB" b="1">
                <a:effectLst/>
              </a:rPr>
              <a:t>perception</a:t>
            </a:r>
            <a:r>
              <a:rPr lang="en-GB" b="1"/>
              <a:t> </a:t>
            </a:r>
            <a:endParaRPr lang="en-US"/>
          </a:p>
          <a:p>
            <a:r>
              <a:rPr lang="en-GB" b="1"/>
              <a:t> </a:t>
            </a:r>
            <a:r>
              <a:rPr lang="en-GB" b="1">
                <a:effectLst/>
              </a:rPr>
              <a:t>navigation technology</a:t>
            </a:r>
            <a:r>
              <a:rPr lang="en-GB"/>
              <a:t> </a:t>
            </a:r>
            <a:endParaRPr lang="ro-RO">
              <a:cs typeface="Calibri"/>
            </a:endParaRPr>
          </a:p>
        </p:txBody>
      </p:sp>
      <p:pic>
        <p:nvPicPr>
          <p:cNvPr id="4" name="Picture 4">
            <a:extLst>
              <a:ext uri="{FF2B5EF4-FFF2-40B4-BE49-F238E27FC236}">
                <a16:creationId xmlns:a16="http://schemas.microsoft.com/office/drawing/2014/main" xmlns="" id="{28F6F43D-150E-B1A2-C59E-16DF6592DE47}"/>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8656657" y="2648901"/>
            <a:ext cx="5829509" cy="4379214"/>
          </a:xfrm>
          <a:prstGeom prst="rect">
            <a:avLst/>
          </a:prstGeom>
        </p:spPr>
      </p:pic>
    </p:spTree>
    <p:extLst>
      <p:ext uri="{BB962C8B-B14F-4D97-AF65-F5344CB8AC3E}">
        <p14:creationId xmlns:p14="http://schemas.microsoft.com/office/powerpoint/2010/main" xmlns="" val="86956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B27F7977-4BBA-0D10-BA9A-127B817B1D9F}"/>
              </a:ext>
            </a:extLst>
          </p:cNvPr>
          <p:cNvSpPr>
            <a:spLocks noGrp="1"/>
          </p:cNvSpPr>
          <p:nvPr>
            <p:ph idx="1"/>
          </p:nvPr>
        </p:nvSpPr>
        <p:spPr>
          <a:xfrm>
            <a:off x="1410891" y="1089422"/>
            <a:ext cx="15894843" cy="8176023"/>
          </a:xfrm>
        </p:spPr>
        <p:txBody>
          <a:bodyPr vert="horz" lIns="137160" tIns="68580" rIns="137160" bIns="68580" rtlCol="0" anchor="t">
            <a:normAutofit/>
          </a:bodyPr>
          <a:lstStyle/>
          <a:p>
            <a:pPr marL="0" indent="0">
              <a:buNone/>
            </a:pPr>
            <a:endParaRPr lang="en-GB" sz="4800">
              <a:latin typeface="Abadi"/>
              <a:cs typeface="Calibri" panose="020F0502020204030204"/>
            </a:endParaRPr>
          </a:p>
          <a:p>
            <a:r>
              <a:rPr lang="en-GB" sz="4800">
                <a:latin typeface="Abadi"/>
                <a:ea typeface="Abadi" panose="02000000000000000000" pitchFamily="2" charset="0"/>
              </a:rPr>
              <a:t>The company plans to eventually automate </a:t>
            </a:r>
            <a:r>
              <a:rPr lang="en-GB" sz="4800" err="1">
                <a:latin typeface="Abadi"/>
                <a:ea typeface="Abadi" panose="02000000000000000000" pitchFamily="2" charset="0"/>
              </a:rPr>
              <a:t>GoCart</a:t>
            </a:r>
            <a:r>
              <a:rPr lang="en-GB" sz="4800">
                <a:latin typeface="Abadi"/>
                <a:ea typeface="Abadi" panose="02000000000000000000" pitchFamily="2" charset="0"/>
              </a:rPr>
              <a:t> handling throughout its warehouse network to reduce the need for its people.</a:t>
            </a:r>
            <a:endParaRPr lang="en-GB">
              <a:cs typeface="Calibri" panose="020F0502020204030204"/>
            </a:endParaRPr>
          </a:p>
        </p:txBody>
      </p:sp>
      <p:pic>
        <p:nvPicPr>
          <p:cNvPr id="4" name="Picture 4">
            <a:extLst>
              <a:ext uri="{FF2B5EF4-FFF2-40B4-BE49-F238E27FC236}">
                <a16:creationId xmlns:a16="http://schemas.microsoft.com/office/drawing/2014/main" xmlns="" id="{0A9994EE-F293-5388-217C-09B79A3CED3F}"/>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7970438" y="4320536"/>
            <a:ext cx="6881114" cy="4107656"/>
          </a:xfrm>
          <a:prstGeom prst="rect">
            <a:avLst/>
          </a:prstGeom>
        </p:spPr>
      </p:pic>
    </p:spTree>
    <p:extLst>
      <p:ext uri="{BB962C8B-B14F-4D97-AF65-F5344CB8AC3E}">
        <p14:creationId xmlns:p14="http://schemas.microsoft.com/office/powerpoint/2010/main" xmlns="" val="3415840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u 2">
            <a:extLst>
              <a:ext uri="{FF2B5EF4-FFF2-40B4-BE49-F238E27FC236}">
                <a16:creationId xmlns:a16="http://schemas.microsoft.com/office/drawing/2014/main" xmlns="" id="{ABC796F3-1133-C425-D0CA-08D4496EE7EC}"/>
              </a:ext>
            </a:extLst>
          </p:cNvPr>
          <p:cNvSpPr txBox="1">
            <a:spLocks/>
          </p:cNvSpPr>
          <p:nvPr/>
        </p:nvSpPr>
        <p:spPr>
          <a:xfrm>
            <a:off x="468864" y="937252"/>
            <a:ext cx="7262896" cy="6720848"/>
          </a:xfrm>
          <a:prstGeom prst="rect">
            <a:avLst/>
          </a:prstGeom>
        </p:spPr>
        <p:txBody>
          <a:bodyPr>
            <a:normAutofit fontScale="77500" lnSpcReduction="20000"/>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endParaRPr lang="en-US" dirty="0" smtClean="0"/>
          </a:p>
          <a:p>
            <a:endParaRPr lang="en-US" dirty="0" smtClean="0"/>
          </a:p>
          <a:p>
            <a:r>
              <a:rPr lang="en-US" sz="4000" dirty="0" smtClean="0"/>
              <a:t>Proteus is an innovative AI powered robot which is safe and collaborative </a:t>
            </a:r>
            <a:r>
              <a:rPr lang="en-US" sz="4000" dirty="0" smtClean="0">
                <a:solidFill>
                  <a:srgbClr val="000000"/>
                </a:solidFill>
                <a:latin typeface="Open Sans" panose="020B0606030504020204" pitchFamily="34" charset="0"/>
              </a:rPr>
              <a:t>(</a:t>
            </a:r>
            <a:r>
              <a:rPr lang="en-US" sz="4000" dirty="0" err="1" smtClean="0">
                <a:solidFill>
                  <a:srgbClr val="000000"/>
                </a:solidFill>
                <a:latin typeface="Open Sans" panose="020B0606030504020204" pitchFamily="34" charset="0"/>
              </a:rPr>
              <a:t>Manfredi</a:t>
            </a:r>
            <a:r>
              <a:rPr lang="en-US" sz="4000" dirty="0" smtClean="0">
                <a:solidFill>
                  <a:srgbClr val="000000"/>
                </a:solidFill>
                <a:latin typeface="Open Sans" panose="020B0606030504020204" pitchFamily="34" charset="0"/>
              </a:rPr>
              <a:t>, 2022)</a:t>
            </a:r>
            <a:endParaRPr lang="en-US" sz="4000" dirty="0" smtClean="0"/>
          </a:p>
          <a:p>
            <a:endParaRPr lang="en-US" sz="4000" dirty="0" smtClean="0"/>
          </a:p>
          <a:p>
            <a:r>
              <a:rPr lang="en-US" sz="4000" dirty="0" smtClean="0"/>
              <a:t>It was designed to reduce the risks of injuries of the employees (</a:t>
            </a:r>
            <a:r>
              <a:rPr lang="en-US" sz="4000" dirty="0" err="1" smtClean="0">
                <a:solidFill>
                  <a:srgbClr val="000000"/>
                </a:solidFill>
                <a:latin typeface="Open Sans" panose="020B0606030504020204" pitchFamily="34" charset="0"/>
              </a:rPr>
              <a:t>Manfredi</a:t>
            </a:r>
            <a:r>
              <a:rPr lang="en-US" sz="4000" dirty="0" smtClean="0">
                <a:solidFill>
                  <a:srgbClr val="000000"/>
                </a:solidFill>
                <a:latin typeface="Open Sans" panose="020B0606030504020204" pitchFamily="34" charset="0"/>
              </a:rPr>
              <a:t>, 2022)</a:t>
            </a:r>
            <a:endParaRPr lang="en-US" sz="4000" dirty="0" smtClean="0"/>
          </a:p>
          <a:p>
            <a:endParaRPr lang="en-US" sz="4000" dirty="0" smtClean="0"/>
          </a:p>
          <a:p>
            <a:r>
              <a:rPr lang="en-US" sz="4000" dirty="0" smtClean="0"/>
              <a:t>It can carry many packages in the same time without any breaks, making it time efficient [3]</a:t>
            </a:r>
          </a:p>
          <a:p>
            <a:endParaRPr lang="en-US" sz="4000" dirty="0" smtClean="0"/>
          </a:p>
          <a:p>
            <a:r>
              <a:rPr lang="en-US" sz="4000" dirty="0" smtClean="0"/>
              <a:t>It can do its job without hindering human employees </a:t>
            </a:r>
            <a:r>
              <a:rPr lang="en-US" sz="4000" dirty="0" smtClean="0">
                <a:solidFill>
                  <a:srgbClr val="000000"/>
                </a:solidFill>
                <a:latin typeface="Open Sans" panose="020B0606030504020204" pitchFamily="34" charset="0"/>
              </a:rPr>
              <a:t>(</a:t>
            </a:r>
            <a:r>
              <a:rPr lang="en-US" sz="4000" dirty="0" err="1" smtClean="0">
                <a:solidFill>
                  <a:srgbClr val="000000"/>
                </a:solidFill>
                <a:latin typeface="Open Sans" panose="020B0606030504020204" pitchFamily="34" charset="0"/>
              </a:rPr>
              <a:t>Manfredi</a:t>
            </a:r>
            <a:r>
              <a:rPr lang="en-US" sz="4000" dirty="0" smtClean="0">
                <a:solidFill>
                  <a:srgbClr val="000000"/>
                </a:solidFill>
                <a:latin typeface="Open Sans" panose="020B0606030504020204" pitchFamily="34" charset="0"/>
              </a:rPr>
              <a:t>, 2022)</a:t>
            </a:r>
            <a:endParaRPr lang="en-US" sz="4000" dirty="0"/>
          </a:p>
        </p:txBody>
      </p:sp>
      <p:sp>
        <p:nvSpPr>
          <p:cNvPr id="3" name="Titlu 1">
            <a:extLst>
              <a:ext uri="{FF2B5EF4-FFF2-40B4-BE49-F238E27FC236}">
                <a16:creationId xmlns:a16="http://schemas.microsoft.com/office/drawing/2014/main" xmlns="" id="{56C87CBA-0229-E9EC-75C0-A342DCFE70B0}"/>
              </a:ext>
            </a:extLst>
          </p:cNvPr>
          <p:cNvSpPr txBox="1">
            <a:spLocks/>
          </p:cNvSpPr>
          <p:nvPr/>
        </p:nvSpPr>
        <p:spPr>
          <a:xfrm>
            <a:off x="1524000" y="190499"/>
            <a:ext cx="9144000" cy="788411"/>
          </a:xfrm>
          <a:prstGeom prst="rect">
            <a:avLst/>
          </a:prstGeom>
        </p:spPr>
        <p:txBody>
          <a:bodyPr>
            <a:normAutofit/>
          </a:bodyPr>
          <a:lst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a:lstStyle>
          <a:p>
            <a:pPr algn="ctr"/>
            <a:r>
              <a:rPr lang="en-US" sz="4400" dirty="0" smtClean="0"/>
              <a:t>Positive impacts</a:t>
            </a:r>
            <a:endParaRPr lang="en-US" sz="4400" dirty="0"/>
          </a:p>
        </p:txBody>
      </p:sp>
      <p:pic>
        <p:nvPicPr>
          <p:cNvPr id="4" name="Picture 3"/>
          <p:cNvPicPr>
            <a:picLocks noChangeAspect="1"/>
          </p:cNvPicPr>
          <p:nvPr/>
        </p:nvPicPr>
        <p:blipFill>
          <a:blip r:embed="rId2"/>
          <a:stretch>
            <a:fillRect/>
          </a:stretch>
        </p:blipFill>
        <p:spPr>
          <a:xfrm>
            <a:off x="9601200" y="2247900"/>
            <a:ext cx="7239000" cy="5867399"/>
          </a:xfrm>
          <a:prstGeom prst="rect">
            <a:avLst/>
          </a:prstGeom>
        </p:spPr>
      </p:pic>
    </p:spTree>
    <p:extLst>
      <p:ext uri="{BB962C8B-B14F-4D97-AF65-F5344CB8AC3E}">
        <p14:creationId xmlns:p14="http://schemas.microsoft.com/office/powerpoint/2010/main" xmlns="" val="1164758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xmlns="" id="{66EE7E34-B401-100C-BCBC-DFCC835A62B4}"/>
              </a:ext>
            </a:extLst>
          </p:cNvPr>
          <p:cNvSpPr txBox="1">
            <a:spLocks/>
          </p:cNvSpPr>
          <p:nvPr/>
        </p:nvSpPr>
        <p:spPr>
          <a:xfrm>
            <a:off x="3962400" y="647700"/>
            <a:ext cx="10515600" cy="1099345"/>
          </a:xfrm>
          <a:prstGeom prst="rect">
            <a:avLst/>
          </a:prstGeom>
        </p:spPr>
        <p:txBody>
          <a:bodyPr/>
          <a:lst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a:lstStyle>
          <a:p>
            <a:pPr algn="ctr"/>
            <a:r>
              <a:rPr lang="en-US" dirty="0" smtClean="0"/>
              <a:t>Negative impacts</a:t>
            </a:r>
            <a:endParaRPr lang="en-US" dirty="0"/>
          </a:p>
        </p:txBody>
      </p:sp>
      <p:sp>
        <p:nvSpPr>
          <p:cNvPr id="3" name="Substituent conținut 2">
            <a:extLst>
              <a:ext uri="{FF2B5EF4-FFF2-40B4-BE49-F238E27FC236}">
                <a16:creationId xmlns:a16="http://schemas.microsoft.com/office/drawing/2014/main" xmlns="" id="{1CC05E6F-F833-3231-F73D-13BD535C6431}"/>
              </a:ext>
            </a:extLst>
          </p:cNvPr>
          <p:cNvSpPr txBox="1">
            <a:spLocks/>
          </p:cNvSpPr>
          <p:nvPr/>
        </p:nvSpPr>
        <p:spPr>
          <a:xfrm>
            <a:off x="461818" y="1496291"/>
            <a:ext cx="11272982" cy="4941454"/>
          </a:xfrm>
          <a:prstGeom prst="rect">
            <a:avLst/>
          </a:prstGeom>
        </p:spPr>
        <p:txBody>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endParaRPr lang="en-US" dirty="0" smtClean="0"/>
          </a:p>
          <a:p>
            <a:r>
              <a:rPr lang="en-US" dirty="0" smtClean="0"/>
              <a:t> The robot could end up “stealing” people’s jobs </a:t>
            </a:r>
            <a:r>
              <a:rPr lang="en-US" dirty="0" smtClean="0">
                <a:solidFill>
                  <a:srgbClr val="000000"/>
                </a:solidFill>
                <a:latin typeface="Open Sans" panose="020B0606030504020204" pitchFamily="34" charset="0"/>
              </a:rPr>
              <a:t>(</a:t>
            </a:r>
            <a:r>
              <a:rPr lang="en-US" dirty="0" err="1" smtClean="0">
                <a:solidFill>
                  <a:srgbClr val="000000"/>
                </a:solidFill>
                <a:latin typeface="Open Sans" panose="020B0606030504020204" pitchFamily="34" charset="0"/>
              </a:rPr>
              <a:t>Nover</a:t>
            </a:r>
            <a:r>
              <a:rPr lang="en-US" dirty="0" smtClean="0">
                <a:solidFill>
                  <a:srgbClr val="000000"/>
                </a:solidFill>
                <a:latin typeface="Open Sans" panose="020B0606030504020204" pitchFamily="34" charset="0"/>
              </a:rPr>
              <a:t>, 2022)</a:t>
            </a:r>
            <a:endParaRPr lang="en-US" dirty="0" smtClean="0"/>
          </a:p>
          <a:p>
            <a:endParaRPr lang="en-US" dirty="0" smtClean="0"/>
          </a:p>
          <a:p>
            <a:r>
              <a:rPr lang="en-US" dirty="0" smtClean="0"/>
              <a:t> The AI could have errors in which case, this could lead to dangerous situations.</a:t>
            </a:r>
          </a:p>
          <a:p>
            <a:endParaRPr lang="en-US" dirty="0" smtClean="0"/>
          </a:p>
          <a:p>
            <a:r>
              <a:rPr lang="en-US" dirty="0" smtClean="0"/>
              <a:t> It will take a long time before Proteus can be fully utilized in every warehouse.</a:t>
            </a:r>
            <a:endParaRPr lang="en-US" dirty="0"/>
          </a:p>
        </p:txBody>
      </p:sp>
      <p:pic>
        <p:nvPicPr>
          <p:cNvPr id="4" name="Imagine 7">
            <a:extLst>
              <a:ext uri="{FF2B5EF4-FFF2-40B4-BE49-F238E27FC236}">
                <a16:creationId xmlns:a16="http://schemas.microsoft.com/office/drawing/2014/main" xmlns="" id="{86ED6B7A-6D04-9990-5711-2DC96D24095A}"/>
              </a:ext>
            </a:extLst>
          </p:cNvPr>
          <p:cNvPicPr>
            <a:picLocks noChangeAspect="1"/>
          </p:cNvPicPr>
          <p:nvPr/>
        </p:nvPicPr>
        <p:blipFill>
          <a:blip r:embed="rId2"/>
          <a:stretch>
            <a:fillRect/>
          </a:stretch>
        </p:blipFill>
        <p:spPr>
          <a:xfrm>
            <a:off x="11963400" y="2095500"/>
            <a:ext cx="5029200" cy="2971800"/>
          </a:xfrm>
          <a:prstGeom prst="rect">
            <a:avLst/>
          </a:prstGeom>
        </p:spPr>
      </p:pic>
      <p:pic>
        <p:nvPicPr>
          <p:cNvPr id="5" name="Grafic 5" descr="Cronometru">
            <a:extLst>
              <a:ext uri="{FF2B5EF4-FFF2-40B4-BE49-F238E27FC236}">
                <a16:creationId xmlns:a16="http://schemas.microsoft.com/office/drawing/2014/main" xmlns="" id="{FB9F7A5A-FC77-2EE6-B142-4C2A1B0D156C}"/>
              </a:ext>
            </a:extLst>
          </p:cNvPr>
          <p:cNvPicPr>
            <a:picLocks noChangeAspect="1"/>
          </p:cNvPicPr>
          <p:nvPr/>
        </p:nvPicPr>
        <p:blipFill>
          <a:blip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p:blipFill>
        <p:spPr>
          <a:xfrm>
            <a:off x="11430000" y="5829300"/>
            <a:ext cx="3048000" cy="2198254"/>
          </a:xfrm>
          <a:prstGeom prst="rect">
            <a:avLst/>
          </a:prstGeom>
        </p:spPr>
      </p:pic>
      <p:pic>
        <p:nvPicPr>
          <p:cNvPr id="7" name="Grafic 6" descr="Clepsidră">
            <a:extLst>
              <a:ext uri="{FF2B5EF4-FFF2-40B4-BE49-F238E27FC236}">
                <a16:creationId xmlns:a16="http://schemas.microsoft.com/office/drawing/2014/main" xmlns="" id="{6D69A6DF-B840-97F5-2F95-9C48DFD574FF}"/>
              </a:ext>
            </a:extLst>
          </p:cNvPr>
          <p:cNvPicPr>
            <a:picLocks noChangeAspect="1"/>
          </p:cNvPicPr>
          <p:nvPr/>
        </p:nvPicPr>
        <p:blipFill>
          <a:blip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p:blipFill>
        <p:spPr>
          <a:xfrm>
            <a:off x="14935200" y="6057900"/>
            <a:ext cx="2057400" cy="1969654"/>
          </a:xfrm>
          <a:prstGeom prst="rect">
            <a:avLst/>
          </a:prstGeom>
        </p:spPr>
      </p:pic>
    </p:spTree>
    <p:extLst>
      <p:ext uri="{BB962C8B-B14F-4D97-AF65-F5344CB8AC3E}">
        <p14:creationId xmlns:p14="http://schemas.microsoft.com/office/powerpoint/2010/main" xmlns="" val="3614245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53000" y="419100"/>
            <a:ext cx="6934200" cy="1159509"/>
          </a:xfrm>
        </p:spPr>
        <p:txBody>
          <a:bodyPr/>
          <a:lstStyle/>
          <a:p>
            <a:r>
              <a:rPr lang="en-GB" dirty="0" smtClean="0"/>
              <a:t>Lessons drown from the case study:</a:t>
            </a:r>
            <a:endParaRPr lang="en-GB" dirty="0"/>
          </a:p>
        </p:txBody>
      </p:sp>
      <p:sp>
        <p:nvSpPr>
          <p:cNvPr id="4" name="Text Placeholder 3"/>
          <p:cNvSpPr>
            <a:spLocks noGrp="1"/>
          </p:cNvSpPr>
          <p:nvPr>
            <p:ph type="body" idx="1"/>
          </p:nvPr>
        </p:nvSpPr>
        <p:spPr>
          <a:xfrm>
            <a:off x="838200" y="2552700"/>
            <a:ext cx="16459200" cy="2954655"/>
          </a:xfrm>
        </p:spPr>
        <p:txBody>
          <a:bodyPr/>
          <a:lstStyle/>
          <a:p>
            <a:pPr marL="342900" indent="-342900">
              <a:buFont typeface="Arial" panose="020B0604020202020204" pitchFamily="34" charset="0"/>
              <a:buChar char="•"/>
            </a:pPr>
            <a:endParaRPr lang="en-GB" sz="2400" dirty="0" smtClean="0"/>
          </a:p>
          <a:p>
            <a:pPr marL="457200" indent="-457200">
              <a:buFont typeface="Arial" panose="020B0604020202020204" pitchFamily="34" charset="0"/>
              <a:buChar char="•"/>
            </a:pPr>
            <a:r>
              <a:rPr lang="en-GB" sz="2800" dirty="0" smtClean="0"/>
              <a:t>Modern technology is important for Amazon because it helps them to be one of the most important business in the world and have a better efficiency. </a:t>
            </a:r>
          </a:p>
          <a:p>
            <a:pPr marL="457200" indent="-457200">
              <a:buFont typeface="Arial" panose="020B0604020202020204" pitchFamily="34" charset="0"/>
              <a:buChar char="•"/>
            </a:pPr>
            <a:r>
              <a:rPr lang="en-GB" sz="2800" dirty="0" smtClean="0"/>
              <a:t>One of the most important differences between traditional and modern technology is that modern technology uses less people so the business will have a low salary wage.</a:t>
            </a:r>
          </a:p>
          <a:p>
            <a:pPr marL="457200" indent="-457200">
              <a:buFont typeface="Arial" panose="020B0604020202020204" pitchFamily="34" charset="0"/>
              <a:buChar char="•"/>
            </a:pPr>
            <a:r>
              <a:rPr lang="en-GB" sz="2800" dirty="0" smtClean="0"/>
              <a:t>Also, there are less chances of injury</a:t>
            </a:r>
            <a:endParaRPr lang="en-GB" sz="2800" dirty="0"/>
          </a:p>
          <a:p>
            <a:endParaRPr lang="en-GB" sz="2800" dirty="0"/>
          </a:p>
        </p:txBody>
      </p:sp>
      <p:sp>
        <p:nvSpPr>
          <p:cNvPr id="5" name="AutoShape 2" descr="Best Articles on Efficiency: Interesting Read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stretch>
            <a:fillRect/>
          </a:stretch>
        </p:blipFill>
        <p:spPr>
          <a:xfrm>
            <a:off x="4066133" y="5143500"/>
            <a:ext cx="10003333" cy="4970144"/>
          </a:xfrm>
          <a:prstGeom prst="rect">
            <a:avLst/>
          </a:prstGeom>
        </p:spPr>
      </p:pic>
      <p:sp>
        <p:nvSpPr>
          <p:cNvPr id="7" name="AutoShape 4" descr="Best Articles on Efficiency: Interesting Read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xmlns="" val="14785760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b="1" u="sng" dirty="0" smtClean="0"/>
              <a:t>Conclusion </a:t>
            </a:r>
            <a:endParaRPr lang="en-GB" sz="4000" b="1" u="sng" dirty="0"/>
          </a:p>
        </p:txBody>
      </p:sp>
      <p:sp>
        <p:nvSpPr>
          <p:cNvPr id="3" name="Text Placeholder 2"/>
          <p:cNvSpPr>
            <a:spLocks noGrp="1"/>
          </p:cNvSpPr>
          <p:nvPr>
            <p:ph idx="1"/>
          </p:nvPr>
        </p:nvSpPr>
        <p:spPr>
          <a:xfrm>
            <a:off x="1257300" y="2738438"/>
            <a:ext cx="15459128" cy="6527007"/>
          </a:xfrm>
          <a:ln>
            <a:solidFill>
              <a:schemeClr val="accent1"/>
            </a:solidFill>
          </a:ln>
        </p:spPr>
        <p:txBody>
          <a:bodyPr>
            <a:normAutofit/>
          </a:bodyPr>
          <a:lstStyle/>
          <a:p>
            <a:pPr marL="0" indent="0">
              <a:buNone/>
            </a:pPr>
            <a:r>
              <a:rPr lang="en-GB" sz="4000" dirty="0" smtClean="0"/>
              <a:t>In conclusion, we would like to say that the modern technology make our life easier and  is a big step in modernization of the </a:t>
            </a:r>
            <a:r>
              <a:rPr lang="en-GB" sz="4000" dirty="0" smtClean="0"/>
              <a:t>planet.</a:t>
            </a:r>
            <a:endParaRPr lang="ro-RO" sz="4000" dirty="0" smtClean="0"/>
          </a:p>
          <a:p>
            <a:pPr marL="0" indent="0">
              <a:buNone/>
            </a:pPr>
            <a:r>
              <a:rPr lang="ro-RO" sz="4000" dirty="0" smtClean="0"/>
              <a:t>It helps us to prevent injuries and it does all the work for us. In the future more business will use robots to replace people.</a:t>
            </a:r>
          </a:p>
          <a:p>
            <a:pPr marL="0" indent="0">
              <a:buNone/>
            </a:pPr>
            <a:r>
              <a:rPr lang="ro-RO" sz="4000" dirty="0" smtClean="0"/>
              <a:t>They must be built in such a way that they can rezist to hard work and do not cause problem to the business.</a:t>
            </a:r>
          </a:p>
          <a:p>
            <a:pPr marL="0" indent="0">
              <a:buNone/>
            </a:pPr>
            <a:endParaRPr lang="ro-RO" sz="4000" dirty="0" smtClean="0"/>
          </a:p>
          <a:p>
            <a:pPr marL="0" indent="0">
              <a:buNone/>
            </a:pPr>
            <a:r>
              <a:rPr lang="ro-RO" sz="3200" dirty="0" smtClean="0"/>
              <a:t> </a:t>
            </a:r>
            <a:endParaRPr lang="en-GB" sz="3200" dirty="0" smtClean="0"/>
          </a:p>
          <a:p>
            <a:pPr marL="0" indent="0">
              <a:buNone/>
            </a:pPr>
            <a:endParaRPr lang="en-GB" sz="4800" b="1" dirty="0"/>
          </a:p>
        </p:txBody>
      </p:sp>
    </p:spTree>
    <p:extLst>
      <p:ext uri="{BB962C8B-B14F-4D97-AF65-F5344CB8AC3E}">
        <p14:creationId xmlns:p14="http://schemas.microsoft.com/office/powerpoint/2010/main" xmlns="" val="376964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ro-RO" dirty="0"/>
          </a:p>
        </p:txBody>
      </p:sp>
      <p:sp>
        <p:nvSpPr>
          <p:cNvPr id="3" name="Content Placeholder 2"/>
          <p:cNvSpPr>
            <a:spLocks noGrp="1"/>
          </p:cNvSpPr>
          <p:nvPr>
            <p:ph idx="1"/>
          </p:nvPr>
        </p:nvSpPr>
        <p:spPr/>
        <p:txBody>
          <a:bodyPr>
            <a:normAutofit lnSpcReduction="10000"/>
          </a:bodyPr>
          <a:lstStyle/>
          <a:p>
            <a:r>
              <a:rPr lang="en-GB" sz="4400" dirty="0" smtClean="0"/>
              <a:t>Del </a:t>
            </a:r>
            <a:r>
              <a:rPr lang="en-GB" sz="4400" dirty="0" smtClean="0"/>
              <a:t>Rey, J. (2019). How robots are transforming Amazon warehouse jobs — for better and worse. [online]. Available from: </a:t>
            </a:r>
            <a:r>
              <a:rPr lang="en-GB" sz="4400" dirty="0" smtClean="0">
                <a:hlinkClick r:id="rId2">
                  <a:extLst>
                    <a:ext uri="{A12FA001-AC4F-418D-AE19-62706E023703}">
                      <ahyp:hlinkClr xmlns:ahyp="http://schemas.microsoft.com/office/drawing/2018/hyperlinkcolor" xmlns="" xmlns:lc="http://schemas.openxmlformats.org/drawingml/2006/lockedCanvas" val="tx"/>
                    </a:ext>
                  </a:extLst>
                </a:hlinkClick>
              </a:rPr>
              <a:t>https://www.vox.com/recode/2019/12/11/20982652/robots-amazon-warehouse-jobs-automation</a:t>
            </a:r>
            <a:r>
              <a:rPr lang="en-GB" sz="4400" dirty="0" smtClean="0"/>
              <a:t> [14th July 2022]</a:t>
            </a:r>
          </a:p>
          <a:p>
            <a:r>
              <a:rPr lang="en-GB" sz="4400" dirty="0" smtClean="0"/>
              <a:t>Curtis, S. (2022). Meet Proteus: Amazon unveils its first fully autonomous mobile robot that can move large carts around its warehouses and doesn't have to be caged away from human workers. [online].Available from: </a:t>
            </a:r>
            <a:r>
              <a:rPr lang="en-GB" sz="4400" dirty="0" smtClean="0">
                <a:hlinkClick r:id="rId3">
                  <a:extLst>
                    <a:ext uri="{A12FA001-AC4F-418D-AE19-62706E023703}">
                      <ahyp:hlinkClr xmlns:ahyp="http://schemas.microsoft.com/office/drawing/2018/hyperlinkcolor" xmlns="" xmlns:lc="http://schemas.openxmlformats.org/drawingml/2006/lockedCanvas" val="tx"/>
                    </a:ext>
                  </a:extLst>
                </a:hlinkClick>
              </a:rPr>
              <a:t>https://www.dailymail.co.uk/sciencetech/article-10941203/Meet-Proteus-Amazon-unveils-autonomous-robot-designed-large-carts-warehouses.html</a:t>
            </a:r>
            <a:r>
              <a:rPr lang="en-GB" sz="4400" dirty="0" smtClean="0"/>
              <a:t> [14th July 2022]</a:t>
            </a:r>
          </a:p>
          <a:p>
            <a:endParaRPr lang="ro-RO"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2"/>
          <p:cNvSpPr txBox="1"/>
          <p:nvPr/>
        </p:nvSpPr>
        <p:spPr>
          <a:xfrm>
            <a:off x="0" y="2214542"/>
            <a:ext cx="17760315" cy="7147791"/>
          </a:xfrm>
          <a:prstGeom prst="rect">
            <a:avLst/>
          </a:prstGeom>
        </p:spPr>
        <p:txBody>
          <a:bodyPr vert="horz" wrap="square" lIns="0" tIns="12700" rIns="0" bIns="0" rtlCol="0">
            <a:spAutoFit/>
          </a:bodyPr>
          <a:lstStyle/>
          <a:p>
            <a:pPr marL="577215" marR="569595">
              <a:lnSpc>
                <a:spcPct val="116100"/>
              </a:lnSpc>
              <a:spcBef>
                <a:spcPts val="100"/>
              </a:spcBef>
            </a:pPr>
            <a:r>
              <a:rPr sz="2800" spc="95" dirty="0">
                <a:solidFill>
                  <a:prstClr val="black"/>
                </a:solidFill>
                <a:latin typeface="Verdana"/>
                <a:cs typeface="Verdana"/>
              </a:rPr>
              <a:t>About</a:t>
            </a:r>
            <a:r>
              <a:rPr sz="2800" spc="-85" dirty="0">
                <a:solidFill>
                  <a:prstClr val="black"/>
                </a:solidFill>
                <a:latin typeface="Verdana"/>
                <a:cs typeface="Verdana"/>
              </a:rPr>
              <a:t> </a:t>
            </a:r>
            <a:r>
              <a:rPr sz="2800" spc="85" dirty="0">
                <a:solidFill>
                  <a:prstClr val="black"/>
                </a:solidFill>
                <a:latin typeface="Verdana"/>
                <a:cs typeface="Verdana"/>
              </a:rPr>
              <a:t>Amazon</a:t>
            </a:r>
            <a:r>
              <a:rPr sz="2800" spc="-80" dirty="0">
                <a:solidFill>
                  <a:prstClr val="black"/>
                </a:solidFill>
                <a:latin typeface="Verdana"/>
                <a:cs typeface="Verdana"/>
              </a:rPr>
              <a:t> </a:t>
            </a:r>
            <a:r>
              <a:rPr sz="2800" spc="-10" dirty="0">
                <a:solidFill>
                  <a:prstClr val="black"/>
                </a:solidFill>
                <a:latin typeface="Verdana"/>
                <a:cs typeface="Verdana"/>
              </a:rPr>
              <a:t>Staff</a:t>
            </a:r>
            <a:r>
              <a:rPr sz="2800" spc="-85" dirty="0">
                <a:solidFill>
                  <a:prstClr val="black"/>
                </a:solidFill>
                <a:latin typeface="Verdana"/>
                <a:cs typeface="Verdana"/>
              </a:rPr>
              <a:t> </a:t>
            </a:r>
            <a:r>
              <a:rPr sz="2800" spc="-185" dirty="0">
                <a:solidFill>
                  <a:prstClr val="black"/>
                </a:solidFill>
                <a:latin typeface="Verdana"/>
                <a:cs typeface="Verdana"/>
              </a:rPr>
              <a:t>(2018).</a:t>
            </a:r>
            <a:r>
              <a:rPr sz="2800" spc="-80" dirty="0">
                <a:solidFill>
                  <a:prstClr val="black"/>
                </a:solidFill>
                <a:latin typeface="Verdana"/>
                <a:cs typeface="Verdana"/>
              </a:rPr>
              <a:t> </a:t>
            </a:r>
            <a:r>
              <a:rPr sz="2800" spc="70" dirty="0">
                <a:solidFill>
                  <a:prstClr val="black"/>
                </a:solidFill>
                <a:latin typeface="Verdana"/>
                <a:cs typeface="Verdana"/>
              </a:rPr>
              <a:t>Our</a:t>
            </a:r>
            <a:r>
              <a:rPr sz="2800" spc="-80" dirty="0">
                <a:solidFill>
                  <a:prstClr val="black"/>
                </a:solidFill>
                <a:latin typeface="Verdana"/>
                <a:cs typeface="Verdana"/>
              </a:rPr>
              <a:t> </a:t>
            </a:r>
            <a:r>
              <a:rPr sz="2800" spc="15" dirty="0">
                <a:solidFill>
                  <a:prstClr val="black"/>
                </a:solidFill>
                <a:latin typeface="Verdana"/>
                <a:cs typeface="Verdana"/>
              </a:rPr>
              <a:t>mission.</a:t>
            </a:r>
            <a:r>
              <a:rPr sz="2800" spc="-85" dirty="0">
                <a:solidFill>
                  <a:prstClr val="black"/>
                </a:solidFill>
                <a:latin typeface="Verdana"/>
                <a:cs typeface="Verdana"/>
              </a:rPr>
              <a:t> </a:t>
            </a:r>
            <a:r>
              <a:rPr sz="2800" spc="-10" dirty="0">
                <a:solidFill>
                  <a:prstClr val="black"/>
                </a:solidFill>
                <a:latin typeface="Verdana"/>
                <a:cs typeface="Verdana"/>
              </a:rPr>
              <a:t>[online]</a:t>
            </a:r>
            <a:r>
              <a:rPr sz="2800" spc="-80" dirty="0">
                <a:solidFill>
                  <a:prstClr val="black"/>
                </a:solidFill>
                <a:latin typeface="Verdana"/>
                <a:cs typeface="Verdana"/>
              </a:rPr>
              <a:t> </a:t>
            </a:r>
            <a:r>
              <a:rPr sz="2800" spc="100" dirty="0">
                <a:solidFill>
                  <a:prstClr val="black"/>
                </a:solidFill>
                <a:latin typeface="Verdana"/>
                <a:cs typeface="Verdana"/>
              </a:rPr>
              <a:t>UK</a:t>
            </a:r>
            <a:r>
              <a:rPr sz="2800" spc="-85" dirty="0">
                <a:solidFill>
                  <a:prstClr val="black"/>
                </a:solidFill>
                <a:latin typeface="Verdana"/>
                <a:cs typeface="Verdana"/>
              </a:rPr>
              <a:t> </a:t>
            </a:r>
            <a:r>
              <a:rPr sz="2800" spc="95" dirty="0">
                <a:solidFill>
                  <a:prstClr val="black"/>
                </a:solidFill>
                <a:latin typeface="Verdana"/>
                <a:cs typeface="Verdana"/>
              </a:rPr>
              <a:t>About</a:t>
            </a:r>
            <a:r>
              <a:rPr sz="2800" spc="-80" dirty="0">
                <a:solidFill>
                  <a:prstClr val="black"/>
                </a:solidFill>
                <a:latin typeface="Verdana"/>
                <a:cs typeface="Verdana"/>
              </a:rPr>
              <a:t> </a:t>
            </a:r>
            <a:r>
              <a:rPr sz="2800" spc="35" dirty="0">
                <a:solidFill>
                  <a:prstClr val="black"/>
                </a:solidFill>
                <a:latin typeface="Verdana"/>
                <a:cs typeface="Verdana"/>
              </a:rPr>
              <a:t>Amazon.</a:t>
            </a:r>
            <a:r>
              <a:rPr sz="2800" spc="-80" dirty="0">
                <a:solidFill>
                  <a:prstClr val="black"/>
                </a:solidFill>
                <a:latin typeface="Verdana"/>
                <a:cs typeface="Verdana"/>
              </a:rPr>
              <a:t> </a:t>
            </a:r>
            <a:r>
              <a:rPr sz="2800" spc="35" dirty="0">
                <a:solidFill>
                  <a:prstClr val="black"/>
                </a:solidFill>
                <a:latin typeface="Verdana"/>
                <a:cs typeface="Verdana"/>
              </a:rPr>
              <a:t>Available</a:t>
            </a:r>
            <a:r>
              <a:rPr sz="2800" spc="-85" dirty="0">
                <a:solidFill>
                  <a:prstClr val="black"/>
                </a:solidFill>
                <a:latin typeface="Verdana"/>
                <a:cs typeface="Verdana"/>
              </a:rPr>
              <a:t> </a:t>
            </a:r>
            <a:r>
              <a:rPr sz="2800" spc="-145" dirty="0">
                <a:solidFill>
                  <a:prstClr val="black"/>
                </a:solidFill>
                <a:latin typeface="Verdana"/>
                <a:cs typeface="Verdana"/>
              </a:rPr>
              <a:t>at:</a:t>
            </a:r>
            <a:r>
              <a:rPr sz="2800" spc="-80" dirty="0">
                <a:solidFill>
                  <a:prstClr val="black"/>
                </a:solidFill>
                <a:latin typeface="Verdana"/>
                <a:cs typeface="Verdana"/>
              </a:rPr>
              <a:t> </a:t>
            </a:r>
            <a:r>
              <a:rPr sz="2800" spc="5" dirty="0">
                <a:solidFill>
                  <a:prstClr val="black"/>
                </a:solidFill>
                <a:latin typeface="Verdana"/>
                <a:cs typeface="Verdana"/>
              </a:rPr>
              <a:t>https://</a:t>
            </a:r>
            <a:r>
              <a:rPr sz="2800" spc="5" dirty="0">
                <a:solidFill>
                  <a:prstClr val="black"/>
                </a:solidFill>
                <a:latin typeface="Verdana"/>
                <a:cs typeface="Verdana"/>
                <a:hlinkClick r:id="rId2"/>
              </a:rPr>
              <a:t>www.aboutamazon.co.uk/news/job- </a:t>
            </a:r>
            <a:r>
              <a:rPr sz="2800" spc="-725" dirty="0">
                <a:solidFill>
                  <a:prstClr val="black"/>
                </a:solidFill>
                <a:latin typeface="Verdana"/>
                <a:cs typeface="Verdana"/>
              </a:rPr>
              <a:t> </a:t>
            </a:r>
            <a:r>
              <a:rPr sz="2800" spc="40" dirty="0">
                <a:solidFill>
                  <a:prstClr val="black"/>
                </a:solidFill>
                <a:latin typeface="Verdana"/>
                <a:cs typeface="Verdana"/>
              </a:rPr>
              <a:t>creation-and-investment/our-mission</a:t>
            </a:r>
            <a:r>
              <a:rPr sz="2800" spc="-105" dirty="0">
                <a:solidFill>
                  <a:prstClr val="black"/>
                </a:solidFill>
                <a:latin typeface="Verdana"/>
                <a:cs typeface="Verdana"/>
              </a:rPr>
              <a:t> </a:t>
            </a:r>
            <a:r>
              <a:rPr sz="2800" spc="30" dirty="0">
                <a:solidFill>
                  <a:prstClr val="black"/>
                </a:solidFill>
                <a:latin typeface="Verdana"/>
                <a:cs typeface="Verdana"/>
              </a:rPr>
              <a:t>[Accessed</a:t>
            </a:r>
            <a:r>
              <a:rPr sz="2800" spc="-105" dirty="0">
                <a:solidFill>
                  <a:prstClr val="black"/>
                </a:solidFill>
                <a:latin typeface="Verdana"/>
                <a:cs typeface="Verdana"/>
              </a:rPr>
              <a:t> </a:t>
            </a:r>
            <a:r>
              <a:rPr sz="2800" spc="-25" dirty="0">
                <a:solidFill>
                  <a:prstClr val="black"/>
                </a:solidFill>
                <a:latin typeface="Verdana"/>
                <a:cs typeface="Verdana"/>
              </a:rPr>
              <a:t>20</a:t>
            </a:r>
            <a:r>
              <a:rPr sz="2800" spc="-105" dirty="0">
                <a:solidFill>
                  <a:prstClr val="black"/>
                </a:solidFill>
                <a:latin typeface="Verdana"/>
                <a:cs typeface="Verdana"/>
              </a:rPr>
              <a:t> </a:t>
            </a:r>
            <a:r>
              <a:rPr sz="2800" spc="-10" dirty="0">
                <a:solidFill>
                  <a:prstClr val="black"/>
                </a:solidFill>
                <a:latin typeface="Verdana"/>
                <a:cs typeface="Verdana"/>
              </a:rPr>
              <a:t>Jul.</a:t>
            </a:r>
            <a:r>
              <a:rPr sz="2800" spc="-105" dirty="0">
                <a:solidFill>
                  <a:prstClr val="black"/>
                </a:solidFill>
                <a:latin typeface="Verdana"/>
                <a:cs typeface="Verdana"/>
              </a:rPr>
              <a:t> </a:t>
            </a:r>
            <a:r>
              <a:rPr sz="2800" spc="-130" dirty="0">
                <a:solidFill>
                  <a:prstClr val="black"/>
                </a:solidFill>
                <a:latin typeface="Verdana"/>
                <a:cs typeface="Verdana"/>
              </a:rPr>
              <a:t>2022].</a:t>
            </a:r>
            <a:endParaRPr sz="2800" dirty="0">
              <a:solidFill>
                <a:prstClr val="black"/>
              </a:solidFill>
              <a:latin typeface="Verdana"/>
              <a:cs typeface="Verdana"/>
            </a:endParaRPr>
          </a:p>
          <a:p>
            <a:pPr>
              <a:spcBef>
                <a:spcPts val="45"/>
              </a:spcBef>
            </a:pPr>
            <a:endParaRPr sz="2800" dirty="0">
              <a:solidFill>
                <a:prstClr val="black"/>
              </a:solidFill>
              <a:latin typeface="Verdana"/>
              <a:cs typeface="Verdana"/>
            </a:endParaRPr>
          </a:p>
          <a:p>
            <a:r>
              <a:rPr lang="en-GB" sz="2800" spc="35" dirty="0" smtClean="0">
                <a:solidFill>
                  <a:prstClr val="black"/>
                </a:solidFill>
                <a:latin typeface="Verdana"/>
                <a:cs typeface="Verdana"/>
              </a:rPr>
              <a:t>      </a:t>
            </a:r>
            <a:r>
              <a:rPr sz="2800" spc="35" dirty="0" smtClean="0">
                <a:solidFill>
                  <a:prstClr val="black"/>
                </a:solidFill>
                <a:latin typeface="Verdana"/>
                <a:cs typeface="Verdana"/>
              </a:rPr>
              <a:t>Britannica</a:t>
            </a:r>
            <a:r>
              <a:rPr sz="2800" spc="35" dirty="0">
                <a:solidFill>
                  <a:prstClr val="black"/>
                </a:solidFill>
                <a:latin typeface="Verdana"/>
                <a:cs typeface="Verdana"/>
              </a:rPr>
              <a:t>.</a:t>
            </a:r>
            <a:r>
              <a:rPr sz="2800" spc="-90" dirty="0">
                <a:solidFill>
                  <a:prstClr val="black"/>
                </a:solidFill>
                <a:latin typeface="Verdana"/>
                <a:cs typeface="Verdana"/>
              </a:rPr>
              <a:t> </a:t>
            </a:r>
            <a:r>
              <a:rPr sz="2800" spc="-140" dirty="0">
                <a:solidFill>
                  <a:prstClr val="black"/>
                </a:solidFill>
                <a:latin typeface="Verdana"/>
                <a:cs typeface="Verdana"/>
              </a:rPr>
              <a:t>(2022).</a:t>
            </a:r>
            <a:r>
              <a:rPr sz="2800" spc="-90" dirty="0">
                <a:solidFill>
                  <a:prstClr val="black"/>
                </a:solidFill>
                <a:latin typeface="Verdana"/>
                <a:cs typeface="Verdana"/>
              </a:rPr>
              <a:t> </a:t>
            </a:r>
            <a:r>
              <a:rPr sz="2800" spc="-200" dirty="0">
                <a:solidFill>
                  <a:prstClr val="black"/>
                </a:solidFill>
                <a:latin typeface="Verdana"/>
                <a:cs typeface="Verdana"/>
              </a:rPr>
              <a:t>In:</a:t>
            </a:r>
            <a:r>
              <a:rPr sz="2800" spc="-90" dirty="0">
                <a:solidFill>
                  <a:prstClr val="black"/>
                </a:solidFill>
                <a:latin typeface="Verdana"/>
                <a:cs typeface="Verdana"/>
              </a:rPr>
              <a:t> </a:t>
            </a:r>
            <a:r>
              <a:rPr sz="2800" spc="75" dirty="0">
                <a:solidFill>
                  <a:prstClr val="black"/>
                </a:solidFill>
                <a:latin typeface="Verdana"/>
                <a:cs typeface="Verdana"/>
              </a:rPr>
              <a:t>Encyclopedia</a:t>
            </a:r>
            <a:r>
              <a:rPr sz="2800" spc="-90" dirty="0">
                <a:solidFill>
                  <a:prstClr val="black"/>
                </a:solidFill>
                <a:latin typeface="Verdana"/>
                <a:cs typeface="Verdana"/>
              </a:rPr>
              <a:t> </a:t>
            </a:r>
            <a:r>
              <a:rPr sz="2800" spc="35" dirty="0">
                <a:solidFill>
                  <a:prstClr val="black"/>
                </a:solidFill>
                <a:latin typeface="Verdana"/>
                <a:cs typeface="Verdana"/>
              </a:rPr>
              <a:t>Britannica.</a:t>
            </a:r>
            <a:r>
              <a:rPr sz="2800" spc="-85" dirty="0">
                <a:solidFill>
                  <a:prstClr val="black"/>
                </a:solidFill>
                <a:latin typeface="Verdana"/>
                <a:cs typeface="Verdana"/>
              </a:rPr>
              <a:t> </a:t>
            </a:r>
            <a:r>
              <a:rPr sz="2800" spc="-10" dirty="0">
                <a:solidFill>
                  <a:prstClr val="black"/>
                </a:solidFill>
                <a:latin typeface="Verdana"/>
                <a:cs typeface="Verdana"/>
              </a:rPr>
              <a:t>[online]</a:t>
            </a:r>
            <a:r>
              <a:rPr sz="2800" spc="-90" dirty="0">
                <a:solidFill>
                  <a:prstClr val="black"/>
                </a:solidFill>
                <a:latin typeface="Verdana"/>
                <a:cs typeface="Verdana"/>
              </a:rPr>
              <a:t> </a:t>
            </a:r>
            <a:r>
              <a:rPr sz="2800" spc="35" dirty="0">
                <a:solidFill>
                  <a:prstClr val="black"/>
                </a:solidFill>
                <a:latin typeface="Verdana"/>
                <a:cs typeface="Verdana"/>
              </a:rPr>
              <a:t>Available</a:t>
            </a:r>
            <a:r>
              <a:rPr sz="2800" spc="-90" dirty="0">
                <a:solidFill>
                  <a:prstClr val="black"/>
                </a:solidFill>
                <a:latin typeface="Verdana"/>
                <a:cs typeface="Verdana"/>
              </a:rPr>
              <a:t> </a:t>
            </a:r>
            <a:r>
              <a:rPr sz="2800" spc="-145" dirty="0">
                <a:solidFill>
                  <a:prstClr val="black"/>
                </a:solidFill>
                <a:latin typeface="Verdana"/>
                <a:cs typeface="Verdana"/>
              </a:rPr>
              <a:t>at:</a:t>
            </a:r>
            <a:r>
              <a:rPr sz="2800" spc="-90" dirty="0">
                <a:solidFill>
                  <a:prstClr val="black"/>
                </a:solidFill>
                <a:latin typeface="Verdana"/>
                <a:cs typeface="Verdana"/>
              </a:rPr>
              <a:t> </a:t>
            </a:r>
            <a:r>
              <a:rPr sz="2800" spc="35" dirty="0">
                <a:solidFill>
                  <a:prstClr val="black"/>
                </a:solidFill>
                <a:latin typeface="Verdana"/>
                <a:cs typeface="Verdana"/>
              </a:rPr>
              <a:t>https://</a:t>
            </a:r>
            <a:r>
              <a:rPr sz="2800" spc="35" dirty="0">
                <a:solidFill>
                  <a:prstClr val="black"/>
                </a:solidFill>
                <a:latin typeface="Verdana"/>
                <a:cs typeface="Verdana"/>
                <a:hlinkClick r:id="rId3"/>
              </a:rPr>
              <a:t>www.britannica.com/topic/Amazoncom</a:t>
            </a:r>
            <a:r>
              <a:rPr sz="2800" spc="-90" dirty="0">
                <a:solidFill>
                  <a:prstClr val="black"/>
                </a:solidFill>
                <a:latin typeface="Verdana"/>
                <a:cs typeface="Verdana"/>
                <a:hlinkClick r:id="rId3"/>
              </a:rPr>
              <a:t> </a:t>
            </a:r>
            <a:r>
              <a:rPr sz="2800" spc="30" dirty="0">
                <a:solidFill>
                  <a:prstClr val="black"/>
                </a:solidFill>
                <a:latin typeface="Verdana"/>
                <a:cs typeface="Verdana"/>
              </a:rPr>
              <a:t>[Accessed</a:t>
            </a:r>
            <a:r>
              <a:rPr sz="2800" spc="-85" dirty="0">
                <a:solidFill>
                  <a:prstClr val="black"/>
                </a:solidFill>
                <a:latin typeface="Verdana"/>
                <a:cs typeface="Verdana"/>
              </a:rPr>
              <a:t> </a:t>
            </a:r>
            <a:r>
              <a:rPr sz="2800" spc="-25" dirty="0">
                <a:solidFill>
                  <a:prstClr val="black"/>
                </a:solidFill>
                <a:latin typeface="Verdana"/>
                <a:cs typeface="Verdana"/>
              </a:rPr>
              <a:t>20</a:t>
            </a:r>
            <a:r>
              <a:rPr sz="2800" spc="-90" dirty="0">
                <a:solidFill>
                  <a:prstClr val="black"/>
                </a:solidFill>
                <a:latin typeface="Verdana"/>
                <a:cs typeface="Verdana"/>
              </a:rPr>
              <a:t> </a:t>
            </a:r>
            <a:r>
              <a:rPr lang="en-GB" sz="2800" spc="-90" dirty="0" smtClean="0">
                <a:solidFill>
                  <a:prstClr val="black"/>
                </a:solidFill>
                <a:latin typeface="Verdana"/>
                <a:cs typeface="Verdana"/>
              </a:rPr>
              <a:t>   </a:t>
            </a:r>
            <a:r>
              <a:rPr lang="en-GB" sz="2800" spc="-10" dirty="0">
                <a:solidFill>
                  <a:prstClr val="black"/>
                </a:solidFill>
                <a:latin typeface="Verdana"/>
                <a:cs typeface="Verdana"/>
              </a:rPr>
              <a:t> </a:t>
            </a:r>
            <a:r>
              <a:rPr lang="en-GB" sz="2800" spc="-10" dirty="0" smtClean="0">
                <a:solidFill>
                  <a:prstClr val="black"/>
                </a:solidFill>
                <a:latin typeface="Verdana"/>
                <a:cs typeface="Verdana"/>
              </a:rPr>
              <a:t>    </a:t>
            </a:r>
            <a:r>
              <a:rPr lang="en-GB" sz="2800" spc="-10" dirty="0">
                <a:solidFill>
                  <a:prstClr val="black"/>
                </a:solidFill>
                <a:latin typeface="Verdana"/>
                <a:cs typeface="Verdana"/>
              </a:rPr>
              <a:t> </a:t>
            </a:r>
            <a:r>
              <a:rPr lang="en-GB" sz="2800" spc="-10" dirty="0" smtClean="0">
                <a:solidFill>
                  <a:prstClr val="black"/>
                </a:solidFill>
                <a:latin typeface="Verdana"/>
                <a:cs typeface="Verdana"/>
              </a:rPr>
              <a:t>      </a:t>
            </a:r>
            <a:r>
              <a:rPr lang="en-GB" sz="2800" spc="-10" dirty="0" err="1" smtClean="0">
                <a:solidFill>
                  <a:prstClr val="black"/>
                </a:solidFill>
                <a:latin typeface="Verdana"/>
                <a:cs typeface="Verdana"/>
              </a:rPr>
              <a:t>ju</a:t>
            </a:r>
            <a:r>
              <a:rPr sz="2800" spc="-10" dirty="0" smtClean="0">
                <a:solidFill>
                  <a:prstClr val="black"/>
                </a:solidFill>
                <a:latin typeface="Verdana"/>
                <a:cs typeface="Verdana"/>
              </a:rPr>
              <a:t>l</a:t>
            </a:r>
            <a:r>
              <a:rPr sz="2800" spc="-10" dirty="0">
                <a:solidFill>
                  <a:prstClr val="black"/>
                </a:solidFill>
                <a:latin typeface="Verdana"/>
                <a:cs typeface="Verdana"/>
              </a:rPr>
              <a:t>.</a:t>
            </a:r>
            <a:endParaRPr sz="2800" dirty="0">
              <a:solidFill>
                <a:prstClr val="black"/>
              </a:solidFill>
              <a:latin typeface="Verdana"/>
              <a:cs typeface="Verdana"/>
            </a:endParaRPr>
          </a:p>
          <a:p>
            <a:pPr>
              <a:spcBef>
                <a:spcPts val="405"/>
              </a:spcBef>
            </a:pPr>
            <a:r>
              <a:rPr sz="2800" spc="-130" dirty="0">
                <a:solidFill>
                  <a:prstClr val="black"/>
                </a:solidFill>
                <a:latin typeface="Verdana"/>
                <a:cs typeface="Verdana"/>
              </a:rPr>
              <a:t>2022].</a:t>
            </a:r>
            <a:endParaRPr sz="2800" dirty="0">
              <a:solidFill>
                <a:prstClr val="black"/>
              </a:solidFill>
              <a:latin typeface="Verdana"/>
              <a:cs typeface="Verdana"/>
            </a:endParaRPr>
          </a:p>
          <a:p>
            <a:pPr>
              <a:spcBef>
                <a:spcPts val="10"/>
              </a:spcBef>
            </a:pPr>
            <a:endParaRPr sz="2800" dirty="0">
              <a:solidFill>
                <a:prstClr val="black"/>
              </a:solidFill>
              <a:latin typeface="Verdana"/>
              <a:cs typeface="Verdana"/>
            </a:endParaRPr>
          </a:p>
          <a:p>
            <a:pPr marL="878840" marR="871219">
              <a:lnSpc>
                <a:spcPct val="116100"/>
              </a:lnSpc>
            </a:pPr>
            <a:r>
              <a:rPr sz="2800" spc="25" dirty="0">
                <a:solidFill>
                  <a:prstClr val="black"/>
                </a:solidFill>
                <a:latin typeface="Verdana"/>
                <a:cs typeface="Verdana"/>
              </a:rPr>
              <a:t>Hartmans,</a:t>
            </a:r>
            <a:r>
              <a:rPr sz="2800" spc="-95" dirty="0">
                <a:solidFill>
                  <a:prstClr val="black"/>
                </a:solidFill>
                <a:latin typeface="Verdana"/>
                <a:cs typeface="Verdana"/>
              </a:rPr>
              <a:t> </a:t>
            </a:r>
            <a:r>
              <a:rPr sz="2800" spc="-105" dirty="0">
                <a:solidFill>
                  <a:prstClr val="black"/>
                </a:solidFill>
                <a:latin typeface="Verdana"/>
                <a:cs typeface="Verdana"/>
              </a:rPr>
              <a:t>A.</a:t>
            </a:r>
            <a:r>
              <a:rPr sz="2800" spc="-95" dirty="0">
                <a:solidFill>
                  <a:prstClr val="black"/>
                </a:solidFill>
                <a:latin typeface="Verdana"/>
                <a:cs typeface="Verdana"/>
              </a:rPr>
              <a:t> </a:t>
            </a:r>
            <a:r>
              <a:rPr sz="2800" spc="-204" dirty="0">
                <a:solidFill>
                  <a:prstClr val="black"/>
                </a:solidFill>
                <a:latin typeface="Verdana"/>
                <a:cs typeface="Verdana"/>
              </a:rPr>
              <a:t>(2021).</a:t>
            </a:r>
            <a:r>
              <a:rPr sz="2800" spc="-95" dirty="0">
                <a:solidFill>
                  <a:prstClr val="black"/>
                </a:solidFill>
                <a:latin typeface="Verdana"/>
                <a:cs typeface="Verdana"/>
              </a:rPr>
              <a:t> </a:t>
            </a:r>
            <a:r>
              <a:rPr sz="2800" spc="50" dirty="0">
                <a:solidFill>
                  <a:prstClr val="black"/>
                </a:solidFill>
                <a:latin typeface="Verdana"/>
                <a:cs typeface="Verdana"/>
              </a:rPr>
              <a:t>Amazon’s</a:t>
            </a:r>
            <a:r>
              <a:rPr sz="2800" spc="-90" dirty="0">
                <a:solidFill>
                  <a:prstClr val="black"/>
                </a:solidFill>
                <a:latin typeface="Verdana"/>
                <a:cs typeface="Verdana"/>
              </a:rPr>
              <a:t> </a:t>
            </a:r>
            <a:r>
              <a:rPr sz="2800" spc="-5" dirty="0">
                <a:solidFill>
                  <a:prstClr val="black"/>
                </a:solidFill>
                <a:latin typeface="Verdana"/>
                <a:cs typeface="Verdana"/>
              </a:rPr>
              <a:t>early</a:t>
            </a:r>
            <a:r>
              <a:rPr sz="2800" spc="-95" dirty="0">
                <a:solidFill>
                  <a:prstClr val="black"/>
                </a:solidFill>
                <a:latin typeface="Verdana"/>
                <a:cs typeface="Verdana"/>
              </a:rPr>
              <a:t> </a:t>
            </a:r>
            <a:r>
              <a:rPr sz="2800" spc="-90" dirty="0">
                <a:solidFill>
                  <a:prstClr val="black"/>
                </a:solidFill>
                <a:latin typeface="Verdana"/>
                <a:cs typeface="Verdana"/>
              </a:rPr>
              <a:t>days:</a:t>
            </a:r>
            <a:r>
              <a:rPr sz="2800" spc="-95" dirty="0">
                <a:solidFill>
                  <a:prstClr val="black"/>
                </a:solidFill>
                <a:latin typeface="Verdana"/>
                <a:cs typeface="Verdana"/>
              </a:rPr>
              <a:t> </a:t>
            </a:r>
            <a:r>
              <a:rPr sz="2800" spc="60" dirty="0">
                <a:solidFill>
                  <a:prstClr val="black"/>
                </a:solidFill>
                <a:latin typeface="Verdana"/>
                <a:cs typeface="Verdana"/>
              </a:rPr>
              <a:t>Little-known</a:t>
            </a:r>
            <a:r>
              <a:rPr sz="2800" spc="-90" dirty="0">
                <a:solidFill>
                  <a:prstClr val="black"/>
                </a:solidFill>
                <a:latin typeface="Verdana"/>
                <a:cs typeface="Verdana"/>
              </a:rPr>
              <a:t> </a:t>
            </a:r>
            <a:r>
              <a:rPr sz="2800" spc="30" dirty="0">
                <a:solidFill>
                  <a:prstClr val="black"/>
                </a:solidFill>
                <a:latin typeface="Verdana"/>
                <a:cs typeface="Verdana"/>
              </a:rPr>
              <a:t>facts</a:t>
            </a:r>
            <a:r>
              <a:rPr sz="2800" spc="-95" dirty="0">
                <a:solidFill>
                  <a:prstClr val="black"/>
                </a:solidFill>
                <a:latin typeface="Verdana"/>
                <a:cs typeface="Verdana"/>
              </a:rPr>
              <a:t> </a:t>
            </a:r>
            <a:r>
              <a:rPr sz="2800" spc="85" dirty="0">
                <a:solidFill>
                  <a:prstClr val="black"/>
                </a:solidFill>
                <a:latin typeface="Verdana"/>
                <a:cs typeface="Verdana"/>
              </a:rPr>
              <a:t>and</a:t>
            </a:r>
            <a:r>
              <a:rPr sz="2800" spc="-95" dirty="0">
                <a:solidFill>
                  <a:prstClr val="black"/>
                </a:solidFill>
                <a:latin typeface="Verdana"/>
                <a:cs typeface="Verdana"/>
              </a:rPr>
              <a:t> </a:t>
            </a:r>
            <a:r>
              <a:rPr sz="2800" spc="90" dirty="0">
                <a:solidFill>
                  <a:prstClr val="black"/>
                </a:solidFill>
                <a:latin typeface="Verdana"/>
                <a:cs typeface="Verdana"/>
              </a:rPr>
              <a:t>company</a:t>
            </a:r>
            <a:r>
              <a:rPr sz="2800" spc="-95" dirty="0">
                <a:solidFill>
                  <a:prstClr val="black"/>
                </a:solidFill>
                <a:latin typeface="Verdana"/>
                <a:cs typeface="Verdana"/>
              </a:rPr>
              <a:t> </a:t>
            </a:r>
            <a:r>
              <a:rPr sz="2800" spc="-15" dirty="0">
                <a:solidFill>
                  <a:prstClr val="black"/>
                </a:solidFill>
                <a:latin typeface="Verdana"/>
                <a:cs typeface="Verdana"/>
              </a:rPr>
              <a:t>history.</a:t>
            </a:r>
            <a:r>
              <a:rPr sz="2800" spc="-90" dirty="0">
                <a:solidFill>
                  <a:prstClr val="black"/>
                </a:solidFill>
                <a:latin typeface="Verdana"/>
                <a:cs typeface="Verdana"/>
              </a:rPr>
              <a:t> </a:t>
            </a:r>
            <a:r>
              <a:rPr sz="2800" spc="-10" dirty="0">
                <a:solidFill>
                  <a:prstClr val="black"/>
                </a:solidFill>
                <a:latin typeface="Verdana"/>
                <a:cs typeface="Verdana"/>
              </a:rPr>
              <a:t>[online]</a:t>
            </a:r>
            <a:r>
              <a:rPr sz="2800" spc="-95" dirty="0">
                <a:solidFill>
                  <a:prstClr val="black"/>
                </a:solidFill>
                <a:latin typeface="Verdana"/>
                <a:cs typeface="Verdana"/>
              </a:rPr>
              <a:t> </a:t>
            </a:r>
            <a:r>
              <a:rPr sz="2800" spc="50" dirty="0">
                <a:solidFill>
                  <a:prstClr val="black"/>
                </a:solidFill>
                <a:latin typeface="Verdana"/>
                <a:cs typeface="Verdana"/>
              </a:rPr>
              <a:t>Business</a:t>
            </a:r>
            <a:r>
              <a:rPr sz="2800" spc="-95" dirty="0">
                <a:solidFill>
                  <a:prstClr val="black"/>
                </a:solidFill>
                <a:latin typeface="Verdana"/>
                <a:cs typeface="Verdana"/>
              </a:rPr>
              <a:t> </a:t>
            </a:r>
            <a:r>
              <a:rPr sz="2800" spc="-25" dirty="0">
                <a:solidFill>
                  <a:prstClr val="black"/>
                </a:solidFill>
                <a:latin typeface="Verdana"/>
                <a:cs typeface="Verdana"/>
              </a:rPr>
              <a:t>Insider.</a:t>
            </a:r>
            <a:r>
              <a:rPr sz="2800" spc="-95" dirty="0">
                <a:solidFill>
                  <a:prstClr val="black"/>
                </a:solidFill>
                <a:latin typeface="Verdana"/>
                <a:cs typeface="Verdana"/>
              </a:rPr>
              <a:t> </a:t>
            </a:r>
            <a:r>
              <a:rPr sz="2800" spc="35" dirty="0">
                <a:solidFill>
                  <a:prstClr val="black"/>
                </a:solidFill>
                <a:latin typeface="Verdana"/>
                <a:cs typeface="Verdana"/>
              </a:rPr>
              <a:t>Available</a:t>
            </a:r>
            <a:r>
              <a:rPr sz="2800" spc="-90" dirty="0">
                <a:solidFill>
                  <a:prstClr val="black"/>
                </a:solidFill>
                <a:latin typeface="Verdana"/>
                <a:cs typeface="Verdana"/>
              </a:rPr>
              <a:t> </a:t>
            </a:r>
            <a:r>
              <a:rPr sz="2800" spc="-145" dirty="0">
                <a:solidFill>
                  <a:prstClr val="black"/>
                </a:solidFill>
                <a:latin typeface="Verdana"/>
                <a:cs typeface="Verdana"/>
              </a:rPr>
              <a:t>at: </a:t>
            </a:r>
            <a:r>
              <a:rPr sz="2800" spc="-725" dirty="0">
                <a:solidFill>
                  <a:prstClr val="black"/>
                </a:solidFill>
                <a:latin typeface="Verdana"/>
                <a:cs typeface="Verdana"/>
              </a:rPr>
              <a:t> </a:t>
            </a:r>
            <a:r>
              <a:rPr sz="2800" spc="-10" dirty="0">
                <a:solidFill>
                  <a:prstClr val="black"/>
                </a:solidFill>
                <a:latin typeface="Verdana"/>
                <a:cs typeface="Verdana"/>
              </a:rPr>
              <a:t>https://</a:t>
            </a:r>
            <a:r>
              <a:rPr sz="2800" spc="-10" dirty="0">
                <a:solidFill>
                  <a:prstClr val="black"/>
                </a:solidFill>
                <a:latin typeface="Verdana"/>
                <a:cs typeface="Verdana"/>
                <a:hlinkClick r:id="rId4"/>
              </a:rPr>
              <a:t>www.businessinsider.com/jeff-bezos-amazon-history-facts-2017-4?r=US&amp;IR=T</a:t>
            </a:r>
            <a:r>
              <a:rPr sz="2800" spc="-105" dirty="0">
                <a:solidFill>
                  <a:prstClr val="black"/>
                </a:solidFill>
                <a:latin typeface="Verdana"/>
                <a:cs typeface="Verdana"/>
                <a:hlinkClick r:id="rId4"/>
              </a:rPr>
              <a:t> </a:t>
            </a:r>
            <a:r>
              <a:rPr sz="2800" spc="30" dirty="0">
                <a:solidFill>
                  <a:prstClr val="black"/>
                </a:solidFill>
                <a:latin typeface="Verdana"/>
                <a:cs typeface="Verdana"/>
              </a:rPr>
              <a:t>[Accessed</a:t>
            </a:r>
            <a:r>
              <a:rPr sz="2800" spc="-100" dirty="0">
                <a:solidFill>
                  <a:prstClr val="black"/>
                </a:solidFill>
                <a:latin typeface="Verdana"/>
                <a:cs typeface="Verdana"/>
              </a:rPr>
              <a:t> </a:t>
            </a:r>
            <a:r>
              <a:rPr sz="2800" spc="-25" dirty="0">
                <a:solidFill>
                  <a:prstClr val="black"/>
                </a:solidFill>
                <a:latin typeface="Verdana"/>
                <a:cs typeface="Verdana"/>
              </a:rPr>
              <a:t>20</a:t>
            </a:r>
            <a:r>
              <a:rPr sz="2800" spc="-105" dirty="0">
                <a:solidFill>
                  <a:prstClr val="black"/>
                </a:solidFill>
                <a:latin typeface="Verdana"/>
                <a:cs typeface="Verdana"/>
              </a:rPr>
              <a:t> </a:t>
            </a:r>
            <a:r>
              <a:rPr sz="2800" spc="-10" dirty="0">
                <a:solidFill>
                  <a:prstClr val="black"/>
                </a:solidFill>
                <a:latin typeface="Verdana"/>
                <a:cs typeface="Verdana"/>
              </a:rPr>
              <a:t>Jul.</a:t>
            </a:r>
            <a:r>
              <a:rPr sz="2800" spc="-100" dirty="0">
                <a:solidFill>
                  <a:prstClr val="black"/>
                </a:solidFill>
                <a:latin typeface="Verdana"/>
                <a:cs typeface="Verdana"/>
              </a:rPr>
              <a:t> </a:t>
            </a:r>
            <a:r>
              <a:rPr sz="2800" spc="-130" dirty="0">
                <a:solidFill>
                  <a:prstClr val="black"/>
                </a:solidFill>
                <a:latin typeface="Verdana"/>
                <a:cs typeface="Verdana"/>
              </a:rPr>
              <a:t>2022].</a:t>
            </a:r>
            <a:endParaRPr sz="2800" dirty="0">
              <a:solidFill>
                <a:prstClr val="black"/>
              </a:solidFill>
              <a:latin typeface="Verdana"/>
              <a:cs typeface="Verdana"/>
            </a:endParaRPr>
          </a:p>
          <a:p>
            <a:pPr>
              <a:spcBef>
                <a:spcPts val="5"/>
              </a:spcBef>
            </a:pPr>
            <a:endParaRPr sz="2800" dirty="0">
              <a:solidFill>
                <a:prstClr val="black"/>
              </a:solidFill>
              <a:latin typeface="Verdana"/>
              <a:cs typeface="Verdana"/>
            </a:endParaRPr>
          </a:p>
          <a:p>
            <a:pPr marL="226695" marR="218440">
              <a:lnSpc>
                <a:spcPct val="116100"/>
              </a:lnSpc>
            </a:pPr>
            <a:r>
              <a:rPr sz="2800" spc="5" dirty="0" smtClean="0">
                <a:solidFill>
                  <a:prstClr val="black"/>
                </a:solidFill>
                <a:latin typeface="Verdana"/>
                <a:cs typeface="Verdana"/>
              </a:rPr>
              <a:t>Hull</a:t>
            </a:r>
            <a:r>
              <a:rPr sz="2800" spc="5" dirty="0">
                <a:solidFill>
                  <a:prstClr val="black"/>
                </a:solidFill>
                <a:latin typeface="Verdana"/>
                <a:cs typeface="Verdana"/>
              </a:rPr>
              <a:t>,</a:t>
            </a:r>
            <a:r>
              <a:rPr sz="2800" spc="-90" dirty="0">
                <a:solidFill>
                  <a:prstClr val="black"/>
                </a:solidFill>
                <a:latin typeface="Verdana"/>
                <a:cs typeface="Verdana"/>
              </a:rPr>
              <a:t> </a:t>
            </a:r>
            <a:r>
              <a:rPr sz="2800" spc="-20" dirty="0">
                <a:solidFill>
                  <a:prstClr val="black"/>
                </a:solidFill>
                <a:latin typeface="Verdana"/>
                <a:cs typeface="Verdana"/>
              </a:rPr>
              <a:t>P.</a:t>
            </a:r>
            <a:r>
              <a:rPr sz="2800" spc="-85" dirty="0">
                <a:solidFill>
                  <a:prstClr val="black"/>
                </a:solidFill>
                <a:latin typeface="Verdana"/>
                <a:cs typeface="Verdana"/>
              </a:rPr>
              <a:t> </a:t>
            </a:r>
            <a:r>
              <a:rPr sz="2800" spc="-204" dirty="0">
                <a:solidFill>
                  <a:prstClr val="black"/>
                </a:solidFill>
                <a:latin typeface="Verdana"/>
                <a:cs typeface="Verdana"/>
              </a:rPr>
              <a:t>(2021).</a:t>
            </a:r>
            <a:r>
              <a:rPr sz="2800" spc="-90" dirty="0">
                <a:solidFill>
                  <a:prstClr val="black"/>
                </a:solidFill>
                <a:latin typeface="Verdana"/>
                <a:cs typeface="Verdana"/>
              </a:rPr>
              <a:t> </a:t>
            </a:r>
            <a:r>
              <a:rPr sz="2800" spc="100" dirty="0">
                <a:solidFill>
                  <a:prstClr val="black"/>
                </a:solidFill>
                <a:latin typeface="Verdana"/>
                <a:cs typeface="Verdana"/>
              </a:rPr>
              <a:t>Be</a:t>
            </a:r>
            <a:r>
              <a:rPr sz="2800" spc="-85" dirty="0">
                <a:solidFill>
                  <a:prstClr val="black"/>
                </a:solidFill>
                <a:latin typeface="Verdana"/>
                <a:cs typeface="Verdana"/>
              </a:rPr>
              <a:t> </a:t>
            </a:r>
            <a:r>
              <a:rPr sz="2800" spc="-10" dirty="0">
                <a:solidFill>
                  <a:prstClr val="black"/>
                </a:solidFill>
                <a:latin typeface="Verdana"/>
                <a:cs typeface="Verdana"/>
              </a:rPr>
              <a:t>Visionary.</a:t>
            </a:r>
            <a:r>
              <a:rPr sz="2800" spc="-90" dirty="0">
                <a:solidFill>
                  <a:prstClr val="black"/>
                </a:solidFill>
                <a:latin typeface="Verdana"/>
                <a:cs typeface="Verdana"/>
              </a:rPr>
              <a:t> </a:t>
            </a:r>
            <a:r>
              <a:rPr sz="2800" spc="50" dirty="0">
                <a:solidFill>
                  <a:prstClr val="black"/>
                </a:solidFill>
                <a:latin typeface="Verdana"/>
                <a:cs typeface="Verdana"/>
              </a:rPr>
              <a:t>Think</a:t>
            </a:r>
            <a:r>
              <a:rPr sz="2800" spc="-85" dirty="0">
                <a:solidFill>
                  <a:prstClr val="black"/>
                </a:solidFill>
                <a:latin typeface="Verdana"/>
                <a:cs typeface="Verdana"/>
              </a:rPr>
              <a:t> </a:t>
            </a:r>
            <a:r>
              <a:rPr sz="2800" spc="15" dirty="0">
                <a:solidFill>
                  <a:prstClr val="black"/>
                </a:solidFill>
                <a:latin typeface="Verdana"/>
                <a:cs typeface="Verdana"/>
              </a:rPr>
              <a:t>Big.</a:t>
            </a:r>
            <a:r>
              <a:rPr sz="2800" spc="-85" dirty="0">
                <a:solidFill>
                  <a:prstClr val="black"/>
                </a:solidFill>
                <a:latin typeface="Verdana"/>
                <a:cs typeface="Verdana"/>
              </a:rPr>
              <a:t> </a:t>
            </a:r>
            <a:r>
              <a:rPr sz="2800" spc="10" dirty="0">
                <a:solidFill>
                  <a:prstClr val="black"/>
                </a:solidFill>
                <a:latin typeface="Verdana"/>
                <a:cs typeface="Verdana"/>
              </a:rPr>
              <a:t>Forbes.</a:t>
            </a:r>
            <a:r>
              <a:rPr sz="2800" spc="-90" dirty="0">
                <a:solidFill>
                  <a:prstClr val="black"/>
                </a:solidFill>
                <a:latin typeface="Verdana"/>
                <a:cs typeface="Verdana"/>
              </a:rPr>
              <a:t> </a:t>
            </a:r>
            <a:r>
              <a:rPr sz="2800" spc="-10" dirty="0">
                <a:solidFill>
                  <a:prstClr val="black"/>
                </a:solidFill>
                <a:latin typeface="Verdana"/>
                <a:cs typeface="Verdana"/>
              </a:rPr>
              <a:t>[online]</a:t>
            </a:r>
            <a:r>
              <a:rPr sz="2800" spc="-85" dirty="0">
                <a:solidFill>
                  <a:prstClr val="black"/>
                </a:solidFill>
                <a:latin typeface="Verdana"/>
                <a:cs typeface="Verdana"/>
              </a:rPr>
              <a:t> </a:t>
            </a:r>
            <a:r>
              <a:rPr sz="2800" spc="-245" dirty="0">
                <a:solidFill>
                  <a:prstClr val="black"/>
                </a:solidFill>
                <a:latin typeface="Verdana"/>
                <a:cs typeface="Verdana"/>
              </a:rPr>
              <a:t>10</a:t>
            </a:r>
            <a:r>
              <a:rPr sz="2800" spc="-90" dirty="0">
                <a:solidFill>
                  <a:prstClr val="black"/>
                </a:solidFill>
                <a:latin typeface="Verdana"/>
                <a:cs typeface="Verdana"/>
              </a:rPr>
              <a:t> </a:t>
            </a:r>
            <a:r>
              <a:rPr sz="2800" spc="5" dirty="0">
                <a:solidFill>
                  <a:prstClr val="black"/>
                </a:solidFill>
                <a:latin typeface="Verdana"/>
                <a:cs typeface="Verdana"/>
              </a:rPr>
              <a:t>Dec.</a:t>
            </a:r>
            <a:r>
              <a:rPr sz="2800" spc="-85" dirty="0">
                <a:solidFill>
                  <a:prstClr val="black"/>
                </a:solidFill>
                <a:latin typeface="Verdana"/>
                <a:cs typeface="Verdana"/>
              </a:rPr>
              <a:t> </a:t>
            </a:r>
            <a:r>
              <a:rPr sz="2800" spc="35" dirty="0">
                <a:solidFill>
                  <a:prstClr val="black"/>
                </a:solidFill>
                <a:latin typeface="Verdana"/>
                <a:cs typeface="Verdana"/>
              </a:rPr>
              <a:t>Available</a:t>
            </a:r>
            <a:r>
              <a:rPr sz="2800" spc="-85" dirty="0">
                <a:solidFill>
                  <a:prstClr val="black"/>
                </a:solidFill>
                <a:latin typeface="Verdana"/>
                <a:cs typeface="Verdana"/>
              </a:rPr>
              <a:t> </a:t>
            </a:r>
            <a:r>
              <a:rPr sz="2800" spc="-145" dirty="0">
                <a:solidFill>
                  <a:prstClr val="black"/>
                </a:solidFill>
                <a:latin typeface="Verdana"/>
                <a:cs typeface="Verdana"/>
              </a:rPr>
              <a:t>at:</a:t>
            </a:r>
            <a:r>
              <a:rPr sz="2800" spc="-90" dirty="0">
                <a:solidFill>
                  <a:prstClr val="black"/>
                </a:solidFill>
                <a:latin typeface="Verdana"/>
                <a:cs typeface="Verdana"/>
              </a:rPr>
              <a:t> </a:t>
            </a:r>
            <a:r>
              <a:rPr sz="2800" spc="-40" dirty="0">
                <a:solidFill>
                  <a:prstClr val="black"/>
                </a:solidFill>
                <a:latin typeface="Verdana"/>
                <a:cs typeface="Verdana"/>
              </a:rPr>
              <a:t>https://</a:t>
            </a:r>
            <a:r>
              <a:rPr sz="2800" spc="-40" dirty="0">
                <a:solidFill>
                  <a:prstClr val="black"/>
                </a:solidFill>
                <a:latin typeface="Verdana"/>
                <a:cs typeface="Verdana"/>
                <a:hlinkClick r:id="rId5"/>
              </a:rPr>
              <a:t>www.forbes.com/sites/patrickhull/2012/12/19/be- </a:t>
            </a:r>
            <a:r>
              <a:rPr sz="2800" spc="-725" dirty="0">
                <a:solidFill>
                  <a:prstClr val="black"/>
                </a:solidFill>
                <a:latin typeface="Verdana"/>
                <a:cs typeface="Verdana"/>
              </a:rPr>
              <a:t> </a:t>
            </a:r>
            <a:r>
              <a:rPr sz="2800" spc="-25" dirty="0">
                <a:solidFill>
                  <a:prstClr val="black"/>
                </a:solidFill>
                <a:latin typeface="Verdana"/>
                <a:cs typeface="Verdana"/>
              </a:rPr>
              <a:t>visionary-think-big/?sh=3af236653c17</a:t>
            </a:r>
            <a:r>
              <a:rPr sz="2800" spc="-110" dirty="0">
                <a:solidFill>
                  <a:prstClr val="black"/>
                </a:solidFill>
                <a:latin typeface="Verdana"/>
                <a:cs typeface="Verdana"/>
              </a:rPr>
              <a:t> </a:t>
            </a:r>
            <a:r>
              <a:rPr sz="2800" spc="30" dirty="0">
                <a:solidFill>
                  <a:prstClr val="black"/>
                </a:solidFill>
                <a:latin typeface="Verdana"/>
                <a:cs typeface="Verdana"/>
              </a:rPr>
              <a:t>[Accessed</a:t>
            </a:r>
            <a:r>
              <a:rPr sz="2800" spc="-105" dirty="0">
                <a:solidFill>
                  <a:prstClr val="black"/>
                </a:solidFill>
                <a:latin typeface="Verdana"/>
                <a:cs typeface="Verdana"/>
              </a:rPr>
              <a:t> </a:t>
            </a:r>
            <a:r>
              <a:rPr sz="2800" spc="-25" dirty="0">
                <a:solidFill>
                  <a:prstClr val="black"/>
                </a:solidFill>
                <a:latin typeface="Verdana"/>
                <a:cs typeface="Verdana"/>
              </a:rPr>
              <a:t>20</a:t>
            </a:r>
            <a:r>
              <a:rPr sz="2800" spc="-105" dirty="0">
                <a:solidFill>
                  <a:prstClr val="black"/>
                </a:solidFill>
                <a:latin typeface="Verdana"/>
                <a:cs typeface="Verdana"/>
              </a:rPr>
              <a:t> </a:t>
            </a:r>
            <a:r>
              <a:rPr sz="2800" spc="-10" dirty="0">
                <a:solidFill>
                  <a:prstClr val="black"/>
                </a:solidFill>
                <a:latin typeface="Verdana"/>
                <a:cs typeface="Verdana"/>
              </a:rPr>
              <a:t>Jul.</a:t>
            </a:r>
            <a:r>
              <a:rPr sz="2800" spc="-105" dirty="0">
                <a:solidFill>
                  <a:prstClr val="black"/>
                </a:solidFill>
                <a:latin typeface="Verdana"/>
                <a:cs typeface="Verdana"/>
              </a:rPr>
              <a:t> </a:t>
            </a:r>
            <a:r>
              <a:rPr sz="2800" spc="-130" dirty="0">
                <a:solidFill>
                  <a:prstClr val="black"/>
                </a:solidFill>
                <a:latin typeface="Verdana"/>
                <a:cs typeface="Verdana"/>
              </a:rPr>
              <a:t>2022</a:t>
            </a:r>
            <a:r>
              <a:rPr sz="2800" spc="-130" dirty="0" smtClean="0">
                <a:solidFill>
                  <a:prstClr val="black"/>
                </a:solidFill>
                <a:latin typeface="Verdana"/>
                <a:cs typeface="Verdana"/>
              </a:rPr>
              <a:t>].</a:t>
            </a:r>
            <a:r>
              <a:rPr lang="en-GB" sz="2800" spc="-130" dirty="0" smtClean="0">
                <a:solidFill>
                  <a:prstClr val="black"/>
                </a:solidFill>
                <a:latin typeface="Verdana"/>
                <a:cs typeface="Verdana"/>
              </a:rPr>
              <a:t> </a:t>
            </a:r>
            <a:endParaRPr sz="2800" dirty="0">
              <a:solidFill>
                <a:prstClr val="black"/>
              </a:solidFill>
              <a:latin typeface="Verdana"/>
              <a:cs typeface="Verdana"/>
            </a:endParaRPr>
          </a:p>
        </p:txBody>
      </p:sp>
    </p:spTree>
    <p:extLst>
      <p:ext uri="{BB962C8B-B14F-4D97-AF65-F5344CB8AC3E}">
        <p14:creationId xmlns:p14="http://schemas.microsoft.com/office/powerpoint/2010/main" xmlns="" val="41442084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stituent conținut 2">
            <a:extLst>
              <a:ext uri="{FF2B5EF4-FFF2-40B4-BE49-F238E27FC236}">
                <a16:creationId xmlns:a16="http://schemas.microsoft.com/office/drawing/2014/main" xmlns="" id="{7A945279-2214-1677-9830-43825D255ECB}"/>
              </a:ext>
            </a:extLst>
          </p:cNvPr>
          <p:cNvSpPr txBox="1">
            <a:spLocks/>
          </p:cNvSpPr>
          <p:nvPr/>
        </p:nvSpPr>
        <p:spPr>
          <a:xfrm>
            <a:off x="0" y="1638300"/>
            <a:ext cx="17373600" cy="9522205"/>
          </a:xfrm>
          <a:prstGeom prst="rect">
            <a:avLst/>
          </a:prstGeom>
        </p:spPr>
        <p:txBody>
          <a:bodyPr>
            <a:normAutofit/>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marL="457200" lvl="1" indent="0">
              <a:buFont typeface="Arial" panose="020B0604020202020204" pitchFamily="34" charset="0"/>
              <a:buNone/>
            </a:pPr>
            <a:endParaRPr lang="en-US" dirty="0" smtClean="0">
              <a:solidFill>
                <a:srgbClr val="000000"/>
              </a:solidFill>
              <a:latin typeface="+mj-lt"/>
            </a:endParaRPr>
          </a:p>
          <a:p>
            <a:pPr marL="457200" lvl="1" indent="0">
              <a:buFont typeface="Arial" panose="020B0604020202020204" pitchFamily="34" charset="0"/>
              <a:buNone/>
            </a:pPr>
            <a:r>
              <a:rPr lang="en-US" sz="2800" dirty="0" err="1" smtClean="0">
                <a:solidFill>
                  <a:srgbClr val="000000"/>
                </a:solidFill>
                <a:latin typeface="+mj-lt"/>
              </a:rPr>
              <a:t>Manfredi</a:t>
            </a:r>
            <a:r>
              <a:rPr lang="en-US" sz="2800" dirty="0" smtClean="0">
                <a:solidFill>
                  <a:srgbClr val="000000"/>
                </a:solidFill>
                <a:latin typeface="+mj-lt"/>
              </a:rPr>
              <a:t>, L., 2022. </a:t>
            </a:r>
            <a:r>
              <a:rPr lang="en-US" sz="2800" i="1" dirty="0" smtClean="0">
                <a:solidFill>
                  <a:srgbClr val="000000"/>
                </a:solidFill>
                <a:latin typeface="+mj-lt"/>
              </a:rPr>
              <a:t>Meet Proteus: Amazon's first 'fully autonomous' mobile warehouse robot</a:t>
            </a:r>
            <a:r>
              <a:rPr lang="en-US" sz="2800" dirty="0" smtClean="0">
                <a:solidFill>
                  <a:srgbClr val="000000"/>
                </a:solidFill>
                <a:latin typeface="+mj-lt"/>
              </a:rPr>
              <a:t>. [online] Fox Business. Available at: &lt;https://www.foxbusiness.com/technology/proteus-amazon-first-fully-autonomous-mobile-warehouse-robot&gt; [Accessed 11 July 2022].</a:t>
            </a:r>
          </a:p>
          <a:p>
            <a:pPr marL="457200" lvl="1" indent="0">
              <a:buFont typeface="Arial" panose="020B0604020202020204" pitchFamily="34" charset="0"/>
              <a:buNone/>
            </a:pPr>
            <a:endParaRPr lang="en-US" sz="2800" dirty="0" smtClean="0">
              <a:solidFill>
                <a:srgbClr val="000000"/>
              </a:solidFill>
              <a:latin typeface="+mj-lt"/>
            </a:endParaRPr>
          </a:p>
          <a:p>
            <a:pPr marL="457200" lvl="1" indent="0">
              <a:buFont typeface="Arial" panose="020B0604020202020204" pitchFamily="34" charset="0"/>
              <a:buNone/>
            </a:pPr>
            <a:r>
              <a:rPr lang="en-US" sz="2800" dirty="0" err="1" smtClean="0">
                <a:solidFill>
                  <a:srgbClr val="000000"/>
                </a:solidFill>
                <a:latin typeface="+mj-lt"/>
              </a:rPr>
              <a:t>Manfredi</a:t>
            </a:r>
            <a:r>
              <a:rPr lang="en-US" sz="2800" dirty="0" smtClean="0">
                <a:solidFill>
                  <a:srgbClr val="000000"/>
                </a:solidFill>
                <a:latin typeface="+mj-lt"/>
              </a:rPr>
              <a:t>, L., 2022. </a:t>
            </a:r>
            <a:r>
              <a:rPr lang="en-US" sz="2800" i="1" dirty="0" smtClean="0">
                <a:solidFill>
                  <a:srgbClr val="000000"/>
                </a:solidFill>
                <a:latin typeface="+mj-lt"/>
              </a:rPr>
              <a:t>Meet Proteus: Amazon's first 'fully autonomous' mobile warehouse robot</a:t>
            </a:r>
            <a:r>
              <a:rPr lang="en-US" sz="2800" dirty="0" smtClean="0">
                <a:solidFill>
                  <a:srgbClr val="000000"/>
                </a:solidFill>
                <a:latin typeface="+mj-lt"/>
              </a:rPr>
              <a:t>. [online] Fox Business. Available at: &lt;https://www.foxbusiness.com/technology/proteus-amazon-first-fully-autonomous-mobile-warehouse-robot&gt; [Accessed 11 July 2022].</a:t>
            </a:r>
          </a:p>
          <a:p>
            <a:pPr marL="457200" lvl="1" indent="0">
              <a:buFont typeface="Arial" panose="020B0604020202020204" pitchFamily="34" charset="0"/>
              <a:buNone/>
            </a:pPr>
            <a:endParaRPr lang="en-US" sz="2800" dirty="0" smtClean="0">
              <a:solidFill>
                <a:srgbClr val="000000"/>
              </a:solidFill>
              <a:latin typeface="+mj-lt"/>
            </a:endParaRPr>
          </a:p>
          <a:p>
            <a:pPr marL="457200" lvl="1" indent="0">
              <a:buFont typeface="Arial" panose="020B0604020202020204" pitchFamily="34" charset="0"/>
              <a:buNone/>
            </a:pPr>
            <a:r>
              <a:rPr lang="en-US" sz="2800" dirty="0" err="1" smtClean="0">
                <a:solidFill>
                  <a:srgbClr val="000000"/>
                </a:solidFill>
                <a:latin typeface="+mj-lt"/>
              </a:rPr>
              <a:t>Nover</a:t>
            </a:r>
            <a:r>
              <a:rPr lang="en-US" sz="2800" dirty="0" smtClean="0">
                <a:solidFill>
                  <a:srgbClr val="000000"/>
                </a:solidFill>
                <a:latin typeface="+mj-lt"/>
              </a:rPr>
              <a:t>, S., 2022. </a:t>
            </a:r>
            <a:r>
              <a:rPr lang="en-US" sz="2800" i="1" dirty="0" smtClean="0">
                <a:solidFill>
                  <a:srgbClr val="000000"/>
                </a:solidFill>
                <a:latin typeface="+mj-lt"/>
              </a:rPr>
              <a:t>Amazon's new robot won't quit like its workers</a:t>
            </a:r>
            <a:r>
              <a:rPr lang="en-US" sz="2800" dirty="0" smtClean="0">
                <a:solidFill>
                  <a:srgbClr val="000000"/>
                </a:solidFill>
                <a:latin typeface="+mj-lt"/>
              </a:rPr>
              <a:t>. [online] Quartz. Available at: &lt;https://qz.com/2180918/amazon-has-a-new-robot-proteus-that-wont-quit-like-its-workers/&gt; [Accessed 11 July 2022].</a:t>
            </a:r>
          </a:p>
          <a:p>
            <a:pPr marL="0" indent="0">
              <a:buFont typeface="Arial" panose="020B0604020202020204" pitchFamily="34" charset="0"/>
              <a:buNone/>
            </a:pP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TotalTime>
  <Words>1260</Words>
  <Application>Microsoft Office PowerPoint</Application>
  <PresentationFormat>Custom</PresentationFormat>
  <Paragraphs>108</Paragraphs>
  <Slides>19</Slides>
  <Notes>4</Notes>
  <HiddenSlides>0</HiddenSlides>
  <MMClips>0</MMClips>
  <ScaleCrop>false</ScaleCrop>
  <HeadingPairs>
    <vt:vector size="4" baseType="variant">
      <vt:variant>
        <vt:lpstr>Theme</vt:lpstr>
      </vt:variant>
      <vt:variant>
        <vt:i4>4</vt:i4>
      </vt:variant>
      <vt:variant>
        <vt:lpstr>Slide Titles</vt:lpstr>
      </vt:variant>
      <vt:variant>
        <vt:i4>19</vt:i4>
      </vt:variant>
    </vt:vector>
  </HeadingPairs>
  <TitlesOfParts>
    <vt:vector size="23" baseType="lpstr">
      <vt:lpstr>Office Theme</vt:lpstr>
      <vt:lpstr>2_Office Theme</vt:lpstr>
      <vt:lpstr>1_Office Theme</vt:lpstr>
      <vt:lpstr>3_Office Theme</vt:lpstr>
      <vt:lpstr>PRESENTATION</vt:lpstr>
      <vt:lpstr>TABLE OF</vt:lpstr>
      <vt:lpstr>INTRODUCTION</vt:lpstr>
      <vt:lpstr>Purpose</vt:lpstr>
      <vt:lpstr>Amazon Challenges before introducing Proteus Robot</vt:lpstr>
      <vt:lpstr>When introducing new technologies, Amazon face a number of challenges for the last decade. These are: </vt:lpstr>
      <vt:lpstr>Challenges that face Amazon before Proteus Robots (cont.):</vt:lpstr>
      <vt:lpstr>Insights of Modern Technology </vt:lpstr>
      <vt:lpstr>Slide 9</vt:lpstr>
      <vt:lpstr>Slide 10</vt:lpstr>
      <vt:lpstr>Slide 11</vt:lpstr>
      <vt:lpstr>Slide 12</vt:lpstr>
      <vt:lpstr>Slide 13</vt:lpstr>
      <vt:lpstr>Slide 14</vt:lpstr>
      <vt:lpstr>Lessons drown from the case study:</vt:lpstr>
      <vt:lpstr>Conclusion </vt:lpstr>
      <vt:lpstr>References:</vt:lpstr>
      <vt:lpstr>Slide 18</vt:lpstr>
      <vt:lpstr>Slide 19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User</dc:creator>
  <cp:lastModifiedBy>User</cp:lastModifiedBy>
  <cp:revision>19</cp:revision>
  <dcterms:created xsi:type="dcterms:W3CDTF">2022-07-20T20:28:47Z</dcterms:created>
  <dcterms:modified xsi:type="dcterms:W3CDTF">2022-08-16T06:55:24Z</dcterms:modified>
</cp:coreProperties>
</file>