
<file path=[Content_Types].xml><?xml version="1.0" encoding="utf-8"?>
<Types xmlns="http://schemas.openxmlformats.org/package/2006/content-types">
  <Default ContentType="application/x-fontdata" Extension="fntdata"/>
  <Default ContentType="image/gif" Extension="gif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Arial Nova Bold" charset="1" panose="020B0804020202020204"/>
      <p:regular r:id="rId18"/>
    </p:embeddedFont>
    <p:embeddedFont>
      <p:font typeface="Arial Nova" charset="1" panose="020B0504020202020204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gif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gif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nmc.org.uk/standards/code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2D2D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48139" y="621803"/>
            <a:ext cx="16991722" cy="9043395"/>
            <a:chOff x="0" y="0"/>
            <a:chExt cx="4475186" cy="238179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475186" cy="2381799"/>
            </a:xfrm>
            <a:custGeom>
              <a:avLst/>
              <a:gdLst/>
              <a:ahLst/>
              <a:cxnLst/>
              <a:rect r="r" b="b" t="t" l="l"/>
              <a:pathLst>
                <a:path h="2381799" w="4475186">
                  <a:moveTo>
                    <a:pt x="23237" y="0"/>
                  </a:moveTo>
                  <a:lnTo>
                    <a:pt x="4451949" y="0"/>
                  </a:lnTo>
                  <a:cubicBezTo>
                    <a:pt x="4464782" y="0"/>
                    <a:pt x="4475186" y="10404"/>
                    <a:pt x="4475186" y="23237"/>
                  </a:cubicBezTo>
                  <a:lnTo>
                    <a:pt x="4475186" y="2358562"/>
                  </a:lnTo>
                  <a:cubicBezTo>
                    <a:pt x="4475186" y="2364725"/>
                    <a:pt x="4472737" y="2370636"/>
                    <a:pt x="4468380" y="2374993"/>
                  </a:cubicBezTo>
                  <a:cubicBezTo>
                    <a:pt x="4464022" y="2379351"/>
                    <a:pt x="4458112" y="2381799"/>
                    <a:pt x="4451949" y="2381799"/>
                  </a:cubicBezTo>
                  <a:lnTo>
                    <a:pt x="23237" y="2381799"/>
                  </a:lnTo>
                  <a:cubicBezTo>
                    <a:pt x="10404" y="2381799"/>
                    <a:pt x="0" y="2371396"/>
                    <a:pt x="0" y="2358562"/>
                  </a:cubicBezTo>
                  <a:lnTo>
                    <a:pt x="0" y="23237"/>
                  </a:lnTo>
                  <a:cubicBezTo>
                    <a:pt x="0" y="17074"/>
                    <a:pt x="2448" y="11164"/>
                    <a:pt x="6806" y="6806"/>
                  </a:cubicBezTo>
                  <a:cubicBezTo>
                    <a:pt x="11164" y="2448"/>
                    <a:pt x="17074" y="0"/>
                    <a:pt x="23237" y="0"/>
                  </a:cubicBezTo>
                  <a:close/>
                </a:path>
              </a:pathLst>
            </a:custGeom>
            <a:solidFill>
              <a:srgbClr val="F3F3F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0"/>
              <a:ext cx="4475186" cy="238179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7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028700" y="8486319"/>
            <a:ext cx="443497" cy="341896"/>
          </a:xfrm>
          <a:custGeom>
            <a:avLst/>
            <a:gdLst/>
            <a:ahLst/>
            <a:cxnLst/>
            <a:rect r="r" b="b" t="t" l="l"/>
            <a:pathLst>
              <a:path h="341896" w="443497">
                <a:moveTo>
                  <a:pt x="0" y="0"/>
                </a:moveTo>
                <a:lnTo>
                  <a:pt x="443497" y="0"/>
                </a:lnTo>
                <a:lnTo>
                  <a:pt x="443497" y="341897"/>
                </a:lnTo>
                <a:lnTo>
                  <a:pt x="0" y="3418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3576312" y="5980869"/>
            <a:ext cx="3542300" cy="707209"/>
            <a:chOff x="0" y="0"/>
            <a:chExt cx="728868" cy="145516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728868" cy="145516"/>
            </a:xfrm>
            <a:custGeom>
              <a:avLst/>
              <a:gdLst/>
              <a:ahLst/>
              <a:cxnLst/>
              <a:rect r="r" b="b" t="t" l="l"/>
              <a:pathLst>
                <a:path h="145516" w="728868">
                  <a:moveTo>
                    <a:pt x="42687" y="0"/>
                  </a:moveTo>
                  <a:lnTo>
                    <a:pt x="686182" y="0"/>
                  </a:lnTo>
                  <a:cubicBezTo>
                    <a:pt x="709757" y="0"/>
                    <a:pt x="728868" y="19112"/>
                    <a:pt x="728868" y="42687"/>
                  </a:cubicBezTo>
                  <a:lnTo>
                    <a:pt x="728868" y="102830"/>
                  </a:lnTo>
                  <a:cubicBezTo>
                    <a:pt x="728868" y="114151"/>
                    <a:pt x="724371" y="125008"/>
                    <a:pt x="716366" y="133014"/>
                  </a:cubicBezTo>
                  <a:cubicBezTo>
                    <a:pt x="708360" y="141019"/>
                    <a:pt x="697503" y="145516"/>
                    <a:pt x="686182" y="145516"/>
                  </a:cubicBezTo>
                  <a:lnTo>
                    <a:pt x="42687" y="145516"/>
                  </a:lnTo>
                  <a:cubicBezTo>
                    <a:pt x="19112" y="145516"/>
                    <a:pt x="0" y="126405"/>
                    <a:pt x="0" y="102830"/>
                  </a:cubicBezTo>
                  <a:lnTo>
                    <a:pt x="0" y="42687"/>
                  </a:lnTo>
                  <a:cubicBezTo>
                    <a:pt x="0" y="19112"/>
                    <a:pt x="19112" y="0"/>
                    <a:pt x="42687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728868" cy="19314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Iryna Didushok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061637" y="5986075"/>
            <a:ext cx="2514675" cy="707209"/>
            <a:chOff x="0" y="0"/>
            <a:chExt cx="449209" cy="12633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49209" cy="126332"/>
            </a:xfrm>
            <a:custGeom>
              <a:avLst/>
              <a:gdLst/>
              <a:ahLst/>
              <a:cxnLst/>
              <a:rect r="r" b="b" t="t" l="l"/>
              <a:pathLst>
                <a:path h="126332" w="449209">
                  <a:moveTo>
                    <a:pt x="60131" y="0"/>
                  </a:moveTo>
                  <a:lnTo>
                    <a:pt x="389078" y="0"/>
                  </a:lnTo>
                  <a:cubicBezTo>
                    <a:pt x="405026" y="0"/>
                    <a:pt x="420320" y="6335"/>
                    <a:pt x="431597" y="17612"/>
                  </a:cubicBezTo>
                  <a:cubicBezTo>
                    <a:pt x="442874" y="28889"/>
                    <a:pt x="449209" y="44183"/>
                    <a:pt x="449209" y="60131"/>
                  </a:cubicBezTo>
                  <a:lnTo>
                    <a:pt x="449209" y="66202"/>
                  </a:lnTo>
                  <a:cubicBezTo>
                    <a:pt x="449209" y="82149"/>
                    <a:pt x="442874" y="97444"/>
                    <a:pt x="431597" y="108720"/>
                  </a:cubicBezTo>
                  <a:cubicBezTo>
                    <a:pt x="420320" y="119997"/>
                    <a:pt x="405026" y="126332"/>
                    <a:pt x="389078" y="126332"/>
                  </a:cubicBezTo>
                  <a:lnTo>
                    <a:pt x="60131" y="126332"/>
                  </a:lnTo>
                  <a:cubicBezTo>
                    <a:pt x="44183" y="126332"/>
                    <a:pt x="28889" y="119997"/>
                    <a:pt x="17612" y="108720"/>
                  </a:cubicBezTo>
                  <a:cubicBezTo>
                    <a:pt x="6335" y="97444"/>
                    <a:pt x="0" y="82149"/>
                    <a:pt x="0" y="66202"/>
                  </a:cubicBezTo>
                  <a:lnTo>
                    <a:pt x="0" y="60131"/>
                  </a:lnTo>
                  <a:cubicBezTo>
                    <a:pt x="0" y="44183"/>
                    <a:pt x="6335" y="28889"/>
                    <a:pt x="17612" y="17612"/>
                  </a:cubicBezTo>
                  <a:cubicBezTo>
                    <a:pt x="28889" y="6335"/>
                    <a:pt x="44183" y="0"/>
                    <a:pt x="60131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449209" cy="1739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Presented by:</a:t>
              </a:r>
            </a:p>
          </p:txBody>
        </p:sp>
      </p:grpSp>
      <p:sp>
        <p:nvSpPr>
          <p:cNvPr name="Freeform 12" id="12"/>
          <p:cNvSpPr/>
          <p:nvPr/>
        </p:nvSpPr>
        <p:spPr>
          <a:xfrm flipH="false" flipV="false" rot="0">
            <a:off x="8660312" y="4779784"/>
            <a:ext cx="7425042" cy="4048432"/>
          </a:xfrm>
          <a:custGeom>
            <a:avLst/>
            <a:gdLst/>
            <a:ahLst/>
            <a:cxnLst/>
            <a:rect r="r" b="b" t="t" l="l"/>
            <a:pathLst>
              <a:path h="4048432" w="7425042">
                <a:moveTo>
                  <a:pt x="0" y="0"/>
                </a:moveTo>
                <a:lnTo>
                  <a:pt x="7425043" y="0"/>
                </a:lnTo>
                <a:lnTo>
                  <a:pt x="7425043" y="4048432"/>
                </a:lnTo>
                <a:lnTo>
                  <a:pt x="0" y="40484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-42055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1753229" y="1435916"/>
            <a:ext cx="14781542" cy="17310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00"/>
              </a:lnSpc>
            </a:pPr>
            <a:r>
              <a:rPr lang="en-US" b="true" sz="6500" spc="-357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533CD">
                        <a:alpha val="100000"/>
                      </a:srgbClr>
                    </a:gs>
                  </a:gsLst>
                  <a:lin ang="0"/>
                </a:gradFill>
                <a:latin typeface="Arial Nova Bold"/>
                <a:ea typeface="Arial Nova Bold"/>
                <a:cs typeface="Arial Nova Bold"/>
                <a:sym typeface="Arial Nova Bold"/>
              </a:rPr>
              <a:t>Critical Thinking in Health and Social Care</a:t>
            </a:r>
          </a:p>
          <a:p>
            <a:pPr algn="ctr">
              <a:lnSpc>
                <a:spcPts val="6800"/>
              </a:lnSpc>
            </a:pPr>
          </a:p>
        </p:txBody>
      </p:sp>
      <p:grpSp>
        <p:nvGrpSpPr>
          <p:cNvPr name="Group 14" id="14"/>
          <p:cNvGrpSpPr/>
          <p:nvPr/>
        </p:nvGrpSpPr>
        <p:grpSpPr>
          <a:xfrm rot="0">
            <a:off x="1061637" y="3166926"/>
            <a:ext cx="2514675" cy="707209"/>
            <a:chOff x="0" y="0"/>
            <a:chExt cx="449209" cy="126332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449209" cy="126332"/>
            </a:xfrm>
            <a:custGeom>
              <a:avLst/>
              <a:gdLst/>
              <a:ahLst/>
              <a:cxnLst/>
              <a:rect r="r" b="b" t="t" l="l"/>
              <a:pathLst>
                <a:path h="126332" w="449209">
                  <a:moveTo>
                    <a:pt x="60131" y="0"/>
                  </a:moveTo>
                  <a:lnTo>
                    <a:pt x="389078" y="0"/>
                  </a:lnTo>
                  <a:cubicBezTo>
                    <a:pt x="405026" y="0"/>
                    <a:pt x="420320" y="6335"/>
                    <a:pt x="431597" y="17612"/>
                  </a:cubicBezTo>
                  <a:cubicBezTo>
                    <a:pt x="442874" y="28889"/>
                    <a:pt x="449209" y="44183"/>
                    <a:pt x="449209" y="60131"/>
                  </a:cubicBezTo>
                  <a:lnTo>
                    <a:pt x="449209" y="66202"/>
                  </a:lnTo>
                  <a:cubicBezTo>
                    <a:pt x="449209" y="82149"/>
                    <a:pt x="442874" y="97444"/>
                    <a:pt x="431597" y="108720"/>
                  </a:cubicBezTo>
                  <a:cubicBezTo>
                    <a:pt x="420320" y="119997"/>
                    <a:pt x="405026" y="126332"/>
                    <a:pt x="389078" y="126332"/>
                  </a:cubicBezTo>
                  <a:lnTo>
                    <a:pt x="60131" y="126332"/>
                  </a:lnTo>
                  <a:cubicBezTo>
                    <a:pt x="44183" y="126332"/>
                    <a:pt x="28889" y="119997"/>
                    <a:pt x="17612" y="108720"/>
                  </a:cubicBezTo>
                  <a:cubicBezTo>
                    <a:pt x="6335" y="97444"/>
                    <a:pt x="0" y="82149"/>
                    <a:pt x="0" y="66202"/>
                  </a:cubicBezTo>
                  <a:lnTo>
                    <a:pt x="0" y="60131"/>
                  </a:lnTo>
                  <a:cubicBezTo>
                    <a:pt x="0" y="44183"/>
                    <a:pt x="6335" y="28889"/>
                    <a:pt x="17612" y="17612"/>
                  </a:cubicBezTo>
                  <a:cubicBezTo>
                    <a:pt x="28889" y="6335"/>
                    <a:pt x="44183" y="0"/>
                    <a:pt x="60131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449209" cy="1739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Module: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3576312" y="3166926"/>
            <a:ext cx="8057473" cy="707209"/>
            <a:chOff x="0" y="0"/>
            <a:chExt cx="1657916" cy="145516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657916" cy="145516"/>
            </a:xfrm>
            <a:custGeom>
              <a:avLst/>
              <a:gdLst/>
              <a:ahLst/>
              <a:cxnLst/>
              <a:rect r="r" b="b" t="t" l="l"/>
              <a:pathLst>
                <a:path h="145516" w="1657916">
                  <a:moveTo>
                    <a:pt x="18766" y="0"/>
                  </a:moveTo>
                  <a:lnTo>
                    <a:pt x="1639150" y="0"/>
                  </a:lnTo>
                  <a:cubicBezTo>
                    <a:pt x="1644127" y="0"/>
                    <a:pt x="1648900" y="1977"/>
                    <a:pt x="1652420" y="5497"/>
                  </a:cubicBezTo>
                  <a:cubicBezTo>
                    <a:pt x="1655939" y="9016"/>
                    <a:pt x="1657916" y="13789"/>
                    <a:pt x="1657916" y="18766"/>
                  </a:cubicBezTo>
                  <a:lnTo>
                    <a:pt x="1657916" y="126750"/>
                  </a:lnTo>
                  <a:cubicBezTo>
                    <a:pt x="1657916" y="131727"/>
                    <a:pt x="1655939" y="136500"/>
                    <a:pt x="1652420" y="140020"/>
                  </a:cubicBezTo>
                  <a:cubicBezTo>
                    <a:pt x="1648900" y="143539"/>
                    <a:pt x="1644127" y="145516"/>
                    <a:pt x="1639150" y="145516"/>
                  </a:cubicBezTo>
                  <a:lnTo>
                    <a:pt x="18766" y="145516"/>
                  </a:lnTo>
                  <a:cubicBezTo>
                    <a:pt x="13789" y="145516"/>
                    <a:pt x="9016" y="143539"/>
                    <a:pt x="5497" y="140020"/>
                  </a:cubicBezTo>
                  <a:cubicBezTo>
                    <a:pt x="1977" y="136500"/>
                    <a:pt x="0" y="131727"/>
                    <a:pt x="0" y="126750"/>
                  </a:cubicBezTo>
                  <a:lnTo>
                    <a:pt x="0" y="18766"/>
                  </a:lnTo>
                  <a:cubicBezTo>
                    <a:pt x="0" y="13789"/>
                    <a:pt x="1977" y="9016"/>
                    <a:pt x="5497" y="5497"/>
                  </a:cubicBezTo>
                  <a:cubicBezTo>
                    <a:pt x="9016" y="1977"/>
                    <a:pt x="13789" y="0"/>
                    <a:pt x="18766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-47625"/>
              <a:ext cx="1657916" cy="19314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Profesional Development within Health and Social Care</a:t>
              </a: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061637" y="4105219"/>
            <a:ext cx="2514675" cy="707209"/>
            <a:chOff x="0" y="0"/>
            <a:chExt cx="449209" cy="126332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449209" cy="126332"/>
            </a:xfrm>
            <a:custGeom>
              <a:avLst/>
              <a:gdLst/>
              <a:ahLst/>
              <a:cxnLst/>
              <a:rect r="r" b="b" t="t" l="l"/>
              <a:pathLst>
                <a:path h="126332" w="449209">
                  <a:moveTo>
                    <a:pt x="60131" y="0"/>
                  </a:moveTo>
                  <a:lnTo>
                    <a:pt x="389078" y="0"/>
                  </a:lnTo>
                  <a:cubicBezTo>
                    <a:pt x="405026" y="0"/>
                    <a:pt x="420320" y="6335"/>
                    <a:pt x="431597" y="17612"/>
                  </a:cubicBezTo>
                  <a:cubicBezTo>
                    <a:pt x="442874" y="28889"/>
                    <a:pt x="449209" y="44183"/>
                    <a:pt x="449209" y="60131"/>
                  </a:cubicBezTo>
                  <a:lnTo>
                    <a:pt x="449209" y="66202"/>
                  </a:lnTo>
                  <a:cubicBezTo>
                    <a:pt x="449209" y="82149"/>
                    <a:pt x="442874" y="97444"/>
                    <a:pt x="431597" y="108720"/>
                  </a:cubicBezTo>
                  <a:cubicBezTo>
                    <a:pt x="420320" y="119997"/>
                    <a:pt x="405026" y="126332"/>
                    <a:pt x="389078" y="126332"/>
                  </a:cubicBezTo>
                  <a:lnTo>
                    <a:pt x="60131" y="126332"/>
                  </a:lnTo>
                  <a:cubicBezTo>
                    <a:pt x="44183" y="126332"/>
                    <a:pt x="28889" y="119997"/>
                    <a:pt x="17612" y="108720"/>
                  </a:cubicBezTo>
                  <a:cubicBezTo>
                    <a:pt x="6335" y="97444"/>
                    <a:pt x="0" y="82149"/>
                    <a:pt x="0" y="66202"/>
                  </a:cubicBezTo>
                  <a:lnTo>
                    <a:pt x="0" y="60131"/>
                  </a:lnTo>
                  <a:cubicBezTo>
                    <a:pt x="0" y="44183"/>
                    <a:pt x="6335" y="28889"/>
                    <a:pt x="17612" y="17612"/>
                  </a:cubicBezTo>
                  <a:cubicBezTo>
                    <a:pt x="28889" y="6335"/>
                    <a:pt x="44183" y="0"/>
                    <a:pt x="60131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22" id="22"/>
            <p:cNvSpPr txBox="true"/>
            <p:nvPr/>
          </p:nvSpPr>
          <p:spPr>
            <a:xfrm>
              <a:off x="0" y="-47625"/>
              <a:ext cx="449209" cy="1739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Module Code: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3576312" y="4105219"/>
            <a:ext cx="3542300" cy="707209"/>
            <a:chOff x="0" y="0"/>
            <a:chExt cx="728868" cy="145516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728868" cy="145516"/>
            </a:xfrm>
            <a:custGeom>
              <a:avLst/>
              <a:gdLst/>
              <a:ahLst/>
              <a:cxnLst/>
              <a:rect r="r" b="b" t="t" l="l"/>
              <a:pathLst>
                <a:path h="145516" w="728868">
                  <a:moveTo>
                    <a:pt x="42687" y="0"/>
                  </a:moveTo>
                  <a:lnTo>
                    <a:pt x="686182" y="0"/>
                  </a:lnTo>
                  <a:cubicBezTo>
                    <a:pt x="709757" y="0"/>
                    <a:pt x="728868" y="19112"/>
                    <a:pt x="728868" y="42687"/>
                  </a:cubicBezTo>
                  <a:lnTo>
                    <a:pt x="728868" y="102830"/>
                  </a:lnTo>
                  <a:cubicBezTo>
                    <a:pt x="728868" y="114151"/>
                    <a:pt x="724371" y="125008"/>
                    <a:pt x="716366" y="133014"/>
                  </a:cubicBezTo>
                  <a:cubicBezTo>
                    <a:pt x="708360" y="141019"/>
                    <a:pt x="697503" y="145516"/>
                    <a:pt x="686182" y="145516"/>
                  </a:cubicBezTo>
                  <a:lnTo>
                    <a:pt x="42687" y="145516"/>
                  </a:lnTo>
                  <a:cubicBezTo>
                    <a:pt x="19112" y="145516"/>
                    <a:pt x="0" y="126405"/>
                    <a:pt x="0" y="102830"/>
                  </a:cubicBezTo>
                  <a:lnTo>
                    <a:pt x="0" y="42687"/>
                  </a:lnTo>
                  <a:cubicBezTo>
                    <a:pt x="0" y="19112"/>
                    <a:pt x="19112" y="0"/>
                    <a:pt x="42687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0" y="-47625"/>
              <a:ext cx="728868" cy="19314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LCHS4009</a:t>
              </a: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061637" y="5043044"/>
            <a:ext cx="2514675" cy="707209"/>
            <a:chOff x="0" y="0"/>
            <a:chExt cx="449209" cy="126332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449209" cy="126332"/>
            </a:xfrm>
            <a:custGeom>
              <a:avLst/>
              <a:gdLst/>
              <a:ahLst/>
              <a:cxnLst/>
              <a:rect r="r" b="b" t="t" l="l"/>
              <a:pathLst>
                <a:path h="126332" w="449209">
                  <a:moveTo>
                    <a:pt x="60131" y="0"/>
                  </a:moveTo>
                  <a:lnTo>
                    <a:pt x="389078" y="0"/>
                  </a:lnTo>
                  <a:cubicBezTo>
                    <a:pt x="405026" y="0"/>
                    <a:pt x="420320" y="6335"/>
                    <a:pt x="431597" y="17612"/>
                  </a:cubicBezTo>
                  <a:cubicBezTo>
                    <a:pt x="442874" y="28889"/>
                    <a:pt x="449209" y="44183"/>
                    <a:pt x="449209" y="60131"/>
                  </a:cubicBezTo>
                  <a:lnTo>
                    <a:pt x="449209" y="66202"/>
                  </a:lnTo>
                  <a:cubicBezTo>
                    <a:pt x="449209" y="82149"/>
                    <a:pt x="442874" y="97444"/>
                    <a:pt x="431597" y="108720"/>
                  </a:cubicBezTo>
                  <a:cubicBezTo>
                    <a:pt x="420320" y="119997"/>
                    <a:pt x="405026" y="126332"/>
                    <a:pt x="389078" y="126332"/>
                  </a:cubicBezTo>
                  <a:lnTo>
                    <a:pt x="60131" y="126332"/>
                  </a:lnTo>
                  <a:cubicBezTo>
                    <a:pt x="44183" y="126332"/>
                    <a:pt x="28889" y="119997"/>
                    <a:pt x="17612" y="108720"/>
                  </a:cubicBezTo>
                  <a:cubicBezTo>
                    <a:pt x="6335" y="97444"/>
                    <a:pt x="0" y="82149"/>
                    <a:pt x="0" y="66202"/>
                  </a:cubicBezTo>
                  <a:lnTo>
                    <a:pt x="0" y="60131"/>
                  </a:lnTo>
                  <a:cubicBezTo>
                    <a:pt x="0" y="44183"/>
                    <a:pt x="6335" y="28889"/>
                    <a:pt x="17612" y="17612"/>
                  </a:cubicBezTo>
                  <a:cubicBezTo>
                    <a:pt x="28889" y="6335"/>
                    <a:pt x="44183" y="0"/>
                    <a:pt x="60131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28" id="28"/>
            <p:cNvSpPr txBox="true"/>
            <p:nvPr/>
          </p:nvSpPr>
          <p:spPr>
            <a:xfrm>
              <a:off x="0" y="-47625"/>
              <a:ext cx="449209" cy="1739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Lecturer:</a:t>
              </a: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3576312" y="5043044"/>
            <a:ext cx="3542300" cy="714431"/>
            <a:chOff x="0" y="0"/>
            <a:chExt cx="728868" cy="147002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728868" cy="147002"/>
            </a:xfrm>
            <a:custGeom>
              <a:avLst/>
              <a:gdLst/>
              <a:ahLst/>
              <a:cxnLst/>
              <a:rect r="r" b="b" t="t" l="l"/>
              <a:pathLst>
                <a:path h="147002" w="728868">
                  <a:moveTo>
                    <a:pt x="42687" y="0"/>
                  </a:moveTo>
                  <a:lnTo>
                    <a:pt x="686182" y="0"/>
                  </a:lnTo>
                  <a:cubicBezTo>
                    <a:pt x="709757" y="0"/>
                    <a:pt x="728868" y="19112"/>
                    <a:pt x="728868" y="42687"/>
                  </a:cubicBezTo>
                  <a:lnTo>
                    <a:pt x="728868" y="104315"/>
                  </a:lnTo>
                  <a:cubicBezTo>
                    <a:pt x="728868" y="115637"/>
                    <a:pt x="724371" y="126494"/>
                    <a:pt x="716366" y="134500"/>
                  </a:cubicBezTo>
                  <a:cubicBezTo>
                    <a:pt x="708360" y="142505"/>
                    <a:pt x="697503" y="147002"/>
                    <a:pt x="686182" y="147002"/>
                  </a:cubicBezTo>
                  <a:lnTo>
                    <a:pt x="42687" y="147002"/>
                  </a:lnTo>
                  <a:cubicBezTo>
                    <a:pt x="19112" y="147002"/>
                    <a:pt x="0" y="127891"/>
                    <a:pt x="0" y="104315"/>
                  </a:cubicBezTo>
                  <a:lnTo>
                    <a:pt x="0" y="42687"/>
                  </a:lnTo>
                  <a:cubicBezTo>
                    <a:pt x="0" y="19112"/>
                    <a:pt x="19112" y="0"/>
                    <a:pt x="42687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31" id="31"/>
            <p:cNvSpPr txBox="true"/>
            <p:nvPr/>
          </p:nvSpPr>
          <p:spPr>
            <a:xfrm>
              <a:off x="0" y="-47625"/>
              <a:ext cx="728868" cy="1946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Amitave Banik </a:t>
              </a: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1061637" y="6893310"/>
            <a:ext cx="2514675" cy="707209"/>
            <a:chOff x="0" y="0"/>
            <a:chExt cx="449209" cy="126332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449209" cy="126332"/>
            </a:xfrm>
            <a:custGeom>
              <a:avLst/>
              <a:gdLst/>
              <a:ahLst/>
              <a:cxnLst/>
              <a:rect r="r" b="b" t="t" l="l"/>
              <a:pathLst>
                <a:path h="126332" w="449209">
                  <a:moveTo>
                    <a:pt x="60131" y="0"/>
                  </a:moveTo>
                  <a:lnTo>
                    <a:pt x="389078" y="0"/>
                  </a:lnTo>
                  <a:cubicBezTo>
                    <a:pt x="405026" y="0"/>
                    <a:pt x="420320" y="6335"/>
                    <a:pt x="431597" y="17612"/>
                  </a:cubicBezTo>
                  <a:cubicBezTo>
                    <a:pt x="442874" y="28889"/>
                    <a:pt x="449209" y="44183"/>
                    <a:pt x="449209" y="60131"/>
                  </a:cubicBezTo>
                  <a:lnTo>
                    <a:pt x="449209" y="66202"/>
                  </a:lnTo>
                  <a:cubicBezTo>
                    <a:pt x="449209" y="82149"/>
                    <a:pt x="442874" y="97444"/>
                    <a:pt x="431597" y="108720"/>
                  </a:cubicBezTo>
                  <a:cubicBezTo>
                    <a:pt x="420320" y="119997"/>
                    <a:pt x="405026" y="126332"/>
                    <a:pt x="389078" y="126332"/>
                  </a:cubicBezTo>
                  <a:lnTo>
                    <a:pt x="60131" y="126332"/>
                  </a:lnTo>
                  <a:cubicBezTo>
                    <a:pt x="44183" y="126332"/>
                    <a:pt x="28889" y="119997"/>
                    <a:pt x="17612" y="108720"/>
                  </a:cubicBezTo>
                  <a:cubicBezTo>
                    <a:pt x="6335" y="97444"/>
                    <a:pt x="0" y="82149"/>
                    <a:pt x="0" y="66202"/>
                  </a:cubicBezTo>
                  <a:lnTo>
                    <a:pt x="0" y="60131"/>
                  </a:lnTo>
                  <a:cubicBezTo>
                    <a:pt x="0" y="44183"/>
                    <a:pt x="6335" y="28889"/>
                    <a:pt x="17612" y="17612"/>
                  </a:cubicBezTo>
                  <a:cubicBezTo>
                    <a:pt x="28889" y="6335"/>
                    <a:pt x="44183" y="0"/>
                    <a:pt x="60131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34" id="34"/>
            <p:cNvSpPr txBox="true"/>
            <p:nvPr/>
          </p:nvSpPr>
          <p:spPr>
            <a:xfrm>
              <a:off x="0" y="-47625"/>
              <a:ext cx="449209" cy="1739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Student ID: </a:t>
              </a: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3576312" y="6893310"/>
            <a:ext cx="3542300" cy="707209"/>
            <a:chOff x="0" y="0"/>
            <a:chExt cx="728868" cy="145516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728868" cy="145516"/>
            </a:xfrm>
            <a:custGeom>
              <a:avLst/>
              <a:gdLst/>
              <a:ahLst/>
              <a:cxnLst/>
              <a:rect r="r" b="b" t="t" l="l"/>
              <a:pathLst>
                <a:path h="145516" w="728868">
                  <a:moveTo>
                    <a:pt x="42687" y="0"/>
                  </a:moveTo>
                  <a:lnTo>
                    <a:pt x="686182" y="0"/>
                  </a:lnTo>
                  <a:cubicBezTo>
                    <a:pt x="709757" y="0"/>
                    <a:pt x="728868" y="19112"/>
                    <a:pt x="728868" y="42687"/>
                  </a:cubicBezTo>
                  <a:lnTo>
                    <a:pt x="728868" y="102830"/>
                  </a:lnTo>
                  <a:cubicBezTo>
                    <a:pt x="728868" y="114151"/>
                    <a:pt x="724371" y="125008"/>
                    <a:pt x="716366" y="133014"/>
                  </a:cubicBezTo>
                  <a:cubicBezTo>
                    <a:pt x="708360" y="141019"/>
                    <a:pt x="697503" y="145516"/>
                    <a:pt x="686182" y="145516"/>
                  </a:cubicBezTo>
                  <a:lnTo>
                    <a:pt x="42687" y="145516"/>
                  </a:lnTo>
                  <a:cubicBezTo>
                    <a:pt x="19112" y="145516"/>
                    <a:pt x="0" y="126405"/>
                    <a:pt x="0" y="102830"/>
                  </a:cubicBezTo>
                  <a:lnTo>
                    <a:pt x="0" y="42687"/>
                  </a:lnTo>
                  <a:cubicBezTo>
                    <a:pt x="0" y="19112"/>
                    <a:pt x="19112" y="0"/>
                    <a:pt x="42687" y="0"/>
                  </a:cubicBezTo>
                  <a:close/>
                </a:path>
              </a:pathLst>
            </a:custGeom>
            <a:ln w="19050" cap="rnd">
              <a:solidFill>
                <a:srgbClr val="262626"/>
              </a:solidFill>
              <a:prstDash val="solid"/>
              <a:round/>
            </a:ln>
          </p:spPr>
        </p:sp>
        <p:sp>
          <p:nvSpPr>
            <p:cNvPr name="TextBox 37" id="37"/>
            <p:cNvSpPr txBox="true"/>
            <p:nvPr/>
          </p:nvSpPr>
          <p:spPr>
            <a:xfrm>
              <a:off x="0" y="-47625"/>
              <a:ext cx="728868" cy="19314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  <a:r>
                <a:rPr lang="en-US" b="true" sz="2400">
                  <a:solidFill>
                    <a:srgbClr val="262626"/>
                  </a:solidFill>
                  <a:latin typeface="Arial Nova Bold"/>
                  <a:ea typeface="Arial Nova Bold"/>
                  <a:cs typeface="Arial Nova Bold"/>
                  <a:sym typeface="Arial Nova Bold"/>
                </a:rPr>
                <a:t>2436149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3329561"/>
            <a:ext cx="18288000" cy="37598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true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Acknowledgement of the use of AI</a:t>
            </a:r>
          </a:p>
          <a:p>
            <a:pPr algn="ctr">
              <a:lnSpc>
                <a:spcPts val="9856"/>
              </a:lnSpc>
            </a:pPr>
          </a:p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b="true" sz="34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 confirm that I have not used any form of Al in my assignment. I confirm</a:t>
            </a:r>
            <a:r>
              <a:rPr lang="en-US" b="true" sz="34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I have copies of my drafts, notes, and other resources I have used to prepare my assignment.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863885" y="1887315"/>
            <a:ext cx="6283856" cy="9061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00"/>
              </a:lnSpc>
            </a:pPr>
            <a:r>
              <a:rPr lang="en-US" b="true" sz="6800" spc="-374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Introduction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632496" y="3730985"/>
            <a:ext cx="11023008" cy="18840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3779"/>
              </a:lnSpc>
            </a:pP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My</a:t>
            </a: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name is Iryna.</a:t>
            </a:r>
          </a:p>
          <a:p>
            <a:pPr algn="just" marL="0" indent="0" lvl="0">
              <a:lnSpc>
                <a:spcPts val="3779"/>
              </a:lnSpc>
            </a:pP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Today I will talk about critical thinking in health and social care.</a:t>
            </a:r>
          </a:p>
          <a:p>
            <a:pPr algn="just" marL="0" indent="0" lvl="0">
              <a:lnSpc>
                <a:spcPts val="3779"/>
              </a:lnSpc>
            </a:pP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 will explain what critical thinking is, why it is important, how we use it in practice, and why this skill is important for my future job.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2745738" y="5377376"/>
            <a:ext cx="3899194" cy="3317859"/>
          </a:xfrm>
          <a:custGeom>
            <a:avLst/>
            <a:gdLst/>
            <a:ahLst/>
            <a:cxnLst/>
            <a:rect r="r" b="b" t="t" l="l"/>
            <a:pathLst>
              <a:path h="3317859" w="3899194">
                <a:moveTo>
                  <a:pt x="0" y="0"/>
                </a:moveTo>
                <a:lnTo>
                  <a:pt x="3899194" y="0"/>
                </a:lnTo>
                <a:lnTo>
                  <a:pt x="3899194" y="3317860"/>
                </a:lnTo>
                <a:lnTo>
                  <a:pt x="0" y="33178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54273" y="2390516"/>
            <a:ext cx="5793142" cy="3265226"/>
          </a:xfrm>
          <a:custGeom>
            <a:avLst/>
            <a:gdLst/>
            <a:ahLst/>
            <a:cxnLst/>
            <a:rect r="r" b="b" t="t" l="l"/>
            <a:pathLst>
              <a:path h="3265226" w="5793142">
                <a:moveTo>
                  <a:pt x="0" y="0"/>
                </a:moveTo>
                <a:lnTo>
                  <a:pt x="5793142" y="0"/>
                </a:lnTo>
                <a:lnTo>
                  <a:pt x="5793142" y="3265225"/>
                </a:lnTo>
                <a:lnTo>
                  <a:pt x="0" y="32652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650844" y="610928"/>
            <a:ext cx="9356616" cy="168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00"/>
              </a:lnSpc>
            </a:pPr>
            <a:r>
              <a:rPr lang="en-US" sz="6500" spc="-357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Wha</a:t>
            </a:r>
            <a:r>
              <a:rPr lang="en-US" b="true" sz="6500" spc="-357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 Is Critical Thinking?</a:t>
            </a:r>
          </a:p>
          <a:p>
            <a:pPr algn="l">
              <a:lnSpc>
                <a:spcPts val="65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7397984" y="2342891"/>
            <a:ext cx="10890016" cy="4365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3499"/>
              </a:lnSpc>
            </a:pP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</a:t>
            </a: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ritical thinking means thinking carefully before you act.</a:t>
            </a:r>
          </a:p>
          <a:p>
            <a:pPr algn="just" marL="0" indent="0" lvl="0">
              <a:lnSpc>
                <a:spcPts val="3499"/>
              </a:lnSpc>
            </a:pP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It means you check facts and do not make fast decisions:</a:t>
            </a:r>
          </a:p>
          <a:p>
            <a:pPr algn="just" marL="0" indent="0" lvl="0">
              <a:lnSpc>
                <a:spcPts val="3499"/>
              </a:lnSpc>
            </a:pPr>
          </a:p>
          <a:p>
            <a:pPr algn="just" marL="539748" indent="-269874" lvl="1">
              <a:lnSpc>
                <a:spcPts val="3499"/>
              </a:lnSpc>
              <a:buFont typeface="Arial"/>
              <a:buChar char="•"/>
            </a:pPr>
            <a:r>
              <a:rPr lang="en-US" b="true" sz="2499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think slowly and carefully </a:t>
            </a:r>
          </a:p>
          <a:p>
            <a:pPr algn="just" marL="539748" indent="-269874" lvl="1">
              <a:lnSpc>
                <a:spcPts val="3499"/>
              </a:lnSpc>
              <a:buFont typeface="Arial"/>
              <a:buChar char="•"/>
            </a:pPr>
            <a:r>
              <a:rPr lang="en-US" b="true" sz="2499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check facts </a:t>
            </a:r>
          </a:p>
          <a:p>
            <a:pPr algn="just" marL="539748" indent="-269874" lvl="1">
              <a:lnSpc>
                <a:spcPts val="3499"/>
              </a:lnSpc>
              <a:buFont typeface="Arial"/>
              <a:buChar char="•"/>
            </a:pPr>
            <a:r>
              <a:rPr lang="en-US" b="true" sz="2499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do not decide too fast</a:t>
            </a:r>
          </a:p>
          <a:p>
            <a:pPr algn="just" marL="0" indent="0" lvl="0">
              <a:lnSpc>
                <a:spcPts val="3499"/>
              </a:lnSpc>
            </a:pPr>
          </a:p>
          <a:p>
            <a:pPr algn="just" marL="0" indent="0" lvl="0">
              <a:lnSpc>
                <a:spcPts val="3499"/>
              </a:lnSpc>
            </a:pPr>
          </a:p>
          <a:p>
            <a:pPr algn="just">
              <a:lnSpc>
                <a:spcPts val="3499"/>
              </a:lnSpc>
            </a:pPr>
          </a:p>
          <a:p>
            <a:pPr algn="just">
              <a:lnSpc>
                <a:spcPts val="3499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6192616"/>
            <a:ext cx="12645302" cy="4813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3502"/>
              </a:lnSpc>
            </a:pPr>
            <a:r>
              <a:rPr lang="en-US" b="true" sz="2502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In nursing, c</a:t>
            </a:r>
            <a:r>
              <a:rPr lang="en-US" b="true" sz="2502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ritical thinking includes analysing information, evaluating evidence, and making safe clinical decisions (Profetto-McGrath, 2005).</a:t>
            </a:r>
          </a:p>
          <a:p>
            <a:pPr algn="just" marL="0" indent="0" lvl="0">
              <a:lnSpc>
                <a:spcPts val="3502"/>
              </a:lnSpc>
            </a:pPr>
          </a:p>
          <a:p>
            <a:pPr algn="just">
              <a:lnSpc>
                <a:spcPts val="3502"/>
              </a:lnSpc>
            </a:pPr>
            <a:r>
              <a:rPr lang="en-US" b="true" sz="2502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Researchers explain that critical thinking has different parts: analysis, evaluation, and clinical reasoning (Zuriguel Pérez et al., 2023).</a:t>
            </a:r>
          </a:p>
          <a:p>
            <a:pPr algn="just">
              <a:lnSpc>
                <a:spcPts val="3502"/>
              </a:lnSpc>
            </a:pPr>
          </a:p>
          <a:p>
            <a:pPr algn="just">
              <a:lnSpc>
                <a:spcPts val="3502"/>
              </a:lnSpc>
            </a:pPr>
            <a:r>
              <a:rPr lang="en-US" b="true" sz="2502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This skill </a:t>
            </a:r>
            <a:r>
              <a:rPr lang="en-US" b="true" sz="2502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helps health workers give safe and effective care.</a:t>
            </a:r>
          </a:p>
          <a:p>
            <a:pPr algn="just" marL="0" indent="0" lvl="0">
              <a:lnSpc>
                <a:spcPts val="3502"/>
              </a:lnSpc>
            </a:pPr>
          </a:p>
          <a:p>
            <a:pPr algn="just" marL="0" indent="0" lvl="0">
              <a:lnSpc>
                <a:spcPts val="3502"/>
              </a:lnSpc>
            </a:pPr>
          </a:p>
          <a:p>
            <a:pPr algn="just">
              <a:lnSpc>
                <a:spcPts val="3502"/>
              </a:lnSpc>
            </a:pPr>
          </a:p>
          <a:p>
            <a:pPr algn="just">
              <a:lnSpc>
                <a:spcPts val="3502"/>
              </a:lnSpc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09430" y="1733550"/>
            <a:ext cx="17269140" cy="8553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sz="3099" b="true">
                <a:solidFill>
                  <a:srgbClr val="06A25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In health and social care, staff make important decisions every day.</a:t>
            </a:r>
          </a:p>
          <a:p>
            <a:pPr algn="l">
              <a:lnSpc>
                <a:spcPts val="3719"/>
              </a:lnSpc>
            </a:pPr>
            <a:r>
              <a:rPr lang="en-US" sz="3099" b="true">
                <a:solidFill>
                  <a:srgbClr val="06A25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These decisions can help or harm the patient.</a:t>
            </a:r>
          </a:p>
          <a:p>
            <a:pPr algn="l">
              <a:lnSpc>
                <a:spcPts val="2999"/>
              </a:lnSpc>
            </a:pPr>
          </a:p>
          <a:p>
            <a:pPr algn="l">
              <a:lnSpc>
                <a:spcPts val="2999"/>
              </a:lnSpc>
            </a:pPr>
            <a:r>
              <a:rPr lang="en-US" sz="24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The Nursing and Midwifery Council says nurses must assess patients carefully and notice when they get worse (Nursing and Midwifery Council, 2018).</a:t>
            </a:r>
          </a:p>
          <a:p>
            <a:pPr algn="l">
              <a:lnSpc>
                <a:spcPts val="3719"/>
              </a:lnSpc>
            </a:pPr>
          </a:p>
          <a:p>
            <a:pPr algn="l">
              <a:lnSpc>
                <a:spcPts val="3719"/>
              </a:lnSpc>
            </a:pPr>
            <a:r>
              <a:rPr lang="en-US" sz="3099" b="true">
                <a:solidFill>
                  <a:srgbClr val="06A25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Critical thinking helps to:</a:t>
            </a:r>
          </a:p>
          <a:p>
            <a:pPr algn="l" marL="539749" indent="-269875" lvl="1">
              <a:lnSpc>
                <a:spcPts val="2999"/>
              </a:lnSpc>
              <a:buFont typeface="Arial"/>
              <a:buChar char="•"/>
            </a:pP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see risk early </a:t>
            </a:r>
          </a:p>
          <a:p>
            <a:pPr algn="l" marL="539749" indent="-269875" lvl="1">
              <a:lnSpc>
                <a:spcPts val="2999"/>
              </a:lnSpc>
              <a:buFont typeface="Arial"/>
              <a:buChar char="•"/>
            </a:pP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reduce mistakes </a:t>
            </a:r>
          </a:p>
          <a:p>
            <a:pPr algn="l" marL="539749" indent="-269875" lvl="1">
              <a:lnSpc>
                <a:spcPts val="2999"/>
              </a:lnSpc>
              <a:buFont typeface="Arial"/>
              <a:buChar char="•"/>
            </a:pP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protect patient safety </a:t>
            </a:r>
          </a:p>
          <a:p>
            <a:pPr algn="l">
              <a:lnSpc>
                <a:spcPts val="2999"/>
              </a:lnSpc>
            </a:pPr>
            <a:r>
              <a:rPr lang="en-US" sz="24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(Profetto-McGrath, 2005; Zuriguel Pérez et al., 2023)</a:t>
            </a:r>
          </a:p>
          <a:p>
            <a:pPr algn="l">
              <a:lnSpc>
                <a:spcPts val="2999"/>
              </a:lnSpc>
            </a:pPr>
          </a:p>
          <a:p>
            <a:pPr algn="l">
              <a:lnSpc>
                <a:spcPts val="2999"/>
              </a:lnSpc>
            </a:pPr>
          </a:p>
          <a:p>
            <a:pPr algn="l">
              <a:lnSpc>
                <a:spcPts val="2999"/>
              </a:lnSpc>
            </a:pPr>
            <a:r>
              <a:rPr lang="en-US" sz="24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Studies show that nurses with strong critical thinking skills make better clinical judgements and reduce mistakes (Rosdiani et al., 2025).</a:t>
            </a:r>
          </a:p>
          <a:p>
            <a:pPr algn="l">
              <a:lnSpc>
                <a:spcPts val="2999"/>
              </a:lnSpc>
            </a:pPr>
          </a:p>
          <a:p>
            <a:pPr algn="l" marL="0" indent="0" lvl="0">
              <a:lnSpc>
                <a:spcPts val="2999"/>
              </a:lnSpc>
            </a:pP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 systematic review also found that education and training improve critical thinking and help nurs</a:t>
            </a: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es make safer decisions (Fostering critical thinking competence in nurses, 2026).</a:t>
            </a:r>
          </a:p>
          <a:p>
            <a:pPr algn="l" marL="0" indent="0" lvl="0">
              <a:lnSpc>
                <a:spcPts val="2999"/>
              </a:lnSpc>
            </a:pPr>
          </a:p>
          <a:p>
            <a:pPr algn="l" marL="0" indent="0" lvl="0">
              <a:lnSpc>
                <a:spcPts val="2999"/>
              </a:lnSpc>
            </a:pPr>
          </a:p>
          <a:p>
            <a:pPr algn="l" marL="0" indent="0" lvl="0">
              <a:lnSpc>
                <a:spcPts val="2999"/>
              </a:lnSpc>
            </a:pPr>
            <a:r>
              <a:rPr lang="en-US" b="true" sz="24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Critical thinking helps professionals follow these standards.</a:t>
            </a:r>
          </a:p>
          <a:p>
            <a:pPr algn="l">
              <a:lnSpc>
                <a:spcPts val="2999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524152" y="196056"/>
            <a:ext cx="12747484" cy="168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00"/>
              </a:lnSpc>
            </a:pPr>
            <a:r>
              <a:rPr lang="en-US" sz="6500" spc="-357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Why Is Cri</a:t>
            </a:r>
            <a:r>
              <a:rPr lang="en-US" b="true" sz="6500" spc="-357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tical Thinking Important?</a:t>
            </a:r>
          </a:p>
          <a:p>
            <a:pPr algn="l">
              <a:lnSpc>
                <a:spcPts val="6500"/>
              </a:lnSpc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88913" y="2831216"/>
            <a:ext cx="9569991" cy="5383120"/>
          </a:xfrm>
          <a:custGeom>
            <a:avLst/>
            <a:gdLst/>
            <a:ahLst/>
            <a:cxnLst/>
            <a:rect r="r" b="b" t="t" l="l"/>
            <a:pathLst>
              <a:path h="5383120" w="9569991">
                <a:moveTo>
                  <a:pt x="0" y="0"/>
                </a:moveTo>
                <a:lnTo>
                  <a:pt x="9569990" y="0"/>
                </a:lnTo>
                <a:lnTo>
                  <a:pt x="9569990" y="5383120"/>
                </a:lnTo>
                <a:lnTo>
                  <a:pt x="0" y="53831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76552" y="2128044"/>
            <a:ext cx="13504531" cy="7524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9"/>
              </a:lnSpc>
            </a:pPr>
            <a:r>
              <a:rPr lang="en-US" sz="2999" b="true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 simple model for cr</a:t>
            </a:r>
            <a:r>
              <a:rPr lang="en-US" sz="2999" b="true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itical think</a:t>
            </a:r>
            <a:r>
              <a:rPr lang="en-US" sz="2999" b="true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ing in practice is the Clinical Reasoning Cycle (Levett-Jones et al., 2010).</a:t>
            </a:r>
          </a:p>
          <a:p>
            <a:pPr algn="l">
              <a:lnSpc>
                <a:spcPts val="3599"/>
              </a:lnSpc>
            </a:pPr>
          </a:p>
          <a:p>
            <a:pPr algn="l">
              <a:lnSpc>
                <a:spcPts val="3599"/>
              </a:lnSpc>
            </a:pPr>
            <a:r>
              <a:rPr lang="en-US" sz="2999" b="true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</a:t>
            </a:r>
            <a:r>
              <a:rPr lang="en-US" sz="2999" b="true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 shows how nur</a:t>
            </a:r>
            <a:r>
              <a:rPr lang="en-US" sz="2999" b="true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ses think step by step:</a:t>
            </a:r>
          </a:p>
          <a:p>
            <a:pPr algn="l">
              <a:lnSpc>
                <a:spcPts val="3599"/>
              </a:lnSpc>
            </a:pPr>
          </a:p>
          <a:p>
            <a:pPr algn="l" marL="647697" indent="-323848" lvl="1">
              <a:lnSpc>
                <a:spcPts val="3599"/>
              </a:lnSpc>
              <a:buAutoNum type="arabicPeriod" startAt="1"/>
            </a:pP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L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ook at the patient (observe) </a:t>
            </a:r>
          </a:p>
          <a:p>
            <a:pPr algn="l" marL="647697" indent="-323848" lvl="1">
              <a:lnSpc>
                <a:spcPts val="3599"/>
              </a:lnSpc>
              <a:buAutoNum type="arabicPeriod" startAt="1"/>
            </a:pP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Collect information </a:t>
            </a:r>
          </a:p>
          <a:p>
            <a:pPr algn="l" marL="647697" indent="-323848" lvl="1">
              <a:lnSpc>
                <a:spcPts val="3599"/>
              </a:lnSpc>
              <a:buAutoNum type="arabicPeriod" startAt="1"/>
            </a:pP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Process the information (think what it means) </a:t>
            </a:r>
          </a:p>
          <a:p>
            <a:pPr algn="l" marL="647697" indent="-323848" lvl="1">
              <a:lnSpc>
                <a:spcPts val="3599"/>
              </a:lnSpc>
              <a:buAutoNum type="arabicPeriod" startAt="1"/>
            </a:pP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Find the problem </a:t>
            </a:r>
          </a:p>
          <a:p>
            <a:pPr algn="l" marL="647697" indent="-323848" lvl="1">
              <a:lnSpc>
                <a:spcPts val="3599"/>
              </a:lnSpc>
              <a:buAutoNum type="arabicPeriod" startAt="1"/>
            </a:pP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Plan care </a:t>
            </a:r>
          </a:p>
          <a:p>
            <a:pPr algn="l" marL="647697" indent="-323848" lvl="1">
              <a:lnSpc>
                <a:spcPts val="3599"/>
              </a:lnSpc>
              <a:buAutoNum type="arabicPeriod" startAt="1"/>
            </a:pPr>
            <a:r>
              <a:rPr lang="en-US" sz="2999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 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Do the actions </a:t>
            </a:r>
          </a:p>
          <a:p>
            <a:pPr algn="l" marL="647697" indent="-323848" lvl="1">
              <a:lnSpc>
                <a:spcPts val="3599"/>
              </a:lnSpc>
              <a:buAutoNum type="arabicPeriod" startAt="1"/>
            </a:pP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Check results </a:t>
            </a:r>
          </a:p>
          <a:p>
            <a:pPr algn="l" marL="647697" indent="-323848" lvl="1">
              <a:lnSpc>
                <a:spcPts val="3599"/>
              </a:lnSpc>
              <a:buAutoNum type="arabicPeriod" startAt="1"/>
            </a:pP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Reflect and learn</a:t>
            </a:r>
          </a:p>
          <a:p>
            <a:pPr algn="l">
              <a:lnSpc>
                <a:spcPts val="3599"/>
              </a:lnSpc>
            </a:pPr>
          </a:p>
          <a:p>
            <a:pPr algn="l" marL="0" indent="0" lvl="0">
              <a:lnSpc>
                <a:spcPts val="3599"/>
              </a:lnSpc>
            </a:pP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This model helps work</a:t>
            </a:r>
            <a:r>
              <a:rPr lang="en-US" b="true" sz="2999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ers make safe and clear decisions (Levett-Jones et al., 2010).</a:t>
            </a:r>
          </a:p>
          <a:p>
            <a:pPr algn="l" marL="0" indent="0" lvl="0">
              <a:lnSpc>
                <a:spcPts val="2879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676552" y="438944"/>
            <a:ext cx="12747484" cy="168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00"/>
              </a:lnSpc>
            </a:pPr>
            <a:r>
              <a:rPr lang="en-US" sz="6500" spc="-357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Clin</a:t>
            </a:r>
            <a:r>
              <a:rPr lang="en-US" b="true" sz="6500" spc="-357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ical Reasoning Cycle</a:t>
            </a:r>
          </a:p>
          <a:p>
            <a:pPr algn="l">
              <a:lnSpc>
                <a:spcPts val="6500"/>
              </a:lnSpc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918066" y="2281223"/>
            <a:ext cx="673725" cy="673725"/>
          </a:xfrm>
          <a:custGeom>
            <a:avLst/>
            <a:gdLst/>
            <a:ahLst/>
            <a:cxnLst/>
            <a:rect r="r" b="b" t="t" l="l"/>
            <a:pathLst>
              <a:path h="673725" w="673725">
                <a:moveTo>
                  <a:pt x="0" y="0"/>
                </a:moveTo>
                <a:lnTo>
                  <a:pt x="673725" y="0"/>
                </a:lnTo>
                <a:lnTo>
                  <a:pt x="673725" y="673725"/>
                </a:lnTo>
                <a:lnTo>
                  <a:pt x="0" y="6737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39984" y="849120"/>
            <a:ext cx="7517329" cy="2333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sz="6000" spc="-330" b="true">
                <a:solidFill>
                  <a:srgbClr val="CB1F0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Situation 1:</a:t>
            </a:r>
          </a:p>
          <a:p>
            <a:pPr algn="l">
              <a:lnSpc>
                <a:spcPts val="6000"/>
              </a:lnSpc>
            </a:pPr>
            <a:r>
              <a:rPr lang="en-US" b="true" sz="6000" spc="-3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Patient Feels Dizzy</a:t>
            </a:r>
          </a:p>
          <a:p>
            <a:pPr algn="l">
              <a:lnSpc>
                <a:spcPts val="60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39984" y="3173221"/>
            <a:ext cx="8625922" cy="78200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 patient says: </a:t>
            </a:r>
            <a:r>
              <a:rPr lang="en-US" sz="2599" b="true">
                <a:solidFill>
                  <a:srgbClr val="CB1F0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“I feel dizzy and weak.”</a:t>
            </a:r>
          </a:p>
          <a:p>
            <a:pPr algn="l">
              <a:lnSpc>
                <a:spcPts val="3119"/>
              </a:lnSpc>
            </a:pPr>
          </a:p>
          <a:p>
            <a:pPr algn="l">
              <a:lnSpc>
                <a:spcPts val="3119"/>
              </a:lnSpc>
            </a:pP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The b</a:t>
            </a: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lood pressure is low. The patient looks pale.</a:t>
            </a:r>
          </a:p>
          <a:p>
            <a:pPr algn="l">
              <a:lnSpc>
                <a:spcPts val="3119"/>
              </a:lnSpc>
            </a:pP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If I only write the numbers, I can miss </a:t>
            </a: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 serious problem.</a:t>
            </a:r>
          </a:p>
          <a:p>
            <a:pPr algn="l">
              <a:lnSpc>
                <a:spcPts val="3119"/>
              </a:lnSpc>
            </a:pPr>
          </a:p>
          <a:p>
            <a:pPr algn="l">
              <a:lnSpc>
                <a:spcPts val="3119"/>
              </a:lnSpc>
            </a:pP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With critical thinking, I:</a:t>
            </a:r>
          </a:p>
          <a:p>
            <a:pPr algn="l">
              <a:lnSpc>
                <a:spcPts val="3119"/>
              </a:lnSpc>
            </a:pPr>
          </a:p>
          <a:p>
            <a:pPr algn="l" marL="561339" indent="-280669" lvl="1">
              <a:lnSpc>
                <a:spcPts val="3119"/>
              </a:lnSpc>
              <a:buAutoNum type="arabicPeriod" startAt="1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Ch</a:t>
            </a: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eck vital signs again. </a:t>
            </a:r>
          </a:p>
          <a:p>
            <a:pPr algn="l" marL="561339" indent="-280669" lvl="1">
              <a:lnSpc>
                <a:spcPts val="3119"/>
              </a:lnSpc>
              <a:buAutoNum type="arabicPeriod" startAt="1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Ask about pain, medicine, food and drink. </a:t>
            </a:r>
          </a:p>
          <a:p>
            <a:pPr algn="l" marL="561339" indent="-280669" lvl="1">
              <a:lnSpc>
                <a:spcPts val="3119"/>
              </a:lnSpc>
              <a:buAutoNum type="arabicPeriod" startAt="1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Put all signs together. </a:t>
            </a:r>
          </a:p>
          <a:p>
            <a:pPr algn="l" marL="561339" indent="-280669" lvl="1">
              <a:lnSpc>
                <a:spcPts val="3119"/>
              </a:lnSpc>
              <a:buAutoNum type="arabicPeriod" startAt="1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Call the nurse in charge or doctor.</a:t>
            </a:r>
          </a:p>
          <a:p>
            <a:pPr algn="l" marL="0" indent="0" lvl="0">
              <a:lnSpc>
                <a:spcPts val="3119"/>
              </a:lnSpc>
            </a:pPr>
          </a:p>
          <a:p>
            <a:pPr algn="l" marL="0" indent="0" lvl="0">
              <a:lnSpc>
                <a:spcPts val="3119"/>
              </a:lnSpc>
            </a:pPr>
          </a:p>
          <a:p>
            <a:pPr algn="l" marL="0" indent="0" lvl="0">
              <a:lnSpc>
                <a:spcPts val="3119"/>
              </a:lnSpc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Early thinking and action help patient safety (Zuriguel Pérez et al., 2023).</a:t>
            </a:r>
          </a:p>
          <a:p>
            <a:pPr algn="l" marL="0" indent="0" lvl="0">
              <a:lnSpc>
                <a:spcPts val="3119"/>
              </a:lnSpc>
            </a:pPr>
          </a:p>
          <a:p>
            <a:pPr algn="l" marL="0" indent="0" lvl="0">
              <a:lnSpc>
                <a:spcPts val="3119"/>
              </a:lnSpc>
            </a:pPr>
          </a:p>
          <a:p>
            <a:pPr algn="l" marL="0" indent="0" lvl="0">
              <a:lnSpc>
                <a:spcPts val="3119"/>
              </a:lnSpc>
            </a:pPr>
          </a:p>
          <a:p>
            <a:pPr algn="l">
              <a:lnSpc>
                <a:spcPts val="3119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0254928" y="3826485"/>
            <a:ext cx="7635543" cy="5867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Here </a:t>
            </a: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 use parts of the Clinical Reasoning Cycle (Levett-Jones et al., 2010):</a:t>
            </a:r>
          </a:p>
          <a:p>
            <a:pPr algn="l">
              <a:lnSpc>
                <a:spcPts val="3119"/>
              </a:lnSpc>
            </a:pPr>
          </a:p>
          <a:p>
            <a:pPr algn="l" marL="561339" indent="-280669" lvl="1">
              <a:lnSpc>
                <a:spcPts val="31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Collect information – vit</a:t>
            </a: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al signs, patient feelings </a:t>
            </a:r>
          </a:p>
          <a:p>
            <a:pPr algn="l" marL="561339" indent="-280669" lvl="1">
              <a:lnSpc>
                <a:spcPts val="31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Process information – low blood p</a:t>
            </a: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ressure + pale + weak </a:t>
            </a:r>
          </a:p>
          <a:p>
            <a:pPr algn="just" marL="561339" indent="-280669" lvl="1">
              <a:lnSpc>
                <a:spcPts val="31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Identify problem – maybe shock, bleeding, or other risk </a:t>
            </a:r>
          </a:p>
          <a:p>
            <a:pPr algn="l" marL="561339" indent="-280669" lvl="1">
              <a:lnSpc>
                <a:spcPts val="31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Act – info</a:t>
            </a: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rm senior staff quickly</a:t>
            </a:r>
          </a:p>
          <a:p>
            <a:pPr algn="l">
              <a:lnSpc>
                <a:spcPts val="3119"/>
              </a:lnSpc>
            </a:pPr>
          </a:p>
          <a:p>
            <a:pPr algn="l" marL="0" indent="0" lvl="0">
              <a:lnSpc>
                <a:spcPts val="3119"/>
              </a:lnSpc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This critical thinking can reduce delay and help faster treatment (Zuriguel Pérez et al., 2023).</a:t>
            </a:r>
          </a:p>
          <a:p>
            <a:pPr algn="l" marL="0" indent="0" lvl="0">
              <a:lnSpc>
                <a:spcPts val="3119"/>
              </a:lnSpc>
            </a:pPr>
          </a:p>
          <a:p>
            <a:pPr algn="l">
              <a:lnSpc>
                <a:spcPts val="3119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10822507" y="2178660"/>
            <a:ext cx="7033641" cy="1571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b="true" sz="6000" spc="-330">
                <a:solidFill>
                  <a:srgbClr val="06A25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Analysis of Situation </a:t>
            </a:r>
          </a:p>
          <a:p>
            <a:pPr algn="l">
              <a:lnSpc>
                <a:spcPts val="6000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502249" y="4597400"/>
            <a:ext cx="7082056" cy="63919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In this case I:</a:t>
            </a:r>
          </a:p>
          <a:p>
            <a:pPr algn="l">
              <a:lnSpc>
                <a:spcPts val="3639"/>
              </a:lnSpc>
            </a:pPr>
          </a:p>
          <a:p>
            <a:pPr algn="l" marL="561339" indent="-280669" lvl="1">
              <a:lnSpc>
                <a:spcPts val="363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compare – normal behaviour vs. today </a:t>
            </a:r>
          </a:p>
          <a:p>
            <a:pPr algn="l" marL="561339" indent="-280669" lvl="1">
              <a:lnSpc>
                <a:spcPts val="363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evaluate – think about possible causes (infection, low oxygen, low sugar) </a:t>
            </a:r>
          </a:p>
          <a:p>
            <a:pPr algn="l" marL="561339" indent="-280669" lvl="1">
              <a:lnSpc>
                <a:spcPts val="363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decide – this is not normal, I must report it</a:t>
            </a:r>
          </a:p>
          <a:p>
            <a:pPr algn="l">
              <a:lnSpc>
                <a:spcPts val="3639"/>
              </a:lnSpc>
            </a:pPr>
          </a:p>
          <a:p>
            <a:pPr algn="l">
              <a:lnSpc>
                <a:spcPts val="3639"/>
              </a:lnSpc>
            </a:pPr>
            <a:r>
              <a:rPr lang="en-US" sz="25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Studies show that good critical thinking supports patient safety and better results for older people (Zuriguel Pérez et al., 2023)</a:t>
            </a:r>
          </a:p>
          <a:p>
            <a:pPr algn="l">
              <a:lnSpc>
                <a:spcPts val="3639"/>
              </a:lnSpc>
            </a:pPr>
          </a:p>
          <a:p>
            <a:pPr algn="l">
              <a:lnSpc>
                <a:spcPts val="3639"/>
              </a:lnSpc>
            </a:pPr>
          </a:p>
          <a:p>
            <a:pPr algn="l">
              <a:lnSpc>
                <a:spcPts val="3639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377247" y="2975610"/>
            <a:ext cx="8766753" cy="7763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true">
                <a:solidFill>
                  <a:srgbClr val="CB1F0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An older lady is usually active and talks a lot.</a:t>
            </a:r>
          </a:p>
          <a:p>
            <a:pPr algn="l" marL="0" indent="0" lvl="0">
              <a:lnSpc>
                <a:spcPts val="3639"/>
              </a:lnSpc>
            </a:pPr>
            <a:r>
              <a:rPr lang="en-US" b="true" sz="2599">
                <a:solidFill>
                  <a:srgbClr val="CB1F0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Today she is q</a:t>
            </a:r>
            <a:r>
              <a:rPr lang="en-US" b="true" sz="2599">
                <a:solidFill>
                  <a:srgbClr val="CB1F0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uiet and confused.</a:t>
            </a:r>
          </a:p>
          <a:p>
            <a:pPr algn="l" marL="0" indent="0" lvl="0">
              <a:lnSpc>
                <a:spcPts val="3639"/>
              </a:lnSpc>
            </a:pPr>
          </a:p>
          <a:p>
            <a:pPr algn="l" marL="0" indent="0" lvl="0">
              <a:lnSpc>
                <a:spcPts val="3639"/>
              </a:lnSpc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Some people may think she is just tired.</a:t>
            </a:r>
          </a:p>
          <a:p>
            <a:pPr algn="l" marL="0" indent="0" lvl="0">
              <a:lnSpc>
                <a:spcPts val="3639"/>
              </a:lnSpc>
            </a:pPr>
          </a:p>
          <a:p>
            <a:pPr algn="l" marL="0" indent="0" lvl="0">
              <a:lnSpc>
                <a:spcPts val="3639"/>
              </a:lnSpc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With critical thinking, I:</a:t>
            </a:r>
          </a:p>
          <a:p>
            <a:pPr algn="l" marL="0" indent="0" lvl="0">
              <a:lnSpc>
                <a:spcPts val="3639"/>
              </a:lnSpc>
            </a:pPr>
          </a:p>
          <a:p>
            <a:pPr algn="l" marL="561339" indent="-280669" lvl="1">
              <a:lnSpc>
                <a:spcPts val="363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compare today with her normal day </a:t>
            </a:r>
          </a:p>
          <a:p>
            <a:pPr algn="l" marL="561339" indent="-280669" lvl="1">
              <a:lnSpc>
                <a:spcPts val="363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check temperature, blood pressure, blood sugar </a:t>
            </a:r>
          </a:p>
          <a:p>
            <a:pPr algn="l" marL="561339" indent="-280669" lvl="1">
              <a:lnSpc>
                <a:spcPts val="363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ask family or staff if this is new for her</a:t>
            </a:r>
          </a:p>
          <a:p>
            <a:pPr algn="l">
              <a:lnSpc>
                <a:spcPts val="3639"/>
              </a:lnSpc>
            </a:pPr>
          </a:p>
          <a:p>
            <a:pPr algn="l" marL="0" indent="0" lvl="0">
              <a:lnSpc>
                <a:spcPts val="3639"/>
              </a:lnSpc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Changes like new confusion can be an early sign of infection or other problems, so critical thinking helps to find the cause faster (Profetto-McGrath, 2005; Zuriguel Pérez et al., 2023).</a:t>
            </a:r>
          </a:p>
          <a:p>
            <a:pPr algn="l" marL="0" indent="0" lvl="0">
              <a:lnSpc>
                <a:spcPts val="3639"/>
              </a:lnSpc>
            </a:pPr>
          </a:p>
          <a:p>
            <a:pPr algn="l">
              <a:lnSpc>
                <a:spcPts val="3639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377247" y="800683"/>
            <a:ext cx="10503692" cy="26206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 b="true">
                <a:solidFill>
                  <a:srgbClr val="CB1F0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Situation 2: </a:t>
            </a:r>
          </a:p>
          <a:p>
            <a:pPr algn="l">
              <a:lnSpc>
                <a:spcPts val="6800"/>
              </a:lnSpc>
            </a:pPr>
            <a:r>
              <a:rPr lang="en-US" b="true" sz="6800" spc="-374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Elderly Patient Is Confused</a:t>
            </a:r>
          </a:p>
          <a:p>
            <a:pPr algn="l">
              <a:lnSpc>
                <a:spcPts val="6800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0502249" y="3262409"/>
            <a:ext cx="7785751" cy="168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00"/>
              </a:lnSpc>
            </a:pPr>
            <a:r>
              <a:rPr lang="en-US" sz="6500" spc="-357" b="true">
                <a:solidFill>
                  <a:srgbClr val="06A25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Analysis of Situation</a:t>
            </a:r>
          </a:p>
          <a:p>
            <a:pPr algn="l">
              <a:lnSpc>
                <a:spcPts val="6500"/>
              </a:lnSpc>
            </a:pP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9486262" y="3421328"/>
            <a:ext cx="673725" cy="673725"/>
          </a:xfrm>
          <a:custGeom>
            <a:avLst/>
            <a:gdLst/>
            <a:ahLst/>
            <a:cxnLst/>
            <a:rect r="r" b="b" t="t" l="l"/>
            <a:pathLst>
              <a:path h="673725" w="673725">
                <a:moveTo>
                  <a:pt x="0" y="0"/>
                </a:moveTo>
                <a:lnTo>
                  <a:pt x="673725" y="0"/>
                </a:lnTo>
                <a:lnTo>
                  <a:pt x="673725" y="673725"/>
                </a:lnTo>
                <a:lnTo>
                  <a:pt x="0" y="6737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1152525"/>
            <a:ext cx="16418772" cy="1763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b="true" sz="6800" spc="-374">
                <a:solidFill>
                  <a:srgbClr val="06A25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Why This Skill Is Important for My Future Job</a:t>
            </a:r>
          </a:p>
          <a:p>
            <a:pPr algn="l">
              <a:lnSpc>
                <a:spcPts val="680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661766" y="2448574"/>
            <a:ext cx="12986734" cy="7197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19"/>
              </a:lnSpc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In my future role i</a:t>
            </a: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n health and social care, critical thinking</a:t>
            </a: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will help me to:</a:t>
            </a:r>
          </a:p>
          <a:p>
            <a:pPr algn="l" marL="0" indent="0" lvl="0">
              <a:lnSpc>
                <a:spcPts val="4419"/>
              </a:lnSpc>
            </a:pPr>
          </a:p>
          <a:p>
            <a:pPr algn="l" marL="561339" indent="-280669" lvl="1">
              <a:lnSpc>
                <a:spcPts val="44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notice small changes in patients </a:t>
            </a:r>
          </a:p>
          <a:p>
            <a:pPr algn="l" marL="561339" indent="-280669" lvl="1">
              <a:lnSpc>
                <a:spcPts val="44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ask the right questions </a:t>
            </a:r>
          </a:p>
          <a:p>
            <a:pPr algn="l" marL="561339" indent="-280669" lvl="1">
              <a:lnSpc>
                <a:spcPts val="44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follow rules and standards (Nursing and Midwifery Council, 2018) </a:t>
            </a:r>
          </a:p>
          <a:p>
            <a:pPr algn="l" marL="561339" indent="-280669" lvl="1">
              <a:lnSpc>
                <a:spcPts val="44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work safely with the team </a:t>
            </a:r>
          </a:p>
          <a:p>
            <a:pPr algn="l" marL="561339" indent="-280669" lvl="1">
              <a:lnSpc>
                <a:spcPts val="4419"/>
              </a:lnSpc>
              <a:buFont typeface="Arial"/>
              <a:buChar char="•"/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protect patients from harm</a:t>
            </a:r>
          </a:p>
          <a:p>
            <a:pPr algn="l">
              <a:lnSpc>
                <a:spcPts val="4759"/>
              </a:lnSpc>
            </a:pPr>
          </a:p>
          <a:p>
            <a:pPr algn="l" marL="0" indent="0" lvl="0">
              <a:lnSpc>
                <a:spcPts val="4419"/>
              </a:lnSpc>
            </a:pPr>
            <a:r>
              <a:rPr lang="en-US" b="true" sz="25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This skill is important for all staff, not only registered nurses. It is part of professional practice and good quality care (Profetto-McGrath, 2005; Zuriguel Pérez et al., 2023).</a:t>
            </a:r>
          </a:p>
          <a:p>
            <a:pPr algn="l" marL="0" indent="0" lvl="0">
              <a:lnSpc>
                <a:spcPts val="4419"/>
              </a:lnSpc>
            </a:pPr>
          </a:p>
          <a:p>
            <a:pPr algn="l">
              <a:lnSpc>
                <a:spcPts val="4419"/>
              </a:lnSpc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86580" y="2115834"/>
            <a:ext cx="16641906" cy="832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249"/>
              </a:lnSpc>
            </a:pPr>
          </a:p>
          <a:p>
            <a:pPr algn="l" marL="0" indent="0" lvl="0">
              <a:lnSpc>
                <a:spcPts val="5609"/>
              </a:lnSpc>
            </a:pPr>
            <a:r>
              <a:rPr lang="en-US" b="true" sz="3299">
                <a:solidFill>
                  <a:srgbClr val="CB1F07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Scenario:</a:t>
            </a:r>
          </a:p>
          <a:p>
            <a:pPr algn="l" marL="0" indent="0" lvl="0">
              <a:lnSpc>
                <a:spcPts val="4589"/>
              </a:lnSpc>
            </a:pP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 client comes for laser hair removal and says their skin became more sensitive after starting new medication.</a:t>
            </a:r>
          </a:p>
          <a:p>
            <a:pPr algn="l">
              <a:lnSpc>
                <a:spcPts val="4249"/>
              </a:lnSpc>
            </a:pPr>
          </a:p>
          <a:p>
            <a:pPr algn="l" marL="0" indent="0" lvl="0">
              <a:lnSpc>
                <a:spcPts val="5609"/>
              </a:lnSpc>
            </a:pPr>
            <a:r>
              <a:rPr lang="en-US" b="true" sz="3299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Critica</a:t>
            </a:r>
            <a:r>
              <a:rPr lang="en-US" b="true" sz="3299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l thinking:</a:t>
            </a:r>
          </a:p>
          <a:p>
            <a:pPr algn="l">
              <a:lnSpc>
                <a:spcPts val="4589"/>
              </a:lnSpc>
            </a:pPr>
            <a:r>
              <a:rPr lang="en-US" sz="2699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Check the client’s medical history and skin condition.</a:t>
            </a:r>
          </a:p>
          <a:p>
            <a:pPr algn="l" marL="0" indent="0" lvl="0">
              <a:lnSpc>
                <a:spcPts val="4589"/>
              </a:lnSpc>
            </a:pP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Thin</a:t>
            </a: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k about whether the medication can make the skin sensitive to laser.</a:t>
            </a:r>
          </a:p>
          <a:p>
            <a:pPr algn="l" marL="0" indent="0" lvl="0">
              <a:lnSpc>
                <a:spcPts val="4589"/>
              </a:lnSpc>
            </a:pP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Assess the possible risks of the treatment.</a:t>
            </a:r>
          </a:p>
          <a:p>
            <a:pPr algn="l" marL="0" indent="0" lvl="0">
              <a:lnSpc>
                <a:spcPts val="4589"/>
              </a:lnSpc>
            </a:pP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Explain the risks to the client and suggest delaying the treatment.</a:t>
            </a:r>
          </a:p>
          <a:p>
            <a:pPr algn="l" marL="0" indent="0" lvl="0">
              <a:lnSpc>
                <a:spcPts val="4249"/>
              </a:lnSpc>
            </a:pPr>
          </a:p>
          <a:p>
            <a:pPr algn="l" marL="0" indent="0" lvl="0">
              <a:lnSpc>
                <a:spcPts val="5609"/>
              </a:lnSpc>
            </a:pPr>
            <a:r>
              <a:rPr lang="en-US" b="true" sz="3299">
                <a:solidFill>
                  <a:srgbClr val="FF751F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Outcome:</a:t>
            </a:r>
          </a:p>
          <a:p>
            <a:pPr algn="l" marL="0" indent="0" lvl="0">
              <a:lnSpc>
                <a:spcPts val="4589"/>
              </a:lnSpc>
            </a:pPr>
            <a:r>
              <a:rPr lang="en-US" b="true" sz="26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Using critical thinking helps prevent skin damage and keeps the client safe.</a:t>
            </a:r>
          </a:p>
          <a:p>
            <a:pPr algn="l">
              <a:lnSpc>
                <a:spcPts val="4589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840528" y="104775"/>
            <a:ext cx="16418772" cy="23082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sz="6000" spc="-330" b="true">
                <a:solidFill>
                  <a:srgbClr val="0B8409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Practical situation: </a:t>
            </a:r>
          </a:p>
          <a:p>
            <a:pPr algn="l">
              <a:lnSpc>
                <a:spcPts val="6400"/>
              </a:lnSpc>
            </a:pPr>
          </a:p>
          <a:p>
            <a:pPr algn="l">
              <a:lnSpc>
                <a:spcPts val="5500"/>
              </a:lnSpc>
            </a:pPr>
            <a:r>
              <a:rPr lang="en-US" sz="5500" spc="-302" b="true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Using critical thinking in my practical job</a:t>
            </a:r>
          </a:p>
        </p:txBody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13291295" y="549516"/>
            <a:ext cx="1817358" cy="169014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>
            <a:alphaModFix amt="75000"/>
          </a:blip>
          <a:srcRect l="0" t="0" r="0" b="0"/>
          <a:stretch>
            <a:fillRect/>
          </a:stretch>
        </p:blipFill>
        <p:spPr>
          <a:xfrm flipH="false" flipV="false" rot="0">
            <a:off x="14950622" y="5403561"/>
            <a:ext cx="2726912" cy="3172686"/>
          </a:xfrm>
          <a:prstGeom prst="rect">
            <a:avLst/>
          </a:prstGeom>
        </p:spPr>
      </p:pic>
      <p:sp>
        <p:nvSpPr>
          <p:cNvPr name="TextBox 3" id="3"/>
          <p:cNvSpPr txBox="true"/>
          <p:nvPr/>
        </p:nvSpPr>
        <p:spPr>
          <a:xfrm rot="0">
            <a:off x="6004889" y="638203"/>
            <a:ext cx="6278221" cy="1763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00"/>
              </a:lnSpc>
            </a:pPr>
            <a:r>
              <a:rPr lang="en-US" b="true" sz="6800" spc="-374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</a:t>
            </a:r>
            <a:r>
              <a:rPr lang="en-US" b="true" sz="6800" spc="-374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onclusion</a:t>
            </a:r>
          </a:p>
          <a:p>
            <a:pPr algn="ctr">
              <a:lnSpc>
                <a:spcPts val="68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2358735"/>
            <a:ext cx="13921922" cy="71564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759"/>
              </a:lnSpc>
            </a:pPr>
            <a:r>
              <a:rPr lang="en-US" b="true" sz="27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Critical thinking helps health professi</a:t>
            </a:r>
            <a:r>
              <a:rPr lang="en-US" b="true" sz="27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onals understand what is really happening with a patient. It allows us to look a</a:t>
            </a:r>
            <a:r>
              <a:rPr lang="en-US" b="true" sz="27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 small details, connect symptoms, and make safe decisions.</a:t>
            </a:r>
          </a:p>
          <a:p>
            <a:pPr algn="l" marL="0" indent="0" lvl="0">
              <a:lnSpc>
                <a:spcPts val="4759"/>
              </a:lnSpc>
            </a:pPr>
          </a:p>
          <a:p>
            <a:pPr algn="l" marL="0" indent="0" lvl="0">
              <a:lnSpc>
                <a:spcPts val="4759"/>
              </a:lnSpc>
            </a:pPr>
            <a:r>
              <a:rPr lang="en-US" b="true" sz="27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In practice, this means we do not ignore changes in a patient’s condition.</a:t>
            </a:r>
          </a:p>
          <a:p>
            <a:pPr algn="l" marL="0" indent="0" lvl="0">
              <a:lnSpc>
                <a:spcPts val="4759"/>
              </a:lnSpc>
            </a:pPr>
            <a:r>
              <a:rPr lang="en-US" b="true" sz="27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We check information, compare facts, and act when something is wrong. This reduces risk and protects patients.</a:t>
            </a:r>
          </a:p>
          <a:p>
            <a:pPr algn="l" marL="0" indent="0" lvl="0">
              <a:lnSpc>
                <a:spcPts val="4759"/>
              </a:lnSpc>
            </a:pPr>
          </a:p>
          <a:p>
            <a:pPr algn="l" marL="0" indent="0" lvl="0">
              <a:lnSpc>
                <a:spcPts val="4759"/>
              </a:lnSpc>
            </a:pPr>
            <a:r>
              <a:rPr lang="en-US" b="true" sz="2799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For me as a future health professional, critical thinking is not only a skill from textbooks. It is something I use every day to keep patients safe and provide responsible care.</a:t>
            </a:r>
          </a:p>
          <a:p>
            <a:pPr algn="l">
              <a:lnSpc>
                <a:spcPts val="4759"/>
              </a:lnSpc>
            </a:pP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6004889" y="592296"/>
            <a:ext cx="6278221" cy="9061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00"/>
              </a:lnSpc>
            </a:pPr>
            <a:r>
              <a:rPr lang="en-US" b="true" sz="6800" spc="-374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References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926966" y="1918335"/>
            <a:ext cx="15075327" cy="8368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Profetto-McGrath, J. (2005) ‘Critical thinking and evidence-based practice’, Journal of Professional Nursing, 21(6), pp. 364–371.</a:t>
            </a:r>
          </a:p>
          <a:p>
            <a:pPr algn="l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Zuriguel Pérez, E., Lluch-Canut, M.T., Moreno-Arroyo, C., Romero-García, M., Roldán-Merino, J., Falcó-Pegueroles, A. and Puig-Llobet, M. (2023) ‘Critical thinking in nursing: Scoping review of the literature’, Nurse Education Today, 124, 105774.</a:t>
            </a:r>
          </a:p>
          <a:p>
            <a:pPr algn="l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Levett-Jones, T., Hoffman, K., Dempsey, J., Jeong, S.Y.-S., Noble, D., Norton, C.A., Roche, J. and Hickey, N. (2010) ‘The “five rights” of clinical reasoning: An educational model to enhance nursing students’ ability to identify and manage clinically “at risk” patients’, Nurse Education Today, 30(6), pp. 515–520.</a:t>
            </a:r>
          </a:p>
          <a:p>
            <a:pPr algn="l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Nursing and Midwifery Council (2018) The Code: Professional standards of practice and behaviour for nurses, midwives and nursing associates. London: Nursing and Midwifery Council. Available at: </a:t>
            </a:r>
            <a:r>
              <a:rPr lang="en-US" b="true" sz="2400" u="sng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  <a:hlinkClick r:id="rId2" tooltip="https://www.nmc.org.uk/standards/code"/>
              </a:rPr>
              <a:t>https://www.nmc.org.uk</a:t>
            </a:r>
            <a:r>
              <a:rPr lang="en-US" sz="2400" b="true">
                <a:solidFill>
                  <a:srgbClr val="262626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(Accessed: 19 February 2026).</a:t>
            </a:r>
          </a:p>
          <a:p>
            <a:pPr algn="l">
              <a:lnSpc>
                <a:spcPts val="3359"/>
              </a:lnSpc>
            </a:pPr>
          </a:p>
          <a:p>
            <a:pPr algn="l" marL="0" indent="0" lvl="0">
              <a:lnSpc>
                <a:spcPts val="3359"/>
              </a:lnSpc>
            </a:pPr>
          </a:p>
          <a:p>
            <a:pPr algn="l" marL="0" indent="0" lvl="0">
              <a:lnSpc>
                <a:spcPts val="3359"/>
              </a:lnSpc>
            </a:pPr>
          </a:p>
          <a:p>
            <a:pPr algn="l" marL="0" indent="0" lvl="0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DAHBmdrw-MY</dc:identifier>
  <dcterms:modified xsi:type="dcterms:W3CDTF">2011-08-01T06:04:30Z</dcterms:modified>
  <cp:revision>1</cp:revision>
  <dc:title>Presented By:</dc:title>
</cp:coreProperties>
</file>