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  <p:sldMasterId id="2147483709" r:id="rId7"/>
  </p:sldMasterIdLst>
  <p:sldIdLst>
    <p:sldId id="256" r:id="rId8"/>
    <p:sldId id="262" r:id="rId9"/>
    <p:sldId id="257" r:id="rId10"/>
    <p:sldId id="258" r:id="rId11"/>
    <p:sldId id="263" r:id="rId12"/>
    <p:sldId id="265" r:id="rId13"/>
    <p:sldId id="267" r:id="rId14"/>
    <p:sldId id="268" r:id="rId15"/>
    <p:sldId id="269" r:id="rId16"/>
    <p:sldId id="270" r:id="rId17"/>
    <p:sldId id="272" r:id="rId18"/>
    <p:sldId id="259" r:id="rId19"/>
    <p:sldId id="273" r:id="rId20"/>
    <p:sldId id="274" r:id="rId21"/>
    <p:sldId id="266" r:id="rId22"/>
    <p:sldId id="275" r:id="rId23"/>
    <p:sldId id="261" r:id="rId24"/>
    <p:sldId id="271" r:id="rId25"/>
    <p:sldId id="276" r:id="rId26"/>
    <p:sldId id="277" r:id="rId27"/>
    <p:sldId id="26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36"/>
    <p:restoredTop sz="96327"/>
  </p:normalViewPr>
  <p:slideViewPr>
    <p:cSldViewPr snapToGrid="0" snapToObjects="1">
      <p:cViewPr varScale="1">
        <p:scale>
          <a:sx n="64" d="100"/>
          <a:sy n="64" d="100"/>
        </p:scale>
        <p:origin x="52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BD399E-9070-4210-A9A5-2C6B37CE8EF6}" type="doc">
      <dgm:prSet loTypeId="urn:microsoft.com/office/officeart/2005/8/layout/balance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58F99E-EBAB-4DA9-A4BF-38E8019AD51C}">
      <dgm:prSet phldrT="[Text]"/>
      <dgm:spPr/>
      <dgm:t>
        <a:bodyPr/>
        <a:lstStyle/>
        <a:p>
          <a:r>
            <a:rPr lang="en-GB" dirty="0"/>
            <a:t>Current Assets </a:t>
          </a:r>
        </a:p>
      </dgm:t>
    </dgm:pt>
    <dgm:pt modelId="{21215B61-B5F8-4B54-A6AA-661E2BB35C6D}" type="parTrans" cxnId="{2AF8A4D2-91FC-42EA-A24C-6E911D659F32}">
      <dgm:prSet/>
      <dgm:spPr/>
      <dgm:t>
        <a:bodyPr/>
        <a:lstStyle/>
        <a:p>
          <a:endParaRPr lang="en-GB"/>
        </a:p>
      </dgm:t>
    </dgm:pt>
    <dgm:pt modelId="{A00F7014-0A26-4D1B-844B-EA75960C61C3}" type="sibTrans" cxnId="{2AF8A4D2-91FC-42EA-A24C-6E911D659F32}">
      <dgm:prSet/>
      <dgm:spPr/>
      <dgm:t>
        <a:bodyPr/>
        <a:lstStyle/>
        <a:p>
          <a:endParaRPr lang="en-GB"/>
        </a:p>
      </dgm:t>
    </dgm:pt>
    <dgm:pt modelId="{ED7E1F25-DA07-4598-A00E-38F47B641C63}">
      <dgm:prSet phldrT="[Text]"/>
      <dgm:spPr/>
      <dgm:t>
        <a:bodyPr/>
        <a:lstStyle/>
        <a:p>
          <a:r>
            <a:rPr lang="en-GB" dirty="0"/>
            <a:t>Non-current assets </a:t>
          </a:r>
        </a:p>
        <a:p>
          <a:r>
            <a:rPr lang="en-GB" dirty="0"/>
            <a:t>Tangible NCA </a:t>
          </a:r>
        </a:p>
        <a:p>
          <a:r>
            <a:rPr lang="en-GB" dirty="0"/>
            <a:t>Intangible NCA</a:t>
          </a:r>
        </a:p>
      </dgm:t>
    </dgm:pt>
    <dgm:pt modelId="{6C09F653-F35B-4075-BC8C-4E457EB30186}" type="parTrans" cxnId="{4A88FF24-9881-4220-B15F-9FAD6DAB2B64}">
      <dgm:prSet/>
      <dgm:spPr/>
      <dgm:t>
        <a:bodyPr/>
        <a:lstStyle/>
        <a:p>
          <a:endParaRPr lang="en-GB"/>
        </a:p>
      </dgm:t>
    </dgm:pt>
    <dgm:pt modelId="{E180648D-91FD-48C8-BC77-594DA4DD23C6}" type="sibTrans" cxnId="{4A88FF24-9881-4220-B15F-9FAD6DAB2B64}">
      <dgm:prSet/>
      <dgm:spPr/>
      <dgm:t>
        <a:bodyPr/>
        <a:lstStyle/>
        <a:p>
          <a:endParaRPr lang="en-GB"/>
        </a:p>
      </dgm:t>
    </dgm:pt>
    <dgm:pt modelId="{4C3C8140-4FC0-472D-8058-DCC70823C5DE}">
      <dgm:prSet phldrT="[Text]"/>
      <dgm:spPr/>
      <dgm:t>
        <a:bodyPr/>
        <a:lstStyle/>
        <a:p>
          <a:r>
            <a:rPr lang="en-GB" dirty="0"/>
            <a:t>Current Liabilities </a:t>
          </a:r>
        </a:p>
      </dgm:t>
    </dgm:pt>
    <dgm:pt modelId="{B6BA2095-A1AF-4803-B8F3-7B2A177D3971}" type="parTrans" cxnId="{3AF038B8-02AA-40DE-83BD-D413DFA4FAEA}">
      <dgm:prSet/>
      <dgm:spPr/>
      <dgm:t>
        <a:bodyPr/>
        <a:lstStyle/>
        <a:p>
          <a:endParaRPr lang="en-GB"/>
        </a:p>
      </dgm:t>
    </dgm:pt>
    <dgm:pt modelId="{D31DFAB4-07AA-4FE4-8632-930424C63A9D}" type="sibTrans" cxnId="{3AF038B8-02AA-40DE-83BD-D413DFA4FAEA}">
      <dgm:prSet/>
      <dgm:spPr/>
      <dgm:t>
        <a:bodyPr/>
        <a:lstStyle/>
        <a:p>
          <a:endParaRPr lang="en-GB"/>
        </a:p>
      </dgm:t>
    </dgm:pt>
    <dgm:pt modelId="{88EA2905-2E0C-413B-9373-C4E51CCC8007}">
      <dgm:prSet phldrT="[Text]"/>
      <dgm:spPr/>
      <dgm:t>
        <a:bodyPr/>
        <a:lstStyle/>
        <a:p>
          <a:r>
            <a:rPr lang="en-GB" dirty="0"/>
            <a:t>Shareholders Equity </a:t>
          </a:r>
        </a:p>
      </dgm:t>
    </dgm:pt>
    <dgm:pt modelId="{F27BC1A0-1317-4E2D-B113-40F8BC16EA6A}" type="parTrans" cxnId="{9FCBCBD8-F5C4-4E5E-8E56-9984EDEC3EA4}">
      <dgm:prSet/>
      <dgm:spPr/>
      <dgm:t>
        <a:bodyPr/>
        <a:lstStyle/>
        <a:p>
          <a:endParaRPr lang="en-GB"/>
        </a:p>
      </dgm:t>
    </dgm:pt>
    <dgm:pt modelId="{82BC11F2-A762-4C37-85E4-82F8669D0054}" type="sibTrans" cxnId="{9FCBCBD8-F5C4-4E5E-8E56-9984EDEC3EA4}">
      <dgm:prSet/>
      <dgm:spPr/>
      <dgm:t>
        <a:bodyPr/>
        <a:lstStyle/>
        <a:p>
          <a:endParaRPr lang="en-GB"/>
        </a:p>
      </dgm:t>
    </dgm:pt>
    <dgm:pt modelId="{38B98A33-C0C0-4B68-8A5D-E29E9DB515BC}">
      <dgm:prSet phldrT="[Text]"/>
      <dgm:spPr/>
      <dgm:t>
        <a:bodyPr/>
        <a:lstStyle/>
        <a:p>
          <a:r>
            <a:rPr lang="en-GB" dirty="0"/>
            <a:t>Noncurrent liabilities </a:t>
          </a:r>
        </a:p>
      </dgm:t>
    </dgm:pt>
    <dgm:pt modelId="{C09407ED-B2E1-40A1-BA2A-777901F4B9DF}" type="parTrans" cxnId="{9CB505A6-50E8-4684-A072-EAAB1B8A49EB}">
      <dgm:prSet/>
      <dgm:spPr/>
      <dgm:t>
        <a:bodyPr/>
        <a:lstStyle/>
        <a:p>
          <a:endParaRPr lang="en-GB"/>
        </a:p>
      </dgm:t>
    </dgm:pt>
    <dgm:pt modelId="{E017CC3A-F133-49AB-B161-F8600B16F763}" type="sibTrans" cxnId="{9CB505A6-50E8-4684-A072-EAAB1B8A49EB}">
      <dgm:prSet/>
      <dgm:spPr/>
      <dgm:t>
        <a:bodyPr/>
        <a:lstStyle/>
        <a:p>
          <a:endParaRPr lang="en-GB"/>
        </a:p>
      </dgm:t>
    </dgm:pt>
    <dgm:pt modelId="{F268C6CB-4911-4C4D-AC1D-91D70732296B}" type="pres">
      <dgm:prSet presAssocID="{18BD399E-9070-4210-A9A5-2C6B37CE8EF6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7FA81FD9-12D6-48F1-A316-BF62C86EE22C}" type="pres">
      <dgm:prSet presAssocID="{18BD399E-9070-4210-A9A5-2C6B37CE8EF6}" presName="dummyMaxCanvas" presStyleCnt="0"/>
      <dgm:spPr/>
    </dgm:pt>
    <dgm:pt modelId="{1A4699A4-0A57-44ED-9679-1D72F978F12E}" type="pres">
      <dgm:prSet presAssocID="{18BD399E-9070-4210-A9A5-2C6B37CE8EF6}" presName="parentComposite" presStyleCnt="0"/>
      <dgm:spPr/>
    </dgm:pt>
    <dgm:pt modelId="{F13604E2-0543-44FC-AC5F-AD0061EC773D}" type="pres">
      <dgm:prSet presAssocID="{18BD399E-9070-4210-A9A5-2C6B37CE8EF6}" presName="parent1" presStyleLbl="alignAccFollowNode1" presStyleIdx="0" presStyleCnt="4">
        <dgm:presLayoutVars>
          <dgm:chMax val="4"/>
        </dgm:presLayoutVars>
      </dgm:prSet>
      <dgm:spPr/>
    </dgm:pt>
    <dgm:pt modelId="{C7906936-20F5-462D-8A43-16018C5BE94F}" type="pres">
      <dgm:prSet presAssocID="{18BD399E-9070-4210-A9A5-2C6B37CE8EF6}" presName="parent2" presStyleLbl="alignAccFollowNode1" presStyleIdx="1" presStyleCnt="4">
        <dgm:presLayoutVars>
          <dgm:chMax val="4"/>
        </dgm:presLayoutVars>
      </dgm:prSet>
      <dgm:spPr/>
    </dgm:pt>
    <dgm:pt modelId="{696AB920-31E9-46CC-BFDE-CEB01F5C0AF3}" type="pres">
      <dgm:prSet presAssocID="{18BD399E-9070-4210-A9A5-2C6B37CE8EF6}" presName="childrenComposite" presStyleCnt="0"/>
      <dgm:spPr/>
    </dgm:pt>
    <dgm:pt modelId="{57688769-4BE1-4F99-BD03-0EBDE8BB5C42}" type="pres">
      <dgm:prSet presAssocID="{18BD399E-9070-4210-A9A5-2C6B37CE8EF6}" presName="dummyMaxCanvas_ChildArea" presStyleCnt="0"/>
      <dgm:spPr/>
    </dgm:pt>
    <dgm:pt modelId="{9DCF33ED-C2EB-473C-83E6-0EB233E68349}" type="pres">
      <dgm:prSet presAssocID="{18BD399E-9070-4210-A9A5-2C6B37CE8EF6}" presName="fulcrum" presStyleLbl="alignAccFollowNode1" presStyleIdx="2" presStyleCnt="4" custLinFactNeighborX="-14903" custLinFactNeighborY="-2981"/>
      <dgm:spPr/>
    </dgm:pt>
    <dgm:pt modelId="{D613E7CE-70BB-4BC2-BF0F-BB82C4CCF683}" type="pres">
      <dgm:prSet presAssocID="{18BD399E-9070-4210-A9A5-2C6B37CE8EF6}" presName="balance_12" presStyleLbl="alignAccFollowNode1" presStyleIdx="3" presStyleCnt="4" custAng="21360000">
        <dgm:presLayoutVars>
          <dgm:bulletEnabled val="1"/>
        </dgm:presLayoutVars>
      </dgm:prSet>
      <dgm:spPr/>
    </dgm:pt>
    <dgm:pt modelId="{12926472-70D0-460D-BE08-2BD8105707B1}" type="pres">
      <dgm:prSet presAssocID="{18BD399E-9070-4210-A9A5-2C6B37CE8EF6}" presName="right_12_1" presStyleLbl="node1" presStyleIdx="0" presStyleCnt="3" custAng="21360000">
        <dgm:presLayoutVars>
          <dgm:bulletEnabled val="1"/>
        </dgm:presLayoutVars>
      </dgm:prSet>
      <dgm:spPr/>
    </dgm:pt>
    <dgm:pt modelId="{C9F53B0B-1DF4-467C-BF2B-4540DD98BE75}" type="pres">
      <dgm:prSet presAssocID="{18BD399E-9070-4210-A9A5-2C6B37CE8EF6}" presName="right_12_2" presStyleLbl="node1" presStyleIdx="1" presStyleCnt="3" custAng="21360000" custLinFactNeighborX="-7490" custLinFactNeighborY="-8167">
        <dgm:presLayoutVars>
          <dgm:bulletEnabled val="1"/>
        </dgm:presLayoutVars>
      </dgm:prSet>
      <dgm:spPr/>
    </dgm:pt>
    <dgm:pt modelId="{5AA0AB14-FAA4-476F-850F-59E462775D99}" type="pres">
      <dgm:prSet presAssocID="{18BD399E-9070-4210-A9A5-2C6B37CE8EF6}" presName="left_12_1" presStyleLbl="node1" presStyleIdx="2" presStyleCnt="3" custAng="21360000">
        <dgm:presLayoutVars>
          <dgm:bulletEnabled val="1"/>
        </dgm:presLayoutVars>
      </dgm:prSet>
      <dgm:spPr/>
    </dgm:pt>
  </dgm:ptLst>
  <dgm:cxnLst>
    <dgm:cxn modelId="{4A88FF24-9881-4220-B15F-9FAD6DAB2B64}" srcId="{1D58F99E-EBAB-4DA9-A4BF-38E8019AD51C}" destId="{ED7E1F25-DA07-4598-A00E-38F47B641C63}" srcOrd="0" destOrd="0" parTransId="{6C09F653-F35B-4075-BC8C-4E457EB30186}" sibTransId="{E180648D-91FD-48C8-BC77-594DA4DD23C6}"/>
    <dgm:cxn modelId="{77938E62-1D79-45AD-BCE9-728DB300F772}" type="presOf" srcId="{1D58F99E-EBAB-4DA9-A4BF-38E8019AD51C}" destId="{F13604E2-0543-44FC-AC5F-AD0061EC773D}" srcOrd="0" destOrd="0" presId="urn:microsoft.com/office/officeart/2005/8/layout/balance1"/>
    <dgm:cxn modelId="{086E2344-9443-48F3-856D-80E0C3E7379C}" type="presOf" srcId="{88EA2905-2E0C-413B-9373-C4E51CCC8007}" destId="{12926472-70D0-460D-BE08-2BD8105707B1}" srcOrd="0" destOrd="0" presId="urn:microsoft.com/office/officeart/2005/8/layout/balance1"/>
    <dgm:cxn modelId="{C26EF446-310B-4BF2-A7C2-6B0575F0BEC8}" type="presOf" srcId="{18BD399E-9070-4210-A9A5-2C6B37CE8EF6}" destId="{F268C6CB-4911-4C4D-AC1D-91D70732296B}" srcOrd="0" destOrd="0" presId="urn:microsoft.com/office/officeart/2005/8/layout/balance1"/>
    <dgm:cxn modelId="{7E6C038A-6D7A-47E7-8AC5-CBC8AECDC9CE}" type="presOf" srcId="{4C3C8140-4FC0-472D-8058-DCC70823C5DE}" destId="{C7906936-20F5-462D-8A43-16018C5BE94F}" srcOrd="0" destOrd="0" presId="urn:microsoft.com/office/officeart/2005/8/layout/balance1"/>
    <dgm:cxn modelId="{9CB505A6-50E8-4684-A072-EAAB1B8A49EB}" srcId="{4C3C8140-4FC0-472D-8058-DCC70823C5DE}" destId="{38B98A33-C0C0-4B68-8A5D-E29E9DB515BC}" srcOrd="1" destOrd="0" parTransId="{C09407ED-B2E1-40A1-BA2A-777901F4B9DF}" sibTransId="{E017CC3A-F133-49AB-B161-F8600B16F763}"/>
    <dgm:cxn modelId="{177404AB-A065-443E-8DC9-97896DA8C539}" type="presOf" srcId="{ED7E1F25-DA07-4598-A00E-38F47B641C63}" destId="{5AA0AB14-FAA4-476F-850F-59E462775D99}" srcOrd="0" destOrd="0" presId="urn:microsoft.com/office/officeart/2005/8/layout/balance1"/>
    <dgm:cxn modelId="{3AF038B8-02AA-40DE-83BD-D413DFA4FAEA}" srcId="{18BD399E-9070-4210-A9A5-2C6B37CE8EF6}" destId="{4C3C8140-4FC0-472D-8058-DCC70823C5DE}" srcOrd="1" destOrd="0" parTransId="{B6BA2095-A1AF-4803-B8F3-7B2A177D3971}" sibTransId="{D31DFAB4-07AA-4FE4-8632-930424C63A9D}"/>
    <dgm:cxn modelId="{2AF8A4D2-91FC-42EA-A24C-6E911D659F32}" srcId="{18BD399E-9070-4210-A9A5-2C6B37CE8EF6}" destId="{1D58F99E-EBAB-4DA9-A4BF-38E8019AD51C}" srcOrd="0" destOrd="0" parTransId="{21215B61-B5F8-4B54-A6AA-661E2BB35C6D}" sibTransId="{A00F7014-0A26-4D1B-844B-EA75960C61C3}"/>
    <dgm:cxn modelId="{9FCBCBD8-F5C4-4E5E-8E56-9984EDEC3EA4}" srcId="{4C3C8140-4FC0-472D-8058-DCC70823C5DE}" destId="{88EA2905-2E0C-413B-9373-C4E51CCC8007}" srcOrd="0" destOrd="0" parTransId="{F27BC1A0-1317-4E2D-B113-40F8BC16EA6A}" sibTransId="{82BC11F2-A762-4C37-85E4-82F8669D0054}"/>
    <dgm:cxn modelId="{0B4BF0E5-7F58-4812-B12A-2B51E4C33E65}" type="presOf" srcId="{38B98A33-C0C0-4B68-8A5D-E29E9DB515BC}" destId="{C9F53B0B-1DF4-467C-BF2B-4540DD98BE75}" srcOrd="0" destOrd="0" presId="urn:microsoft.com/office/officeart/2005/8/layout/balance1"/>
    <dgm:cxn modelId="{6BDEFA8B-4413-4132-92F4-FDB2C432EC18}" type="presParOf" srcId="{F268C6CB-4911-4C4D-AC1D-91D70732296B}" destId="{7FA81FD9-12D6-48F1-A316-BF62C86EE22C}" srcOrd="0" destOrd="0" presId="urn:microsoft.com/office/officeart/2005/8/layout/balance1"/>
    <dgm:cxn modelId="{D1AA71EB-D625-4150-9903-E2FD21A0FB53}" type="presParOf" srcId="{F268C6CB-4911-4C4D-AC1D-91D70732296B}" destId="{1A4699A4-0A57-44ED-9679-1D72F978F12E}" srcOrd="1" destOrd="0" presId="urn:microsoft.com/office/officeart/2005/8/layout/balance1"/>
    <dgm:cxn modelId="{BF107172-EA7F-4A67-8128-1D08F213DC9D}" type="presParOf" srcId="{1A4699A4-0A57-44ED-9679-1D72F978F12E}" destId="{F13604E2-0543-44FC-AC5F-AD0061EC773D}" srcOrd="0" destOrd="0" presId="urn:microsoft.com/office/officeart/2005/8/layout/balance1"/>
    <dgm:cxn modelId="{7272D659-BBF1-4EA9-BDEC-71E1F02D7001}" type="presParOf" srcId="{1A4699A4-0A57-44ED-9679-1D72F978F12E}" destId="{C7906936-20F5-462D-8A43-16018C5BE94F}" srcOrd="1" destOrd="0" presId="urn:microsoft.com/office/officeart/2005/8/layout/balance1"/>
    <dgm:cxn modelId="{DBFA2DFC-8E00-4FBC-8837-AFD5EB3518D6}" type="presParOf" srcId="{F268C6CB-4911-4C4D-AC1D-91D70732296B}" destId="{696AB920-31E9-46CC-BFDE-CEB01F5C0AF3}" srcOrd="2" destOrd="0" presId="urn:microsoft.com/office/officeart/2005/8/layout/balance1"/>
    <dgm:cxn modelId="{CD027CAB-C053-419F-8125-880DBA8B5A5A}" type="presParOf" srcId="{696AB920-31E9-46CC-BFDE-CEB01F5C0AF3}" destId="{57688769-4BE1-4F99-BD03-0EBDE8BB5C42}" srcOrd="0" destOrd="0" presId="urn:microsoft.com/office/officeart/2005/8/layout/balance1"/>
    <dgm:cxn modelId="{D6D8E605-6002-4F9D-9707-8BFF49034EF0}" type="presParOf" srcId="{696AB920-31E9-46CC-BFDE-CEB01F5C0AF3}" destId="{9DCF33ED-C2EB-473C-83E6-0EB233E68349}" srcOrd="1" destOrd="0" presId="urn:microsoft.com/office/officeart/2005/8/layout/balance1"/>
    <dgm:cxn modelId="{EB2DEE02-E8DB-479D-83D0-F7ED274D30E0}" type="presParOf" srcId="{696AB920-31E9-46CC-BFDE-CEB01F5C0AF3}" destId="{D613E7CE-70BB-4BC2-BF0F-BB82C4CCF683}" srcOrd="2" destOrd="0" presId="urn:microsoft.com/office/officeart/2005/8/layout/balance1"/>
    <dgm:cxn modelId="{5DC2EBC9-0EEE-4B09-A343-16863BA97499}" type="presParOf" srcId="{696AB920-31E9-46CC-BFDE-CEB01F5C0AF3}" destId="{12926472-70D0-460D-BE08-2BD8105707B1}" srcOrd="3" destOrd="0" presId="urn:microsoft.com/office/officeart/2005/8/layout/balance1"/>
    <dgm:cxn modelId="{4725F2C6-0AA2-4376-9C2D-B4FCC07A6CE3}" type="presParOf" srcId="{696AB920-31E9-46CC-BFDE-CEB01F5C0AF3}" destId="{C9F53B0B-1DF4-467C-BF2B-4540DD98BE75}" srcOrd="4" destOrd="0" presId="urn:microsoft.com/office/officeart/2005/8/layout/balance1"/>
    <dgm:cxn modelId="{B170BC52-1A03-4328-BE04-630184236070}" type="presParOf" srcId="{696AB920-31E9-46CC-BFDE-CEB01F5C0AF3}" destId="{5AA0AB14-FAA4-476F-850F-59E462775D99}" srcOrd="5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D619A9-84FC-4966-8874-9BB4341704D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8334C7-6120-441A-8F18-AF125280027F}">
      <dgm:prSet/>
      <dgm:spPr/>
      <dgm:t>
        <a:bodyPr/>
        <a:lstStyle/>
        <a:p>
          <a:r>
            <a:rPr lang="en-GB" dirty="0"/>
            <a:t>Assets for investments in the short and the long term  - these must be financed. Capital budgeting deals with making and managing expenditures on assets </a:t>
          </a:r>
          <a:endParaRPr lang="en-US" dirty="0"/>
        </a:p>
      </dgm:t>
    </dgm:pt>
    <dgm:pt modelId="{25632DAD-3DB1-41A0-B35D-885C11178D42}" type="parTrans" cxnId="{F70C0D97-97F4-49A7-8F6C-F11BC658C384}">
      <dgm:prSet/>
      <dgm:spPr/>
      <dgm:t>
        <a:bodyPr/>
        <a:lstStyle/>
        <a:p>
          <a:endParaRPr lang="en-US"/>
        </a:p>
      </dgm:t>
    </dgm:pt>
    <dgm:pt modelId="{BA72BA65-9391-4BF5-80AD-B79511405320}" type="sibTrans" cxnId="{F70C0D97-97F4-49A7-8F6C-F11BC658C384}">
      <dgm:prSet/>
      <dgm:spPr/>
      <dgm:t>
        <a:bodyPr/>
        <a:lstStyle/>
        <a:p>
          <a:endParaRPr lang="en-US"/>
        </a:p>
      </dgm:t>
    </dgm:pt>
    <dgm:pt modelId="{8F00679B-0532-40C0-9150-7FC23F112A80}">
      <dgm:prSet/>
      <dgm:spPr/>
      <dgm:t>
        <a:bodyPr/>
        <a:lstStyle/>
        <a:p>
          <a:r>
            <a:rPr lang="en-GB" dirty="0"/>
            <a:t>How can cash be raised for capital expenditures – (RHS of the balance sheet). Considerations of capital structure – debt and equity </a:t>
          </a:r>
          <a:endParaRPr lang="en-US" dirty="0"/>
        </a:p>
      </dgm:t>
    </dgm:pt>
    <dgm:pt modelId="{F29FEADC-0EA0-4DA3-977D-295B31AB13AB}" type="parTrans" cxnId="{D4C44816-61B7-48C5-A7BB-9322E75C48FC}">
      <dgm:prSet/>
      <dgm:spPr/>
      <dgm:t>
        <a:bodyPr/>
        <a:lstStyle/>
        <a:p>
          <a:endParaRPr lang="en-US"/>
        </a:p>
      </dgm:t>
    </dgm:pt>
    <dgm:pt modelId="{00CDF1EB-3715-4F8A-BF63-33FFDE18F187}" type="sibTrans" cxnId="{D4C44816-61B7-48C5-A7BB-9322E75C48FC}">
      <dgm:prSet/>
      <dgm:spPr/>
      <dgm:t>
        <a:bodyPr/>
        <a:lstStyle/>
        <a:p>
          <a:endParaRPr lang="en-US"/>
        </a:p>
      </dgm:t>
    </dgm:pt>
    <dgm:pt modelId="{82460F47-0A69-4ADF-82F5-1FC4CDC585A9}">
      <dgm:prSet/>
      <dgm:spPr/>
      <dgm:t>
        <a:bodyPr/>
        <a:lstStyle/>
        <a:p>
          <a:r>
            <a:rPr lang="en-GB" dirty="0"/>
            <a:t>Managing operational cash flows – the upper part of the balance sheet </a:t>
          </a:r>
          <a:endParaRPr lang="en-US" dirty="0"/>
        </a:p>
      </dgm:t>
    </dgm:pt>
    <dgm:pt modelId="{55BE8C54-7985-44EC-AE76-743DF8470401}" type="parTrans" cxnId="{286486C0-6AB5-4033-9C3E-033B7ECF3197}">
      <dgm:prSet/>
      <dgm:spPr/>
      <dgm:t>
        <a:bodyPr/>
        <a:lstStyle/>
        <a:p>
          <a:endParaRPr lang="en-US"/>
        </a:p>
      </dgm:t>
    </dgm:pt>
    <dgm:pt modelId="{ACD81EEC-BF30-411F-8798-9D9542095D8E}" type="sibTrans" cxnId="{286486C0-6AB5-4033-9C3E-033B7ECF3197}">
      <dgm:prSet/>
      <dgm:spPr/>
      <dgm:t>
        <a:bodyPr/>
        <a:lstStyle/>
        <a:p>
          <a:endParaRPr lang="en-US"/>
        </a:p>
      </dgm:t>
    </dgm:pt>
    <dgm:pt modelId="{95EF0781-93CB-46D4-BD77-DBD56A7B21B8}">
      <dgm:prSet/>
      <dgm:spPr/>
      <dgm:t>
        <a:bodyPr/>
        <a:lstStyle/>
        <a:p>
          <a:r>
            <a:rPr lang="en-GB" dirty="0"/>
            <a:t>? What are the connections and linkages here ? </a:t>
          </a:r>
          <a:endParaRPr lang="en-US" dirty="0"/>
        </a:p>
      </dgm:t>
    </dgm:pt>
    <dgm:pt modelId="{5828605B-AE49-45EF-B54B-3E5EE734F126}" type="parTrans" cxnId="{6243173F-B387-41E0-B8FA-6D958AE2D999}">
      <dgm:prSet/>
      <dgm:spPr/>
      <dgm:t>
        <a:bodyPr/>
        <a:lstStyle/>
        <a:p>
          <a:endParaRPr lang="en-US"/>
        </a:p>
      </dgm:t>
    </dgm:pt>
    <dgm:pt modelId="{36B7F71A-6DDA-4161-85CF-5E9D69F5BEFF}" type="sibTrans" cxnId="{6243173F-B387-41E0-B8FA-6D958AE2D999}">
      <dgm:prSet/>
      <dgm:spPr/>
      <dgm:t>
        <a:bodyPr/>
        <a:lstStyle/>
        <a:p>
          <a:endParaRPr lang="en-US"/>
        </a:p>
      </dgm:t>
    </dgm:pt>
    <dgm:pt modelId="{4C927ABA-076A-4B5A-BDCC-385DF3BFBBA1}" type="pres">
      <dgm:prSet presAssocID="{01D619A9-84FC-4966-8874-9BB4341704D2}" presName="root" presStyleCnt="0">
        <dgm:presLayoutVars>
          <dgm:dir/>
          <dgm:resizeHandles val="exact"/>
        </dgm:presLayoutVars>
      </dgm:prSet>
      <dgm:spPr/>
    </dgm:pt>
    <dgm:pt modelId="{71FBD749-897A-4F14-93EC-CD208FBF1DC7}" type="pres">
      <dgm:prSet presAssocID="{5B8334C7-6120-441A-8F18-AF125280027F}" presName="compNode" presStyleCnt="0"/>
      <dgm:spPr/>
    </dgm:pt>
    <dgm:pt modelId="{73144E8C-901A-4A86-91B6-7544664373D6}" type="pres">
      <dgm:prSet presAssocID="{5B8334C7-6120-441A-8F18-AF125280027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5FF66DC-1E26-42C9-8613-283809C26F56}" type="pres">
      <dgm:prSet presAssocID="{5B8334C7-6120-441A-8F18-AF125280027F}" presName="spaceRect" presStyleCnt="0"/>
      <dgm:spPr/>
    </dgm:pt>
    <dgm:pt modelId="{265EB4C6-15F2-493A-834A-B3EABFC7A552}" type="pres">
      <dgm:prSet presAssocID="{5B8334C7-6120-441A-8F18-AF125280027F}" presName="textRect" presStyleLbl="revTx" presStyleIdx="0" presStyleCnt="4">
        <dgm:presLayoutVars>
          <dgm:chMax val="1"/>
          <dgm:chPref val="1"/>
        </dgm:presLayoutVars>
      </dgm:prSet>
      <dgm:spPr/>
    </dgm:pt>
    <dgm:pt modelId="{A89923A3-3D28-4120-B5EF-28F95840FAFC}" type="pres">
      <dgm:prSet presAssocID="{BA72BA65-9391-4BF5-80AD-B79511405320}" presName="sibTrans" presStyleCnt="0"/>
      <dgm:spPr/>
    </dgm:pt>
    <dgm:pt modelId="{501FD3BF-2598-4BED-87D3-594359E26DAA}" type="pres">
      <dgm:prSet presAssocID="{8F00679B-0532-40C0-9150-7FC23F112A80}" presName="compNode" presStyleCnt="0"/>
      <dgm:spPr/>
    </dgm:pt>
    <dgm:pt modelId="{731DB30F-AE1B-46CD-A6F6-047DECE4FE22}" type="pres">
      <dgm:prSet presAssocID="{8F00679B-0532-40C0-9150-7FC23F112A8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BBFB356E-48BD-4715-8E7C-D596FB005813}" type="pres">
      <dgm:prSet presAssocID="{8F00679B-0532-40C0-9150-7FC23F112A80}" presName="spaceRect" presStyleCnt="0"/>
      <dgm:spPr/>
    </dgm:pt>
    <dgm:pt modelId="{3FC507BA-B8EA-4133-B7DC-B7FAFBA75073}" type="pres">
      <dgm:prSet presAssocID="{8F00679B-0532-40C0-9150-7FC23F112A80}" presName="textRect" presStyleLbl="revTx" presStyleIdx="1" presStyleCnt="4">
        <dgm:presLayoutVars>
          <dgm:chMax val="1"/>
          <dgm:chPref val="1"/>
        </dgm:presLayoutVars>
      </dgm:prSet>
      <dgm:spPr/>
    </dgm:pt>
    <dgm:pt modelId="{34BAFA30-093C-46ED-8367-81FA9B239F7E}" type="pres">
      <dgm:prSet presAssocID="{00CDF1EB-3715-4F8A-BF63-33FFDE18F187}" presName="sibTrans" presStyleCnt="0"/>
      <dgm:spPr/>
    </dgm:pt>
    <dgm:pt modelId="{CB9B5DB8-6317-4CE0-92EA-959648B290A7}" type="pres">
      <dgm:prSet presAssocID="{82460F47-0A69-4ADF-82F5-1FC4CDC585A9}" presName="compNode" presStyleCnt="0"/>
      <dgm:spPr/>
    </dgm:pt>
    <dgm:pt modelId="{BD9036F1-53B5-420B-935E-547AC8B293BA}" type="pres">
      <dgm:prSet presAssocID="{82460F47-0A69-4ADF-82F5-1FC4CDC585A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2D45BBE2-517F-43DF-8392-7DBE2FD0EE7F}" type="pres">
      <dgm:prSet presAssocID="{82460F47-0A69-4ADF-82F5-1FC4CDC585A9}" presName="spaceRect" presStyleCnt="0"/>
      <dgm:spPr/>
    </dgm:pt>
    <dgm:pt modelId="{564DB650-8A56-431A-8C35-CE20C567A158}" type="pres">
      <dgm:prSet presAssocID="{82460F47-0A69-4ADF-82F5-1FC4CDC585A9}" presName="textRect" presStyleLbl="revTx" presStyleIdx="2" presStyleCnt="4">
        <dgm:presLayoutVars>
          <dgm:chMax val="1"/>
          <dgm:chPref val="1"/>
        </dgm:presLayoutVars>
      </dgm:prSet>
      <dgm:spPr/>
    </dgm:pt>
    <dgm:pt modelId="{98876AB9-D9A5-4BE2-8296-BFD983844814}" type="pres">
      <dgm:prSet presAssocID="{ACD81EEC-BF30-411F-8798-9D9542095D8E}" presName="sibTrans" presStyleCnt="0"/>
      <dgm:spPr/>
    </dgm:pt>
    <dgm:pt modelId="{DA1B8966-E280-4CC2-B13F-65A268E4C2CC}" type="pres">
      <dgm:prSet presAssocID="{95EF0781-93CB-46D4-BD77-DBD56A7B21B8}" presName="compNode" presStyleCnt="0"/>
      <dgm:spPr/>
    </dgm:pt>
    <dgm:pt modelId="{49033C2C-C9E5-48ED-86B3-CB6A52797FEE}" type="pres">
      <dgm:prSet presAssocID="{95EF0781-93CB-46D4-BD77-DBD56A7B21B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518A48BE-D61D-4E0A-AED9-0B43194D3312}" type="pres">
      <dgm:prSet presAssocID="{95EF0781-93CB-46D4-BD77-DBD56A7B21B8}" presName="spaceRect" presStyleCnt="0"/>
      <dgm:spPr/>
    </dgm:pt>
    <dgm:pt modelId="{2BC016DC-594C-40BB-AFFB-A8B1FDD47ACB}" type="pres">
      <dgm:prSet presAssocID="{95EF0781-93CB-46D4-BD77-DBD56A7B21B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4C44816-61B7-48C5-A7BB-9322E75C48FC}" srcId="{01D619A9-84FC-4966-8874-9BB4341704D2}" destId="{8F00679B-0532-40C0-9150-7FC23F112A80}" srcOrd="1" destOrd="0" parTransId="{F29FEADC-0EA0-4DA3-977D-295B31AB13AB}" sibTransId="{00CDF1EB-3715-4F8A-BF63-33FFDE18F187}"/>
    <dgm:cxn modelId="{A4FE4821-8212-45DD-90BB-16D85B487466}" type="presOf" srcId="{01D619A9-84FC-4966-8874-9BB4341704D2}" destId="{4C927ABA-076A-4B5A-BDCC-385DF3BFBBA1}" srcOrd="0" destOrd="0" presId="urn:microsoft.com/office/officeart/2018/2/layout/IconLabelList"/>
    <dgm:cxn modelId="{6243173F-B387-41E0-B8FA-6D958AE2D999}" srcId="{01D619A9-84FC-4966-8874-9BB4341704D2}" destId="{95EF0781-93CB-46D4-BD77-DBD56A7B21B8}" srcOrd="3" destOrd="0" parTransId="{5828605B-AE49-45EF-B54B-3E5EE734F126}" sibTransId="{36B7F71A-6DDA-4161-85CF-5E9D69F5BEFF}"/>
    <dgm:cxn modelId="{D23D0A45-2DC5-40C7-BEEC-4CC5ADAB5D5C}" type="presOf" srcId="{95EF0781-93CB-46D4-BD77-DBD56A7B21B8}" destId="{2BC016DC-594C-40BB-AFFB-A8B1FDD47ACB}" srcOrd="0" destOrd="0" presId="urn:microsoft.com/office/officeart/2018/2/layout/IconLabelList"/>
    <dgm:cxn modelId="{41A7A672-5334-49B8-8A55-CDBDEE6FF639}" type="presOf" srcId="{5B8334C7-6120-441A-8F18-AF125280027F}" destId="{265EB4C6-15F2-493A-834A-B3EABFC7A552}" srcOrd="0" destOrd="0" presId="urn:microsoft.com/office/officeart/2018/2/layout/IconLabelList"/>
    <dgm:cxn modelId="{593B3A74-3C71-4F68-89AE-989C7AE84123}" type="presOf" srcId="{8F00679B-0532-40C0-9150-7FC23F112A80}" destId="{3FC507BA-B8EA-4133-B7DC-B7FAFBA75073}" srcOrd="0" destOrd="0" presId="urn:microsoft.com/office/officeart/2018/2/layout/IconLabelList"/>
    <dgm:cxn modelId="{227AF18D-95DA-4349-8F79-58D56E976AA5}" type="presOf" srcId="{82460F47-0A69-4ADF-82F5-1FC4CDC585A9}" destId="{564DB650-8A56-431A-8C35-CE20C567A158}" srcOrd="0" destOrd="0" presId="urn:microsoft.com/office/officeart/2018/2/layout/IconLabelList"/>
    <dgm:cxn modelId="{F70C0D97-97F4-49A7-8F6C-F11BC658C384}" srcId="{01D619A9-84FC-4966-8874-9BB4341704D2}" destId="{5B8334C7-6120-441A-8F18-AF125280027F}" srcOrd="0" destOrd="0" parTransId="{25632DAD-3DB1-41A0-B35D-885C11178D42}" sibTransId="{BA72BA65-9391-4BF5-80AD-B79511405320}"/>
    <dgm:cxn modelId="{286486C0-6AB5-4033-9C3E-033B7ECF3197}" srcId="{01D619A9-84FC-4966-8874-9BB4341704D2}" destId="{82460F47-0A69-4ADF-82F5-1FC4CDC585A9}" srcOrd="2" destOrd="0" parTransId="{55BE8C54-7985-44EC-AE76-743DF8470401}" sibTransId="{ACD81EEC-BF30-411F-8798-9D9542095D8E}"/>
    <dgm:cxn modelId="{8370F650-3699-492C-A044-5EECA2C85E05}" type="presParOf" srcId="{4C927ABA-076A-4B5A-BDCC-385DF3BFBBA1}" destId="{71FBD749-897A-4F14-93EC-CD208FBF1DC7}" srcOrd="0" destOrd="0" presId="urn:microsoft.com/office/officeart/2018/2/layout/IconLabelList"/>
    <dgm:cxn modelId="{25D58040-53DF-4878-ACB7-72C548780DD8}" type="presParOf" srcId="{71FBD749-897A-4F14-93EC-CD208FBF1DC7}" destId="{73144E8C-901A-4A86-91B6-7544664373D6}" srcOrd="0" destOrd="0" presId="urn:microsoft.com/office/officeart/2018/2/layout/IconLabelList"/>
    <dgm:cxn modelId="{61E19FB7-1A8E-4B95-8165-4BDE8D3A4029}" type="presParOf" srcId="{71FBD749-897A-4F14-93EC-CD208FBF1DC7}" destId="{85FF66DC-1E26-42C9-8613-283809C26F56}" srcOrd="1" destOrd="0" presId="urn:microsoft.com/office/officeart/2018/2/layout/IconLabelList"/>
    <dgm:cxn modelId="{20EA5812-356D-4B0D-8442-A361CA922483}" type="presParOf" srcId="{71FBD749-897A-4F14-93EC-CD208FBF1DC7}" destId="{265EB4C6-15F2-493A-834A-B3EABFC7A552}" srcOrd="2" destOrd="0" presId="urn:microsoft.com/office/officeart/2018/2/layout/IconLabelList"/>
    <dgm:cxn modelId="{158D69E4-28F8-49E5-9F06-36DABBA08969}" type="presParOf" srcId="{4C927ABA-076A-4B5A-BDCC-385DF3BFBBA1}" destId="{A89923A3-3D28-4120-B5EF-28F95840FAFC}" srcOrd="1" destOrd="0" presId="urn:microsoft.com/office/officeart/2018/2/layout/IconLabelList"/>
    <dgm:cxn modelId="{F5FCA4F6-BCC3-4E3D-AC6C-0746E051BB78}" type="presParOf" srcId="{4C927ABA-076A-4B5A-BDCC-385DF3BFBBA1}" destId="{501FD3BF-2598-4BED-87D3-594359E26DAA}" srcOrd="2" destOrd="0" presId="urn:microsoft.com/office/officeart/2018/2/layout/IconLabelList"/>
    <dgm:cxn modelId="{E54EED30-DE84-4434-8DAB-5356E39D7CF1}" type="presParOf" srcId="{501FD3BF-2598-4BED-87D3-594359E26DAA}" destId="{731DB30F-AE1B-46CD-A6F6-047DECE4FE22}" srcOrd="0" destOrd="0" presId="urn:microsoft.com/office/officeart/2018/2/layout/IconLabelList"/>
    <dgm:cxn modelId="{6C03FFFC-7A6C-4E61-838C-B869058B4A88}" type="presParOf" srcId="{501FD3BF-2598-4BED-87D3-594359E26DAA}" destId="{BBFB356E-48BD-4715-8E7C-D596FB005813}" srcOrd="1" destOrd="0" presId="urn:microsoft.com/office/officeart/2018/2/layout/IconLabelList"/>
    <dgm:cxn modelId="{D1C638A2-36A7-48D7-80D1-F072C5AAC7D5}" type="presParOf" srcId="{501FD3BF-2598-4BED-87D3-594359E26DAA}" destId="{3FC507BA-B8EA-4133-B7DC-B7FAFBA75073}" srcOrd="2" destOrd="0" presId="urn:microsoft.com/office/officeart/2018/2/layout/IconLabelList"/>
    <dgm:cxn modelId="{CC59F427-1389-4653-BBF2-FC8E888409DB}" type="presParOf" srcId="{4C927ABA-076A-4B5A-BDCC-385DF3BFBBA1}" destId="{34BAFA30-093C-46ED-8367-81FA9B239F7E}" srcOrd="3" destOrd="0" presId="urn:microsoft.com/office/officeart/2018/2/layout/IconLabelList"/>
    <dgm:cxn modelId="{37ECFB98-1205-412E-88C1-7DFED62D2571}" type="presParOf" srcId="{4C927ABA-076A-4B5A-BDCC-385DF3BFBBA1}" destId="{CB9B5DB8-6317-4CE0-92EA-959648B290A7}" srcOrd="4" destOrd="0" presId="urn:microsoft.com/office/officeart/2018/2/layout/IconLabelList"/>
    <dgm:cxn modelId="{B2776959-739A-4A8E-A885-801FBCFE532B}" type="presParOf" srcId="{CB9B5DB8-6317-4CE0-92EA-959648B290A7}" destId="{BD9036F1-53B5-420B-935E-547AC8B293BA}" srcOrd="0" destOrd="0" presId="urn:microsoft.com/office/officeart/2018/2/layout/IconLabelList"/>
    <dgm:cxn modelId="{33F28843-E8A7-4777-A284-1D7D86D763B3}" type="presParOf" srcId="{CB9B5DB8-6317-4CE0-92EA-959648B290A7}" destId="{2D45BBE2-517F-43DF-8392-7DBE2FD0EE7F}" srcOrd="1" destOrd="0" presId="urn:microsoft.com/office/officeart/2018/2/layout/IconLabelList"/>
    <dgm:cxn modelId="{72671481-8AEF-45C1-A79B-2DD793E5B6AF}" type="presParOf" srcId="{CB9B5DB8-6317-4CE0-92EA-959648B290A7}" destId="{564DB650-8A56-431A-8C35-CE20C567A158}" srcOrd="2" destOrd="0" presId="urn:microsoft.com/office/officeart/2018/2/layout/IconLabelList"/>
    <dgm:cxn modelId="{FCB7602B-A1D6-45EC-A5C7-8D925DD05ED1}" type="presParOf" srcId="{4C927ABA-076A-4B5A-BDCC-385DF3BFBBA1}" destId="{98876AB9-D9A5-4BE2-8296-BFD983844814}" srcOrd="5" destOrd="0" presId="urn:microsoft.com/office/officeart/2018/2/layout/IconLabelList"/>
    <dgm:cxn modelId="{0CCD1FF5-64DF-4136-BBD7-565E14BCE809}" type="presParOf" srcId="{4C927ABA-076A-4B5A-BDCC-385DF3BFBBA1}" destId="{DA1B8966-E280-4CC2-B13F-65A268E4C2CC}" srcOrd="6" destOrd="0" presId="urn:microsoft.com/office/officeart/2018/2/layout/IconLabelList"/>
    <dgm:cxn modelId="{DFF6A500-8B6B-4D63-8423-E79A7D378154}" type="presParOf" srcId="{DA1B8966-E280-4CC2-B13F-65A268E4C2CC}" destId="{49033C2C-C9E5-48ED-86B3-CB6A52797FEE}" srcOrd="0" destOrd="0" presId="urn:microsoft.com/office/officeart/2018/2/layout/IconLabelList"/>
    <dgm:cxn modelId="{2F77A9CF-9114-4D35-A96C-5CCCC1D62EC1}" type="presParOf" srcId="{DA1B8966-E280-4CC2-B13F-65A268E4C2CC}" destId="{518A48BE-D61D-4E0A-AED9-0B43194D3312}" srcOrd="1" destOrd="0" presId="urn:microsoft.com/office/officeart/2018/2/layout/IconLabelList"/>
    <dgm:cxn modelId="{3B2096DB-165A-45A7-8D6C-9C64CF4983EA}" type="presParOf" srcId="{DA1B8966-E280-4CC2-B13F-65A268E4C2CC}" destId="{2BC016DC-594C-40BB-AFFB-A8B1FDD47AC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907482-B2D6-4D81-8499-05BCCD472B8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6FEC3F2-1B20-478F-9654-882DD19B6BA0}">
      <dgm:prSet/>
      <dgm:spPr/>
      <dgm:t>
        <a:bodyPr/>
        <a:lstStyle/>
        <a:p>
          <a:r>
            <a:rPr lang="en-GB" dirty="0"/>
            <a:t>Financial Analysis and Planning – size of the firm and its projected growth rate </a:t>
          </a:r>
          <a:endParaRPr lang="en-US" dirty="0"/>
        </a:p>
      </dgm:t>
    </dgm:pt>
    <dgm:pt modelId="{52A17623-6403-4161-9401-1E927F072DF5}" type="parTrans" cxnId="{1C25A88F-39E9-4C3D-B7DD-999E4CBEB0D1}">
      <dgm:prSet/>
      <dgm:spPr/>
      <dgm:t>
        <a:bodyPr/>
        <a:lstStyle/>
        <a:p>
          <a:endParaRPr lang="en-US"/>
        </a:p>
      </dgm:t>
    </dgm:pt>
    <dgm:pt modelId="{17D3874C-65F5-43FD-B9A1-C68326BFD641}" type="sibTrans" cxnId="{1C25A88F-39E9-4C3D-B7DD-999E4CBEB0D1}">
      <dgm:prSet/>
      <dgm:spPr/>
      <dgm:t>
        <a:bodyPr/>
        <a:lstStyle/>
        <a:p>
          <a:endParaRPr lang="en-US"/>
        </a:p>
      </dgm:t>
    </dgm:pt>
    <dgm:pt modelId="{47C4107F-D38F-47FC-A1A9-856A955D9ABB}">
      <dgm:prSet/>
      <dgm:spPr/>
      <dgm:t>
        <a:bodyPr/>
        <a:lstStyle/>
        <a:p>
          <a:r>
            <a:rPr lang="en-GB" dirty="0"/>
            <a:t>Investments – allocation of funds </a:t>
          </a:r>
          <a:endParaRPr lang="en-US" dirty="0"/>
        </a:p>
      </dgm:t>
    </dgm:pt>
    <dgm:pt modelId="{6D94E5CC-2B00-440B-B254-46A4BE7A96E8}" type="parTrans" cxnId="{2049B78F-26ED-4130-9D05-05D58CE95F30}">
      <dgm:prSet/>
      <dgm:spPr/>
      <dgm:t>
        <a:bodyPr/>
        <a:lstStyle/>
        <a:p>
          <a:endParaRPr lang="en-US"/>
        </a:p>
      </dgm:t>
    </dgm:pt>
    <dgm:pt modelId="{C9704EDB-57ED-4D6A-BA14-3BC256B54464}" type="sibTrans" cxnId="{2049B78F-26ED-4130-9D05-05D58CE95F30}">
      <dgm:prSet/>
      <dgm:spPr/>
      <dgm:t>
        <a:bodyPr/>
        <a:lstStyle/>
        <a:p>
          <a:endParaRPr lang="en-US"/>
        </a:p>
      </dgm:t>
    </dgm:pt>
    <dgm:pt modelId="{13F0347D-175E-41D3-BD94-3CA116A30A56}">
      <dgm:prSet/>
      <dgm:spPr/>
      <dgm:t>
        <a:bodyPr/>
        <a:lstStyle/>
        <a:p>
          <a:r>
            <a:rPr lang="en-GB" dirty="0"/>
            <a:t>Financing and capital structure decision making </a:t>
          </a:r>
          <a:endParaRPr lang="en-US" dirty="0"/>
        </a:p>
      </dgm:t>
    </dgm:pt>
    <dgm:pt modelId="{3590DCC1-59AF-4FBC-B9E6-BD4B685F8D53}" type="parTrans" cxnId="{0924ED5C-AA0E-49BB-A93E-1DBF16890F1F}">
      <dgm:prSet/>
      <dgm:spPr/>
      <dgm:t>
        <a:bodyPr/>
        <a:lstStyle/>
        <a:p>
          <a:endParaRPr lang="en-US"/>
        </a:p>
      </dgm:t>
    </dgm:pt>
    <dgm:pt modelId="{A2C6DE4A-FC99-4B41-A48F-3603AA78DFE1}" type="sibTrans" cxnId="{0924ED5C-AA0E-49BB-A93E-1DBF16890F1F}">
      <dgm:prSet/>
      <dgm:spPr/>
      <dgm:t>
        <a:bodyPr/>
        <a:lstStyle/>
        <a:p>
          <a:endParaRPr lang="en-US"/>
        </a:p>
      </dgm:t>
    </dgm:pt>
    <dgm:pt modelId="{6C22F486-9D19-4131-8E2A-7BCC525061C8}">
      <dgm:prSet/>
      <dgm:spPr/>
      <dgm:t>
        <a:bodyPr/>
        <a:lstStyle/>
        <a:p>
          <a:r>
            <a:rPr lang="en-GB" dirty="0"/>
            <a:t>Management of working capital and other financial resources </a:t>
          </a:r>
          <a:endParaRPr lang="en-US" dirty="0"/>
        </a:p>
      </dgm:t>
    </dgm:pt>
    <dgm:pt modelId="{9FC88A90-3D31-4EEF-821D-1624F3221074}" type="parTrans" cxnId="{2FD48A01-CD4A-4C09-B45A-CD3A39206AFF}">
      <dgm:prSet/>
      <dgm:spPr/>
      <dgm:t>
        <a:bodyPr/>
        <a:lstStyle/>
        <a:p>
          <a:endParaRPr lang="en-US"/>
        </a:p>
      </dgm:t>
    </dgm:pt>
    <dgm:pt modelId="{E0650FB4-6B7B-429F-9848-1BEFA01A1393}" type="sibTrans" cxnId="{2FD48A01-CD4A-4C09-B45A-CD3A39206AFF}">
      <dgm:prSet/>
      <dgm:spPr/>
      <dgm:t>
        <a:bodyPr/>
        <a:lstStyle/>
        <a:p>
          <a:endParaRPr lang="en-US"/>
        </a:p>
      </dgm:t>
    </dgm:pt>
    <dgm:pt modelId="{51A62BD2-7D73-4ED6-ACFE-1FAB42BAEC48}">
      <dgm:prSet/>
      <dgm:spPr/>
      <dgm:t>
        <a:bodyPr/>
        <a:lstStyle/>
        <a:p>
          <a:r>
            <a:rPr lang="en-GB" dirty="0"/>
            <a:t>Risk management – Hedging, Lagging and Insurance </a:t>
          </a:r>
          <a:endParaRPr lang="en-US" dirty="0"/>
        </a:p>
      </dgm:t>
    </dgm:pt>
    <dgm:pt modelId="{23A62A67-F544-4D5F-8F41-998440CBF622}" type="parTrans" cxnId="{51BFCE30-079E-462D-B78F-D49FEDDAA5DA}">
      <dgm:prSet/>
      <dgm:spPr/>
      <dgm:t>
        <a:bodyPr/>
        <a:lstStyle/>
        <a:p>
          <a:endParaRPr lang="en-US"/>
        </a:p>
      </dgm:t>
    </dgm:pt>
    <dgm:pt modelId="{EB63704F-00A9-4498-A64E-CCB0AA224F04}" type="sibTrans" cxnId="{51BFCE30-079E-462D-B78F-D49FEDDAA5DA}">
      <dgm:prSet/>
      <dgm:spPr/>
      <dgm:t>
        <a:bodyPr/>
        <a:lstStyle/>
        <a:p>
          <a:endParaRPr lang="en-US"/>
        </a:p>
      </dgm:t>
    </dgm:pt>
    <dgm:pt modelId="{F2A19E28-D3DC-4D23-A65F-1A367D09C6ED}" type="pres">
      <dgm:prSet presAssocID="{8D907482-B2D6-4D81-8499-05BCCD472B8E}" presName="linear" presStyleCnt="0">
        <dgm:presLayoutVars>
          <dgm:animLvl val="lvl"/>
          <dgm:resizeHandles val="exact"/>
        </dgm:presLayoutVars>
      </dgm:prSet>
      <dgm:spPr/>
    </dgm:pt>
    <dgm:pt modelId="{3C1C442C-1372-43CD-BC1A-D2E0A7F69E4A}" type="pres">
      <dgm:prSet presAssocID="{36FEC3F2-1B20-478F-9654-882DD19B6BA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63E1250-4FEC-49A1-ADA4-C4E1EC26EE50}" type="pres">
      <dgm:prSet presAssocID="{17D3874C-65F5-43FD-B9A1-C68326BFD641}" presName="spacer" presStyleCnt="0"/>
      <dgm:spPr/>
    </dgm:pt>
    <dgm:pt modelId="{2234817F-6C6C-41EC-B4B3-9BA8D6A90A3E}" type="pres">
      <dgm:prSet presAssocID="{47C4107F-D38F-47FC-A1A9-856A955D9AB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7B640B9-017C-400D-9C8D-38BB56A72C26}" type="pres">
      <dgm:prSet presAssocID="{C9704EDB-57ED-4D6A-BA14-3BC256B54464}" presName="spacer" presStyleCnt="0"/>
      <dgm:spPr/>
    </dgm:pt>
    <dgm:pt modelId="{D571B3E3-5149-4CF0-99DD-43EC7518DAAE}" type="pres">
      <dgm:prSet presAssocID="{13F0347D-175E-41D3-BD94-3CA116A30A5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C5FF299-ED50-4403-9038-A2E8E2406CEF}" type="pres">
      <dgm:prSet presAssocID="{A2C6DE4A-FC99-4B41-A48F-3603AA78DFE1}" presName="spacer" presStyleCnt="0"/>
      <dgm:spPr/>
    </dgm:pt>
    <dgm:pt modelId="{5BBAD8EB-F18C-40AA-A94A-6164538AFB97}" type="pres">
      <dgm:prSet presAssocID="{6C22F486-9D19-4131-8E2A-7BCC525061C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97CCBAF-C0EB-448F-878D-83E80C0859BD}" type="pres">
      <dgm:prSet presAssocID="{E0650FB4-6B7B-429F-9848-1BEFA01A1393}" presName="spacer" presStyleCnt="0"/>
      <dgm:spPr/>
    </dgm:pt>
    <dgm:pt modelId="{8915B65E-61FF-49D7-8441-ED38E6F87485}" type="pres">
      <dgm:prSet presAssocID="{51A62BD2-7D73-4ED6-ACFE-1FAB42BAEC4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FD48A01-CD4A-4C09-B45A-CD3A39206AFF}" srcId="{8D907482-B2D6-4D81-8499-05BCCD472B8E}" destId="{6C22F486-9D19-4131-8E2A-7BCC525061C8}" srcOrd="3" destOrd="0" parTransId="{9FC88A90-3D31-4EEF-821D-1624F3221074}" sibTransId="{E0650FB4-6B7B-429F-9848-1BEFA01A1393}"/>
    <dgm:cxn modelId="{59BCEC06-0CF8-413D-842C-164E88D238BE}" type="presOf" srcId="{36FEC3F2-1B20-478F-9654-882DD19B6BA0}" destId="{3C1C442C-1372-43CD-BC1A-D2E0A7F69E4A}" srcOrd="0" destOrd="0" presId="urn:microsoft.com/office/officeart/2005/8/layout/vList2"/>
    <dgm:cxn modelId="{6B803828-8D63-424D-ADA8-12DB89928084}" type="presOf" srcId="{13F0347D-175E-41D3-BD94-3CA116A30A56}" destId="{D571B3E3-5149-4CF0-99DD-43EC7518DAAE}" srcOrd="0" destOrd="0" presId="urn:microsoft.com/office/officeart/2005/8/layout/vList2"/>
    <dgm:cxn modelId="{51BFCE30-079E-462D-B78F-D49FEDDAA5DA}" srcId="{8D907482-B2D6-4D81-8499-05BCCD472B8E}" destId="{51A62BD2-7D73-4ED6-ACFE-1FAB42BAEC48}" srcOrd="4" destOrd="0" parTransId="{23A62A67-F544-4D5F-8F41-998440CBF622}" sibTransId="{EB63704F-00A9-4498-A64E-CCB0AA224F04}"/>
    <dgm:cxn modelId="{0924ED5C-AA0E-49BB-A93E-1DBF16890F1F}" srcId="{8D907482-B2D6-4D81-8499-05BCCD472B8E}" destId="{13F0347D-175E-41D3-BD94-3CA116A30A56}" srcOrd="2" destOrd="0" parTransId="{3590DCC1-59AF-4FBC-B9E6-BD4B685F8D53}" sibTransId="{A2C6DE4A-FC99-4B41-A48F-3603AA78DFE1}"/>
    <dgm:cxn modelId="{BAA1284C-5F20-4BE9-BDCC-891147B5ED36}" type="presOf" srcId="{47C4107F-D38F-47FC-A1A9-856A955D9ABB}" destId="{2234817F-6C6C-41EC-B4B3-9BA8D6A90A3E}" srcOrd="0" destOrd="0" presId="urn:microsoft.com/office/officeart/2005/8/layout/vList2"/>
    <dgm:cxn modelId="{5555857E-857E-4511-9989-8E9EEAA248D1}" type="presOf" srcId="{51A62BD2-7D73-4ED6-ACFE-1FAB42BAEC48}" destId="{8915B65E-61FF-49D7-8441-ED38E6F87485}" srcOrd="0" destOrd="0" presId="urn:microsoft.com/office/officeart/2005/8/layout/vList2"/>
    <dgm:cxn modelId="{1C25A88F-39E9-4C3D-B7DD-999E4CBEB0D1}" srcId="{8D907482-B2D6-4D81-8499-05BCCD472B8E}" destId="{36FEC3F2-1B20-478F-9654-882DD19B6BA0}" srcOrd="0" destOrd="0" parTransId="{52A17623-6403-4161-9401-1E927F072DF5}" sibTransId="{17D3874C-65F5-43FD-B9A1-C68326BFD641}"/>
    <dgm:cxn modelId="{2049B78F-26ED-4130-9D05-05D58CE95F30}" srcId="{8D907482-B2D6-4D81-8499-05BCCD472B8E}" destId="{47C4107F-D38F-47FC-A1A9-856A955D9ABB}" srcOrd="1" destOrd="0" parTransId="{6D94E5CC-2B00-440B-B254-46A4BE7A96E8}" sibTransId="{C9704EDB-57ED-4D6A-BA14-3BC256B54464}"/>
    <dgm:cxn modelId="{2BFE41DF-2E39-4DBA-9206-EE8C0B42A803}" type="presOf" srcId="{6C22F486-9D19-4131-8E2A-7BCC525061C8}" destId="{5BBAD8EB-F18C-40AA-A94A-6164538AFB97}" srcOrd="0" destOrd="0" presId="urn:microsoft.com/office/officeart/2005/8/layout/vList2"/>
    <dgm:cxn modelId="{1C4FD0EB-2607-4B15-A1E3-D1F7F8BEFDD0}" type="presOf" srcId="{8D907482-B2D6-4D81-8499-05BCCD472B8E}" destId="{F2A19E28-D3DC-4D23-A65F-1A367D09C6ED}" srcOrd="0" destOrd="0" presId="urn:microsoft.com/office/officeart/2005/8/layout/vList2"/>
    <dgm:cxn modelId="{80774F15-BC41-4C39-A417-68882F196285}" type="presParOf" srcId="{F2A19E28-D3DC-4D23-A65F-1A367D09C6ED}" destId="{3C1C442C-1372-43CD-BC1A-D2E0A7F69E4A}" srcOrd="0" destOrd="0" presId="urn:microsoft.com/office/officeart/2005/8/layout/vList2"/>
    <dgm:cxn modelId="{ACA47DC5-7578-44C9-9B8F-19970E1C8697}" type="presParOf" srcId="{F2A19E28-D3DC-4D23-A65F-1A367D09C6ED}" destId="{163E1250-4FEC-49A1-ADA4-C4E1EC26EE50}" srcOrd="1" destOrd="0" presId="urn:microsoft.com/office/officeart/2005/8/layout/vList2"/>
    <dgm:cxn modelId="{62074710-30E3-41F2-A450-D72D8CDFBCB4}" type="presParOf" srcId="{F2A19E28-D3DC-4D23-A65F-1A367D09C6ED}" destId="{2234817F-6C6C-41EC-B4B3-9BA8D6A90A3E}" srcOrd="2" destOrd="0" presId="urn:microsoft.com/office/officeart/2005/8/layout/vList2"/>
    <dgm:cxn modelId="{C48A5499-B4AC-4C40-ADF9-34AB1FBE1314}" type="presParOf" srcId="{F2A19E28-D3DC-4D23-A65F-1A367D09C6ED}" destId="{A7B640B9-017C-400D-9C8D-38BB56A72C26}" srcOrd="3" destOrd="0" presId="urn:microsoft.com/office/officeart/2005/8/layout/vList2"/>
    <dgm:cxn modelId="{C2DAE407-C839-4ABC-9B77-AFC09E968FBE}" type="presParOf" srcId="{F2A19E28-D3DC-4D23-A65F-1A367D09C6ED}" destId="{D571B3E3-5149-4CF0-99DD-43EC7518DAAE}" srcOrd="4" destOrd="0" presId="urn:microsoft.com/office/officeart/2005/8/layout/vList2"/>
    <dgm:cxn modelId="{CB0B41E1-252A-41E3-BF85-DDAB4CC0B439}" type="presParOf" srcId="{F2A19E28-D3DC-4D23-A65F-1A367D09C6ED}" destId="{0C5FF299-ED50-4403-9038-A2E8E2406CEF}" srcOrd="5" destOrd="0" presId="urn:microsoft.com/office/officeart/2005/8/layout/vList2"/>
    <dgm:cxn modelId="{82DD8898-76A8-4C82-9D82-32B74AD2F46D}" type="presParOf" srcId="{F2A19E28-D3DC-4D23-A65F-1A367D09C6ED}" destId="{5BBAD8EB-F18C-40AA-A94A-6164538AFB97}" srcOrd="6" destOrd="0" presId="urn:microsoft.com/office/officeart/2005/8/layout/vList2"/>
    <dgm:cxn modelId="{3F97289E-CE2B-485B-945E-74A21225A51F}" type="presParOf" srcId="{F2A19E28-D3DC-4D23-A65F-1A367D09C6ED}" destId="{697CCBAF-C0EB-448F-878D-83E80C0859BD}" srcOrd="7" destOrd="0" presId="urn:microsoft.com/office/officeart/2005/8/layout/vList2"/>
    <dgm:cxn modelId="{35B30D95-1260-4948-8689-B70C6B06701A}" type="presParOf" srcId="{F2A19E28-D3DC-4D23-A65F-1A367D09C6ED}" destId="{8915B65E-61FF-49D7-8441-ED38E6F8748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3604E2-0543-44FC-AC5F-AD0061EC773D}">
      <dsp:nvSpPr>
        <dsp:cNvPr id="0" name=""/>
        <dsp:cNvSpPr/>
      </dsp:nvSpPr>
      <dsp:spPr>
        <a:xfrm>
          <a:off x="3343211" y="0"/>
          <a:ext cx="1566481" cy="87026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Current Assets </a:t>
          </a:r>
        </a:p>
      </dsp:txBody>
      <dsp:txXfrm>
        <a:off x="3368700" y="25489"/>
        <a:ext cx="1515503" cy="819289"/>
      </dsp:txXfrm>
    </dsp:sp>
    <dsp:sp modelId="{C7906936-20F5-462D-8A43-16018C5BE94F}">
      <dsp:nvSpPr>
        <dsp:cNvPr id="0" name=""/>
        <dsp:cNvSpPr/>
      </dsp:nvSpPr>
      <dsp:spPr>
        <a:xfrm>
          <a:off x="5605907" y="0"/>
          <a:ext cx="1566481" cy="87026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Current Liabilities </a:t>
          </a:r>
        </a:p>
      </dsp:txBody>
      <dsp:txXfrm>
        <a:off x="5631396" y="25489"/>
        <a:ext cx="1515503" cy="819289"/>
      </dsp:txXfrm>
    </dsp:sp>
    <dsp:sp modelId="{9DCF33ED-C2EB-473C-83E6-0EB233E68349}">
      <dsp:nvSpPr>
        <dsp:cNvPr id="0" name=""/>
        <dsp:cNvSpPr/>
      </dsp:nvSpPr>
      <dsp:spPr>
        <a:xfrm>
          <a:off x="4834177" y="3679180"/>
          <a:ext cx="652700" cy="652700"/>
        </a:xfrm>
        <a:prstGeom prst="triangl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3E7CE-70BB-4BC2-BF0F-BB82C4CCF683}">
      <dsp:nvSpPr>
        <dsp:cNvPr id="0" name=""/>
        <dsp:cNvSpPr/>
      </dsp:nvSpPr>
      <dsp:spPr>
        <a:xfrm>
          <a:off x="3299099" y="3418947"/>
          <a:ext cx="3917400" cy="2739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926472-70D0-460D-BE08-2BD8105707B1}">
      <dsp:nvSpPr>
        <dsp:cNvPr id="0" name=""/>
        <dsp:cNvSpPr/>
      </dsp:nvSpPr>
      <dsp:spPr>
        <a:xfrm>
          <a:off x="5626420" y="2317543"/>
          <a:ext cx="1612481" cy="1143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Shareholders Equity </a:t>
          </a:r>
        </a:p>
      </dsp:txBody>
      <dsp:txXfrm>
        <a:off x="5682241" y="2373364"/>
        <a:ext cx="1500839" cy="1031847"/>
      </dsp:txXfrm>
    </dsp:sp>
    <dsp:sp modelId="{C9F53B0B-1DF4-467C-BF2B-4540DD98BE75}">
      <dsp:nvSpPr>
        <dsp:cNvPr id="0" name=""/>
        <dsp:cNvSpPr/>
      </dsp:nvSpPr>
      <dsp:spPr>
        <a:xfrm>
          <a:off x="5586992" y="1031631"/>
          <a:ext cx="1612481" cy="1143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Noncurrent liabilities </a:t>
          </a:r>
        </a:p>
      </dsp:txBody>
      <dsp:txXfrm>
        <a:off x="5642813" y="1087452"/>
        <a:ext cx="1500839" cy="1031847"/>
      </dsp:txXfrm>
    </dsp:sp>
    <dsp:sp modelId="{5AA0AB14-FAA4-476F-850F-59E462775D99}">
      <dsp:nvSpPr>
        <dsp:cNvPr id="0" name=""/>
        <dsp:cNvSpPr/>
      </dsp:nvSpPr>
      <dsp:spPr>
        <a:xfrm>
          <a:off x="3385481" y="2160895"/>
          <a:ext cx="1612481" cy="1143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Non-current assets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Tangible NCA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Intangible NCA</a:t>
          </a:r>
        </a:p>
      </dsp:txBody>
      <dsp:txXfrm>
        <a:off x="3441302" y="2216716"/>
        <a:ext cx="1500839" cy="10318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44E8C-901A-4A86-91B6-7544664373D6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EB4C6-15F2-493A-834A-B3EABFC7A552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Assets for investments in the short and the long term  - these must be financed. Capital budgeting deals with making and managing expenditures on assets </a:t>
          </a:r>
          <a:endParaRPr lang="en-US" sz="1100" kern="1200" dirty="0"/>
        </a:p>
      </dsp:txBody>
      <dsp:txXfrm>
        <a:off x="100682" y="2427484"/>
        <a:ext cx="2370489" cy="720000"/>
      </dsp:txXfrm>
    </dsp:sp>
    <dsp:sp modelId="{731DB30F-AE1B-46CD-A6F6-047DECE4FE22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507BA-B8EA-4133-B7DC-B7FAFBA75073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 can cash be raised for capital expenditures – (RHS of the balance sheet). Considerations of capital structure – debt and equity </a:t>
          </a:r>
          <a:endParaRPr lang="en-US" sz="1100" kern="1200" dirty="0"/>
        </a:p>
      </dsp:txBody>
      <dsp:txXfrm>
        <a:off x="2886007" y="2427484"/>
        <a:ext cx="2370489" cy="720000"/>
      </dsp:txXfrm>
    </dsp:sp>
    <dsp:sp modelId="{BD9036F1-53B5-420B-935E-547AC8B293BA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DB650-8A56-431A-8C35-CE20C567A158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Managing operational cash flows – the upper part of the balance sheet </a:t>
          </a:r>
          <a:endParaRPr lang="en-US" sz="1100" kern="1200" dirty="0"/>
        </a:p>
      </dsp:txBody>
      <dsp:txXfrm>
        <a:off x="5671332" y="2427484"/>
        <a:ext cx="2370489" cy="720000"/>
      </dsp:txXfrm>
    </dsp:sp>
    <dsp:sp modelId="{49033C2C-C9E5-48ED-86B3-CB6A52797FEE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016DC-594C-40BB-AFFB-A8B1FDD47ACB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? What are the connections and linkages here ? </a:t>
          </a:r>
          <a:endParaRPr lang="en-US" sz="1100" kern="1200" dirty="0"/>
        </a:p>
      </dsp:txBody>
      <dsp:txXfrm>
        <a:off x="8456657" y="2427484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C442C-1372-43CD-BC1A-D2E0A7F69E4A}">
      <dsp:nvSpPr>
        <dsp:cNvPr id="0" name=""/>
        <dsp:cNvSpPr/>
      </dsp:nvSpPr>
      <dsp:spPr>
        <a:xfrm>
          <a:off x="0" y="87854"/>
          <a:ext cx="5291663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Financial Analysis and Planning – size of the firm and its projected growth rate </a:t>
          </a:r>
          <a:endParaRPr lang="en-US" sz="1700" kern="1200" dirty="0"/>
        </a:p>
      </dsp:txBody>
      <dsp:txXfrm>
        <a:off x="33012" y="120866"/>
        <a:ext cx="5225639" cy="610236"/>
      </dsp:txXfrm>
    </dsp:sp>
    <dsp:sp modelId="{2234817F-6C6C-41EC-B4B3-9BA8D6A90A3E}">
      <dsp:nvSpPr>
        <dsp:cNvPr id="0" name=""/>
        <dsp:cNvSpPr/>
      </dsp:nvSpPr>
      <dsp:spPr>
        <a:xfrm>
          <a:off x="0" y="813074"/>
          <a:ext cx="5291663" cy="67626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Investments – allocation of funds </a:t>
          </a:r>
          <a:endParaRPr lang="en-US" sz="1700" kern="1200" dirty="0"/>
        </a:p>
      </dsp:txBody>
      <dsp:txXfrm>
        <a:off x="33012" y="846086"/>
        <a:ext cx="5225639" cy="610236"/>
      </dsp:txXfrm>
    </dsp:sp>
    <dsp:sp modelId="{D571B3E3-5149-4CF0-99DD-43EC7518DAAE}">
      <dsp:nvSpPr>
        <dsp:cNvPr id="0" name=""/>
        <dsp:cNvSpPr/>
      </dsp:nvSpPr>
      <dsp:spPr>
        <a:xfrm>
          <a:off x="0" y="1538294"/>
          <a:ext cx="5291663" cy="67626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Financing and capital structure decision making </a:t>
          </a:r>
          <a:endParaRPr lang="en-US" sz="1700" kern="1200" dirty="0"/>
        </a:p>
      </dsp:txBody>
      <dsp:txXfrm>
        <a:off x="33012" y="1571306"/>
        <a:ext cx="5225639" cy="610236"/>
      </dsp:txXfrm>
    </dsp:sp>
    <dsp:sp modelId="{5BBAD8EB-F18C-40AA-A94A-6164538AFB97}">
      <dsp:nvSpPr>
        <dsp:cNvPr id="0" name=""/>
        <dsp:cNvSpPr/>
      </dsp:nvSpPr>
      <dsp:spPr>
        <a:xfrm>
          <a:off x="0" y="2263514"/>
          <a:ext cx="5291663" cy="67626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Management of working capital and other financial resources </a:t>
          </a:r>
          <a:endParaRPr lang="en-US" sz="1700" kern="1200" dirty="0"/>
        </a:p>
      </dsp:txBody>
      <dsp:txXfrm>
        <a:off x="33012" y="2296526"/>
        <a:ext cx="5225639" cy="610236"/>
      </dsp:txXfrm>
    </dsp:sp>
    <dsp:sp modelId="{8915B65E-61FF-49D7-8441-ED38E6F87485}">
      <dsp:nvSpPr>
        <dsp:cNvPr id="0" name=""/>
        <dsp:cNvSpPr/>
      </dsp:nvSpPr>
      <dsp:spPr>
        <a:xfrm>
          <a:off x="0" y="2988734"/>
          <a:ext cx="5291663" cy="6762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Risk management – Hedging, Lagging and Insurance </a:t>
          </a:r>
          <a:endParaRPr lang="en-US" sz="1700" kern="1200" dirty="0"/>
        </a:p>
      </dsp:txBody>
      <dsp:txXfrm>
        <a:off x="33012" y="3021746"/>
        <a:ext cx="5225639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9D142-3670-0616-402A-6ACE4B0E75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DE92B0-BEF8-2C96-E47E-6EF86257C5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96ABB-79F0-20F6-687D-700F886FF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7BF2D-E35C-76A0-8957-18C4104BF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A3446-E0B4-CFD1-FEE7-28C23497C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44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C0F2-C763-C6AC-C369-27D432114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2C842-6D08-58D2-48A9-476EBC3AC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FA730-5CBE-386B-64F4-4AB9C1054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170E2-E2D9-836C-0280-5A358A518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97CC1-FDDC-26E8-F2A4-3EAE58E20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52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F396D-FE33-27BF-1E2F-A6AFBA5EA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1DFA96-C37B-143D-A3E3-41D2D4927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30BC5-9FA4-277D-81AF-7F22B6678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F6A4E6-9295-8B40-88D5-430EB290BF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1D026-5D52-A912-90F1-F40A39D238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4FDC96-FC07-3366-5AAB-0D6EB13B9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9FA9D8-D01C-ADFE-6781-50DE26A40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462E73-9F42-3C95-89AA-978E70C75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820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9D142-3670-0616-402A-6ACE4B0E75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DE92B0-BEF8-2C96-E47E-6EF86257C5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96ABB-79F0-20F6-687D-700F886FF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7BF2D-E35C-76A0-8957-18C4104BF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A3446-E0B4-CFD1-FEE7-28C23497C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974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C0F2-C763-C6AC-C369-27D432114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2C842-6D08-58D2-48A9-476EBC3AC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FA730-5CBE-386B-64F4-4AB9C1054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170E2-E2D9-836C-0280-5A358A518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97CC1-FDDC-26E8-F2A4-3EAE58E20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1971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1A12F-10B9-47D5-66A9-0FA0F7E0C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E6BFAA-ABB8-1F92-0CD9-362766C679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FA246-75F5-9CB9-C31C-6585F492E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8CAA6-1874-F17E-9127-62D640044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62A67-C0A8-BBC0-A551-4D9A72ED7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8636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BD6D7-4F87-33AE-BD0D-C3648C9B6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71712-223E-3E4C-C0E3-0676589975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B5543-E692-36CE-26B3-1C222C326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C66C9B-8333-B2F9-FA03-507809076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B2F798-2CAC-21C7-7FFD-EB60AA13B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F13BC6-E53F-3A4B-343F-1613FF688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6360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F396D-FE33-27BF-1E2F-A6AFBA5EA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1DFA96-C37B-143D-A3E3-41D2D4927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30BC5-9FA4-277D-81AF-7F22B6678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F6A4E6-9295-8B40-88D5-430EB290BF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1D026-5D52-A912-90F1-F40A39D238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4FDC96-FC07-3366-5AAB-0D6EB13B9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9FA9D8-D01C-ADFE-6781-50DE26A40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462E73-9F42-3C95-89AA-978E70C75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728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160CC-6456-EF2B-AF1D-5B390E995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8A3693-085E-ED15-F0FE-A295BF32B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ED8EC5-CD48-13A3-3F9A-56814D3D1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8B3AA-AB98-F8DD-2D64-DC827BC49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33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C73706-3578-466C-E71E-67076E07D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2CAC17-9731-E838-7EF8-D54E0F52A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B380D5-44DD-1B23-D15B-7F79A3E56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8173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FD72B-0AF3-5A4D-DDD6-95A17F46E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00FC3-271C-9F08-053B-4A9B41F6E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E3B5A3-A6AA-B20B-58F3-831F534DE3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8F3E2-3ED9-B8D1-8C47-B600ED716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DA9C8-D11E-2486-9BBD-82301C363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79E30-3558-7931-4FDE-3D46D2065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5560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AEABB-4640-3707-BF60-2AF0149A3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9D1DDA-FCC5-CFFB-020C-3D6187CB59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9502BA-7817-BBBB-F6AD-CA678D93E5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AABFBA-7776-ED97-3CB5-11A741A59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23A167-DDBB-2459-27EB-ED6286B82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06A75-FA64-36D5-F472-7A780D307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7049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65AD2-E5A6-FF11-C327-D76C44DB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E91958-4B6A-A3EB-2C36-E12ED508B8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8755B-84FD-024D-7899-3A2E9B92D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07C55-B875-F84D-C39E-34C991565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55022-3229-68BA-99FD-90A4BDFC2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385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2CA2CD-131F-D764-CFCA-0404C2748A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BDBC26-2FB3-AEE5-FCA6-1C2BA85101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94ECA4-B8F9-B9FF-4F62-9534FCD64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F6321-77ED-6265-64C2-655F787C8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5A6DB-735C-61D8-1FBA-985D5440D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515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4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  <p:sldLayoutId id="2147483721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CCE27E-CB78-CC71-289F-027B46924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B12AB3-8CDA-A5E1-5081-5A3DE41655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ABD85-7DE9-8976-CB94-08FBA3A9D5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29704D-7010-4D5F-A10F-27399D541F9D}" type="datetimeFigureOut">
              <a:rPr lang="en-GB" smtClean="0"/>
              <a:t>19/07/2025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35C72D-9DDE-5F74-9D61-0F3E9720DA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1FFEC-D8B6-96E3-4A28-14C562C763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038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chart/32015/contributors-to-the-sp500-return/" TargetMode="Externa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QUeyxlZG3EQ?feature=oembe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outlook/fmo/corporate-finance/worldwide#revenue" TargetMode="Externa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uk.indeed.com/q-finance-manager-l-london-jobs.html?vjk=104890c122e97904" TargetMode="Externa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01367-388C-59C5-9CAB-036051ED87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LCBB6002- International Financial Management (IFM)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69DB33-86CC-022D-0880-241149BE97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June 2025 </a:t>
            </a:r>
          </a:p>
          <a:p>
            <a:r>
              <a:rPr lang="en-GB" dirty="0"/>
              <a:t>Week One (1)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 Introduction to Financial Management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Corporate Governance &amp; Agency Theory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301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9529B-0360-1CEC-C4DB-078A3FDE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2730C-7D0C-E795-821C-2B41EF1E9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Corporate Finance Environment </a:t>
            </a:r>
          </a:p>
          <a:p>
            <a:r>
              <a:rPr lang="en-GB" dirty="0"/>
              <a:t>What is Corporate Finance </a:t>
            </a:r>
          </a:p>
          <a:p>
            <a:r>
              <a:rPr lang="en-GB" dirty="0"/>
              <a:t>The Goal of Financial Management </a:t>
            </a:r>
          </a:p>
          <a:p>
            <a:r>
              <a:rPr lang="en-GB" dirty="0"/>
              <a:t>The Role of the Financial Manager </a:t>
            </a:r>
          </a:p>
          <a:p>
            <a:r>
              <a:rPr lang="en-GB" dirty="0"/>
              <a:t>The Balance Sheet Model of the Firm </a:t>
            </a:r>
          </a:p>
          <a:p>
            <a:r>
              <a:rPr lang="en-GB" dirty="0"/>
              <a:t>Financial Markets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536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881BD28-08C8-E62A-55A1-91F8CA6FB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78AC2-FF5B-978A-1987-85332A12C4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At the end of this session, you should be able </a:t>
            </a:r>
          </a:p>
          <a:p>
            <a:r>
              <a:rPr lang="en-GB" dirty="0"/>
              <a:t>To explain key concepts such as corporate finance </a:t>
            </a:r>
          </a:p>
          <a:p>
            <a:r>
              <a:rPr lang="en-GB" dirty="0"/>
              <a:t>Appreciate the significance  of the Balance Sheet Model of the firm</a:t>
            </a:r>
          </a:p>
          <a:p>
            <a:r>
              <a:rPr lang="en-GB" dirty="0"/>
              <a:t>Understand the differences between the profit maximisation and the shareholder wealth maximisation of the firm</a:t>
            </a:r>
          </a:p>
          <a:p>
            <a:r>
              <a:rPr lang="en-GB" dirty="0"/>
              <a:t>Appreciate the goals of the financial manager </a:t>
            </a:r>
          </a:p>
          <a:p>
            <a:r>
              <a:rPr lang="en-GB" dirty="0"/>
              <a:t>Appreciate the roles of the financial manger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804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00466-1CD3-C654-8A0B-6247646BA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CORPORATE FINANCE ENVIRONMENT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640FC-72CF-CDED-F4DF-BB31DF388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Corporate Finance does not exist in a vacuum. It is subject to changes in business culture and changes in the business environment. </a:t>
            </a:r>
          </a:p>
          <a:p>
            <a:r>
              <a:rPr lang="en-GB" dirty="0"/>
              <a:t>Pre 2008 – governing corporations and financial decision making were significantly influenced by the Anglo- American business and finance perspective. </a:t>
            </a:r>
          </a:p>
          <a:p>
            <a:r>
              <a:rPr lang="en-GB" dirty="0"/>
              <a:t>Raising capital was relatively easy and affordable/cheap. Capital and money markets were highly liquid. </a:t>
            </a:r>
          </a:p>
          <a:p>
            <a:r>
              <a:rPr lang="en-GB" dirty="0"/>
              <a:t>Changes and uncertainty are related to the pressure both internal and external experienced by the European monetary union. </a:t>
            </a:r>
          </a:p>
          <a:p>
            <a:r>
              <a:rPr lang="en-GB" dirty="0"/>
              <a:t>The United States is slowly using dominance to other countries. </a:t>
            </a:r>
          </a:p>
          <a:p>
            <a:r>
              <a:rPr lang="en-GB" dirty="0"/>
              <a:t>New forms of financing (Fintech/Cryptocurrencies) are replacing the traditional banking system.</a:t>
            </a:r>
          </a:p>
          <a:p>
            <a:r>
              <a:rPr lang="en-GB" dirty="0"/>
              <a:t>Exports markets in the West are weak and this is a restraint on buoyancy in the emerging countries such as India &amp; China.</a:t>
            </a:r>
          </a:p>
        </p:txBody>
      </p:sp>
    </p:spTree>
    <p:extLst>
      <p:ext uri="{BB962C8B-B14F-4D97-AF65-F5344CB8AC3E}">
        <p14:creationId xmlns:p14="http://schemas.microsoft.com/office/powerpoint/2010/main" val="2018607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B1049-B844-A267-744D-BD4283C75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dirty="0"/>
              <a:t>WHAT IS CORPORATE FINANCE?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D1D7D-097B-EC3A-8203-62882DBCB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900" dirty="0"/>
              <a:t>Corporate finance is a branch of finance . It focuses on corporations' approach to capital structure, funding sources, investments  and accounting decisions. </a:t>
            </a:r>
          </a:p>
          <a:p>
            <a:r>
              <a:rPr lang="en-GB" sz="1900" dirty="0"/>
              <a:t>The key goal of corporate finance is to maximize shareholder value string a balance between risk and profitability . Therefore, strategies such as capital investment and tax planning must be considered. Corporate and finance planning must consider both the short and the long term. </a:t>
            </a:r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13A4BC9F-AF09-BBCD-DA7A-F9EED2E871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7" r="39032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740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6817F-CB5B-1BAC-A1DF-D9CA59B46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Balance Sheet Model of the Firm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1A0C522-998A-525C-7DC2-DEEF62B04E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33227780-FFFB-8749-6D66-818B323C183C}"/>
              </a:ext>
            </a:extLst>
          </p:cNvPr>
          <p:cNvCxnSpPr/>
          <p:nvPr/>
        </p:nvCxnSpPr>
        <p:spPr>
          <a:xfrm>
            <a:off x="5638800" y="1825625"/>
            <a:ext cx="914400" cy="914400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E9EC2FA-75A7-812A-3B2C-2D08F2AAE81C}"/>
              </a:ext>
            </a:extLst>
          </p:cNvPr>
          <p:cNvSpPr txBox="1"/>
          <p:nvPr/>
        </p:nvSpPr>
        <p:spPr>
          <a:xfrm>
            <a:off x="3871610" y="2821021"/>
            <a:ext cx="2224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 working capital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3981B0-3215-9DCD-D4D0-625D8DC6C8D2}"/>
              </a:ext>
            </a:extLst>
          </p:cNvPr>
          <p:cNvSpPr txBox="1"/>
          <p:nvPr/>
        </p:nvSpPr>
        <p:spPr>
          <a:xfrm>
            <a:off x="3278222" y="5710136"/>
            <a:ext cx="2234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Total value of assets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1BED6F-4BAF-81C4-FCAE-EB16A06A249B}"/>
              </a:ext>
            </a:extLst>
          </p:cNvPr>
          <p:cNvSpPr txBox="1"/>
          <p:nvPr/>
        </p:nvSpPr>
        <p:spPr>
          <a:xfrm>
            <a:off x="6828817" y="5710136"/>
            <a:ext cx="3561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Total Value of the firm to investors </a:t>
            </a:r>
          </a:p>
        </p:txBody>
      </p:sp>
    </p:spTree>
    <p:extLst>
      <p:ext uri="{BB962C8B-B14F-4D97-AF65-F5344CB8AC3E}">
        <p14:creationId xmlns:p14="http://schemas.microsoft.com/office/powerpoint/2010/main" val="1539378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D8585-B7D7-41BF-92EB-628F85BAD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BSM cont’d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AD723E-12E2-466A-3972-B7A9BD44AE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1930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E5882-4F91-0957-91D5-9319D0B8C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Question – Con M: Create the Balance Sheet Model of the Firm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59770-E0B1-1D4E-42CF-4E1F4DF1E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following data construct the Balance Sheet Model For Con M and calculate the net working capital, total value of asset, and the total value of the firm to investors.</a:t>
            </a:r>
          </a:p>
          <a:p>
            <a:r>
              <a:rPr lang="en-GB" dirty="0"/>
              <a:t>Current assets - £50 billion, Current liabilities £42 billion, NCA – Tangible - £36 billion, NCA Intangible £0.5 billion, Shareholders equity - 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277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F2BA9-90EF-870B-864C-E75A83630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339" y="168965"/>
            <a:ext cx="10915727" cy="626165"/>
          </a:xfrm>
        </p:spPr>
        <p:txBody>
          <a:bodyPr>
            <a:normAutofit fontScale="90000"/>
          </a:bodyPr>
          <a:lstStyle/>
          <a:p>
            <a:r>
              <a:rPr lang="en-GB" dirty="0"/>
              <a:t>Accounting Profit versus Cash Flows- RAN PLC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12D0E-2754-8ADA-87D8-C93BBC3F4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882227"/>
            <a:ext cx="11481847" cy="4519332"/>
          </a:xfrm>
        </p:spPr>
        <p:txBody>
          <a:bodyPr/>
          <a:lstStyle/>
          <a:p>
            <a:r>
              <a:rPr lang="en-GB" dirty="0"/>
              <a:t>Ran sold 5000 products for US$ 1.7million . It had bought these products in January 2024 for US$ 900000. </a:t>
            </a:r>
          </a:p>
          <a:p>
            <a:r>
              <a:rPr lang="en-GB" dirty="0"/>
              <a:t>At the end of its financial year 31.12.2024 the company Income statement according to its use of accounting standards was 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3AB7ADC-D5E0-DF88-6D36-FE5DA55B66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1481189"/>
              </p:ext>
            </p:extLst>
          </p:nvPr>
        </p:nvGraphicFramePr>
        <p:xfrm>
          <a:off x="1089897" y="2726129"/>
          <a:ext cx="8127999" cy="1747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38054489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81783483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873291779"/>
                    </a:ext>
                  </a:extLst>
                </a:gridCol>
              </a:tblGrid>
              <a:tr h="28437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US$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4248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1,700 000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559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/>
                        <a:t>(900000)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4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Profit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38224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7E4CFDB-4009-D7D6-489E-7024DE2382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5359357"/>
              </p:ext>
            </p:extLst>
          </p:nvPr>
        </p:nvGraphicFramePr>
        <p:xfrm>
          <a:off x="1227166" y="4709946"/>
          <a:ext cx="7990730" cy="138322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572064">
                  <a:extLst>
                    <a:ext uri="{9D8B030D-6E8A-4147-A177-3AD203B41FA5}">
                      <a16:colId xmlns:a16="http://schemas.microsoft.com/office/drawing/2014/main" val="320129710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18815842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236527462"/>
                    </a:ext>
                  </a:extLst>
                </a:gridCol>
              </a:tblGrid>
              <a:tr h="590729">
                <a:tc>
                  <a:txBody>
                    <a:bodyPr/>
                    <a:lstStyle/>
                    <a:p>
                      <a:r>
                        <a:rPr lang="en-GB" dirty="0"/>
                        <a:t>Cash Inflow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2084095"/>
                  </a:ext>
                </a:extLst>
              </a:tr>
              <a:tr h="396248">
                <a:tc>
                  <a:txBody>
                    <a:bodyPr/>
                    <a:lstStyle/>
                    <a:p>
                      <a:r>
                        <a:rPr lang="en-GB" dirty="0"/>
                        <a:t>Cash Outflow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(900 000)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692691"/>
                  </a:ext>
                </a:extLst>
              </a:tr>
              <a:tr h="396248">
                <a:tc>
                  <a:txBody>
                    <a:bodyPr/>
                    <a:lstStyle/>
                    <a:p>
                      <a:r>
                        <a:rPr lang="en-GB" dirty="0"/>
                        <a:t>Position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(900 000)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46597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30C39E2-3A67-1F93-D9A8-737C874396BE}"/>
              </a:ext>
            </a:extLst>
          </p:cNvPr>
          <p:cNvSpPr txBox="1"/>
          <p:nvPr/>
        </p:nvSpPr>
        <p:spPr>
          <a:xfrm>
            <a:off x="1868445" y="4407433"/>
            <a:ext cx="3285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Corporate Finance Perspective </a:t>
            </a:r>
          </a:p>
        </p:txBody>
      </p:sp>
    </p:spTree>
    <p:extLst>
      <p:ext uri="{BB962C8B-B14F-4D97-AF65-F5344CB8AC3E}">
        <p14:creationId xmlns:p14="http://schemas.microsoft.com/office/powerpoint/2010/main" val="1549553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574D2-6FAC-117F-6124-96AA2EFFE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So, The Goal(s)  of Financial Management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096D1-A4BB-1B68-3654-FC75A08A5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Stock/shareholder wealth maximization – that is maximizing the price of company shares.</a:t>
            </a:r>
          </a:p>
          <a:p>
            <a:r>
              <a:rPr lang="en-GB" b="1" dirty="0"/>
              <a:t> Nvidia - </a:t>
            </a:r>
            <a:r>
              <a:rPr lang="en-GB" b="1" dirty="0">
                <a:hlinkClick r:id="rId2"/>
              </a:rPr>
              <a:t>https://www.statista.com/chart/32015/contributors-to-the-sp500-return/</a:t>
            </a:r>
            <a:endParaRPr lang="en-GB" b="1" dirty="0"/>
          </a:p>
          <a:p>
            <a:r>
              <a:rPr lang="en-GB" dirty="0"/>
              <a:t>Profit maximization – short term in nature ( TR – TC) over a period of time, usually 12 months. </a:t>
            </a:r>
          </a:p>
          <a:p>
            <a:r>
              <a:rPr lang="en-GB" dirty="0"/>
              <a:t>Managerial reward maximisation </a:t>
            </a:r>
          </a:p>
          <a:p>
            <a:r>
              <a:rPr lang="en-GB" dirty="0"/>
              <a:t>Behavioural Goals </a:t>
            </a:r>
          </a:p>
          <a:p>
            <a:r>
              <a:rPr lang="en-GB" dirty="0"/>
              <a:t>Social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2757432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179F1-CA12-BCDD-9381-ACC40B959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Maximisation Versus Wealth Maximisation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F9EA23-02DF-6782-4529-705804F07A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0911" y="1899295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256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F6BCF-7655-41B8-9A12-E4793A936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874644"/>
          </a:xfrm>
        </p:spPr>
        <p:txBody>
          <a:bodyPr>
            <a:normAutofit/>
          </a:bodyPr>
          <a:lstStyle/>
          <a:p>
            <a:r>
              <a:rPr lang="en-GB" dirty="0"/>
              <a:t>ILLUSTRATION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3A99D-62D6-660E-DA9D-A2232E0A8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01285"/>
            <a:ext cx="10515600" cy="4773957"/>
          </a:xfrm>
        </p:spPr>
        <p:txBody>
          <a:bodyPr/>
          <a:lstStyle/>
          <a:p>
            <a:r>
              <a:rPr lang="en-GB" dirty="0"/>
              <a:t>G PLC  is considering 2 projects  X and Y. The finance manager must also consider the two approaches of profit maximisation and wealth maximisation.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93B16A-D776-E839-C710-997F65277E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436920"/>
              </p:ext>
            </p:extLst>
          </p:nvPr>
        </p:nvGraphicFramePr>
        <p:xfrm>
          <a:off x="1005943" y="2058770"/>
          <a:ext cx="812799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45704800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25557746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3886922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  X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 Y (£)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5619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664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67578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07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88181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266840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B854421-7553-F87B-E879-EC6E78693BDC}"/>
              </a:ext>
            </a:extLst>
          </p:cNvPr>
          <p:cNvSpPr txBox="1"/>
          <p:nvPr/>
        </p:nvSpPr>
        <p:spPr>
          <a:xfrm>
            <a:off x="838200" y="4445970"/>
            <a:ext cx="9957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Find the totals for each project. Would project is preferred assuming profit maximization?  What changes when we consider wealth maximization ? </a:t>
            </a:r>
          </a:p>
        </p:txBody>
      </p:sp>
    </p:spTree>
    <p:extLst>
      <p:ext uri="{BB962C8B-B14F-4D97-AF65-F5344CB8AC3E}">
        <p14:creationId xmlns:p14="http://schemas.microsoft.com/office/powerpoint/2010/main" val="3628779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FF6E2-1ED9-A953-C873-F7BA5D442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86830"/>
            <a:ext cx="11481847" cy="837510"/>
          </a:xfrm>
        </p:spPr>
        <p:txBody>
          <a:bodyPr/>
          <a:lstStyle/>
          <a:p>
            <a:r>
              <a:rPr lang="en-GB" dirty="0"/>
              <a:t>What Does This Mean For Financial Managers?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D65AA-DDD7-764E-6FB0-B12B02E33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67" y="1421802"/>
            <a:ext cx="11481847" cy="4616274"/>
          </a:xfrm>
        </p:spPr>
        <p:txBody>
          <a:bodyPr/>
          <a:lstStyle/>
          <a:p>
            <a:r>
              <a:rPr lang="en-GB" dirty="0"/>
              <a:t>Financial managers must be aware of the changes in the business and finance environment. </a:t>
            </a:r>
          </a:p>
          <a:p>
            <a:r>
              <a:rPr lang="en-GB" dirty="0"/>
              <a:t>They must have knowledge and skills in finance, risk management, and investment.</a:t>
            </a:r>
          </a:p>
          <a:p>
            <a:r>
              <a:rPr lang="en-GB" dirty="0"/>
              <a:t>Knowledge about different corporate systems and business cultures </a:t>
            </a:r>
          </a:p>
          <a:p>
            <a:endParaRPr lang="en-GB" dirty="0"/>
          </a:p>
        </p:txBody>
      </p:sp>
      <p:pic>
        <p:nvPicPr>
          <p:cNvPr id="4" name="Online Media 3" title="Finance professionals must master these skills">
            <a:hlinkClick r:id="" action="ppaction://media"/>
            <a:extLst>
              <a:ext uri="{FF2B5EF4-FFF2-40B4-BE49-F238E27FC236}">
                <a16:creationId xmlns:a16="http://schemas.microsoft.com/office/drawing/2014/main" id="{6668BB12-0169-B4CB-EF49-39B69271A1F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17141" y="3667539"/>
            <a:ext cx="4990755" cy="237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15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75CEA0-4737-83B2-2440-CCEB5DA58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"/>
            <a:ext cx="10515600" cy="2247088"/>
          </a:xfrm>
        </p:spPr>
        <p:txBody>
          <a:bodyPr>
            <a:normAutofit fontScale="90000"/>
          </a:bodyPr>
          <a:lstStyle/>
          <a:p>
            <a:r>
              <a:rPr lang="en-GB" dirty="0"/>
              <a:t>Size of Finance Markets </a:t>
            </a:r>
            <a:r>
              <a:rPr lang="en-GB" dirty="0">
                <a:hlinkClick r:id="rId2"/>
              </a:rPr>
              <a:t>https://www.statista.com/outlook/fmo/corporate-finance/worldwide#revenue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F768FA-EE0C-9ED0-70F5-20725394F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565926"/>
          </a:xfrm>
        </p:spPr>
        <p:txBody>
          <a:bodyPr/>
          <a:lstStyle/>
          <a:p>
            <a:r>
              <a:rPr lang="en-GB" dirty="0"/>
              <a:t>Islamic Finance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198D71-F3E0-A899-35F5-C0324A56E3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247089"/>
            <a:ext cx="5157787" cy="3942574"/>
          </a:xfrm>
        </p:spPr>
        <p:txBody>
          <a:bodyPr>
            <a:normAutofit/>
          </a:bodyPr>
          <a:lstStyle/>
          <a:p>
            <a:r>
              <a:rPr lang="en-GB" dirty="0"/>
              <a:t>Islamic finance is a growing part of the international financial system with assets of $US 1.2 trillion, which represents approximately 1% of global banking assets. With an estimated annual growth rate of 10-15% it is likely to become an increasingly important financial market in the future.(Gov.Uk)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7E377DC-7E72-1CB2-FF23-FEF8C39A276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/>
              <a:t>https://www.reuters.com/markets/funds/global-islamic-funds-market-grows-300-decade-report-2022-01-26/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320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1A0FD-6C19-63E8-2F7A-7D321BF56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68095"/>
            <a:ext cx="5291663" cy="1809344"/>
          </a:xfrm>
        </p:spPr>
        <p:txBody>
          <a:bodyPr anchor="b">
            <a:normAutofit/>
          </a:bodyPr>
          <a:lstStyle/>
          <a:p>
            <a:r>
              <a:rPr lang="en-GB" sz="4000" dirty="0"/>
              <a:t>THE ROLE &amp; REQUIRED SKILLS  OF FINANCIAL MANAGERS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2832E-AB6D-BDAD-BE70-C218CDB23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93" r="4959" b="-2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1DF590-090C-C503-B90F-DF14399B10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17733" y="21193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EE8DF6D-AFE9-7A03-4D7C-A894E6682338}"/>
              </a:ext>
            </a:extLst>
          </p:cNvPr>
          <p:cNvSpPr txBox="1"/>
          <p:nvPr/>
        </p:nvSpPr>
        <p:spPr>
          <a:xfrm>
            <a:off x="6417733" y="6026993"/>
            <a:ext cx="56133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/>
              </a:rPr>
              <a:t>https://uk.indeed.com/q-finance-manager-l-london-jobs.html?vjk=104890c122e97904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755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2D1C7-9F39-DBEE-78E1-7C83BA802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think of the segments below ? Can you add other segments?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7712BD3-2AA5-A488-4612-B2A5C82CB9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0911" y="1899295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5361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3A17F-0663-CAD4-7287-BE0F2904C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Practice /Learning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7BBB-664C-7D59-ED98-BF0730D8C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1) ----Profit maximisation-- is a short –term goal which can be achieved at the expense of the company and its shareholders. </a:t>
            </a:r>
          </a:p>
          <a:p>
            <a:r>
              <a:rPr lang="en-GB" dirty="0"/>
              <a:t>2) Mr A has taken over a company that is losing £75000 cash every week. In 6 months, the company will not have cash to pay its creditors and staff . What are your goals as a financial manager? </a:t>
            </a:r>
          </a:p>
          <a:p>
            <a:r>
              <a:rPr lang="en-GB" dirty="0"/>
              <a:t>3) Why is the goal of financial management to maximize the current share price and not the future share price?</a:t>
            </a:r>
          </a:p>
          <a:p>
            <a:r>
              <a:rPr lang="en-GB" dirty="0"/>
              <a:t>4) In 2021, PamJ plc had £620 million  in current assets and £1350 in total assets. Its current liabilities were £330 million  and total liabilities were £1060million. Find the missing items ? </a:t>
            </a:r>
          </a:p>
        </p:txBody>
      </p:sp>
    </p:spTree>
    <p:extLst>
      <p:ext uri="{BB962C8B-B14F-4D97-AF65-F5344CB8AC3E}">
        <p14:creationId xmlns:p14="http://schemas.microsoft.com/office/powerpoint/2010/main" val="1533736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03E73-4976-58BE-6406-F48178813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 practice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347C6-8A78-D70D-443C-4AE69CF5F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5) PamJ has decided to increase its non-current assets by £120 million. How much long-term debt must it issue to maintain its ratio of total liabilities to equity ? </a:t>
            </a:r>
          </a:p>
          <a:p>
            <a:r>
              <a:rPr lang="en-GB" dirty="0"/>
              <a:t>6) Practical Case Study – Finding Financial Information </a:t>
            </a:r>
          </a:p>
          <a:p>
            <a:r>
              <a:rPr lang="en-GB" dirty="0"/>
              <a:t>Find the financial accounts for Toyota , Honda and Ford or Tesco, Sainsburys and Aldi  2020 -2023 </a:t>
            </a:r>
          </a:p>
          <a:p>
            <a:r>
              <a:rPr lang="en-GB" dirty="0"/>
              <a:t>Record the non-current assets, current assets, current liabilities and non-current liabilities using the balance sheet model.</a:t>
            </a:r>
          </a:p>
          <a:p>
            <a:r>
              <a:rPr lang="en-GB" dirty="0"/>
              <a:t>Calculate their net working capital? Calculate their equity ?</a:t>
            </a:r>
          </a:p>
        </p:txBody>
      </p:sp>
    </p:spTree>
    <p:extLst>
      <p:ext uri="{BB962C8B-B14F-4D97-AF65-F5344CB8AC3E}">
        <p14:creationId xmlns:p14="http://schemas.microsoft.com/office/powerpoint/2010/main" val="2009063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91799-5DC6-B9E6-4B8F-26C9913A7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FOR WEEK 1: Please read at lest one of these recommendations.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CD7CC89-CB5F-3D8C-F9D0-515F7C495F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597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4111896231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483682491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6850897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Essentials of Corporate Financial Management </a:t>
                      </a:r>
                      <a:r>
                        <a:rPr lang="en-GB" u="sng" dirty="0"/>
                        <a:t>. </a:t>
                      </a:r>
                      <a:r>
                        <a:rPr lang="en-GB" b="1" u="sng" dirty="0"/>
                        <a:t>Glen Arnold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Chapter One (1)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35153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Financial management for decision makers [electronic resource]</a:t>
                      </a:r>
                    </a:p>
                    <a:p>
                      <a:r>
                        <a:rPr lang="en-GB" dirty="0"/>
                        <a:t>E-book </a:t>
                      </a:r>
                      <a:r>
                        <a:rPr lang="en-GB" b="1" dirty="0" err="1"/>
                        <a:t>Atrill</a:t>
                      </a:r>
                      <a:r>
                        <a:rPr lang="en-GB" b="1" dirty="0"/>
                        <a:t>, Peter., </a:t>
                      </a:r>
                      <a:r>
                        <a:rPr lang="en-GB" dirty="0"/>
                        <a:t>6th 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Chapter One (1)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2386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Business Finance Theory &amp; Practice ( 9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Edition) </a:t>
                      </a:r>
                      <a:r>
                        <a:rPr lang="en-GB" b="1" dirty="0"/>
                        <a:t>E.J </a:t>
                      </a:r>
                      <a:r>
                        <a:rPr lang="en-GB" b="1" dirty="0" err="1"/>
                        <a:t>Mclaney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Chapter One &amp; Two ( 1 &amp; 2)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3397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26196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1DAC4-E50D-2F21-7DF2-3E3F8D12C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Pace your study / learning journey ! </a:t>
            </a:r>
          </a:p>
        </p:txBody>
      </p:sp>
      <p:pic>
        <p:nvPicPr>
          <p:cNvPr id="1026" name="Picture 2" descr="See You GIFs | Tenor">
            <a:extLst>
              <a:ext uri="{FF2B5EF4-FFF2-40B4-BE49-F238E27FC236}">
                <a16:creationId xmlns:a16="http://schemas.microsoft.com/office/drawing/2014/main" id="{0DFBE7DB-AFF9-BA14-374B-C1A766C85E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052" y="1928191"/>
            <a:ext cx="8020878" cy="388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88568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1266</Words>
  <Application>Microsoft Office PowerPoint</Application>
  <PresentationFormat>Widescreen</PresentationFormat>
  <Paragraphs>131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Office Theme</vt:lpstr>
      <vt:lpstr>PowerPoint Presentation</vt:lpstr>
      <vt:lpstr>LCBB6002- International Financial Management (IFM) </vt:lpstr>
      <vt:lpstr>CONTENTS </vt:lpstr>
      <vt:lpstr>OBJECTIVES </vt:lpstr>
      <vt:lpstr>THE CORPORATE FINANCE ENVIRONMENT </vt:lpstr>
      <vt:lpstr>WHAT IS CORPORATE FINANCE? </vt:lpstr>
      <vt:lpstr>Balance Sheet Model of the Firm </vt:lpstr>
      <vt:lpstr>BSM cont’d </vt:lpstr>
      <vt:lpstr>Practice Question – Con M: Create the Balance Sheet Model of the Firm </vt:lpstr>
      <vt:lpstr>Accounting Profit versus Cash Flows- RAN PLC </vt:lpstr>
      <vt:lpstr>So, The Goal(s)  of Financial Management </vt:lpstr>
      <vt:lpstr>Profit Maximisation Versus Wealth Maximisation </vt:lpstr>
      <vt:lpstr>ILLUSTRATION </vt:lpstr>
      <vt:lpstr>What Does This Mean For Financial Managers? </vt:lpstr>
      <vt:lpstr>Size of Finance Markets https://www.statista.com/outlook/fmo/corporate-finance/worldwide#revenue </vt:lpstr>
      <vt:lpstr>THE ROLE &amp; REQUIRED SKILLS  OF FINANCIAL MANAGERS </vt:lpstr>
      <vt:lpstr>What do you think of the segments below ? Can you add other segments? </vt:lpstr>
      <vt:lpstr>Question Practice /Learning Review </vt:lpstr>
      <vt:lpstr>Q practice continued </vt:lpstr>
      <vt:lpstr>READING FOR WEEK 1: Please read at lest one of these recommendations. </vt:lpstr>
      <vt:lpstr>Pace your study / learning journey 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Zainab Atta</cp:lastModifiedBy>
  <cp:revision>20</cp:revision>
  <dcterms:created xsi:type="dcterms:W3CDTF">2021-03-09T15:35:42Z</dcterms:created>
  <dcterms:modified xsi:type="dcterms:W3CDTF">2025-07-19T11:57:29Z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