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BFA31B-E58E-4B75-5B8E-6FA799AD2E9A}" v="103" dt="2025-12-12T12:53:09.0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FAC77A-B3B9-4FA1-ADEC-4A86945D731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48EB054-6307-4A2B-8083-F1FFEED5A1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Uploading my feedback helps me to understand it better because it is in text form and reading it helps me to digest it easier. </a:t>
          </a:r>
        </a:p>
      </dgm:t>
    </dgm:pt>
    <dgm:pt modelId="{A23C7083-E6FB-4CBC-9EE3-41438EF11BFC}" type="parTrans" cxnId="{5BD0DA79-90CC-4585-81C5-99C9D1120CB7}">
      <dgm:prSet/>
      <dgm:spPr/>
      <dgm:t>
        <a:bodyPr/>
        <a:lstStyle/>
        <a:p>
          <a:endParaRPr lang="en-US"/>
        </a:p>
      </dgm:t>
    </dgm:pt>
    <dgm:pt modelId="{7757C012-E793-456A-854A-849521613E72}" type="sibTrans" cxnId="{5BD0DA79-90CC-4585-81C5-99C9D1120CB7}">
      <dgm:prSet/>
      <dgm:spPr/>
      <dgm:t>
        <a:bodyPr/>
        <a:lstStyle/>
        <a:p>
          <a:endParaRPr lang="en-US"/>
        </a:p>
      </dgm:t>
    </dgm:pt>
    <dgm:pt modelId="{1777305C-F7A0-4B17-96FC-928C2432E7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Negative feedback matters to me because it shows me the areas that I need to improve on.</a:t>
          </a:r>
        </a:p>
      </dgm:t>
    </dgm:pt>
    <dgm:pt modelId="{C96B88F2-46E5-4BE6-84C5-E254CB9D858B}" type="parTrans" cxnId="{10DBA954-4EC4-49A3-8B70-D62B88F2B521}">
      <dgm:prSet/>
      <dgm:spPr/>
      <dgm:t>
        <a:bodyPr/>
        <a:lstStyle/>
        <a:p>
          <a:endParaRPr lang="en-US"/>
        </a:p>
      </dgm:t>
    </dgm:pt>
    <dgm:pt modelId="{36E3A3C5-C058-4A24-A635-4CD3040302B3}" type="sibTrans" cxnId="{10DBA954-4EC4-49A3-8B70-D62B88F2B521}">
      <dgm:prSet/>
      <dgm:spPr/>
      <dgm:t>
        <a:bodyPr/>
        <a:lstStyle/>
        <a:p>
          <a:endParaRPr lang="en-US"/>
        </a:p>
      </dgm:t>
    </dgm:pt>
    <dgm:pt modelId="{10CD5D2F-89EE-4F96-B291-1FA3A22BA85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These areas matter because I will need to implement them into my future work. </a:t>
          </a:r>
        </a:p>
      </dgm:t>
    </dgm:pt>
    <dgm:pt modelId="{5DC7E236-ED40-4F7D-B896-4C90B8D8D8E6}" type="parTrans" cxnId="{2EE8DF3E-2755-49E8-90FD-066D780939F5}">
      <dgm:prSet/>
      <dgm:spPr/>
      <dgm:t>
        <a:bodyPr/>
        <a:lstStyle/>
        <a:p>
          <a:endParaRPr lang="en-US"/>
        </a:p>
      </dgm:t>
    </dgm:pt>
    <dgm:pt modelId="{991E6402-5AF4-40BE-A0BE-EDBE082A9774}" type="sibTrans" cxnId="{2EE8DF3E-2755-49E8-90FD-066D780939F5}">
      <dgm:prSet/>
      <dgm:spPr/>
      <dgm:t>
        <a:bodyPr/>
        <a:lstStyle/>
        <a:p>
          <a:endParaRPr lang="en-US"/>
        </a:p>
      </dgm:t>
    </dgm:pt>
    <dgm:pt modelId="{38CA03B8-7CAA-4701-986A-B20E498A79B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 now understand that I need to work on my academic writing skills along with my critical thinking skills such as evaluation. </a:t>
          </a:r>
        </a:p>
      </dgm:t>
    </dgm:pt>
    <dgm:pt modelId="{BAE33540-3B21-4EFE-A403-FE80A5F9BE05}" type="parTrans" cxnId="{9C48E53A-01EE-4DE9-A7AC-CA96CE75DDBE}">
      <dgm:prSet/>
      <dgm:spPr/>
      <dgm:t>
        <a:bodyPr/>
        <a:lstStyle/>
        <a:p>
          <a:endParaRPr lang="en-US"/>
        </a:p>
      </dgm:t>
    </dgm:pt>
    <dgm:pt modelId="{59288E36-DF6C-41FE-89FF-3C50CF1FBD9B}" type="sibTrans" cxnId="{9C48E53A-01EE-4DE9-A7AC-CA96CE75DDBE}">
      <dgm:prSet/>
      <dgm:spPr/>
      <dgm:t>
        <a:bodyPr/>
        <a:lstStyle/>
        <a:p>
          <a:endParaRPr lang="en-US"/>
        </a:p>
      </dgm:t>
    </dgm:pt>
    <dgm:pt modelId="{A215521B-F816-46F9-9FC5-FA8692CC7876}" type="pres">
      <dgm:prSet presAssocID="{56FAC77A-B3B9-4FA1-ADEC-4A86945D731E}" presName="root" presStyleCnt="0">
        <dgm:presLayoutVars>
          <dgm:dir/>
          <dgm:resizeHandles val="exact"/>
        </dgm:presLayoutVars>
      </dgm:prSet>
      <dgm:spPr/>
    </dgm:pt>
    <dgm:pt modelId="{06ED96EA-DA5F-4779-8C9D-60227D794E08}" type="pres">
      <dgm:prSet presAssocID="{048EB054-6307-4A2B-8083-F1FFEED5A14B}" presName="compNode" presStyleCnt="0"/>
      <dgm:spPr/>
    </dgm:pt>
    <dgm:pt modelId="{54252C30-FD93-43B5-AA83-2201BF5DBABF}" type="pres">
      <dgm:prSet presAssocID="{048EB054-6307-4A2B-8083-F1FFEED5A14B}" presName="bgRect" presStyleLbl="bgShp" presStyleIdx="0" presStyleCnt="4"/>
      <dgm:spPr/>
    </dgm:pt>
    <dgm:pt modelId="{E8C22AF0-18C2-4F48-B41D-AEED865D0D5D}" type="pres">
      <dgm:prSet presAssocID="{048EB054-6307-4A2B-8083-F1FFEED5A14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0C5EEDAA-CD9A-4BCA-90AF-465E81FC34CB}" type="pres">
      <dgm:prSet presAssocID="{048EB054-6307-4A2B-8083-F1FFEED5A14B}" presName="spaceRect" presStyleCnt="0"/>
      <dgm:spPr/>
    </dgm:pt>
    <dgm:pt modelId="{D32E13B6-418F-4146-A0ED-F0C8642ED48F}" type="pres">
      <dgm:prSet presAssocID="{048EB054-6307-4A2B-8083-F1FFEED5A14B}" presName="parTx" presStyleLbl="revTx" presStyleIdx="0" presStyleCnt="4">
        <dgm:presLayoutVars>
          <dgm:chMax val="0"/>
          <dgm:chPref val="0"/>
        </dgm:presLayoutVars>
      </dgm:prSet>
      <dgm:spPr/>
    </dgm:pt>
    <dgm:pt modelId="{25036E8C-EEE2-4D9E-B881-1275AA5E6D2F}" type="pres">
      <dgm:prSet presAssocID="{7757C012-E793-456A-854A-849521613E72}" presName="sibTrans" presStyleCnt="0"/>
      <dgm:spPr/>
    </dgm:pt>
    <dgm:pt modelId="{ED7B8A21-00C9-4485-8E71-D0C1D8797EEF}" type="pres">
      <dgm:prSet presAssocID="{1777305C-F7A0-4B17-96FC-928C2432E769}" presName="compNode" presStyleCnt="0"/>
      <dgm:spPr/>
    </dgm:pt>
    <dgm:pt modelId="{B2CE94A8-9EAF-4F73-850A-DFB8C8A6B925}" type="pres">
      <dgm:prSet presAssocID="{1777305C-F7A0-4B17-96FC-928C2432E769}" presName="bgRect" presStyleLbl="bgShp" presStyleIdx="1" presStyleCnt="4"/>
      <dgm:spPr/>
    </dgm:pt>
    <dgm:pt modelId="{278B419A-073C-47D7-8396-BDEE408C585A}" type="pres">
      <dgm:prSet presAssocID="{1777305C-F7A0-4B17-96FC-928C2432E76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ad Face with No Fill"/>
        </a:ext>
      </dgm:extLst>
    </dgm:pt>
    <dgm:pt modelId="{F457087D-9CFB-45A6-9991-7E3A6CAF4286}" type="pres">
      <dgm:prSet presAssocID="{1777305C-F7A0-4B17-96FC-928C2432E769}" presName="spaceRect" presStyleCnt="0"/>
      <dgm:spPr/>
    </dgm:pt>
    <dgm:pt modelId="{D73D3374-1C8A-48CC-AE10-9CF718CCCF43}" type="pres">
      <dgm:prSet presAssocID="{1777305C-F7A0-4B17-96FC-928C2432E769}" presName="parTx" presStyleLbl="revTx" presStyleIdx="1" presStyleCnt="4">
        <dgm:presLayoutVars>
          <dgm:chMax val="0"/>
          <dgm:chPref val="0"/>
        </dgm:presLayoutVars>
      </dgm:prSet>
      <dgm:spPr/>
    </dgm:pt>
    <dgm:pt modelId="{FBCDAEBB-B602-4D1F-A66D-BC17FBEF5E43}" type="pres">
      <dgm:prSet presAssocID="{36E3A3C5-C058-4A24-A635-4CD3040302B3}" presName="sibTrans" presStyleCnt="0"/>
      <dgm:spPr/>
    </dgm:pt>
    <dgm:pt modelId="{DFFCDCA0-C45F-437C-B1F8-47358648A2D0}" type="pres">
      <dgm:prSet presAssocID="{10CD5D2F-89EE-4F96-B291-1FA3A22BA85E}" presName="compNode" presStyleCnt="0"/>
      <dgm:spPr/>
    </dgm:pt>
    <dgm:pt modelId="{2E7B55B6-00FA-4A37-B988-84ABAB00B62F}" type="pres">
      <dgm:prSet presAssocID="{10CD5D2F-89EE-4F96-B291-1FA3A22BA85E}" presName="bgRect" presStyleLbl="bgShp" presStyleIdx="2" presStyleCnt="4"/>
      <dgm:spPr/>
    </dgm:pt>
    <dgm:pt modelId="{C6612664-9916-4955-A642-82F230CF0F54}" type="pres">
      <dgm:prSet presAssocID="{10CD5D2F-89EE-4F96-B291-1FA3A22BA85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60A6DB80-253C-4E71-B410-78272746EF29}" type="pres">
      <dgm:prSet presAssocID="{10CD5D2F-89EE-4F96-B291-1FA3A22BA85E}" presName="spaceRect" presStyleCnt="0"/>
      <dgm:spPr/>
    </dgm:pt>
    <dgm:pt modelId="{8B8B0AC8-2738-4166-BAB5-F1C8C9DA51E0}" type="pres">
      <dgm:prSet presAssocID="{10CD5D2F-89EE-4F96-B291-1FA3A22BA85E}" presName="parTx" presStyleLbl="revTx" presStyleIdx="2" presStyleCnt="4">
        <dgm:presLayoutVars>
          <dgm:chMax val="0"/>
          <dgm:chPref val="0"/>
        </dgm:presLayoutVars>
      </dgm:prSet>
      <dgm:spPr/>
    </dgm:pt>
    <dgm:pt modelId="{832E346A-2F3A-4DD6-AB16-FD8691CB4CAC}" type="pres">
      <dgm:prSet presAssocID="{991E6402-5AF4-40BE-A0BE-EDBE082A9774}" presName="sibTrans" presStyleCnt="0"/>
      <dgm:spPr/>
    </dgm:pt>
    <dgm:pt modelId="{D0BB0013-E8DA-4AF6-B70E-00B6CA306634}" type="pres">
      <dgm:prSet presAssocID="{38CA03B8-7CAA-4701-986A-B20E498A79B0}" presName="compNode" presStyleCnt="0"/>
      <dgm:spPr/>
    </dgm:pt>
    <dgm:pt modelId="{1DF7ECCC-B43F-441B-96FA-DF8C88244272}" type="pres">
      <dgm:prSet presAssocID="{38CA03B8-7CAA-4701-986A-B20E498A79B0}" presName="bgRect" presStyleLbl="bgShp" presStyleIdx="3" presStyleCnt="4"/>
      <dgm:spPr/>
    </dgm:pt>
    <dgm:pt modelId="{A00AA6FD-BCF6-463F-97A7-A0454CB37462}" type="pres">
      <dgm:prSet presAssocID="{38CA03B8-7CAA-4701-986A-B20E498A79B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54DB063-038A-4BDE-B8F6-D884CA451CBF}" type="pres">
      <dgm:prSet presAssocID="{38CA03B8-7CAA-4701-986A-B20E498A79B0}" presName="spaceRect" presStyleCnt="0"/>
      <dgm:spPr/>
    </dgm:pt>
    <dgm:pt modelId="{4A89124B-1849-44C4-9882-59768041202A}" type="pres">
      <dgm:prSet presAssocID="{38CA03B8-7CAA-4701-986A-B20E498A79B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C51B719-F783-4F60-A41F-4E1963438309}" type="presOf" srcId="{048EB054-6307-4A2B-8083-F1FFEED5A14B}" destId="{D32E13B6-418F-4146-A0ED-F0C8642ED48F}" srcOrd="0" destOrd="0" presId="urn:microsoft.com/office/officeart/2018/2/layout/IconVerticalSolidList"/>
    <dgm:cxn modelId="{9C48E53A-01EE-4DE9-A7AC-CA96CE75DDBE}" srcId="{56FAC77A-B3B9-4FA1-ADEC-4A86945D731E}" destId="{38CA03B8-7CAA-4701-986A-B20E498A79B0}" srcOrd="3" destOrd="0" parTransId="{BAE33540-3B21-4EFE-A403-FE80A5F9BE05}" sibTransId="{59288E36-DF6C-41FE-89FF-3C50CF1FBD9B}"/>
    <dgm:cxn modelId="{2EE8DF3E-2755-49E8-90FD-066D780939F5}" srcId="{56FAC77A-B3B9-4FA1-ADEC-4A86945D731E}" destId="{10CD5D2F-89EE-4F96-B291-1FA3A22BA85E}" srcOrd="2" destOrd="0" parTransId="{5DC7E236-ED40-4F7D-B896-4C90B8D8D8E6}" sibTransId="{991E6402-5AF4-40BE-A0BE-EDBE082A9774}"/>
    <dgm:cxn modelId="{8E9E855D-19B6-43F0-89E8-C17C65311139}" type="presOf" srcId="{1777305C-F7A0-4B17-96FC-928C2432E769}" destId="{D73D3374-1C8A-48CC-AE10-9CF718CCCF43}" srcOrd="0" destOrd="0" presId="urn:microsoft.com/office/officeart/2018/2/layout/IconVerticalSolidList"/>
    <dgm:cxn modelId="{DBE2B86C-B241-49E8-A5D3-63BF667EA106}" type="presOf" srcId="{56FAC77A-B3B9-4FA1-ADEC-4A86945D731E}" destId="{A215521B-F816-46F9-9FC5-FA8692CC7876}" srcOrd="0" destOrd="0" presId="urn:microsoft.com/office/officeart/2018/2/layout/IconVerticalSolidList"/>
    <dgm:cxn modelId="{10DBA954-4EC4-49A3-8B70-D62B88F2B521}" srcId="{56FAC77A-B3B9-4FA1-ADEC-4A86945D731E}" destId="{1777305C-F7A0-4B17-96FC-928C2432E769}" srcOrd="1" destOrd="0" parTransId="{C96B88F2-46E5-4BE6-84C5-E254CB9D858B}" sibTransId="{36E3A3C5-C058-4A24-A635-4CD3040302B3}"/>
    <dgm:cxn modelId="{5BD0DA79-90CC-4585-81C5-99C9D1120CB7}" srcId="{56FAC77A-B3B9-4FA1-ADEC-4A86945D731E}" destId="{048EB054-6307-4A2B-8083-F1FFEED5A14B}" srcOrd="0" destOrd="0" parTransId="{A23C7083-E6FB-4CBC-9EE3-41438EF11BFC}" sibTransId="{7757C012-E793-456A-854A-849521613E72}"/>
    <dgm:cxn modelId="{605812D1-F7B8-4AB1-8657-988F3D4B69F1}" type="presOf" srcId="{38CA03B8-7CAA-4701-986A-B20E498A79B0}" destId="{4A89124B-1849-44C4-9882-59768041202A}" srcOrd="0" destOrd="0" presId="urn:microsoft.com/office/officeart/2018/2/layout/IconVerticalSolidList"/>
    <dgm:cxn modelId="{1E3301EC-2A13-4A47-A533-ED1978069F41}" type="presOf" srcId="{10CD5D2F-89EE-4F96-B291-1FA3A22BA85E}" destId="{8B8B0AC8-2738-4166-BAB5-F1C8C9DA51E0}" srcOrd="0" destOrd="0" presId="urn:microsoft.com/office/officeart/2018/2/layout/IconVerticalSolidList"/>
    <dgm:cxn modelId="{BB89CAC8-37A6-4E29-A062-7D93D9DCCE6F}" type="presParOf" srcId="{A215521B-F816-46F9-9FC5-FA8692CC7876}" destId="{06ED96EA-DA5F-4779-8C9D-60227D794E08}" srcOrd="0" destOrd="0" presId="urn:microsoft.com/office/officeart/2018/2/layout/IconVerticalSolidList"/>
    <dgm:cxn modelId="{4D817CBC-4F32-45DF-B2E2-961F2F11550B}" type="presParOf" srcId="{06ED96EA-DA5F-4779-8C9D-60227D794E08}" destId="{54252C30-FD93-43B5-AA83-2201BF5DBABF}" srcOrd="0" destOrd="0" presId="urn:microsoft.com/office/officeart/2018/2/layout/IconVerticalSolidList"/>
    <dgm:cxn modelId="{5789C8C0-1905-4E48-BE6F-17857C9AA77C}" type="presParOf" srcId="{06ED96EA-DA5F-4779-8C9D-60227D794E08}" destId="{E8C22AF0-18C2-4F48-B41D-AEED865D0D5D}" srcOrd="1" destOrd="0" presId="urn:microsoft.com/office/officeart/2018/2/layout/IconVerticalSolidList"/>
    <dgm:cxn modelId="{5891B201-F5B1-441E-95C1-62A77A9F7302}" type="presParOf" srcId="{06ED96EA-DA5F-4779-8C9D-60227D794E08}" destId="{0C5EEDAA-CD9A-4BCA-90AF-465E81FC34CB}" srcOrd="2" destOrd="0" presId="urn:microsoft.com/office/officeart/2018/2/layout/IconVerticalSolidList"/>
    <dgm:cxn modelId="{ADBAA61C-F809-461D-A9D2-7F03E3123F40}" type="presParOf" srcId="{06ED96EA-DA5F-4779-8C9D-60227D794E08}" destId="{D32E13B6-418F-4146-A0ED-F0C8642ED48F}" srcOrd="3" destOrd="0" presId="urn:microsoft.com/office/officeart/2018/2/layout/IconVerticalSolidList"/>
    <dgm:cxn modelId="{8696C267-4061-4C56-AE0A-8F7D3539D556}" type="presParOf" srcId="{A215521B-F816-46F9-9FC5-FA8692CC7876}" destId="{25036E8C-EEE2-4D9E-B881-1275AA5E6D2F}" srcOrd="1" destOrd="0" presId="urn:microsoft.com/office/officeart/2018/2/layout/IconVerticalSolidList"/>
    <dgm:cxn modelId="{81C61E59-9B35-4760-968A-D34AAA331816}" type="presParOf" srcId="{A215521B-F816-46F9-9FC5-FA8692CC7876}" destId="{ED7B8A21-00C9-4485-8E71-D0C1D8797EEF}" srcOrd="2" destOrd="0" presId="urn:microsoft.com/office/officeart/2018/2/layout/IconVerticalSolidList"/>
    <dgm:cxn modelId="{2978B551-11A0-481A-A004-0CE8AE126A1E}" type="presParOf" srcId="{ED7B8A21-00C9-4485-8E71-D0C1D8797EEF}" destId="{B2CE94A8-9EAF-4F73-850A-DFB8C8A6B925}" srcOrd="0" destOrd="0" presId="urn:microsoft.com/office/officeart/2018/2/layout/IconVerticalSolidList"/>
    <dgm:cxn modelId="{1B423822-B1FE-4586-A3F1-E2DBFC4F3759}" type="presParOf" srcId="{ED7B8A21-00C9-4485-8E71-D0C1D8797EEF}" destId="{278B419A-073C-47D7-8396-BDEE408C585A}" srcOrd="1" destOrd="0" presId="urn:microsoft.com/office/officeart/2018/2/layout/IconVerticalSolidList"/>
    <dgm:cxn modelId="{03EFEB4D-86C3-469E-8D5B-D35C2E17C30E}" type="presParOf" srcId="{ED7B8A21-00C9-4485-8E71-D0C1D8797EEF}" destId="{F457087D-9CFB-45A6-9991-7E3A6CAF4286}" srcOrd="2" destOrd="0" presId="urn:microsoft.com/office/officeart/2018/2/layout/IconVerticalSolidList"/>
    <dgm:cxn modelId="{ACFB6117-4ED8-4595-B881-10DCE8C2487C}" type="presParOf" srcId="{ED7B8A21-00C9-4485-8E71-D0C1D8797EEF}" destId="{D73D3374-1C8A-48CC-AE10-9CF718CCCF43}" srcOrd="3" destOrd="0" presId="urn:microsoft.com/office/officeart/2018/2/layout/IconVerticalSolidList"/>
    <dgm:cxn modelId="{08409F25-69C9-46A8-B8C8-729C948E30E2}" type="presParOf" srcId="{A215521B-F816-46F9-9FC5-FA8692CC7876}" destId="{FBCDAEBB-B602-4D1F-A66D-BC17FBEF5E43}" srcOrd="3" destOrd="0" presId="urn:microsoft.com/office/officeart/2018/2/layout/IconVerticalSolidList"/>
    <dgm:cxn modelId="{B0739372-0BFF-407A-BA35-CCB2A2BD338F}" type="presParOf" srcId="{A215521B-F816-46F9-9FC5-FA8692CC7876}" destId="{DFFCDCA0-C45F-437C-B1F8-47358648A2D0}" srcOrd="4" destOrd="0" presId="urn:microsoft.com/office/officeart/2018/2/layout/IconVerticalSolidList"/>
    <dgm:cxn modelId="{4C63A56C-95B8-4CC2-A5B2-5CF3EF621629}" type="presParOf" srcId="{DFFCDCA0-C45F-437C-B1F8-47358648A2D0}" destId="{2E7B55B6-00FA-4A37-B988-84ABAB00B62F}" srcOrd="0" destOrd="0" presId="urn:microsoft.com/office/officeart/2018/2/layout/IconVerticalSolidList"/>
    <dgm:cxn modelId="{C01AA54D-B5FC-42C2-9304-654945C487BA}" type="presParOf" srcId="{DFFCDCA0-C45F-437C-B1F8-47358648A2D0}" destId="{C6612664-9916-4955-A642-82F230CF0F54}" srcOrd="1" destOrd="0" presId="urn:microsoft.com/office/officeart/2018/2/layout/IconVerticalSolidList"/>
    <dgm:cxn modelId="{C538E848-7742-410B-B9A5-D34208F1C9DB}" type="presParOf" srcId="{DFFCDCA0-C45F-437C-B1F8-47358648A2D0}" destId="{60A6DB80-253C-4E71-B410-78272746EF29}" srcOrd="2" destOrd="0" presId="urn:microsoft.com/office/officeart/2018/2/layout/IconVerticalSolidList"/>
    <dgm:cxn modelId="{5EEF9BE3-1F0A-422B-8FCC-E6EEED63CD94}" type="presParOf" srcId="{DFFCDCA0-C45F-437C-B1F8-47358648A2D0}" destId="{8B8B0AC8-2738-4166-BAB5-F1C8C9DA51E0}" srcOrd="3" destOrd="0" presId="urn:microsoft.com/office/officeart/2018/2/layout/IconVerticalSolidList"/>
    <dgm:cxn modelId="{6B6A55DD-8EAB-43F9-AC67-C00D9B069F07}" type="presParOf" srcId="{A215521B-F816-46F9-9FC5-FA8692CC7876}" destId="{832E346A-2F3A-4DD6-AB16-FD8691CB4CAC}" srcOrd="5" destOrd="0" presId="urn:microsoft.com/office/officeart/2018/2/layout/IconVerticalSolidList"/>
    <dgm:cxn modelId="{38BA072B-78E0-44AE-9354-8513A03570BE}" type="presParOf" srcId="{A215521B-F816-46F9-9FC5-FA8692CC7876}" destId="{D0BB0013-E8DA-4AF6-B70E-00B6CA306634}" srcOrd="6" destOrd="0" presId="urn:microsoft.com/office/officeart/2018/2/layout/IconVerticalSolidList"/>
    <dgm:cxn modelId="{AD8BF452-0109-4CD8-A503-0FF1F41D4E93}" type="presParOf" srcId="{D0BB0013-E8DA-4AF6-B70E-00B6CA306634}" destId="{1DF7ECCC-B43F-441B-96FA-DF8C88244272}" srcOrd="0" destOrd="0" presId="urn:microsoft.com/office/officeart/2018/2/layout/IconVerticalSolidList"/>
    <dgm:cxn modelId="{3BD57963-5090-4A76-8FA0-6EE3F7293C25}" type="presParOf" srcId="{D0BB0013-E8DA-4AF6-B70E-00B6CA306634}" destId="{A00AA6FD-BCF6-463F-97A7-A0454CB37462}" srcOrd="1" destOrd="0" presId="urn:microsoft.com/office/officeart/2018/2/layout/IconVerticalSolidList"/>
    <dgm:cxn modelId="{E7319A6E-2BCE-4985-A096-A23E31AF7FA4}" type="presParOf" srcId="{D0BB0013-E8DA-4AF6-B70E-00B6CA306634}" destId="{554DB063-038A-4BDE-B8F6-D884CA451CBF}" srcOrd="2" destOrd="0" presId="urn:microsoft.com/office/officeart/2018/2/layout/IconVerticalSolidList"/>
    <dgm:cxn modelId="{8A10870E-E0BF-4244-A462-1DD7D7A6B72D}" type="presParOf" srcId="{D0BB0013-E8DA-4AF6-B70E-00B6CA306634}" destId="{4A89124B-1849-44C4-9882-5976804120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252C30-FD93-43B5-AA83-2201BF5DBABF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C22AF0-18C2-4F48-B41D-AEED865D0D5D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2E13B6-418F-4146-A0ED-F0C8642ED48F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Uploading my feedback helps me to understand it better because it is in text form and reading it helps me to digest it easier. </a:t>
          </a:r>
        </a:p>
      </dsp:txBody>
      <dsp:txXfrm>
        <a:off x="1357965" y="2319"/>
        <a:ext cx="4887299" cy="1175727"/>
      </dsp:txXfrm>
    </dsp:sp>
    <dsp:sp modelId="{B2CE94A8-9EAF-4F73-850A-DFB8C8A6B925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B419A-073C-47D7-8396-BDEE408C585A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D3374-1C8A-48CC-AE10-9CF718CCCF43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Negative feedback matters to me because it shows me the areas that I need to improve on.</a:t>
          </a:r>
        </a:p>
      </dsp:txBody>
      <dsp:txXfrm>
        <a:off x="1357965" y="1471979"/>
        <a:ext cx="4887299" cy="1175727"/>
      </dsp:txXfrm>
    </dsp:sp>
    <dsp:sp modelId="{2E7B55B6-00FA-4A37-B988-84ABAB00B62F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612664-9916-4955-A642-82F230CF0F54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8B0AC8-2738-4166-BAB5-F1C8C9DA51E0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These areas matter because I will need to implement them into my future work. </a:t>
          </a:r>
        </a:p>
      </dsp:txBody>
      <dsp:txXfrm>
        <a:off x="1357965" y="2941639"/>
        <a:ext cx="4887299" cy="1175727"/>
      </dsp:txXfrm>
    </dsp:sp>
    <dsp:sp modelId="{1DF7ECCC-B43F-441B-96FA-DF8C88244272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0AA6FD-BCF6-463F-97A7-A0454CB37462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89124B-1849-44C4-9882-59768041202A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 now understand that I need to work on my academic writing skills along with my critical thinking skills such as evaluation. </a:t>
          </a:r>
        </a:p>
      </dsp:txBody>
      <dsp:txXfrm>
        <a:off x="1357965" y="4411299"/>
        <a:ext cx="4887299" cy="1175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jedm.12237" TargetMode="External"/><Relationship Id="rId2" Type="http://schemas.openxmlformats.org/officeDocument/2006/relationships/hyperlink" Target="https://doi.org/10.1080/01587919.2022.208848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2602938.2016.1142500" TargetMode="External"/><Relationship Id="rId2" Type="http://schemas.openxmlformats.org/officeDocument/2006/relationships/hyperlink" Target="https://doi.org/10.1002/rev3.329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4324/9780203818268" TargetMode="External"/><Relationship Id="rId5" Type="http://schemas.openxmlformats.org/officeDocument/2006/relationships/hyperlink" Target="https://doi.org/10.1016/j.amper.2024.100211" TargetMode="External"/><Relationship Id="rId4" Type="http://schemas.openxmlformats.org/officeDocument/2006/relationships/hyperlink" Target="https://doi.org/10.1108/0951354111113663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Content page 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200"/>
              <a:t>Introduction to feedback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200"/>
              <a:t>Strengths identified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200"/>
              <a:t>Areas for development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200"/>
              <a:t>What I would do differently next time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200"/>
              <a:t>Supporting evidence 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2200"/>
              <a:t>Action plan 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endParaRPr lang="en-US" sz="2200"/>
          </a:p>
        </p:txBody>
      </p:sp>
      <p:pic>
        <p:nvPicPr>
          <p:cNvPr id="5" name="Picture 4" descr="Pen And Notebook Icons">
            <a:extLst>
              <a:ext uri="{FF2B5EF4-FFF2-40B4-BE49-F238E27FC236}">
                <a16:creationId xmlns:a16="http://schemas.microsoft.com/office/drawing/2014/main" id="{4729DF7F-810F-C9F4-B4B9-64F065A0F5B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50" b="6250"/>
          <a:stretch>
            <a:fillRect/>
          </a:stretch>
        </p:blipFill>
        <p:spPr>
          <a:xfrm>
            <a:off x="6099048" y="1893666"/>
            <a:ext cx="5458968" cy="3070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4F4DD4-6FE1-5B26-1B7A-3DA2B6463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Strengths identified </a:t>
            </a:r>
          </a:p>
        </p:txBody>
      </p:sp>
      <p:sp>
        <p:nvSpPr>
          <p:cNvPr id="43" name="Arc 4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F1DB56-744C-EC5F-34DB-075817D46F08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My Lecturer outlined my positive feedback in writing.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These strengths are the following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Having a good level of knowledge regarding key study skills such as referencing and elements of academic writing.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You can identify and correct incorrect references.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Good knowledge around different parts of academic writing.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The areas of positive feedback matter because it helps me identify where my strengths are.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 Douglas, S Salter, M Iglesias (2016) says that  Students seek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good feedback from their teachers to improve.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Positive feedback matters to me because it shows that I can do my work with a good understanding when I concentrate and put my mind to it. </a:t>
            </a:r>
          </a:p>
        </p:txBody>
      </p:sp>
    </p:spTree>
    <p:extLst>
      <p:ext uri="{BB962C8B-B14F-4D97-AF65-F5344CB8AC3E}">
        <p14:creationId xmlns:p14="http://schemas.microsoft.com/office/powerpoint/2010/main" val="2819717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1EBE66-3BE2-B25D-B00E-ACFC9B7BF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Areas for Development</a:t>
            </a:r>
            <a:b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5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4" name="TextBox 14">
            <a:extLst>
              <a:ext uri="{FF2B5EF4-FFF2-40B4-BE49-F238E27FC236}">
                <a16:creationId xmlns:a16="http://schemas.microsoft.com/office/drawing/2014/main" id="{A533A99F-19F3-0FE0-CD39-204C91DEBC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334769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6121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87AB415-2A82-B5CE-F43D-49B127815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What I would do differently next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3EE5A-9D5A-71C2-B86D-64D05F36C4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Moving forward I will apply all aspects of my feedback good and negative to my future work. </a:t>
            </a:r>
          </a:p>
          <a:p>
            <a:r>
              <a:rPr lang="en-US" sz="1800">
                <a:solidFill>
                  <a:schemeClr val="tx2"/>
                </a:solidFill>
              </a:rPr>
              <a:t>I will plan my assessments ahead of time (this will especially benefit me because I normally leave things to the last minite ) </a:t>
            </a:r>
          </a:p>
          <a:p>
            <a:r>
              <a:rPr lang="en-US" sz="1800">
                <a:solidFill>
                  <a:schemeClr val="tx2"/>
                </a:solidFill>
              </a:rPr>
              <a:t>I will research all my strategies before hand</a:t>
            </a:r>
          </a:p>
          <a:p>
            <a:r>
              <a:rPr lang="en-US" sz="1800">
                <a:solidFill>
                  <a:schemeClr val="tx2"/>
                </a:solidFill>
              </a:rPr>
              <a:t>I will apply my academic writing skills </a:t>
            </a:r>
          </a:p>
          <a:p>
            <a:r>
              <a:rPr lang="en-US" sz="1800">
                <a:solidFill>
                  <a:schemeClr val="tx2"/>
                </a:solidFill>
              </a:rPr>
              <a:t>I will accurately use referencing skills</a:t>
            </a:r>
          </a:p>
          <a:p>
            <a:r>
              <a:rPr lang="en-US" sz="1800">
                <a:solidFill>
                  <a:schemeClr val="tx2"/>
                </a:solidFill>
              </a:rPr>
              <a:t>I will use my time management skills more accurately. </a:t>
            </a:r>
          </a:p>
          <a:p>
            <a:r>
              <a:rPr lang="en-US" sz="1800">
                <a:solidFill>
                  <a:schemeClr val="tx2"/>
                </a:solidFill>
              </a:rPr>
              <a:t>I would approach all future tasks head on using all the negative and positive feedback that I have received. </a:t>
            </a:r>
          </a:p>
          <a:p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48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F85096F-E650-46D6-834C-4054E3770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061BE38-1DAF-49A1-AA3A-7BEB3399C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F8EFFF24-FCC8-4379-9678-AB3311535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1492E8F9-AD41-4334-B292-1AB0F238D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474B130F-6E67-4737-BE99-2E32DED071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3139C3CB-D4E4-4316-81BE-6D82DB677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156963E-8E83-4807-8E22-2CB7D45F1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aper with text on it&#10;&#10;AI-generated content may be incorrect.">
            <a:extLst>
              <a:ext uri="{FF2B5EF4-FFF2-40B4-BE49-F238E27FC236}">
                <a16:creationId xmlns:a16="http://schemas.microsoft.com/office/drawing/2014/main" id="{E9321487-A390-DD19-B60F-0D35A9A459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2" t="8163" r="-306" b="55613"/>
          <a:stretch>
            <a:fillRect/>
          </a:stretch>
        </p:blipFill>
        <p:spPr>
          <a:xfrm>
            <a:off x="616765" y="440815"/>
            <a:ext cx="3516933" cy="2271793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975C268C-D419-4123-9FAD-0E2B7F9EE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584794"/>
            <a:ext cx="304800" cy="429768"/>
            <a:chOff x="215328" y="-46937"/>
            <a:chExt cx="304800" cy="2773841"/>
          </a:xfrm>
        </p:grpSpPr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A7E309C-A3BD-432E-8CB5-F0B6425281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2F1F621C-4533-4835-ADE2-372F2763A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EFC8245-5168-4DAF-930D-09A7BDDA6C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192ED34-5046-4043-AEF8-2DF7C4806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7" name="Content Placeholder 13" descr="A paper with text on it&#10;&#10;AI-generated content may be incorrect.">
            <a:extLst>
              <a:ext uri="{FF2B5EF4-FFF2-40B4-BE49-F238E27FC236}">
                <a16:creationId xmlns:a16="http://schemas.microsoft.com/office/drawing/2014/main" id="{24BC6A36-EDE1-D453-E7A8-6D6A30AEDBF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2029" r="513" b="27903"/>
          <a:stretch>
            <a:fillRect/>
          </a:stretch>
        </p:blipFill>
        <p:spPr>
          <a:xfrm>
            <a:off x="4284167" y="440815"/>
            <a:ext cx="3516933" cy="1889642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Picture 8" descr="A paper with text on it&#10;&#10;AI-generated content may be incorrect.">
            <a:extLst>
              <a:ext uri="{FF2B5EF4-FFF2-40B4-BE49-F238E27FC236}">
                <a16:creationId xmlns:a16="http://schemas.microsoft.com/office/drawing/2014/main" id="{31732AED-1E5D-4D9B-A92D-E3D3BD307FA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804" r="63834" b="1755"/>
          <a:stretch>
            <a:fillRect/>
          </a:stretch>
        </p:blipFill>
        <p:spPr>
          <a:xfrm rot="5400000">
            <a:off x="9080905" y="-688521"/>
            <a:ext cx="1258260" cy="3516933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49D59C-C9A3-2F46-5D16-D2A1C6A53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50664" cy="2129586"/>
          </a:xfrm>
          <a:noFill/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Supporting Evidence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D7825-0FAB-6568-1325-AA23EC7172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080" y="4018143"/>
            <a:ext cx="5994666" cy="2129599"/>
          </a:xfrm>
          <a:noFill/>
        </p:spPr>
        <p:txBody>
          <a:bodyPr anchor="t"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This is a copy of my feedback from my lecturer; I have highlighted my strengths in pink and my areas of development in green. </a:t>
            </a:r>
          </a:p>
          <a:p>
            <a:r>
              <a:rPr lang="en-US" sz="1800">
                <a:solidFill>
                  <a:schemeClr val="bg1"/>
                </a:solidFill>
              </a:rPr>
              <a:t>By doing this it helps me to understand my feedback visually because I think that I am more of a visual learner. </a:t>
            </a:r>
          </a:p>
        </p:txBody>
      </p:sp>
    </p:spTree>
    <p:extLst>
      <p:ext uri="{BB962C8B-B14F-4D97-AF65-F5344CB8AC3E}">
        <p14:creationId xmlns:p14="http://schemas.microsoft.com/office/powerpoint/2010/main" val="38045085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423290-95B0-5A32-6F21-C05E803C6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Action Plan!!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EBB5E-AC10-88E7-1C8F-CF89117EA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Goal one </a:t>
            </a:r>
          </a:p>
          <a:p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I will continue to broaden my referencing skills and continue to improve on my academic writing. </a:t>
            </a:r>
          </a:p>
          <a:p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Goal two</a:t>
            </a:r>
          </a:p>
          <a:p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To continue using my referencing and academic writing skills I will be making use of different facilities that the university offers such as the library. </a:t>
            </a:r>
          </a:p>
          <a:p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I will also continue to practice my writing skills. </a:t>
            </a:r>
          </a:p>
          <a:p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Goal three</a:t>
            </a:r>
          </a:p>
          <a:p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I will use different resorces to help me improve on my weak points such as doing more research and using different sites such as google scholer and the library online. </a:t>
            </a:r>
          </a:p>
          <a:p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Goal four </a:t>
            </a:r>
          </a:p>
          <a:p>
            <a:r>
              <a:rPr lang="en-US" sz="1700">
                <a:solidFill>
                  <a:schemeClr val="tx1">
                    <a:alpha val="80000"/>
                  </a:schemeClr>
                </a:solidFill>
              </a:rPr>
              <a:t>I plan on achieving these goals throughout my university journey and I will improve on my skills as each month passes. </a:t>
            </a:r>
          </a:p>
          <a:p>
            <a:endParaRPr lang="en-US" sz="1700">
              <a:solidFill>
                <a:schemeClr val="tx1">
                  <a:alpha val="80000"/>
                </a:schemeClr>
              </a:solidFill>
            </a:endParaRPr>
          </a:p>
          <a:p>
            <a:endParaRPr lang="en-US" sz="170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4188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10E45-512E-B94B-72DE-4C32BD464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60A51-A609-B14A-CFE5-00FB5D27B2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Introduction to my feedback</a:t>
            </a:r>
          </a:p>
          <a:p>
            <a:r>
              <a:rPr lang="en-GB"/>
              <a:t>My </a:t>
            </a:r>
            <a:r>
              <a:rPr lang="en-GB" err="1"/>
              <a:t>strenght's</a:t>
            </a:r>
            <a:r>
              <a:rPr lang="en-GB"/>
              <a:t> identified</a:t>
            </a:r>
          </a:p>
          <a:p>
            <a:r>
              <a:rPr lang="en-GB"/>
              <a:t>My areas that need development</a:t>
            </a:r>
          </a:p>
          <a:p>
            <a:r>
              <a:rPr lang="en-GB"/>
              <a:t>Things that I would do </a:t>
            </a:r>
            <a:r>
              <a:rPr lang="en-GB" err="1"/>
              <a:t>diffrently</a:t>
            </a:r>
            <a:r>
              <a:rPr lang="en-GB"/>
              <a:t> next time </a:t>
            </a:r>
          </a:p>
          <a:p>
            <a:r>
              <a:rPr lang="en-GB"/>
              <a:t>Supporting evidence</a:t>
            </a:r>
          </a:p>
          <a:p>
            <a:r>
              <a:rPr lang="en-GB"/>
              <a:t>Action plan and moving forward </a:t>
            </a:r>
          </a:p>
        </p:txBody>
      </p:sp>
    </p:spTree>
    <p:extLst>
      <p:ext uri="{BB962C8B-B14F-4D97-AF65-F5344CB8AC3E}">
        <p14:creationId xmlns:p14="http://schemas.microsoft.com/office/powerpoint/2010/main" val="398786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6864C-3AF4-C5CA-B4AC-FBC790F88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347" y="107390"/>
            <a:ext cx="10515600" cy="933357"/>
          </a:xfrm>
        </p:spPr>
        <p:txBody>
          <a:bodyPr>
            <a:normAutofit/>
          </a:bodyPr>
          <a:lstStyle/>
          <a:p>
            <a:pPr algn="ctr"/>
            <a:r>
              <a:rPr lang="en-GB"/>
              <a:t>Reference list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EDF4B-8FEE-2596-61D6-66BF2C3CF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52419"/>
            <a:ext cx="10515600" cy="61330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 b="1" u="sng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One</a:t>
            </a:r>
            <a:endParaRPr lang="en-GB" sz="1100" dirty="0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Burns, T., &amp; Sinfield, S. (2022).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Essential study skills : the complete guide to success at university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(5th edition). SAGE.</a:t>
            </a:r>
          </a:p>
          <a:p>
            <a:r>
              <a:rPr lang="en-GB" sz="1100" b="1" u="sng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Two</a:t>
            </a:r>
            <a:endParaRPr lang="en-GB" sz="1100" dirty="0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Cottrell, S. (2024).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The study skills handbook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(Sixth edition.). Bloomsbury Academic.</a:t>
            </a:r>
          </a:p>
          <a:p>
            <a:r>
              <a:rPr lang="en-GB" sz="1100" b="1" u="sng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Three</a:t>
            </a:r>
            <a:endParaRPr lang="en-GB" sz="1100" dirty="0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Cowen, M., Maier, P., &amp; Price, G. (2009).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Study skills for nursing and healthcare students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. Pearson Education.</a:t>
            </a:r>
          </a:p>
          <a:p>
            <a:r>
              <a:rPr lang="en-GB" sz="1100" b="1" u="sng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Four</a:t>
            </a:r>
            <a:endParaRPr lang="en-GB" sz="1100" dirty="0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Craig, C. (2009).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Study skills for health and social care students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. SAGE Publications Ltd.</a:t>
            </a:r>
          </a:p>
          <a:p>
            <a:r>
              <a:rPr lang="en-GB" sz="1100" b="1" u="sng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Five</a:t>
            </a:r>
            <a:endParaRPr lang="en-GB" sz="1100" dirty="0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r>
              <a:rPr lang="en-GB" sz="1100" err="1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Espasa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, A., Guasch, T., Mayordomo, R. M., &amp; Martinez-Melo, M. (2022). Prior experience with online feedback: its influence on students’ engagement.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Distance Education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,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43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(3), 444–465. </a:t>
            </a:r>
            <a:r>
              <a:rPr lang="en-GB" sz="1100" u="sng" dirty="0">
                <a:highlight>
                  <a:srgbClr val="FFFFFF"/>
                </a:highlight>
                <a:latin typeface="Source Sans Pro"/>
                <a:ea typeface="Source Sans Pro"/>
                <a:hlinkClick r:id="rId2"/>
              </a:rPr>
              <a:t>https://doi.org/10.1080/01587919.2022.2088480</a:t>
            </a:r>
            <a:endParaRPr lang="en-GB" sz="1200">
              <a:highlight>
                <a:srgbClr val="FFFFFF"/>
              </a:highlight>
            </a:endParaRPr>
          </a:p>
          <a:p>
            <a:r>
              <a:rPr lang="en-GB" sz="1100" b="1" u="sng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Six</a:t>
            </a:r>
            <a:endParaRPr lang="en-GB" sz="1100" dirty="0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Godfrey, J. (2023).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Reading and making notes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(Third </a:t>
            </a:r>
            <a:r>
              <a:rPr lang="en-GB" sz="1100" dirty="0" err="1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editon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.). Bloomsbury Academic.</a:t>
            </a:r>
          </a:p>
          <a:p>
            <a:r>
              <a:rPr lang="en-GB" sz="1100" b="1" u="sng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Seven</a:t>
            </a:r>
            <a:endParaRPr lang="en-GB" sz="1100" dirty="0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Hopkins, D., &amp; Reid, T. (2024).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The academic skills handbook : your guide to success in writing, thinking and communicating at university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(2nd edition.). SAGE Publications.</a:t>
            </a:r>
          </a:p>
          <a:p>
            <a:r>
              <a:rPr lang="en-GB" sz="1100" b="1" u="sng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Eight</a:t>
            </a:r>
            <a:endParaRPr lang="en-GB" sz="1100" dirty="0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Leighton, J. P. (2019). Students’ Interpretation of Formative Assessment Feedback: Three Claims for Why We Know So Little About Something So Important.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Journal of Educational Measurement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,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56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(4), 793–814. </a:t>
            </a:r>
            <a:r>
              <a:rPr lang="en-GB" sz="1100" u="sng" dirty="0">
                <a:highlight>
                  <a:srgbClr val="FFFFFF"/>
                </a:highlight>
                <a:latin typeface="Source Sans Pro"/>
                <a:ea typeface="Source Sans Pro"/>
                <a:hlinkClick r:id="rId3"/>
              </a:rPr>
              <a:t>https://doi.org/10.1111/jedm.12237</a:t>
            </a:r>
            <a:endParaRPr lang="en-GB" sz="1200">
              <a:highlight>
                <a:srgbClr val="FFFFFF"/>
              </a:highlight>
            </a:endParaRPr>
          </a:p>
          <a:p>
            <a:r>
              <a:rPr lang="en-GB" sz="1100" b="1" u="sng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Nine</a:t>
            </a:r>
            <a:endParaRPr lang="en-GB" sz="1100" dirty="0">
              <a:solidFill>
                <a:srgbClr val="3A3A3A"/>
              </a:solidFill>
              <a:highlight>
                <a:srgbClr val="FFFFFF"/>
              </a:highlight>
              <a:latin typeface="Source Sans Pro"/>
              <a:ea typeface="Source Sans Pro"/>
            </a:endParaRPr>
          </a:p>
          <a:p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McMillan, K. (2012). </a:t>
            </a:r>
            <a:r>
              <a:rPr lang="en-GB" sz="1100" i="1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The study skills book</a:t>
            </a:r>
            <a:r>
              <a:rPr lang="en-GB" sz="1100" dirty="0">
                <a:solidFill>
                  <a:srgbClr val="3A3A3A"/>
                </a:solidFill>
                <a:highlight>
                  <a:srgbClr val="FFFFFF"/>
                </a:highlight>
                <a:latin typeface="Source Sans Pro"/>
                <a:ea typeface="Source Sans Pro"/>
              </a:rPr>
              <a:t> (3rd ed.). Pearson.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7380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E2DE1-A653-3A1A-5D66-B3B1BE182E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2920"/>
            <a:ext cx="10515600" cy="493404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 b="1" u="sng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Ten</a:t>
            </a:r>
            <a:endParaRPr lang="en-GB" sz="1200">
              <a:latin typeface="Aptos"/>
              <a:ea typeface="Source Sans Pro"/>
            </a:endParaRPr>
          </a:p>
          <a:p>
            <a:r>
              <a:rPr lang="en-GB" sz="1200">
                <a:highlight>
                  <a:srgbClr val="FFFFFF"/>
                </a:highlight>
                <a:latin typeface="Aptos"/>
                <a:ea typeface="Source Sans Pro"/>
              </a:rPr>
              <a:t>Moore, S. (2010). </a:t>
            </a:r>
            <a:r>
              <a:rPr lang="en-GB" sz="1200" i="1">
                <a:highlight>
                  <a:srgbClr val="FFFFFF"/>
                </a:highlight>
                <a:latin typeface="Aptos"/>
                <a:ea typeface="Source Sans Pro"/>
              </a:rPr>
              <a:t>The ultimate study skills handbook</a:t>
            </a:r>
            <a:r>
              <a:rPr lang="en-GB" sz="1200">
                <a:highlight>
                  <a:srgbClr val="FFFFFF"/>
                </a:highlight>
                <a:latin typeface="Aptos"/>
                <a:ea typeface="Source Sans Pro"/>
              </a:rPr>
              <a:t>. McGraw-Hill/Open University Press.</a:t>
            </a:r>
            <a:endParaRPr lang="en-US" sz="1200">
              <a:latin typeface="Aptos"/>
              <a:ea typeface="Source Sans Pro"/>
            </a:endParaRPr>
          </a:p>
          <a:p>
            <a:r>
              <a:rPr lang="en-GB" sz="1200" b="1" u="sng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Eleven</a:t>
            </a:r>
            <a:endParaRPr lang="en-GB" sz="1200">
              <a:latin typeface="Aptos"/>
              <a:ea typeface="Source Sans Pro"/>
            </a:endParaRPr>
          </a:p>
          <a:p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Morris, R., Perry, T., &amp; Wardle, L. (2021). Formative assessment and feedback for learning in higher education: A systematic review. </a:t>
            </a:r>
            <a:r>
              <a:rPr lang="en-GB" sz="1200" i="1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Review of Education (Oxford)</a:t>
            </a:r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, </a:t>
            </a:r>
            <a:r>
              <a:rPr lang="en-GB" sz="1200" i="1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9</a:t>
            </a:r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(3). </a:t>
            </a:r>
            <a:r>
              <a:rPr lang="en-GB" sz="1200" dirty="0">
                <a:highlight>
                  <a:srgbClr val="FFFFFF"/>
                </a:highlight>
                <a:latin typeface="Aptos"/>
                <a:ea typeface="Source Sans Pro"/>
                <a:hlinkClick r:id="rId2"/>
              </a:rPr>
              <a:t>https://doi.org/10.1002/rev3.3292</a:t>
            </a:r>
            <a:endParaRPr lang="en-GB" sz="1200" dirty="0">
              <a:latin typeface="Aptos"/>
            </a:endParaRPr>
          </a:p>
          <a:p>
            <a:r>
              <a:rPr lang="en-GB" sz="1200" b="1" u="sng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Twelve</a:t>
            </a:r>
            <a:endParaRPr lang="en-GB" sz="1200">
              <a:latin typeface="Aptos"/>
              <a:ea typeface="Source Sans Pro"/>
            </a:endParaRPr>
          </a:p>
          <a:p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Pitt, E., &amp; Norton, L. (2017). “Now that’s the feedback I want!” Students’ reactions to feedback on graded work and what they do with it. </a:t>
            </a:r>
            <a:r>
              <a:rPr lang="en-GB" sz="1200" i="1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Assessment and Evaluation in Higher Education</a:t>
            </a:r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, </a:t>
            </a:r>
            <a:r>
              <a:rPr lang="en-GB" sz="1200" i="1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42</a:t>
            </a:r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(4), 499–516. </a:t>
            </a:r>
            <a:r>
              <a:rPr lang="en-GB" sz="1200" dirty="0">
                <a:highlight>
                  <a:srgbClr val="FFFFFF"/>
                </a:highlight>
                <a:latin typeface="Aptos"/>
                <a:ea typeface="Source Sans Pro"/>
                <a:hlinkClick r:id="rId3"/>
              </a:rPr>
              <a:t>https://doi.org/10.1080/02602938.2016.1142500</a:t>
            </a:r>
            <a:endParaRPr lang="en-GB" sz="1200" dirty="0">
              <a:latin typeface="Aptos"/>
            </a:endParaRPr>
          </a:p>
          <a:p>
            <a:r>
              <a:rPr lang="en-GB" sz="1200" b="1" u="sng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Thirteen</a:t>
            </a:r>
            <a:endParaRPr lang="en-GB" sz="1200">
              <a:latin typeface="Aptos"/>
              <a:ea typeface="Source Sans Pro"/>
            </a:endParaRPr>
          </a:p>
          <a:p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Rowe, A. (2011). The personal dimension in teaching: why students value feedback. </a:t>
            </a:r>
            <a:r>
              <a:rPr lang="en-GB" sz="1200" i="1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International Journal of Educational Management</a:t>
            </a:r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, </a:t>
            </a:r>
            <a:r>
              <a:rPr lang="en-GB" sz="1200" i="1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25</a:t>
            </a:r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(4), 343–360. </a:t>
            </a:r>
            <a:r>
              <a:rPr lang="en-GB" sz="1200" dirty="0">
                <a:highlight>
                  <a:srgbClr val="FFFFFF"/>
                </a:highlight>
                <a:latin typeface="Aptos"/>
                <a:ea typeface="Source Sans Pro"/>
                <a:hlinkClick r:id="rId4"/>
              </a:rPr>
              <a:t>https://doi.org/10.1108/09513541111136630</a:t>
            </a:r>
            <a:endParaRPr lang="en-GB" sz="1200" dirty="0">
              <a:latin typeface="Aptos"/>
            </a:endParaRPr>
          </a:p>
          <a:p>
            <a:r>
              <a:rPr lang="en-GB" sz="1200" b="1" u="sng" dirty="0">
                <a:highlight>
                  <a:srgbClr val="FFFFFF"/>
                </a:highlight>
                <a:latin typeface="Aptos"/>
                <a:ea typeface="Source Sans Pro"/>
              </a:rPr>
              <a:t>Fourteen</a:t>
            </a:r>
            <a:endParaRPr lang="en-GB" sz="1200">
              <a:latin typeface="Aptos"/>
              <a:ea typeface="Source Sans Pro"/>
            </a:endParaRPr>
          </a:p>
          <a:p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Rybicki, J.-M., Hämäläinen, W., Pitkänen, K. K., &amp; Malmi, L. (2024). Why students fail to revise? Analysis of written metalinguistic feedback and cognitive effort on revision success. </a:t>
            </a:r>
            <a:r>
              <a:rPr lang="en-GB" sz="1200" i="1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Ampersand (Oxford, UK)</a:t>
            </a:r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, </a:t>
            </a:r>
            <a:r>
              <a:rPr lang="en-GB" sz="1200" i="1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13</a:t>
            </a:r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, Article 100211. </a:t>
            </a:r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  <a:hlinkClick r:id="rId5"/>
              </a:rPr>
              <a:t>https://doi.org/10.1016/j.amper.2024.100211</a:t>
            </a:r>
            <a:endParaRPr lang="en-GB" sz="1200">
              <a:latin typeface="Aptos"/>
              <a:ea typeface="Source Sans Pro"/>
            </a:endParaRPr>
          </a:p>
          <a:p>
            <a:r>
              <a:rPr lang="en-GB" sz="1200" b="1" u="sng" dirty="0">
                <a:highlight>
                  <a:srgbClr val="FFFFFF"/>
                </a:highlight>
                <a:latin typeface="Aptos"/>
                <a:ea typeface="Source Sans Pro"/>
              </a:rPr>
              <a:t>Fifteen </a:t>
            </a:r>
            <a:endParaRPr lang="en-GB" sz="1200">
              <a:latin typeface="Aptos"/>
              <a:ea typeface="Source Sans Pro"/>
            </a:endParaRPr>
          </a:p>
          <a:p>
            <a:endParaRPr lang="en-GB" sz="1200" dirty="0">
              <a:latin typeface="Aptos"/>
              <a:ea typeface="Source Sans Pro"/>
            </a:endParaRPr>
          </a:p>
          <a:p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Sambell, K., McDowell, L., &amp; Montgomery, C. (2013). </a:t>
            </a:r>
            <a:r>
              <a:rPr lang="en-GB" sz="1200" i="1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Assessment for learning in higher education</a:t>
            </a:r>
            <a:r>
              <a:rPr lang="en-GB" sz="1200" dirty="0">
                <a:solidFill>
                  <a:srgbClr val="3A3A3A"/>
                </a:solidFill>
                <a:highlight>
                  <a:srgbClr val="FFFFFF"/>
                </a:highlight>
                <a:latin typeface="Aptos"/>
                <a:ea typeface="Source Sans Pro"/>
              </a:rPr>
              <a:t> (1st ed.). Routledge. </a:t>
            </a:r>
            <a:r>
              <a:rPr lang="en-GB" sz="1200" dirty="0">
                <a:highlight>
                  <a:srgbClr val="FFFFFF"/>
                </a:highlight>
                <a:latin typeface="Aptos"/>
                <a:ea typeface="Source Sans Pro"/>
                <a:hlinkClick r:id="rId6"/>
              </a:rPr>
              <a:t>https://doi.org/10.4324/9780203818268</a:t>
            </a:r>
            <a:endParaRPr lang="en-GB" sz="1200" dirty="0">
              <a:latin typeface="Aptos"/>
            </a:endParaRPr>
          </a:p>
          <a:p>
            <a:endParaRPr lang="en-GB" sz="1200" dirty="0">
              <a:latin typeface="Aptos"/>
              <a:ea typeface="Source Sans Pro"/>
            </a:endParaRPr>
          </a:p>
          <a:p>
            <a:endParaRPr lang="en-GB" sz="1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F986F8-E7D3-950A-D483-F3C76C4A05A5}"/>
              </a:ext>
            </a:extLst>
          </p:cNvPr>
          <p:cNvSpPr txBox="1"/>
          <p:nvPr/>
        </p:nvSpPr>
        <p:spPr>
          <a:xfrm>
            <a:off x="846241" y="345030"/>
            <a:ext cx="1040175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                                                                                 </a:t>
            </a:r>
            <a:r>
              <a:rPr lang="en-GB" sz="2400" dirty="0"/>
              <a:t>Reference list  </a:t>
            </a:r>
            <a:r>
              <a:rPr lang="en-GB" dirty="0"/>
              <a:t>        </a:t>
            </a:r>
          </a:p>
        </p:txBody>
      </p:sp>
    </p:spTree>
    <p:extLst>
      <p:ext uri="{BB962C8B-B14F-4D97-AF65-F5344CB8AC3E}">
        <p14:creationId xmlns:p14="http://schemas.microsoft.com/office/powerpoint/2010/main" val="566121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Content page </vt:lpstr>
      <vt:lpstr>Strengths identified </vt:lpstr>
      <vt:lpstr>Areas for Development </vt:lpstr>
      <vt:lpstr>What I would do differently next time</vt:lpstr>
      <vt:lpstr>Supporting Evidence </vt:lpstr>
      <vt:lpstr>Action Plan!!</vt:lpstr>
      <vt:lpstr>Summary </vt:lpstr>
      <vt:lpstr>Reference list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33</cp:revision>
  <dcterms:created xsi:type="dcterms:W3CDTF">2025-12-09T17:18:28Z</dcterms:created>
  <dcterms:modified xsi:type="dcterms:W3CDTF">2025-12-12T20:37:41Z</dcterms:modified>
</cp:coreProperties>
</file>