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4"/>
  </p:notesMasterIdLst>
  <p:handoutMasterIdLst>
    <p:handoutMasterId r:id="rId25"/>
  </p:handoutMasterIdLst>
  <p:sldIdLst>
    <p:sldId id="315" r:id="rId2"/>
    <p:sldId id="304" r:id="rId3"/>
    <p:sldId id="269" r:id="rId4"/>
    <p:sldId id="323" r:id="rId5"/>
    <p:sldId id="319" r:id="rId6"/>
    <p:sldId id="320" r:id="rId7"/>
    <p:sldId id="272" r:id="rId8"/>
    <p:sldId id="310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322" r:id="rId19"/>
    <p:sldId id="316" r:id="rId20"/>
    <p:sldId id="317" r:id="rId21"/>
    <p:sldId id="318" r:id="rId22"/>
    <p:sldId id="303" r:id="rId23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86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254DF9D3-76A3-4784-A32F-A1516F678DA8}" type="datetimeFigureOut">
              <a:rPr lang="en-US" smtClean="0"/>
              <a:pPr/>
              <a:t>9/7/2023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2CCBE8B6-CB6D-45A7-A109-BF9E9382631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1013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E95DF9-56D5-4D8E-940C-D5EB398DFE18}" type="datetimeFigureOut">
              <a:rPr lang="en-US" smtClean="0"/>
              <a:pPr/>
              <a:t>9/7/2023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11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5" y="4416425"/>
            <a:ext cx="5607050" cy="4183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06848-E713-4259-877D-31A69528E4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786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45CF5D5-0598-425B-B4FC-575950E8D7C9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C11B0C1-9C7C-43F6-B6FB-EC59ABF280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93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D306A96-C818-43C2-A0FE-1F6F06EAAAF1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D941BAB-D8CB-4C99-B443-72B7EE320A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373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9D92976-AAC4-4B5C-AC75-4ADC185FBF31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9A2D03A-26F1-4A87-96A7-D662F70464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13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0EA2FE7-4406-404B-9145-462B70CD2DE4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E987AAE-EA40-44DC-85A3-4B8B6CA8B9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25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8308EE5-5ED0-4D4B-BFE1-1E57049B9AA6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9AFC8C5-79DF-4E89-B0D2-C3E108073F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45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98D4E10-C1E3-4F38-9AF4-14FB2C6469CF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A60E380-AB48-4934-B443-A20AF50DEA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097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B003700-0E1B-4B37-996C-B3692159C03F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24D6057-046B-468C-B9C9-3C01CB92BF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462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26F752F-B32C-4B2A-83CA-9D2FB581CC3C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DF94819-AFAE-4B4D-ABFD-ABDD365A74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119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E0FA63B-3829-4BDD-8B0A-31F1C73F8BBE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80CD317-48B7-4C5C-BCF5-723B6F85E7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740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AABC48E-43F1-4B51-BEA2-81174DF91D1A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489E3EC-7537-48DB-9CFB-B4388AFDBA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075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F5E7A4E-758A-454A-A191-92C2105FC76E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358678ED-71DF-46E1-9DF2-D19CB6600A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462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78866CC4-FB71-45A1-934C-39BB1D56D5BE}" type="datetimeFigureOut">
              <a:rPr lang="en-GB"/>
              <a:pPr>
                <a:defRPr/>
              </a:pPr>
              <a:t>07/09/2023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128BB919-E5BE-49AA-A2F5-58EA3C31B12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702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bitesize/ks3/science/chemical_material_behaviour/atoms_elements/revision/3/" TargetMode="External"/><Relationship Id="rId2" Type="http://schemas.openxmlformats.org/officeDocument/2006/relationships/hyperlink" Target="https://www.youtube.com/watch?v=TYEYEIuTmGQ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uWa827qAao&amp;list=PLybg94GvOJ9EbbO2RXPWTUNIIE0C7hSf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750" y="1052513"/>
            <a:ext cx="7993063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INTRODUCTION TO PHYSIOLOGY</a:t>
            </a:r>
            <a:br>
              <a:rPr lang="en-GB" altLang="en-US" dirty="0"/>
            </a:br>
            <a:r>
              <a:rPr lang="en-GB" altLang="en-US" dirty="0"/>
              <a:t>(BMHP5003)</a:t>
            </a:r>
          </a:p>
        </p:txBody>
      </p:sp>
      <p:sp>
        <p:nvSpPr>
          <p:cNvPr id="14339" name="TextBox 2"/>
          <p:cNvSpPr txBox="1">
            <a:spLocks noChangeArrowheads="1"/>
          </p:cNvSpPr>
          <p:nvPr/>
        </p:nvSpPr>
        <p:spPr bwMode="auto">
          <a:xfrm>
            <a:off x="2124075" y="3381375"/>
            <a:ext cx="5040313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b="1" dirty="0">
                <a:solidFill>
                  <a:srgbClr val="000000"/>
                </a:solidFill>
                <a:latin typeface="Myriad Pro"/>
              </a:rPr>
              <a:t>Chemicals of Life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3200" b="1" dirty="0">
              <a:solidFill>
                <a:srgbClr val="000000"/>
              </a:solidFill>
              <a:latin typeface="Myriad Pro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3200" b="1" dirty="0">
              <a:solidFill>
                <a:srgbClr val="000000"/>
              </a:solidFill>
              <a:latin typeface="Myriad Pro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b="1" dirty="0">
                <a:solidFill>
                  <a:srgbClr val="000000"/>
                </a:solidFill>
                <a:latin typeface="Myriad Pro"/>
              </a:rPr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659656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Methodology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3917032"/>
          </a:xfrm>
        </p:spPr>
        <p:txBody>
          <a:bodyPr/>
          <a:lstStyle/>
          <a:p>
            <a:r>
              <a:rPr lang="en-GB" dirty="0"/>
              <a:t>In order to teach this module we will begin with a basic introduction of human biology and then look at</a:t>
            </a:r>
          </a:p>
          <a:p>
            <a:r>
              <a:rPr lang="en-GB" dirty="0"/>
              <a:t>Basic Atomic structure</a:t>
            </a:r>
          </a:p>
          <a:p>
            <a:r>
              <a:rPr lang="en-GB" dirty="0"/>
              <a:t>Bonding and electrolytes </a:t>
            </a:r>
          </a:p>
          <a:p>
            <a:r>
              <a:rPr lang="en-GB" dirty="0"/>
              <a:t>Outline the structure of organic macromolecules of life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2000" dirty="0"/>
              <a:t>Fundamental Human Anatomy</a:t>
            </a:r>
          </a:p>
        </p:txBody>
      </p:sp>
      <p:pic>
        <p:nvPicPr>
          <p:cNvPr id="102401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547664" y="548680"/>
            <a:ext cx="5976664" cy="49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D3582-395E-D346-908C-CE9648391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Digestive System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2940CF1-6D23-A54A-AC62-B76BA79D51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460851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338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607900" cy="5286388"/>
          </a:xfrm>
        </p:spPr>
        <p:txBody>
          <a:bodyPr/>
          <a:lstStyle/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endParaRPr lang="en-US" sz="900" b="1" u="sng" dirty="0">
              <a:cs typeface="Times New Roman" pitchFamily="18" charset="0"/>
            </a:endParaRPr>
          </a:p>
          <a:p>
            <a:pPr marL="381000" indent="-381000" algn="ctr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800" b="1" u="sng" dirty="0">
                <a:cs typeface="Times New Roman" pitchFamily="18" charset="0"/>
              </a:rPr>
              <a:t>Elements and Atoms</a:t>
            </a:r>
            <a:endParaRPr lang="en-US" sz="2800" b="1" u="sng" dirty="0">
              <a:solidFill>
                <a:srgbClr val="FFFF00"/>
              </a:solidFill>
              <a:cs typeface="Times New Roman" pitchFamily="18" charset="0"/>
            </a:endParaRPr>
          </a:p>
          <a:p>
            <a:pPr marL="381000" indent="-381000" algn="just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endParaRPr lang="en-US" sz="2800" b="1" u="sng" dirty="0">
              <a:cs typeface="Times New Roman" pitchFamily="18" charset="0"/>
            </a:endParaRPr>
          </a:p>
          <a:p>
            <a:pPr marL="381000" indent="-381000" algn="just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AutoNum type="arabicPeriod"/>
            </a:pPr>
            <a:r>
              <a:rPr lang="en-US" sz="2600" b="1" dirty="0">
                <a:cs typeface="Times New Roman" pitchFamily="18" charset="0"/>
              </a:rPr>
              <a:t>Matter is anything that takes up space.</a:t>
            </a:r>
            <a:endParaRPr lang="en-US" sz="2600" b="1" dirty="0">
              <a:cs typeface="Courier New" pitchFamily="49" charset="0"/>
            </a:endParaRPr>
          </a:p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AutoNum type="arabicPeriod" startAt="2"/>
            </a:pPr>
            <a:r>
              <a:rPr lang="en-US" sz="2600" b="1" dirty="0">
                <a:cs typeface="Times New Roman" pitchFamily="18" charset="0"/>
              </a:rPr>
              <a:t>All matter is composed of</a:t>
            </a:r>
            <a:r>
              <a:rPr lang="en-US" sz="2600" b="1" u="sng" dirty="0">
                <a:cs typeface="Times New Roman" pitchFamily="18" charset="0"/>
              </a:rPr>
              <a:t> elements</a:t>
            </a:r>
            <a:r>
              <a:rPr lang="en-US" sz="2600" b="1" dirty="0">
                <a:cs typeface="Times New Roman" pitchFamily="18" charset="0"/>
              </a:rPr>
              <a:t>, 92 of which occur naturally.</a:t>
            </a:r>
          </a:p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AutoNum type="arabicPeriod" startAt="2"/>
            </a:pPr>
            <a:r>
              <a:rPr lang="en-US" sz="2600" b="1" dirty="0">
                <a:cs typeface="Times New Roman" pitchFamily="18" charset="0"/>
              </a:rPr>
              <a:t>Living organisms require about 20 elements, of which oxygen, carbon, hydrogen, and nitrogen are most abundant.  </a:t>
            </a:r>
          </a:p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AutoNum type="arabicPeriod" startAt="2"/>
            </a:pPr>
            <a:r>
              <a:rPr lang="en-US" sz="2600" b="1" dirty="0">
                <a:cs typeface="Times New Roman" pitchFamily="18" charset="0"/>
              </a:rPr>
              <a:t>Elements are composed of </a:t>
            </a:r>
            <a:r>
              <a:rPr lang="en-US" sz="2600" b="1" u="sng" dirty="0">
                <a:cs typeface="Times New Roman" pitchFamily="18" charset="0"/>
              </a:rPr>
              <a:t>atoms;</a:t>
            </a:r>
            <a:r>
              <a:rPr lang="en-US" sz="2600" b="1" dirty="0">
                <a:cs typeface="Times New Roman" pitchFamily="18" charset="0"/>
              </a:rPr>
              <a:t> atoms of different elements vary in size and in how they interact.</a:t>
            </a:r>
            <a:endParaRPr lang="en-US" sz="2600" b="1" dirty="0">
              <a:cs typeface="Courier New" pitchFamily="49" charset="0"/>
            </a:endParaRPr>
          </a:p>
          <a:p>
            <a:pPr marL="381000" indent="-381000"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endParaRPr lang="en-US" sz="2600" b="1" dirty="0">
              <a:cs typeface="Times New Roman" pitchFamily="18" charset="0"/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title"/>
          </p:nvPr>
        </p:nvSpPr>
        <p:spPr>
          <a:xfrm>
            <a:off x="609600" y="342900"/>
            <a:ext cx="7772400" cy="762000"/>
          </a:xfrm>
          <a:noFill/>
          <a:ln/>
        </p:spPr>
        <p:txBody>
          <a:bodyPr>
            <a:spAutoFit/>
          </a:bodyPr>
          <a:lstStyle/>
          <a:p>
            <a:r>
              <a:rPr lang="en-US" sz="4000" b="0" dirty="0">
                <a:cs typeface="Times New Roman" pitchFamily="18" charset="0"/>
              </a:rPr>
              <a:t> </a:t>
            </a:r>
            <a:r>
              <a:rPr lang="en-US" b="0" dirty="0">
                <a:solidFill>
                  <a:srgbClr val="FF9933"/>
                </a:solidFill>
                <a:cs typeface="Times New Roman" pitchFamily="18" charset="0"/>
              </a:rPr>
              <a:t>Structure of Matter:</a:t>
            </a:r>
          </a:p>
        </p:txBody>
      </p:sp>
    </p:spTree>
    <p:extLst>
      <p:ext uri="{BB962C8B-B14F-4D97-AF65-F5344CB8AC3E}">
        <p14:creationId xmlns:p14="http://schemas.microsoft.com/office/powerpoint/2010/main" val="3273897311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542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542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542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542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Atomic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endParaRPr lang="en-US" sz="2800" b="1" dirty="0">
              <a:solidFill>
                <a:prstClr val="black"/>
              </a:solidFill>
              <a:latin typeface="Gill Sans MT" pitchFamily="34" charset="0"/>
              <a:cs typeface="Times New Roman" pitchFamily="18" charset="0"/>
            </a:endParaRPr>
          </a:p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400" b="1" dirty="0">
                <a:solidFill>
                  <a:prstClr val="black"/>
                </a:solidFill>
                <a:latin typeface="Gill Sans MT" pitchFamily="34" charset="0"/>
              </a:rPr>
              <a:t>	</a:t>
            </a: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1.	An atom consists of a </a:t>
            </a:r>
            <a:r>
              <a:rPr lang="en-US" sz="2800" b="1" u="sng" dirty="0">
                <a:solidFill>
                  <a:prstClr val="black"/>
                </a:solidFill>
                <a:latin typeface="Gill Sans MT" pitchFamily="34" charset="0"/>
              </a:rPr>
              <a:t>nucleus </a:t>
            </a: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			containing </a:t>
            </a:r>
            <a:r>
              <a:rPr lang="en-US" sz="2800" b="1" u="sng" dirty="0">
                <a:solidFill>
                  <a:prstClr val="black"/>
                </a:solidFill>
                <a:latin typeface="Gill Sans MT" pitchFamily="34" charset="0"/>
              </a:rPr>
              <a:t>protons and neutrons</a:t>
            </a: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, with 		</a:t>
            </a:r>
            <a:r>
              <a:rPr lang="en-US" sz="2800" b="1" u="sng" dirty="0">
                <a:solidFill>
                  <a:prstClr val="black"/>
                </a:solidFill>
                <a:latin typeface="Gill Sans MT" pitchFamily="34" charset="0"/>
              </a:rPr>
              <a:t>electrons</a:t>
            </a: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 in orbit around the nucleus in    shells.</a:t>
            </a:r>
            <a:endParaRPr lang="en-US" sz="2800" b="1" dirty="0">
              <a:solidFill>
                <a:prstClr val="black"/>
              </a:solidFill>
              <a:latin typeface="Gill Sans MT" pitchFamily="34" charset="0"/>
              <a:cs typeface="Courier New" pitchFamily="49" charset="0"/>
            </a:endParaRPr>
          </a:p>
          <a:p>
            <a:pPr lvl="0" algn="just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800" b="1" dirty="0">
                <a:solidFill>
                  <a:prstClr val="black"/>
                </a:solidFill>
                <a:latin typeface="Gill Sans MT" pitchFamily="34" charset="0"/>
              </a:rPr>
              <a:t>	2.	Protons, with a positive charge, are about equal in 	size to neutrons, which have no charge.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850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Atoms, molecules and compounds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>
            <a:normAutofit lnSpcReduction="10000"/>
          </a:bodyPr>
          <a:lstStyle/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Within the body are different levels of structural organisation and complexity. </a:t>
            </a:r>
          </a:p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most fundamental of these is chemical.  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Atoms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combine to form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molecules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of which there is a vast range in the body.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Let’s watch a video on Atoms and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>
                <a:hlinkClick r:id="rId2" tooltip="Original URL: https://www.youtube.com/watch?v=TYEYEIuTmGQ. Click or tap if you trust this link."/>
              </a:rPr>
              <a:t>https://www.youtube.com/watch?v=TYEYEIuTmGQ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>
              <a:buFont typeface="Arial" pitchFamily="34" charset="0"/>
              <a:buChar char="•"/>
            </a:pPr>
            <a:r>
              <a:rPr lang="en-GB" sz="2400" dirty="0"/>
              <a:t>Lets discuss the main points outlined in the video</a:t>
            </a: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TA-AMEN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Project Management wk 8-9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DE582-440D-41C7-9541-D8204DCB74FB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35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just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Living tissues are composed of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chemical building blocks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the study of anatomy and physiology depends upon some understanding of biochemistry – the chemistry of life.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Atoms, molecules and compounds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endParaRPr lang="en-GB" dirty="0"/>
          </a:p>
          <a:p>
            <a:pPr algn="just"/>
            <a:r>
              <a:rPr lang="en-GB" dirty="0"/>
              <a:t>All matter in our universe is built of particles called atoms. An </a:t>
            </a:r>
            <a:r>
              <a:rPr lang="en-GB" dirty="0">
                <a:solidFill>
                  <a:srgbClr val="FF0000"/>
                </a:solidFill>
              </a:rPr>
              <a:t>element</a:t>
            </a:r>
            <a:r>
              <a:rPr lang="en-GB" dirty="0"/>
              <a:t> contains only one type of atom, e.g.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u="sng" dirty="0">
                <a:solidFill>
                  <a:srgbClr val="FF0000"/>
                </a:solidFill>
              </a:rPr>
              <a:t>carbon</a:t>
            </a:r>
            <a:r>
              <a:rPr lang="en-GB" dirty="0">
                <a:solidFill>
                  <a:srgbClr val="FF0000"/>
                </a:solidFill>
              </a:rPr>
              <a:t>, </a:t>
            </a:r>
            <a:r>
              <a:rPr lang="en-GB" u="sng" dirty="0">
                <a:solidFill>
                  <a:srgbClr val="FF0000"/>
                </a:solidFill>
              </a:rPr>
              <a:t>sulphur </a:t>
            </a:r>
            <a:r>
              <a:rPr lang="en-GB" dirty="0">
                <a:solidFill>
                  <a:srgbClr val="FF0000"/>
                </a:solidFill>
              </a:rPr>
              <a:t>or </a:t>
            </a:r>
            <a:r>
              <a:rPr lang="en-GB" u="sng" dirty="0">
                <a:solidFill>
                  <a:srgbClr val="FF0000"/>
                </a:solidFill>
              </a:rPr>
              <a:t>hydrogen</a:t>
            </a:r>
            <a:r>
              <a:rPr lang="en-GB" dirty="0">
                <a:solidFill>
                  <a:srgbClr val="FF0000"/>
                </a:solidFill>
              </a:rPr>
              <a:t>. </a:t>
            </a:r>
          </a:p>
          <a:p>
            <a:pPr algn="just"/>
            <a:r>
              <a:rPr lang="en-GB" dirty="0"/>
              <a:t>Substances containing two or more types of atom combined are called </a:t>
            </a:r>
            <a:r>
              <a:rPr lang="en-GB" u="sng" dirty="0"/>
              <a:t>compounds</a:t>
            </a:r>
            <a:r>
              <a:rPr lang="en-GB" dirty="0"/>
              <a:t>.</a:t>
            </a:r>
          </a:p>
          <a:p>
            <a:pPr algn="just"/>
            <a:r>
              <a:rPr lang="en-GB" dirty="0"/>
              <a:t>For instance, water is a compound containing both </a:t>
            </a:r>
            <a:r>
              <a:rPr lang="en-GB" b="1" u="sng" dirty="0"/>
              <a:t>hydrogen</a:t>
            </a:r>
            <a:r>
              <a:rPr lang="en-GB" b="1" dirty="0"/>
              <a:t> and </a:t>
            </a:r>
            <a:r>
              <a:rPr lang="en-GB" b="1" u="sng" dirty="0"/>
              <a:t>oxygen</a:t>
            </a:r>
            <a:r>
              <a:rPr lang="en-GB" b="1" dirty="0"/>
              <a:t> atoms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92 </a:t>
            </a:r>
            <a:r>
              <a:rPr lang="en-GB" b="1" u="sng" dirty="0"/>
              <a:t>naturally occurring elements</a:t>
            </a:r>
            <a:r>
              <a:rPr lang="en-GB" dirty="0"/>
              <a:t>, but the wide variety of compounds making up living tissues are composed almost entirely of only four: </a:t>
            </a:r>
            <a:r>
              <a:rPr lang="en-GB" sz="3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carbon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hydrogen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32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nitrogen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/>
          </a:p>
          <a:p>
            <a:pPr algn="just"/>
            <a:r>
              <a:rPr lang="en-GB" dirty="0"/>
              <a:t>Small amounts (about 4% of body weight) of others are present, including sodium, potassium, calcium and phosphorus.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GB" u="sng" dirty="0"/>
              <a:t>Atoms are mainly empty space</a:t>
            </a:r>
            <a:r>
              <a:rPr lang="en-GB" dirty="0"/>
              <a:t>, with a tiny central nucleus containing </a:t>
            </a:r>
            <a:r>
              <a:rPr lang="en-GB" u="sng" dirty="0">
                <a:solidFill>
                  <a:srgbClr val="FF0000"/>
                </a:solidFill>
              </a:rPr>
              <a:t>protons</a:t>
            </a:r>
            <a:r>
              <a:rPr lang="en-GB" dirty="0"/>
              <a:t> and </a:t>
            </a:r>
            <a:r>
              <a:rPr lang="en-GB" u="sng" dirty="0">
                <a:solidFill>
                  <a:srgbClr val="FF0000"/>
                </a:solidFill>
              </a:rPr>
              <a:t>neutrons</a:t>
            </a:r>
            <a:r>
              <a:rPr lang="en-GB" dirty="0">
                <a:solidFill>
                  <a:srgbClr val="FF0000"/>
                </a:solidFill>
              </a:rPr>
              <a:t> </a:t>
            </a:r>
            <a:r>
              <a:rPr lang="en-GB" dirty="0"/>
              <a:t>surrounded by clouds of tiny orbiting </a:t>
            </a:r>
            <a:r>
              <a:rPr lang="en-GB" dirty="0">
                <a:solidFill>
                  <a:srgbClr val="FF0000"/>
                </a:solidFill>
              </a:rPr>
              <a:t>electrons. </a:t>
            </a:r>
          </a:p>
          <a:p>
            <a:pPr algn="just"/>
            <a:r>
              <a:rPr lang="en-GB" dirty="0"/>
              <a:t>Neutrons carry </a:t>
            </a:r>
            <a:r>
              <a:rPr lang="en-GB" dirty="0">
                <a:solidFill>
                  <a:srgbClr val="FF0000"/>
                </a:solidFill>
              </a:rPr>
              <a:t>no electrical charge</a:t>
            </a:r>
            <a:r>
              <a:rPr lang="en-GB" dirty="0"/>
              <a:t>, but protons are </a:t>
            </a:r>
            <a:r>
              <a:rPr lang="en-GB" dirty="0">
                <a:solidFill>
                  <a:srgbClr val="FF0000"/>
                </a:solidFill>
              </a:rPr>
              <a:t>positively charged</a:t>
            </a:r>
            <a:r>
              <a:rPr lang="en-GB" dirty="0"/>
              <a:t>, and electrons are negatively charged. </a:t>
            </a:r>
          </a:p>
          <a:p>
            <a:pPr algn="just"/>
            <a:r>
              <a:rPr lang="en-GB" dirty="0"/>
              <a:t>Because atoms contain equal numbers of protons and electrons, they carry no net charge.  </a:t>
            </a:r>
          </a:p>
          <a:p>
            <a:pPr algn="just"/>
            <a:r>
              <a:rPr lang="en-GB" dirty="0"/>
              <a:t>See next slide the structure of a Atom.</a:t>
            </a:r>
          </a:p>
          <a:p>
            <a:pPr algn="just"/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</a:p>
        </p:txBody>
      </p:sp>
      <p:pic>
        <p:nvPicPr>
          <p:cNvPr id="93185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2881312" y="1958181"/>
            <a:ext cx="3381375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Atoms, molecules and compounds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What makes one element different from another is the number of protons in the nuclei of its atoms. </a:t>
            </a:r>
          </a:p>
          <a:p>
            <a:endParaRPr lang="en-GB" dirty="0"/>
          </a:p>
          <a:p>
            <a:r>
              <a:rPr lang="en-GB" dirty="0"/>
              <a:t>This is called the </a:t>
            </a:r>
            <a:r>
              <a:rPr lang="en-GB" u="sng" dirty="0"/>
              <a:t>atomic number  and each element has its own atomic number, unique to its atoms. </a:t>
            </a:r>
          </a:p>
          <a:p>
            <a:endParaRPr lang="en-GB" dirty="0"/>
          </a:p>
          <a:p>
            <a:r>
              <a:rPr lang="en-GB" dirty="0"/>
              <a:t>For instance, hydrogen has only </a:t>
            </a:r>
            <a:r>
              <a:rPr lang="en-GB" b="1" u="sng" dirty="0"/>
              <a:t>one proton </a:t>
            </a:r>
            <a:r>
              <a:rPr lang="en-GB" dirty="0"/>
              <a:t>per nucleus, oxygen has eight and sodium has 11. The atomic numbers of hydrogen, oxygen and sodium are therefore 1, 8 and 11, respectively. </a:t>
            </a:r>
          </a:p>
          <a:p>
            <a:endParaRPr lang="en-GB" dirty="0"/>
          </a:p>
          <a:p>
            <a:r>
              <a:rPr lang="en-GB" dirty="0"/>
              <a:t>The atomic weight of an element is the sum of the protons and neutrons in the atomic nucleus. </a:t>
            </a:r>
          </a:p>
          <a:p>
            <a:r>
              <a:rPr lang="en-GB" dirty="0"/>
              <a:t>This can be illustrated in the diagram below: </a:t>
            </a:r>
          </a:p>
          <a:p>
            <a:pPr algn="just"/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pic>
        <p:nvPicPr>
          <p:cNvPr id="1136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187624" y="1196752"/>
            <a:ext cx="6840760" cy="4320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electrons are shown in Figure 2.1 above as though they orbit in concentric rings round the nucleus. </a:t>
            </a:r>
          </a:p>
          <a:p>
            <a:r>
              <a:rPr lang="en-GB" dirty="0"/>
              <a:t>These shells represent the different energy levels of the atom’s electrons, not their physical positions. </a:t>
            </a:r>
          </a:p>
          <a:p>
            <a:r>
              <a:rPr lang="en-GB" dirty="0"/>
              <a:t>The first energy level can hold only </a:t>
            </a:r>
            <a:r>
              <a:rPr lang="en-GB" dirty="0">
                <a:solidFill>
                  <a:srgbClr val="FF0000"/>
                </a:solidFill>
              </a:rPr>
              <a:t>two</a:t>
            </a:r>
            <a:r>
              <a:rPr lang="en-GB" dirty="0"/>
              <a:t> electrons and is filled first. </a:t>
            </a:r>
          </a:p>
          <a:p>
            <a:r>
              <a:rPr lang="en-GB" dirty="0"/>
              <a:t>The second energy level can hold only </a:t>
            </a:r>
            <a:r>
              <a:rPr lang="en-GB" dirty="0">
                <a:solidFill>
                  <a:srgbClr val="FF0000"/>
                </a:solidFill>
              </a:rPr>
              <a:t>eight </a:t>
            </a:r>
            <a:r>
              <a:rPr lang="en-GB" dirty="0"/>
              <a:t>electrons and is filled next. </a:t>
            </a:r>
          </a:p>
          <a:p>
            <a:r>
              <a:rPr lang="en-GB" dirty="0"/>
              <a:t>The third and subsequent energy levels hold increasing </a:t>
            </a:r>
            <a:r>
              <a:rPr lang="en-GB" dirty="0">
                <a:solidFill>
                  <a:srgbClr val="FF0000"/>
                </a:solidFill>
              </a:rPr>
              <a:t>numbers of electrons, </a:t>
            </a:r>
            <a:r>
              <a:rPr lang="en-GB" dirty="0"/>
              <a:t>each containing more than the </a:t>
            </a:r>
            <a:r>
              <a:rPr lang="en-GB" dirty="0">
                <a:solidFill>
                  <a:srgbClr val="FF0000"/>
                </a:solidFill>
              </a:rPr>
              <a:t>preceding level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Atomic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When the atom’s outer electron shell does not contain a stable number of electrons, the atom is reactive and can donate, receive or share electrons with one or more other atoms to achieve stability. </a:t>
            </a:r>
          </a:p>
          <a:p>
            <a:r>
              <a:rPr lang="en-GB" dirty="0"/>
              <a:t>The great number of possible combinations of different types of atom yields the wide range of substances of which the world is built and on which biology is based. </a:t>
            </a:r>
          </a:p>
          <a:p>
            <a:r>
              <a:rPr lang="en-GB" dirty="0"/>
              <a:t>This is described more fully when discussing molecules and compounds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Chemical Bonding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700808"/>
            <a:ext cx="3456384" cy="3917032"/>
          </a:xfrm>
        </p:spPr>
        <p:txBody>
          <a:bodyPr/>
          <a:lstStyle/>
          <a:p>
            <a:pPr lvl="0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000" b="1" dirty="0">
                <a:solidFill>
                  <a:prstClr val="black"/>
                </a:solidFill>
                <a:latin typeface="Gill Sans MT" pitchFamily="34" charset="0"/>
              </a:rPr>
              <a:t>Atoms form bonds by gaining, losing, or sharing electrons.</a:t>
            </a:r>
            <a:endParaRPr lang="en-US" sz="2000" b="1" dirty="0">
              <a:solidFill>
                <a:prstClr val="black"/>
              </a:solidFill>
              <a:latin typeface="Courier New" pitchFamily="49" charset="0"/>
              <a:cs typeface="Courier New" pitchFamily="49" charset="0"/>
            </a:endParaRPr>
          </a:p>
          <a:p>
            <a:pPr lvl="0" algn="just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000" b="1" dirty="0">
                <a:solidFill>
                  <a:prstClr val="black"/>
                </a:solidFill>
                <a:latin typeface="Gill Sans MT" pitchFamily="34" charset="0"/>
              </a:rPr>
              <a:t>2.	Electrons are found in shells around the nucleus.</a:t>
            </a:r>
            <a:endParaRPr lang="en-US" sz="2000" b="1" dirty="0">
              <a:solidFill>
                <a:prstClr val="black"/>
              </a:solidFill>
              <a:latin typeface="Courier New" pitchFamily="49" charset="0"/>
              <a:cs typeface="Courier New" pitchFamily="49" charset="0"/>
            </a:endParaRPr>
          </a:p>
          <a:p>
            <a:pPr lvl="0" algn="just" eaLnBrk="1" fontAlgn="auto" hangingPunct="1">
              <a:lnSpc>
                <a:spcPct val="90000"/>
              </a:lnSpc>
              <a:spcAft>
                <a:spcPts val="0"/>
              </a:spcAft>
              <a:buClr>
                <a:srgbClr val="FF9933"/>
              </a:buClr>
              <a:buNone/>
            </a:pPr>
            <a:r>
              <a:rPr lang="en-US" sz="2000" b="1" dirty="0">
                <a:solidFill>
                  <a:prstClr val="black"/>
                </a:solidFill>
                <a:latin typeface="Gill Sans MT" pitchFamily="34" charset="0"/>
              </a:rPr>
              <a:t>	a. The first energy shell holds two 	electrons; the other energy shells each hold eight electrons when on the outside.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816424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3684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5720" y="1500174"/>
            <a:ext cx="8553480" cy="4357718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6500" b="1" dirty="0">
                <a:cs typeface="Times New Roman" pitchFamily="18" charset="0"/>
              </a:rPr>
              <a:t>		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6500" b="1" dirty="0">
                <a:cs typeface="Times New Roman" pitchFamily="18" charset="0"/>
              </a:rPr>
              <a:t>1. CARBOHYDRATES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endParaRPr lang="en-US" sz="6500" u="sng" dirty="0"/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6500" dirty="0"/>
              <a:t> Carbohydrates provide energy for cellular activities and are composed 	of  carbon, hydrogen, and oxygen.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6500" dirty="0"/>
              <a:t>Carbohydrates are made from </a:t>
            </a:r>
            <a:r>
              <a:rPr lang="en-US" sz="6500" u="sng" dirty="0" err="1"/>
              <a:t>monosaccharides</a:t>
            </a:r>
            <a:r>
              <a:rPr lang="en-US" sz="6500" u="sng" dirty="0"/>
              <a:t> </a:t>
            </a:r>
            <a:r>
              <a:rPr lang="en-US" sz="6500" dirty="0"/>
              <a:t>(simple sugars). 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6500" dirty="0"/>
              <a:t>Disaccharides are two </a:t>
            </a:r>
            <a:r>
              <a:rPr lang="en-US" sz="6500" dirty="0" err="1"/>
              <a:t>monosaccharides</a:t>
            </a:r>
            <a:r>
              <a:rPr lang="en-US" sz="6500" dirty="0"/>
              <a:t> joined together.</a:t>
            </a:r>
          </a:p>
          <a:p>
            <a:pPr>
              <a:lnSpc>
                <a:spcPct val="80000"/>
              </a:lnSpc>
              <a:buClr>
                <a:srgbClr val="FF9933"/>
              </a:buClr>
            </a:pPr>
            <a:r>
              <a:rPr lang="en-US" sz="6500" dirty="0"/>
              <a:t>Complex carbohydrates </a:t>
            </a:r>
            <a:r>
              <a:rPr lang="en-US" sz="6500" u="sng" dirty="0"/>
              <a:t>(polysaccharides</a:t>
            </a:r>
            <a:r>
              <a:rPr lang="en-US" sz="6500" dirty="0"/>
              <a:t>), such as starch, are built of many sugars.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4100" b="1" dirty="0"/>
              <a:t>			</a:t>
            </a: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000" b="1" dirty="0">
                <a:cs typeface="Times New Roman" pitchFamily="18" charset="0"/>
              </a:rPr>
              <a:t>	</a:t>
            </a:r>
            <a:endParaRPr lang="en-US" sz="2000" b="1" dirty="0">
              <a:latin typeface="Courier New" pitchFamily="49" charset="0"/>
              <a:cs typeface="Courier New" pitchFamily="49" charset="0"/>
            </a:endParaRP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000" b="1" dirty="0"/>
              <a:t>			</a:t>
            </a:r>
            <a:endParaRPr lang="en-US" sz="2000" b="1" dirty="0">
              <a:latin typeface="Courier New" pitchFamily="49" charset="0"/>
              <a:cs typeface="Courier New" pitchFamily="49" charset="0"/>
            </a:endParaRPr>
          </a:p>
          <a:p>
            <a:pPr>
              <a:lnSpc>
                <a:spcPct val="80000"/>
              </a:lnSpc>
              <a:buClr>
                <a:srgbClr val="FF9933"/>
              </a:buClr>
              <a:buFont typeface="ZapfDingbats BT" pitchFamily="18" charset="2"/>
              <a:buNone/>
            </a:pPr>
            <a:r>
              <a:rPr lang="en-US" sz="2000" b="1" dirty="0">
                <a:cs typeface="Times New Roman" pitchFamily="18" charset="0"/>
              </a:rPr>
              <a:t>			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ORGANIC SUBSTANCES</a:t>
            </a:r>
          </a:p>
        </p:txBody>
      </p:sp>
    </p:spTree>
    <p:extLst>
      <p:ext uri="{BB962C8B-B14F-4D97-AF65-F5344CB8AC3E}">
        <p14:creationId xmlns:p14="http://schemas.microsoft.com/office/powerpoint/2010/main" val="2209719325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47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47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47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47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47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47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47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47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47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47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4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2844" y="1571612"/>
            <a:ext cx="8501122" cy="4214842"/>
          </a:xfrm>
        </p:spPr>
        <p:txBody>
          <a:bodyPr>
            <a:normAutofit/>
          </a:bodyPr>
          <a:lstStyle/>
          <a:p>
            <a:pPr algn="just">
              <a:buClr>
                <a:srgbClr val="FF9933"/>
              </a:buClr>
            </a:pPr>
            <a:r>
              <a:rPr lang="en-US" sz="2400" u="sng" dirty="0"/>
              <a:t>Phospholipids</a:t>
            </a:r>
            <a:r>
              <a:rPr lang="en-US" sz="2400" dirty="0"/>
              <a:t> contain glycerol, two fatty acids, and a phosphate group, and are important in cell structures.</a:t>
            </a:r>
            <a:endParaRPr lang="en-US" sz="2400" dirty="0">
              <a:latin typeface="Courier New" pitchFamily="49" charset="0"/>
              <a:cs typeface="Courier New" pitchFamily="49" charset="0"/>
            </a:endParaRPr>
          </a:p>
          <a:p>
            <a:pPr algn="just">
              <a:buClr>
                <a:srgbClr val="FF9933"/>
              </a:buClr>
            </a:pPr>
            <a:r>
              <a:rPr lang="en-US" sz="2400" u="sng" dirty="0">
                <a:cs typeface="Times New Roman" pitchFamily="18" charset="0"/>
              </a:rPr>
              <a:t>Steroids</a:t>
            </a:r>
            <a:r>
              <a:rPr lang="en-US" sz="2400" dirty="0">
                <a:cs typeface="Times New Roman" pitchFamily="18" charset="0"/>
              </a:rPr>
              <a:t> are complex ring structures, and include cholesterol, which is used to synthesize the sex hormones.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LIPIDS</a:t>
            </a:r>
          </a:p>
        </p:txBody>
      </p:sp>
    </p:spTree>
    <p:extLst>
      <p:ext uri="{BB962C8B-B14F-4D97-AF65-F5344CB8AC3E}">
        <p14:creationId xmlns:p14="http://schemas.microsoft.com/office/powerpoint/2010/main" val="2385859997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98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4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4800" y="990600"/>
            <a:ext cx="8534400" cy="5105400"/>
          </a:xfrm>
        </p:spPr>
        <p:txBody>
          <a:bodyPr/>
          <a:lstStyle/>
          <a:p>
            <a:pPr marL="609600" indent="-609600" algn="just">
              <a:buClr>
                <a:srgbClr val="FF9933"/>
              </a:buClr>
              <a:buFont typeface="ZapfDingbats BT" pitchFamily="18" charset="2"/>
              <a:buNone/>
            </a:pPr>
            <a:r>
              <a:rPr lang="en-US" sz="2800" b="1" dirty="0"/>
              <a:t>	</a:t>
            </a:r>
          </a:p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r>
              <a:rPr lang="en-US" sz="2800" dirty="0"/>
              <a:t>Proteins contain C, O, H, and nitrogen atoms; some also contain sulfur.</a:t>
            </a:r>
          </a:p>
          <a:p>
            <a:pPr algn="just">
              <a:buClr>
                <a:srgbClr val="FF9933"/>
              </a:buClr>
              <a:buFont typeface="Wingdings" pitchFamily="2" charset="2"/>
              <a:buChar char="§"/>
            </a:pPr>
            <a:r>
              <a:rPr lang="en-US" sz="2800" dirty="0"/>
              <a:t>Building blocks of proteins are the </a:t>
            </a:r>
            <a:r>
              <a:rPr lang="en-US" sz="2800" u="sng" dirty="0"/>
              <a:t>amino acids</a:t>
            </a:r>
            <a:r>
              <a:rPr lang="en-US" sz="2800" dirty="0"/>
              <a:t>, each of which has a 	carboxyl group, an amino group and a side chain called the R group.</a:t>
            </a:r>
            <a:endParaRPr lang="en-US" sz="2800" dirty="0">
              <a:latin typeface="Courier New" pitchFamily="49" charset="0"/>
              <a:cs typeface="Courier New" pitchFamily="49" charset="0"/>
            </a:endParaRPr>
          </a:p>
          <a:p>
            <a:pPr marL="609600" indent="-609600" algn="just">
              <a:buClr>
                <a:srgbClr val="FF9933"/>
              </a:buClr>
              <a:buFont typeface="ZapfDingbats BT" pitchFamily="18" charset="2"/>
              <a:buNone/>
            </a:pPr>
            <a:endParaRPr lang="en-US" sz="28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PROTEINS</a:t>
            </a:r>
          </a:p>
        </p:txBody>
      </p:sp>
    </p:spTree>
    <p:extLst>
      <p:ext uri="{BB962C8B-B14F-4D97-AF65-F5344CB8AC3E}">
        <p14:creationId xmlns:p14="http://schemas.microsoft.com/office/powerpoint/2010/main" val="116867526"/>
      </p:ext>
    </p:extLst>
  </p:cSld>
  <p:clrMapOvr>
    <a:masterClrMapping/>
  </p:clrMapOvr>
  <p:transition advTm="4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29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500"/>
                                        <p:tgtEl>
                                          <p:spTgt spid="829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829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Ross and Wilson Anatomy and Physiology in Health and Illness 12th Edition</a:t>
            </a:r>
          </a:p>
          <a:p>
            <a:r>
              <a:rPr lang="en-GB" sz="2400" b="1" dirty="0" err="1"/>
              <a:t>Peate</a:t>
            </a:r>
            <a:r>
              <a:rPr lang="en-GB" sz="2400" b="1" dirty="0"/>
              <a:t>, I and </a:t>
            </a:r>
            <a:r>
              <a:rPr lang="en-GB" sz="2400" b="1" dirty="0" err="1"/>
              <a:t>Murlitharan,N</a:t>
            </a:r>
            <a:r>
              <a:rPr lang="en-GB" sz="2400" b="1" dirty="0"/>
              <a:t>. (2015) Anatomy and physiology for nurses at a glance</a:t>
            </a:r>
          </a:p>
          <a:p>
            <a:r>
              <a:rPr lang="en-GB" sz="2400" b="1" dirty="0"/>
              <a:t>Principles of science for nurses oxford Blackwell science  </a:t>
            </a:r>
            <a:r>
              <a:rPr lang="en-GB" sz="2400" dirty="0"/>
              <a:t>  </a:t>
            </a:r>
          </a:p>
          <a:p>
            <a:r>
              <a:rPr lang="en-GB" sz="2400" dirty="0">
                <a:hlinkClick r:id="rId2"/>
              </a:rPr>
              <a:t>https://www.youtube.com/watch?v=ZuWa827qAao&amp;list=PLybg94GvOJ9EbbO2RXPWTUNIIE0C7hSfm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8DE582-440D-41C7-9541-D8204DCB74FB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1550</TotalTime>
  <Words>1027</Words>
  <Application>Microsoft Office PowerPoint</Application>
  <PresentationFormat>On-screen Show (4:3)</PresentationFormat>
  <Paragraphs>103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Myriad Pro</vt:lpstr>
      <vt:lpstr>ZapfDingbats BT</vt:lpstr>
      <vt:lpstr>Arial</vt:lpstr>
      <vt:lpstr>Calibri</vt:lpstr>
      <vt:lpstr>Courier New</vt:lpstr>
      <vt:lpstr>Gill Sans MT</vt:lpstr>
      <vt:lpstr>Wingdings</vt:lpstr>
      <vt:lpstr>20140311PresentationUWTSDTemplate</vt:lpstr>
      <vt:lpstr>INTRODUCTION TO PHYSIOLOGY (BMHP5003)</vt:lpstr>
      <vt:lpstr>Lesson Methodology </vt:lpstr>
      <vt:lpstr>Fundamental Human Anatomy</vt:lpstr>
      <vt:lpstr>Digestive System</vt:lpstr>
      <vt:lpstr> Structure of Matter:</vt:lpstr>
      <vt:lpstr>Atomic Structure</vt:lpstr>
      <vt:lpstr>Atoms, molecules and compounds</vt:lpstr>
      <vt:lpstr>Let’s watch a video on Atoms and elements</vt:lpstr>
      <vt:lpstr>Atoms, molecules and compounds</vt:lpstr>
      <vt:lpstr>Atoms, molecules and compounds</vt:lpstr>
      <vt:lpstr>Atoms, molecules and compounds</vt:lpstr>
      <vt:lpstr>Atomic Structure</vt:lpstr>
      <vt:lpstr>Atomic Structure</vt:lpstr>
      <vt:lpstr>Atoms, molecules and compounds</vt:lpstr>
      <vt:lpstr>Atomic Structure</vt:lpstr>
      <vt:lpstr>Atomic Structure</vt:lpstr>
      <vt:lpstr>Atomic Structure</vt:lpstr>
      <vt:lpstr> Chemical Bonding</vt:lpstr>
      <vt:lpstr>ORGANIC SUBSTANCES</vt:lpstr>
      <vt:lpstr>LIPIDS</vt:lpstr>
      <vt:lpstr>PROTEINS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Strategy  Week 7</dc:title>
  <dc:creator>Pamela</dc:creator>
  <cp:lastModifiedBy>Rachael Rivers</cp:lastModifiedBy>
  <cp:revision>170</cp:revision>
  <dcterms:created xsi:type="dcterms:W3CDTF">2012-03-14T14:40:52Z</dcterms:created>
  <dcterms:modified xsi:type="dcterms:W3CDTF">2023-09-07T13:15:09Z</dcterms:modified>
</cp:coreProperties>
</file>