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7FF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27DBC5-F1B5-45C2-B22C-39D6A2C3FBA0}" v="2" dt="2024-10-31T09:27:55.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0" d="100"/>
          <a:sy n="90" d="100"/>
        </p:scale>
        <p:origin x="1268"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Rumble (Hywel Dda UHB - Physiotherapy Support Worker)" userId="582058c5-5c17-40b1-bedc-79da8fe600f8" providerId="ADAL" clId="{4E27DBC5-F1B5-45C2-B22C-39D6A2C3FBA0}"/>
    <pc:docChg chg="undo custSel modSld">
      <pc:chgData name="Sian Rumble (Hywel Dda UHB - Physiotherapy Support Worker)" userId="582058c5-5c17-40b1-bedc-79da8fe600f8" providerId="ADAL" clId="{4E27DBC5-F1B5-45C2-B22C-39D6A2C3FBA0}" dt="2024-10-31T09:31:29.798" v="100" actId="2711"/>
      <pc:docMkLst>
        <pc:docMk/>
      </pc:docMkLst>
      <pc:sldChg chg="modSp mod">
        <pc:chgData name="Sian Rumble (Hywel Dda UHB - Physiotherapy Support Worker)" userId="582058c5-5c17-40b1-bedc-79da8fe600f8" providerId="ADAL" clId="{4E27DBC5-F1B5-45C2-B22C-39D6A2C3FBA0}" dt="2024-10-31T09:27:09.567" v="82" actId="1076"/>
        <pc:sldMkLst>
          <pc:docMk/>
          <pc:sldMk cId="504481117" sldId="257"/>
        </pc:sldMkLst>
        <pc:spChg chg="mod">
          <ac:chgData name="Sian Rumble (Hywel Dda UHB - Physiotherapy Support Worker)" userId="582058c5-5c17-40b1-bedc-79da8fe600f8" providerId="ADAL" clId="{4E27DBC5-F1B5-45C2-B22C-39D6A2C3FBA0}" dt="2024-10-31T09:27:09.567" v="82" actId="1076"/>
          <ac:spMkLst>
            <pc:docMk/>
            <pc:sldMk cId="504481117" sldId="257"/>
            <ac:spMk id="4" creationId="{903ABD6F-1AA7-CB15-14FA-63554AAE372E}"/>
          </ac:spMkLst>
        </pc:spChg>
        <pc:spChg chg="mod">
          <ac:chgData name="Sian Rumble (Hywel Dda UHB - Physiotherapy Support Worker)" userId="582058c5-5c17-40b1-bedc-79da8fe600f8" providerId="ADAL" clId="{4E27DBC5-F1B5-45C2-B22C-39D6A2C3FBA0}" dt="2024-10-31T09:24:28.148" v="71" actId="1076"/>
          <ac:spMkLst>
            <pc:docMk/>
            <pc:sldMk cId="504481117" sldId="257"/>
            <ac:spMk id="10" creationId="{5CA0C644-8B50-EC86-5022-83943A95A354}"/>
          </ac:spMkLst>
        </pc:spChg>
        <pc:spChg chg="mod">
          <ac:chgData name="Sian Rumble (Hywel Dda UHB - Physiotherapy Support Worker)" userId="582058c5-5c17-40b1-bedc-79da8fe600f8" providerId="ADAL" clId="{4E27DBC5-F1B5-45C2-B22C-39D6A2C3FBA0}" dt="2024-10-31T09:23:37.755" v="62" actId="1076"/>
          <ac:spMkLst>
            <pc:docMk/>
            <pc:sldMk cId="504481117" sldId="257"/>
            <ac:spMk id="11" creationId="{01BC8400-4CE9-6B9B-4F54-4375DE8B6834}"/>
          </ac:spMkLst>
        </pc:spChg>
        <pc:spChg chg="mod">
          <ac:chgData name="Sian Rumble (Hywel Dda UHB - Physiotherapy Support Worker)" userId="582058c5-5c17-40b1-bedc-79da8fe600f8" providerId="ADAL" clId="{4E27DBC5-F1B5-45C2-B22C-39D6A2C3FBA0}" dt="2024-10-31T09:20:41.268" v="55" actId="403"/>
          <ac:spMkLst>
            <pc:docMk/>
            <pc:sldMk cId="504481117" sldId="257"/>
            <ac:spMk id="12" creationId="{8A8A983F-3935-B0EF-04F5-E3F870BE5BCA}"/>
          </ac:spMkLst>
        </pc:spChg>
        <pc:spChg chg="mod">
          <ac:chgData name="Sian Rumble (Hywel Dda UHB - Physiotherapy Support Worker)" userId="582058c5-5c17-40b1-bedc-79da8fe600f8" providerId="ADAL" clId="{4E27DBC5-F1B5-45C2-B22C-39D6A2C3FBA0}" dt="2024-10-31T09:23:42.472" v="63" actId="403"/>
          <ac:spMkLst>
            <pc:docMk/>
            <pc:sldMk cId="504481117" sldId="257"/>
            <ac:spMk id="13" creationId="{2B7A28F0-2B9F-5EEB-9BD1-37C02694CDAB}"/>
          </ac:spMkLst>
        </pc:spChg>
        <pc:spChg chg="mod">
          <ac:chgData name="Sian Rumble (Hywel Dda UHB - Physiotherapy Support Worker)" userId="582058c5-5c17-40b1-bedc-79da8fe600f8" providerId="ADAL" clId="{4E27DBC5-F1B5-45C2-B22C-39D6A2C3FBA0}" dt="2024-10-31T09:26:32.131" v="80" actId="20577"/>
          <ac:spMkLst>
            <pc:docMk/>
            <pc:sldMk cId="504481117" sldId="257"/>
            <ac:spMk id="15" creationId="{3E9365FB-1272-3F50-CA1A-862AEF306B2E}"/>
          </ac:spMkLst>
        </pc:spChg>
        <pc:spChg chg="mod">
          <ac:chgData name="Sian Rumble (Hywel Dda UHB - Physiotherapy Support Worker)" userId="582058c5-5c17-40b1-bedc-79da8fe600f8" providerId="ADAL" clId="{4E27DBC5-F1B5-45C2-B22C-39D6A2C3FBA0}" dt="2024-10-31T09:24:07.737" v="67" actId="20577"/>
          <ac:spMkLst>
            <pc:docMk/>
            <pc:sldMk cId="504481117" sldId="257"/>
            <ac:spMk id="16" creationId="{3A8E12E4-BFFA-68F0-BE6B-3CC703B84C7D}"/>
          </ac:spMkLst>
        </pc:spChg>
        <pc:spChg chg="mod">
          <ac:chgData name="Sian Rumble (Hywel Dda UHB - Physiotherapy Support Worker)" userId="582058c5-5c17-40b1-bedc-79da8fe600f8" providerId="ADAL" clId="{4E27DBC5-F1B5-45C2-B22C-39D6A2C3FBA0}" dt="2024-10-31T09:23:05.047" v="57" actId="403"/>
          <ac:spMkLst>
            <pc:docMk/>
            <pc:sldMk cId="504481117" sldId="257"/>
            <ac:spMk id="17" creationId="{C946A4FA-BF25-D3A2-127F-C525AEAC33ED}"/>
          </ac:spMkLst>
        </pc:spChg>
        <pc:spChg chg="mod">
          <ac:chgData name="Sian Rumble (Hywel Dda UHB - Physiotherapy Support Worker)" userId="582058c5-5c17-40b1-bedc-79da8fe600f8" providerId="ADAL" clId="{4E27DBC5-F1B5-45C2-B22C-39D6A2C3FBA0}" dt="2024-10-31T09:23:58.594" v="65" actId="403"/>
          <ac:spMkLst>
            <pc:docMk/>
            <pc:sldMk cId="504481117" sldId="257"/>
            <ac:spMk id="19" creationId="{19339209-4B8B-5CBC-7DDB-FA2743603735}"/>
          </ac:spMkLst>
        </pc:spChg>
        <pc:spChg chg="mod">
          <ac:chgData name="Sian Rumble (Hywel Dda UHB - Physiotherapy Support Worker)" userId="582058c5-5c17-40b1-bedc-79da8fe600f8" providerId="ADAL" clId="{4E27DBC5-F1B5-45C2-B22C-39D6A2C3FBA0}" dt="2024-10-31T09:14:03.791" v="39" actId="114"/>
          <ac:spMkLst>
            <pc:docMk/>
            <pc:sldMk cId="504481117" sldId="257"/>
            <ac:spMk id="23" creationId="{A01D7C27-0B17-5D52-A287-DE5D42FAE1B9}"/>
          </ac:spMkLst>
        </pc:spChg>
        <pc:spChg chg="mod">
          <ac:chgData name="Sian Rumble (Hywel Dda UHB - Physiotherapy Support Worker)" userId="582058c5-5c17-40b1-bedc-79da8fe600f8" providerId="ADAL" clId="{4E27DBC5-F1B5-45C2-B22C-39D6A2C3FBA0}" dt="2024-10-31T09:13:54.458" v="38" actId="114"/>
          <ac:spMkLst>
            <pc:docMk/>
            <pc:sldMk cId="504481117" sldId="257"/>
            <ac:spMk id="26" creationId="{941E83AE-1835-35AD-338E-05FB24EB9D37}"/>
          </ac:spMkLst>
        </pc:spChg>
        <pc:picChg chg="mod">
          <ac:chgData name="Sian Rumble (Hywel Dda UHB - Physiotherapy Support Worker)" userId="582058c5-5c17-40b1-bedc-79da8fe600f8" providerId="ADAL" clId="{4E27DBC5-F1B5-45C2-B22C-39D6A2C3FBA0}" dt="2024-10-31T09:18:32.856" v="52" actId="14100"/>
          <ac:picMkLst>
            <pc:docMk/>
            <pc:sldMk cId="504481117" sldId="257"/>
            <ac:picMk id="14" creationId="{0457713A-AD1D-05B0-AFDB-759093F51141}"/>
          </ac:picMkLst>
        </pc:picChg>
      </pc:sldChg>
      <pc:sldChg chg="modSp mod">
        <pc:chgData name="Sian Rumble (Hywel Dda UHB - Physiotherapy Support Worker)" userId="582058c5-5c17-40b1-bedc-79da8fe600f8" providerId="ADAL" clId="{4E27DBC5-F1B5-45C2-B22C-39D6A2C3FBA0}" dt="2024-10-31T09:31:29.798" v="100" actId="2711"/>
        <pc:sldMkLst>
          <pc:docMk/>
          <pc:sldMk cId="4155228500" sldId="258"/>
        </pc:sldMkLst>
        <pc:spChg chg="mod">
          <ac:chgData name="Sian Rumble (Hywel Dda UHB - Physiotherapy Support Worker)" userId="582058c5-5c17-40b1-bedc-79da8fe600f8" providerId="ADAL" clId="{4E27DBC5-F1B5-45C2-B22C-39D6A2C3FBA0}" dt="2024-10-31T09:31:29.798" v="100" actId="2711"/>
          <ac:spMkLst>
            <pc:docMk/>
            <pc:sldMk cId="4155228500" sldId="258"/>
            <ac:spMk id="5" creationId="{819CABCD-166E-E8F8-725E-5F7B46015F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B3708F-6C4E-499A-ACA8-DD3D11552627}"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2264381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3708F-6C4E-499A-ACA8-DD3D11552627}"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4052379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B3708F-6C4E-499A-ACA8-DD3D11552627}"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2081523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B3708F-6C4E-499A-ACA8-DD3D11552627}"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923607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B3708F-6C4E-499A-ACA8-DD3D11552627}" type="datetimeFigureOut">
              <a:rPr lang="en-GB" smtClean="0"/>
              <a:t>31/10/2024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2613512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B3708F-6C4E-499A-ACA8-DD3D11552627}" type="datetimeFigureOut">
              <a:rPr lang="en-GB" smtClean="0"/>
              <a:t>31/10/2024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3745092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B3708F-6C4E-499A-ACA8-DD3D11552627}" type="datetimeFigureOut">
              <a:rPr lang="en-GB" smtClean="0"/>
              <a:t>31/10/2024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3095656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1B3708F-6C4E-499A-ACA8-DD3D11552627}"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1826515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1B3708F-6C4E-499A-ACA8-DD3D11552627}"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1088428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3708F-6C4E-499A-ACA8-DD3D11552627}"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248380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3708F-6C4E-499A-ACA8-DD3D11552627}"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14466-1153-4ED7-BB92-A009931E748F}" type="slidenum">
              <a:rPr lang="en-GB" smtClean="0"/>
              <a:t>‹#›</a:t>
            </a:fld>
            <a:endParaRPr lang="en-GB"/>
          </a:p>
        </p:txBody>
      </p:sp>
    </p:spTree>
    <p:extLst>
      <p:ext uri="{BB962C8B-B14F-4D97-AF65-F5344CB8AC3E}">
        <p14:creationId xmlns:p14="http://schemas.microsoft.com/office/powerpoint/2010/main" val="365367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61B3708F-6C4E-499A-ACA8-DD3D11552627}" type="datetimeFigureOut">
              <a:rPr lang="en-GB" smtClean="0"/>
              <a:t>31/10/2024</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54714466-1153-4ED7-BB92-A009931E748F}" type="slidenum">
              <a:rPr lang="en-GB" smtClean="0"/>
              <a:t>‹#›</a:t>
            </a:fld>
            <a:endParaRPr lang="en-GB"/>
          </a:p>
        </p:txBody>
      </p:sp>
    </p:spTree>
    <p:extLst>
      <p:ext uri="{BB962C8B-B14F-4D97-AF65-F5344CB8AC3E}">
        <p14:creationId xmlns:p14="http://schemas.microsoft.com/office/powerpoint/2010/main" val="23654420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hyperlink" Target="https://www.radmagazine.com/wp-content/uploads/2019/10/September-2019-The-role-of-the-therapeutic-radiographer" TargetMode="External"/><Relationship Id="rId3" Type="http://schemas.openxmlformats.org/officeDocument/2006/relationships/hyperlink" Target="https://www.nibib.nih.gov/science-education/science-topics/ultrasound" TargetMode="External"/><Relationship Id="rId7" Type="http://schemas.openxmlformats.org/officeDocument/2006/relationships/hyperlink" Target="https://www.radiologyinfo.org/" TargetMode="External"/><Relationship Id="rId2" Type="http://schemas.openxmlformats.org/officeDocument/2006/relationships/hyperlink" Target="https://www.iaea.org/resources/hhc/medical-physics/radiology" TargetMode="External"/><Relationship Id="rId1" Type="http://schemas.openxmlformats.org/officeDocument/2006/relationships/slideLayout" Target="../slideLayouts/slideLayout2.xml"/><Relationship Id="rId6" Type="http://schemas.openxmlformats.org/officeDocument/2006/relationships/hyperlink" Target="https://radiologykey.com/anatomy-physiology-and-pathology-in-imaging" TargetMode="External"/><Relationship Id="rId5" Type="http://schemas.openxmlformats.org/officeDocument/2006/relationships/hyperlink" Target="https://www.parkside-hospital.co.uk/files/2020/03/PET-Scan-Comparison.jpg" TargetMode="External"/><Relationship Id="rId4" Type="http://schemas.openxmlformats.org/officeDocument/2006/relationships/hyperlink" Target="https://www.england.nhs.uk/statistics/wp-content/uploads/sites/2/2013/04/KH12-release-2013-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FA9A097-4A40-3480-FC26-C7A9D90EA51F}"/>
              </a:ext>
            </a:extLst>
          </p:cNvPr>
          <p:cNvSpPr/>
          <p:nvPr/>
        </p:nvSpPr>
        <p:spPr>
          <a:xfrm>
            <a:off x="0" y="0"/>
            <a:ext cx="6858000" cy="121920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E612905-B857-4AA3-5C1F-178DAB8793F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41AEE13-21B4-336E-4806-856980753EFD}"/>
              </a:ext>
            </a:extLst>
          </p:cNvPr>
          <p:cNvSpPr>
            <a:spLocks noGrp="1"/>
          </p:cNvSpPr>
          <p:nvPr>
            <p:ph type="subTitle" idx="1"/>
          </p:nvPr>
        </p:nvSpPr>
        <p:spPr/>
        <p:txBody>
          <a:bodyPr/>
          <a:lstStyle/>
          <a:p>
            <a:endParaRPr lang="en-GB"/>
          </a:p>
        </p:txBody>
      </p:sp>
      <p:sp>
        <p:nvSpPr>
          <p:cNvPr id="5" name="Rectangle: Rounded Corners 4">
            <a:extLst>
              <a:ext uri="{FF2B5EF4-FFF2-40B4-BE49-F238E27FC236}">
                <a16:creationId xmlns:a16="http://schemas.microsoft.com/office/drawing/2014/main" id="{90367D14-7A79-8AC5-69D0-4396A8FA625A}"/>
              </a:ext>
            </a:extLst>
          </p:cNvPr>
          <p:cNvSpPr/>
          <p:nvPr/>
        </p:nvSpPr>
        <p:spPr>
          <a:xfrm>
            <a:off x="523240" y="4267200"/>
            <a:ext cx="6014720" cy="32880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8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Sian Rumble</a:t>
            </a:r>
          </a:p>
          <a:p>
            <a:pPr algn="ctr">
              <a:lnSpc>
                <a:spcPct val="107000"/>
              </a:lnSpc>
              <a:spcAft>
                <a:spcPts val="800"/>
              </a:spcAft>
            </a:pPr>
            <a:r>
              <a:rPr lang="en-GB" sz="28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Science in Therapy Practise</a:t>
            </a:r>
          </a:p>
          <a:p>
            <a:pPr algn="ctr">
              <a:lnSpc>
                <a:spcPct val="107000"/>
              </a:lnSpc>
              <a:spcAft>
                <a:spcPts val="800"/>
              </a:spcAft>
            </a:pPr>
            <a:r>
              <a:rPr lang="en-GB" sz="28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Module BMAC4018</a:t>
            </a:r>
          </a:p>
          <a:p>
            <a:pPr algn="ctr">
              <a:lnSpc>
                <a:spcPct val="107000"/>
              </a:lnSpc>
              <a:spcAft>
                <a:spcPts val="800"/>
              </a:spcAft>
            </a:pPr>
            <a:r>
              <a:rPr lang="en-GB" sz="28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 </a:t>
            </a:r>
          </a:p>
          <a:p>
            <a:pPr algn="ctr">
              <a:lnSpc>
                <a:spcPct val="107000"/>
              </a:lnSpc>
              <a:spcAft>
                <a:spcPts val="800"/>
              </a:spcAft>
            </a:pPr>
            <a:r>
              <a:rPr lang="en-GB" sz="28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Poster </a:t>
            </a:r>
          </a:p>
          <a:p>
            <a:endParaRPr lang="en-GB" dirty="0"/>
          </a:p>
        </p:txBody>
      </p:sp>
    </p:spTree>
    <p:extLst>
      <p:ext uri="{BB962C8B-B14F-4D97-AF65-F5344CB8AC3E}">
        <p14:creationId xmlns:p14="http://schemas.microsoft.com/office/powerpoint/2010/main" val="2218412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7554A-1DA8-31F0-5A91-8AE6D41D49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561358-6405-D084-D1E2-54CC3A78EA34}"/>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903ABD6F-1AA7-CB15-14FA-63554AAE372E}"/>
              </a:ext>
            </a:extLst>
          </p:cNvPr>
          <p:cNvSpPr/>
          <p:nvPr/>
        </p:nvSpPr>
        <p:spPr>
          <a:xfrm>
            <a:off x="-15062" y="0"/>
            <a:ext cx="6858000" cy="121920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25F97941-84CC-7493-08FF-7056BCC8CC87}"/>
              </a:ext>
            </a:extLst>
          </p:cNvPr>
          <p:cNvSpPr txBox="1"/>
          <p:nvPr/>
        </p:nvSpPr>
        <p:spPr>
          <a:xfrm>
            <a:off x="694944" y="228908"/>
            <a:ext cx="5162296" cy="728405"/>
          </a:xfrm>
          <a:prstGeom prst="rect">
            <a:avLst/>
          </a:prstGeom>
          <a:solidFill>
            <a:schemeClr val="bg1"/>
          </a:solidFill>
        </p:spPr>
        <p:txBody>
          <a:bodyPr wrap="square">
            <a:spAutoFit/>
          </a:bodyPr>
          <a:lstStyle/>
          <a:p>
            <a:pPr algn="ctr">
              <a:lnSpc>
                <a:spcPct val="107000"/>
              </a:lnSpc>
              <a:spcAft>
                <a:spcPts val="800"/>
              </a:spcAft>
            </a:pPr>
            <a:r>
              <a:rPr lang="en-GB" sz="4000" b="1" kern="100" dirty="0">
                <a:latin typeface="Aptos" panose="020B0004020202020204" pitchFamily="34" charset="0"/>
                <a:ea typeface="Aptos" panose="020B0004020202020204" pitchFamily="34" charset="0"/>
                <a:cs typeface="Times New Roman" panose="02020603050405020304" pitchFamily="18" charset="0"/>
              </a:rPr>
              <a:t>RADIOGRAPHER</a:t>
            </a:r>
            <a:endParaRPr lang="en-GB" sz="14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5CA0C644-8B50-EC86-5022-83943A95A354}"/>
              </a:ext>
            </a:extLst>
          </p:cNvPr>
          <p:cNvSpPr/>
          <p:nvPr/>
        </p:nvSpPr>
        <p:spPr>
          <a:xfrm>
            <a:off x="217502" y="1210732"/>
            <a:ext cx="1815316" cy="375446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b="1" u="sng" kern="100" dirty="0">
                <a:effectLst/>
                <a:ea typeface="Aptos" panose="020B0004020202020204" pitchFamily="34" charset="0"/>
                <a:cs typeface="Times New Roman" panose="02020603050405020304" pitchFamily="18" charset="0"/>
              </a:rPr>
              <a:t>Chemistry</a:t>
            </a:r>
            <a:endParaRPr lang="en-GB" sz="12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200" kern="100" dirty="0">
                <a:effectLst/>
                <a:ea typeface="Aptos" panose="020B0004020202020204" pitchFamily="34" charset="0"/>
                <a:cs typeface="Times New Roman" panose="02020603050405020304" pitchFamily="18" charset="0"/>
              </a:rPr>
              <a:t>During a PET scan the nuclear medicine given intravenously to patients make their way to areas of inflammation or tumours in the body which allows a special camera to detect gamma rays from the radioactive material. </a:t>
            </a:r>
          </a:p>
        </p:txBody>
      </p:sp>
      <p:sp>
        <p:nvSpPr>
          <p:cNvPr id="11" name="Rectangle: Rounded Corners 10">
            <a:extLst>
              <a:ext uri="{FF2B5EF4-FFF2-40B4-BE49-F238E27FC236}">
                <a16:creationId xmlns:a16="http://schemas.microsoft.com/office/drawing/2014/main" id="{01BC8400-4CE9-6B9B-4F54-4375DE8B6834}"/>
              </a:ext>
            </a:extLst>
          </p:cNvPr>
          <p:cNvSpPr/>
          <p:nvPr/>
        </p:nvSpPr>
        <p:spPr>
          <a:xfrm>
            <a:off x="2208396" y="1340855"/>
            <a:ext cx="2225931" cy="2167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endParaRPr lang="en-GB" sz="1100" u="sng" kern="100" dirty="0">
              <a:effectLst/>
              <a:ea typeface="Aptos" panose="020B0004020202020204" pitchFamily="34" charset="0"/>
              <a:cs typeface="Times New Roman" panose="02020603050405020304" pitchFamily="18" charset="0"/>
            </a:endParaRPr>
          </a:p>
          <a:p>
            <a:pPr algn="ctr">
              <a:lnSpc>
                <a:spcPct val="107000"/>
              </a:lnSpc>
              <a:spcAft>
                <a:spcPts val="800"/>
              </a:spcAft>
            </a:pPr>
            <a:endParaRPr lang="en-GB" sz="1100" u="sng" kern="100" dirty="0">
              <a:ea typeface="Aptos" panose="020B0004020202020204" pitchFamily="34" charset="0"/>
              <a:cs typeface="Times New Roman" panose="02020603050405020304" pitchFamily="18" charset="0"/>
            </a:endParaRPr>
          </a:p>
          <a:p>
            <a:pPr algn="ctr">
              <a:lnSpc>
                <a:spcPct val="107000"/>
              </a:lnSpc>
              <a:spcAft>
                <a:spcPts val="800"/>
              </a:spcAft>
            </a:pPr>
            <a:endParaRPr lang="en-GB" sz="1100" u="sng" kern="100" dirty="0">
              <a:effectLst/>
              <a:ea typeface="Aptos" panose="020B0004020202020204" pitchFamily="34" charset="0"/>
              <a:cs typeface="Times New Roman" panose="02020603050405020304" pitchFamily="18" charset="0"/>
            </a:endParaRPr>
          </a:p>
          <a:p>
            <a:pPr algn="ctr">
              <a:lnSpc>
                <a:spcPct val="107000"/>
              </a:lnSpc>
              <a:spcAft>
                <a:spcPts val="800"/>
              </a:spcAft>
            </a:pPr>
            <a:endParaRPr lang="en-GB" sz="1100" u="sng" kern="100" dirty="0">
              <a:ea typeface="Aptos" panose="020B0004020202020204" pitchFamily="34" charset="0"/>
              <a:cs typeface="Times New Roman" panose="02020603050405020304" pitchFamily="18" charset="0"/>
            </a:endParaRPr>
          </a:p>
          <a:p>
            <a:pPr algn="ctr">
              <a:lnSpc>
                <a:spcPct val="107000"/>
              </a:lnSpc>
              <a:spcAft>
                <a:spcPts val="800"/>
              </a:spcAft>
            </a:pPr>
            <a:endParaRPr lang="en-GB" sz="1100" u="sng"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200" u="sng" kern="100" dirty="0">
                <a:effectLst/>
                <a:ea typeface="Aptos" panose="020B0004020202020204" pitchFamily="34" charset="0"/>
                <a:cs typeface="Times New Roman" panose="02020603050405020304" pitchFamily="18" charset="0"/>
              </a:rPr>
              <a:t>Science underpinning this profession</a:t>
            </a:r>
            <a:endParaRPr lang="en-GB" sz="12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400" kern="100" dirty="0">
                <a:effectLst/>
                <a:ea typeface="Aptos" panose="020B0004020202020204" pitchFamily="34" charset="0"/>
                <a:cs typeface="Times New Roman" panose="02020603050405020304" pitchFamily="18" charset="0"/>
              </a:rPr>
              <a:t>Chemistry</a:t>
            </a:r>
            <a:endParaRPr lang="en-GB" sz="12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400" kern="100" dirty="0">
                <a:effectLst/>
                <a:ea typeface="Aptos" panose="020B0004020202020204" pitchFamily="34" charset="0"/>
                <a:cs typeface="Times New Roman" panose="02020603050405020304" pitchFamily="18" charset="0"/>
              </a:rPr>
              <a:t>Nuclear medicine</a:t>
            </a:r>
            <a:endParaRPr lang="en-GB" sz="12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400" kern="100" dirty="0">
                <a:effectLst/>
                <a:ea typeface="Aptos" panose="020B0004020202020204" pitchFamily="34" charset="0"/>
                <a:cs typeface="Times New Roman" panose="02020603050405020304" pitchFamily="18" charset="0"/>
              </a:rPr>
              <a:t>Human Biology</a:t>
            </a:r>
            <a:endParaRPr lang="en-GB" sz="12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400" kern="100" dirty="0">
                <a:effectLst/>
                <a:ea typeface="Aptos" panose="020B0004020202020204" pitchFamily="34" charset="0"/>
                <a:cs typeface="Times New Roman" panose="02020603050405020304" pitchFamily="18" charset="0"/>
              </a:rPr>
              <a:t>Medical Physics</a:t>
            </a:r>
            <a:endParaRPr lang="en-GB" sz="12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100" i="1" kern="100" dirty="0">
                <a:effectLst/>
                <a:ea typeface="Aptos" panose="020B0004020202020204" pitchFamily="34" charset="0"/>
                <a:cs typeface="Times New Roman" panose="02020603050405020304" pitchFamily="18" charset="0"/>
              </a:rPr>
              <a:t> </a:t>
            </a:r>
            <a:endParaRPr lang="en-GB" sz="11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p:txBody>
      </p:sp>
      <p:sp>
        <p:nvSpPr>
          <p:cNvPr id="12" name="Rectangle: Rounded Corners 11">
            <a:extLst>
              <a:ext uri="{FF2B5EF4-FFF2-40B4-BE49-F238E27FC236}">
                <a16:creationId xmlns:a16="http://schemas.microsoft.com/office/drawing/2014/main" id="{8A8A983F-3935-B0EF-04F5-E3F870BE5BCA}"/>
              </a:ext>
            </a:extLst>
          </p:cNvPr>
          <p:cNvSpPr/>
          <p:nvPr/>
        </p:nvSpPr>
        <p:spPr>
          <a:xfrm>
            <a:off x="4572001" y="1210732"/>
            <a:ext cx="2019300" cy="375446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b="1" u="sng" kern="100" dirty="0">
                <a:effectLst/>
                <a:ea typeface="Aptos" panose="020B0004020202020204" pitchFamily="34" charset="0"/>
                <a:cs typeface="Times New Roman" panose="02020603050405020304" pitchFamily="18" charset="0"/>
              </a:rPr>
              <a:t>Human Biology</a:t>
            </a:r>
            <a:endParaRPr lang="en-GB" sz="12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200" kern="100" dirty="0">
                <a:effectLst/>
                <a:ea typeface="Aptos" panose="020B0004020202020204" pitchFamily="34" charset="0"/>
                <a:cs typeface="Times New Roman" panose="02020603050405020304" pitchFamily="18" charset="0"/>
              </a:rPr>
              <a:t>The knowledge and understanding of various tissues and organs are essential to this profession and to be able to identify and interpret the images produced. Understanding of how tissues and organs are affected by pathology is also essential to be able to diagnose and help in management of the disease.</a:t>
            </a:r>
          </a:p>
          <a:p>
            <a:pPr algn="ctr">
              <a:lnSpc>
                <a:spcPct val="107000"/>
              </a:lnSpc>
              <a:spcAft>
                <a:spcPts val="800"/>
              </a:spcAft>
            </a:pPr>
            <a:r>
              <a:rPr lang="en-GB" sz="1000" b="1" i="1" kern="100" dirty="0">
                <a:effectLst/>
                <a:ea typeface="Aptos" panose="020B0004020202020204" pitchFamily="34" charset="0"/>
                <a:cs typeface="Times New Roman" panose="02020603050405020304" pitchFamily="18" charset="0"/>
              </a:rPr>
              <a:t>Radiology Key (2020)</a:t>
            </a:r>
            <a:endParaRPr lang="en-GB" sz="1100" b="1" kern="100" dirty="0">
              <a:effectLst/>
              <a:ea typeface="Aptos" panose="020B0004020202020204" pitchFamily="34"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2B7A28F0-2B9F-5EEB-9BD1-37C02694CDAB}"/>
              </a:ext>
            </a:extLst>
          </p:cNvPr>
          <p:cNvSpPr/>
          <p:nvPr/>
        </p:nvSpPr>
        <p:spPr>
          <a:xfrm>
            <a:off x="2123242" y="4064373"/>
            <a:ext cx="1224280" cy="13956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050" b="1" i="1" u="sng" kern="100" dirty="0">
                <a:effectLst/>
                <a:ea typeface="Aptos" panose="020B0004020202020204" pitchFamily="34" charset="0"/>
                <a:cs typeface="Times New Roman" panose="02020603050405020304" pitchFamily="18" charset="0"/>
              </a:rPr>
              <a:t>Two types: </a:t>
            </a:r>
            <a:endParaRPr lang="en-GB" sz="1200" b="1"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050" i="1" u="none" strike="noStrike" kern="100" dirty="0">
                <a:effectLst/>
                <a:ea typeface="Aptos" panose="020B0004020202020204" pitchFamily="34" charset="0"/>
                <a:cs typeface="Times New Roman" panose="02020603050405020304" pitchFamily="18" charset="0"/>
              </a:rPr>
              <a:t> </a:t>
            </a:r>
            <a:r>
              <a:rPr lang="en-GB" sz="1050" kern="100" dirty="0">
                <a:effectLst/>
                <a:ea typeface="Aptos" panose="020B0004020202020204" pitchFamily="34" charset="0"/>
                <a:cs typeface="Times New Roman" panose="02020603050405020304" pitchFamily="18" charset="0"/>
              </a:rPr>
              <a:t>Diagnostic</a:t>
            </a:r>
            <a:endParaRPr lang="en-GB" sz="12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050" kern="100" dirty="0">
                <a:effectLst/>
                <a:ea typeface="Aptos" panose="020B0004020202020204" pitchFamily="34" charset="0"/>
                <a:cs typeface="Times New Roman" panose="02020603050405020304" pitchFamily="18" charset="0"/>
              </a:rPr>
              <a:t>Therapeutic</a:t>
            </a:r>
            <a:endParaRPr lang="en-GB" sz="12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700" i="1" kern="100" dirty="0">
                <a:effectLst/>
                <a:ea typeface="Aptos" panose="020B0004020202020204" pitchFamily="34" charset="0"/>
                <a:cs typeface="Times New Roman" panose="02020603050405020304" pitchFamily="18" charset="0"/>
              </a:rPr>
              <a:t>The College of Radiographers (2020)</a:t>
            </a:r>
            <a:endParaRPr lang="en-GB" sz="11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p:txBody>
      </p:sp>
      <p:pic>
        <p:nvPicPr>
          <p:cNvPr id="14" name="Picture 13">
            <a:extLst>
              <a:ext uri="{FF2B5EF4-FFF2-40B4-BE49-F238E27FC236}">
                <a16:creationId xmlns:a16="http://schemas.microsoft.com/office/drawing/2014/main" id="{0457713A-AD1D-05B0-AFDB-759093F511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59310" y="3915971"/>
            <a:ext cx="952726" cy="714444"/>
          </a:xfrm>
          <a:prstGeom prst="rect">
            <a:avLst/>
          </a:prstGeom>
          <a:noFill/>
        </p:spPr>
      </p:pic>
      <p:sp>
        <p:nvSpPr>
          <p:cNvPr id="15" name="Text Box 2">
            <a:extLst>
              <a:ext uri="{FF2B5EF4-FFF2-40B4-BE49-F238E27FC236}">
                <a16:creationId xmlns:a16="http://schemas.microsoft.com/office/drawing/2014/main" id="{3E9365FB-1272-3F50-CA1A-862AEF306B2E}"/>
              </a:ext>
            </a:extLst>
          </p:cNvPr>
          <p:cNvSpPr txBox="1">
            <a:spLocks noChangeArrowheads="1"/>
          </p:cNvSpPr>
          <p:nvPr/>
        </p:nvSpPr>
        <p:spPr bwMode="auto">
          <a:xfrm>
            <a:off x="3459310" y="4787148"/>
            <a:ext cx="953623" cy="76326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Fetal</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Ultrasound image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9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800" b="1" i="1" kern="100" dirty="0">
                <a:effectLst/>
                <a:latin typeface="Aptos" panose="020B0004020202020204" pitchFamily="34" charset="0"/>
                <a:ea typeface="Aptos" panose="020B0004020202020204" pitchFamily="34" charset="0"/>
                <a:cs typeface="Times New Roman" panose="02020603050405020304" pitchFamily="18" charset="0"/>
              </a:rPr>
              <a:t>NIBIB (2023)</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Rectangle: Rounded Corners 15">
            <a:extLst>
              <a:ext uri="{FF2B5EF4-FFF2-40B4-BE49-F238E27FC236}">
                <a16:creationId xmlns:a16="http://schemas.microsoft.com/office/drawing/2014/main" id="{3A8E12E4-BFFA-68F0-BE6B-3CC703B84C7D}"/>
              </a:ext>
            </a:extLst>
          </p:cNvPr>
          <p:cNvSpPr/>
          <p:nvPr/>
        </p:nvSpPr>
        <p:spPr>
          <a:xfrm>
            <a:off x="179366" y="5283120"/>
            <a:ext cx="1832089" cy="4610688"/>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b="1" u="sng" kern="100" dirty="0">
                <a:cs typeface="Times New Roman" panose="02020603050405020304" pitchFamily="18" charset="0"/>
              </a:rPr>
              <a:t>Nuclear medicine</a:t>
            </a:r>
          </a:p>
          <a:p>
            <a:pPr algn="ctr">
              <a:lnSpc>
                <a:spcPct val="107000"/>
              </a:lnSpc>
              <a:spcAft>
                <a:spcPts val="800"/>
              </a:spcAft>
            </a:pPr>
            <a:r>
              <a:rPr lang="en-GB" sz="1200" kern="100" dirty="0">
                <a:cs typeface="Times New Roman" panose="02020603050405020304" pitchFamily="18" charset="0"/>
              </a:rPr>
              <a:t>Radioactive material is used in small quantities along with specialised equipment that allows for images of the body to be obtained, that other devices cannot acquire. An example of this would be a PET scan below. It is both a treatment speciality and diagnostic imaging which combines different elements such as physics, computing, physiology and maths.</a:t>
            </a:r>
          </a:p>
          <a:p>
            <a:pPr algn="ctr">
              <a:lnSpc>
                <a:spcPct val="107000"/>
              </a:lnSpc>
              <a:spcAft>
                <a:spcPts val="800"/>
              </a:spcAft>
            </a:pPr>
            <a:r>
              <a:rPr lang="en-GB" sz="1100" b="1" i="1" kern="100" dirty="0">
                <a:cs typeface="Times New Roman" panose="02020603050405020304" pitchFamily="18" charset="0"/>
              </a:rPr>
              <a:t>Radiological Society of North America (2024)</a:t>
            </a:r>
          </a:p>
          <a:p>
            <a:pPr algn="ctr">
              <a:lnSpc>
                <a:spcPct val="107000"/>
              </a:lnSpc>
              <a:spcAft>
                <a:spcPts val="800"/>
              </a:spcAft>
            </a:pPr>
            <a:r>
              <a:rPr lang="en-GB" sz="1100" b="1" i="1" kern="100" dirty="0">
                <a:cs typeface="Times New Roman" panose="02020603050405020304" pitchFamily="18" charset="0"/>
              </a:rPr>
              <a:t>NHS England (2013)</a:t>
            </a:r>
          </a:p>
        </p:txBody>
      </p:sp>
      <p:sp>
        <p:nvSpPr>
          <p:cNvPr id="17" name="Rectangle: Rounded Corners 16">
            <a:extLst>
              <a:ext uri="{FF2B5EF4-FFF2-40B4-BE49-F238E27FC236}">
                <a16:creationId xmlns:a16="http://schemas.microsoft.com/office/drawing/2014/main" id="{C946A4FA-BF25-D3A2-127F-C525AEAC33ED}"/>
              </a:ext>
            </a:extLst>
          </p:cNvPr>
          <p:cNvSpPr/>
          <p:nvPr/>
        </p:nvSpPr>
        <p:spPr>
          <a:xfrm>
            <a:off x="4601211" y="5283120"/>
            <a:ext cx="1960880" cy="4610688"/>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b="1" u="sng" kern="100" dirty="0">
                <a:effectLst/>
                <a:ea typeface="Aptos" panose="020B0004020202020204" pitchFamily="34" charset="0"/>
                <a:cs typeface="Times New Roman" panose="02020603050405020304" pitchFamily="18" charset="0"/>
              </a:rPr>
              <a:t>Medical Physics</a:t>
            </a:r>
            <a:endParaRPr lang="en-GB" sz="1200" b="1"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200" kern="100" dirty="0">
                <a:effectLst/>
                <a:ea typeface="Aptos" panose="020B0004020202020204" pitchFamily="34" charset="0"/>
                <a:cs typeface="Times New Roman" panose="02020603050405020304" pitchFamily="18" charset="0"/>
              </a:rPr>
              <a:t>Each medical imaging uses different types of energies of radiation – diagnostic radiotherapy uses electromagnetic radiation to produce the medical imaging such as X-rays. Radiofrequency waves are used in magnetic resonance imaging such as MRI. This is non-invasive and does not use ionizing radiation of X-rays. High frequency sound waves are used for ultrasound imaging. </a:t>
            </a:r>
          </a:p>
          <a:p>
            <a:pPr algn="ctr">
              <a:lnSpc>
                <a:spcPct val="107000"/>
              </a:lnSpc>
              <a:spcAft>
                <a:spcPts val="800"/>
              </a:spcAft>
            </a:pPr>
            <a:r>
              <a:rPr lang="en-GB" sz="1000" b="1" i="1" kern="100" dirty="0">
                <a:solidFill>
                  <a:srgbClr val="FFFFFF"/>
                </a:solidFill>
                <a:effectLst/>
                <a:ea typeface="Aptos" panose="020B0004020202020204" pitchFamily="34" charset="0"/>
                <a:cs typeface="Times New Roman" panose="02020603050405020304" pitchFamily="18" charset="0"/>
              </a:rPr>
              <a:t>International Atomic Energy Agency (2024)</a:t>
            </a:r>
            <a:endParaRPr lang="en-GB" sz="1100" b="1" kern="100" dirty="0">
              <a:effectLst/>
              <a:ea typeface="Aptos" panose="020B0004020202020204" pitchFamily="34" charset="0"/>
              <a:cs typeface="Times New Roman" panose="02020603050405020304" pitchFamily="18" charset="0"/>
            </a:endParaRPr>
          </a:p>
        </p:txBody>
      </p:sp>
      <p:sp>
        <p:nvSpPr>
          <p:cNvPr id="18" name="Text Box 2">
            <a:extLst>
              <a:ext uri="{FF2B5EF4-FFF2-40B4-BE49-F238E27FC236}">
                <a16:creationId xmlns:a16="http://schemas.microsoft.com/office/drawing/2014/main" id="{6B25920F-BD0B-F0DF-D79B-FCEC88E416A7}"/>
              </a:ext>
            </a:extLst>
          </p:cNvPr>
          <p:cNvSpPr txBox="1">
            <a:spLocks noChangeArrowheads="1"/>
          </p:cNvSpPr>
          <p:nvPr/>
        </p:nvSpPr>
        <p:spPr bwMode="auto">
          <a:xfrm>
            <a:off x="2153750" y="5899091"/>
            <a:ext cx="2242673" cy="87884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000" b="1" i="1" kern="100" dirty="0">
                <a:effectLst/>
                <a:latin typeface="Aptos" panose="020B0004020202020204" pitchFamily="34" charset="0"/>
                <a:ea typeface="Aptos" panose="020B0004020202020204" pitchFamily="34" charset="0"/>
                <a:cs typeface="Times New Roman" panose="02020603050405020304" pitchFamily="18" charset="0"/>
              </a:rPr>
              <a:t>Therapeutic Radiographers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deliver and plan treatments to patients with malignant or benign diseases.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RAD Magazine (2019)</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9" name="Rectangle: Rounded Corners 18">
            <a:extLst>
              <a:ext uri="{FF2B5EF4-FFF2-40B4-BE49-F238E27FC236}">
                <a16:creationId xmlns:a16="http://schemas.microsoft.com/office/drawing/2014/main" id="{19339209-4B8B-5CBC-7DDB-FA2743603735}"/>
              </a:ext>
            </a:extLst>
          </p:cNvPr>
          <p:cNvSpPr/>
          <p:nvPr/>
        </p:nvSpPr>
        <p:spPr>
          <a:xfrm>
            <a:off x="2172038" y="7050429"/>
            <a:ext cx="2259183" cy="28433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endParaRPr lang="en-GB" sz="1100" u="sng"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100" u="sng" kern="100" dirty="0">
                <a:effectLst/>
                <a:ea typeface="Aptos" panose="020B0004020202020204" pitchFamily="34" charset="0"/>
                <a:cs typeface="Times New Roman" panose="02020603050405020304" pitchFamily="18" charset="0"/>
              </a:rPr>
              <a:t>Some examples of diagnostic imaging:</a:t>
            </a:r>
            <a:endParaRPr lang="en-GB" sz="11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200" kern="100" dirty="0">
                <a:effectLst/>
                <a:ea typeface="Aptos" panose="020B0004020202020204" pitchFamily="34" charset="0"/>
                <a:cs typeface="Times New Roman" panose="02020603050405020304" pitchFamily="18" charset="0"/>
              </a:rPr>
              <a:t>MRI (magnetic resonance imaging)</a:t>
            </a:r>
            <a:endParaRPr lang="en-GB" sz="11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200" kern="100" dirty="0">
                <a:effectLst/>
                <a:ea typeface="Aptos" panose="020B0004020202020204" pitchFamily="34" charset="0"/>
                <a:cs typeface="Times New Roman" panose="02020603050405020304" pitchFamily="18" charset="0"/>
              </a:rPr>
              <a:t>Ultrasound</a:t>
            </a:r>
            <a:endParaRPr lang="en-GB" sz="11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200" kern="100" dirty="0">
                <a:effectLst/>
                <a:ea typeface="Aptos" panose="020B0004020202020204" pitchFamily="34" charset="0"/>
                <a:cs typeface="Times New Roman" panose="02020603050405020304" pitchFamily="18" charset="0"/>
              </a:rPr>
              <a:t>PET scans (positron emission tomography)</a:t>
            </a:r>
            <a:endParaRPr lang="en-GB" sz="11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200" kern="100" dirty="0">
                <a:effectLst/>
                <a:ea typeface="Aptos" panose="020B0004020202020204" pitchFamily="34" charset="0"/>
                <a:cs typeface="Times New Roman" panose="02020603050405020304" pitchFamily="18" charset="0"/>
              </a:rPr>
              <a:t>Projection x ray imaging</a:t>
            </a:r>
            <a:endParaRPr lang="en-GB" sz="11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800" b="1" i="1" kern="100" dirty="0">
                <a:effectLst/>
                <a:ea typeface="Aptos" panose="020B0004020202020204" pitchFamily="34" charset="0"/>
                <a:cs typeface="Times New Roman" panose="02020603050405020304" pitchFamily="18" charset="0"/>
              </a:rPr>
              <a:t>The College of Radiographers (2020)</a:t>
            </a:r>
            <a:endParaRPr lang="en-GB" sz="11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200" b="1" kern="100" dirty="0">
                <a:effectLst/>
                <a:ea typeface="Aptos" panose="020B0004020202020204" pitchFamily="34" charset="0"/>
                <a:cs typeface="Times New Roman" panose="02020603050405020304" pitchFamily="18" charset="0"/>
              </a:rPr>
              <a:t> </a:t>
            </a:r>
            <a:endParaRPr lang="en-GB" sz="1100" kern="100" dirty="0">
              <a:effectLst/>
              <a:ea typeface="Aptos" panose="020B0004020202020204" pitchFamily="34" charset="0"/>
              <a:cs typeface="Times New Roman" panose="02020603050405020304" pitchFamily="18" charset="0"/>
            </a:endParaRPr>
          </a:p>
          <a:p>
            <a:pPr algn="ctr">
              <a:lnSpc>
                <a:spcPct val="107000"/>
              </a:lnSpc>
              <a:spcAft>
                <a:spcPts val="800"/>
              </a:spcAft>
            </a:pPr>
            <a:r>
              <a:rPr lang="en-GB" sz="1100" kern="100" dirty="0">
                <a:effectLst/>
                <a:ea typeface="Aptos" panose="020B0004020202020204" pitchFamily="34" charset="0"/>
                <a:cs typeface="Times New Roman" panose="02020603050405020304" pitchFamily="18" charset="0"/>
              </a:rPr>
              <a:t> </a:t>
            </a:r>
          </a:p>
        </p:txBody>
      </p:sp>
      <p:sp>
        <p:nvSpPr>
          <p:cNvPr id="20" name="Text Box 2">
            <a:extLst>
              <a:ext uri="{FF2B5EF4-FFF2-40B4-BE49-F238E27FC236}">
                <a16:creationId xmlns:a16="http://schemas.microsoft.com/office/drawing/2014/main" id="{9DB3D779-CDB8-0940-6FDE-82E98ACFF8F5}"/>
              </a:ext>
            </a:extLst>
          </p:cNvPr>
          <p:cNvSpPr txBox="1">
            <a:spLocks noChangeArrowheads="1"/>
          </p:cNvSpPr>
          <p:nvPr/>
        </p:nvSpPr>
        <p:spPr bwMode="auto">
          <a:xfrm>
            <a:off x="2431880" y="10334039"/>
            <a:ext cx="1892300" cy="1026795"/>
          </a:xfrm>
          <a:prstGeom prst="rect">
            <a:avLst/>
          </a:prstGeom>
          <a:solidFill>
            <a:srgbClr val="00B0F0"/>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The Pet Scan here is used to produce 3 dimensional images of the inside of the body as shown here to the right. </a:t>
            </a:r>
            <a:r>
              <a:rPr lang="en-GB" sz="1100" i="1" kern="100">
                <a:effectLst/>
                <a:latin typeface="Aptos" panose="020B0004020202020204" pitchFamily="34" charset="0"/>
                <a:ea typeface="Aptos" panose="020B0004020202020204" pitchFamily="34" charset="0"/>
                <a:cs typeface="Times New Roman" panose="02020603050405020304" pitchFamily="18" charset="0"/>
              </a:rPr>
              <a:t>NHS (2021)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1" name="Picture 20" descr="PET- CT Guidelines – Scottish Clinical Imaging Network">
            <a:extLst>
              <a:ext uri="{FF2B5EF4-FFF2-40B4-BE49-F238E27FC236}">
                <a16:creationId xmlns:a16="http://schemas.microsoft.com/office/drawing/2014/main" id="{C8700F0A-4AF0-445E-ED12-7583707FBA2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940" y="10230851"/>
            <a:ext cx="1892300" cy="1233170"/>
          </a:xfrm>
          <a:prstGeom prst="rect">
            <a:avLst/>
          </a:prstGeom>
          <a:noFill/>
        </p:spPr>
      </p:pic>
      <p:sp>
        <p:nvSpPr>
          <p:cNvPr id="23" name="TextBox 22">
            <a:extLst>
              <a:ext uri="{FF2B5EF4-FFF2-40B4-BE49-F238E27FC236}">
                <a16:creationId xmlns:a16="http://schemas.microsoft.com/office/drawing/2014/main" id="{A01D7C27-0B17-5D52-A287-DE5D42FAE1B9}"/>
              </a:ext>
            </a:extLst>
          </p:cNvPr>
          <p:cNvSpPr txBox="1"/>
          <p:nvPr/>
        </p:nvSpPr>
        <p:spPr>
          <a:xfrm>
            <a:off x="4572001" y="11542886"/>
            <a:ext cx="3433572" cy="246221"/>
          </a:xfrm>
          <a:prstGeom prst="rect">
            <a:avLst/>
          </a:prstGeom>
          <a:noFill/>
        </p:spPr>
        <p:txBody>
          <a:bodyPr wrap="square">
            <a:spAutoFit/>
          </a:bodyPr>
          <a:lstStyle/>
          <a:p>
            <a:pPr>
              <a:tabLst>
                <a:tab pos="2865755" algn="ctr"/>
                <a:tab pos="5731510" algn="r"/>
              </a:tabLst>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Nuffield Health PET scan image (2024)</a:t>
            </a:r>
          </a:p>
        </p:txBody>
      </p:sp>
      <p:pic>
        <p:nvPicPr>
          <p:cNvPr id="24" name="Picture 23" descr="A close-up of a ct scanner&#10;&#10;Description automatically generated">
            <a:extLst>
              <a:ext uri="{FF2B5EF4-FFF2-40B4-BE49-F238E27FC236}">
                <a16:creationId xmlns:a16="http://schemas.microsoft.com/office/drawing/2014/main" id="{EBF74567-F4AD-F981-35BC-4279423421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2756" y="10211204"/>
            <a:ext cx="1846368" cy="1226595"/>
          </a:xfrm>
          <a:prstGeom prst="rect">
            <a:avLst/>
          </a:prstGeom>
        </p:spPr>
      </p:pic>
      <p:sp>
        <p:nvSpPr>
          <p:cNvPr id="26" name="TextBox 25">
            <a:extLst>
              <a:ext uri="{FF2B5EF4-FFF2-40B4-BE49-F238E27FC236}">
                <a16:creationId xmlns:a16="http://schemas.microsoft.com/office/drawing/2014/main" id="{941E83AE-1835-35AD-338E-05FB24EB9D37}"/>
              </a:ext>
            </a:extLst>
          </p:cNvPr>
          <p:cNvSpPr txBox="1"/>
          <p:nvPr/>
        </p:nvSpPr>
        <p:spPr>
          <a:xfrm>
            <a:off x="367876" y="11427228"/>
            <a:ext cx="4005072" cy="246221"/>
          </a:xfrm>
          <a:prstGeom prst="rect">
            <a:avLst/>
          </a:prstGeom>
          <a:noFill/>
        </p:spPr>
        <p:txBody>
          <a:bodyPr wrap="square">
            <a:spAutoFit/>
          </a:bodyPr>
          <a:lstStyle/>
          <a:p>
            <a:r>
              <a:rPr lang="en-GB" sz="1000" i="1" kern="100" dirty="0">
                <a:latin typeface="Aptos" panose="020B0004020202020204" pitchFamily="34" charset="0"/>
                <a:cs typeface="Times New Roman" panose="02020603050405020304" pitchFamily="18" charset="0"/>
              </a:rPr>
              <a:t>PET scan NHS (2021)</a:t>
            </a:r>
          </a:p>
        </p:txBody>
      </p:sp>
    </p:spTree>
    <p:extLst>
      <p:ext uri="{BB962C8B-B14F-4D97-AF65-F5344CB8AC3E}">
        <p14:creationId xmlns:p14="http://schemas.microsoft.com/office/powerpoint/2010/main" val="504481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7FA188-7C89-D51B-3639-9DE413EE2144}"/>
              </a:ext>
            </a:extLst>
          </p:cNvPr>
          <p:cNvSpPr/>
          <p:nvPr/>
        </p:nvSpPr>
        <p:spPr>
          <a:xfrm>
            <a:off x="0" y="0"/>
            <a:ext cx="6858000" cy="121920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819CABCD-166E-E8F8-725E-5F7B46015F07}"/>
              </a:ext>
            </a:extLst>
          </p:cNvPr>
          <p:cNvSpPr txBox="1"/>
          <p:nvPr/>
        </p:nvSpPr>
        <p:spPr>
          <a:xfrm>
            <a:off x="288036" y="382772"/>
            <a:ext cx="6281928" cy="7756611"/>
          </a:xfrm>
          <a:prstGeom prst="rect">
            <a:avLst/>
          </a:prstGeom>
          <a:noFill/>
        </p:spPr>
        <p:txBody>
          <a:bodyPr wrap="square">
            <a:spAutoFit/>
          </a:bodyPr>
          <a:lstStyle/>
          <a:p>
            <a:pPr algn="ctr">
              <a:lnSpc>
                <a:spcPct val="107000"/>
              </a:lnSpc>
              <a:spcAft>
                <a:spcPts val="800"/>
              </a:spcAft>
            </a:pPr>
            <a:r>
              <a:rPr lang="en-GB" sz="3200" u="sng" kern="100" dirty="0">
                <a:effectLst/>
                <a:latin typeface="Aptos" panose="020B0004020202020204" pitchFamily="34" charset="0"/>
                <a:ea typeface="Aptos" panose="020B0004020202020204" pitchFamily="34"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International Atomic Energy Agency. Diagnostic Radiology. (2024). [online]</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https://www.iaea.org/resources/hhc/medical-physics/radiology</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10th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National Institute of Biomedical Imaging and Bioengineering (NIBIB). (2023) [online]</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https://www.nibib.nih.gov/science-education/science-topics/ultrasound</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3rd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NHS UK. (2021). PET Scan</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[online]</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Available at: https://www.nhs.uk/conditions/pet-scan/ [Accessed: 10</a:t>
            </a:r>
            <a:r>
              <a:rPr lang="en-GB" sz="14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400" kern="100" dirty="0">
                <a:effectLst/>
                <a:latin typeface="Arial" panose="020B0604020202020204" pitchFamily="34" charset="0"/>
                <a:ea typeface="Aptos" panose="020B0004020202020204" pitchFamily="34" charset="0"/>
                <a:cs typeface="Arial" panose="020B0604020202020204" pitchFamily="34" charset="0"/>
              </a:rPr>
              <a:t>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NHS England (2013) NHS Imaging and Radiodiagnostic activity. [online]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https://www.england.nhs.uk/statistics/wp-content/uploads/sites/2/2013/04/KH12-release-2013-14.pdf</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3rd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Nuffield Health. (2024) [online]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https://www.parkside-hospital.co.uk/files/2020/03/PET-Scan-Comparison.jpg</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3rd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Radiology Key. (2020) Anatomy, Physiology, and Pathology in Imaging. [online]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https://radiologykey.com/anatomy-physiology-and-pathology-in-imaging</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10th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Radiological Society of North America. (2024) PET/CT. [online]</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https://www.radiologyinfo.org</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3rd October 2024].</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The College of Radiographers. (2020</a:t>
            </a:r>
            <a:r>
              <a:rPr lang="en-GB" sz="1400" kern="100" dirty="0">
                <a:latin typeface="Arial" panose="020B0604020202020204" pitchFamily="34" charset="0"/>
                <a:ea typeface="Aptos" panose="020B0004020202020204" pitchFamily="34" charset="0"/>
                <a:cs typeface="Arial" panose="020B0604020202020204" pitchFamily="34" charset="0"/>
              </a:rPr>
              <a:t>)</a:t>
            </a:r>
            <a:r>
              <a:rPr lang="en-GB" sz="1400" kern="100" dirty="0">
                <a:effectLst/>
                <a:latin typeface="Arial" panose="020B0604020202020204" pitchFamily="34" charset="0"/>
                <a:ea typeface="Aptos" panose="020B0004020202020204" pitchFamily="34" charset="0"/>
                <a:cs typeface="Arial" panose="020B0604020202020204" pitchFamily="34" charset="0"/>
              </a:rPr>
              <a:t>. [online]</a:t>
            </a:r>
            <a:r>
              <a:rPr lang="en-GB" sz="1400" i="1"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Available at https://www.collegeofradiographers.ac.uk/education/radiography-careers [Accessed 3rd October 2024]. </a:t>
            </a:r>
          </a:p>
          <a:p>
            <a:pPr>
              <a:lnSpc>
                <a:spcPct val="107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Yeo, R., Duong, J., </a:t>
            </a:r>
            <a:r>
              <a:rPr lang="en-GB" sz="1400" kern="100" dirty="0" err="1">
                <a:effectLst/>
                <a:latin typeface="Arial" panose="020B0604020202020204" pitchFamily="34" charset="0"/>
                <a:ea typeface="Aptos" panose="020B0004020202020204" pitchFamily="34" charset="0"/>
                <a:cs typeface="Arial" panose="020B0604020202020204" pitchFamily="34" charset="0"/>
              </a:rPr>
              <a:t>Megias</a:t>
            </a:r>
            <a:r>
              <a:rPr lang="en-GB" sz="1400" kern="100" dirty="0">
                <a:effectLst/>
                <a:latin typeface="Arial" panose="020B0604020202020204" pitchFamily="34" charset="0"/>
                <a:ea typeface="Aptos" panose="020B0004020202020204" pitchFamily="34" charset="0"/>
                <a:cs typeface="Arial" panose="020B0604020202020204" pitchFamily="34" charset="0"/>
              </a:rPr>
              <a:t>, D. and </a:t>
            </a:r>
            <a:r>
              <a:rPr lang="en-GB" sz="1400" kern="100" dirty="0" err="1">
                <a:effectLst/>
                <a:latin typeface="Arial" panose="020B0604020202020204" pitchFamily="34" charset="0"/>
                <a:ea typeface="Aptos" panose="020B0004020202020204" pitchFamily="34" charset="0"/>
                <a:cs typeface="Arial" panose="020B0604020202020204" pitchFamily="34" charset="0"/>
              </a:rPr>
              <a:t>Tsang,Y</a:t>
            </a:r>
            <a:r>
              <a:rPr lang="en-GB" sz="1400" kern="100" dirty="0">
                <a:effectLst/>
                <a:latin typeface="Arial" panose="020B0604020202020204" pitchFamily="34" charset="0"/>
                <a:ea typeface="Aptos" panose="020B0004020202020204" pitchFamily="34" charset="0"/>
                <a:cs typeface="Arial" panose="020B0604020202020204" pitchFamily="34" charset="0"/>
              </a:rPr>
              <a:t>. (2019) The role of therapeutic radiographer. </a:t>
            </a:r>
            <a:r>
              <a:rPr lang="en-GB" sz="1400" i="1" kern="100" dirty="0">
                <a:effectLst/>
                <a:latin typeface="Arial" panose="020B0604020202020204" pitchFamily="34" charset="0"/>
                <a:ea typeface="Aptos" panose="020B0004020202020204" pitchFamily="34" charset="0"/>
                <a:cs typeface="Arial" panose="020B0604020202020204" pitchFamily="34" charset="0"/>
              </a:rPr>
              <a:t>Rad Magazine</a:t>
            </a:r>
            <a:r>
              <a:rPr lang="en-GB" sz="1400" kern="100" dirty="0">
                <a:effectLst/>
                <a:latin typeface="Arial" panose="020B0604020202020204" pitchFamily="34" charset="0"/>
                <a:ea typeface="Aptos" panose="020B0004020202020204" pitchFamily="34" charset="0"/>
                <a:cs typeface="Arial" panose="020B0604020202020204" pitchFamily="34" charset="0"/>
              </a:rPr>
              <a:t>. [online] 45 (532) 18-19.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https://www.radmagazine.com/wp-content/uploads/2019/10/September-2019-The-role-of-the-therapeutic-radiographer</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10th October 2024].</a:t>
            </a:r>
          </a:p>
        </p:txBody>
      </p:sp>
    </p:spTree>
    <p:extLst>
      <p:ext uri="{BB962C8B-B14F-4D97-AF65-F5344CB8AC3E}">
        <p14:creationId xmlns:p14="http://schemas.microsoft.com/office/powerpoint/2010/main" val="41552285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59</TotalTime>
  <Words>741</Words>
  <Application>Microsoft Office PowerPoint</Application>
  <PresentationFormat>Widescreen</PresentationFormat>
  <Paragraphs>66</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Aptos</vt:lpstr>
      <vt:lpstr>Arial</vt:lpstr>
      <vt:lpstr>Calibri</vt:lpstr>
      <vt:lpstr>Calibri Light</vt:lpstr>
      <vt:lpstr>Times New Roman</vt:lpstr>
      <vt:lpstr>Wingdings</vt:lpstr>
      <vt:lpstr>Office Theme</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 Rumble (Ysgol Maes y Gwendraeth)</dc:creator>
  <cp:lastModifiedBy>Sian Rumble (Hywel Dda UHB - Physiotherapy Support Worker)</cp:lastModifiedBy>
  <cp:revision>2</cp:revision>
  <dcterms:created xsi:type="dcterms:W3CDTF">2024-10-10T12:30:58Z</dcterms:created>
  <dcterms:modified xsi:type="dcterms:W3CDTF">2024-10-31T09:31:34Z</dcterms:modified>
</cp:coreProperties>
</file>