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258" r:id="rId3"/>
    <p:sldId id="279" r:id="rId4"/>
    <p:sldId id="293" r:id="rId5"/>
    <p:sldId id="294" r:id="rId6"/>
    <p:sldId id="295" r:id="rId7"/>
    <p:sldId id="296" r:id="rId8"/>
    <p:sldId id="297" r:id="rId9"/>
    <p:sldId id="280" r:id="rId10"/>
    <p:sldId id="281" r:id="rId11"/>
    <p:sldId id="284" r:id="rId12"/>
    <p:sldId id="291" r:id="rId13"/>
    <p:sldId id="285" r:id="rId14"/>
    <p:sldId id="286" r:id="rId15"/>
    <p:sldId id="287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21" autoAdjust="0"/>
  </p:normalViewPr>
  <p:slideViewPr>
    <p:cSldViewPr>
      <p:cViewPr varScale="1">
        <p:scale>
          <a:sx n="84" d="100"/>
          <a:sy n="84" d="100"/>
        </p:scale>
        <p:origin x="2072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16/11/2020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8403186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Qualitative Research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(Lecture 1 of 1)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dirty="0">
                <a:solidFill>
                  <a:srgbClr val="FFFF00"/>
                </a:solidFill>
              </a:rPr>
              <a:t>Research writing</a:t>
            </a:r>
            <a:endParaRPr lang="en-GB" altLang="en-US" sz="4800" b="1" dirty="0">
              <a:solidFill>
                <a:srgbClr val="FFFF00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059C460F-3B97-433E-AF14-B5756425B0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04058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 outcome: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8BD9130-358D-4FBE-B8CE-F0BA120EF6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074737"/>
            <a:ext cx="8784976" cy="47085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4000" dirty="0">
                <a:ea typeface="ＭＳ Ｐゴシック" panose="020B0600070205080204" pitchFamily="34" charset="-128"/>
              </a:rPr>
              <a:t>Showcase: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3600" dirty="0">
                <a:ea typeface="ＭＳ Ｐゴシック" panose="020B0600070205080204" pitchFamily="34" charset="-128"/>
              </a:rPr>
              <a:t>R</a:t>
            </a:r>
            <a:r>
              <a:rPr lang="en-GB" altLang="en-US" sz="3600" dirty="0"/>
              <a:t>esearch writing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3600" dirty="0"/>
              <a:t>Formats for presenting 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3600" dirty="0"/>
              <a:t>Wite up up research findings</a:t>
            </a:r>
            <a:r>
              <a:rPr lang="en-GB" altLang="en-US" sz="3600" dirty="0">
                <a:ea typeface="ＭＳ Ｐゴシック" panose="020B0600070205080204" pitchFamily="34" charset="-128"/>
              </a:rPr>
              <a:t> techniques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3200" dirty="0">
                <a:ea typeface="ＭＳ Ｐゴシック" panose="020B0600070205080204" pitchFamily="34" charset="-128"/>
              </a:rPr>
              <a:t>what to do, and what not to do, from sorting the material accessed during the search to writing up the analysis. </a:t>
            </a:r>
          </a:p>
        </p:txBody>
      </p:sp>
    </p:spTree>
    <p:extLst>
      <p:ext uri="{BB962C8B-B14F-4D97-AF65-F5344CB8AC3E}">
        <p14:creationId xmlns:p14="http://schemas.microsoft.com/office/powerpoint/2010/main" val="3013182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A2E0AC1F-8A4F-4548-9220-1FAE5D70D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976" y="197767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11893"/>
                </a:solidFill>
              </a:rPr>
              <a:t>Research writing</a:t>
            </a:r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0B0A0585-F2CB-514B-91CA-2A3BEE5D1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When you have conducted a piece of research, it is important to let others know what you have learned.</a:t>
            </a:r>
          </a:p>
          <a:p>
            <a:pPr eaLnBrk="1" hangingPunct="1"/>
            <a:r>
              <a:rPr lang="en-GB" altLang="en-US"/>
              <a:t>This is how researchers contribute to knowledge and practice in their fields.  </a:t>
            </a:r>
          </a:p>
        </p:txBody>
      </p:sp>
    </p:spTree>
    <p:extLst>
      <p:ext uri="{BB962C8B-B14F-4D97-AF65-F5344CB8AC3E}">
        <p14:creationId xmlns:p14="http://schemas.microsoft.com/office/powerpoint/2010/main" val="1239396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666B3-08A0-6A44-B7E4-10AC71DEB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76" y="0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11893"/>
                </a:solidFill>
              </a:rPr>
              <a:t>Formats for presenting and writing up research findings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7DEF2CDA-F0CB-214A-AB25-E77703A79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71600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dirty="0"/>
              <a:t>Dissertation</a:t>
            </a:r>
          </a:p>
        </p:txBody>
      </p:sp>
      <p:pic>
        <p:nvPicPr>
          <p:cNvPr id="4100" name="Picture 2" descr="C:\Users\sf001\AppData\Local\Microsoft\Windows\Temporary Internet Files\Content.Outlook\BUQJDEYV\photo.JPG">
            <a:extLst>
              <a:ext uri="{FF2B5EF4-FFF2-40B4-BE49-F238E27FC236}">
                <a16:creationId xmlns:a16="http://schemas.microsoft.com/office/drawing/2014/main" id="{D1F54602-5D9F-FB47-BE6A-2F433DE6D6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808"/>
            <a:ext cx="914400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0324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E9BF2129-2FF6-9D4F-B355-9F3F86DBE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4775"/>
            <a:ext cx="8229600" cy="57150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11893"/>
                </a:solidFill>
              </a:rPr>
              <a:t>Formats, continued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41760027-D241-6147-8884-CC2F25A3F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1" y="836712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dirty="0"/>
              <a:t>Journal article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5124" name="Picture 2">
            <a:extLst>
              <a:ext uri="{FF2B5EF4-FFF2-40B4-BE49-F238E27FC236}">
                <a16:creationId xmlns:a16="http://schemas.microsoft.com/office/drawing/2014/main" id="{1E1125F0-5327-7B4B-B8D8-D512EE1F23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3"/>
            <a:ext cx="5726213" cy="5373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3">
            <a:extLst>
              <a:ext uri="{FF2B5EF4-FFF2-40B4-BE49-F238E27FC236}">
                <a16:creationId xmlns:a16="http://schemas.microsoft.com/office/drawing/2014/main" id="{78ED3C0D-5A49-EE4A-ACC9-1B6366A784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112" y="1196974"/>
            <a:ext cx="4267200" cy="566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2856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7BB1719-9F67-504F-9CD0-002094BD2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175" y="80174"/>
            <a:ext cx="8229600" cy="562074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11893"/>
                </a:solidFill>
              </a:rPr>
              <a:t>Formats, continued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1119EA25-318E-784E-80AD-409496C08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6712"/>
            <a:ext cx="9144000" cy="5941114"/>
          </a:xfrm>
        </p:spPr>
        <p:txBody>
          <a:bodyPr/>
          <a:lstStyle/>
          <a:p>
            <a:pPr eaLnBrk="1" hangingPunct="1"/>
            <a:r>
              <a:rPr lang="en-GB" altLang="en-US" dirty="0"/>
              <a:t>Report</a:t>
            </a:r>
          </a:p>
        </p:txBody>
      </p:sp>
      <p:pic>
        <p:nvPicPr>
          <p:cNvPr id="6148" name="Picture 2">
            <a:extLst>
              <a:ext uri="{FF2B5EF4-FFF2-40B4-BE49-F238E27FC236}">
                <a16:creationId xmlns:a16="http://schemas.microsoft.com/office/drawing/2014/main" id="{82E78632-FD58-5044-B855-EC695C032A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35001"/>
            <a:ext cx="4932040" cy="5422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3">
            <a:extLst>
              <a:ext uri="{FF2B5EF4-FFF2-40B4-BE49-F238E27FC236}">
                <a16:creationId xmlns:a16="http://schemas.microsoft.com/office/drawing/2014/main" id="{A77881D9-8847-F04B-9FF9-BEDAE972AD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1329134"/>
            <a:ext cx="4356100" cy="555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5305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C328D8C4-06D1-3644-A7C8-D52B825C6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76" y="0"/>
            <a:ext cx="8229600" cy="69269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11893"/>
                </a:solidFill>
              </a:rPr>
              <a:t>Formats, continued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731B139C-C538-8343-ABB0-2E632CE66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7505"/>
            <a:ext cx="9144000" cy="3917032"/>
          </a:xfrm>
        </p:spPr>
        <p:txBody>
          <a:bodyPr/>
          <a:lstStyle/>
          <a:p>
            <a:pPr eaLnBrk="1" hangingPunct="1"/>
            <a:r>
              <a:rPr lang="en-GB" altLang="en-US" dirty="0"/>
              <a:t>Conference presentation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7172" name="Picture 2" descr="http://www.gabelliconnect.com/wp-content/uploads/2012/03/student_presentation.jpg">
            <a:extLst>
              <a:ext uri="{FF2B5EF4-FFF2-40B4-BE49-F238E27FC236}">
                <a16:creationId xmlns:a16="http://schemas.microsoft.com/office/drawing/2014/main" id="{FA7A4CE7-12CB-A44F-9000-9E8F46348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2816"/>
            <a:ext cx="9143999" cy="508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5956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5124D589-3A71-0642-8D42-9507DBE72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064" y="133809"/>
            <a:ext cx="8229600" cy="634082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11893"/>
                </a:solidFill>
              </a:rPr>
              <a:t>Formats, continued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E171212D-8464-384E-81CF-AA062730B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312" y="908720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dirty="0"/>
              <a:t>Poster</a:t>
            </a:r>
          </a:p>
        </p:txBody>
      </p:sp>
      <p:pic>
        <p:nvPicPr>
          <p:cNvPr id="8196" name="Picture 2" descr="http://www.swhap.org/wp-content/uploads/2012/08/Conference-Poster-Presentation1.jpg">
            <a:extLst>
              <a:ext uri="{FF2B5EF4-FFF2-40B4-BE49-F238E27FC236}">
                <a16:creationId xmlns:a16="http://schemas.microsoft.com/office/drawing/2014/main" id="{25F922AF-A27C-E34C-A481-AF48519A3C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9144000" cy="5373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47107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86F41-7757-D24B-90E7-858649FCA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11893"/>
                </a:solidFill>
              </a:rPr>
              <a:t>Objectives of a research report </a:t>
            </a:r>
            <a:r>
              <a:rPr lang="en-GB" sz="3200" b="1" dirty="0">
                <a:solidFill>
                  <a:srgbClr val="011893"/>
                </a:solidFill>
              </a:rPr>
              <a:t>(or presentation, dissertation, article, etc.)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24A0930-50E2-4B48-A003-FB73F8EB91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600"/>
              <a:t>States the research question, background, theoretical framework, why the question is important.  </a:t>
            </a:r>
          </a:p>
          <a:p>
            <a:pPr eaLnBrk="1" hangingPunct="1"/>
            <a:r>
              <a:rPr lang="en-GB" altLang="en-US" sz="2600"/>
              <a:t>Explains the methods that were used so reader can evaluate how likely the methods were to generate valid knowledge.  </a:t>
            </a:r>
          </a:p>
          <a:p>
            <a:pPr eaLnBrk="1" hangingPunct="1"/>
            <a:r>
              <a:rPr lang="en-GB" altLang="en-US" sz="2600"/>
              <a:t>Explains the findings, with enough supporting evidence to justify any claims made.  </a:t>
            </a:r>
          </a:p>
          <a:p>
            <a:pPr eaLnBrk="1" hangingPunct="1"/>
            <a:r>
              <a:rPr lang="en-GB" altLang="en-US" sz="2600"/>
              <a:t>Situates the research and findings in a wider context (theoretical and practical).  </a:t>
            </a:r>
          </a:p>
          <a:p>
            <a:pPr eaLnBrk="1" hangingPunct="1"/>
            <a:endParaRPr lang="en-GB" altLang="en-US" sz="2600"/>
          </a:p>
        </p:txBody>
      </p:sp>
    </p:spTree>
    <p:extLst>
      <p:ext uri="{BB962C8B-B14F-4D97-AF65-F5344CB8AC3E}">
        <p14:creationId xmlns:p14="http://schemas.microsoft.com/office/powerpoint/2010/main" val="1044259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2E2FF-5E1D-1C4F-B81C-27C4E9B72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11893"/>
                </a:solidFill>
              </a:rPr>
              <a:t>Research papers follow a standard, recognised format.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F45855E9-849F-AD4D-8375-0C7B58F76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/>
              <a:t>Introduction</a:t>
            </a:r>
          </a:p>
          <a:p>
            <a:pPr eaLnBrk="1" hangingPunct="1"/>
            <a:r>
              <a:rPr lang="en-GB" altLang="en-US" sz="4400"/>
              <a:t>Literature Review</a:t>
            </a:r>
          </a:p>
          <a:p>
            <a:pPr eaLnBrk="1" hangingPunct="1"/>
            <a:r>
              <a:rPr lang="en-GB" altLang="en-US" sz="4400"/>
              <a:t>Methods</a:t>
            </a:r>
          </a:p>
          <a:p>
            <a:pPr eaLnBrk="1" hangingPunct="1"/>
            <a:r>
              <a:rPr lang="en-GB" altLang="en-US" sz="4400"/>
              <a:t>Findings</a:t>
            </a:r>
          </a:p>
          <a:p>
            <a:pPr eaLnBrk="1" hangingPunct="1"/>
            <a:r>
              <a:rPr lang="en-GB" altLang="en-US" sz="4400"/>
              <a:t>Discussion/Conclusion</a:t>
            </a:r>
          </a:p>
        </p:txBody>
      </p:sp>
    </p:spTree>
    <p:extLst>
      <p:ext uri="{BB962C8B-B14F-4D97-AF65-F5344CB8AC3E}">
        <p14:creationId xmlns:p14="http://schemas.microsoft.com/office/powerpoint/2010/main" val="515168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E113255D-B8D0-8D4A-BB7A-6B1722DDB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11893"/>
                </a:solidFill>
              </a:rPr>
              <a:t>The Introduction Section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7CD13092-BE37-2E4A-8D15-C1CCD7FF38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Provides the rationale for your research project</a:t>
            </a:r>
          </a:p>
          <a:p>
            <a:pPr eaLnBrk="1" hangingPunct="1"/>
            <a:r>
              <a:rPr lang="en-GB" altLang="en-US" sz="2400"/>
              <a:t>Should contain a clear statement of the research question and aims.</a:t>
            </a:r>
          </a:p>
          <a:p>
            <a:pPr eaLnBrk="1" hangingPunct="1"/>
            <a:r>
              <a:rPr lang="en-GB" altLang="en-US" sz="2400"/>
              <a:t>Outlines researcher’s theoretical perspective.</a:t>
            </a:r>
          </a:p>
          <a:p>
            <a:pPr eaLnBrk="1" hangingPunct="1"/>
            <a:r>
              <a:rPr lang="en-GB" altLang="en-US" sz="2400"/>
              <a:t>Indicates how this piece of research will contribute to the theoretical understanding of the topic. </a:t>
            </a:r>
          </a:p>
        </p:txBody>
      </p:sp>
    </p:spTree>
    <p:extLst>
      <p:ext uri="{BB962C8B-B14F-4D97-AF65-F5344CB8AC3E}">
        <p14:creationId xmlns:p14="http://schemas.microsoft.com/office/powerpoint/2010/main" val="2705796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1948138A-AB79-8A44-ADA2-DE3E366A2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11893"/>
                </a:solidFill>
              </a:rPr>
              <a:t>The Literature Review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1C25365A-F427-9240-9956-A32875F65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Reviews the literature on your topic to show what is already known and explain the theoretical framework.  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948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A0606B74-C60C-F546-9057-DA5D43B6F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11893"/>
                </a:solidFill>
              </a:rPr>
              <a:t>The Methods Section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AB9B4306-7269-3F43-8296-9E48BD0C2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95338"/>
            <a:ext cx="9036496" cy="391703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Provides a thorough, detailed discussion of the research methods that were used.  </a:t>
            </a:r>
          </a:p>
          <a:p>
            <a:pPr lvl="1" eaLnBrk="1" hangingPunct="1"/>
            <a:r>
              <a:rPr lang="en-GB" altLang="en-US" sz="2400" dirty="0"/>
              <a:t>What was the research strategy and design?  </a:t>
            </a:r>
          </a:p>
          <a:p>
            <a:pPr lvl="1" eaLnBrk="1" hangingPunct="1"/>
            <a:r>
              <a:rPr lang="en-GB" altLang="en-US" sz="2400" dirty="0"/>
              <a:t>Did you use interviews, questionnaires, observations, documents, secondary data, or some combination?</a:t>
            </a:r>
          </a:p>
          <a:p>
            <a:pPr lvl="1" eaLnBrk="1" hangingPunct="1"/>
            <a:r>
              <a:rPr lang="en-GB" altLang="en-US" sz="2400" dirty="0"/>
              <a:t>What questions or areas of discussion did you ask?  </a:t>
            </a:r>
          </a:p>
          <a:p>
            <a:pPr lvl="1" eaLnBrk="1" hangingPunct="1"/>
            <a:r>
              <a:rPr lang="en-GB" altLang="en-US" sz="2400" dirty="0"/>
              <a:t>How did you sample and invite participants to take part?  </a:t>
            </a:r>
          </a:p>
          <a:p>
            <a:pPr lvl="1" eaLnBrk="1" hangingPunct="1"/>
            <a:r>
              <a:rPr lang="en-GB" altLang="en-US" sz="2400" dirty="0"/>
              <a:t>What was the response rate?  </a:t>
            </a:r>
          </a:p>
          <a:p>
            <a:pPr lvl="1" eaLnBrk="1" hangingPunct="1"/>
            <a:r>
              <a:rPr lang="en-GB" altLang="en-US" sz="2400" dirty="0"/>
              <a:t>What ethical and practical issues did you have to address, and how did you handle them?  </a:t>
            </a:r>
          </a:p>
          <a:p>
            <a:pPr lvl="1" eaLnBrk="1" hangingPunct="1"/>
            <a:r>
              <a:rPr lang="en-GB" altLang="en-US" sz="2400" dirty="0"/>
              <a:t>How did you conduct your data analysis?</a:t>
            </a:r>
          </a:p>
          <a:p>
            <a:pPr eaLnBrk="1" hangingPunct="1"/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248530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1BE855AE-5E16-FB46-98C7-55107FC5D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11893"/>
                </a:solidFill>
              </a:rPr>
              <a:t>The findings section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EF2DB62D-B820-754D-86D2-2E99A36E8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37809"/>
            <a:ext cx="8712968" cy="3917032"/>
          </a:xfrm>
        </p:spPr>
        <p:txBody>
          <a:bodyPr/>
          <a:lstStyle/>
          <a:p>
            <a:pPr eaLnBrk="1" hangingPunct="1"/>
            <a:r>
              <a:rPr lang="en-GB" altLang="en-US" dirty="0"/>
              <a:t>Explains what you have learned from the research.</a:t>
            </a:r>
          </a:p>
          <a:p>
            <a:pPr eaLnBrk="1" hangingPunct="1"/>
            <a:r>
              <a:rPr lang="en-GB" altLang="en-US" dirty="0"/>
              <a:t>Presents data to justify assertions.</a:t>
            </a:r>
          </a:p>
          <a:p>
            <a:pPr eaLnBrk="1" hangingPunct="1"/>
            <a:r>
              <a:rPr lang="en-GB" altLang="en-US" dirty="0"/>
              <a:t>Qualitative research – data usually in form of quotes; should indicate how typical the quotes are</a:t>
            </a:r>
          </a:p>
          <a:p>
            <a:pPr eaLnBrk="1" hangingPunct="1"/>
            <a:r>
              <a:rPr lang="en-GB" altLang="en-US" dirty="0"/>
              <a:t>Quantitative research – numbers, percentages, tables, charts and graphs  </a:t>
            </a:r>
          </a:p>
        </p:txBody>
      </p:sp>
    </p:spTree>
    <p:extLst>
      <p:ext uri="{BB962C8B-B14F-4D97-AF65-F5344CB8AC3E}">
        <p14:creationId xmlns:p14="http://schemas.microsoft.com/office/powerpoint/2010/main" val="2789078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D0581-1F5B-ED42-A570-E320D945E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856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11893"/>
                </a:solidFill>
              </a:rPr>
              <a:t>The discussion section and/or conclusion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BF494724-030F-D54E-B493-2333F6136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70856"/>
            <a:ext cx="8712968" cy="391703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Returns to the theoretical framework to highlight the implications of your findings.  </a:t>
            </a:r>
          </a:p>
          <a:p>
            <a:pPr lvl="1" eaLnBrk="1" hangingPunct="1"/>
            <a:r>
              <a:rPr lang="en-GB" altLang="en-US" sz="2000" dirty="0"/>
              <a:t>Were there any findings that surprised you?  </a:t>
            </a:r>
          </a:p>
          <a:p>
            <a:pPr lvl="1" eaLnBrk="1" hangingPunct="1"/>
            <a:r>
              <a:rPr lang="en-GB" altLang="en-US" sz="2000" dirty="0"/>
              <a:t>How do you explain such findings?  </a:t>
            </a:r>
          </a:p>
          <a:p>
            <a:pPr lvl="1" eaLnBrk="1" hangingPunct="1"/>
            <a:r>
              <a:rPr lang="en-GB" altLang="en-US" sz="2000" dirty="0"/>
              <a:t>Do your results have anything to offer to the wider theoretical discussion?  </a:t>
            </a:r>
          </a:p>
          <a:p>
            <a:pPr lvl="1" eaLnBrk="1" hangingPunct="1"/>
            <a:r>
              <a:rPr lang="en-GB" altLang="en-US" sz="2000" dirty="0"/>
              <a:t>What are the practical implications of your findings?  </a:t>
            </a:r>
          </a:p>
          <a:p>
            <a:pPr lvl="1" eaLnBrk="1" hangingPunct="1"/>
            <a:r>
              <a:rPr lang="en-GB" altLang="en-US" sz="2000" dirty="0"/>
              <a:t>What are the strengths and limitations of your study? </a:t>
            </a:r>
          </a:p>
          <a:p>
            <a:pPr lvl="1" eaLnBrk="1" hangingPunct="1"/>
            <a:r>
              <a:rPr lang="en-GB" altLang="en-US" sz="2000" dirty="0"/>
              <a:t>Are there avenues for further research that you might suggest?  </a:t>
            </a:r>
          </a:p>
          <a:p>
            <a:pPr eaLnBrk="1" hangingPunct="1"/>
            <a:r>
              <a:rPr lang="en-GB" altLang="en-US" sz="2400" dirty="0"/>
              <a:t>As with any piece of writing, it is a good idea to wrap up your discussion section with a conclusion that summarises your main argument.</a:t>
            </a:r>
          </a:p>
          <a:p>
            <a:pPr eaLnBrk="1" hangingPunct="1"/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246895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2373</TotalTime>
  <Words>524</Words>
  <Application>Microsoft Macintosh PowerPoint</Application>
  <PresentationFormat>On-screen Show (4:3)</PresentationFormat>
  <Paragraphs>67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Myriad Pro</vt:lpstr>
      <vt:lpstr>Tahoma</vt:lpstr>
      <vt:lpstr>Verdana</vt:lpstr>
      <vt:lpstr>20140311PresentationUWTSDTemplate</vt:lpstr>
      <vt:lpstr>LCDB7003</vt:lpstr>
      <vt:lpstr>Learning outcome:</vt:lpstr>
      <vt:lpstr>Research writing</vt:lpstr>
      <vt:lpstr>Formats for presenting and writing up research findings</vt:lpstr>
      <vt:lpstr>Formats, continued</vt:lpstr>
      <vt:lpstr>Formats, continued</vt:lpstr>
      <vt:lpstr>Formats, continued</vt:lpstr>
      <vt:lpstr>Formats, continued</vt:lpstr>
      <vt:lpstr>Objectives of a research report (or presentation, dissertation, article, etc.)</vt:lpstr>
      <vt:lpstr>Research papers follow a standard, recognised format.</vt:lpstr>
      <vt:lpstr>The Introduction Section</vt:lpstr>
      <vt:lpstr>The Literature Review</vt:lpstr>
      <vt:lpstr>The Methods Section</vt:lpstr>
      <vt:lpstr>The findings section</vt:lpstr>
      <vt:lpstr>The discussion section and/or conclusion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147</cp:revision>
  <cp:lastPrinted>2018-07-09T15:27:01Z</cp:lastPrinted>
  <dcterms:created xsi:type="dcterms:W3CDTF">2002-10-07T19:43:58Z</dcterms:created>
  <dcterms:modified xsi:type="dcterms:W3CDTF">2020-11-16T11:30:48Z</dcterms:modified>
</cp:coreProperties>
</file>