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9"/>
  </p:notesMasterIdLst>
  <p:handoutMasterIdLst>
    <p:handoutMasterId r:id="rId30"/>
  </p:handoutMasterIdLst>
  <p:sldIdLst>
    <p:sldId id="940" r:id="rId3"/>
    <p:sldId id="941" r:id="rId4"/>
    <p:sldId id="500" r:id="rId5"/>
    <p:sldId id="786" r:id="rId6"/>
    <p:sldId id="791" r:id="rId7"/>
    <p:sldId id="922" r:id="rId8"/>
    <p:sldId id="932" r:id="rId9"/>
    <p:sldId id="925" r:id="rId10"/>
    <p:sldId id="933" r:id="rId11"/>
    <p:sldId id="931" r:id="rId12"/>
    <p:sldId id="935" r:id="rId13"/>
    <p:sldId id="926" r:id="rId14"/>
    <p:sldId id="936" r:id="rId15"/>
    <p:sldId id="923" r:id="rId16"/>
    <p:sldId id="928" r:id="rId17"/>
    <p:sldId id="937" r:id="rId18"/>
    <p:sldId id="929" r:id="rId19"/>
    <p:sldId id="938" r:id="rId20"/>
    <p:sldId id="934" r:id="rId21"/>
    <p:sldId id="924" r:id="rId22"/>
    <p:sldId id="927" r:id="rId23"/>
    <p:sldId id="939" r:id="rId24"/>
    <p:sldId id="930" r:id="rId25"/>
    <p:sldId id="942" r:id="rId26"/>
    <p:sldId id="884" r:id="rId27"/>
    <p:sldId id="885" r:id="rId2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E7E86"/>
    <a:srgbClr val="C0C0C4"/>
    <a:srgbClr val="678DC5"/>
    <a:srgbClr val="3E67A4"/>
    <a:srgbClr val="3E8DC5"/>
    <a:srgbClr val="5F5F65"/>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31" autoAdjust="0"/>
    <p:restoredTop sz="89252" autoAdjust="0"/>
  </p:normalViewPr>
  <p:slideViewPr>
    <p:cSldViewPr snapToGrid="0">
      <p:cViewPr varScale="1">
        <p:scale>
          <a:sx n="114" d="100"/>
          <a:sy n="114" d="100"/>
        </p:scale>
        <p:origin x="1816" y="16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Lst>
  </p:outlineViewPr>
  <p:notesTextViewPr>
    <p:cViewPr>
      <p:scale>
        <a:sx n="100" d="100"/>
        <a:sy n="100" d="100"/>
      </p:scale>
      <p:origin x="0" y="0"/>
    </p:cViewPr>
  </p:notesTextViewPr>
  <p:sorterViewPr>
    <p:cViewPr>
      <p:scale>
        <a:sx n="100" d="100"/>
        <a:sy n="100" d="100"/>
      </p:scale>
      <p:origin x="0" y="1868"/>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6.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3" Type="http://schemas.openxmlformats.org/officeDocument/2006/relationships/slide" Target="slides/slide8.xml"/><Relationship Id="rId7" Type="http://schemas.openxmlformats.org/officeDocument/2006/relationships/slide" Target="slides/slide13.xml"/><Relationship Id="rId12" Type="http://schemas.openxmlformats.org/officeDocument/2006/relationships/slide" Target="slides/slide19.xml"/><Relationship Id="rId2" Type="http://schemas.openxmlformats.org/officeDocument/2006/relationships/slide" Target="slides/slide7.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5" Type="http://schemas.openxmlformats.org/officeDocument/2006/relationships/slide" Target="slides/slide23.xml"/><Relationship Id="rId10" Type="http://schemas.openxmlformats.org/officeDocument/2006/relationships/slide" Target="slides/slide17.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dirty="0"/>
              <a:t>Chapter 7: Network Security</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7.1.1 –</a:t>
            </a:r>
            <a:r>
              <a:rPr lang="en-US" baseline="0" dirty="0">
                <a:latin typeface="Arial" charset="0"/>
              </a:rPr>
              <a:t> Hackers and Intruders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7.1.2 –</a:t>
            </a:r>
            <a:r>
              <a:rPr lang="en-US" baseline="0" dirty="0">
                <a:latin typeface="Arial" charset="0"/>
              </a:rPr>
              <a:t> Social Engineering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Am I at Risk?</a:t>
            </a:r>
            <a:r>
              <a:rPr lang="en-US" sz="1200" dirty="0"/>
              <a:t> </a:t>
            </a:r>
            <a:endParaRPr lang="en-CA" dirty="0"/>
          </a:p>
          <a:p>
            <a:pPr>
              <a:lnSpc>
                <a:spcPct val="80000"/>
              </a:lnSpc>
              <a:buFontTx/>
              <a:buNone/>
            </a:pPr>
            <a:r>
              <a:rPr lang="en-US" dirty="0">
                <a:latin typeface="Arial" charset="0"/>
              </a:rPr>
              <a:t>7.1.3 –</a:t>
            </a:r>
            <a:r>
              <a:rPr lang="en-US" baseline="0" dirty="0">
                <a:latin typeface="Arial" charset="0"/>
              </a:rPr>
              <a:t> Virus, Worms, and Trojan Horses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a:t>
            </a:r>
            <a:r>
              <a:rPr lang="en-US" sz="1200" b="0" i="0" u="none" strike="noStrike" kern="1200" baseline="0" dirty="0">
                <a:solidFill>
                  <a:schemeClr val="tx1"/>
                </a:solidFill>
                <a:effectLst/>
                <a:latin typeface="Arial" charset="0"/>
                <a:ea typeface="ＭＳ Ｐゴシック" charset="0"/>
                <a:cs typeface="ＭＳ Ｐゴシック" charset="0"/>
              </a:rPr>
              <a:t> Security</a:t>
            </a:r>
            <a:endParaRPr lang="en-GB" b="0" dirty="0"/>
          </a:p>
        </p:txBody>
      </p:sp>
    </p:spTree>
    <p:extLst>
      <p:ext uri="{BB962C8B-B14F-4D97-AF65-F5344CB8AC3E}">
        <p14:creationId xmlns:p14="http://schemas.microsoft.com/office/powerpoint/2010/main" val="42117114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7.2.1 –</a:t>
            </a:r>
            <a:r>
              <a:rPr lang="en-US" baseline="0" dirty="0">
                <a:latin typeface="Arial" charset="0"/>
              </a:rPr>
              <a:t> Denial of Service and Brute Force Attacks (Cont.)</a:t>
            </a:r>
            <a:endParaRPr lang="en-US" dirty="0"/>
          </a:p>
          <a:p>
            <a:pPr>
              <a:lnSpc>
                <a:spcPct val="80000"/>
              </a:lnSpc>
              <a:buFontTx/>
              <a:buNone/>
            </a:pPr>
            <a:endParaRPr lang="en-US" dirty="0"/>
          </a:p>
        </p:txBody>
      </p:sp>
    </p:spTree>
    <p:extLst>
      <p:ext uri="{BB962C8B-B14F-4D97-AF65-F5344CB8AC3E}">
        <p14:creationId xmlns:p14="http://schemas.microsoft.com/office/powerpoint/2010/main" val="97862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7.2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Methods of Attack</a:t>
            </a:r>
            <a:r>
              <a:rPr lang="en-US" sz="1200" dirty="0"/>
              <a:t> </a:t>
            </a:r>
            <a:endParaRPr lang="en-CA" dirty="0"/>
          </a:p>
          <a:p>
            <a:pPr>
              <a:lnSpc>
                <a:spcPct val="80000"/>
              </a:lnSpc>
              <a:buFontTx/>
              <a:buNone/>
            </a:pPr>
            <a:r>
              <a:rPr lang="en-US" dirty="0">
                <a:latin typeface="Arial" charset="0"/>
              </a:rPr>
              <a:t>7.2.2 –</a:t>
            </a:r>
            <a:r>
              <a:rPr lang="en-US" baseline="0" dirty="0">
                <a:latin typeface="Arial" charset="0"/>
              </a:rPr>
              <a:t> Other Types of Malware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11785009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7.3.1 – Security Tools (Cont.)</a:t>
            </a:r>
            <a:endParaRPr lang="en-US" dirty="0"/>
          </a:p>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6302648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7.3.2 – Antivirus Software (Cont.)</a:t>
            </a:r>
            <a:endParaRPr lang="en-US" dirty="0"/>
          </a:p>
          <a:p>
            <a:pPr>
              <a:lnSpc>
                <a:spcPct val="80000"/>
              </a:lnSpc>
              <a:buFontTx/>
              <a:buNone/>
            </a:pPr>
            <a:endParaRPr lang="en-US" dirty="0"/>
          </a:p>
        </p:txBody>
      </p:sp>
    </p:spTree>
    <p:extLst>
      <p:ext uri="{BB962C8B-B14F-4D97-AF65-F5344CB8AC3E}">
        <p14:creationId xmlns:p14="http://schemas.microsoft.com/office/powerpoint/2010/main" val="4044710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baseline="0" dirty="0">
                <a:solidFill>
                  <a:schemeClr val="tx1"/>
                </a:solidFill>
                <a:latin typeface="Arial" charset="0"/>
                <a:ea typeface="ＭＳ Ｐゴシック" charset="0"/>
                <a:cs typeface="ＭＳ Ｐゴシック" charset="0"/>
              </a:rPr>
              <a:t>7.3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How Can I Protect My Network?</a:t>
            </a:r>
            <a:endParaRPr lang="en-CA" dirty="0"/>
          </a:p>
          <a:p>
            <a:pPr>
              <a:lnSpc>
                <a:spcPct val="80000"/>
              </a:lnSpc>
              <a:buFontTx/>
              <a:buNone/>
            </a:pPr>
            <a:r>
              <a:rPr lang="en-US" dirty="0">
                <a:latin typeface="Arial" charset="0"/>
              </a:rPr>
              <a:t>7.3.3 – Removing Spyware</a:t>
            </a:r>
            <a:endParaRPr lang="en-US" dirty="0"/>
          </a:p>
          <a:p>
            <a:pPr>
              <a:lnSpc>
                <a:spcPct val="80000"/>
              </a:lnSpc>
              <a:buFontTx/>
              <a:buNone/>
            </a:pPr>
            <a:endParaRPr lang="en-US" dirty="0"/>
          </a:p>
        </p:txBody>
      </p:sp>
    </p:spTree>
    <p:extLst>
      <p:ext uri="{BB962C8B-B14F-4D97-AF65-F5344CB8AC3E}">
        <p14:creationId xmlns:p14="http://schemas.microsoft.com/office/powerpoint/2010/main" val="17602983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Networking</a:t>
            </a:r>
            <a:r>
              <a:rPr lang="en-US" sz="1200" b="0" i="0" u="none" strike="noStrike" kern="1200" baseline="0" dirty="0">
                <a:solidFill>
                  <a:schemeClr val="tx1"/>
                </a:solidFill>
                <a:effectLst/>
                <a:latin typeface="Arial" charset="0"/>
                <a:ea typeface="ＭＳ Ｐゴシック" charset="0"/>
                <a:cs typeface="ＭＳ Ｐゴシック" charset="0"/>
              </a:rPr>
              <a:t> Essentials</a:t>
            </a:r>
          </a:p>
          <a:p>
            <a:pPr marL="0" indent="0" eaLnBrk="1" hangingPunct="1">
              <a:buFontTx/>
              <a:buNone/>
            </a:pPr>
            <a:r>
              <a:rPr lang="en-US" sz="1200" b="0" i="0" u="none" strike="noStrike" kern="1200" dirty="0">
                <a:solidFill>
                  <a:schemeClr val="tx1"/>
                </a:solidFill>
                <a:effectLst/>
                <a:latin typeface="Arial" charset="0"/>
                <a:ea typeface="ＭＳ Ｐゴシック" charset="0"/>
                <a:cs typeface="ＭＳ Ｐゴシック" charset="0"/>
              </a:rPr>
              <a:t>Chapter 7: Network Security </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7.4.1 –</a:t>
            </a:r>
            <a:r>
              <a:rPr lang="en-US" baseline="0" dirty="0">
                <a:latin typeface="Arial" charset="0"/>
              </a:rPr>
              <a:t> Firewall Basics (Cont.)</a:t>
            </a:r>
            <a:endParaRPr lang="en-US" dirty="0"/>
          </a:p>
          <a:p>
            <a:pPr>
              <a:lnSpc>
                <a:spcPct val="80000"/>
              </a:lnSpc>
              <a:buFontTx/>
              <a:buNone/>
            </a:pPr>
            <a:endParaRPr lang="en-US" dirty="0"/>
          </a:p>
        </p:txBody>
      </p:sp>
    </p:spTree>
    <p:extLst>
      <p:ext uri="{BB962C8B-B14F-4D97-AF65-F5344CB8AC3E}">
        <p14:creationId xmlns:p14="http://schemas.microsoft.com/office/powerpoint/2010/main" val="490839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7.4 – How Do Firewalls</a:t>
            </a:r>
            <a:r>
              <a:rPr lang="en-US" sz="1200" baseline="0" dirty="0"/>
              <a:t> Protect Networks?</a:t>
            </a:r>
            <a:r>
              <a:rPr lang="en-US" sz="1200" dirty="0"/>
              <a:t> </a:t>
            </a:r>
            <a:endParaRPr lang="en-CA" dirty="0"/>
          </a:p>
          <a:p>
            <a:pPr>
              <a:lnSpc>
                <a:spcPct val="80000"/>
              </a:lnSpc>
              <a:buFontTx/>
              <a:buNone/>
            </a:pPr>
            <a:r>
              <a:rPr lang="en-US" dirty="0">
                <a:latin typeface="Arial" charset="0"/>
              </a:rPr>
              <a:t>7.4.2 –</a:t>
            </a:r>
            <a:r>
              <a:rPr lang="en-US" baseline="0" dirty="0">
                <a:latin typeface="Arial" charset="0"/>
              </a:rPr>
              <a:t> Configuring Firewalls </a:t>
            </a:r>
            <a:endParaRPr lang="en-US" dirty="0"/>
          </a:p>
          <a:p>
            <a:pPr>
              <a:lnSpc>
                <a:spcPct val="80000"/>
              </a:lnSpc>
              <a:buFontTx/>
              <a:buNone/>
            </a:pPr>
            <a:endParaRPr lang="en-US" dirty="0"/>
          </a:p>
        </p:txBody>
      </p:sp>
    </p:spTree>
    <p:extLst>
      <p:ext uri="{BB962C8B-B14F-4D97-AF65-F5344CB8AC3E}">
        <p14:creationId xmlns:p14="http://schemas.microsoft.com/office/powerpoint/2010/main" val="19575632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26</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747713" indent="-290513" algn="l" defTabSz="814388" rtl="0" eaLnBrk="1" fontAlgn="base" hangingPunct="1">
        <a:lnSpc>
          <a:spcPct val="95000"/>
        </a:lnSpc>
        <a:spcBef>
          <a:spcPct val="35000"/>
        </a:spcBef>
        <a:spcAft>
          <a:spcPct val="0"/>
        </a:spcAft>
        <a:buClr>
          <a:srgbClr val="708CA1"/>
        </a:buClr>
        <a:buFont typeface="Wingdings" panose="05000000000000000000" pitchFamily="2" charset="2"/>
        <a:buChar cha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close up of a sign&#10;&#10;Description automatically generated">
            <a:extLst>
              <a:ext uri="{FF2B5EF4-FFF2-40B4-BE49-F238E27FC236}">
                <a16:creationId xmlns:a16="http://schemas.microsoft.com/office/drawing/2014/main" id="{DEAEF1C7-A8C2-0D4A-BEEB-0FF9FCE8FB2C}"/>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0"/>
            <a:ext cx="9144000" cy="6858000"/>
          </a:xfrm>
          <a:prstGeom prst="rect">
            <a:avLst/>
          </a:prstGeom>
          <a:noFill/>
        </p:spPr>
      </p:pic>
      <p:pic>
        <p:nvPicPr>
          <p:cNvPr id="3" name="Picture 2" descr="A close up of a sign&#10;&#10;Description automatically generated">
            <a:extLst>
              <a:ext uri="{FF2B5EF4-FFF2-40B4-BE49-F238E27FC236}">
                <a16:creationId xmlns:a16="http://schemas.microsoft.com/office/drawing/2014/main" id="{AC9760BF-45B7-5B43-A8A6-6AD4F56EBA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10422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10;&#10;Description automatically generated">
            <a:extLst>
              <a:ext uri="{FF2B5EF4-FFF2-40B4-BE49-F238E27FC236}">
                <a16:creationId xmlns:a16="http://schemas.microsoft.com/office/drawing/2014/main" id="{60D3F4A6-00F5-DD4B-AAB7-B3327B876C0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855539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t>Chapter 7: Network Security</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5041900" cy="658812"/>
          </a:xfrm>
        </p:spPr>
        <p:txBody>
          <a:bodyPr/>
          <a:lstStyle/>
          <a:p>
            <a:pPr eaLnBrk="1" hangingPunct="1"/>
            <a:r>
              <a:rPr lang="en-US" dirty="0">
                <a:solidFill>
                  <a:schemeClr val="tx1"/>
                </a:solidFill>
                <a:latin typeface="Arial" charset="0"/>
              </a:rPr>
              <a:t>Networking Essentials</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7 - Sections &amp; Objectives</a:t>
            </a:r>
          </a:p>
        </p:txBody>
      </p:sp>
      <p:sp>
        <p:nvSpPr>
          <p:cNvPr id="4099" name="Rectangle 34"/>
          <p:cNvSpPr>
            <a:spLocks noGrp="1" noChangeArrowheads="1"/>
          </p:cNvSpPr>
          <p:nvPr>
            <p:ph idx="1"/>
          </p:nvPr>
        </p:nvSpPr>
        <p:spPr>
          <a:xfrm>
            <a:off x="213109" y="1465614"/>
            <a:ext cx="8733677" cy="4926405"/>
          </a:xfrm>
        </p:spPr>
        <p:txBody>
          <a:bodyPr/>
          <a:lstStyle/>
          <a:p>
            <a:r>
              <a:rPr lang="en-CA" dirty="0"/>
              <a:t>7.1 </a:t>
            </a:r>
            <a:r>
              <a:rPr lang="en-US" dirty="0"/>
              <a:t>Am I at Risk? </a:t>
            </a:r>
            <a:endParaRPr lang="en-CA" dirty="0"/>
          </a:p>
          <a:p>
            <a:pPr lvl="1"/>
            <a:r>
              <a:rPr lang="en-US" dirty="0"/>
              <a:t>Explain network security threats.</a:t>
            </a:r>
          </a:p>
          <a:p>
            <a:pPr lvl="1"/>
            <a:endParaRPr lang="en-CA" dirty="0"/>
          </a:p>
          <a:p>
            <a:r>
              <a:rPr lang="en-CA" dirty="0"/>
              <a:t>7.2 </a:t>
            </a:r>
            <a:r>
              <a:rPr lang="en-US" dirty="0"/>
              <a:t>Methods of Attack </a:t>
            </a:r>
          </a:p>
          <a:p>
            <a:pPr lvl="1"/>
            <a:r>
              <a:rPr lang="en-US" dirty="0"/>
              <a:t>Explain other types of network security threats.</a:t>
            </a:r>
          </a:p>
          <a:p>
            <a:pPr lvl="1"/>
            <a:endParaRPr lang="en-US" dirty="0"/>
          </a:p>
          <a:p>
            <a:r>
              <a:rPr lang="en-US" dirty="0"/>
              <a:t>7.3 How Can I Protect My Network? </a:t>
            </a:r>
          </a:p>
          <a:p>
            <a:pPr lvl="1"/>
            <a:r>
              <a:rPr lang="en-US" dirty="0"/>
              <a:t>Explain how software tools can mitigate network security threats.</a:t>
            </a:r>
          </a:p>
          <a:p>
            <a:pPr lvl="1"/>
            <a:endParaRPr lang="en-US" dirty="0"/>
          </a:p>
          <a:p>
            <a:r>
              <a:rPr lang="en-US" dirty="0"/>
              <a:t>7.4 How Do Firewalls Protect Networks? </a:t>
            </a:r>
          </a:p>
          <a:p>
            <a:pPr lvl="1"/>
            <a:r>
              <a:rPr lang="en-US" dirty="0"/>
              <a:t>Configure a firewall to control network traffic.</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7.1 Am I at Risk? </a:t>
            </a:r>
            <a:endParaRPr lang="en-US" sz="2400" dirty="0">
              <a:solidFill>
                <a:srgbClr val="00B0F0"/>
              </a:solidFill>
            </a:endParaRP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Hackers and Intruders</a:t>
            </a:r>
          </a:p>
        </p:txBody>
      </p:sp>
      <p:sp>
        <p:nvSpPr>
          <p:cNvPr id="2" name="Content Placeholder 1"/>
          <p:cNvSpPr>
            <a:spLocks noGrp="1"/>
          </p:cNvSpPr>
          <p:nvPr>
            <p:ph idx="1"/>
          </p:nvPr>
        </p:nvSpPr>
        <p:spPr>
          <a:xfrm>
            <a:off x="213109" y="1346073"/>
            <a:ext cx="8460991" cy="1441091"/>
          </a:xfrm>
        </p:spPr>
        <p:txBody>
          <a:bodyPr/>
          <a:lstStyle/>
          <a:p>
            <a:r>
              <a:rPr lang="en-US" dirty="0"/>
              <a:t>What Do They Want?</a:t>
            </a:r>
          </a:p>
          <a:p>
            <a:r>
              <a:rPr lang="en-US" sz="1800" dirty="0"/>
              <a:t>When the hacker gains access to the network, four types of threat may arise: Information theft, Identity theft, Data loss / manipulation, and Disruption of service</a:t>
            </a:r>
          </a:p>
          <a:p>
            <a:pPr lvl="1"/>
            <a:endParaRPr lang="en-US" sz="1800" dirty="0"/>
          </a:p>
        </p:txBody>
      </p:sp>
      <p:sp>
        <p:nvSpPr>
          <p:cNvPr id="5" name="Content Placeholder 1"/>
          <p:cNvSpPr txBox="1">
            <a:spLocks/>
          </p:cNvSpPr>
          <p:nvPr/>
        </p:nvSpPr>
        <p:spPr bwMode="auto">
          <a:xfrm>
            <a:off x="2793503" y="2946769"/>
            <a:ext cx="3713564" cy="35947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Where Do They Come From?</a:t>
            </a:r>
          </a:p>
          <a:p>
            <a:r>
              <a:rPr lang="en-US" sz="1800" dirty="0"/>
              <a:t>External threats arise from individuals working outside of an organization.</a:t>
            </a:r>
          </a:p>
          <a:p>
            <a:r>
              <a:rPr lang="en-US" sz="1800" dirty="0"/>
              <a:t>Internal threats occur when someone has authorized access to the network through a user account or has physical access to the network equipment.  </a:t>
            </a:r>
          </a:p>
          <a:p>
            <a:endParaRPr lang="en-US" kern="0" dirty="0"/>
          </a:p>
        </p:txBody>
      </p:sp>
      <p:pic>
        <p:nvPicPr>
          <p:cNvPr id="4" name="Picture 3"/>
          <p:cNvPicPr>
            <a:picLocks noChangeAspect="1"/>
          </p:cNvPicPr>
          <p:nvPr/>
        </p:nvPicPr>
        <p:blipFill>
          <a:blip r:embed="rId3"/>
          <a:stretch>
            <a:fillRect/>
          </a:stretch>
        </p:blipFill>
        <p:spPr>
          <a:xfrm>
            <a:off x="6878989" y="3444221"/>
            <a:ext cx="2030266" cy="2758321"/>
          </a:xfrm>
          <a:prstGeom prst="rect">
            <a:avLst/>
          </a:prstGeom>
        </p:spPr>
      </p:pic>
      <p:pic>
        <p:nvPicPr>
          <p:cNvPr id="6" name="Picture 5"/>
          <p:cNvPicPr>
            <a:picLocks noChangeAspect="1"/>
          </p:cNvPicPr>
          <p:nvPr/>
        </p:nvPicPr>
        <p:blipFill>
          <a:blip r:embed="rId4"/>
          <a:stretch>
            <a:fillRect/>
          </a:stretch>
        </p:blipFill>
        <p:spPr>
          <a:xfrm>
            <a:off x="213109" y="3562545"/>
            <a:ext cx="2332554" cy="2639997"/>
          </a:xfrm>
          <a:prstGeom prst="rect">
            <a:avLst/>
          </a:prstGeom>
        </p:spPr>
      </p:pic>
    </p:spTree>
    <p:extLst>
      <p:ext uri="{BB962C8B-B14F-4D97-AF65-F5344CB8AC3E}">
        <p14:creationId xmlns:p14="http://schemas.microsoft.com/office/powerpoint/2010/main" val="19382258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469166"/>
            <a:ext cx="8733677" cy="1485052"/>
          </a:xfrm>
        </p:spPr>
        <p:txBody>
          <a:bodyPr/>
          <a:lstStyle/>
          <a:p>
            <a:r>
              <a:rPr lang="en-US" dirty="0"/>
              <a:t>Social Engineering</a:t>
            </a:r>
          </a:p>
          <a:p>
            <a:pPr lvl="1"/>
            <a:r>
              <a:rPr lang="en-US" dirty="0"/>
              <a:t>In the context of computer and network security, social engineering refers to a collection of techniques used to deceive internal users into performing specific actions or revealing confidential information.</a:t>
            </a:r>
          </a:p>
        </p:txBody>
      </p:sp>
      <p:sp>
        <p:nvSpPr>
          <p:cNvPr id="9" name="Rectangle 2"/>
          <p:cNvSpPr txBox="1">
            <a:spLocks noChangeArrowheads="1"/>
          </p:cNvSpPr>
          <p:nvPr/>
        </p:nvSpPr>
        <p:spPr bwMode="auto">
          <a:xfrm>
            <a:off x="581063" y="536089"/>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br>
              <a:rPr lang="en-US" kern="0" dirty="0"/>
            </a:br>
            <a:r>
              <a:rPr lang="en-US" sz="2000" dirty="0"/>
              <a:t>Am I at Risk?</a:t>
            </a:r>
            <a:br>
              <a:rPr lang="en-US" sz="2000" kern="0" dirty="0"/>
            </a:br>
            <a:r>
              <a:rPr lang="en-US" dirty="0"/>
              <a:t>Social Engineering Attacks</a:t>
            </a:r>
          </a:p>
        </p:txBody>
      </p:sp>
      <p:sp>
        <p:nvSpPr>
          <p:cNvPr id="5" name="Rectangle 4"/>
          <p:cNvSpPr/>
          <p:nvPr/>
        </p:nvSpPr>
        <p:spPr>
          <a:xfrm>
            <a:off x="5081954" y="126015"/>
            <a:ext cx="4572000" cy="424732"/>
          </a:xfrm>
          <a:prstGeom prst="rect">
            <a:avLst/>
          </a:prstGeom>
        </p:spPr>
        <p:txBody>
          <a:bodyPr>
            <a:spAutoFit/>
          </a:bodyPr>
          <a:lstStyle/>
          <a:p>
            <a:endParaRPr lang="en-US" dirty="0"/>
          </a:p>
        </p:txBody>
      </p:sp>
      <p:sp>
        <p:nvSpPr>
          <p:cNvPr id="12" name="Content Placeholder 1"/>
          <p:cNvSpPr txBox="1">
            <a:spLocks/>
          </p:cNvSpPr>
          <p:nvPr/>
        </p:nvSpPr>
        <p:spPr bwMode="auto">
          <a:xfrm>
            <a:off x="213108" y="5129694"/>
            <a:ext cx="8733677" cy="14850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Types of Social Engineering</a:t>
            </a:r>
          </a:p>
          <a:p>
            <a:r>
              <a:rPr lang="en-US" sz="2000" dirty="0"/>
              <a:t>Three of the most common methods hackers use to obtain information directly from authorized users go by unusual names: pretexting, phishing, and vishing.</a:t>
            </a:r>
          </a:p>
        </p:txBody>
      </p:sp>
      <p:pic>
        <p:nvPicPr>
          <p:cNvPr id="6" name="Picture 5"/>
          <p:cNvPicPr>
            <a:picLocks noChangeAspect="1"/>
          </p:cNvPicPr>
          <p:nvPr/>
        </p:nvPicPr>
        <p:blipFill>
          <a:blip r:embed="rId3"/>
          <a:stretch>
            <a:fillRect/>
          </a:stretch>
        </p:blipFill>
        <p:spPr>
          <a:xfrm>
            <a:off x="2646141" y="2883655"/>
            <a:ext cx="3867610" cy="2202079"/>
          </a:xfrm>
          <a:prstGeom prst="rect">
            <a:avLst/>
          </a:prstGeom>
        </p:spPr>
      </p:pic>
    </p:spTree>
    <p:extLst>
      <p:ext uri="{BB962C8B-B14F-4D97-AF65-F5344CB8AC3E}">
        <p14:creationId xmlns:p14="http://schemas.microsoft.com/office/powerpoint/2010/main" val="3261398576"/>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Am I at Risk?</a:t>
            </a:r>
            <a:br>
              <a:rPr lang="en-US" sz="2000" dirty="0"/>
            </a:br>
            <a:r>
              <a:rPr lang="en-US" dirty="0"/>
              <a:t>Virus, Worms, and Trojan Horses</a:t>
            </a:r>
          </a:p>
        </p:txBody>
      </p:sp>
      <p:sp>
        <p:nvSpPr>
          <p:cNvPr id="2" name="Content Placeholder 1"/>
          <p:cNvSpPr>
            <a:spLocks noGrp="1"/>
          </p:cNvSpPr>
          <p:nvPr>
            <p:ph idx="1"/>
          </p:nvPr>
        </p:nvSpPr>
        <p:spPr>
          <a:xfrm>
            <a:off x="213109" y="1539503"/>
            <a:ext cx="8733677" cy="2003798"/>
          </a:xfrm>
        </p:spPr>
        <p:txBody>
          <a:bodyPr/>
          <a:lstStyle/>
          <a:p>
            <a:r>
              <a:rPr lang="en-US" dirty="0"/>
              <a:t>Other Types of Attacks</a:t>
            </a:r>
          </a:p>
          <a:p>
            <a:pPr lvl="1"/>
            <a:r>
              <a:rPr lang="en-US" dirty="0"/>
              <a:t>Malicious software can damage a system, destroy data, as well as deny access to networks, systems, or services. They can also forward data and personal details from unsuspecting PC users to criminals.</a:t>
            </a:r>
          </a:p>
        </p:txBody>
      </p:sp>
      <p:pic>
        <p:nvPicPr>
          <p:cNvPr id="3" name="Picture 2"/>
          <p:cNvPicPr>
            <a:picLocks noChangeAspect="1"/>
          </p:cNvPicPr>
          <p:nvPr/>
        </p:nvPicPr>
        <p:blipFill>
          <a:blip r:embed="rId3"/>
          <a:stretch>
            <a:fillRect/>
          </a:stretch>
        </p:blipFill>
        <p:spPr>
          <a:xfrm>
            <a:off x="950414" y="3102866"/>
            <a:ext cx="7259063" cy="2000529"/>
          </a:xfrm>
          <a:prstGeom prst="rect">
            <a:avLst/>
          </a:prstGeom>
        </p:spPr>
      </p:pic>
      <p:sp>
        <p:nvSpPr>
          <p:cNvPr id="4" name="TextBox 3"/>
          <p:cNvSpPr txBox="1"/>
          <p:nvPr/>
        </p:nvSpPr>
        <p:spPr>
          <a:xfrm>
            <a:off x="866164" y="5375955"/>
            <a:ext cx="2369406" cy="1089529"/>
          </a:xfrm>
          <a:prstGeom prst="rect">
            <a:avLst/>
          </a:prstGeom>
          <a:noFill/>
        </p:spPr>
        <p:txBody>
          <a:bodyPr wrap="square" rtlCol="0">
            <a:spAutoFit/>
          </a:bodyPr>
          <a:lstStyle/>
          <a:p>
            <a:r>
              <a:rPr lang="en-US" sz="1800" dirty="0"/>
              <a:t>A virus is a program that spreads by modifying other programs or files.</a:t>
            </a:r>
          </a:p>
        </p:txBody>
      </p:sp>
      <p:sp>
        <p:nvSpPr>
          <p:cNvPr id="7" name="TextBox 6"/>
          <p:cNvSpPr txBox="1"/>
          <p:nvPr/>
        </p:nvSpPr>
        <p:spPr>
          <a:xfrm>
            <a:off x="3395242" y="5208899"/>
            <a:ext cx="2369406" cy="1338828"/>
          </a:xfrm>
          <a:prstGeom prst="rect">
            <a:avLst/>
          </a:prstGeom>
          <a:noFill/>
        </p:spPr>
        <p:txBody>
          <a:bodyPr wrap="square" rtlCol="0">
            <a:spAutoFit/>
          </a:bodyPr>
          <a:lstStyle/>
          <a:p>
            <a:r>
              <a:rPr lang="en-US" sz="1800" dirty="0"/>
              <a:t>A worm is similar to a virus, but unlike a virus does not need to attach itself to an existing program. </a:t>
            </a:r>
          </a:p>
        </p:txBody>
      </p:sp>
      <p:sp>
        <p:nvSpPr>
          <p:cNvPr id="8" name="TextBox 7"/>
          <p:cNvSpPr txBox="1"/>
          <p:nvPr/>
        </p:nvSpPr>
        <p:spPr>
          <a:xfrm>
            <a:off x="5924321" y="5103394"/>
            <a:ext cx="2369406" cy="1588127"/>
          </a:xfrm>
          <a:prstGeom prst="rect">
            <a:avLst/>
          </a:prstGeom>
          <a:noFill/>
        </p:spPr>
        <p:txBody>
          <a:bodyPr wrap="square" rtlCol="0">
            <a:spAutoFit/>
          </a:bodyPr>
          <a:lstStyle/>
          <a:p>
            <a:r>
              <a:rPr lang="en-US" sz="1800" dirty="0"/>
              <a:t>A Trojan horse is program that is written to appear like a legitimate program, when in fact it is an attack tool. </a:t>
            </a:r>
          </a:p>
        </p:txBody>
      </p:sp>
    </p:spTree>
    <p:extLst>
      <p:ext uri="{BB962C8B-B14F-4D97-AF65-F5344CB8AC3E}">
        <p14:creationId xmlns:p14="http://schemas.microsoft.com/office/powerpoint/2010/main" val="2552923377"/>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7.2 </a:t>
            </a:r>
            <a:r>
              <a:rPr lang="en-CA" sz="2400" dirty="0"/>
              <a:t>Methods of Attack</a:t>
            </a:r>
            <a:endParaRPr lang="en-US" sz="2400" dirty="0">
              <a:solidFill>
                <a:srgbClr val="00B0F0"/>
              </a:solidFill>
            </a:endParaRPr>
          </a:p>
        </p:txBody>
      </p:sp>
    </p:spTree>
    <p:extLst>
      <p:ext uri="{BB962C8B-B14F-4D97-AF65-F5344CB8AC3E}">
        <p14:creationId xmlns:p14="http://schemas.microsoft.com/office/powerpoint/2010/main" val="2359367978"/>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Denial of Service and Brute Force Attacks</a:t>
            </a:r>
          </a:p>
        </p:txBody>
      </p:sp>
      <p:sp>
        <p:nvSpPr>
          <p:cNvPr id="2" name="Content Placeholder 1"/>
          <p:cNvSpPr>
            <a:spLocks noGrp="1"/>
          </p:cNvSpPr>
          <p:nvPr>
            <p:ph idx="1"/>
          </p:nvPr>
        </p:nvSpPr>
        <p:spPr>
          <a:xfrm>
            <a:off x="213109" y="1539503"/>
            <a:ext cx="8733677" cy="1256451"/>
          </a:xfrm>
        </p:spPr>
        <p:txBody>
          <a:bodyPr/>
          <a:lstStyle/>
          <a:p>
            <a:r>
              <a:rPr lang="en-US" dirty="0"/>
              <a:t>An attacker uses a DoS attack to perform these functions:</a:t>
            </a:r>
          </a:p>
          <a:p>
            <a:pPr lvl="1"/>
            <a:r>
              <a:rPr lang="en-US" sz="1600" dirty="0"/>
              <a:t>Flood a system or network with traffic to prevent legitimate network traffic from flowing</a:t>
            </a:r>
          </a:p>
          <a:p>
            <a:pPr lvl="1"/>
            <a:r>
              <a:rPr lang="en-US" sz="1600" dirty="0"/>
              <a:t>Disrupt connections between a client and server to prevent access to a service</a:t>
            </a:r>
          </a:p>
        </p:txBody>
      </p:sp>
      <p:pic>
        <p:nvPicPr>
          <p:cNvPr id="3" name="Picture 2"/>
          <p:cNvPicPr>
            <a:picLocks noChangeAspect="1"/>
          </p:cNvPicPr>
          <p:nvPr/>
        </p:nvPicPr>
        <p:blipFill>
          <a:blip r:embed="rId3"/>
          <a:stretch>
            <a:fillRect/>
          </a:stretch>
        </p:blipFill>
        <p:spPr>
          <a:xfrm>
            <a:off x="1117420" y="2795954"/>
            <a:ext cx="6663772" cy="3635511"/>
          </a:xfrm>
          <a:prstGeom prst="rect">
            <a:avLst/>
          </a:prstGeom>
        </p:spPr>
      </p:pic>
    </p:spTree>
    <p:extLst>
      <p:ext uri="{BB962C8B-B14F-4D97-AF65-F5344CB8AC3E}">
        <p14:creationId xmlns:p14="http://schemas.microsoft.com/office/powerpoint/2010/main" val="923801768"/>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878855"/>
            <a:ext cx="8772157" cy="838200"/>
          </a:xfrm>
        </p:spPr>
        <p:txBody>
          <a:bodyPr/>
          <a:lstStyle/>
          <a:p>
            <a:br>
              <a:rPr lang="en-US" dirty="0"/>
            </a:br>
            <a:r>
              <a:rPr lang="en-US" sz="2000" dirty="0"/>
              <a:t>Methods of Attack</a:t>
            </a:r>
            <a:br>
              <a:rPr lang="en-US" sz="2000" dirty="0"/>
            </a:br>
            <a:r>
              <a:rPr lang="en-US" dirty="0"/>
              <a:t>Denial of Service and Brute Force Attacks (Cont.)</a:t>
            </a:r>
          </a:p>
        </p:txBody>
      </p:sp>
      <p:sp>
        <p:nvSpPr>
          <p:cNvPr id="2" name="Content Placeholder 1"/>
          <p:cNvSpPr>
            <a:spLocks noGrp="1"/>
          </p:cNvSpPr>
          <p:nvPr>
            <p:ph idx="1"/>
          </p:nvPr>
        </p:nvSpPr>
        <p:spPr>
          <a:xfrm>
            <a:off x="213109" y="1811877"/>
            <a:ext cx="8733677" cy="1256451"/>
          </a:xfrm>
        </p:spPr>
        <p:txBody>
          <a:bodyPr/>
          <a:lstStyle/>
          <a:p>
            <a:r>
              <a:rPr lang="en-US" dirty="0"/>
              <a:t>DDoS</a:t>
            </a:r>
          </a:p>
          <a:p>
            <a:pPr lvl="1"/>
            <a:r>
              <a:rPr lang="en-US" dirty="0"/>
              <a:t>DDoS is a more sophisticated and potentially damaging form of the DoS attack. It is designed to saturate and overwhelm network links with useless data. </a:t>
            </a:r>
          </a:p>
        </p:txBody>
      </p:sp>
      <p:sp>
        <p:nvSpPr>
          <p:cNvPr id="5" name="Content Placeholder 1"/>
          <p:cNvSpPr txBox="1">
            <a:spLocks/>
          </p:cNvSpPr>
          <p:nvPr/>
        </p:nvSpPr>
        <p:spPr bwMode="auto">
          <a:xfrm>
            <a:off x="193868" y="3582250"/>
            <a:ext cx="8733677" cy="1256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Brute Force</a:t>
            </a:r>
          </a:p>
          <a:p>
            <a:pPr lvl="1"/>
            <a:r>
              <a:rPr lang="en-US" dirty="0"/>
              <a:t>With brute force attacks, a fast computer is used to try to guess passwords or to decipher an encryption code. The attacker tries a large number of possibilities in rapid succession to gain access or crack the code.</a:t>
            </a:r>
            <a:r>
              <a:rPr lang="en-US" kern="0" dirty="0"/>
              <a:t> </a:t>
            </a:r>
          </a:p>
        </p:txBody>
      </p:sp>
    </p:spTree>
    <p:extLst>
      <p:ext uri="{BB962C8B-B14F-4D97-AF65-F5344CB8AC3E}">
        <p14:creationId xmlns:p14="http://schemas.microsoft.com/office/powerpoint/2010/main" val="1257698692"/>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a:t>
            </a:r>
          </a:p>
        </p:txBody>
      </p:sp>
      <p:sp>
        <p:nvSpPr>
          <p:cNvPr id="2" name="Content Placeholder 1"/>
          <p:cNvSpPr>
            <a:spLocks noGrp="1"/>
          </p:cNvSpPr>
          <p:nvPr>
            <p:ph idx="1"/>
          </p:nvPr>
        </p:nvSpPr>
        <p:spPr>
          <a:xfrm>
            <a:off x="365509" y="3662641"/>
            <a:ext cx="4057022" cy="1863121"/>
          </a:xfrm>
        </p:spPr>
        <p:txBody>
          <a:bodyPr/>
          <a:lstStyle/>
          <a:p>
            <a:r>
              <a:rPr lang="en-US" dirty="0"/>
              <a:t>Adware</a:t>
            </a:r>
          </a:p>
          <a:p>
            <a:pPr lvl="1"/>
            <a:r>
              <a:rPr lang="en-US" dirty="0"/>
              <a:t>Adware is a form of spyware used to collect information about a user based on websites the user visits. That information is then used for targeted advertising. </a:t>
            </a:r>
          </a:p>
        </p:txBody>
      </p:sp>
      <p:sp>
        <p:nvSpPr>
          <p:cNvPr id="6" name="Content Placeholder 1"/>
          <p:cNvSpPr txBox="1">
            <a:spLocks/>
          </p:cNvSpPr>
          <p:nvPr/>
        </p:nvSpPr>
        <p:spPr bwMode="auto">
          <a:xfrm>
            <a:off x="365509" y="1691902"/>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a:t>Spyware</a:t>
            </a:r>
          </a:p>
          <a:p>
            <a:pPr lvl="1"/>
            <a:r>
              <a:rPr lang="en-US" kern="0"/>
              <a:t>Spyware is any program that gathers personal information from your computer without your permission or knowledge. This information is sent to advertisers or others on the Internet and can include passwords and account numbers.</a:t>
            </a:r>
          </a:p>
          <a:p>
            <a:pPr lvl="1"/>
            <a:endParaRPr lang="en-US" kern="0" dirty="0"/>
          </a:p>
        </p:txBody>
      </p:sp>
      <p:pic>
        <p:nvPicPr>
          <p:cNvPr id="5" name="Picture 4"/>
          <p:cNvPicPr>
            <a:picLocks noChangeAspect="1"/>
          </p:cNvPicPr>
          <p:nvPr/>
        </p:nvPicPr>
        <p:blipFill>
          <a:blip r:embed="rId3"/>
          <a:stretch>
            <a:fillRect/>
          </a:stretch>
        </p:blipFill>
        <p:spPr>
          <a:xfrm>
            <a:off x="5128002" y="3662641"/>
            <a:ext cx="2976718" cy="2427277"/>
          </a:xfrm>
          <a:prstGeom prst="rect">
            <a:avLst/>
          </a:prstGeom>
        </p:spPr>
      </p:pic>
    </p:spTree>
    <p:extLst>
      <p:ext uri="{BB962C8B-B14F-4D97-AF65-F5344CB8AC3E}">
        <p14:creationId xmlns:p14="http://schemas.microsoft.com/office/powerpoint/2010/main" val="1022118072"/>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Methods of Attack</a:t>
            </a:r>
            <a:br>
              <a:rPr lang="en-US" sz="2000" dirty="0"/>
            </a:br>
            <a:r>
              <a:rPr lang="en-US" dirty="0"/>
              <a:t>Other Types of Malware (Cont.)</a:t>
            </a:r>
          </a:p>
        </p:txBody>
      </p:sp>
      <p:sp>
        <p:nvSpPr>
          <p:cNvPr id="6" name="Content Placeholder 1"/>
          <p:cNvSpPr txBox="1">
            <a:spLocks/>
          </p:cNvSpPr>
          <p:nvPr/>
        </p:nvSpPr>
        <p:spPr bwMode="auto">
          <a:xfrm>
            <a:off x="366945" y="1371198"/>
            <a:ext cx="8733677" cy="18631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Botnets and Zombies</a:t>
            </a:r>
          </a:p>
          <a:p>
            <a:pPr lvl="1"/>
            <a:r>
              <a:rPr lang="en-US" dirty="0"/>
              <a:t>When infected, the “zombie” computer contacts servers managed by the botnet creator. These servers act as a command and control (C&amp;C) center for an entire network of compromised devices, or "botnet."</a:t>
            </a:r>
            <a:endParaRPr lang="en-US" kern="0" dirty="0"/>
          </a:p>
        </p:txBody>
      </p:sp>
      <p:pic>
        <p:nvPicPr>
          <p:cNvPr id="4" name="Picture 3"/>
          <p:cNvPicPr>
            <a:picLocks noChangeAspect="1"/>
          </p:cNvPicPr>
          <p:nvPr/>
        </p:nvPicPr>
        <p:blipFill>
          <a:blip r:embed="rId3"/>
          <a:stretch>
            <a:fillRect/>
          </a:stretch>
        </p:blipFill>
        <p:spPr>
          <a:xfrm>
            <a:off x="1389184" y="2929619"/>
            <a:ext cx="6365631" cy="3621688"/>
          </a:xfrm>
          <a:prstGeom prst="rect">
            <a:avLst/>
          </a:prstGeom>
        </p:spPr>
      </p:pic>
    </p:spTree>
    <p:extLst>
      <p:ext uri="{BB962C8B-B14F-4D97-AF65-F5344CB8AC3E}">
        <p14:creationId xmlns:p14="http://schemas.microsoft.com/office/powerpoint/2010/main" val="446202686"/>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7.3 How Can I Protect My Network?</a:t>
            </a:r>
            <a:r>
              <a:rPr lang="en-CA" sz="2400" dirty="0"/>
              <a:t> </a:t>
            </a:r>
            <a:endParaRPr lang="en-US" sz="2400" dirty="0">
              <a:solidFill>
                <a:srgbClr val="00B0F0"/>
              </a:solidFill>
            </a:endParaRP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a:t>
            </a:r>
          </a:p>
        </p:txBody>
      </p:sp>
      <p:sp>
        <p:nvSpPr>
          <p:cNvPr id="2" name="Content Placeholder 1"/>
          <p:cNvSpPr>
            <a:spLocks noGrp="1"/>
          </p:cNvSpPr>
          <p:nvPr>
            <p:ph idx="1"/>
          </p:nvPr>
        </p:nvSpPr>
        <p:spPr>
          <a:xfrm>
            <a:off x="232348" y="1302112"/>
            <a:ext cx="8733677" cy="1590560"/>
          </a:xfrm>
        </p:spPr>
        <p:txBody>
          <a:bodyPr/>
          <a:lstStyle/>
          <a:p>
            <a:r>
              <a:rPr lang="en-US" dirty="0"/>
              <a:t>Security Practices</a:t>
            </a:r>
          </a:p>
          <a:p>
            <a:pPr lvl="1"/>
            <a:r>
              <a:rPr lang="en-US" dirty="0"/>
              <a:t>Security procedures can range from simple, inexpensive tasks such as maintaining up-to-date software releases, to complex implementations of firewalls and intrusion detection systems.</a:t>
            </a:r>
          </a:p>
        </p:txBody>
      </p:sp>
      <p:sp>
        <p:nvSpPr>
          <p:cNvPr id="4" name="Content Placeholder 1"/>
          <p:cNvSpPr txBox="1">
            <a:spLocks/>
          </p:cNvSpPr>
          <p:nvPr/>
        </p:nvSpPr>
        <p:spPr bwMode="auto">
          <a:xfrm>
            <a:off x="193868" y="2743203"/>
            <a:ext cx="8733677" cy="159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Security Tools</a:t>
            </a:r>
          </a:p>
          <a:p>
            <a:pPr lvl="1"/>
            <a:r>
              <a:rPr lang="en-US" dirty="0"/>
              <a:t>Many tools are available to network users to protect the devices from attacks and to help remove malicious software from infected machines.</a:t>
            </a:r>
            <a:endParaRPr lang="en-US" kern="0" dirty="0"/>
          </a:p>
        </p:txBody>
      </p:sp>
      <p:pic>
        <p:nvPicPr>
          <p:cNvPr id="3" name="Picture 2"/>
          <p:cNvPicPr>
            <a:picLocks noChangeAspect="1"/>
          </p:cNvPicPr>
          <p:nvPr/>
        </p:nvPicPr>
        <p:blipFill>
          <a:blip r:embed="rId3"/>
          <a:stretch>
            <a:fillRect/>
          </a:stretch>
        </p:blipFill>
        <p:spPr>
          <a:xfrm>
            <a:off x="2410018" y="3930292"/>
            <a:ext cx="4351267" cy="2727581"/>
          </a:xfrm>
          <a:prstGeom prst="rect">
            <a:avLst/>
          </a:prstGeom>
        </p:spPr>
      </p:pic>
    </p:spTree>
    <p:extLst>
      <p:ext uri="{BB962C8B-B14F-4D97-AF65-F5344CB8AC3E}">
        <p14:creationId xmlns:p14="http://schemas.microsoft.com/office/powerpoint/2010/main" val="410592602"/>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Security Tools (Cont.)</a:t>
            </a:r>
          </a:p>
        </p:txBody>
      </p:sp>
      <p:sp>
        <p:nvSpPr>
          <p:cNvPr id="2" name="Content Placeholder 1"/>
          <p:cNvSpPr>
            <a:spLocks noGrp="1"/>
          </p:cNvSpPr>
          <p:nvPr>
            <p:ph idx="1"/>
          </p:nvPr>
        </p:nvSpPr>
        <p:spPr>
          <a:xfrm>
            <a:off x="232348" y="1302112"/>
            <a:ext cx="8733677" cy="1590560"/>
          </a:xfrm>
        </p:spPr>
        <p:txBody>
          <a:bodyPr/>
          <a:lstStyle/>
          <a:p>
            <a:r>
              <a:rPr lang="en-US" dirty="0"/>
              <a:t>Patches and Updates</a:t>
            </a:r>
          </a:p>
          <a:p>
            <a:pPr lvl="1"/>
            <a:r>
              <a:rPr lang="en-US" dirty="0"/>
              <a:t>A patch is a small piece of code that fixes a specific problem. An update, on the other hand, may include additional functionality to the software package as well as patches for specific issues.</a:t>
            </a:r>
          </a:p>
        </p:txBody>
      </p:sp>
      <p:pic>
        <p:nvPicPr>
          <p:cNvPr id="5" name="Picture 4"/>
          <p:cNvPicPr>
            <a:picLocks noChangeAspect="1"/>
          </p:cNvPicPr>
          <p:nvPr/>
        </p:nvPicPr>
        <p:blipFill>
          <a:blip r:embed="rId3"/>
          <a:stretch>
            <a:fillRect/>
          </a:stretch>
        </p:blipFill>
        <p:spPr>
          <a:xfrm>
            <a:off x="2193243" y="3185361"/>
            <a:ext cx="4805436" cy="3189062"/>
          </a:xfrm>
          <a:prstGeom prst="rect">
            <a:avLst/>
          </a:prstGeom>
        </p:spPr>
      </p:pic>
    </p:spTree>
    <p:extLst>
      <p:ext uri="{BB962C8B-B14F-4D97-AF65-F5344CB8AC3E}">
        <p14:creationId xmlns:p14="http://schemas.microsoft.com/office/powerpoint/2010/main" val="1707989995"/>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a:t>
            </a:r>
          </a:p>
        </p:txBody>
      </p:sp>
      <p:sp>
        <p:nvSpPr>
          <p:cNvPr id="2" name="Content Placeholder 1"/>
          <p:cNvSpPr>
            <a:spLocks noGrp="1"/>
          </p:cNvSpPr>
          <p:nvPr>
            <p:ph idx="1"/>
          </p:nvPr>
        </p:nvSpPr>
        <p:spPr>
          <a:xfrm>
            <a:off x="213109" y="1539502"/>
            <a:ext cx="8733677" cy="1511429"/>
          </a:xfrm>
        </p:spPr>
        <p:txBody>
          <a:bodyPr/>
          <a:lstStyle/>
          <a:p>
            <a:r>
              <a:rPr lang="en-US" dirty="0"/>
              <a:t>Infection Detection</a:t>
            </a:r>
          </a:p>
          <a:p>
            <a:pPr lvl="1"/>
            <a:r>
              <a:rPr lang="en-US" dirty="0"/>
              <a:t>Any device that is connected to a network is susceptible to viruses, worms and Trojan horses. So how do you know if your computer has been infected?</a:t>
            </a:r>
          </a:p>
        </p:txBody>
      </p:sp>
      <p:pic>
        <p:nvPicPr>
          <p:cNvPr id="3" name="Picture 2"/>
          <p:cNvPicPr>
            <a:picLocks noChangeAspect="1"/>
          </p:cNvPicPr>
          <p:nvPr/>
        </p:nvPicPr>
        <p:blipFill>
          <a:blip r:embed="rId3"/>
          <a:stretch>
            <a:fillRect/>
          </a:stretch>
        </p:blipFill>
        <p:spPr>
          <a:xfrm>
            <a:off x="369301" y="3357841"/>
            <a:ext cx="4378546" cy="2754042"/>
          </a:xfrm>
          <a:prstGeom prst="rect">
            <a:avLst/>
          </a:prstGeom>
        </p:spPr>
      </p:pic>
      <p:sp>
        <p:nvSpPr>
          <p:cNvPr id="4" name="TextBox 3"/>
          <p:cNvSpPr txBox="1"/>
          <p:nvPr/>
        </p:nvSpPr>
        <p:spPr>
          <a:xfrm>
            <a:off x="4963386" y="3225956"/>
            <a:ext cx="3983400" cy="3416320"/>
          </a:xfrm>
          <a:prstGeom prst="rect">
            <a:avLst/>
          </a:prstGeom>
          <a:noFill/>
        </p:spPr>
        <p:txBody>
          <a:bodyPr wrap="square" rtlCol="0">
            <a:spAutoFit/>
          </a:bodyPr>
          <a:lstStyle/>
          <a:p>
            <a:pPr marL="285750" indent="-285750" algn="l">
              <a:buFont typeface="Arial" panose="020B0604020202020204" pitchFamily="34" charset="0"/>
              <a:buChar char="•"/>
            </a:pPr>
            <a:r>
              <a:rPr lang="en-US" sz="1800" dirty="0"/>
              <a:t>Computer starts acting abnormally</a:t>
            </a:r>
          </a:p>
          <a:p>
            <a:pPr marL="285750" indent="-285750" algn="l">
              <a:buFont typeface="Arial" panose="020B0604020202020204" pitchFamily="34" charset="0"/>
              <a:buChar char="•"/>
            </a:pPr>
            <a:r>
              <a:rPr lang="en-US" sz="1800" dirty="0"/>
              <a:t>Program does not respond to mouse and keystrokes</a:t>
            </a:r>
          </a:p>
          <a:p>
            <a:pPr marL="285750" indent="-285750" algn="l">
              <a:buFont typeface="Arial" panose="020B0604020202020204" pitchFamily="34" charset="0"/>
              <a:buChar char="•"/>
            </a:pPr>
            <a:r>
              <a:rPr lang="en-US" sz="1800" dirty="0"/>
              <a:t>Programs starting or shutting down on their own</a:t>
            </a:r>
          </a:p>
          <a:p>
            <a:pPr marL="285750" indent="-285750" algn="l">
              <a:buFont typeface="Arial" panose="020B0604020202020204" pitchFamily="34" charset="0"/>
              <a:buChar char="•"/>
            </a:pPr>
            <a:r>
              <a:rPr lang="en-US" sz="1800" dirty="0"/>
              <a:t>Email program begins sending out large quantities of email</a:t>
            </a:r>
          </a:p>
          <a:p>
            <a:pPr marL="285750" indent="-285750" algn="l">
              <a:buFont typeface="Arial" panose="020B0604020202020204" pitchFamily="34" charset="0"/>
              <a:buChar char="•"/>
            </a:pPr>
            <a:r>
              <a:rPr lang="en-US" sz="1800" dirty="0"/>
              <a:t>CPU usage is very high</a:t>
            </a:r>
          </a:p>
          <a:p>
            <a:pPr marL="285750" indent="-285750" algn="l">
              <a:buFont typeface="Arial" panose="020B0604020202020204" pitchFamily="34" charset="0"/>
              <a:buChar char="•"/>
            </a:pPr>
            <a:r>
              <a:rPr lang="en-US" sz="1800" dirty="0"/>
              <a:t>There are unidentifiable, or a large number of processes running</a:t>
            </a:r>
          </a:p>
          <a:p>
            <a:pPr marL="285750" indent="-285750" algn="l">
              <a:buFont typeface="Arial" panose="020B0604020202020204" pitchFamily="34" charset="0"/>
              <a:buChar char="•"/>
            </a:pPr>
            <a:r>
              <a:rPr lang="en-US" sz="1800" dirty="0"/>
              <a:t>Computer slows down significantly or crashes</a:t>
            </a:r>
          </a:p>
          <a:p>
            <a:endParaRPr lang="en-US" dirty="0"/>
          </a:p>
        </p:txBody>
      </p:sp>
    </p:spTree>
    <p:extLst>
      <p:ext uri="{BB962C8B-B14F-4D97-AF65-F5344CB8AC3E}">
        <p14:creationId xmlns:p14="http://schemas.microsoft.com/office/powerpoint/2010/main" val="489894939"/>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Antivirus Software (Cont.)</a:t>
            </a:r>
          </a:p>
        </p:txBody>
      </p:sp>
      <p:sp>
        <p:nvSpPr>
          <p:cNvPr id="2" name="Content Placeholder 1"/>
          <p:cNvSpPr>
            <a:spLocks noGrp="1"/>
          </p:cNvSpPr>
          <p:nvPr>
            <p:ph idx="1"/>
          </p:nvPr>
        </p:nvSpPr>
        <p:spPr>
          <a:xfrm>
            <a:off x="213109" y="1302110"/>
            <a:ext cx="8733677" cy="1511429"/>
          </a:xfrm>
        </p:spPr>
        <p:txBody>
          <a:bodyPr/>
          <a:lstStyle/>
          <a:p>
            <a:r>
              <a:rPr lang="en-US" dirty="0"/>
              <a:t>Antivirus Software</a:t>
            </a:r>
          </a:p>
          <a:p>
            <a:pPr lvl="1"/>
            <a:r>
              <a:rPr lang="en-US" dirty="0"/>
              <a:t>Antivirus software relies on known “virus signatures” in order to find and prevent new viruses from infecting the computer.</a:t>
            </a:r>
          </a:p>
        </p:txBody>
      </p:sp>
      <p:sp>
        <p:nvSpPr>
          <p:cNvPr id="6" name="Content Placeholder 1"/>
          <p:cNvSpPr txBox="1">
            <a:spLocks/>
          </p:cNvSpPr>
          <p:nvPr/>
        </p:nvSpPr>
        <p:spPr bwMode="auto">
          <a:xfrm>
            <a:off x="213109" y="2663252"/>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Antispam Software</a:t>
            </a:r>
          </a:p>
          <a:p>
            <a:pPr lvl="1"/>
            <a:r>
              <a:rPr lang="en-US" dirty="0"/>
              <a:t>Protects hosts by identifying spam and performing an action, such as placing it into a junk folder or deleting it.</a:t>
            </a:r>
            <a:endParaRPr lang="en-US" kern="0" dirty="0"/>
          </a:p>
        </p:txBody>
      </p:sp>
      <p:pic>
        <p:nvPicPr>
          <p:cNvPr id="5" name="Picture 4"/>
          <p:cNvPicPr>
            <a:picLocks noChangeAspect="1"/>
          </p:cNvPicPr>
          <p:nvPr/>
        </p:nvPicPr>
        <p:blipFill>
          <a:blip r:embed="rId3"/>
          <a:stretch>
            <a:fillRect/>
          </a:stretch>
        </p:blipFill>
        <p:spPr>
          <a:xfrm>
            <a:off x="5099539" y="3152498"/>
            <a:ext cx="3293332" cy="2979682"/>
          </a:xfrm>
          <a:prstGeom prst="rect">
            <a:avLst/>
          </a:prstGeom>
        </p:spPr>
      </p:pic>
      <p:sp>
        <p:nvSpPr>
          <p:cNvPr id="8" name="Content Placeholder 1"/>
          <p:cNvSpPr txBox="1">
            <a:spLocks/>
          </p:cNvSpPr>
          <p:nvPr/>
        </p:nvSpPr>
        <p:spPr bwMode="auto">
          <a:xfrm>
            <a:off x="193868" y="4538945"/>
            <a:ext cx="4422094" cy="15114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kern="0" dirty="0"/>
              <a:t>Additional Safeguards</a:t>
            </a:r>
          </a:p>
          <a:p>
            <a:pPr lvl="1"/>
            <a:r>
              <a:rPr lang="en-US" dirty="0"/>
              <a:t>Before forwarding virus warning emails, check a trusted source to see if the virus is a hoax.</a:t>
            </a:r>
            <a:endParaRPr lang="en-US" kern="0" dirty="0"/>
          </a:p>
        </p:txBody>
      </p:sp>
    </p:spTree>
    <p:extLst>
      <p:ext uri="{BB962C8B-B14F-4D97-AF65-F5344CB8AC3E}">
        <p14:creationId xmlns:p14="http://schemas.microsoft.com/office/powerpoint/2010/main" val="309923294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Can I Protect My Network?</a:t>
            </a:r>
            <a:r>
              <a:rPr lang="en-CA" sz="2000" dirty="0"/>
              <a:t> </a:t>
            </a:r>
            <a:br>
              <a:rPr lang="en-US" sz="2000" dirty="0"/>
            </a:br>
            <a:r>
              <a:rPr lang="en-US" dirty="0"/>
              <a:t>Removing Spyware</a:t>
            </a:r>
          </a:p>
        </p:txBody>
      </p:sp>
      <p:sp>
        <p:nvSpPr>
          <p:cNvPr id="2" name="Content Placeholder 1"/>
          <p:cNvSpPr>
            <a:spLocks noGrp="1"/>
          </p:cNvSpPr>
          <p:nvPr>
            <p:ph idx="1"/>
          </p:nvPr>
        </p:nvSpPr>
        <p:spPr>
          <a:xfrm>
            <a:off x="213109" y="1407618"/>
            <a:ext cx="8733677" cy="1537806"/>
          </a:xfrm>
        </p:spPr>
        <p:txBody>
          <a:bodyPr/>
          <a:lstStyle/>
          <a:p>
            <a:r>
              <a:rPr lang="en-US" dirty="0"/>
              <a:t>Antispyware, Adware, and Popup Blockers</a:t>
            </a:r>
          </a:p>
          <a:p>
            <a:pPr lvl="1"/>
            <a:r>
              <a:rPr lang="en-US" dirty="0"/>
              <a:t>Antispyware detects and deletes spyware applications. Many antispyware applications also include detection and deletion of cookies and adware. Popup blocking software can be installed to prevent popups and pop-</a:t>
            </a:r>
            <a:r>
              <a:rPr lang="en-US" dirty="0" err="1"/>
              <a:t>unders</a:t>
            </a:r>
            <a:r>
              <a:rPr lang="en-US" dirty="0"/>
              <a:t>.</a:t>
            </a:r>
          </a:p>
        </p:txBody>
      </p:sp>
      <p:pic>
        <p:nvPicPr>
          <p:cNvPr id="3" name="Picture 2"/>
          <p:cNvPicPr>
            <a:picLocks noChangeAspect="1"/>
          </p:cNvPicPr>
          <p:nvPr/>
        </p:nvPicPr>
        <p:blipFill>
          <a:blip r:embed="rId3"/>
          <a:stretch>
            <a:fillRect/>
          </a:stretch>
        </p:blipFill>
        <p:spPr>
          <a:xfrm>
            <a:off x="2197733" y="3218810"/>
            <a:ext cx="4764425" cy="3449389"/>
          </a:xfrm>
          <a:prstGeom prst="rect">
            <a:avLst/>
          </a:prstGeom>
        </p:spPr>
      </p:pic>
    </p:spTree>
    <p:extLst>
      <p:ext uri="{BB962C8B-B14F-4D97-AF65-F5344CB8AC3E}">
        <p14:creationId xmlns:p14="http://schemas.microsoft.com/office/powerpoint/2010/main" val="766245074"/>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7.4 How Do Firewalls Protect Networks?</a:t>
            </a:r>
          </a:p>
        </p:txBody>
      </p:sp>
    </p:spTree>
    <p:extLst>
      <p:ext uri="{BB962C8B-B14F-4D97-AF65-F5344CB8AC3E}">
        <p14:creationId xmlns:p14="http://schemas.microsoft.com/office/powerpoint/2010/main" val="1149094522"/>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a:t>
            </a:r>
          </a:p>
        </p:txBody>
      </p:sp>
      <p:sp>
        <p:nvSpPr>
          <p:cNvPr id="2" name="Content Placeholder 1"/>
          <p:cNvSpPr>
            <a:spLocks noGrp="1"/>
          </p:cNvSpPr>
          <p:nvPr>
            <p:ph idx="1"/>
          </p:nvPr>
        </p:nvSpPr>
        <p:spPr>
          <a:xfrm>
            <a:off x="213109" y="1732931"/>
            <a:ext cx="8733677" cy="1827952"/>
          </a:xfrm>
        </p:spPr>
        <p:txBody>
          <a:bodyPr/>
          <a:lstStyle/>
          <a:p>
            <a:r>
              <a:rPr lang="en-US" dirty="0"/>
              <a:t>What is a Firewall?</a:t>
            </a:r>
          </a:p>
          <a:p>
            <a:pPr lvl="1"/>
            <a:r>
              <a:rPr lang="en-US" dirty="0"/>
              <a:t>A firewall prevents undesirable traffic from entering protected areas of the network. A firewall is usually installed between two or more networks and controls the traffic between them as well as helps prevent unauthorized access. </a:t>
            </a:r>
          </a:p>
        </p:txBody>
      </p:sp>
      <p:pic>
        <p:nvPicPr>
          <p:cNvPr id="3" name="Picture 2"/>
          <p:cNvPicPr>
            <a:picLocks noChangeAspect="1"/>
          </p:cNvPicPr>
          <p:nvPr/>
        </p:nvPicPr>
        <p:blipFill>
          <a:blip r:embed="rId3"/>
          <a:stretch>
            <a:fillRect/>
          </a:stretch>
        </p:blipFill>
        <p:spPr>
          <a:xfrm>
            <a:off x="4718087" y="3668123"/>
            <a:ext cx="4188121" cy="2368692"/>
          </a:xfrm>
          <a:prstGeom prst="rect">
            <a:avLst/>
          </a:prstGeom>
        </p:spPr>
      </p:pic>
      <p:sp>
        <p:nvSpPr>
          <p:cNvPr id="6" name="Content Placeholder 1"/>
          <p:cNvSpPr txBox="1">
            <a:spLocks/>
          </p:cNvSpPr>
          <p:nvPr/>
        </p:nvSpPr>
        <p:spPr bwMode="auto">
          <a:xfrm>
            <a:off x="193869" y="3453606"/>
            <a:ext cx="4131946" cy="31845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457200" indent="-228600" algn="l" defTabSz="814388" rtl="0" eaLnBrk="0" fontAlgn="base" hangingPunct="0">
              <a:lnSpc>
                <a:spcPct val="95000"/>
              </a:lnSpc>
              <a:spcBef>
                <a:spcPct val="35000"/>
              </a:spcBef>
              <a:spcAft>
                <a:spcPct val="0"/>
              </a:spcAft>
              <a:buClr>
                <a:srgbClr val="708CA1"/>
              </a:buClr>
              <a:buFont typeface="Arial" panose="020B0604020202020204" pitchFamily="34" charset="0"/>
              <a:buChar char="•"/>
              <a:defRPr sz="2000">
                <a:solidFill>
                  <a:schemeClr val="tx1"/>
                </a:solidFill>
                <a:latin typeface="+mn-lt"/>
                <a:ea typeface="ＭＳ Ｐゴシック" charset="0"/>
              </a:defRPr>
            </a:lvl2pPr>
            <a:lvl3pPr marL="914400" indent="-225425" algn="l" defTabSz="814388" rtl="0" eaLnBrk="0" fontAlgn="base" hangingPunct="0">
              <a:lnSpc>
                <a:spcPct val="95000"/>
              </a:lnSpc>
              <a:spcBef>
                <a:spcPct val="35000"/>
              </a:spcBef>
              <a:spcAft>
                <a:spcPct val="0"/>
              </a:spcAft>
              <a:buClr>
                <a:srgbClr val="708CA1"/>
              </a:buClr>
              <a:buSzPct val="75000"/>
              <a:buFont typeface="Courier New" panose="02070309020205020404" pitchFamily="49" charset="0"/>
              <a:buChar char="o"/>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lvl="1"/>
            <a:r>
              <a:rPr lang="en-US" dirty="0"/>
              <a:t>Firewalls can be implemented in software. Firewalls may also be hardware devices. </a:t>
            </a:r>
          </a:p>
          <a:p>
            <a:pPr lvl="1"/>
            <a:r>
              <a:rPr lang="en-US" dirty="0"/>
              <a:t>A hardware firewall is a freestanding unit.</a:t>
            </a:r>
          </a:p>
          <a:p>
            <a:pPr lvl="1"/>
            <a:r>
              <a:rPr lang="en-US" dirty="0"/>
              <a:t>Firewalls often perform Network Address Translation.</a:t>
            </a:r>
          </a:p>
          <a:p>
            <a:pPr lvl="1"/>
            <a:endParaRPr lang="en-US" kern="0" dirty="0"/>
          </a:p>
        </p:txBody>
      </p:sp>
    </p:spTree>
    <p:extLst>
      <p:ext uri="{BB962C8B-B14F-4D97-AF65-F5344CB8AC3E}">
        <p14:creationId xmlns:p14="http://schemas.microsoft.com/office/powerpoint/2010/main" val="41059260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Firewall Basics (Cont.)</a:t>
            </a:r>
          </a:p>
        </p:txBody>
      </p:sp>
      <p:sp>
        <p:nvSpPr>
          <p:cNvPr id="2" name="Content Placeholder 1"/>
          <p:cNvSpPr>
            <a:spLocks noGrp="1"/>
          </p:cNvSpPr>
          <p:nvPr>
            <p:ph idx="1"/>
          </p:nvPr>
        </p:nvSpPr>
        <p:spPr>
          <a:xfrm>
            <a:off x="213109" y="1732931"/>
            <a:ext cx="8733677" cy="4975600"/>
          </a:xfrm>
        </p:spPr>
        <p:txBody>
          <a:bodyPr/>
          <a:lstStyle/>
          <a:p>
            <a:r>
              <a:rPr lang="en-US" dirty="0"/>
              <a:t>DMZ</a:t>
            </a:r>
          </a:p>
          <a:p>
            <a:pPr lvl="1"/>
            <a:r>
              <a:rPr lang="en-US" dirty="0"/>
              <a:t>In computer networking, a DMZ refers to an area of the network that is accessible to both internal and external users. </a:t>
            </a:r>
          </a:p>
          <a:p>
            <a:pPr lvl="1"/>
            <a:r>
              <a:rPr lang="en-US" dirty="0"/>
              <a:t>With the wireless router, a simple DMZ can be set up that allows an internal server to be accessible by outside hosts.</a:t>
            </a:r>
          </a:p>
          <a:p>
            <a:pPr lvl="1"/>
            <a:r>
              <a:rPr lang="en-US" dirty="0"/>
              <a:t>The wireless router isolates traffic destined to the IP address specified. This traffic is then forwarded only to the switch port where the server is connected.</a:t>
            </a:r>
          </a:p>
        </p:txBody>
      </p:sp>
    </p:spTree>
    <p:extLst>
      <p:ext uri="{BB962C8B-B14F-4D97-AF65-F5344CB8AC3E}">
        <p14:creationId xmlns:p14="http://schemas.microsoft.com/office/powerpoint/2010/main" val="3988388933"/>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br>
              <a:rPr lang="en-US" dirty="0"/>
            </a:br>
            <a:r>
              <a:rPr lang="en-US" sz="2000" dirty="0"/>
              <a:t>How Do Firewalls Protect Networks?</a:t>
            </a:r>
            <a:br>
              <a:rPr lang="en-US" sz="2000" dirty="0"/>
            </a:br>
            <a:r>
              <a:rPr lang="en-US" dirty="0"/>
              <a:t>Configuring Firewalls</a:t>
            </a:r>
          </a:p>
        </p:txBody>
      </p:sp>
      <p:sp>
        <p:nvSpPr>
          <p:cNvPr id="2" name="Content Placeholder 1"/>
          <p:cNvSpPr>
            <a:spLocks noGrp="1"/>
          </p:cNvSpPr>
          <p:nvPr>
            <p:ph idx="1"/>
          </p:nvPr>
        </p:nvSpPr>
        <p:spPr>
          <a:xfrm>
            <a:off x="90018" y="1354862"/>
            <a:ext cx="5035897" cy="5344876"/>
          </a:xfrm>
        </p:spPr>
        <p:txBody>
          <a:bodyPr/>
          <a:lstStyle/>
          <a:p>
            <a:r>
              <a:rPr lang="en-US" dirty="0"/>
              <a:t>Port Forwarding</a:t>
            </a:r>
          </a:p>
          <a:p>
            <a:pPr lvl="1"/>
            <a:r>
              <a:rPr lang="en-US" sz="1800" dirty="0"/>
              <a:t>Port forwarding is a rule-based method of directing traffic between devices on separate networks. This method of exposing your devices to the Internet is much safer than using a DMZ.</a:t>
            </a:r>
          </a:p>
          <a:p>
            <a:pPr lvl="1"/>
            <a:r>
              <a:rPr lang="en-US" sz="1800" dirty="0"/>
              <a:t>The rules that you configure in the firewall settings determine which traffic is permitted on to the LAN.</a:t>
            </a:r>
          </a:p>
          <a:p>
            <a:r>
              <a:rPr lang="en-US" dirty="0"/>
              <a:t>Port Triggering</a:t>
            </a:r>
          </a:p>
          <a:p>
            <a:pPr lvl="1"/>
            <a:r>
              <a:rPr lang="en-US" sz="1800" dirty="0"/>
              <a:t>Port triggering allows the router to temporarily forward data through inbound TCP or UDP ports to a specific device. You can use port triggering to forward data to a computer only when a designated port range is used to make an outbound request.</a:t>
            </a:r>
          </a:p>
        </p:txBody>
      </p:sp>
      <p:pic>
        <p:nvPicPr>
          <p:cNvPr id="3" name="Picture 2"/>
          <p:cNvPicPr>
            <a:picLocks noChangeAspect="1"/>
          </p:cNvPicPr>
          <p:nvPr/>
        </p:nvPicPr>
        <p:blipFill>
          <a:blip r:embed="rId3"/>
          <a:stretch>
            <a:fillRect/>
          </a:stretch>
        </p:blipFill>
        <p:spPr>
          <a:xfrm>
            <a:off x="5312073" y="1845365"/>
            <a:ext cx="3653951" cy="3632244"/>
          </a:xfrm>
          <a:prstGeom prst="rect">
            <a:avLst/>
          </a:prstGeom>
        </p:spPr>
      </p:pic>
    </p:spTree>
    <p:extLst>
      <p:ext uri="{BB962C8B-B14F-4D97-AF65-F5344CB8AC3E}">
        <p14:creationId xmlns:p14="http://schemas.microsoft.com/office/powerpoint/2010/main" val="3033874152"/>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60EC1DD3-7528-9F47-A4ED-A043C0C44C0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82855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1550</Words>
  <Application>Microsoft Macintosh PowerPoint</Application>
  <PresentationFormat>On-screen Show (4:3)</PresentationFormat>
  <Paragraphs>164</Paragraphs>
  <Slides>26</Slides>
  <Notes>22</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26</vt:i4>
      </vt:variant>
    </vt:vector>
  </HeadingPairs>
  <TitlesOfParts>
    <vt:vector size="31" baseType="lpstr">
      <vt:lpstr>Arial</vt:lpstr>
      <vt:lpstr>Courier New</vt:lpstr>
      <vt:lpstr>Wingdings</vt:lpstr>
      <vt:lpstr>PPT-TMPLT-WHT_C</vt:lpstr>
      <vt:lpstr>NetAcad-4F_PPT-WHT_060408</vt:lpstr>
      <vt:lpstr>PowerPoint Presentation</vt:lpstr>
      <vt:lpstr>PowerPoint Presentation</vt:lpstr>
      <vt:lpstr>Chapter 7: Network Security</vt:lpstr>
      <vt:lpstr>Chapter 7 - Sections &amp; Objectives</vt:lpstr>
      <vt:lpstr>7.1 Am I at Risk? </vt:lpstr>
      <vt:lpstr> Am I at Risk? Hackers and Intruders</vt:lpstr>
      <vt:lpstr>PowerPoint Presentation</vt:lpstr>
      <vt:lpstr> Am I at Risk? Virus, Worms, and Trojan Horses</vt:lpstr>
      <vt:lpstr>7.2 Methods of Attack</vt:lpstr>
      <vt:lpstr> Methods of Attack Denial of Service and Brute Force Attacks</vt:lpstr>
      <vt:lpstr> Methods of Attack Denial of Service and Brute Force Attacks (Cont.)</vt:lpstr>
      <vt:lpstr> Methods of Attack Other Types of Malware</vt:lpstr>
      <vt:lpstr> Methods of Attack Other Types of Malware (Cont.)</vt:lpstr>
      <vt:lpstr>7.3 How Can I Protect My Network? </vt:lpstr>
      <vt:lpstr> How Can I Protect My Network?  Security Tools</vt:lpstr>
      <vt:lpstr> How Can I Protect My Network?  Security Tools (Cont.)</vt:lpstr>
      <vt:lpstr> How Can I Protect My Network?  Antivirus Software</vt:lpstr>
      <vt:lpstr> How Can I Protect My Network?  Antivirus Software (Cont.)</vt:lpstr>
      <vt:lpstr> How Can I Protect My Network?  Removing Spyware</vt:lpstr>
      <vt:lpstr>7.4 How Do Firewalls Protect Networks?</vt:lpstr>
      <vt:lpstr> How Do Firewalls Protect Networks? Firewall Basics</vt:lpstr>
      <vt:lpstr> How Do Firewalls Protect Networks? Firewall Basics (Cont.)</vt:lpstr>
      <vt:lpstr> How Do Firewalls Protect Networks? Configuring Firewalls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2020-09-28T09:09:04Z</dcterms:created>
  <dcterms:modified xsi:type="dcterms:W3CDTF">2020-11-18T12:08:45Z</dcterms:modified>
</cp:coreProperties>
</file>