
<file path=[Content_Types].xml><?xml version="1.0" encoding="utf-8"?>
<Types xmlns="http://schemas.openxmlformats.org/package/2006/content-types">
  <Default Extension="gif" ContentType="image/gif"/>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1" r:id="rId4"/>
  </p:sldMasterIdLst>
  <p:notesMasterIdLst>
    <p:notesMasterId r:id="rId26"/>
  </p:notesMasterIdLst>
  <p:sldIdLst>
    <p:sldId id="256" r:id="rId5"/>
    <p:sldId id="378" r:id="rId6"/>
    <p:sldId id="448" r:id="rId7"/>
    <p:sldId id="379" r:id="rId8"/>
    <p:sldId id="1132" r:id="rId9"/>
    <p:sldId id="1143" r:id="rId10"/>
    <p:sldId id="272" r:id="rId11"/>
    <p:sldId id="294" r:id="rId12"/>
    <p:sldId id="340" r:id="rId13"/>
    <p:sldId id="258" r:id="rId14"/>
    <p:sldId id="259" r:id="rId15"/>
    <p:sldId id="260" r:id="rId16"/>
    <p:sldId id="265" r:id="rId17"/>
    <p:sldId id="261" r:id="rId18"/>
    <p:sldId id="264" r:id="rId19"/>
    <p:sldId id="1144" r:id="rId20"/>
    <p:sldId id="274" r:id="rId21"/>
    <p:sldId id="275" r:id="rId22"/>
    <p:sldId id="1145" r:id="rId23"/>
    <p:sldId id="377" r:id="rId24"/>
    <p:sldId id="402"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44" autoAdjust="0"/>
    <p:restoredTop sz="86411" autoAdjust="0"/>
  </p:normalViewPr>
  <p:slideViewPr>
    <p:cSldViewPr>
      <p:cViewPr varScale="1">
        <p:scale>
          <a:sx n="100" d="100"/>
          <a:sy n="100" d="100"/>
        </p:scale>
        <p:origin x="1950"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30F089B-1DE1-47EE-98B7-ADED685E3123}"/>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GB"/>
          </a:p>
        </p:txBody>
      </p:sp>
      <p:sp>
        <p:nvSpPr>
          <p:cNvPr id="3" name="Date Placeholder 2">
            <a:extLst>
              <a:ext uri="{FF2B5EF4-FFF2-40B4-BE49-F238E27FC236}">
                <a16:creationId xmlns:a16="http://schemas.microsoft.com/office/drawing/2014/main" id="{2B1CAA0D-2B6F-46C9-9258-4E09C41C099D}"/>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0C347EF4-F8D1-47E7-BCFB-AEAC66094B55}" type="datetimeFigureOut">
              <a:rPr lang="en-GB"/>
              <a:pPr>
                <a:defRPr/>
              </a:pPr>
              <a:t>11/11/2020</a:t>
            </a:fld>
            <a:endParaRPr lang="en-GB"/>
          </a:p>
        </p:txBody>
      </p:sp>
      <p:sp>
        <p:nvSpPr>
          <p:cNvPr id="4" name="Slide Image Placeholder 3">
            <a:extLst>
              <a:ext uri="{FF2B5EF4-FFF2-40B4-BE49-F238E27FC236}">
                <a16:creationId xmlns:a16="http://schemas.microsoft.com/office/drawing/2014/main" id="{4D0364CE-E116-4417-9D18-65414310487E}"/>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25E9AAC0-6F06-44BD-9B72-00206F13FBB3}"/>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26390129-DFCE-438C-A8AE-A60E329DB2B5}"/>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GB"/>
          </a:p>
        </p:txBody>
      </p:sp>
      <p:sp>
        <p:nvSpPr>
          <p:cNvPr id="7" name="Slide Number Placeholder 6">
            <a:extLst>
              <a:ext uri="{FF2B5EF4-FFF2-40B4-BE49-F238E27FC236}">
                <a16:creationId xmlns:a16="http://schemas.microsoft.com/office/drawing/2014/main" id="{E52997B2-15B0-4CC6-A149-11C0FE6105ED}"/>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3598A92F-BDCD-473B-BE0B-F5CB5A8456A0}"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80C9B1A4-21F9-431F-A4AD-6494CF664FD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F8A99396-1D77-4DF9-A061-147E5E02A39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15364" name="Slide Number Placeholder 3">
            <a:extLst>
              <a:ext uri="{FF2B5EF4-FFF2-40B4-BE49-F238E27FC236}">
                <a16:creationId xmlns:a16="http://schemas.microsoft.com/office/drawing/2014/main" id="{66020FCA-D014-462B-A049-46A3D2F6DB4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65A0C52-C851-42FE-B513-CE161CC656B7}" type="slidenum">
              <a:rPr lang="en-GB" altLang="en-US"/>
              <a:pPr>
                <a:spcBef>
                  <a:spcPct val="0"/>
                </a:spcBef>
              </a:pPr>
              <a:t>1</a:t>
            </a:fld>
            <a:endParaRPr lang="en-GB"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Stress the assessment criteria are applied to how you complete the tasks.  </a:t>
            </a:r>
          </a:p>
          <a:p>
            <a:endParaRPr lang="en-GB" dirty="0"/>
          </a:p>
          <a:p>
            <a:r>
              <a:rPr lang="en-GB" dirty="0"/>
              <a:t>The marks are weighted this way for a purpose – reading and research begets knowledge and understanding, which enables us to use our minds and intellects to develop arguments and draw conclusions, whilst checking out our reasoning by looking at real life workplace examples….and appropriate case studies, in order to write a compelling, professional report that is well structured, and fully referenced, so as to inform the reader of the strength of our sources, the logic of our reasoning, and the insights we have developed.</a:t>
            </a:r>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3</a:t>
            </a:fld>
            <a:endParaRPr lang="en-GB" altLang="en-US"/>
          </a:p>
        </p:txBody>
      </p:sp>
    </p:spTree>
    <p:extLst>
      <p:ext uri="{BB962C8B-B14F-4D97-AF65-F5344CB8AC3E}">
        <p14:creationId xmlns:p14="http://schemas.microsoft.com/office/powerpoint/2010/main" val="33383815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C6CB15D-7834-4590-98D7-9EFFC39372F4}" type="slidenum">
              <a:rPr lang="en-GB" smtClean="0"/>
              <a:t>4</a:t>
            </a:fld>
            <a:endParaRPr lang="en-GB"/>
          </a:p>
        </p:txBody>
      </p:sp>
    </p:spTree>
    <p:extLst>
      <p:ext uri="{BB962C8B-B14F-4D97-AF65-F5344CB8AC3E}">
        <p14:creationId xmlns:p14="http://schemas.microsoft.com/office/powerpoint/2010/main" val="18605534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FC7CE2EB-D4E2-2E45-BC1B-428B8654E5C5}" type="slidenum">
              <a:rPr lang="en-US" smtClean="0"/>
              <a:pPr/>
              <a:t>7</a:t>
            </a:fld>
            <a:endParaRPr lang="en-US"/>
          </a:p>
        </p:txBody>
      </p:sp>
    </p:spTree>
    <p:extLst>
      <p:ext uri="{BB962C8B-B14F-4D97-AF65-F5344CB8AC3E}">
        <p14:creationId xmlns:p14="http://schemas.microsoft.com/office/powerpoint/2010/main" val="41041562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Intended strategies that are fully realised become ‘deliberate strategies’.  But a number will be lost, as ‘Unrealised strategies’.  But there is a third element, that can be referred to as ‘emerging strategies’, which are actions that are taken over time….one at a time….which accumulate over time into a sort of pattern or a consistent theme.  For example, rather than the organisation pursuing a strategy of diversification, a company simply makes diversification decisions one at a time, in effect testing the market.</a:t>
            </a:r>
          </a:p>
          <a:p>
            <a:endParaRPr lang="en-GB" dirty="0"/>
          </a:p>
          <a:p>
            <a:r>
              <a:rPr lang="en-GB" dirty="0"/>
              <a:t>Mintzberg argues that effective strategies mix these in ways that reflect the conditions at hand, notably the ability to predict as well as the need to react to unexpected events.</a:t>
            </a:r>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16</a:t>
            </a:fld>
            <a:endParaRPr lang="en-GB" altLang="en-US"/>
          </a:p>
        </p:txBody>
      </p:sp>
    </p:spTree>
    <p:extLst>
      <p:ext uri="{BB962C8B-B14F-4D97-AF65-F5344CB8AC3E}">
        <p14:creationId xmlns:p14="http://schemas.microsoft.com/office/powerpoint/2010/main" val="37737002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16CA7-34D5-5148-87A1-BB65ECA5656A}"/>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566AE20-C429-AB4A-8ED7-89E715B948F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4619717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628650" y="6356350"/>
            <a:ext cx="2057400" cy="365125"/>
          </a:xfrm>
          <a:prstGeom prst="rect">
            <a:avLst/>
          </a:prstGeom>
        </p:spPr>
        <p:txBody>
          <a:bodyPr/>
          <a:lstStyle/>
          <a:p>
            <a:pPr>
              <a:defRPr/>
            </a:pPr>
            <a:fld id="{FF246F4F-ECAD-4733-B934-E8A43562C56B}" type="datetime1">
              <a:rPr lang="en-GB" smtClean="0"/>
              <a:pPr>
                <a:defRPr/>
              </a:pPr>
              <a:t>11/11/2020</a:t>
            </a:fld>
            <a:endParaRPr lang="en-GB"/>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3028950" y="6356350"/>
            <a:ext cx="3086100" cy="365125"/>
          </a:xfrm>
          <a:prstGeom prst="rect">
            <a:avLst/>
          </a:prstGeom>
        </p:spPr>
        <p:txBody>
          <a:bodyPr/>
          <a:lstStyle/>
          <a:p>
            <a:pPr>
              <a:defRPr/>
            </a:pPr>
            <a:endParaRPr lang="en-GB"/>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6457950" y="6356350"/>
            <a:ext cx="2057400" cy="365125"/>
          </a:xfrm>
          <a:prstGeom prst="rect">
            <a:avLst/>
          </a:prstGeom>
        </p:spPr>
        <p:txBody>
          <a:bodyPr/>
          <a:lstStyle/>
          <a:p>
            <a:fld id="{9C1B27AE-E79F-4E5D-AA37-F7A24ADFFC72}" type="slidenum">
              <a:rPr lang="en-GB" altLang="en-US" smtClean="0"/>
              <a:pPr/>
              <a:t>‹#›</a:t>
            </a:fld>
            <a:endParaRPr lang="en-GB" altLang="en-US"/>
          </a:p>
        </p:txBody>
      </p:sp>
    </p:spTree>
    <p:extLst>
      <p:ext uri="{BB962C8B-B14F-4D97-AF65-F5344CB8AC3E}">
        <p14:creationId xmlns:p14="http://schemas.microsoft.com/office/powerpoint/2010/main" val="513760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83137-3757-FC41-9B75-B84A236CA245}"/>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4375F30-4724-4D44-847E-A6B321B90D04}"/>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964BA96-4AAB-B44B-8C35-FCF7B8014B67}"/>
              </a:ext>
            </a:extLst>
          </p:cNvPr>
          <p:cNvSpPr>
            <a:spLocks noGrp="1"/>
          </p:cNvSpPr>
          <p:nvPr>
            <p:ph type="dt" sz="half" idx="10"/>
          </p:nvPr>
        </p:nvSpPr>
        <p:spPr>
          <a:xfrm>
            <a:off x="628650" y="6356350"/>
            <a:ext cx="2057400" cy="365125"/>
          </a:xfrm>
          <a:prstGeom prst="rect">
            <a:avLst/>
          </a:prstGeom>
        </p:spPr>
        <p:txBody>
          <a:bodyPr/>
          <a:lstStyle/>
          <a:p>
            <a:pPr>
              <a:defRPr/>
            </a:pPr>
            <a:fld id="{E9BCE0FD-C0CC-41C8-8EFA-551EE7B5724A}" type="datetime1">
              <a:rPr lang="en-GB" smtClean="0"/>
              <a:pPr>
                <a:defRPr/>
              </a:pPr>
              <a:t>11/11/2020</a:t>
            </a:fld>
            <a:endParaRPr lang="en-GB"/>
          </a:p>
        </p:txBody>
      </p:sp>
      <p:sp>
        <p:nvSpPr>
          <p:cNvPr id="5" name="Footer Placeholder 4">
            <a:extLst>
              <a:ext uri="{FF2B5EF4-FFF2-40B4-BE49-F238E27FC236}">
                <a16:creationId xmlns:a16="http://schemas.microsoft.com/office/drawing/2014/main" id="{20B5C10F-94B6-7E43-8A5E-6CC4EB72485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5377DE05-ED81-A243-B3B4-A5B4612C8960}"/>
              </a:ext>
            </a:extLst>
          </p:cNvPr>
          <p:cNvSpPr>
            <a:spLocks noGrp="1"/>
          </p:cNvSpPr>
          <p:nvPr>
            <p:ph type="sldNum" sz="quarter" idx="12"/>
          </p:nvPr>
        </p:nvSpPr>
        <p:spPr>
          <a:xfrm>
            <a:off x="6457950" y="6356350"/>
            <a:ext cx="2057400" cy="365125"/>
          </a:xfrm>
          <a:prstGeom prst="rect">
            <a:avLst/>
          </a:prstGeom>
        </p:spPr>
        <p:txBody>
          <a:bodyPr/>
          <a:lstStyle/>
          <a:p>
            <a:fld id="{4E75A3BD-D416-4EAB-9FE2-837DD2600A0B}" type="slidenum">
              <a:rPr lang="en-GB" altLang="en-US" smtClean="0"/>
              <a:pPr/>
              <a:t>‹#›</a:t>
            </a:fld>
            <a:endParaRPr lang="en-GB" altLang="en-US"/>
          </a:p>
        </p:txBody>
      </p:sp>
    </p:spTree>
    <p:extLst>
      <p:ext uri="{BB962C8B-B14F-4D97-AF65-F5344CB8AC3E}">
        <p14:creationId xmlns:p14="http://schemas.microsoft.com/office/powerpoint/2010/main" val="35249888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982F2-D6BB-7944-976C-24EA4E30A670}"/>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0C1C5160-D87B-F645-B40C-EC55F6551C02}"/>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F565436-10B0-E94E-8149-4193432F1E53}"/>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C970057-2422-8A40-BE17-8F87F5E65776}"/>
              </a:ext>
            </a:extLst>
          </p:cNvPr>
          <p:cNvSpPr>
            <a:spLocks noGrp="1"/>
          </p:cNvSpPr>
          <p:nvPr>
            <p:ph type="dt" sz="half" idx="10"/>
          </p:nvPr>
        </p:nvSpPr>
        <p:spPr>
          <a:xfrm>
            <a:off x="628650" y="6356350"/>
            <a:ext cx="2057400" cy="365125"/>
          </a:xfrm>
          <a:prstGeom prst="rect">
            <a:avLst/>
          </a:prstGeom>
        </p:spPr>
        <p:txBody>
          <a:bodyPr/>
          <a:lstStyle/>
          <a:p>
            <a:pPr>
              <a:defRPr/>
            </a:pPr>
            <a:fld id="{BF2F8064-206A-454D-B210-699341222286}" type="datetime1">
              <a:rPr lang="en-GB" smtClean="0"/>
              <a:pPr>
                <a:defRPr/>
              </a:pPr>
              <a:t>11/11/2020</a:t>
            </a:fld>
            <a:endParaRPr lang="en-GB"/>
          </a:p>
        </p:txBody>
      </p:sp>
      <p:sp>
        <p:nvSpPr>
          <p:cNvPr id="6" name="Footer Placeholder 5">
            <a:extLst>
              <a:ext uri="{FF2B5EF4-FFF2-40B4-BE49-F238E27FC236}">
                <a16:creationId xmlns:a16="http://schemas.microsoft.com/office/drawing/2014/main" id="{DBDDE6B4-8900-5841-B45E-67AB845958C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AD3B9D1-DECA-EC4A-8822-CA62008B5DF6}"/>
              </a:ext>
            </a:extLst>
          </p:cNvPr>
          <p:cNvSpPr>
            <a:spLocks noGrp="1"/>
          </p:cNvSpPr>
          <p:nvPr>
            <p:ph type="sldNum" sz="quarter" idx="12"/>
          </p:nvPr>
        </p:nvSpPr>
        <p:spPr>
          <a:xfrm>
            <a:off x="6457950" y="6356350"/>
            <a:ext cx="2057400" cy="365125"/>
          </a:xfrm>
          <a:prstGeom prst="rect">
            <a:avLst/>
          </a:prstGeom>
        </p:spPr>
        <p:txBody>
          <a:bodyPr/>
          <a:lstStyle/>
          <a:p>
            <a:fld id="{3F515AD3-A22F-4857-82CB-DF69E1C892B7}" type="slidenum">
              <a:rPr lang="en-GB" altLang="en-US" smtClean="0"/>
              <a:pPr/>
              <a:t>‹#›</a:t>
            </a:fld>
            <a:endParaRPr lang="en-GB" altLang="en-US"/>
          </a:p>
        </p:txBody>
      </p:sp>
    </p:spTree>
    <p:extLst>
      <p:ext uri="{BB962C8B-B14F-4D97-AF65-F5344CB8AC3E}">
        <p14:creationId xmlns:p14="http://schemas.microsoft.com/office/powerpoint/2010/main" val="4206128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1F02E-4691-5B41-A12D-981090D63C95}"/>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6D1E9276-A334-1C45-89B5-AFFBF6C40089}"/>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21D23CB-DB39-5E49-8879-CDF04F0B2710}"/>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129C764-0FD9-284A-AA8E-1E42341CBD5A}"/>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7EF579A-02C9-B04A-8635-505C0117E5EE}"/>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8696C75-4933-9F45-BD25-8DD70AA361F0}"/>
              </a:ext>
            </a:extLst>
          </p:cNvPr>
          <p:cNvSpPr>
            <a:spLocks noGrp="1"/>
          </p:cNvSpPr>
          <p:nvPr>
            <p:ph type="dt" sz="half" idx="10"/>
          </p:nvPr>
        </p:nvSpPr>
        <p:spPr>
          <a:xfrm>
            <a:off x="628650" y="6356350"/>
            <a:ext cx="2057400" cy="365125"/>
          </a:xfrm>
          <a:prstGeom prst="rect">
            <a:avLst/>
          </a:prstGeom>
        </p:spPr>
        <p:txBody>
          <a:bodyPr/>
          <a:lstStyle/>
          <a:p>
            <a:pPr>
              <a:defRPr/>
            </a:pPr>
            <a:fld id="{7A89CB09-5555-401E-BDE5-53F7958168D3}" type="datetime1">
              <a:rPr lang="en-GB" smtClean="0"/>
              <a:pPr>
                <a:defRPr/>
              </a:pPr>
              <a:t>11/11/2020</a:t>
            </a:fld>
            <a:endParaRPr lang="en-GB"/>
          </a:p>
        </p:txBody>
      </p:sp>
      <p:sp>
        <p:nvSpPr>
          <p:cNvPr id="8" name="Footer Placeholder 7">
            <a:extLst>
              <a:ext uri="{FF2B5EF4-FFF2-40B4-BE49-F238E27FC236}">
                <a16:creationId xmlns:a16="http://schemas.microsoft.com/office/drawing/2014/main" id="{5B3C18E0-AF7C-1142-916D-865075531BA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287EDA83-2DBB-A142-9D6A-029E84283F0D}"/>
              </a:ext>
            </a:extLst>
          </p:cNvPr>
          <p:cNvSpPr>
            <a:spLocks noGrp="1"/>
          </p:cNvSpPr>
          <p:nvPr>
            <p:ph type="sldNum" sz="quarter" idx="12"/>
          </p:nvPr>
        </p:nvSpPr>
        <p:spPr>
          <a:xfrm>
            <a:off x="6457950" y="6356350"/>
            <a:ext cx="2057400" cy="365125"/>
          </a:xfrm>
          <a:prstGeom prst="rect">
            <a:avLst/>
          </a:prstGeom>
        </p:spPr>
        <p:txBody>
          <a:bodyPr/>
          <a:lstStyle/>
          <a:p>
            <a:fld id="{CFD545AD-4DAF-44B5-82E5-5B2C6F7177EA}" type="slidenum">
              <a:rPr lang="en-GB" altLang="en-US" smtClean="0"/>
              <a:pPr/>
              <a:t>‹#›</a:t>
            </a:fld>
            <a:endParaRPr lang="en-GB" altLang="en-US"/>
          </a:p>
        </p:txBody>
      </p:sp>
    </p:spTree>
    <p:extLst>
      <p:ext uri="{BB962C8B-B14F-4D97-AF65-F5344CB8AC3E}">
        <p14:creationId xmlns:p14="http://schemas.microsoft.com/office/powerpoint/2010/main" val="11775876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71F7D-3314-5346-B266-0DDCA7EA93A5}"/>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17153B25-5BED-2146-94C2-20011F27D56F}"/>
              </a:ext>
            </a:extLst>
          </p:cNvPr>
          <p:cNvSpPr>
            <a:spLocks noGrp="1"/>
          </p:cNvSpPr>
          <p:nvPr>
            <p:ph type="dt" sz="half" idx="10"/>
          </p:nvPr>
        </p:nvSpPr>
        <p:spPr>
          <a:xfrm>
            <a:off x="628650" y="6356350"/>
            <a:ext cx="2057400" cy="365125"/>
          </a:xfrm>
          <a:prstGeom prst="rect">
            <a:avLst/>
          </a:prstGeom>
        </p:spPr>
        <p:txBody>
          <a:bodyPr/>
          <a:lstStyle/>
          <a:p>
            <a:pPr>
              <a:defRPr/>
            </a:pPr>
            <a:fld id="{A49CC735-9001-41E7-B46E-2C7CB2A3B4AF}" type="datetime1">
              <a:rPr lang="en-GB" smtClean="0"/>
              <a:pPr>
                <a:defRPr/>
              </a:pPr>
              <a:t>11/11/2020</a:t>
            </a:fld>
            <a:endParaRPr lang="en-GB"/>
          </a:p>
        </p:txBody>
      </p:sp>
      <p:sp>
        <p:nvSpPr>
          <p:cNvPr id="4" name="Footer Placeholder 3">
            <a:extLst>
              <a:ext uri="{FF2B5EF4-FFF2-40B4-BE49-F238E27FC236}">
                <a16:creationId xmlns:a16="http://schemas.microsoft.com/office/drawing/2014/main" id="{502C01A9-54E3-554C-B610-622E0EBD58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C0DF8FA-F7D5-224A-8113-85D76D6F42D7}"/>
              </a:ext>
            </a:extLst>
          </p:cNvPr>
          <p:cNvSpPr>
            <a:spLocks noGrp="1"/>
          </p:cNvSpPr>
          <p:nvPr>
            <p:ph type="sldNum" sz="quarter" idx="12"/>
          </p:nvPr>
        </p:nvSpPr>
        <p:spPr>
          <a:xfrm>
            <a:off x="6457950" y="6356350"/>
            <a:ext cx="2057400" cy="365125"/>
          </a:xfrm>
          <a:prstGeom prst="rect">
            <a:avLst/>
          </a:prstGeom>
        </p:spPr>
        <p:txBody>
          <a:bodyPr/>
          <a:lstStyle/>
          <a:p>
            <a:fld id="{293A3130-2FB6-48BA-8828-C6478C2B17FA}" type="slidenum">
              <a:rPr lang="en-GB" altLang="en-US" smtClean="0"/>
              <a:pPr/>
              <a:t>‹#›</a:t>
            </a:fld>
            <a:endParaRPr lang="en-GB" altLang="en-US"/>
          </a:p>
        </p:txBody>
      </p:sp>
    </p:spTree>
    <p:extLst>
      <p:ext uri="{BB962C8B-B14F-4D97-AF65-F5344CB8AC3E}">
        <p14:creationId xmlns:p14="http://schemas.microsoft.com/office/powerpoint/2010/main" val="11291400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0C4A5B3-925B-5741-8171-704CECCEC207}"/>
              </a:ext>
            </a:extLst>
          </p:cNvPr>
          <p:cNvSpPr>
            <a:spLocks noGrp="1"/>
          </p:cNvSpPr>
          <p:nvPr>
            <p:ph type="dt" sz="half" idx="10"/>
          </p:nvPr>
        </p:nvSpPr>
        <p:spPr>
          <a:xfrm>
            <a:off x="628650" y="6356350"/>
            <a:ext cx="2057400" cy="365125"/>
          </a:xfrm>
          <a:prstGeom prst="rect">
            <a:avLst/>
          </a:prstGeom>
        </p:spPr>
        <p:txBody>
          <a:bodyPr/>
          <a:lstStyle/>
          <a:p>
            <a:pPr>
              <a:defRPr/>
            </a:pPr>
            <a:fld id="{455A9561-7629-453E-8252-39BBC2328C2A}" type="datetime1">
              <a:rPr lang="en-GB" smtClean="0"/>
              <a:pPr>
                <a:defRPr/>
              </a:pPr>
              <a:t>11/11/2020</a:t>
            </a:fld>
            <a:endParaRPr lang="en-GB"/>
          </a:p>
        </p:txBody>
      </p:sp>
      <p:sp>
        <p:nvSpPr>
          <p:cNvPr id="3" name="Footer Placeholder 2">
            <a:extLst>
              <a:ext uri="{FF2B5EF4-FFF2-40B4-BE49-F238E27FC236}">
                <a16:creationId xmlns:a16="http://schemas.microsoft.com/office/drawing/2014/main" id="{3C43D290-69D1-C744-934F-C5BB379A2E4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259977DC-173F-CD4B-94A9-3418FFA002CF}"/>
              </a:ext>
            </a:extLst>
          </p:cNvPr>
          <p:cNvSpPr>
            <a:spLocks noGrp="1"/>
          </p:cNvSpPr>
          <p:nvPr>
            <p:ph type="sldNum" sz="quarter" idx="12"/>
          </p:nvPr>
        </p:nvSpPr>
        <p:spPr>
          <a:xfrm>
            <a:off x="6457950" y="6356350"/>
            <a:ext cx="2057400" cy="365125"/>
          </a:xfrm>
          <a:prstGeom prst="rect">
            <a:avLst/>
          </a:prstGeom>
        </p:spPr>
        <p:txBody>
          <a:bodyPr/>
          <a:lstStyle/>
          <a:p>
            <a:fld id="{5B9591AE-2ECB-4135-A631-3D9D2E24D50D}" type="slidenum">
              <a:rPr lang="en-GB" altLang="en-US" smtClean="0"/>
              <a:pPr/>
              <a:t>‹#›</a:t>
            </a:fld>
            <a:endParaRPr lang="en-GB" altLang="en-US"/>
          </a:p>
        </p:txBody>
      </p:sp>
    </p:spTree>
    <p:extLst>
      <p:ext uri="{BB962C8B-B14F-4D97-AF65-F5344CB8AC3E}">
        <p14:creationId xmlns:p14="http://schemas.microsoft.com/office/powerpoint/2010/main" val="222380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3E675-77CB-A844-B43E-587A75DB1C07}"/>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B9450DF-79A7-F040-B53B-BF43C0CE208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5A6DF68-8137-1D41-94DC-EEAB311F032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48C27C9-AADD-F842-BD24-C39CA852192D}"/>
              </a:ext>
            </a:extLst>
          </p:cNvPr>
          <p:cNvSpPr>
            <a:spLocks noGrp="1"/>
          </p:cNvSpPr>
          <p:nvPr>
            <p:ph type="dt" sz="half" idx="10"/>
          </p:nvPr>
        </p:nvSpPr>
        <p:spPr>
          <a:xfrm>
            <a:off x="628650" y="6356350"/>
            <a:ext cx="2057400" cy="365125"/>
          </a:xfrm>
          <a:prstGeom prst="rect">
            <a:avLst/>
          </a:prstGeom>
        </p:spPr>
        <p:txBody>
          <a:bodyPr/>
          <a:lstStyle/>
          <a:p>
            <a:pPr>
              <a:defRPr/>
            </a:pPr>
            <a:fld id="{D32E41F7-A0BA-461C-9F41-3803C25F989C}" type="datetime1">
              <a:rPr lang="en-GB" smtClean="0"/>
              <a:pPr>
                <a:defRPr/>
              </a:pPr>
              <a:t>11/11/2020</a:t>
            </a:fld>
            <a:endParaRPr lang="en-GB"/>
          </a:p>
        </p:txBody>
      </p:sp>
      <p:sp>
        <p:nvSpPr>
          <p:cNvPr id="6" name="Footer Placeholder 5">
            <a:extLst>
              <a:ext uri="{FF2B5EF4-FFF2-40B4-BE49-F238E27FC236}">
                <a16:creationId xmlns:a16="http://schemas.microsoft.com/office/drawing/2014/main" id="{9EF87859-F2F7-0343-957E-1249075D338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C83FDCE-1FE4-4842-9EBF-CCA5503E8B53}"/>
              </a:ext>
            </a:extLst>
          </p:cNvPr>
          <p:cNvSpPr>
            <a:spLocks noGrp="1"/>
          </p:cNvSpPr>
          <p:nvPr>
            <p:ph type="sldNum" sz="quarter" idx="12"/>
          </p:nvPr>
        </p:nvSpPr>
        <p:spPr>
          <a:xfrm>
            <a:off x="6457950" y="6356350"/>
            <a:ext cx="2057400" cy="365125"/>
          </a:xfrm>
          <a:prstGeom prst="rect">
            <a:avLst/>
          </a:prstGeom>
        </p:spPr>
        <p:txBody>
          <a:bodyPr/>
          <a:lstStyle/>
          <a:p>
            <a:fld id="{7C8209D4-92FE-4E6A-BCC7-1DA2FACAE61D}" type="slidenum">
              <a:rPr lang="en-GB" altLang="en-US" smtClean="0"/>
              <a:pPr/>
              <a:t>‹#›</a:t>
            </a:fld>
            <a:endParaRPr lang="en-GB" altLang="en-US"/>
          </a:p>
        </p:txBody>
      </p:sp>
    </p:spTree>
    <p:extLst>
      <p:ext uri="{BB962C8B-B14F-4D97-AF65-F5344CB8AC3E}">
        <p14:creationId xmlns:p14="http://schemas.microsoft.com/office/powerpoint/2010/main" val="16787999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6F403-AED5-A94B-A777-CF56FE3B8EA4}"/>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4F79C81-9488-094E-9237-85F648CF1931}"/>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A5C87DE-7AB5-8649-AF80-D4D53DE740E4}"/>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406AFB-7539-1A47-BCFA-876A2D15E0F9}"/>
              </a:ext>
            </a:extLst>
          </p:cNvPr>
          <p:cNvSpPr>
            <a:spLocks noGrp="1"/>
          </p:cNvSpPr>
          <p:nvPr>
            <p:ph type="dt" sz="half" idx="10"/>
          </p:nvPr>
        </p:nvSpPr>
        <p:spPr>
          <a:xfrm>
            <a:off x="628650" y="6356350"/>
            <a:ext cx="2057400" cy="365125"/>
          </a:xfrm>
          <a:prstGeom prst="rect">
            <a:avLst/>
          </a:prstGeom>
        </p:spPr>
        <p:txBody>
          <a:bodyPr/>
          <a:lstStyle/>
          <a:p>
            <a:pPr>
              <a:defRPr/>
            </a:pPr>
            <a:fld id="{F7ACA2CA-4542-4841-9C4E-B83D4459C0CE}" type="datetime1">
              <a:rPr lang="en-GB" smtClean="0"/>
              <a:pPr>
                <a:defRPr/>
              </a:pPr>
              <a:t>11/11/2020</a:t>
            </a:fld>
            <a:endParaRPr lang="en-GB"/>
          </a:p>
        </p:txBody>
      </p:sp>
      <p:sp>
        <p:nvSpPr>
          <p:cNvPr id="6" name="Footer Placeholder 5">
            <a:extLst>
              <a:ext uri="{FF2B5EF4-FFF2-40B4-BE49-F238E27FC236}">
                <a16:creationId xmlns:a16="http://schemas.microsoft.com/office/drawing/2014/main" id="{8BB01B90-0A84-7243-9FD4-638110B7630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EE3B678-BB58-E44E-91CD-95960F82D47C}"/>
              </a:ext>
            </a:extLst>
          </p:cNvPr>
          <p:cNvSpPr>
            <a:spLocks noGrp="1"/>
          </p:cNvSpPr>
          <p:nvPr>
            <p:ph type="sldNum" sz="quarter" idx="12"/>
          </p:nvPr>
        </p:nvSpPr>
        <p:spPr>
          <a:xfrm>
            <a:off x="6457950" y="6356350"/>
            <a:ext cx="2057400" cy="365125"/>
          </a:xfrm>
          <a:prstGeom prst="rect">
            <a:avLst/>
          </a:prstGeom>
        </p:spPr>
        <p:txBody>
          <a:bodyPr/>
          <a:lstStyle/>
          <a:p>
            <a:fld id="{FAA6C85C-AFD5-4666-83B2-FD5B5C4A60CF}" type="slidenum">
              <a:rPr lang="en-GB" altLang="en-US" smtClean="0"/>
              <a:pPr/>
              <a:t>‹#›</a:t>
            </a:fld>
            <a:endParaRPr lang="en-GB" altLang="en-US"/>
          </a:p>
        </p:txBody>
      </p:sp>
    </p:spTree>
    <p:extLst>
      <p:ext uri="{BB962C8B-B14F-4D97-AF65-F5344CB8AC3E}">
        <p14:creationId xmlns:p14="http://schemas.microsoft.com/office/powerpoint/2010/main" val="18946162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F035A-DE94-E849-BE1E-40528EE08DEA}"/>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43FB9BB-ADF9-6349-BF90-48B0E92ECED7}"/>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DBE1B4-5913-D047-9ECB-09F96038CEDD}"/>
              </a:ext>
            </a:extLst>
          </p:cNvPr>
          <p:cNvSpPr>
            <a:spLocks noGrp="1"/>
          </p:cNvSpPr>
          <p:nvPr>
            <p:ph type="dt" sz="half" idx="10"/>
          </p:nvPr>
        </p:nvSpPr>
        <p:spPr>
          <a:xfrm>
            <a:off x="628650" y="6356350"/>
            <a:ext cx="2057400" cy="365125"/>
          </a:xfrm>
          <a:prstGeom prst="rect">
            <a:avLst/>
          </a:prstGeom>
        </p:spPr>
        <p:txBody>
          <a:bodyPr/>
          <a:lstStyle/>
          <a:p>
            <a:pPr>
              <a:defRPr/>
            </a:pPr>
            <a:fld id="{5E70BC6D-DDB9-45C4-8752-5B94D8A1E149}" type="datetime1">
              <a:rPr lang="en-GB" smtClean="0"/>
              <a:pPr>
                <a:defRPr/>
              </a:pPr>
              <a:t>11/11/2020</a:t>
            </a:fld>
            <a:endParaRPr lang="en-GB"/>
          </a:p>
        </p:txBody>
      </p:sp>
      <p:sp>
        <p:nvSpPr>
          <p:cNvPr id="5" name="Footer Placeholder 4">
            <a:extLst>
              <a:ext uri="{FF2B5EF4-FFF2-40B4-BE49-F238E27FC236}">
                <a16:creationId xmlns:a16="http://schemas.microsoft.com/office/drawing/2014/main" id="{C6C8F4C3-89F7-C44F-BCA8-E6E493BC517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4798F91-C66D-1342-B01A-5DFC19DAFBDA}"/>
              </a:ext>
            </a:extLst>
          </p:cNvPr>
          <p:cNvSpPr>
            <a:spLocks noGrp="1"/>
          </p:cNvSpPr>
          <p:nvPr>
            <p:ph type="sldNum" sz="quarter" idx="12"/>
          </p:nvPr>
        </p:nvSpPr>
        <p:spPr>
          <a:xfrm>
            <a:off x="6457950" y="6356350"/>
            <a:ext cx="2057400" cy="365125"/>
          </a:xfrm>
          <a:prstGeom prst="rect">
            <a:avLst/>
          </a:prstGeom>
        </p:spPr>
        <p:txBody>
          <a:bodyPr/>
          <a:lstStyle/>
          <a:p>
            <a:fld id="{AE78A523-C61F-450B-B78B-753BCA5D04FB}" type="slidenum">
              <a:rPr lang="en-GB" altLang="en-US" smtClean="0"/>
              <a:pPr/>
              <a:t>‹#›</a:t>
            </a:fld>
            <a:endParaRPr lang="en-GB" altLang="en-US"/>
          </a:p>
        </p:txBody>
      </p:sp>
    </p:spTree>
    <p:extLst>
      <p:ext uri="{BB962C8B-B14F-4D97-AF65-F5344CB8AC3E}">
        <p14:creationId xmlns:p14="http://schemas.microsoft.com/office/powerpoint/2010/main" val="1364739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3B820E-6FB2-644C-B74D-005DD9AB229F}"/>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A3B5AF3-57F2-B64B-B5EE-B476725037E7}"/>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2EAD41-DB02-514F-88ED-552CDF27F64D}"/>
              </a:ext>
            </a:extLst>
          </p:cNvPr>
          <p:cNvSpPr>
            <a:spLocks noGrp="1"/>
          </p:cNvSpPr>
          <p:nvPr>
            <p:ph type="dt" sz="half" idx="10"/>
          </p:nvPr>
        </p:nvSpPr>
        <p:spPr>
          <a:xfrm>
            <a:off x="628650" y="6356350"/>
            <a:ext cx="2057400" cy="365125"/>
          </a:xfrm>
          <a:prstGeom prst="rect">
            <a:avLst/>
          </a:prstGeom>
        </p:spPr>
        <p:txBody>
          <a:bodyPr/>
          <a:lstStyle/>
          <a:p>
            <a:pPr>
              <a:defRPr/>
            </a:pPr>
            <a:fld id="{EE9636DB-E5D3-4134-BFB1-0E0608B41622}" type="datetime1">
              <a:rPr lang="en-GB" smtClean="0"/>
              <a:pPr>
                <a:defRPr/>
              </a:pPr>
              <a:t>11/11/2020</a:t>
            </a:fld>
            <a:endParaRPr lang="en-GB"/>
          </a:p>
        </p:txBody>
      </p:sp>
      <p:sp>
        <p:nvSpPr>
          <p:cNvPr id="5" name="Footer Placeholder 4">
            <a:extLst>
              <a:ext uri="{FF2B5EF4-FFF2-40B4-BE49-F238E27FC236}">
                <a16:creationId xmlns:a16="http://schemas.microsoft.com/office/drawing/2014/main" id="{A28BF2B1-824C-224A-8BD0-451EAB45820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433EE70-487F-184E-9561-653FF3BDBA54}"/>
              </a:ext>
            </a:extLst>
          </p:cNvPr>
          <p:cNvSpPr>
            <a:spLocks noGrp="1"/>
          </p:cNvSpPr>
          <p:nvPr>
            <p:ph type="sldNum" sz="quarter" idx="12"/>
          </p:nvPr>
        </p:nvSpPr>
        <p:spPr>
          <a:xfrm>
            <a:off x="6457950" y="6356350"/>
            <a:ext cx="2057400" cy="365125"/>
          </a:xfrm>
          <a:prstGeom prst="rect">
            <a:avLst/>
          </a:prstGeom>
        </p:spPr>
        <p:txBody>
          <a:bodyPr/>
          <a:lstStyle/>
          <a:p>
            <a:fld id="{EB9F5D91-3709-4545-9ABC-FA66CAFCB256}" type="slidenum">
              <a:rPr lang="en-GB" altLang="en-US" smtClean="0"/>
              <a:pPr/>
              <a:t>‹#›</a:t>
            </a:fld>
            <a:endParaRPr lang="en-GB" altLang="en-US"/>
          </a:p>
        </p:txBody>
      </p:sp>
    </p:spTree>
    <p:extLst>
      <p:ext uri="{BB962C8B-B14F-4D97-AF65-F5344CB8AC3E}">
        <p14:creationId xmlns:p14="http://schemas.microsoft.com/office/powerpoint/2010/main" val="30766166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524013"/>
      </p:ext>
    </p:extLst>
  </p:cSld>
  <p:clrMap bg1="lt1" tx1="dk1" bg2="lt2" tx2="dk2" accent1="accent1" accent2="accent2" accent3="accent3" accent4="accent4" accent5="accent5" accent6="accent6" hlink="hlink" folHlink="folHlink"/>
  <p:sldLayoutIdLst>
    <p:sldLayoutId id="2147483812" r:id="rId1"/>
    <p:sldLayoutId id="2147483813" r:id="rId2"/>
    <p:sldLayoutId id="2147483814" r:id="rId3"/>
    <p:sldLayoutId id="2147483815" r:id="rId4"/>
    <p:sldLayoutId id="2147483816" r:id="rId5"/>
    <p:sldLayoutId id="2147483817" r:id="rId6"/>
    <p:sldLayoutId id="2147483818" r:id="rId7"/>
    <p:sldLayoutId id="2147483819" r:id="rId8"/>
    <p:sldLayoutId id="2147483820" r:id="rId9"/>
    <p:sldLayoutId id="2147483821" r:id="rId10"/>
    <p:sldLayoutId id="2147483822"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jilljemmett.com/2019/03/26/review-work-it-girl-run-the-show-like-ceo-oprah-winfrey/" TargetMode="External"/><Relationship Id="rId2" Type="http://schemas.openxmlformats.org/officeDocument/2006/relationships/image" Target="../media/image3.jpg"/><Relationship Id="rId1" Type="http://schemas.openxmlformats.org/officeDocument/2006/relationships/slideLayout" Target="../slideLayouts/slideLayout2.xml"/><Relationship Id="rId5" Type="http://schemas.openxmlformats.org/officeDocument/2006/relationships/hyperlink" Target="https://fabiusmaximus.com/2018/11/05/feminist-strategy/" TargetMode="Externa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ww.juanjosecorrea.com/2008/03/para-qu-sirve-la-planificacin.html" TargetMode="External"/><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commons.wikimedia.org/wiki/File:Snowdon_reflection.jpg" TargetMode="External"/><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24FDADED-DC34-4BDF-A3E1-E35167632925}"/>
              </a:ext>
            </a:extLst>
          </p:cNvPr>
          <p:cNvSpPr>
            <a:spLocks noGrp="1"/>
          </p:cNvSpPr>
          <p:nvPr>
            <p:ph type="ctrTitle"/>
          </p:nvPr>
        </p:nvSpPr>
        <p:spPr>
          <a:xfrm>
            <a:off x="685800" y="2132856"/>
            <a:ext cx="7772400" cy="1470025"/>
          </a:xfrm>
        </p:spPr>
        <p:txBody>
          <a:bodyPr/>
          <a:lstStyle/>
          <a:p>
            <a:pPr eaLnBrk="1" hangingPunct="1"/>
            <a:r>
              <a:rPr lang="en-GB" altLang="en-US" b="1" dirty="0">
                <a:solidFill>
                  <a:srgbClr val="0000CC"/>
                </a:solidFill>
              </a:rPr>
              <a:t>Strategic Management</a:t>
            </a:r>
            <a:br>
              <a:rPr lang="en-GB" altLang="en-US" dirty="0"/>
            </a:br>
            <a:endParaRPr lang="en-GB" altLang="en-US" sz="1800" dirty="0"/>
          </a:p>
        </p:txBody>
      </p:sp>
      <p:sp>
        <p:nvSpPr>
          <p:cNvPr id="2" name="TextBox 1">
            <a:extLst>
              <a:ext uri="{FF2B5EF4-FFF2-40B4-BE49-F238E27FC236}">
                <a16:creationId xmlns:a16="http://schemas.microsoft.com/office/drawing/2014/main" id="{4C8F825C-1902-43A1-AC4E-A02BC15352DD}"/>
              </a:ext>
            </a:extLst>
          </p:cNvPr>
          <p:cNvSpPr txBox="1"/>
          <p:nvPr/>
        </p:nvSpPr>
        <p:spPr>
          <a:xfrm>
            <a:off x="1815476" y="3861048"/>
            <a:ext cx="5513048" cy="646331"/>
          </a:xfrm>
          <a:prstGeom prst="rect">
            <a:avLst/>
          </a:prstGeom>
          <a:noFill/>
        </p:spPr>
        <p:txBody>
          <a:bodyPr wrap="none">
            <a:spAutoFit/>
          </a:bodyPr>
          <a:lstStyle/>
          <a:p>
            <a:pPr>
              <a:defRPr/>
            </a:pPr>
            <a:r>
              <a:rPr lang="en-GB" sz="3600" b="1" dirty="0">
                <a:solidFill>
                  <a:srgbClr val="0000CC"/>
                </a:solidFill>
                <a:latin typeface="+mj-lt"/>
              </a:rPr>
              <a:t>BMSK6004 – </a:t>
            </a:r>
            <a:r>
              <a:rPr lang="en-GB" sz="3600" b="1" i="1" dirty="0">
                <a:solidFill>
                  <a:srgbClr val="0000CC"/>
                </a:solidFill>
                <a:latin typeface="+mj-lt"/>
              </a:rPr>
              <a:t>Online Session 7</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7140B-19D6-427E-98B2-A5C2C0809F78}"/>
              </a:ext>
            </a:extLst>
          </p:cNvPr>
          <p:cNvSpPr>
            <a:spLocks noGrp="1"/>
          </p:cNvSpPr>
          <p:nvPr>
            <p:ph type="title"/>
          </p:nvPr>
        </p:nvSpPr>
        <p:spPr>
          <a:xfrm>
            <a:off x="457200" y="0"/>
            <a:ext cx="8229600" cy="836712"/>
          </a:xfrm>
        </p:spPr>
        <p:txBody>
          <a:bodyPr/>
          <a:lstStyle/>
          <a:p>
            <a:pPr algn="ctr"/>
            <a:r>
              <a:rPr lang="en-GB" dirty="0"/>
              <a:t>Agenda</a:t>
            </a:r>
          </a:p>
        </p:txBody>
      </p:sp>
      <p:sp>
        <p:nvSpPr>
          <p:cNvPr id="3" name="Content Placeholder 2">
            <a:extLst>
              <a:ext uri="{FF2B5EF4-FFF2-40B4-BE49-F238E27FC236}">
                <a16:creationId xmlns:a16="http://schemas.microsoft.com/office/drawing/2014/main" id="{656DFEBC-83E2-4D34-AC5E-6E0A47BE73CE}"/>
              </a:ext>
            </a:extLst>
          </p:cNvPr>
          <p:cNvSpPr>
            <a:spLocks noGrp="1"/>
          </p:cNvSpPr>
          <p:nvPr>
            <p:ph idx="1"/>
          </p:nvPr>
        </p:nvSpPr>
        <p:spPr>
          <a:xfrm>
            <a:off x="251520" y="1137928"/>
            <a:ext cx="4865712" cy="3917032"/>
          </a:xfrm>
        </p:spPr>
        <p:txBody>
          <a:bodyPr>
            <a:normAutofit fontScale="85000" lnSpcReduction="20000"/>
          </a:bodyPr>
          <a:lstStyle/>
          <a:p>
            <a:endParaRPr lang="en-GB" dirty="0"/>
          </a:p>
          <a:p>
            <a:r>
              <a:rPr lang="en-GB" dirty="0"/>
              <a:t>Assignment refresher</a:t>
            </a:r>
          </a:p>
          <a:p>
            <a:r>
              <a:rPr lang="en-GB" dirty="0"/>
              <a:t>Reading &amp; Research Review</a:t>
            </a:r>
          </a:p>
          <a:p>
            <a:r>
              <a:rPr lang="en-GB" dirty="0"/>
              <a:t>Strategy &amp; Learning</a:t>
            </a:r>
          </a:p>
          <a:p>
            <a:r>
              <a:rPr lang="en-GB" dirty="0"/>
              <a:t>The Learning School</a:t>
            </a:r>
          </a:p>
          <a:p>
            <a:r>
              <a:rPr lang="en-GB" dirty="0"/>
              <a:t>Emergence &amp; Learning</a:t>
            </a:r>
          </a:p>
          <a:p>
            <a:r>
              <a:rPr lang="en-GB" dirty="0"/>
              <a:t>Mintzberg’s View</a:t>
            </a:r>
          </a:p>
          <a:p>
            <a:r>
              <a:rPr lang="en-GB" dirty="0"/>
              <a:t>Emergent Strategy</a:t>
            </a:r>
          </a:p>
          <a:p>
            <a:r>
              <a:rPr lang="en-GB" dirty="0"/>
              <a:t>Strategy &amp; Culture</a:t>
            </a:r>
          </a:p>
          <a:p>
            <a:r>
              <a:rPr lang="en-GB" dirty="0"/>
              <a:t>Review</a:t>
            </a:r>
          </a:p>
          <a:p>
            <a:endParaRPr lang="en-GB" dirty="0"/>
          </a:p>
        </p:txBody>
      </p:sp>
      <p:pic>
        <p:nvPicPr>
          <p:cNvPr id="6" name="Picture 5" descr="A picture containing curtain&#10;&#10;Description automatically generated">
            <a:extLst>
              <a:ext uri="{FF2B5EF4-FFF2-40B4-BE49-F238E27FC236}">
                <a16:creationId xmlns:a16="http://schemas.microsoft.com/office/drawing/2014/main" id="{E88BD3E6-B8A4-4099-8BE3-BA5326C780A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012160" y="746448"/>
            <a:ext cx="3131840" cy="782960"/>
          </a:xfrm>
          <a:prstGeom prst="rect">
            <a:avLst/>
          </a:prstGeom>
        </p:spPr>
      </p:pic>
      <p:pic>
        <p:nvPicPr>
          <p:cNvPr id="10" name="Picture 9" descr="A picture containing object, person, indoor, sitting&#10;&#10;Description automatically generated">
            <a:extLst>
              <a:ext uri="{FF2B5EF4-FFF2-40B4-BE49-F238E27FC236}">
                <a16:creationId xmlns:a16="http://schemas.microsoft.com/office/drawing/2014/main" id="{D5B9EC3E-6643-4946-9085-306F070ADC8B}"/>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292080" y="1719457"/>
            <a:ext cx="3848136" cy="3995543"/>
          </a:xfrm>
          <a:prstGeom prst="rect">
            <a:avLst/>
          </a:prstGeom>
        </p:spPr>
      </p:pic>
    </p:spTree>
    <p:extLst>
      <p:ext uri="{BB962C8B-B14F-4D97-AF65-F5344CB8AC3E}">
        <p14:creationId xmlns:p14="http://schemas.microsoft.com/office/powerpoint/2010/main" val="3254800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500"/>
                                        <p:tgtEl>
                                          <p:spTgt spid="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fade">
                                      <p:cBhvr>
                                        <p:cTn id="42" dur="500"/>
                                        <p:tgtEl>
                                          <p:spTgt spid="3">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animEffect transition="in" filter="fade">
                                      <p:cBhvr>
                                        <p:cTn id="47"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689D4-0240-5B42-B292-ED52582EAC8E}"/>
              </a:ext>
            </a:extLst>
          </p:cNvPr>
          <p:cNvSpPr>
            <a:spLocks noGrp="1"/>
          </p:cNvSpPr>
          <p:nvPr>
            <p:ph type="title"/>
          </p:nvPr>
        </p:nvSpPr>
        <p:spPr/>
        <p:txBody>
          <a:bodyPr/>
          <a:lstStyle/>
          <a:p>
            <a:r>
              <a:rPr lang="en-GB" dirty="0"/>
              <a:t>Module Task Assessment</a:t>
            </a:r>
          </a:p>
        </p:txBody>
      </p:sp>
      <p:sp>
        <p:nvSpPr>
          <p:cNvPr id="3" name="Text Placeholder 2">
            <a:extLst>
              <a:ext uri="{FF2B5EF4-FFF2-40B4-BE49-F238E27FC236}">
                <a16:creationId xmlns:a16="http://schemas.microsoft.com/office/drawing/2014/main" id="{8BDE32A9-3463-4946-9075-4913B3582113}"/>
              </a:ext>
            </a:extLst>
          </p:cNvPr>
          <p:cNvSpPr>
            <a:spLocks noGrp="1"/>
          </p:cNvSpPr>
          <p:nvPr>
            <p:ph type="body" idx="1"/>
          </p:nvPr>
        </p:nvSpPr>
        <p:spPr>
          <a:xfrm>
            <a:off x="755576" y="1080566"/>
            <a:ext cx="2947877" cy="396412"/>
          </a:xfrm>
        </p:spPr>
        <p:txBody>
          <a:bodyPr>
            <a:normAutofit lnSpcReduction="10000"/>
          </a:bodyPr>
          <a:lstStyle/>
          <a:p>
            <a:r>
              <a:rPr lang="en-GB" dirty="0">
                <a:solidFill>
                  <a:srgbClr val="002060"/>
                </a:solidFill>
              </a:rPr>
              <a:t>TASK</a:t>
            </a:r>
          </a:p>
        </p:txBody>
      </p:sp>
      <p:sp>
        <p:nvSpPr>
          <p:cNvPr id="4" name="Content Placeholder 3">
            <a:extLst>
              <a:ext uri="{FF2B5EF4-FFF2-40B4-BE49-F238E27FC236}">
                <a16:creationId xmlns:a16="http://schemas.microsoft.com/office/drawing/2014/main" id="{8E772F59-619A-9141-8586-ECDD50C154D1}"/>
              </a:ext>
            </a:extLst>
          </p:cNvPr>
          <p:cNvSpPr>
            <a:spLocks noGrp="1"/>
          </p:cNvSpPr>
          <p:nvPr>
            <p:ph sz="half" idx="2"/>
          </p:nvPr>
        </p:nvSpPr>
        <p:spPr>
          <a:xfrm>
            <a:off x="247069" y="1800143"/>
            <a:ext cx="3456384" cy="3657064"/>
          </a:xfrm>
        </p:spPr>
        <p:txBody>
          <a:bodyPr>
            <a:normAutofit fontScale="85000" lnSpcReduction="20000"/>
          </a:bodyPr>
          <a:lstStyle/>
          <a:p>
            <a:pPr marL="457200" indent="-457200">
              <a:buFont typeface="+mj-lt"/>
              <a:buAutoNum type="arabicPeriod"/>
              <a:defRPr/>
            </a:pPr>
            <a:r>
              <a:rPr lang="en-GB" sz="2000" dirty="0">
                <a:solidFill>
                  <a:srgbClr val="002060"/>
                </a:solidFill>
                <a:latin typeface="Tahoma" panose="020B0604030504040204" pitchFamily="34" charset="0"/>
                <a:ea typeface="Tahoma" panose="020B0604030504040204" pitchFamily="34" charset="0"/>
                <a:cs typeface="Tahoma" panose="020B0604030504040204" pitchFamily="34" charset="0"/>
              </a:rPr>
              <a:t>Depth of critical analysis of your chosen organisation’s internal and external environment</a:t>
            </a:r>
            <a:endParaRPr lang="en-GB" sz="2000" b="1"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457200" indent="-457200">
              <a:buFont typeface="+mj-lt"/>
              <a:buAutoNum type="arabicPeriod"/>
              <a:defRPr/>
            </a:pPr>
            <a:r>
              <a:rPr lang="en-GB" sz="2000" dirty="0">
                <a:solidFill>
                  <a:srgbClr val="002060"/>
                </a:solidFill>
                <a:latin typeface="Tahoma" panose="020B0604030504040204" pitchFamily="34" charset="0"/>
                <a:ea typeface="Tahoma" panose="020B0604030504040204" pitchFamily="34" charset="0"/>
                <a:cs typeface="Tahoma" panose="020B0604030504040204" pitchFamily="34" charset="0"/>
              </a:rPr>
              <a:t>Conduct a stakeholder analysis and an evaluation of stakeholder expectations</a:t>
            </a:r>
            <a:endParaRPr lang="en-GB" sz="2000" b="1"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457200" indent="-457200">
              <a:buFont typeface="+mj-lt"/>
              <a:buAutoNum type="arabicPeriod"/>
              <a:defRPr/>
            </a:pPr>
            <a:r>
              <a:rPr lang="en-GB" sz="2000" dirty="0">
                <a:solidFill>
                  <a:srgbClr val="002060"/>
                </a:solidFill>
                <a:latin typeface="Tahoma" panose="020B0604030504040204" pitchFamily="34" charset="0"/>
                <a:ea typeface="Tahoma" panose="020B0604030504040204" pitchFamily="34" charset="0"/>
                <a:cs typeface="Tahoma" panose="020B0604030504040204" pitchFamily="34" charset="0"/>
              </a:rPr>
              <a:t>Application of a range of relevant academic theories/models</a:t>
            </a:r>
            <a:endParaRPr lang="en-GB" sz="2000" b="1"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457200" indent="-457200">
              <a:buFont typeface="+mj-lt"/>
              <a:buAutoNum type="arabicPeriod"/>
              <a:defRPr/>
            </a:pPr>
            <a:r>
              <a:rPr lang="en-GB" sz="2000" dirty="0">
                <a:solidFill>
                  <a:srgbClr val="002060"/>
                </a:solidFill>
                <a:latin typeface="Tahoma" panose="020B0604030504040204" pitchFamily="34" charset="0"/>
                <a:ea typeface="Tahoma" panose="020B0604030504040204" pitchFamily="34" charset="0"/>
                <a:cs typeface="Tahoma" panose="020B0604030504040204" pitchFamily="34" charset="0"/>
              </a:rPr>
              <a:t>Provide a critical appraisal of your chosen organisation’s current strategic direction</a:t>
            </a:r>
            <a:endParaRPr lang="en-GB" sz="2000" b="1"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457200" indent="-457200">
              <a:buFont typeface="+mj-lt"/>
              <a:buAutoNum type="arabicPeriod"/>
              <a:defRPr/>
            </a:pPr>
            <a:r>
              <a:rPr lang="en-GB" sz="2000" dirty="0">
                <a:solidFill>
                  <a:srgbClr val="002060"/>
                </a:solidFill>
                <a:latin typeface="Tahoma" panose="020B0604030504040204" pitchFamily="34" charset="0"/>
                <a:ea typeface="Tahoma" panose="020B0604030504040204" pitchFamily="34" charset="0"/>
                <a:cs typeface="Tahoma" panose="020B0604030504040204" pitchFamily="34" charset="0"/>
              </a:rPr>
              <a:t>Depth and clarity of the proposed new strategy</a:t>
            </a:r>
            <a:endParaRPr lang="en-GB" sz="2000" b="1"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0" indent="0">
              <a:buNone/>
            </a:pPr>
            <a:endParaRPr lang="en-GB" dirty="0">
              <a:solidFill>
                <a:srgbClr val="002060"/>
              </a:solidFill>
            </a:endParaRPr>
          </a:p>
        </p:txBody>
      </p:sp>
      <p:sp>
        <p:nvSpPr>
          <p:cNvPr id="5" name="Text Placeholder 4">
            <a:extLst>
              <a:ext uri="{FF2B5EF4-FFF2-40B4-BE49-F238E27FC236}">
                <a16:creationId xmlns:a16="http://schemas.microsoft.com/office/drawing/2014/main" id="{F267F932-2727-544D-9FD5-B75A811B9543}"/>
              </a:ext>
            </a:extLst>
          </p:cNvPr>
          <p:cNvSpPr>
            <a:spLocks noGrp="1"/>
          </p:cNvSpPr>
          <p:nvPr>
            <p:ph type="body" sz="quarter" idx="3"/>
          </p:nvPr>
        </p:nvSpPr>
        <p:spPr>
          <a:xfrm>
            <a:off x="4860032" y="974015"/>
            <a:ext cx="4426402" cy="502963"/>
          </a:xfrm>
        </p:spPr>
        <p:txBody>
          <a:bodyPr>
            <a:normAutofit lnSpcReduction="10000"/>
          </a:bodyPr>
          <a:lstStyle/>
          <a:p>
            <a:r>
              <a:rPr lang="en-GB" dirty="0">
                <a:solidFill>
                  <a:srgbClr val="0000CC"/>
                </a:solidFill>
              </a:rPr>
              <a:t>Common Assessment Criteria</a:t>
            </a:r>
          </a:p>
        </p:txBody>
      </p:sp>
      <p:sp>
        <p:nvSpPr>
          <p:cNvPr id="6" name="Content Placeholder 5">
            <a:extLst>
              <a:ext uri="{FF2B5EF4-FFF2-40B4-BE49-F238E27FC236}">
                <a16:creationId xmlns:a16="http://schemas.microsoft.com/office/drawing/2014/main" id="{6D6CC05F-5CDF-9743-8EC8-85F6AD289176}"/>
              </a:ext>
            </a:extLst>
          </p:cNvPr>
          <p:cNvSpPr>
            <a:spLocks noGrp="1"/>
          </p:cNvSpPr>
          <p:nvPr>
            <p:ph sz="quarter" idx="4"/>
          </p:nvPr>
        </p:nvSpPr>
        <p:spPr>
          <a:xfrm>
            <a:off x="4329649" y="1831108"/>
            <a:ext cx="4536504" cy="3657064"/>
          </a:xfrm>
        </p:spPr>
        <p:txBody>
          <a:bodyPr>
            <a:normAutofit fontScale="85000" lnSpcReduction="20000"/>
          </a:bodyPr>
          <a:lstStyle/>
          <a:p>
            <a:pPr marL="514350" indent="-514350">
              <a:buFont typeface="+mj-lt"/>
              <a:buAutoNum type="arabicPeriod"/>
            </a:pPr>
            <a:r>
              <a:rPr lang="en-GB" dirty="0">
                <a:solidFill>
                  <a:srgbClr val="0000CC"/>
                </a:solidFill>
              </a:rPr>
              <a:t>Engagement with Literature Skills.      (30)</a:t>
            </a:r>
          </a:p>
          <a:p>
            <a:pPr marL="514350" indent="-514350">
              <a:buFont typeface="+mj-lt"/>
              <a:buAutoNum type="arabicPeriod"/>
            </a:pPr>
            <a:r>
              <a:rPr lang="en-GB" dirty="0">
                <a:solidFill>
                  <a:srgbClr val="0000CC"/>
                </a:solidFill>
              </a:rPr>
              <a:t>Knowledge and Understanding Skills (25)</a:t>
            </a:r>
          </a:p>
          <a:p>
            <a:pPr marL="514350" indent="-514350">
              <a:buFont typeface="+mj-lt"/>
              <a:buAutoNum type="arabicPeriod"/>
            </a:pPr>
            <a:r>
              <a:rPr lang="en-GB" dirty="0">
                <a:solidFill>
                  <a:srgbClr val="0000CC"/>
                </a:solidFill>
              </a:rPr>
              <a:t>Cognitive and Intellectual Skills          (25)</a:t>
            </a:r>
          </a:p>
          <a:p>
            <a:pPr marL="514350" indent="-514350">
              <a:buFont typeface="+mj-lt"/>
              <a:buAutoNum type="arabicPeriod"/>
            </a:pPr>
            <a:r>
              <a:rPr lang="en-GB" dirty="0">
                <a:solidFill>
                  <a:srgbClr val="0000CC"/>
                </a:solidFill>
              </a:rPr>
              <a:t>Practical Application Skills (10)</a:t>
            </a:r>
          </a:p>
          <a:p>
            <a:pPr marL="514350" indent="-514350">
              <a:buFont typeface="+mj-lt"/>
              <a:buAutoNum type="arabicPeriod"/>
            </a:pPr>
            <a:r>
              <a:rPr lang="en-GB" dirty="0">
                <a:solidFill>
                  <a:srgbClr val="0000CC"/>
                </a:solidFill>
              </a:rPr>
              <a:t> Transferable Skills for Life and Professional Practice (10)</a:t>
            </a:r>
          </a:p>
          <a:p>
            <a:pPr marL="514350" indent="-514350">
              <a:buFont typeface="+mj-lt"/>
              <a:buAutoNum type="arabicPeriod"/>
            </a:pPr>
            <a:endParaRPr lang="en-GB" dirty="0">
              <a:solidFill>
                <a:srgbClr val="0000CC"/>
              </a:solidFill>
            </a:endParaRPr>
          </a:p>
        </p:txBody>
      </p:sp>
    </p:spTree>
    <p:extLst>
      <p:ext uri="{BB962C8B-B14F-4D97-AF65-F5344CB8AC3E}">
        <p14:creationId xmlns:p14="http://schemas.microsoft.com/office/powerpoint/2010/main" val="3212947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txEl>
                                              <p:pRg st="0" end="0"/>
                                            </p:txEl>
                                          </p:spTgt>
                                        </p:tgtEl>
                                        <p:attrNameLst>
                                          <p:attrName>style.visibility</p:attrName>
                                        </p:attrNameLst>
                                      </p:cBhvr>
                                      <p:to>
                                        <p:strVal val="visible"/>
                                      </p:to>
                                    </p:set>
                                    <p:animEffect transition="in" filter="fade">
                                      <p:cBhvr>
                                        <p:cTn id="32" dur="500"/>
                                        <p:tgtEl>
                                          <p:spTgt spid="5">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0" end="0"/>
                                            </p:txEl>
                                          </p:spTgt>
                                        </p:tgtEl>
                                        <p:attrNameLst>
                                          <p:attrName>style.visibility</p:attrName>
                                        </p:attrNameLst>
                                      </p:cBhvr>
                                      <p:to>
                                        <p:strVal val="visible"/>
                                      </p:to>
                                    </p:set>
                                    <p:animEffect transition="in" filter="fade">
                                      <p:cBhvr>
                                        <p:cTn id="37" dur="500"/>
                                        <p:tgtEl>
                                          <p:spTgt spid="6">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6">
                                            <p:txEl>
                                              <p:pRg st="1" end="1"/>
                                            </p:txEl>
                                          </p:spTgt>
                                        </p:tgtEl>
                                        <p:attrNameLst>
                                          <p:attrName>style.visibility</p:attrName>
                                        </p:attrNameLst>
                                      </p:cBhvr>
                                      <p:to>
                                        <p:strVal val="visible"/>
                                      </p:to>
                                    </p:set>
                                    <p:animEffect transition="in" filter="fade">
                                      <p:cBhvr>
                                        <p:cTn id="42" dur="500"/>
                                        <p:tgtEl>
                                          <p:spTgt spid="6">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6">
                                            <p:txEl>
                                              <p:pRg st="2" end="2"/>
                                            </p:txEl>
                                          </p:spTgt>
                                        </p:tgtEl>
                                        <p:attrNameLst>
                                          <p:attrName>style.visibility</p:attrName>
                                        </p:attrNameLst>
                                      </p:cBhvr>
                                      <p:to>
                                        <p:strVal val="visible"/>
                                      </p:to>
                                    </p:set>
                                    <p:animEffect transition="in" filter="fade">
                                      <p:cBhvr>
                                        <p:cTn id="47" dur="500"/>
                                        <p:tgtEl>
                                          <p:spTgt spid="6">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6">
                                            <p:txEl>
                                              <p:pRg st="3" end="3"/>
                                            </p:txEl>
                                          </p:spTgt>
                                        </p:tgtEl>
                                        <p:attrNameLst>
                                          <p:attrName>style.visibility</p:attrName>
                                        </p:attrNameLst>
                                      </p:cBhvr>
                                      <p:to>
                                        <p:strVal val="visible"/>
                                      </p:to>
                                    </p:set>
                                    <p:animEffect transition="in" filter="fade">
                                      <p:cBhvr>
                                        <p:cTn id="52" dur="500"/>
                                        <p:tgtEl>
                                          <p:spTgt spid="6">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6">
                                            <p:txEl>
                                              <p:pRg st="4" end="4"/>
                                            </p:txEl>
                                          </p:spTgt>
                                        </p:tgtEl>
                                        <p:attrNameLst>
                                          <p:attrName>style.visibility</p:attrName>
                                        </p:attrNameLst>
                                      </p:cBhvr>
                                      <p:to>
                                        <p:strVal val="visible"/>
                                      </p:to>
                                    </p:set>
                                    <p:animEffect transition="in" filter="fade">
                                      <p:cBhvr>
                                        <p:cTn id="57"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B9A943-CA74-406F-9834-1DA9C56D6D2B}"/>
              </a:ext>
            </a:extLst>
          </p:cNvPr>
          <p:cNvSpPr>
            <a:spLocks noGrp="1"/>
          </p:cNvSpPr>
          <p:nvPr>
            <p:ph type="title"/>
          </p:nvPr>
        </p:nvSpPr>
        <p:spPr>
          <a:xfrm>
            <a:off x="457200" y="0"/>
            <a:ext cx="8229600" cy="692696"/>
          </a:xfrm>
        </p:spPr>
        <p:txBody>
          <a:bodyPr/>
          <a:lstStyle/>
          <a:p>
            <a:pPr algn="ctr"/>
            <a:r>
              <a:rPr lang="en-GB" dirty="0"/>
              <a:t>Reading &amp; Research</a:t>
            </a:r>
          </a:p>
        </p:txBody>
      </p:sp>
      <p:sp>
        <p:nvSpPr>
          <p:cNvPr id="3" name="Content Placeholder 2">
            <a:extLst>
              <a:ext uri="{FF2B5EF4-FFF2-40B4-BE49-F238E27FC236}">
                <a16:creationId xmlns:a16="http://schemas.microsoft.com/office/drawing/2014/main" id="{2A4335A4-21C7-42AA-9462-7BB405F7938D}"/>
              </a:ext>
            </a:extLst>
          </p:cNvPr>
          <p:cNvSpPr>
            <a:spLocks noGrp="1"/>
          </p:cNvSpPr>
          <p:nvPr>
            <p:ph idx="1"/>
          </p:nvPr>
        </p:nvSpPr>
        <p:spPr>
          <a:xfrm>
            <a:off x="179512" y="764704"/>
            <a:ext cx="8229600" cy="4896544"/>
          </a:xfrm>
        </p:spPr>
        <p:txBody>
          <a:bodyPr>
            <a:normAutofit fontScale="77500" lnSpcReduction="20000"/>
          </a:bodyPr>
          <a:lstStyle/>
          <a:p>
            <a:pPr marL="0" indent="0">
              <a:buNone/>
            </a:pPr>
            <a:r>
              <a:rPr lang="en-GB" dirty="0">
                <a:solidFill>
                  <a:srgbClr val="002060"/>
                </a:solidFill>
              </a:rPr>
              <a:t>Research your own/chosen organisations current (and past) strategies, and see which of the ‘5 Ps’ they are using, and which ‘School’ they are in?  You will need to investigate the other ‘schools’ to find out the complete picture Mintzberg painted with his research.</a:t>
            </a:r>
          </a:p>
          <a:p>
            <a:pPr marL="0" indent="0">
              <a:buNone/>
            </a:pPr>
            <a:endParaRPr lang="en-GB" dirty="0">
              <a:solidFill>
                <a:srgbClr val="002060"/>
              </a:solidFill>
            </a:endParaRPr>
          </a:p>
          <a:p>
            <a:pPr lvl="1"/>
            <a:r>
              <a:rPr lang="en-GB" dirty="0">
                <a:solidFill>
                  <a:srgbClr val="0000CC"/>
                </a:solidFill>
              </a:rPr>
              <a:t>Make use of the online Databases – MarketLine and NewsBank</a:t>
            </a:r>
          </a:p>
          <a:p>
            <a:pPr lvl="1"/>
            <a:r>
              <a:rPr lang="en-GB" dirty="0">
                <a:solidFill>
                  <a:srgbClr val="0000CC"/>
                </a:solidFill>
              </a:rPr>
              <a:t>Investigate Mintzberg and his range of work</a:t>
            </a:r>
          </a:p>
          <a:p>
            <a:pPr lvl="1"/>
            <a:r>
              <a:rPr lang="en-GB" dirty="0">
                <a:solidFill>
                  <a:srgbClr val="0000CC"/>
                </a:solidFill>
              </a:rPr>
              <a:t>Make use of journal articles in the online library</a:t>
            </a:r>
          </a:p>
          <a:p>
            <a:pPr lvl="1"/>
            <a:r>
              <a:rPr lang="en-GB" dirty="0">
                <a:solidFill>
                  <a:srgbClr val="0000CC"/>
                </a:solidFill>
              </a:rPr>
              <a:t>Search the quality newspapers in the online library (Financial Times, Sunday Times, Observer, Times, etc.)</a:t>
            </a:r>
          </a:p>
          <a:p>
            <a:pPr lvl="1"/>
            <a:r>
              <a:rPr lang="en-GB" dirty="0">
                <a:solidFill>
                  <a:srgbClr val="0000CC"/>
                </a:solidFill>
              </a:rPr>
              <a:t>Internet sources (use the CRAAP test)</a:t>
            </a:r>
          </a:p>
          <a:p>
            <a:pPr marL="457200" lvl="1" indent="0">
              <a:buNone/>
            </a:pPr>
            <a:endParaRPr lang="en-GB" dirty="0">
              <a:solidFill>
                <a:srgbClr val="FF0066"/>
              </a:solidFill>
            </a:endParaRPr>
          </a:p>
          <a:p>
            <a:pPr marL="457200" lvl="1" indent="0">
              <a:buNone/>
            </a:pPr>
            <a:r>
              <a:rPr lang="en-GB" dirty="0">
                <a:solidFill>
                  <a:srgbClr val="002060"/>
                </a:solidFill>
              </a:rPr>
              <a:t>Ask your tutor for advice, if you have any difficulties with using the library.  There is advice available on the SfWP Outreach Homepage on Moodle</a:t>
            </a:r>
          </a:p>
          <a:p>
            <a:pPr marL="457200" lvl="1" indent="0">
              <a:buNone/>
            </a:pPr>
            <a:endParaRPr lang="en-GB" dirty="0">
              <a:solidFill>
                <a:srgbClr val="002060"/>
              </a:solidFill>
            </a:endParaRPr>
          </a:p>
          <a:p>
            <a:pPr marL="457200" lvl="1" indent="0">
              <a:buNone/>
            </a:pPr>
            <a:r>
              <a:rPr lang="en-GB" dirty="0">
                <a:solidFill>
                  <a:srgbClr val="002060"/>
                </a:solidFill>
              </a:rPr>
              <a:t>Write up your findings ready for discussion at a follow-up session….this exercise should take about 3 to 6 hours to complete</a:t>
            </a:r>
          </a:p>
        </p:txBody>
      </p:sp>
    </p:spTree>
    <p:extLst>
      <p:ext uri="{BB962C8B-B14F-4D97-AF65-F5344CB8AC3E}">
        <p14:creationId xmlns:p14="http://schemas.microsoft.com/office/powerpoint/2010/main" val="3643099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0" end="10"/>
                                            </p:txEl>
                                          </p:spTgt>
                                        </p:tgtEl>
                                        <p:attrNameLst>
                                          <p:attrName>style.visibility</p:attrName>
                                        </p:attrNameLst>
                                      </p:cBhvr>
                                      <p:to>
                                        <p:strVal val="visible"/>
                                      </p:to>
                                    </p:set>
                                    <p:animEffect transition="in" filter="fade">
                                      <p:cBhvr>
                                        <p:cTn id="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32496D2-875F-41AB-B418-1E17D004A1A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377755" y="815115"/>
            <a:ext cx="3514725" cy="2781300"/>
          </a:xfrm>
          <a:prstGeom prst="rect">
            <a:avLst/>
          </a:prstGeom>
        </p:spPr>
      </p:pic>
      <p:sp>
        <p:nvSpPr>
          <p:cNvPr id="2" name="Title 1">
            <a:extLst>
              <a:ext uri="{FF2B5EF4-FFF2-40B4-BE49-F238E27FC236}">
                <a16:creationId xmlns:a16="http://schemas.microsoft.com/office/drawing/2014/main" id="{9D3F3873-3D22-4264-8144-B648C76D1A2A}"/>
              </a:ext>
            </a:extLst>
          </p:cNvPr>
          <p:cNvSpPr>
            <a:spLocks noGrp="1"/>
          </p:cNvSpPr>
          <p:nvPr>
            <p:ph type="title"/>
          </p:nvPr>
        </p:nvSpPr>
        <p:spPr>
          <a:xfrm>
            <a:off x="457200" y="42387"/>
            <a:ext cx="8229600" cy="1143000"/>
          </a:xfrm>
        </p:spPr>
        <p:txBody>
          <a:bodyPr/>
          <a:lstStyle/>
          <a:p>
            <a:r>
              <a:rPr lang="en-GB" dirty="0"/>
              <a:t>10 Schools of Strategy</a:t>
            </a:r>
          </a:p>
        </p:txBody>
      </p:sp>
      <p:sp>
        <p:nvSpPr>
          <p:cNvPr id="3" name="Content Placeholder 2">
            <a:extLst>
              <a:ext uri="{FF2B5EF4-FFF2-40B4-BE49-F238E27FC236}">
                <a16:creationId xmlns:a16="http://schemas.microsoft.com/office/drawing/2014/main" id="{1929242B-D9DF-4C2F-A607-0EB4EA69DA2E}"/>
              </a:ext>
            </a:extLst>
          </p:cNvPr>
          <p:cNvSpPr>
            <a:spLocks noGrp="1"/>
          </p:cNvSpPr>
          <p:nvPr>
            <p:ph idx="1"/>
          </p:nvPr>
        </p:nvSpPr>
        <p:spPr>
          <a:xfrm>
            <a:off x="251520" y="656784"/>
            <a:ext cx="7886700" cy="3978737"/>
          </a:xfrm>
        </p:spPr>
        <p:txBody>
          <a:bodyPr>
            <a:normAutofit/>
          </a:bodyPr>
          <a:lstStyle/>
          <a:p>
            <a:pPr marL="514350" indent="-514350">
              <a:buFont typeface="+mj-lt"/>
              <a:buAutoNum type="arabicPeriod"/>
            </a:pPr>
            <a:r>
              <a:rPr lang="en-GB" sz="2000" i="1" dirty="0">
                <a:solidFill>
                  <a:srgbClr val="002060"/>
                </a:solidFill>
              </a:rPr>
              <a:t>The Design School</a:t>
            </a:r>
          </a:p>
          <a:p>
            <a:pPr marL="514350" indent="-514350">
              <a:buFont typeface="+mj-lt"/>
              <a:buAutoNum type="arabicPeriod"/>
            </a:pPr>
            <a:r>
              <a:rPr lang="en-GB" sz="2000" i="1" dirty="0">
                <a:solidFill>
                  <a:srgbClr val="002060"/>
                </a:solidFill>
              </a:rPr>
              <a:t>The Planning School</a:t>
            </a:r>
          </a:p>
          <a:p>
            <a:pPr marL="514350" indent="-514350">
              <a:buFont typeface="+mj-lt"/>
              <a:buAutoNum type="arabicPeriod"/>
            </a:pPr>
            <a:r>
              <a:rPr lang="en-GB" sz="2000" i="1" dirty="0">
                <a:solidFill>
                  <a:srgbClr val="002060"/>
                </a:solidFill>
              </a:rPr>
              <a:t>The Positioning School</a:t>
            </a:r>
          </a:p>
          <a:p>
            <a:pPr marL="514350" indent="-514350">
              <a:buFont typeface="+mj-lt"/>
              <a:buAutoNum type="arabicPeriod"/>
            </a:pPr>
            <a:r>
              <a:rPr lang="en-GB" sz="2000" i="1" dirty="0">
                <a:solidFill>
                  <a:srgbClr val="002060"/>
                </a:solidFill>
              </a:rPr>
              <a:t>The Entrepreneurial School</a:t>
            </a:r>
          </a:p>
          <a:p>
            <a:pPr marL="514350" indent="-514350">
              <a:buFont typeface="+mj-lt"/>
              <a:buAutoNum type="arabicPeriod"/>
            </a:pPr>
            <a:r>
              <a:rPr lang="en-GB" sz="2000" dirty="0">
                <a:solidFill>
                  <a:srgbClr val="0000CC"/>
                </a:solidFill>
              </a:rPr>
              <a:t>The Cognitive School</a:t>
            </a:r>
          </a:p>
          <a:p>
            <a:pPr marL="514350" indent="-514350">
              <a:buFont typeface="+mj-lt"/>
              <a:buAutoNum type="arabicPeriod"/>
            </a:pPr>
            <a:r>
              <a:rPr lang="en-GB" sz="2000" i="1" dirty="0">
                <a:solidFill>
                  <a:srgbClr val="002060"/>
                </a:solidFill>
              </a:rPr>
              <a:t>The Learning School</a:t>
            </a:r>
          </a:p>
          <a:p>
            <a:pPr marL="514350" indent="-514350">
              <a:buFont typeface="+mj-lt"/>
              <a:buAutoNum type="arabicPeriod"/>
            </a:pPr>
            <a:r>
              <a:rPr lang="en-GB" sz="2000" dirty="0">
                <a:solidFill>
                  <a:srgbClr val="0000CC"/>
                </a:solidFill>
              </a:rPr>
              <a:t>The Power School</a:t>
            </a:r>
          </a:p>
          <a:p>
            <a:pPr marL="514350" indent="-514350">
              <a:buFont typeface="+mj-lt"/>
              <a:buAutoNum type="arabicPeriod"/>
            </a:pPr>
            <a:r>
              <a:rPr lang="en-GB" sz="2000" dirty="0">
                <a:solidFill>
                  <a:srgbClr val="0000CC"/>
                </a:solidFill>
              </a:rPr>
              <a:t>The Cultural School</a:t>
            </a:r>
          </a:p>
          <a:p>
            <a:pPr marL="514350" indent="-514350">
              <a:buFont typeface="+mj-lt"/>
              <a:buAutoNum type="arabicPeriod"/>
            </a:pPr>
            <a:r>
              <a:rPr lang="en-GB" sz="2000" dirty="0">
                <a:solidFill>
                  <a:srgbClr val="0000CC"/>
                </a:solidFill>
              </a:rPr>
              <a:t>The Environmental School</a:t>
            </a:r>
          </a:p>
          <a:p>
            <a:pPr marL="514350" indent="-514350">
              <a:buFont typeface="+mj-lt"/>
              <a:buAutoNum type="arabicPeriod"/>
            </a:pPr>
            <a:r>
              <a:rPr lang="en-GB" sz="2000" dirty="0">
                <a:solidFill>
                  <a:srgbClr val="0000CC"/>
                </a:solidFill>
              </a:rPr>
              <a:t>The Configuration School</a:t>
            </a:r>
          </a:p>
        </p:txBody>
      </p:sp>
      <p:pic>
        <p:nvPicPr>
          <p:cNvPr id="1026" name="Picture 2" descr="homer simpson episode 22 GIF">
            <a:extLst>
              <a:ext uri="{FF2B5EF4-FFF2-40B4-BE49-F238E27FC236}">
                <a16:creationId xmlns:a16="http://schemas.microsoft.com/office/drawing/2014/main" id="{2B973880-A14F-4483-845F-5C58228EEA01}"/>
              </a:ext>
            </a:extLst>
          </p:cNvPr>
          <p:cNvPicPr>
            <a:picLocks noChangeAspect="1" noChangeArrowheads="1" noCrop="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6948264" y="4020796"/>
            <a:ext cx="2189798" cy="166972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87F57FA-81E7-43A8-986D-8DB755D12161}"/>
              </a:ext>
            </a:extLst>
          </p:cNvPr>
          <p:cNvSpPr txBox="1"/>
          <p:nvPr/>
        </p:nvSpPr>
        <p:spPr>
          <a:xfrm>
            <a:off x="107504" y="4678856"/>
            <a:ext cx="6696744" cy="923330"/>
          </a:xfrm>
          <a:prstGeom prst="rect">
            <a:avLst/>
          </a:prstGeom>
          <a:noFill/>
        </p:spPr>
        <p:txBody>
          <a:bodyPr wrap="square" rtlCol="0">
            <a:spAutoFit/>
          </a:bodyPr>
          <a:lstStyle/>
          <a:p>
            <a:pPr algn="ctr"/>
            <a:r>
              <a:rPr lang="en-GB" i="1" dirty="0">
                <a:solidFill>
                  <a:srgbClr val="002060"/>
                </a:solidFill>
              </a:rPr>
              <a:t>“We have looked at some of these and, hopefully, you have carried out your own independent research – but, as a group,  we will look at one more of these schools of strategy – The Learning School.”</a:t>
            </a:r>
          </a:p>
        </p:txBody>
      </p:sp>
    </p:spTree>
    <p:extLst>
      <p:ext uri="{BB962C8B-B14F-4D97-AF65-F5344CB8AC3E}">
        <p14:creationId xmlns:p14="http://schemas.microsoft.com/office/powerpoint/2010/main" val="1983177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840B4-9B65-4240-AB8C-954685F4610E}"/>
              </a:ext>
            </a:extLst>
          </p:cNvPr>
          <p:cNvSpPr>
            <a:spLocks noGrp="1"/>
          </p:cNvSpPr>
          <p:nvPr>
            <p:ph type="title"/>
          </p:nvPr>
        </p:nvSpPr>
        <p:spPr>
          <a:xfrm>
            <a:off x="628650" y="365125"/>
            <a:ext cx="7886700" cy="831627"/>
          </a:xfrm>
        </p:spPr>
        <p:txBody>
          <a:bodyPr/>
          <a:lstStyle/>
          <a:p>
            <a:pPr algn="ctr"/>
            <a:r>
              <a:rPr lang="en-GB" dirty="0"/>
              <a:t>The Learning School</a:t>
            </a:r>
          </a:p>
        </p:txBody>
      </p:sp>
      <p:sp>
        <p:nvSpPr>
          <p:cNvPr id="3" name="Content Placeholder 2">
            <a:extLst>
              <a:ext uri="{FF2B5EF4-FFF2-40B4-BE49-F238E27FC236}">
                <a16:creationId xmlns:a16="http://schemas.microsoft.com/office/drawing/2014/main" id="{33A4EAE8-690D-48A6-B9BD-9BD4DA385D48}"/>
              </a:ext>
            </a:extLst>
          </p:cNvPr>
          <p:cNvSpPr>
            <a:spLocks noGrp="1"/>
          </p:cNvSpPr>
          <p:nvPr>
            <p:ph idx="1"/>
          </p:nvPr>
        </p:nvSpPr>
        <p:spPr>
          <a:xfrm>
            <a:off x="457200" y="1417638"/>
            <a:ext cx="8229600" cy="3379514"/>
          </a:xfrm>
        </p:spPr>
        <p:txBody>
          <a:bodyPr/>
          <a:lstStyle/>
          <a:p>
            <a:r>
              <a:rPr lang="en-GB" sz="2800" dirty="0">
                <a:solidFill>
                  <a:srgbClr val="0000CC"/>
                </a:solidFill>
              </a:rPr>
              <a:t>Strategy formation as an ‘Emergent Process’</a:t>
            </a:r>
          </a:p>
          <a:p>
            <a:r>
              <a:rPr lang="en-GB" sz="2800" dirty="0">
                <a:solidFill>
                  <a:srgbClr val="0000CC"/>
                </a:solidFill>
              </a:rPr>
              <a:t>If the world is as complex as, for example, the Cognitive School implies then how should strategists proceed?      </a:t>
            </a:r>
            <a:r>
              <a:rPr lang="en-GB" sz="2800" i="1" u="sng" dirty="0">
                <a:solidFill>
                  <a:srgbClr val="0000CC"/>
                </a:solidFill>
              </a:rPr>
              <a:t>‘Learn over time!’</a:t>
            </a:r>
          </a:p>
          <a:p>
            <a:r>
              <a:rPr lang="en-GB" sz="2800" dirty="0">
                <a:solidFill>
                  <a:srgbClr val="0000CC"/>
                </a:solidFill>
              </a:rPr>
              <a:t>“How do strategies actually form?”</a:t>
            </a:r>
          </a:p>
          <a:p>
            <a:r>
              <a:rPr lang="en-GB" sz="2800" dirty="0">
                <a:solidFill>
                  <a:srgbClr val="0000CC"/>
                </a:solidFill>
              </a:rPr>
              <a:t>Informed individuals </a:t>
            </a:r>
            <a:r>
              <a:rPr lang="en-GB" sz="2800" i="1" dirty="0">
                <a:solidFill>
                  <a:srgbClr val="0000CC"/>
                </a:solidFill>
              </a:rPr>
              <a:t>anywhere</a:t>
            </a:r>
            <a:r>
              <a:rPr lang="en-GB" sz="2800" dirty="0">
                <a:solidFill>
                  <a:srgbClr val="0000CC"/>
                </a:solidFill>
              </a:rPr>
              <a:t> can contribute</a:t>
            </a:r>
          </a:p>
          <a:p>
            <a:r>
              <a:rPr lang="en-GB" sz="2800" dirty="0">
                <a:solidFill>
                  <a:srgbClr val="0000CC"/>
                </a:solidFill>
              </a:rPr>
              <a:t>Emergent Strategy and Retrospective Sense-Making</a:t>
            </a:r>
          </a:p>
        </p:txBody>
      </p:sp>
    </p:spTree>
    <p:extLst>
      <p:ext uri="{BB962C8B-B14F-4D97-AF65-F5344CB8AC3E}">
        <p14:creationId xmlns:p14="http://schemas.microsoft.com/office/powerpoint/2010/main" val="3251483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Emergence and learning</a:t>
            </a:r>
            <a:endParaRPr lang="en-US" dirty="0"/>
          </a:p>
        </p:txBody>
      </p:sp>
      <p:sp>
        <p:nvSpPr>
          <p:cNvPr id="3" name="Content Placeholder 2"/>
          <p:cNvSpPr>
            <a:spLocks noGrp="1"/>
          </p:cNvSpPr>
          <p:nvPr>
            <p:ph idx="1"/>
          </p:nvPr>
        </p:nvSpPr>
        <p:spPr>
          <a:xfrm>
            <a:off x="613420" y="1253331"/>
            <a:ext cx="7886700" cy="4351338"/>
          </a:xfrm>
        </p:spPr>
        <p:txBody>
          <a:bodyPr/>
          <a:lstStyle/>
          <a:p>
            <a:r>
              <a:rPr lang="en-GB" dirty="0"/>
              <a:t>Rather than having a strategy unit or a strategically minded leader at the top, the learning organization behaves, as a whole, strategically</a:t>
            </a:r>
          </a:p>
          <a:p>
            <a:r>
              <a:rPr lang="en-GB" dirty="0"/>
              <a:t>Rather than trying to predict the future, the mantra of the emergent approach is being prepared for future challenges that cannot be summarized in neat strategy reports</a:t>
            </a:r>
          </a:p>
          <a:p>
            <a:r>
              <a:rPr lang="en-GB" dirty="0"/>
              <a:t>Preparedness replaces predictability as the strategic imperative</a:t>
            </a:r>
            <a:endParaRPr lang="en-A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831627"/>
          </a:xfrm>
        </p:spPr>
        <p:txBody>
          <a:bodyPr/>
          <a:lstStyle/>
          <a:p>
            <a:pPr algn="ctr"/>
            <a:r>
              <a:rPr lang="en-GB" dirty="0"/>
              <a:t>Strategy and learning</a:t>
            </a:r>
            <a:endParaRPr lang="en-US" dirty="0"/>
          </a:p>
        </p:txBody>
      </p:sp>
      <p:sp>
        <p:nvSpPr>
          <p:cNvPr id="3" name="Content Placeholder 2"/>
          <p:cNvSpPr>
            <a:spLocks noGrp="1"/>
          </p:cNvSpPr>
          <p:nvPr>
            <p:ph idx="1"/>
          </p:nvPr>
        </p:nvSpPr>
        <p:spPr>
          <a:xfrm>
            <a:off x="628650" y="1547192"/>
            <a:ext cx="7886700" cy="3763615"/>
          </a:xfrm>
        </p:spPr>
        <p:txBody>
          <a:bodyPr>
            <a:normAutofit/>
          </a:bodyPr>
          <a:lstStyle/>
          <a:p>
            <a:r>
              <a:rPr lang="en-GB" dirty="0">
                <a:solidFill>
                  <a:srgbClr val="0000CC"/>
                </a:solidFill>
              </a:rPr>
              <a:t>Single-loop learning optimizes its knowledge of a given problem by using skills, refining abilities and acquiring the knowledge necessary to achieve a resolution of that problem </a:t>
            </a:r>
            <a:endParaRPr lang="en-AU" dirty="0">
              <a:solidFill>
                <a:srgbClr val="0000CC"/>
              </a:solidFill>
            </a:endParaRPr>
          </a:p>
          <a:p>
            <a:r>
              <a:rPr lang="en-GB" dirty="0">
                <a:solidFill>
                  <a:srgbClr val="0000CC"/>
                </a:solidFill>
              </a:rPr>
              <a:t>Double-loop learning means changing the frame of reference that normally guides behaviour, teaching you how to change the rules of the game; it implies rethinking the task at hand and considering whether its accomplishment is beneficial or not</a:t>
            </a:r>
          </a:p>
        </p:txBody>
      </p:sp>
    </p:spTree>
    <p:extLst>
      <p:ext uri="{BB962C8B-B14F-4D97-AF65-F5344CB8AC3E}">
        <p14:creationId xmlns:p14="http://schemas.microsoft.com/office/powerpoint/2010/main" val="38590709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Strategy and learning</a:t>
            </a:r>
            <a:endParaRPr lang="en-US" dirty="0"/>
          </a:p>
        </p:txBody>
      </p:sp>
      <p:sp>
        <p:nvSpPr>
          <p:cNvPr id="3" name="Content Placeholder 2"/>
          <p:cNvSpPr>
            <a:spLocks noGrp="1"/>
          </p:cNvSpPr>
          <p:nvPr>
            <p:ph idx="1"/>
          </p:nvPr>
        </p:nvSpPr>
        <p:spPr>
          <a:xfrm>
            <a:off x="628650" y="1196752"/>
            <a:ext cx="7886700" cy="4351338"/>
          </a:xfrm>
        </p:spPr>
        <p:txBody>
          <a:bodyPr>
            <a:normAutofit fontScale="92500" lnSpcReduction="20000"/>
          </a:bodyPr>
          <a:lstStyle/>
          <a:p>
            <a:r>
              <a:rPr lang="en-GB" dirty="0"/>
              <a:t>Deutero-learning is continuous, behavioural-communicative and largely unconscious </a:t>
            </a:r>
          </a:p>
          <a:p>
            <a:r>
              <a:rPr lang="en-US" b="0" i="0" dirty="0">
                <a:solidFill>
                  <a:srgbClr val="444444"/>
                </a:solidFill>
                <a:effectLst/>
                <a:latin typeface="Gentium Basic"/>
              </a:rPr>
              <a:t>Deutero-learning, or </a:t>
            </a:r>
            <a:r>
              <a:rPr lang="en-US" b="0" i="1" dirty="0">
                <a:solidFill>
                  <a:srgbClr val="444444"/>
                </a:solidFill>
                <a:effectLst/>
                <a:latin typeface="Gentium Basic"/>
              </a:rPr>
              <a:t>triple-loop learning</a:t>
            </a:r>
            <a:r>
              <a:rPr lang="en-US" b="0" i="0" dirty="0">
                <a:solidFill>
                  <a:srgbClr val="444444"/>
                </a:solidFill>
                <a:effectLst/>
                <a:latin typeface="Gentium Basic"/>
              </a:rPr>
              <a:t>, encompasses and transcends both single-loop and double-loop learning.</a:t>
            </a:r>
          </a:p>
          <a:p>
            <a:r>
              <a:rPr lang="en-US" b="0" i="0" dirty="0">
                <a:solidFill>
                  <a:srgbClr val="444444"/>
                </a:solidFill>
                <a:effectLst/>
                <a:latin typeface="Gentium Basic"/>
              </a:rPr>
              <a:t> While single-loop learning asks questions pertaining to actions and double-loop learning asks questions regarding underlying mental models and assumptions, triple-loop learning focuses on transforming organizational members by helping them learn how to learn. </a:t>
            </a:r>
          </a:p>
          <a:p>
            <a:r>
              <a:rPr lang="en-US" dirty="0"/>
              <a:t>Single-loop learning is </a:t>
            </a:r>
            <a:r>
              <a:rPr lang="en-GB" i="1" dirty="0"/>
              <a:t>NOT</a:t>
            </a:r>
            <a:r>
              <a:rPr lang="en-GB" dirty="0"/>
              <a:t> strategic, while double-loop and Deutero-learning </a:t>
            </a:r>
            <a:r>
              <a:rPr lang="en-GB" i="1" dirty="0"/>
              <a:t>ARE</a:t>
            </a:r>
            <a:r>
              <a:rPr lang="en-GB" dirty="0"/>
              <a:t> strategic</a:t>
            </a:r>
            <a:endParaRPr lang="en-AU" dirty="0"/>
          </a:p>
        </p:txBody>
      </p:sp>
    </p:spTree>
    <p:extLst>
      <p:ext uri="{BB962C8B-B14F-4D97-AF65-F5344CB8AC3E}">
        <p14:creationId xmlns:p14="http://schemas.microsoft.com/office/powerpoint/2010/main" val="1058032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975643"/>
          </a:xfrm>
        </p:spPr>
        <p:txBody>
          <a:bodyPr/>
          <a:lstStyle/>
          <a:p>
            <a:r>
              <a:rPr lang="en-GB" dirty="0"/>
              <a:t>Some other thoughts…</a:t>
            </a:r>
            <a:endParaRPr lang="en-US" dirty="0"/>
          </a:p>
        </p:txBody>
      </p:sp>
      <p:sp>
        <p:nvSpPr>
          <p:cNvPr id="3" name="Content Placeholder 2"/>
          <p:cNvSpPr>
            <a:spLocks noGrp="1"/>
          </p:cNvSpPr>
          <p:nvPr>
            <p:ph idx="1"/>
          </p:nvPr>
        </p:nvSpPr>
        <p:spPr>
          <a:xfrm>
            <a:off x="386943" y="1772816"/>
            <a:ext cx="7886700" cy="2736304"/>
          </a:xfrm>
        </p:spPr>
        <p:txBody>
          <a:bodyPr/>
          <a:lstStyle/>
          <a:p>
            <a:r>
              <a:rPr lang="en-GB" dirty="0">
                <a:solidFill>
                  <a:srgbClr val="0000CC"/>
                </a:solidFill>
              </a:rPr>
              <a:t>According to Bill Starbuck (1983):</a:t>
            </a:r>
          </a:p>
          <a:p>
            <a:pPr lvl="1"/>
            <a:r>
              <a:rPr lang="en-GB" dirty="0">
                <a:solidFill>
                  <a:srgbClr val="0000CC"/>
                </a:solidFill>
              </a:rPr>
              <a:t>Organizations are action-generators that don’t plan (think) and then do (act)</a:t>
            </a:r>
          </a:p>
          <a:p>
            <a:pPr lvl="1"/>
            <a:r>
              <a:rPr lang="en-GB" dirty="0">
                <a:solidFill>
                  <a:srgbClr val="0000CC"/>
                </a:solidFill>
              </a:rPr>
              <a:t>Organizations do what they are good at, </a:t>
            </a:r>
            <a:r>
              <a:rPr lang="en-GB" i="1" dirty="0">
                <a:solidFill>
                  <a:srgbClr val="0000CC"/>
                </a:solidFill>
              </a:rPr>
              <a:t>then</a:t>
            </a:r>
            <a:r>
              <a:rPr lang="en-GB" dirty="0">
                <a:solidFill>
                  <a:srgbClr val="0000CC"/>
                </a:solidFill>
              </a:rPr>
              <a:t> they search for problems that look like a justification for their action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903635"/>
          </a:xfrm>
        </p:spPr>
        <p:txBody>
          <a:bodyPr/>
          <a:lstStyle/>
          <a:p>
            <a:pPr algn="ctr"/>
            <a:r>
              <a:rPr lang="en-US" dirty="0"/>
              <a:t>Henry Mintzberg</a:t>
            </a:r>
          </a:p>
        </p:txBody>
      </p:sp>
      <p:sp>
        <p:nvSpPr>
          <p:cNvPr id="3" name="Content Placeholder 2"/>
          <p:cNvSpPr>
            <a:spLocks noGrp="1"/>
          </p:cNvSpPr>
          <p:nvPr>
            <p:ph idx="1"/>
          </p:nvPr>
        </p:nvSpPr>
        <p:spPr>
          <a:xfrm>
            <a:off x="467544" y="1916832"/>
            <a:ext cx="7560840" cy="3024336"/>
          </a:xfrm>
        </p:spPr>
        <p:txBody>
          <a:bodyPr>
            <a:normAutofit lnSpcReduction="10000"/>
          </a:bodyPr>
          <a:lstStyle/>
          <a:p>
            <a:pPr marL="0" indent="0">
              <a:buNone/>
            </a:pPr>
            <a:r>
              <a:rPr lang="en-GB" dirty="0">
                <a:solidFill>
                  <a:srgbClr val="002060"/>
                </a:solidFill>
              </a:rPr>
              <a:t>Mintzberg researched five managers in depth by shadowing them, and discovered that: -</a:t>
            </a:r>
          </a:p>
          <a:p>
            <a:pPr marL="0" indent="0">
              <a:buNone/>
            </a:pPr>
            <a:endParaRPr lang="en-GB" dirty="0">
              <a:solidFill>
                <a:srgbClr val="002060"/>
              </a:solidFill>
            </a:endParaRPr>
          </a:p>
          <a:p>
            <a:pPr lvl="1"/>
            <a:r>
              <a:rPr lang="en-GB" dirty="0">
                <a:solidFill>
                  <a:srgbClr val="002060"/>
                </a:solidFill>
              </a:rPr>
              <a:t>Management was based on </a:t>
            </a:r>
            <a:r>
              <a:rPr lang="en-GB" i="1" dirty="0">
                <a:solidFill>
                  <a:srgbClr val="002060"/>
                </a:solidFill>
              </a:rPr>
              <a:t>judgement and intuition </a:t>
            </a:r>
            <a:r>
              <a:rPr lang="en-GB" dirty="0">
                <a:solidFill>
                  <a:srgbClr val="002060"/>
                </a:solidFill>
              </a:rPr>
              <a:t>rather than on rational analysis and planning</a:t>
            </a:r>
          </a:p>
          <a:p>
            <a:pPr lvl="1"/>
            <a:r>
              <a:rPr lang="en-GB" dirty="0">
                <a:solidFill>
                  <a:srgbClr val="002060"/>
                </a:solidFill>
              </a:rPr>
              <a:t>Managers did not behave as if they were rational engineers but played diverse roles, engaged in fragmented tasks and often improvised</a:t>
            </a:r>
            <a:endParaRPr lang="en-AU" dirty="0">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831627"/>
          </a:xfrm>
        </p:spPr>
        <p:txBody>
          <a:bodyPr/>
          <a:lstStyle/>
          <a:p>
            <a:pPr algn="ctr"/>
            <a:r>
              <a:rPr lang="en-US" dirty="0" err="1"/>
              <a:t>Mintzberg’s</a:t>
            </a:r>
            <a:r>
              <a:rPr lang="en-US" dirty="0"/>
              <a:t> power</a:t>
            </a:r>
          </a:p>
        </p:txBody>
      </p:sp>
      <p:sp>
        <p:nvSpPr>
          <p:cNvPr id="3" name="Content Placeholder 2"/>
          <p:cNvSpPr>
            <a:spLocks noGrp="1"/>
          </p:cNvSpPr>
          <p:nvPr>
            <p:ph idx="1"/>
          </p:nvPr>
        </p:nvSpPr>
        <p:spPr/>
        <p:txBody>
          <a:bodyPr/>
          <a:lstStyle/>
          <a:p>
            <a:r>
              <a:rPr lang="en-GB" dirty="0" err="1"/>
              <a:t>Mintzberg</a:t>
            </a:r>
            <a:r>
              <a:rPr lang="en-GB" dirty="0"/>
              <a:t> said that the organization’s design,  culture and power games all co-shape the strategy of the organization, not the other way round</a:t>
            </a:r>
          </a:p>
          <a:p>
            <a:r>
              <a:rPr lang="en-GB" dirty="0"/>
              <a:t>The head (top management) is held hostage by the body (the organization) and its politics:</a:t>
            </a:r>
          </a:p>
          <a:p>
            <a:pPr lvl="1"/>
            <a:r>
              <a:rPr lang="en-GB" dirty="0"/>
              <a:t>Strategy is useful because it provides a rationale, a kind of camouflage or </a:t>
            </a:r>
            <a:r>
              <a:rPr lang="en-GB" i="1" dirty="0"/>
              <a:t>veneer</a:t>
            </a:r>
            <a:r>
              <a:rPr lang="en-GB" dirty="0"/>
              <a:t>, for doing things</a:t>
            </a:r>
            <a:endParaRPr lang="en-A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14300"/>
            <a:ext cx="7886700" cy="1325563"/>
          </a:xfrm>
        </p:spPr>
        <p:txBody>
          <a:bodyPr/>
          <a:lstStyle/>
          <a:p>
            <a:pPr algn="ctr"/>
            <a:r>
              <a:rPr lang="en-GB" dirty="0" err="1"/>
              <a:t>Mintzberg</a:t>
            </a:r>
            <a:r>
              <a:rPr lang="en-GB" dirty="0"/>
              <a:t> opposes deliberate strategy</a:t>
            </a:r>
            <a:endParaRPr lang="en-US" dirty="0"/>
          </a:p>
        </p:txBody>
      </p:sp>
      <p:sp>
        <p:nvSpPr>
          <p:cNvPr id="4" name="Content Placeholder 3"/>
          <p:cNvSpPr>
            <a:spLocks noGrp="1"/>
          </p:cNvSpPr>
          <p:nvPr>
            <p:ph idx="1"/>
          </p:nvPr>
        </p:nvSpPr>
        <p:spPr>
          <a:xfrm>
            <a:off x="659135" y="1431454"/>
            <a:ext cx="7886700" cy="3933353"/>
          </a:xfrm>
        </p:spPr>
        <p:txBody>
          <a:bodyPr/>
          <a:lstStyle/>
          <a:p>
            <a:r>
              <a:rPr lang="en-GB" dirty="0"/>
              <a:t>Deliberate strategies are: </a:t>
            </a:r>
          </a:p>
          <a:p>
            <a:pPr lvl="1"/>
            <a:r>
              <a:rPr lang="en-GB" dirty="0"/>
              <a:t>intentionally designed by integrating data and scanning the environment</a:t>
            </a:r>
            <a:endParaRPr lang="en-AU" dirty="0"/>
          </a:p>
          <a:p>
            <a:pPr lvl="1"/>
            <a:r>
              <a:rPr lang="en-GB" dirty="0"/>
              <a:t>carefully articulated</a:t>
            </a:r>
          </a:p>
          <a:p>
            <a:pPr lvl="1"/>
            <a:r>
              <a:rPr lang="en-GB" dirty="0"/>
              <a:t>communicated widely through an organization</a:t>
            </a:r>
          </a:p>
          <a:p>
            <a:pPr lvl="1"/>
            <a:r>
              <a:rPr lang="en-GB" dirty="0"/>
              <a:t>implemented with an express outcome in mind</a:t>
            </a:r>
          </a:p>
          <a:p>
            <a:r>
              <a:rPr lang="en-GB" dirty="0"/>
              <a:t>Strategy analysts then assess whether the objectives of a deliberate strategy are actually achieved</a:t>
            </a:r>
            <a:r>
              <a:rPr lang="en-AU" dirty="0"/>
              <a:t>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fade">
                                      <p:cBhvr>
                                        <p:cTn id="10" dur="500"/>
                                        <p:tgtEl>
                                          <p:spTgt spid="4">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fade">
                                      <p:cBhvr>
                                        <p:cTn id="13" dur="500"/>
                                        <p:tgtEl>
                                          <p:spTgt spid="4">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4">
                                            <p:txEl>
                                              <p:pRg st="3" end="3"/>
                                            </p:txEl>
                                          </p:spTgt>
                                        </p:tgtEl>
                                        <p:attrNameLst>
                                          <p:attrName>style.visibility</p:attrName>
                                        </p:attrNameLst>
                                      </p:cBhvr>
                                      <p:to>
                                        <p:strVal val="visible"/>
                                      </p:to>
                                    </p:set>
                                    <p:animEffect transition="in" filter="fade">
                                      <p:cBhvr>
                                        <p:cTn id="16" dur="500"/>
                                        <p:tgtEl>
                                          <p:spTgt spid="4">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Effect transition="in" filter="fade">
                                      <p:cBhvr>
                                        <p:cTn id="19" dur="500"/>
                                        <p:tgtEl>
                                          <p:spTgt spid="4">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4">
                                            <p:txEl>
                                              <p:pRg st="5" end="5"/>
                                            </p:txEl>
                                          </p:spTgt>
                                        </p:tgtEl>
                                        <p:attrNameLst>
                                          <p:attrName>style.visibility</p:attrName>
                                        </p:attrNameLst>
                                      </p:cBhvr>
                                      <p:to>
                                        <p:strVal val="visible"/>
                                      </p:to>
                                    </p:set>
                                    <p:animEffect transition="in" filter="fade">
                                      <p:cBhvr>
                                        <p:cTn id="24"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831627"/>
          </a:xfrm>
        </p:spPr>
        <p:txBody>
          <a:bodyPr/>
          <a:lstStyle/>
          <a:p>
            <a:pPr algn="ctr"/>
            <a:r>
              <a:rPr lang="en-US" dirty="0" err="1"/>
              <a:t>Mintzberg’s</a:t>
            </a:r>
            <a:r>
              <a:rPr lang="en-US" dirty="0"/>
              <a:t> view</a:t>
            </a:r>
          </a:p>
        </p:txBody>
      </p:sp>
      <p:sp>
        <p:nvSpPr>
          <p:cNvPr id="3" name="Content Placeholder 2"/>
          <p:cNvSpPr>
            <a:spLocks noGrp="1"/>
          </p:cNvSpPr>
          <p:nvPr>
            <p:ph idx="1"/>
          </p:nvPr>
        </p:nvSpPr>
        <p:spPr>
          <a:xfrm>
            <a:off x="628650" y="1268760"/>
            <a:ext cx="7886700" cy="3907631"/>
          </a:xfrm>
        </p:spPr>
        <p:txBody>
          <a:bodyPr/>
          <a:lstStyle/>
          <a:p>
            <a:r>
              <a:rPr lang="en-GB" dirty="0"/>
              <a:t>Strategy is a story that can be made to fit whatever the facts are represented as being:</a:t>
            </a:r>
          </a:p>
          <a:p>
            <a:pPr lvl="1"/>
            <a:r>
              <a:rPr lang="en-GB" dirty="0"/>
              <a:t>‘The notion that strategy is something that should happen way up there, far removed from the details of running an organization on a daily basis, is one of the great fallacies of conventional management. And it explains a good many of the most dramatic failures in business and public policy today’ </a:t>
            </a:r>
          </a:p>
          <a:p>
            <a:pPr lvl="1"/>
            <a:r>
              <a:rPr lang="en-GB" dirty="0"/>
              <a:t>Strategy is used to legitimate where an organization has got to and how it got there, rather than showing it the way to get there</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199231"/>
            <a:ext cx="7886700" cy="831627"/>
          </a:xfrm>
        </p:spPr>
        <p:txBody>
          <a:bodyPr/>
          <a:lstStyle/>
          <a:p>
            <a:pPr algn="ctr"/>
            <a:r>
              <a:rPr lang="en-GB" dirty="0" err="1"/>
              <a:t>Mintzberg</a:t>
            </a:r>
            <a:r>
              <a:rPr lang="en-GB" dirty="0"/>
              <a:t> and emergence</a:t>
            </a:r>
            <a:endParaRPr lang="en-US" dirty="0"/>
          </a:p>
        </p:txBody>
      </p:sp>
      <p:sp>
        <p:nvSpPr>
          <p:cNvPr id="3" name="Content Placeholder 2"/>
          <p:cNvSpPr>
            <a:spLocks noGrp="1"/>
          </p:cNvSpPr>
          <p:nvPr>
            <p:ph idx="1"/>
          </p:nvPr>
        </p:nvSpPr>
        <p:spPr>
          <a:xfrm>
            <a:off x="614189" y="1051843"/>
            <a:ext cx="7886700" cy="4351338"/>
          </a:xfrm>
        </p:spPr>
        <p:txBody>
          <a:bodyPr/>
          <a:lstStyle/>
          <a:p>
            <a:r>
              <a:rPr lang="en-US" dirty="0" err="1"/>
              <a:t>Mintzberg’s</a:t>
            </a:r>
            <a:r>
              <a:rPr lang="en-US" dirty="0"/>
              <a:t> theory is based on ‘emergence’:</a:t>
            </a:r>
          </a:p>
          <a:p>
            <a:pPr lvl="1"/>
            <a:r>
              <a:rPr lang="en-GB" dirty="0"/>
              <a:t>Emergent strategy originates in the interaction of the organization with its environment</a:t>
            </a:r>
          </a:p>
          <a:p>
            <a:pPr lvl="1"/>
            <a:r>
              <a:rPr lang="en-GB" dirty="0"/>
              <a:t>As events unfold and ideas about them coalesce, emergent strategies tend to converge as ideas and actions from multiple sources are integrated into a pattern</a:t>
            </a:r>
            <a:endParaRPr lang="en-AU" dirty="0"/>
          </a:p>
          <a:p>
            <a:pPr lvl="1"/>
            <a:r>
              <a:rPr lang="en-US" dirty="0"/>
              <a:t>Strategy is what strategists do in practice</a:t>
            </a:r>
          </a:p>
          <a:p>
            <a:pPr lvl="1"/>
            <a:r>
              <a:rPr lang="en-US" dirty="0"/>
              <a:t>Strategy </a:t>
            </a:r>
            <a:r>
              <a:rPr lang="en-GB" dirty="0"/>
              <a:t>is constantly being redefined, reconfigured and renegotiated in practice</a:t>
            </a:r>
          </a:p>
          <a:p>
            <a:pPr lvl="1"/>
            <a:r>
              <a:rPr lang="en-GB" dirty="0"/>
              <a:t>Strategy is a form of negotiated order – or better, negotiated ordering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05D839-6D93-4EF5-B373-4015DDD45CD5}"/>
              </a:ext>
            </a:extLst>
          </p:cNvPr>
          <p:cNvSpPr>
            <a:spLocks noGrp="1"/>
          </p:cNvSpPr>
          <p:nvPr>
            <p:ph type="title"/>
          </p:nvPr>
        </p:nvSpPr>
        <p:spPr>
          <a:xfrm>
            <a:off x="628650" y="188640"/>
            <a:ext cx="7886700" cy="903635"/>
          </a:xfrm>
        </p:spPr>
        <p:txBody>
          <a:bodyPr/>
          <a:lstStyle/>
          <a:p>
            <a:pPr algn="ctr"/>
            <a:r>
              <a:rPr lang="en-GB" dirty="0"/>
              <a:t>Emergent Strategy</a:t>
            </a:r>
          </a:p>
        </p:txBody>
      </p:sp>
      <p:sp>
        <p:nvSpPr>
          <p:cNvPr id="5" name="Arrow: Right 4">
            <a:extLst>
              <a:ext uri="{FF2B5EF4-FFF2-40B4-BE49-F238E27FC236}">
                <a16:creationId xmlns:a16="http://schemas.microsoft.com/office/drawing/2014/main" id="{01C4AFB9-B05E-44B3-861E-82B66ADA0A6F}"/>
              </a:ext>
            </a:extLst>
          </p:cNvPr>
          <p:cNvSpPr/>
          <p:nvPr/>
        </p:nvSpPr>
        <p:spPr>
          <a:xfrm rot="1198649">
            <a:off x="1147919" y="1435771"/>
            <a:ext cx="2376264" cy="18722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Intended Strategy</a:t>
            </a:r>
          </a:p>
        </p:txBody>
      </p:sp>
      <p:sp>
        <p:nvSpPr>
          <p:cNvPr id="6" name="Arrow: Right 5">
            <a:extLst>
              <a:ext uri="{FF2B5EF4-FFF2-40B4-BE49-F238E27FC236}">
                <a16:creationId xmlns:a16="http://schemas.microsoft.com/office/drawing/2014/main" id="{71A66D80-E991-4EA9-8D6C-7AA571E904EF}"/>
              </a:ext>
            </a:extLst>
          </p:cNvPr>
          <p:cNvSpPr/>
          <p:nvPr/>
        </p:nvSpPr>
        <p:spPr>
          <a:xfrm rot="1212885">
            <a:off x="3360687" y="2875431"/>
            <a:ext cx="3456384" cy="110713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Deliberate Strategy</a:t>
            </a:r>
          </a:p>
        </p:txBody>
      </p:sp>
      <p:sp>
        <p:nvSpPr>
          <p:cNvPr id="7" name="Arrow: Curved Left 6">
            <a:extLst>
              <a:ext uri="{FF2B5EF4-FFF2-40B4-BE49-F238E27FC236}">
                <a16:creationId xmlns:a16="http://schemas.microsoft.com/office/drawing/2014/main" id="{B84817A7-A199-413A-A94A-AC955D478237}"/>
              </a:ext>
            </a:extLst>
          </p:cNvPr>
          <p:cNvSpPr/>
          <p:nvPr/>
        </p:nvSpPr>
        <p:spPr>
          <a:xfrm rot="1162946">
            <a:off x="3155818" y="3200426"/>
            <a:ext cx="626330" cy="1121422"/>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TextBox 7">
            <a:extLst>
              <a:ext uri="{FF2B5EF4-FFF2-40B4-BE49-F238E27FC236}">
                <a16:creationId xmlns:a16="http://schemas.microsoft.com/office/drawing/2014/main" id="{539E03DD-2F12-40DE-84F4-BB0BDAC1ECA8}"/>
              </a:ext>
            </a:extLst>
          </p:cNvPr>
          <p:cNvSpPr txBox="1"/>
          <p:nvPr/>
        </p:nvSpPr>
        <p:spPr>
          <a:xfrm>
            <a:off x="915218" y="3841123"/>
            <a:ext cx="2012539" cy="369332"/>
          </a:xfrm>
          <a:prstGeom prst="rect">
            <a:avLst/>
          </a:prstGeom>
          <a:noFill/>
        </p:spPr>
        <p:txBody>
          <a:bodyPr wrap="none" rtlCol="0">
            <a:spAutoFit/>
          </a:bodyPr>
          <a:lstStyle/>
          <a:p>
            <a:r>
              <a:rPr lang="en-GB" dirty="0"/>
              <a:t>Unrealised Strategy</a:t>
            </a:r>
          </a:p>
        </p:txBody>
      </p:sp>
      <p:sp>
        <p:nvSpPr>
          <p:cNvPr id="9" name="Arrow: Right 8">
            <a:extLst>
              <a:ext uri="{FF2B5EF4-FFF2-40B4-BE49-F238E27FC236}">
                <a16:creationId xmlns:a16="http://schemas.microsoft.com/office/drawing/2014/main" id="{CB357135-4ADA-42EC-A072-C0E8AF199B84}"/>
              </a:ext>
            </a:extLst>
          </p:cNvPr>
          <p:cNvSpPr/>
          <p:nvPr/>
        </p:nvSpPr>
        <p:spPr>
          <a:xfrm rot="302557">
            <a:off x="7082383" y="3360650"/>
            <a:ext cx="1440160" cy="15998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Realised Strategy</a:t>
            </a:r>
          </a:p>
        </p:txBody>
      </p:sp>
      <p:sp>
        <p:nvSpPr>
          <p:cNvPr id="10" name="TextBox 9">
            <a:extLst>
              <a:ext uri="{FF2B5EF4-FFF2-40B4-BE49-F238E27FC236}">
                <a16:creationId xmlns:a16="http://schemas.microsoft.com/office/drawing/2014/main" id="{F8D06BF9-50B6-48BA-9317-6A7A46E2FDAB}"/>
              </a:ext>
            </a:extLst>
          </p:cNvPr>
          <p:cNvSpPr txBox="1"/>
          <p:nvPr/>
        </p:nvSpPr>
        <p:spPr>
          <a:xfrm rot="19120375">
            <a:off x="3743121" y="4756502"/>
            <a:ext cx="1944216" cy="369332"/>
          </a:xfrm>
          <a:prstGeom prst="rect">
            <a:avLst/>
          </a:prstGeom>
          <a:noFill/>
        </p:spPr>
        <p:txBody>
          <a:bodyPr wrap="square" rtlCol="0">
            <a:spAutoFit/>
          </a:bodyPr>
          <a:lstStyle/>
          <a:p>
            <a:r>
              <a:rPr lang="en-GB" dirty="0"/>
              <a:t>Emergent Strategy</a:t>
            </a:r>
          </a:p>
        </p:txBody>
      </p:sp>
      <p:cxnSp>
        <p:nvCxnSpPr>
          <p:cNvPr id="12" name="Straight Arrow Connector 11">
            <a:extLst>
              <a:ext uri="{FF2B5EF4-FFF2-40B4-BE49-F238E27FC236}">
                <a16:creationId xmlns:a16="http://schemas.microsoft.com/office/drawing/2014/main" id="{88EEC389-06CF-4D60-A6DD-FB94E2D3844B}"/>
              </a:ext>
            </a:extLst>
          </p:cNvPr>
          <p:cNvCxnSpPr/>
          <p:nvPr/>
        </p:nvCxnSpPr>
        <p:spPr>
          <a:xfrm flipV="1">
            <a:off x="4130965" y="3841123"/>
            <a:ext cx="585051" cy="18466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28CD2B01-DC95-4BCE-AD6D-45D104F9AADF}"/>
              </a:ext>
            </a:extLst>
          </p:cNvPr>
          <p:cNvCxnSpPr/>
          <p:nvPr/>
        </p:nvCxnSpPr>
        <p:spPr>
          <a:xfrm flipV="1">
            <a:off x="4572000" y="4025789"/>
            <a:ext cx="561667" cy="36821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C7AD7E55-A911-4CED-93FC-721FE20C28E2}"/>
              </a:ext>
            </a:extLst>
          </p:cNvPr>
          <p:cNvCxnSpPr/>
          <p:nvPr/>
        </p:nvCxnSpPr>
        <p:spPr>
          <a:xfrm flipV="1">
            <a:off x="4459594" y="3841123"/>
            <a:ext cx="733924" cy="18466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D9E94AFC-1339-458F-ADD1-7724B3D1AF33}"/>
              </a:ext>
            </a:extLst>
          </p:cNvPr>
          <p:cNvCxnSpPr/>
          <p:nvPr/>
        </p:nvCxnSpPr>
        <p:spPr>
          <a:xfrm flipV="1">
            <a:off x="2336051" y="4394001"/>
            <a:ext cx="1283765" cy="3311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4D90E4BA-58F1-4844-9163-5CAACCC5E346}"/>
              </a:ext>
            </a:extLst>
          </p:cNvPr>
          <p:cNvCxnSpPr/>
          <p:nvPr/>
        </p:nvCxnSpPr>
        <p:spPr>
          <a:xfrm flipV="1">
            <a:off x="3150996" y="4729175"/>
            <a:ext cx="896725" cy="63235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4D8687AA-F521-4891-9EEB-DE2F0ADEA5C6}"/>
              </a:ext>
            </a:extLst>
          </p:cNvPr>
          <p:cNvCxnSpPr/>
          <p:nvPr/>
        </p:nvCxnSpPr>
        <p:spPr>
          <a:xfrm flipV="1">
            <a:off x="3347864" y="4243393"/>
            <a:ext cx="936104" cy="7717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5CE108F3-5F07-4B04-998F-528451F7D05A}"/>
              </a:ext>
            </a:extLst>
          </p:cNvPr>
          <p:cNvCxnSpPr/>
          <p:nvPr/>
        </p:nvCxnSpPr>
        <p:spPr>
          <a:xfrm flipV="1">
            <a:off x="2606596" y="4683997"/>
            <a:ext cx="862387" cy="3613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21C2240E-2CAB-4159-A408-F935C7B0C5C4}"/>
              </a:ext>
            </a:extLst>
          </p:cNvPr>
          <p:cNvCxnSpPr/>
          <p:nvPr/>
        </p:nvCxnSpPr>
        <p:spPr>
          <a:xfrm flipV="1">
            <a:off x="3810600" y="4060699"/>
            <a:ext cx="545376" cy="1491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022CDC08-1081-4E20-A6AA-DB4B7D3115BC}"/>
              </a:ext>
            </a:extLst>
          </p:cNvPr>
          <p:cNvCxnSpPr/>
          <p:nvPr/>
        </p:nvCxnSpPr>
        <p:spPr>
          <a:xfrm flipV="1">
            <a:off x="4423490" y="3966298"/>
            <a:ext cx="950876" cy="73948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55DF52D4-F5F9-4531-AA7E-EFFD6E9A59CD}"/>
              </a:ext>
            </a:extLst>
          </p:cNvPr>
          <p:cNvCxnSpPr/>
          <p:nvPr/>
        </p:nvCxnSpPr>
        <p:spPr>
          <a:xfrm flipV="1">
            <a:off x="4210251" y="4060699"/>
            <a:ext cx="570373" cy="34994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3ACC6B5E-4E3E-40E8-B0AA-7D74FC490C2D}"/>
              </a:ext>
            </a:extLst>
          </p:cNvPr>
          <p:cNvCxnSpPr/>
          <p:nvPr/>
        </p:nvCxnSpPr>
        <p:spPr>
          <a:xfrm flipV="1">
            <a:off x="2581946" y="4881119"/>
            <a:ext cx="815139" cy="4804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10CA514B-0F3F-4464-A2AA-62315880A80C}"/>
              </a:ext>
            </a:extLst>
          </p:cNvPr>
          <p:cNvCxnSpPr/>
          <p:nvPr/>
        </p:nvCxnSpPr>
        <p:spPr>
          <a:xfrm flipV="1">
            <a:off x="2303067" y="4705787"/>
            <a:ext cx="611682" cy="15772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225B25CD-D907-4A09-9AB4-1DB6BD003D0F}"/>
              </a:ext>
            </a:extLst>
          </p:cNvPr>
          <p:cNvCxnSpPr/>
          <p:nvPr/>
        </p:nvCxnSpPr>
        <p:spPr>
          <a:xfrm flipV="1">
            <a:off x="3995243" y="4535952"/>
            <a:ext cx="458855" cy="47918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1A5A56BF-E720-4274-82DA-D65BF42A5215}"/>
              </a:ext>
            </a:extLst>
          </p:cNvPr>
          <p:cNvCxnSpPr/>
          <p:nvPr/>
        </p:nvCxnSpPr>
        <p:spPr>
          <a:xfrm flipV="1">
            <a:off x="2823135" y="4280876"/>
            <a:ext cx="934222" cy="18410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B5D6C2F5-1C3E-45B0-B05A-E6579BA36FA4}"/>
              </a:ext>
            </a:extLst>
          </p:cNvPr>
          <p:cNvCxnSpPr/>
          <p:nvPr/>
        </p:nvCxnSpPr>
        <p:spPr>
          <a:xfrm flipV="1">
            <a:off x="3644706" y="4320827"/>
            <a:ext cx="403015" cy="2149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EF86D25A-34D7-4676-8239-53B4723D9906}"/>
              </a:ext>
            </a:extLst>
          </p:cNvPr>
          <p:cNvCxnSpPr/>
          <p:nvPr/>
        </p:nvCxnSpPr>
        <p:spPr>
          <a:xfrm flipV="1">
            <a:off x="4015983" y="4446971"/>
            <a:ext cx="362890" cy="22397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82E786FE-5319-43E4-B4EC-B4A7EE94F021}"/>
              </a:ext>
            </a:extLst>
          </p:cNvPr>
          <p:cNvCxnSpPr/>
          <p:nvPr/>
        </p:nvCxnSpPr>
        <p:spPr>
          <a:xfrm flipV="1">
            <a:off x="3556495" y="5045354"/>
            <a:ext cx="304020" cy="4414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44EE84A5-E2AF-44C2-A581-733F6F187AB8}"/>
              </a:ext>
            </a:extLst>
          </p:cNvPr>
          <p:cNvSpPr txBox="1"/>
          <p:nvPr/>
        </p:nvSpPr>
        <p:spPr>
          <a:xfrm>
            <a:off x="5961475" y="5266099"/>
            <a:ext cx="2905860" cy="369332"/>
          </a:xfrm>
          <a:prstGeom prst="rect">
            <a:avLst/>
          </a:prstGeom>
          <a:noFill/>
        </p:spPr>
        <p:txBody>
          <a:bodyPr wrap="none" rtlCol="0">
            <a:spAutoFit/>
          </a:bodyPr>
          <a:lstStyle/>
          <a:p>
            <a:r>
              <a:rPr lang="en-GB" dirty="0"/>
              <a:t>Mintzberg, et al.  (2009) p.12</a:t>
            </a:r>
          </a:p>
        </p:txBody>
      </p:sp>
    </p:spTree>
    <p:extLst>
      <p:ext uri="{BB962C8B-B14F-4D97-AF65-F5344CB8AC3E}">
        <p14:creationId xmlns:p14="http://schemas.microsoft.com/office/powerpoint/2010/main" val="19814486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903635"/>
          </a:xfrm>
        </p:spPr>
        <p:txBody>
          <a:bodyPr/>
          <a:lstStyle/>
          <a:p>
            <a:pPr algn="ctr"/>
            <a:r>
              <a:rPr lang="en-GB" dirty="0"/>
              <a:t>Strategy and culture</a:t>
            </a:r>
            <a:endParaRPr lang="en-US" dirty="0"/>
          </a:p>
        </p:txBody>
      </p:sp>
      <p:sp>
        <p:nvSpPr>
          <p:cNvPr id="3" name="Content Placeholder 2"/>
          <p:cNvSpPr>
            <a:spLocks noGrp="1"/>
          </p:cNvSpPr>
          <p:nvPr>
            <p:ph idx="1"/>
          </p:nvPr>
        </p:nvSpPr>
        <p:spPr>
          <a:xfrm>
            <a:off x="683568" y="1412776"/>
            <a:ext cx="7886700" cy="4032448"/>
          </a:xfrm>
        </p:spPr>
        <p:txBody>
          <a:bodyPr/>
          <a:lstStyle/>
          <a:p>
            <a:r>
              <a:rPr lang="en-GB" dirty="0"/>
              <a:t>Culture represents the taken-for-granted ways an organization perceives its environment and itself: </a:t>
            </a:r>
          </a:p>
          <a:p>
            <a:pPr lvl="1"/>
            <a:r>
              <a:rPr lang="en-GB" dirty="0"/>
              <a:t>Culture is often fragmentary and usually emergent around the eruption and condensation of specific issues, so it is usually the case that there is a plurality of organizational cultures in any one context</a:t>
            </a:r>
            <a:endParaRPr lang="en-AU" dirty="0"/>
          </a:p>
          <a:p>
            <a:r>
              <a:rPr lang="en-AU" dirty="0"/>
              <a:t>Schein’s (1997) model has three layers of culture:</a:t>
            </a:r>
          </a:p>
          <a:p>
            <a:pPr lvl="1"/>
            <a:r>
              <a:rPr lang="en-AU" dirty="0"/>
              <a:t>artefacts </a:t>
            </a:r>
          </a:p>
          <a:p>
            <a:pPr lvl="1"/>
            <a:r>
              <a:rPr lang="en-AU" dirty="0"/>
              <a:t>decisions</a:t>
            </a:r>
          </a:p>
          <a:p>
            <a:pPr lvl="1"/>
            <a:r>
              <a:rPr lang="en-AU" dirty="0"/>
              <a:t>values</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687611"/>
          </a:xfrm>
        </p:spPr>
        <p:txBody>
          <a:bodyPr/>
          <a:lstStyle/>
          <a:p>
            <a:pPr algn="ctr"/>
            <a:r>
              <a:rPr lang="en-US" dirty="0"/>
              <a:t>Strong culture </a:t>
            </a:r>
          </a:p>
        </p:txBody>
      </p:sp>
      <p:sp>
        <p:nvSpPr>
          <p:cNvPr id="3" name="Content Placeholder 2"/>
          <p:cNvSpPr>
            <a:spLocks noGrp="1"/>
          </p:cNvSpPr>
          <p:nvPr>
            <p:ph idx="1"/>
          </p:nvPr>
        </p:nvSpPr>
        <p:spPr>
          <a:xfrm>
            <a:off x="539552" y="1268760"/>
            <a:ext cx="7975798" cy="4152952"/>
          </a:xfrm>
        </p:spPr>
        <p:txBody>
          <a:bodyPr/>
          <a:lstStyle/>
          <a:p>
            <a:r>
              <a:rPr lang="en-US" dirty="0"/>
              <a:t>Peters and Waterman’s In Search of Excellence (1982) emphasized the centrality of culture for strategy:</a:t>
            </a:r>
          </a:p>
          <a:p>
            <a:pPr lvl="1"/>
            <a:r>
              <a:rPr lang="en-US" dirty="0"/>
              <a:t>Strong cultures lead to strong strategies </a:t>
            </a:r>
          </a:p>
          <a:p>
            <a:r>
              <a:rPr lang="en-US" dirty="0"/>
              <a:t>Opposing views: Martin’s (2002) view of culture as more realistically differentiated or fragmented:</a:t>
            </a:r>
          </a:p>
          <a:p>
            <a:pPr lvl="1"/>
            <a:r>
              <a:rPr lang="en-US" dirty="0"/>
              <a:t>Variability can lead to stronger strategies due to a greater diversity of thinking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C64EC-D189-4C1C-9B39-A4D53ACB19A1}"/>
              </a:ext>
            </a:extLst>
          </p:cNvPr>
          <p:cNvSpPr>
            <a:spLocks noGrp="1"/>
          </p:cNvSpPr>
          <p:nvPr>
            <p:ph type="title"/>
          </p:nvPr>
        </p:nvSpPr>
        <p:spPr>
          <a:xfrm>
            <a:off x="628650" y="132358"/>
            <a:ext cx="7886700" cy="1325563"/>
          </a:xfrm>
        </p:spPr>
        <p:txBody>
          <a:bodyPr/>
          <a:lstStyle/>
          <a:p>
            <a:pPr algn="ctr"/>
            <a:r>
              <a:rPr lang="en-GB" sz="4000" dirty="0"/>
              <a:t>So, what can we surmise about Strategy?</a:t>
            </a:r>
          </a:p>
        </p:txBody>
      </p:sp>
      <p:sp>
        <p:nvSpPr>
          <p:cNvPr id="3" name="Content Placeholder 2">
            <a:extLst>
              <a:ext uri="{FF2B5EF4-FFF2-40B4-BE49-F238E27FC236}">
                <a16:creationId xmlns:a16="http://schemas.microsoft.com/office/drawing/2014/main" id="{4476B5EB-D847-4FB9-9768-47FE41FBF89D}"/>
              </a:ext>
            </a:extLst>
          </p:cNvPr>
          <p:cNvSpPr>
            <a:spLocks noGrp="1"/>
          </p:cNvSpPr>
          <p:nvPr>
            <p:ph idx="1"/>
          </p:nvPr>
        </p:nvSpPr>
        <p:spPr>
          <a:xfrm>
            <a:off x="628650" y="1268760"/>
            <a:ext cx="7886700" cy="3816424"/>
          </a:xfrm>
        </p:spPr>
        <p:txBody>
          <a:bodyPr/>
          <a:lstStyle/>
          <a:p>
            <a:r>
              <a:rPr lang="en-GB" dirty="0"/>
              <a:t>‘It can be complicated!’</a:t>
            </a:r>
          </a:p>
          <a:p>
            <a:r>
              <a:rPr lang="en-GB" dirty="0"/>
              <a:t>There are different schools of thought on how it should be derived</a:t>
            </a:r>
          </a:p>
          <a:p>
            <a:r>
              <a:rPr lang="en-GB" dirty="0"/>
              <a:t>Is there a right way?  What are your thoughts?</a:t>
            </a:r>
          </a:p>
          <a:p>
            <a:r>
              <a:rPr lang="en-GB" dirty="0"/>
              <a:t>There are many academics analysing it – and there are variations on a theme, as well as opposing views</a:t>
            </a:r>
          </a:p>
          <a:p>
            <a:r>
              <a:rPr lang="en-GB" dirty="0"/>
              <a:t>It is closely linked to concepts of ‘change; as well as customer focus, creativity &amp; innovation, as well as leadership &amp; culture! </a:t>
            </a:r>
          </a:p>
        </p:txBody>
      </p:sp>
    </p:spTree>
    <p:extLst>
      <p:ext uri="{BB962C8B-B14F-4D97-AF65-F5344CB8AC3E}">
        <p14:creationId xmlns:p14="http://schemas.microsoft.com/office/powerpoint/2010/main" val="3377176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F38BA25-F9E8-4E5F-8651-2D8A963FA99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45042"/>
            <a:ext cx="9144000" cy="5653141"/>
          </a:xfrm>
          <a:prstGeom prst="rect">
            <a:avLst/>
          </a:prstGeom>
        </p:spPr>
      </p:pic>
      <p:sp>
        <p:nvSpPr>
          <p:cNvPr id="2" name="Title 1">
            <a:extLst>
              <a:ext uri="{FF2B5EF4-FFF2-40B4-BE49-F238E27FC236}">
                <a16:creationId xmlns:a16="http://schemas.microsoft.com/office/drawing/2014/main" id="{2AC89C35-4F29-4E58-BE04-20D965CAEBF8}"/>
              </a:ext>
            </a:extLst>
          </p:cNvPr>
          <p:cNvSpPr>
            <a:spLocks noGrp="1"/>
          </p:cNvSpPr>
          <p:nvPr>
            <p:ph type="title"/>
          </p:nvPr>
        </p:nvSpPr>
        <p:spPr/>
        <p:txBody>
          <a:bodyPr/>
          <a:lstStyle/>
          <a:p>
            <a:r>
              <a:rPr lang="en-GB" dirty="0">
                <a:solidFill>
                  <a:schemeClr val="tx1">
                    <a:lumMod val="85000"/>
                    <a:lumOff val="15000"/>
                  </a:schemeClr>
                </a:solidFill>
              </a:rPr>
              <a:t>Summary</a:t>
            </a:r>
          </a:p>
        </p:txBody>
      </p:sp>
      <p:sp>
        <p:nvSpPr>
          <p:cNvPr id="3" name="Content Placeholder 2">
            <a:extLst>
              <a:ext uri="{FF2B5EF4-FFF2-40B4-BE49-F238E27FC236}">
                <a16:creationId xmlns:a16="http://schemas.microsoft.com/office/drawing/2014/main" id="{F35A2312-1B24-4FA6-B2A2-0A29923A85B0}"/>
              </a:ext>
            </a:extLst>
          </p:cNvPr>
          <p:cNvSpPr>
            <a:spLocks noGrp="1"/>
          </p:cNvSpPr>
          <p:nvPr>
            <p:ph idx="1"/>
          </p:nvPr>
        </p:nvSpPr>
        <p:spPr>
          <a:xfrm>
            <a:off x="179512" y="2100427"/>
            <a:ext cx="8964488" cy="2900723"/>
          </a:xfrm>
        </p:spPr>
        <p:txBody>
          <a:bodyPr>
            <a:normAutofit lnSpcReduction="10000"/>
          </a:bodyPr>
          <a:lstStyle/>
          <a:p>
            <a:r>
              <a:rPr lang="en-GB" dirty="0">
                <a:solidFill>
                  <a:schemeClr val="bg1"/>
                </a:solidFill>
              </a:rPr>
              <a:t>Take 5 minutes to reflect upon this session – what have you learnt?  </a:t>
            </a:r>
          </a:p>
          <a:p>
            <a:r>
              <a:rPr lang="en-GB" dirty="0">
                <a:solidFill>
                  <a:schemeClr val="bg1"/>
                </a:solidFill>
              </a:rPr>
              <a:t>Any key areas you want to research further? </a:t>
            </a:r>
          </a:p>
          <a:p>
            <a:r>
              <a:rPr lang="en-GB" dirty="0">
                <a:solidFill>
                  <a:schemeClr val="bg1"/>
                </a:solidFill>
              </a:rPr>
              <a:t>What can help you with your assignment?</a:t>
            </a:r>
          </a:p>
          <a:p>
            <a:r>
              <a:rPr lang="en-GB" dirty="0">
                <a:solidFill>
                  <a:schemeClr val="bg1"/>
                </a:solidFill>
              </a:rPr>
              <a:t>What can help you in your career?</a:t>
            </a:r>
          </a:p>
          <a:p>
            <a:r>
              <a:rPr lang="en-GB" dirty="0">
                <a:solidFill>
                  <a:schemeClr val="bg1"/>
                </a:solidFill>
              </a:rPr>
              <a:t>Engage with your tutors on the topics</a:t>
            </a:r>
          </a:p>
          <a:p>
            <a:endParaRPr lang="en-GB" dirty="0">
              <a:solidFill>
                <a:schemeClr val="bg1"/>
              </a:solidFill>
            </a:endParaRPr>
          </a:p>
        </p:txBody>
      </p:sp>
    </p:spTree>
    <p:extLst>
      <p:ext uri="{BB962C8B-B14F-4D97-AF65-F5344CB8AC3E}">
        <p14:creationId xmlns:p14="http://schemas.microsoft.com/office/powerpoint/2010/main" val="20585349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B613BD5-9EC3-4571-87F4-D4AEB0DB4573}"/>
              </a:ext>
            </a:extLst>
          </p:cNvPr>
          <p:cNvSpPr/>
          <p:nvPr/>
        </p:nvSpPr>
        <p:spPr>
          <a:xfrm>
            <a:off x="189571" y="116632"/>
            <a:ext cx="8954429" cy="4031873"/>
          </a:xfrm>
          <a:prstGeom prst="rect">
            <a:avLst/>
          </a:prstGeom>
        </p:spPr>
        <p:txBody>
          <a:bodyPr wrap="square">
            <a:spAutoFit/>
          </a:bodyPr>
          <a:lstStyle/>
          <a:p>
            <a:pPr algn="ctr">
              <a:spcAft>
                <a:spcPts val="0"/>
              </a:spcAft>
            </a:pPr>
            <a:r>
              <a:rPr lang="en-GB" sz="3200" b="1" dirty="0">
                <a:latin typeface="Times New Roman" panose="02020603050405020304" pitchFamily="18" charset="0"/>
                <a:ea typeface="Times New Roman" panose="02020603050405020304" pitchFamily="18" charset="0"/>
                <a:cs typeface="Times New Roman" panose="02020603050405020304" pitchFamily="18" charset="0"/>
              </a:rPr>
              <a:t>Book References </a:t>
            </a:r>
            <a:r>
              <a:rPr lang="en-GB" sz="3200" dirty="0">
                <a:latin typeface="Times New Roman" panose="02020603050405020304" pitchFamily="18" charset="0"/>
                <a:ea typeface="Times New Roman" panose="02020603050405020304" pitchFamily="18" charset="0"/>
                <a:cs typeface="Times New Roman" panose="02020603050405020304" pitchFamily="18" charset="0"/>
              </a:rPr>
              <a:t> </a:t>
            </a:r>
          </a:p>
          <a:p>
            <a:pPr>
              <a:spcAft>
                <a:spcPts val="0"/>
              </a:spcAft>
            </a:pP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p>
          <a:p>
            <a:pPr marL="342900" indent="-342900">
              <a:buFont typeface="Arial" panose="020B0604020202020204" pitchFamily="34" charset="0"/>
              <a:buChar char="•"/>
              <a:defRPr/>
            </a:pPr>
            <a:r>
              <a:rPr lang="en-GB" sz="2800" dirty="0">
                <a:solidFill>
                  <a:srgbClr val="002060"/>
                </a:solidFill>
              </a:rPr>
              <a:t>Clegg, S. R., Pitelis, C., Schweitzer, J. &amp; Whittle, A. (2020). </a:t>
            </a:r>
            <a:r>
              <a:rPr lang="en-GB" sz="2800" i="1" dirty="0">
                <a:solidFill>
                  <a:srgbClr val="002060"/>
                </a:solidFill>
              </a:rPr>
              <a:t>Strategy: Theory and practice</a:t>
            </a:r>
            <a:r>
              <a:rPr lang="en-GB" sz="2800" dirty="0">
                <a:solidFill>
                  <a:srgbClr val="002060"/>
                </a:solidFill>
              </a:rPr>
              <a:t>. 3</a:t>
            </a:r>
            <a:r>
              <a:rPr lang="en-GB" sz="2800" baseline="30000" dirty="0">
                <a:solidFill>
                  <a:srgbClr val="002060"/>
                </a:solidFill>
              </a:rPr>
              <a:t>rd</a:t>
            </a:r>
            <a:r>
              <a:rPr lang="en-GB" sz="2800" dirty="0">
                <a:solidFill>
                  <a:srgbClr val="002060"/>
                </a:solidFill>
              </a:rPr>
              <a:t> edn. London; Sage Publications Ltd.</a:t>
            </a:r>
          </a:p>
          <a:p>
            <a:pPr marL="342900" indent="-342900">
              <a:buFont typeface="Arial" panose="020B0604020202020204" pitchFamily="34" charset="0"/>
              <a:buChar char="•"/>
              <a:defRPr/>
            </a:pPr>
            <a:r>
              <a:rPr lang="en-GB" sz="2800" dirty="0">
                <a:solidFill>
                  <a:srgbClr val="002060"/>
                </a:solidFill>
              </a:rPr>
              <a:t>Mintzberg, H., Ahlstrand, B., &amp; </a:t>
            </a:r>
            <a:r>
              <a:rPr lang="en-GB" sz="2800" dirty="0" err="1">
                <a:solidFill>
                  <a:srgbClr val="002060"/>
                </a:solidFill>
              </a:rPr>
              <a:t>Lampel</a:t>
            </a:r>
            <a:r>
              <a:rPr lang="en-GB" sz="2800" dirty="0">
                <a:solidFill>
                  <a:srgbClr val="002060"/>
                </a:solidFill>
              </a:rPr>
              <a:t>, J. (2009) </a:t>
            </a:r>
            <a:r>
              <a:rPr lang="en-GB" sz="2800" i="1" dirty="0">
                <a:solidFill>
                  <a:srgbClr val="002060"/>
                </a:solidFill>
              </a:rPr>
              <a:t>Strategy safari: Your complete guide through the wilds of strategic management</a:t>
            </a:r>
            <a:r>
              <a:rPr lang="en-GB" sz="2800" dirty="0">
                <a:solidFill>
                  <a:srgbClr val="002060"/>
                </a:solidFill>
              </a:rPr>
              <a:t>. 2</a:t>
            </a:r>
            <a:r>
              <a:rPr lang="en-GB" sz="2800" baseline="30000" dirty="0">
                <a:solidFill>
                  <a:srgbClr val="002060"/>
                </a:solidFill>
              </a:rPr>
              <a:t>nd</a:t>
            </a:r>
            <a:r>
              <a:rPr lang="en-GB" sz="2800" dirty="0">
                <a:solidFill>
                  <a:srgbClr val="002060"/>
                </a:solidFill>
              </a:rPr>
              <a:t> edn. Harlow UK; Pearson Education Limited</a:t>
            </a:r>
          </a:p>
        </p:txBody>
      </p:sp>
    </p:spTree>
    <p:extLst>
      <p:ext uri="{BB962C8B-B14F-4D97-AF65-F5344CB8AC3E}">
        <p14:creationId xmlns:p14="http://schemas.microsoft.com/office/powerpoint/2010/main" val="2606819111"/>
      </p:ext>
    </p:extLst>
  </p:cSld>
  <p:clrMapOvr>
    <a:masterClrMapping/>
  </p:clrMapOvr>
</p:sld>
</file>

<file path=ppt/theme/theme1.xml><?xml version="1.0" encoding="utf-8"?>
<a:theme xmlns:a="http://schemas.openxmlformats.org/drawingml/2006/main" name="Default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fault Theme" id="{4A76CEBC-2046-4325-AA73-D27D1AAB68A8}" vid="{29C0CC96-F070-4406-807A-6731055D121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B9528BA58694940A69F131DBB6E1994" ma:contentTypeVersion="13" ma:contentTypeDescription="Create a new document." ma:contentTypeScope="" ma:versionID="36503afdb0a31493edb607237a60e911">
  <xsd:schema xmlns:xsd="http://www.w3.org/2001/XMLSchema" xmlns:xs="http://www.w3.org/2001/XMLSchema" xmlns:p="http://schemas.microsoft.com/office/2006/metadata/properties" xmlns:ns3="f90edf9b-0f74-455c-b63c-928a27ec8b1c" xmlns:ns4="bc4c28ad-82b3-4539-a18c-a8c438c69a43" targetNamespace="http://schemas.microsoft.com/office/2006/metadata/properties" ma:root="true" ma:fieldsID="fec713ee433a82e6fdfed189b9c00616" ns3:_="" ns4:_="">
    <xsd:import namespace="f90edf9b-0f74-455c-b63c-928a27ec8b1c"/>
    <xsd:import namespace="bc4c28ad-82b3-4539-a18c-a8c438c69a43"/>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90edf9b-0f74-455c-b63c-928a27ec8b1c"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Location" ma:index="12" nillable="true" ma:displayName="MediaServiceLocation" ma:description="" ma:internalName="MediaServiceLocation"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c4c28ad-82b3-4539-a18c-a8c438c69a4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1151751-F066-4AD7-A3AF-C64E975A9C07}">
  <ds:schemaRefs>
    <ds:schemaRef ds:uri="http://purl.org/dc/terms/"/>
    <ds:schemaRef ds:uri="bc4c28ad-82b3-4539-a18c-a8c438c69a43"/>
    <ds:schemaRef ds:uri="http://schemas.microsoft.com/office/2006/documentManagement/types"/>
    <ds:schemaRef ds:uri="http://schemas.microsoft.com/office/infopath/2007/PartnerControls"/>
    <ds:schemaRef ds:uri="f90edf9b-0f74-455c-b63c-928a27ec8b1c"/>
    <ds:schemaRef ds:uri="http://purl.org/dc/elements/1.1/"/>
    <ds:schemaRef ds:uri="http://schemas.microsoft.com/office/2006/metadata/properties"/>
    <ds:schemaRef ds:uri="http://schemas.openxmlformats.org/package/2006/metadata/core-properties"/>
    <ds:schemaRef ds:uri="http://www.w3.org/XML/1998/namespace"/>
    <ds:schemaRef ds:uri="http://purl.org/dc/dcmitype/"/>
  </ds:schemaRefs>
</ds:datastoreItem>
</file>

<file path=customXml/itemProps2.xml><?xml version="1.0" encoding="utf-8"?>
<ds:datastoreItem xmlns:ds="http://schemas.openxmlformats.org/officeDocument/2006/customXml" ds:itemID="{87F4BC58-A4F3-450D-A679-D1A31D7F7ECB}">
  <ds:schemaRefs>
    <ds:schemaRef ds:uri="http://schemas.microsoft.com/sharepoint/v3/contenttype/forms"/>
  </ds:schemaRefs>
</ds:datastoreItem>
</file>

<file path=customXml/itemProps3.xml><?xml version="1.0" encoding="utf-8"?>
<ds:datastoreItem xmlns:ds="http://schemas.openxmlformats.org/officeDocument/2006/customXml" ds:itemID="{AD837FC3-F607-488F-8D03-0E76793AD46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90edf9b-0f74-455c-b63c-928a27ec8b1c"/>
    <ds:schemaRef ds:uri="bc4c28ad-82b3-4539-a18c-a8c438c69a4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Default Theme</Template>
  <TotalTime>16808</TotalTime>
  <Words>1621</Words>
  <Application>Microsoft Office PowerPoint</Application>
  <PresentationFormat>On-screen Show (4:3)</PresentationFormat>
  <Paragraphs>145</Paragraphs>
  <Slides>21</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Calibri</vt:lpstr>
      <vt:lpstr>Calibri Light</vt:lpstr>
      <vt:lpstr>Gentium Basic</vt:lpstr>
      <vt:lpstr>Tahoma</vt:lpstr>
      <vt:lpstr>Times New Roman</vt:lpstr>
      <vt:lpstr>Default Theme</vt:lpstr>
      <vt:lpstr>Strategic Management </vt:lpstr>
      <vt:lpstr>Agenda</vt:lpstr>
      <vt:lpstr>Module Task Assessment</vt:lpstr>
      <vt:lpstr>Reading &amp; Research</vt:lpstr>
      <vt:lpstr>10 Schools of Strategy</vt:lpstr>
      <vt:lpstr>The Learning School</vt:lpstr>
      <vt:lpstr>Emergence and learning</vt:lpstr>
      <vt:lpstr>Strategy and learning</vt:lpstr>
      <vt:lpstr>Strategy and learning</vt:lpstr>
      <vt:lpstr>Some other thoughts…</vt:lpstr>
      <vt:lpstr>Henry Mintzberg</vt:lpstr>
      <vt:lpstr>Mintzberg’s power</vt:lpstr>
      <vt:lpstr>Mintzberg opposes deliberate strategy</vt:lpstr>
      <vt:lpstr>Mintzberg’s view</vt:lpstr>
      <vt:lpstr>Mintzberg and emergence</vt:lpstr>
      <vt:lpstr>Emergent Strategy</vt:lpstr>
      <vt:lpstr>Strategy and culture</vt:lpstr>
      <vt:lpstr>Strong culture </vt:lpstr>
      <vt:lpstr>So, what can we surmise about Strategy?</vt:lpstr>
      <vt:lpstr>Summary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Coaching &amp; Mentoring</dc:title>
  <dc:creator>Andrew</dc:creator>
  <cp:lastModifiedBy>Paul Tinkler</cp:lastModifiedBy>
  <cp:revision>60</cp:revision>
  <cp:lastPrinted>2012-01-22T12:31:42Z</cp:lastPrinted>
  <dcterms:created xsi:type="dcterms:W3CDTF">2012-01-22T11:08:19Z</dcterms:created>
  <dcterms:modified xsi:type="dcterms:W3CDTF">2020-11-11T18:11:36Z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0x0101006B9528BA58694940A69F131DBB6E1994</vt:lpwstr>
  </property>
</Properties>
</file>