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tags/tag13.xml" ContentType="application/vnd.openxmlformats-officedocument.presentationml.tags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sldIdLst>
    <p:sldId id="256" r:id="rId2"/>
    <p:sldId id="289" r:id="rId3"/>
    <p:sldId id="270" r:id="rId4"/>
    <p:sldId id="272" r:id="rId5"/>
    <p:sldId id="273" r:id="rId6"/>
    <p:sldId id="283" r:id="rId7"/>
    <p:sldId id="284" r:id="rId8"/>
    <p:sldId id="285" r:id="rId9"/>
    <p:sldId id="277" r:id="rId10"/>
    <p:sldId id="286" r:id="rId11"/>
    <p:sldId id="287" r:id="rId12"/>
    <p:sldId id="288" r:id="rId13"/>
    <p:sldId id="28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71A995-84F9-4129-8F4F-0C5A95CF05E2}" v="3" dt="2024-04-03T12:33:40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FF71A995-84F9-4129-8F4F-0C5A95CF05E2}"/>
    <pc:docChg chg="custSel modSld">
      <pc:chgData name="Cerys Davies" userId="61e71dc1-9594-4277-b52b-4420989f68ee" providerId="ADAL" clId="{FF71A995-84F9-4129-8F4F-0C5A95CF05E2}" dt="2024-04-03T12:35:14.630" v="68" actId="255"/>
      <pc:docMkLst>
        <pc:docMk/>
      </pc:docMkLst>
      <pc:sldChg chg="modSp mod">
        <pc:chgData name="Cerys Davies" userId="61e71dc1-9594-4277-b52b-4420989f68ee" providerId="ADAL" clId="{FF71A995-84F9-4129-8F4F-0C5A95CF05E2}" dt="2024-04-03T12:35:14.630" v="68" actId="255"/>
        <pc:sldMkLst>
          <pc:docMk/>
          <pc:sldMk cId="1077032315" sldId="256"/>
        </pc:sldMkLst>
        <pc:spChg chg="mod">
          <ac:chgData name="Cerys Davies" userId="61e71dc1-9594-4277-b52b-4420989f68ee" providerId="ADAL" clId="{FF71A995-84F9-4129-8F4F-0C5A95CF05E2}" dt="2024-04-03T12:34:50.999" v="64" actId="1076"/>
          <ac:spMkLst>
            <pc:docMk/>
            <pc:sldMk cId="1077032315" sldId="256"/>
            <ac:spMk id="2" creationId="{D292D0DD-350A-55EB-26E0-7C31E213BE26}"/>
          </ac:spMkLst>
        </pc:spChg>
        <pc:spChg chg="mod">
          <ac:chgData name="Cerys Davies" userId="61e71dc1-9594-4277-b52b-4420989f68ee" providerId="ADAL" clId="{FF71A995-84F9-4129-8F4F-0C5A95CF05E2}" dt="2024-04-03T12:35:14.630" v="68" actId="255"/>
          <ac:spMkLst>
            <pc:docMk/>
            <pc:sldMk cId="1077032315" sldId="256"/>
            <ac:spMk id="3" creationId="{173C4D28-68D6-A890-6AE0-71F158844836}"/>
          </ac:spMkLst>
        </pc:spChg>
      </pc:sldChg>
      <pc:sldChg chg="modSp mod">
        <pc:chgData name="Cerys Davies" userId="61e71dc1-9594-4277-b52b-4420989f68ee" providerId="ADAL" clId="{FF71A995-84F9-4129-8F4F-0C5A95CF05E2}" dt="2024-04-03T12:29:22.984" v="12" actId="1076"/>
        <pc:sldMkLst>
          <pc:docMk/>
          <pc:sldMk cId="0" sldId="270"/>
        </pc:sldMkLst>
        <pc:spChg chg="mod">
          <ac:chgData name="Cerys Davies" userId="61e71dc1-9594-4277-b52b-4420989f68ee" providerId="ADAL" clId="{FF71A995-84F9-4129-8F4F-0C5A95CF05E2}" dt="2024-04-03T12:29:19.282" v="11" actId="14100"/>
          <ac:spMkLst>
            <pc:docMk/>
            <pc:sldMk cId="0" sldId="270"/>
            <ac:spMk id="8194" creationId="{964F65A0-DAC8-C022-317E-3891DD7BD2C0}"/>
          </ac:spMkLst>
        </pc:spChg>
        <pc:spChg chg="mod">
          <ac:chgData name="Cerys Davies" userId="61e71dc1-9594-4277-b52b-4420989f68ee" providerId="ADAL" clId="{FF71A995-84F9-4129-8F4F-0C5A95CF05E2}" dt="2024-04-03T12:29:22.984" v="12" actId="1076"/>
          <ac:spMkLst>
            <pc:docMk/>
            <pc:sldMk cId="0" sldId="270"/>
            <ac:spMk id="10243" creationId="{01F21F7E-B91C-2F37-AFAD-4BF4166B250F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70"/>
            <ac:spMk id="10244" creationId="{667CACC5-50BA-37AA-D82C-C7D6B82CFC7A}"/>
          </ac:spMkLst>
        </pc:spChg>
      </pc:sldChg>
      <pc:sldChg chg="modSp mod">
        <pc:chgData name="Cerys Davies" userId="61e71dc1-9594-4277-b52b-4420989f68ee" providerId="ADAL" clId="{FF71A995-84F9-4129-8F4F-0C5A95CF05E2}" dt="2024-04-03T12:29:43.251" v="15" actId="255"/>
        <pc:sldMkLst>
          <pc:docMk/>
          <pc:sldMk cId="0" sldId="272"/>
        </pc:sldMkLst>
        <pc:spChg chg="mod">
          <ac:chgData name="Cerys Davies" userId="61e71dc1-9594-4277-b52b-4420989f68ee" providerId="ADAL" clId="{FF71A995-84F9-4129-8F4F-0C5A95CF05E2}" dt="2024-04-03T12:29:29.967" v="13" actId="1076"/>
          <ac:spMkLst>
            <pc:docMk/>
            <pc:sldMk cId="0" sldId="272"/>
            <ac:spMk id="10242" creationId="{04BFAD52-F8E0-E399-0306-201096A42893}"/>
          </ac:spMkLst>
        </pc:spChg>
        <pc:spChg chg="mod">
          <ac:chgData name="Cerys Davies" userId="61e71dc1-9594-4277-b52b-4420989f68ee" providerId="ADAL" clId="{FF71A995-84F9-4129-8F4F-0C5A95CF05E2}" dt="2024-04-03T12:29:43.251" v="15" actId="255"/>
          <ac:spMkLst>
            <pc:docMk/>
            <pc:sldMk cId="0" sldId="272"/>
            <ac:spMk id="12291" creationId="{00080DFB-F28F-C261-BC99-83D4D0878E43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72"/>
            <ac:spMk id="12292" creationId="{D780F0ED-AEFA-4E35-B745-595470D3FA1D}"/>
          </ac:spMkLst>
        </pc:spChg>
      </pc:sldChg>
      <pc:sldChg chg="modSp mod">
        <pc:chgData name="Cerys Davies" userId="61e71dc1-9594-4277-b52b-4420989f68ee" providerId="ADAL" clId="{FF71A995-84F9-4129-8F4F-0C5A95CF05E2}" dt="2024-04-03T12:30:01.991" v="18" actId="255"/>
        <pc:sldMkLst>
          <pc:docMk/>
          <pc:sldMk cId="0" sldId="273"/>
        </pc:sldMkLst>
        <pc:spChg chg="mod">
          <ac:chgData name="Cerys Davies" userId="61e71dc1-9594-4277-b52b-4420989f68ee" providerId="ADAL" clId="{FF71A995-84F9-4129-8F4F-0C5A95CF05E2}" dt="2024-04-03T12:29:49.201" v="16" actId="1076"/>
          <ac:spMkLst>
            <pc:docMk/>
            <pc:sldMk cId="0" sldId="273"/>
            <ac:spMk id="11266" creationId="{3EBFDD21-BC66-2CD0-7825-D52D8B2FB760}"/>
          </ac:spMkLst>
        </pc:spChg>
        <pc:spChg chg="mod">
          <ac:chgData name="Cerys Davies" userId="61e71dc1-9594-4277-b52b-4420989f68ee" providerId="ADAL" clId="{FF71A995-84F9-4129-8F4F-0C5A95CF05E2}" dt="2024-04-03T12:30:01.991" v="18" actId="255"/>
          <ac:spMkLst>
            <pc:docMk/>
            <pc:sldMk cId="0" sldId="273"/>
            <ac:spMk id="14339" creationId="{EFAB0C20-5EDB-DD54-B10D-C3ACE86FF02D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73"/>
            <ac:spMk id="14340" creationId="{AACF3ED6-9C39-2A87-30A6-8E6C87B2D84B}"/>
          </ac:spMkLst>
        </pc:spChg>
      </pc:sldChg>
      <pc:sldChg chg="modSp mod">
        <pc:chgData name="Cerys Davies" userId="61e71dc1-9594-4277-b52b-4420989f68ee" providerId="ADAL" clId="{FF71A995-84F9-4129-8F4F-0C5A95CF05E2}" dt="2024-04-03T12:32:34.631" v="47" actId="255"/>
        <pc:sldMkLst>
          <pc:docMk/>
          <pc:sldMk cId="0" sldId="277"/>
        </pc:sldMkLst>
        <pc:spChg chg="mod">
          <ac:chgData name="Cerys Davies" userId="61e71dc1-9594-4277-b52b-4420989f68ee" providerId="ADAL" clId="{FF71A995-84F9-4129-8F4F-0C5A95CF05E2}" dt="2024-04-03T12:31:52.527" v="40" actId="14100"/>
          <ac:spMkLst>
            <pc:docMk/>
            <pc:sldMk cId="0" sldId="277"/>
            <ac:spMk id="12290" creationId="{B3BD8EAF-F76D-C6AF-EE42-E4AD38281AF3}"/>
          </ac:spMkLst>
        </pc:spChg>
        <pc:spChg chg="mod">
          <ac:chgData name="Cerys Davies" userId="61e71dc1-9594-4277-b52b-4420989f68ee" providerId="ADAL" clId="{FF71A995-84F9-4129-8F4F-0C5A95CF05E2}" dt="2024-04-03T12:32:34.631" v="47" actId="255"/>
          <ac:spMkLst>
            <pc:docMk/>
            <pc:sldMk cId="0" sldId="277"/>
            <ac:spMk id="22531" creationId="{76A98936-A693-5E8B-256F-F16E55A5BAC6}"/>
          </ac:spMkLst>
        </pc:spChg>
        <pc:spChg chg="mod">
          <ac:chgData name="Cerys Davies" userId="61e71dc1-9594-4277-b52b-4420989f68ee" providerId="ADAL" clId="{FF71A995-84F9-4129-8F4F-0C5A95CF05E2}" dt="2024-04-03T12:32:22.949" v="46" actId="255"/>
          <ac:spMkLst>
            <pc:docMk/>
            <pc:sldMk cId="0" sldId="277"/>
            <ac:spMk id="22532" creationId="{82362FE6-17F8-FDB8-5A59-8C1B79F219B7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77"/>
            <ac:spMk id="22533" creationId="{F3782B6F-78D5-3967-01E9-4E6BC1445A44}"/>
          </ac:spMkLst>
        </pc:spChg>
      </pc:sldChg>
      <pc:sldChg chg="modSp mod">
        <pc:chgData name="Cerys Davies" userId="61e71dc1-9594-4277-b52b-4420989f68ee" providerId="ADAL" clId="{FF71A995-84F9-4129-8F4F-0C5A95CF05E2}" dt="2024-04-03T12:34:24.935" v="63" actId="255"/>
        <pc:sldMkLst>
          <pc:docMk/>
          <pc:sldMk cId="0" sldId="280"/>
        </pc:sldMkLst>
        <pc:spChg chg="mod">
          <ac:chgData name="Cerys Davies" userId="61e71dc1-9594-4277-b52b-4420989f68ee" providerId="ADAL" clId="{FF71A995-84F9-4129-8F4F-0C5A95CF05E2}" dt="2024-04-03T12:34:14.471" v="61" actId="1076"/>
          <ac:spMkLst>
            <pc:docMk/>
            <pc:sldMk cId="0" sldId="280"/>
            <ac:spMk id="14338" creationId="{D3F01685-9CC9-ED37-E3FC-E17FC251C7CA}"/>
          </ac:spMkLst>
        </pc:spChg>
        <pc:spChg chg="mod">
          <ac:chgData name="Cerys Davies" userId="61e71dc1-9594-4277-b52b-4420989f68ee" providerId="ADAL" clId="{FF71A995-84F9-4129-8F4F-0C5A95CF05E2}" dt="2024-04-03T12:34:24.935" v="63" actId="255"/>
          <ac:spMkLst>
            <pc:docMk/>
            <pc:sldMk cId="0" sldId="280"/>
            <ac:spMk id="30723" creationId="{C62C9744-74FA-7A70-23BD-90AD3CFB9756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0"/>
            <ac:spMk id="30724" creationId="{57A1D7EB-6F00-2A9E-6979-95C8B434F5E9}"/>
          </ac:spMkLst>
        </pc:spChg>
      </pc:sldChg>
      <pc:sldChg chg="modSp mod">
        <pc:chgData name="Cerys Davies" userId="61e71dc1-9594-4277-b52b-4420989f68ee" providerId="ADAL" clId="{FF71A995-84F9-4129-8F4F-0C5A95CF05E2}" dt="2024-04-03T12:30:27.468" v="24" actId="1076"/>
        <pc:sldMkLst>
          <pc:docMk/>
          <pc:sldMk cId="0" sldId="283"/>
        </pc:sldMkLst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3"/>
            <ac:spMk id="2" creationId="{CF77A8D9-A92F-6D80-F0D8-C94184CA0EC3}"/>
          </ac:spMkLst>
        </pc:spChg>
        <pc:spChg chg="mod">
          <ac:chgData name="Cerys Davies" userId="61e71dc1-9594-4277-b52b-4420989f68ee" providerId="ADAL" clId="{FF71A995-84F9-4129-8F4F-0C5A95CF05E2}" dt="2024-04-03T12:28:25.886" v="3" actId="27636"/>
          <ac:spMkLst>
            <pc:docMk/>
            <pc:sldMk cId="0" sldId="283"/>
            <ac:spMk id="16387" creationId="{DB132AC1-2AE0-B2A2-5C46-3CB9E9209447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3"/>
            <ac:spMk id="16388" creationId="{7C3F52B8-C8EE-1EC5-7D21-C6F4495C1DFD}"/>
          </ac:spMkLst>
        </pc:spChg>
        <pc:spChg chg="mod">
          <ac:chgData name="Cerys Davies" userId="61e71dc1-9594-4277-b52b-4420989f68ee" providerId="ADAL" clId="{FF71A995-84F9-4129-8F4F-0C5A95CF05E2}" dt="2024-04-03T12:30:21.524" v="22" actId="1076"/>
          <ac:spMkLst>
            <pc:docMk/>
            <pc:sldMk cId="0" sldId="283"/>
            <ac:spMk id="16392" creationId="{6D62B928-1B70-11BB-11D6-2D233649DC34}"/>
          </ac:spMkLst>
        </pc:spChg>
        <pc:spChg chg="mod">
          <ac:chgData name="Cerys Davies" userId="61e71dc1-9594-4277-b52b-4420989f68ee" providerId="ADAL" clId="{FF71A995-84F9-4129-8F4F-0C5A95CF05E2}" dt="2024-04-03T12:30:24.469" v="23" actId="1076"/>
          <ac:spMkLst>
            <pc:docMk/>
            <pc:sldMk cId="0" sldId="283"/>
            <ac:spMk id="16393" creationId="{18A33E3E-0ABA-71B1-93E2-D16BA8C3ADBB}"/>
          </ac:spMkLst>
        </pc:spChg>
        <pc:spChg chg="mod">
          <ac:chgData name="Cerys Davies" userId="61e71dc1-9594-4277-b52b-4420989f68ee" providerId="ADAL" clId="{FF71A995-84F9-4129-8F4F-0C5A95CF05E2}" dt="2024-04-03T12:30:27.468" v="24" actId="1076"/>
          <ac:spMkLst>
            <pc:docMk/>
            <pc:sldMk cId="0" sldId="283"/>
            <ac:spMk id="16394" creationId="{4A018930-9D5A-C5F5-9CBD-D02B0284B8EF}"/>
          </ac:spMkLst>
        </pc:spChg>
        <pc:graphicFrameChg chg="mod">
          <ac:chgData name="Cerys Davies" userId="61e71dc1-9594-4277-b52b-4420989f68ee" providerId="ADAL" clId="{FF71A995-84F9-4129-8F4F-0C5A95CF05E2}" dt="2024-04-03T12:30:10.453" v="19" actId="1076"/>
          <ac:graphicFrameMkLst>
            <pc:docMk/>
            <pc:sldMk cId="0" sldId="283"/>
            <ac:graphicFrameMk id="16389" creationId="{C5DADFE4-B0C6-E409-7702-AEE860534A55}"/>
          </ac:graphicFrameMkLst>
        </pc:graphicFrameChg>
        <pc:graphicFrameChg chg="mod">
          <ac:chgData name="Cerys Davies" userId="61e71dc1-9594-4277-b52b-4420989f68ee" providerId="ADAL" clId="{FF71A995-84F9-4129-8F4F-0C5A95CF05E2}" dt="2024-04-03T12:30:13.797" v="20" actId="1076"/>
          <ac:graphicFrameMkLst>
            <pc:docMk/>
            <pc:sldMk cId="0" sldId="283"/>
            <ac:graphicFrameMk id="16390" creationId="{2E7E362D-D243-4F92-FCA2-EDA0878096E9}"/>
          </ac:graphicFrameMkLst>
        </pc:graphicFrameChg>
        <pc:graphicFrameChg chg="mod">
          <ac:chgData name="Cerys Davies" userId="61e71dc1-9594-4277-b52b-4420989f68ee" providerId="ADAL" clId="{FF71A995-84F9-4129-8F4F-0C5A95CF05E2}" dt="2024-04-03T12:30:17.268" v="21" actId="1076"/>
          <ac:graphicFrameMkLst>
            <pc:docMk/>
            <pc:sldMk cId="0" sldId="283"/>
            <ac:graphicFrameMk id="16391" creationId="{5077DC93-E656-040C-5A08-09BFD710F763}"/>
          </ac:graphicFrameMkLst>
        </pc:graphicFrameChg>
      </pc:sldChg>
      <pc:sldChg chg="addSp delSp modSp mod">
        <pc:chgData name="Cerys Davies" userId="61e71dc1-9594-4277-b52b-4420989f68ee" providerId="ADAL" clId="{FF71A995-84F9-4129-8F4F-0C5A95CF05E2}" dt="2024-04-03T12:31:20.060" v="32" actId="478"/>
        <pc:sldMkLst>
          <pc:docMk/>
          <pc:sldMk cId="0" sldId="284"/>
        </pc:sldMkLst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4"/>
            <ac:spMk id="2" creationId="{CC2D93BC-49DC-5159-4D22-0F84BC5692A2}"/>
          </ac:spMkLst>
        </pc:spChg>
        <pc:spChg chg="add del mod">
          <ac:chgData name="Cerys Davies" userId="61e71dc1-9594-4277-b52b-4420989f68ee" providerId="ADAL" clId="{FF71A995-84F9-4129-8F4F-0C5A95CF05E2}" dt="2024-04-03T12:31:20.060" v="32" actId="478"/>
          <ac:spMkLst>
            <pc:docMk/>
            <pc:sldMk cId="0" sldId="284"/>
            <ac:spMk id="4" creationId="{564F93CF-7AC6-832B-FE10-CF7E24ADFBFF}"/>
          </ac:spMkLst>
        </pc:spChg>
        <pc:spChg chg="mod">
          <ac:chgData name="Cerys Davies" userId="61e71dc1-9594-4277-b52b-4420989f68ee" providerId="ADAL" clId="{FF71A995-84F9-4129-8F4F-0C5A95CF05E2}" dt="2024-04-03T12:31:00.891" v="30" actId="255"/>
          <ac:spMkLst>
            <pc:docMk/>
            <pc:sldMk cId="0" sldId="284"/>
            <ac:spMk id="18435" creationId="{CE457A85-1EA6-C75A-6060-5BEACD0995DA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4"/>
            <ac:spMk id="18436" creationId="{B3D183D3-B43C-3A00-9807-CE859F91ACB7}"/>
          </ac:spMkLst>
        </pc:spChg>
        <pc:spChg chg="del mod">
          <ac:chgData name="Cerys Davies" userId="61e71dc1-9594-4277-b52b-4420989f68ee" providerId="ADAL" clId="{FF71A995-84F9-4129-8F4F-0C5A95CF05E2}" dt="2024-04-03T12:31:08.911" v="31" actId="478"/>
          <ac:spMkLst>
            <pc:docMk/>
            <pc:sldMk cId="0" sldId="284"/>
            <ac:spMk id="18437" creationId="{D1880F9E-1C6B-0DBF-66EA-8D5037B4378F}"/>
          </ac:spMkLst>
        </pc:spChg>
        <pc:graphicFrameChg chg="mod">
          <ac:chgData name="Cerys Davies" userId="61e71dc1-9594-4277-b52b-4420989f68ee" providerId="ADAL" clId="{FF71A995-84F9-4129-8F4F-0C5A95CF05E2}" dt="2024-04-03T12:30:47.551" v="28" actId="1076"/>
          <ac:graphicFrameMkLst>
            <pc:docMk/>
            <pc:sldMk cId="0" sldId="284"/>
            <ac:graphicFrameMk id="18438" creationId="{AC033E89-901E-962F-0456-F6493F88A355}"/>
          </ac:graphicFrameMkLst>
        </pc:graphicFrameChg>
      </pc:sldChg>
      <pc:sldChg chg="addSp delSp modSp mod">
        <pc:chgData name="Cerys Davies" userId="61e71dc1-9594-4277-b52b-4420989f68ee" providerId="ADAL" clId="{FF71A995-84F9-4129-8F4F-0C5A95CF05E2}" dt="2024-04-03T12:31:47.177" v="39" actId="14100"/>
        <pc:sldMkLst>
          <pc:docMk/>
          <pc:sldMk cId="0" sldId="285"/>
        </pc:sldMkLst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5"/>
            <ac:spMk id="2" creationId="{D08F3C0A-D996-0D36-C50E-6E49A6AF89A6}"/>
          </ac:spMkLst>
        </pc:spChg>
        <pc:spChg chg="add del mod">
          <ac:chgData name="Cerys Davies" userId="61e71dc1-9594-4277-b52b-4420989f68ee" providerId="ADAL" clId="{FF71A995-84F9-4129-8F4F-0C5A95CF05E2}" dt="2024-04-03T12:31:31.090" v="34" actId="478"/>
          <ac:spMkLst>
            <pc:docMk/>
            <pc:sldMk cId="0" sldId="285"/>
            <ac:spMk id="4" creationId="{D53FC529-B162-2AAE-5696-D022DC52AB75}"/>
          </ac:spMkLst>
        </pc:spChg>
        <pc:spChg chg="mod">
          <ac:chgData name="Cerys Davies" userId="61e71dc1-9594-4277-b52b-4420989f68ee" providerId="ADAL" clId="{FF71A995-84F9-4129-8F4F-0C5A95CF05E2}" dt="2024-04-03T12:31:47.177" v="39" actId="14100"/>
          <ac:spMkLst>
            <pc:docMk/>
            <pc:sldMk cId="0" sldId="285"/>
            <ac:spMk id="20483" creationId="{D8781BEA-C281-9D8E-50D0-1F8AD0C4784D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5"/>
            <ac:spMk id="20484" creationId="{2B103EC2-946F-26E6-FE0C-03F56D012470}"/>
          </ac:spMkLst>
        </pc:spChg>
        <pc:spChg chg="del">
          <ac:chgData name="Cerys Davies" userId="61e71dc1-9594-4277-b52b-4420989f68ee" providerId="ADAL" clId="{FF71A995-84F9-4129-8F4F-0C5A95CF05E2}" dt="2024-04-03T12:31:28.145" v="33" actId="478"/>
          <ac:spMkLst>
            <pc:docMk/>
            <pc:sldMk cId="0" sldId="285"/>
            <ac:spMk id="20485" creationId="{59515B20-5BBD-6B69-4AC7-40F76CA197CF}"/>
          </ac:spMkLst>
        </pc:spChg>
        <pc:graphicFrameChg chg="mod">
          <ac:chgData name="Cerys Davies" userId="61e71dc1-9594-4277-b52b-4420989f68ee" providerId="ADAL" clId="{FF71A995-84F9-4129-8F4F-0C5A95CF05E2}" dt="2024-04-03T12:31:36.370" v="36" actId="1076"/>
          <ac:graphicFrameMkLst>
            <pc:docMk/>
            <pc:sldMk cId="0" sldId="285"/>
            <ac:graphicFrameMk id="20486" creationId="{482F02EF-C6E8-3FBD-DCDC-50593BED10CE}"/>
          </ac:graphicFrameMkLst>
        </pc:graphicFrameChg>
      </pc:sldChg>
      <pc:sldChg chg="addSp delSp modSp mod">
        <pc:chgData name="Cerys Davies" userId="61e71dc1-9594-4277-b52b-4420989f68ee" providerId="ADAL" clId="{FF71A995-84F9-4129-8F4F-0C5A95CF05E2}" dt="2024-04-03T12:33:11.896" v="55" actId="27636"/>
        <pc:sldMkLst>
          <pc:docMk/>
          <pc:sldMk cId="0" sldId="286"/>
        </pc:sldMkLst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6"/>
            <ac:spMk id="2" creationId="{6E18813C-96BA-C327-E791-66B25C3DA88C}"/>
          </ac:spMkLst>
        </pc:spChg>
        <pc:spChg chg="add del mod">
          <ac:chgData name="Cerys Davies" userId="61e71dc1-9594-4277-b52b-4420989f68ee" providerId="ADAL" clId="{FF71A995-84F9-4129-8F4F-0C5A95CF05E2}" dt="2024-04-03T12:32:45.851" v="49" actId="478"/>
          <ac:spMkLst>
            <pc:docMk/>
            <pc:sldMk cId="0" sldId="286"/>
            <ac:spMk id="4" creationId="{B3C3EFE6-6A26-20A0-84EA-91F0F44E1BD9}"/>
          </ac:spMkLst>
        </pc:spChg>
        <pc:spChg chg="mod">
          <ac:chgData name="Cerys Davies" userId="61e71dc1-9594-4277-b52b-4420989f68ee" providerId="ADAL" clId="{FF71A995-84F9-4129-8F4F-0C5A95CF05E2}" dt="2024-04-03T12:33:11.896" v="55" actId="27636"/>
          <ac:spMkLst>
            <pc:docMk/>
            <pc:sldMk cId="0" sldId="286"/>
            <ac:spMk id="24579" creationId="{EAF6BCF9-09C9-3092-A1DB-2535F8360696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6"/>
            <ac:spMk id="24580" creationId="{75EFAF91-248C-F525-8085-7BAA985F1D6D}"/>
          </ac:spMkLst>
        </pc:spChg>
        <pc:spChg chg="del">
          <ac:chgData name="Cerys Davies" userId="61e71dc1-9594-4277-b52b-4420989f68ee" providerId="ADAL" clId="{FF71A995-84F9-4129-8F4F-0C5A95CF05E2}" dt="2024-04-03T12:32:42.254" v="48" actId="478"/>
          <ac:spMkLst>
            <pc:docMk/>
            <pc:sldMk cId="0" sldId="286"/>
            <ac:spMk id="24581" creationId="{B98E57DF-91B1-831D-B43E-97FF30B9E356}"/>
          </ac:spMkLst>
        </pc:spChg>
        <pc:graphicFrameChg chg="mod">
          <ac:chgData name="Cerys Davies" userId="61e71dc1-9594-4277-b52b-4420989f68ee" providerId="ADAL" clId="{FF71A995-84F9-4129-8F4F-0C5A95CF05E2}" dt="2024-04-03T12:32:53.996" v="51" actId="1076"/>
          <ac:graphicFrameMkLst>
            <pc:docMk/>
            <pc:sldMk cId="0" sldId="286"/>
            <ac:graphicFrameMk id="24582" creationId="{73A7BF7B-6E78-1BA7-5A5F-2E5C6191742F}"/>
          </ac:graphicFrameMkLst>
        </pc:graphicFrameChg>
      </pc:sldChg>
      <pc:sldChg chg="modSp mod">
        <pc:chgData name="Cerys Davies" userId="61e71dc1-9594-4277-b52b-4420989f68ee" providerId="ADAL" clId="{FF71A995-84F9-4129-8F4F-0C5A95CF05E2}" dt="2024-04-03T12:33:51.372" v="58" actId="255"/>
        <pc:sldMkLst>
          <pc:docMk/>
          <pc:sldMk cId="0" sldId="287"/>
        </pc:sldMkLst>
        <pc:spChg chg="mod">
          <ac:chgData name="Cerys Davies" userId="61e71dc1-9594-4277-b52b-4420989f68ee" providerId="ADAL" clId="{FF71A995-84F9-4129-8F4F-0C5A95CF05E2}" dt="2024-04-03T12:33:51.372" v="58" actId="255"/>
          <ac:spMkLst>
            <pc:docMk/>
            <pc:sldMk cId="0" sldId="287"/>
            <ac:spMk id="26627" creationId="{207391A4-AB9F-D1C9-D002-FCBEA1E7BC9D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7"/>
            <ac:spMk id="26628" creationId="{ED97EFF7-1B50-17BA-023A-06EC4FCC44C6}"/>
          </ac:spMkLst>
        </pc:spChg>
        <pc:picChg chg="mod">
          <ac:chgData name="Cerys Davies" userId="61e71dc1-9594-4277-b52b-4420989f68ee" providerId="ADAL" clId="{FF71A995-84F9-4129-8F4F-0C5A95CF05E2}" dt="2024-04-03T12:33:40.550" v="57" actId="1076"/>
          <ac:picMkLst>
            <pc:docMk/>
            <pc:sldMk cId="0" sldId="287"/>
            <ac:picMk id="26629" creationId="{D3C46C9C-7B31-C1CE-C099-500E4B41A9D1}"/>
          </ac:picMkLst>
        </pc:picChg>
      </pc:sldChg>
      <pc:sldChg chg="modSp mod">
        <pc:chgData name="Cerys Davies" userId="61e71dc1-9594-4277-b52b-4420989f68ee" providerId="ADAL" clId="{FF71A995-84F9-4129-8F4F-0C5A95CF05E2}" dt="2024-04-03T12:34:06.789" v="60" actId="255"/>
        <pc:sldMkLst>
          <pc:docMk/>
          <pc:sldMk cId="0" sldId="288"/>
        </pc:sldMkLst>
        <pc:spChg chg="mod">
          <ac:chgData name="Cerys Davies" userId="61e71dc1-9594-4277-b52b-4420989f68ee" providerId="ADAL" clId="{FF71A995-84F9-4129-8F4F-0C5A95CF05E2}" dt="2024-04-03T12:33:58.749" v="59" actId="1076"/>
          <ac:spMkLst>
            <pc:docMk/>
            <pc:sldMk cId="0" sldId="288"/>
            <ac:spMk id="2" creationId="{605330D1-7E90-2C53-FA10-13BC64805DBE}"/>
          </ac:spMkLst>
        </pc:spChg>
        <pc:spChg chg="mod">
          <ac:chgData name="Cerys Davies" userId="61e71dc1-9594-4277-b52b-4420989f68ee" providerId="ADAL" clId="{FF71A995-84F9-4129-8F4F-0C5A95CF05E2}" dt="2024-04-03T12:34:06.789" v="60" actId="255"/>
          <ac:spMkLst>
            <pc:docMk/>
            <pc:sldMk cId="0" sldId="288"/>
            <ac:spMk id="28675" creationId="{86A77FF8-12A9-3827-802A-3078CB3AF212}"/>
          </ac:spMkLst>
        </pc:spChg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8"/>
            <ac:spMk id="28676" creationId="{DA50BC86-68A2-2E6B-FB5D-D60123773CF9}"/>
          </ac:spMkLst>
        </pc:spChg>
      </pc:sldChg>
      <pc:sldChg chg="modSp">
        <pc:chgData name="Cerys Davies" userId="61e71dc1-9594-4277-b52b-4420989f68ee" providerId="ADAL" clId="{FF71A995-84F9-4129-8F4F-0C5A95CF05E2}" dt="2024-04-03T12:28:32.271" v="6"/>
        <pc:sldMkLst>
          <pc:docMk/>
          <pc:sldMk cId="0" sldId="289"/>
        </pc:sldMkLst>
        <pc:spChg chg="mod">
          <ac:chgData name="Cerys Davies" userId="61e71dc1-9594-4277-b52b-4420989f68ee" providerId="ADAL" clId="{FF71A995-84F9-4129-8F4F-0C5A95CF05E2}" dt="2024-04-03T12:28:32.271" v="6"/>
          <ac:spMkLst>
            <pc:docMk/>
            <pc:sldMk cId="0" sldId="289"/>
            <ac:spMk id="8196" creationId="{421F8F5B-DCC1-57A3-5C00-BC466735E7B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C137F7-2464-4394-8DA0-7F4A30B9F9A3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EA6DC8-919A-427E-8F26-D039FC2B0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412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15A7D8B-F20C-4F1F-33F9-62642984226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F93D268F-08F2-4146-EE01-E5B977E5B05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2751443D-2D43-1233-A99A-0142230643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D2F12EB-E1C5-4137-AF3C-90054015EE9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831D4636-F6D2-E30A-0D02-07CBD452E5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5BE506C7-5F16-3FA9-F2A1-74A824F3D74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0DD8F5EC-5BA6-48D9-3A5D-4D27CE881D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CBBB378-D43C-41BB-8CB3-A2F10FAFAD25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>
            <a:extLst>
              <a:ext uri="{FF2B5EF4-FFF2-40B4-BE49-F238E27FC236}">
                <a16:creationId xmlns:a16="http://schemas.microsoft.com/office/drawing/2014/main" id="{C10DA5AA-C028-A21F-4F78-5810CDD61E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87BFCE4-1F61-42A1-A75A-D2FE9BCCCF0E}" type="slidenum">
              <a:rPr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5BDC2697-884C-7C81-CB68-4BF1F8B7EAA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3D35278E-421A-0616-2041-756EDBE9A6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6575"/>
            <a:ext cx="5029200" cy="38496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213B46D8-058B-1E46-A03D-E5C96D43C1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2A97A60-85AA-22E7-940D-478D77AE86A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4C053D5-3E5E-2073-A951-AFB97A231C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B634F28-7A28-4CCC-8149-9331A2741E60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7FF878BC-A3DC-1DF8-4C67-841C22DCB58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0E2342AA-9950-1C23-7B5E-A827D6E4B5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0DD44299-DE6B-C06F-5CFE-1F8EBE4E92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4A6B03A-09FB-4A50-8B3C-4EEF37EEF1FE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BE41BABF-0EF0-36AC-3982-93698A6F33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086A4E36-C11F-5214-9637-3A89BD435F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EBEB7F80-6555-F517-476D-24C9D99007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DCBF259-94DD-4040-BC4D-2C37084EF59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0FEA8FAD-6A4B-DADD-E674-B3C8B65CEC7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1179C1E9-2B96-D294-960E-97D4751EE7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B0AB5C24-6918-97C7-EAD2-2A158D0D58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E275911-46ED-4AF0-9624-7456418D7EB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>
            <a:extLst>
              <a:ext uri="{FF2B5EF4-FFF2-40B4-BE49-F238E27FC236}">
                <a16:creationId xmlns:a16="http://schemas.microsoft.com/office/drawing/2014/main" id="{46BDCAD2-7651-0747-36D3-091DCBE50F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68A24E-B296-4737-8699-822B52D3D1F2}" type="slidenum">
              <a:rPr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26348C6B-6BD0-F6CB-2D5E-FD3B16569B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3503613"/>
            <a:ext cx="5943600" cy="5334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9E7F459F-6EA5-9193-5C81-97ECC9212C5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0563"/>
            <a:ext cx="3741737" cy="28067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BCCC20F5-81B8-ACCC-2943-193AC8A11D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649B5F35-D6BB-5347-59BD-3EB004DB274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25649C7E-4D2C-7D5A-E6BE-3553B38503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983BC6D-768A-4980-A6A7-CC8D0DC17B0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5911AE07-4AB8-D852-F05D-0ACBD01273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489AB83-C0C7-7B62-912C-8927788773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E0E40872-767B-8BA9-A635-8F368FF9B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2DF1288-9FD9-49BE-977C-E87A26180F3C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BDED6F7-47DD-6654-0678-944664B4E5B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AB0F3F5-779E-D6DC-2C0B-F06154C1BC9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BBEE6D8-BA66-1541-2302-2699232F1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6264625-65C2-4DE0-9047-7DA657E505E1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5">
            <a:extLst>
              <a:ext uri="{FF2B5EF4-FFF2-40B4-BE49-F238E27FC236}">
                <a16:creationId xmlns:a16="http://schemas.microsoft.com/office/drawing/2014/main" id="{5FF552D9-54FC-A87C-F6AB-675B882C0F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B22AF92-E85B-4A66-904E-170E0D48C998}" type="slidenum">
              <a:rPr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99685D06-3D85-3EB2-658D-00AEEF825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F97E2BDE-8BE3-4C6D-A98A-1416C10449B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0563"/>
            <a:ext cx="4556125" cy="3417887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40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39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01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03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66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94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68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841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57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20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2400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79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02705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169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5536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481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92023-C650-4131-9227-C49BF1F7BC61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0220CF9-C2BB-4D8D-B038-31949EBA9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3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3.wm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2.w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2D0DD-350A-55EB-26E0-7C31E213B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3707" y="484294"/>
            <a:ext cx="7766936" cy="1646302"/>
          </a:xfrm>
        </p:spPr>
        <p:txBody>
          <a:bodyPr/>
          <a:lstStyle/>
          <a:p>
            <a:r>
              <a:rPr lang="en-GB" dirty="0"/>
              <a:t>Business Law &amp;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3C4D28-68D6-A890-6AE0-71F158844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1287" y="2763053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Week 8 – Company Finance</a:t>
            </a:r>
          </a:p>
        </p:txBody>
      </p:sp>
    </p:spTree>
    <p:extLst>
      <p:ext uri="{BB962C8B-B14F-4D97-AF65-F5344CB8AC3E}">
        <p14:creationId xmlns:p14="http://schemas.microsoft.com/office/powerpoint/2010/main" val="1077032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B40F8C9-BA73-7271-3885-F001F8D6C3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262062"/>
          </a:xfrm>
        </p:spPr>
        <p:txBody>
          <a:bodyPr/>
          <a:lstStyle/>
          <a:p>
            <a:pPr>
              <a:defRPr/>
            </a:pPr>
            <a:r>
              <a:rPr lang="en-GB" dirty="0"/>
              <a:t>Business Law and Practice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CC21157-BCFD-E783-4A36-EB7D31B22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28776"/>
            <a:ext cx="7772400" cy="4467225"/>
          </a:xfrm>
        </p:spPr>
        <p:txBody>
          <a:bodyPr/>
          <a:lstStyle/>
          <a:p>
            <a:pPr marL="0" indent="0">
              <a:buNone/>
            </a:pPr>
            <a:r>
              <a:rPr lang="en-US" altLang="en-US" b="1"/>
              <a:t>Financing the Company: Company Borrowing</a:t>
            </a:r>
          </a:p>
          <a:p>
            <a:pPr marL="0" indent="0" algn="ctr">
              <a:buNone/>
            </a:pPr>
            <a:endParaRPr lang="en-GB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421F8F5B-DCC1-57A3-5C00-BC466735E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5E0F42-E673-4C22-A889-3550097D16B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/>
          </a:p>
        </p:txBody>
      </p:sp>
      <p:graphicFrame>
        <p:nvGraphicFramePr>
          <p:cNvPr id="8197" name="Object 3">
            <a:extLst>
              <a:ext uri="{FF2B5EF4-FFF2-40B4-BE49-F238E27FC236}">
                <a16:creationId xmlns:a16="http://schemas.microsoft.com/office/drawing/2014/main" id="{9112376C-40CE-ACD0-CCB5-53850767F0E1}"/>
              </a:ext>
            </a:extLst>
          </p:cNvPr>
          <p:cNvGraphicFramePr>
            <a:graphicFrameLocks/>
          </p:cNvGraphicFramePr>
          <p:nvPr/>
        </p:nvGraphicFramePr>
        <p:xfrm>
          <a:off x="4579938" y="2781301"/>
          <a:ext cx="3022600" cy="2449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3529013" imgH="3344863" progId="MS_ClipArt_Gallery.2">
                  <p:embed/>
                </p:oleObj>
              </mc:Choice>
              <mc:Fallback>
                <p:oleObj name="ClipArt" r:id="rId4" imgW="3529013" imgH="3344863" progId="MS_ClipArt_Gallery.2">
                  <p:embed/>
                  <p:pic>
                    <p:nvPicPr>
                      <p:cNvPr id="8197" name="Object 3">
                        <a:extLst>
                          <a:ext uri="{FF2B5EF4-FFF2-40B4-BE49-F238E27FC236}">
                            <a16:creationId xmlns:a16="http://schemas.microsoft.com/office/drawing/2014/main" id="{9112376C-40CE-ACD0-CCB5-53850767F0E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9938" y="2781301"/>
                        <a:ext cx="3022600" cy="2449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64F65A0-DAC8-C022-317E-3891DD7BD2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2925" y="275273"/>
            <a:ext cx="8286750" cy="92106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Debt finance:  Borrower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01F21F7E-B91C-2F37-AFAD-4BF4166B2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040" y="1385238"/>
            <a:ext cx="7772400" cy="446722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RISKS: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RETURN OF CAPITAL: Contractual obligation, often fixed time scale with interest, maybe variable, secured may include personal guarantee.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RANKING ON DISSOLUTION: Depends on security, frequently fixed charge.</a:t>
            </a:r>
          </a:p>
          <a:p>
            <a:pPr lvl="1">
              <a:lnSpc>
                <a:spcPct val="90000"/>
              </a:lnSpc>
            </a:pPr>
            <a:endParaRPr lang="en-US" altLang="en-US" dirty="0"/>
          </a:p>
          <a:p>
            <a:pPr>
              <a:lnSpc>
                <a:spcPct val="90000"/>
              </a:lnSpc>
            </a:pPr>
            <a:r>
              <a:rPr lang="en-US" altLang="en-US" sz="2400" dirty="0"/>
              <a:t>REWARDS: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No right to participation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Agreed payment schedule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Historically readily available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Usually no voting rights given away unless non payment or insolvency </a:t>
            </a:r>
            <a:endParaRPr lang="en-GB" altLang="en-US" sz="2000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667CACC5-50BA-37AA-D82C-C7D6B82CF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1E20F9-0C05-417C-86AC-24E228DEF1D8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04BFAD52-F8E0-E399-0306-201096A428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1005" y="241963"/>
            <a:ext cx="8286750" cy="1162050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Order of Entitlement to Assets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0080DFB-F28F-C261-BC99-83D4D0878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92" y="1783080"/>
            <a:ext cx="8207375" cy="4381500"/>
          </a:xfrm>
          <a:noFill/>
        </p:spPr>
        <p:txBody>
          <a:bodyPr vert="horz" lIns="90488" tIns="44450" rIns="90488" bIns="44450" rtlCol="0">
            <a:noAutofit/>
          </a:bodyPr>
          <a:lstStyle/>
          <a:p>
            <a:r>
              <a:rPr lang="en-US" altLang="en-US" sz="2800" dirty="0"/>
              <a:t>Creditors with fixed charges</a:t>
            </a:r>
          </a:p>
          <a:p>
            <a:r>
              <a:rPr lang="en-US" altLang="en-US" sz="2800" dirty="0"/>
              <a:t>Costs of winding up</a:t>
            </a:r>
          </a:p>
          <a:p>
            <a:r>
              <a:rPr lang="en-US" altLang="en-US" sz="2800" dirty="0"/>
              <a:t>Preferential creditor</a:t>
            </a:r>
          </a:p>
          <a:p>
            <a:r>
              <a:rPr lang="en-US" altLang="en-US" sz="2800" dirty="0"/>
              <a:t>Creditors with floating charges</a:t>
            </a:r>
          </a:p>
          <a:p>
            <a:pPr lvl="1"/>
            <a:r>
              <a:rPr lang="en-US" altLang="en-US" sz="2800" dirty="0"/>
              <a:t>Enterprise Act 2002: ring-fencing</a:t>
            </a:r>
          </a:p>
          <a:p>
            <a:r>
              <a:rPr lang="en-US" altLang="en-US" sz="2800" dirty="0"/>
              <a:t>Ordinary creditors</a:t>
            </a:r>
          </a:p>
          <a:p>
            <a:r>
              <a:rPr lang="en-US" altLang="en-US" sz="2800" dirty="0"/>
              <a:t>Interest on debts</a:t>
            </a:r>
          </a:p>
          <a:p>
            <a:r>
              <a:rPr lang="en-US" altLang="en-US" sz="2800" dirty="0"/>
              <a:t>Shareholders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D780F0ED-AEFA-4E35-B745-595470D3F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11E45E1-CE56-4498-B31B-EE2E84565099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EBFDD21-BC66-2CD0-7825-D52D8B2FB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983" y="451513"/>
            <a:ext cx="8215312" cy="1214437"/>
          </a:xfrm>
        </p:spPr>
        <p:txBody>
          <a:bodyPr/>
          <a:lstStyle/>
          <a:p>
            <a:pPr>
              <a:defRPr/>
            </a:pPr>
            <a:r>
              <a:rPr lang="en-GB" dirty="0"/>
              <a:t>Power to borrow?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FAB0C20-5EDB-DD54-B10D-C3ACE86FF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620" y="1946911"/>
            <a:ext cx="8229600" cy="3554413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The power? Implied or express</a:t>
            </a:r>
          </a:p>
          <a:p>
            <a:r>
              <a:rPr lang="en-GB" altLang="en-US" sz="3600" dirty="0"/>
              <a:t>Who can exercise?</a:t>
            </a: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ACF3ED6-9C39-2A87-30A6-8E6C87B2D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7339D3-F643-4E10-A54E-A9533F41ACA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A8D9-A92F-6D80-F0D8-C94184CA0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Forms of security</a:t>
            </a:r>
            <a:endParaRPr dirty="0"/>
          </a:p>
        </p:txBody>
      </p:sp>
      <p:graphicFrame>
        <p:nvGraphicFramePr>
          <p:cNvPr id="16389" name="Object 4">
            <a:extLst>
              <a:ext uri="{FF2B5EF4-FFF2-40B4-BE49-F238E27FC236}">
                <a16:creationId xmlns:a16="http://schemas.microsoft.com/office/drawing/2014/main" id="{C5DADFE4-B0C6-E409-7702-AEE860534A5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47746170"/>
              </p:ext>
            </p:extLst>
          </p:nvPr>
        </p:nvGraphicFramePr>
        <p:xfrm>
          <a:off x="855345" y="1600201"/>
          <a:ext cx="3357563" cy="173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5807075" imgH="3009900" progId="MS_ClipArt_Gallery.2">
                  <p:embed/>
                </p:oleObj>
              </mc:Choice>
              <mc:Fallback>
                <p:oleObj name="ClipArt" r:id="rId4" imgW="5807075" imgH="3009900" progId="MS_ClipArt_Gallery.2">
                  <p:embed/>
                  <p:pic>
                    <p:nvPicPr>
                      <p:cNvPr id="16389" name="Object 4">
                        <a:extLst>
                          <a:ext uri="{FF2B5EF4-FFF2-40B4-BE49-F238E27FC236}">
                            <a16:creationId xmlns:a16="http://schemas.microsoft.com/office/drawing/2014/main" id="{C5DADFE4-B0C6-E409-7702-AEE860534A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5345" y="1600201"/>
                        <a:ext cx="3357563" cy="1739900"/>
                      </a:xfrm>
                      <a:prstGeom prst="rect">
                        <a:avLst/>
                      </a:prstGeom>
                      <a:noFill/>
                      <a:ln w="12700" cap="flat" cmpd="sng">
                        <a:solidFill>
                          <a:schemeClr val="tx1"/>
                        </a:solidFill>
                        <a:prstDash val="solid"/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Content Placeholder 3">
            <a:extLst>
              <a:ext uri="{FF2B5EF4-FFF2-40B4-BE49-F238E27FC236}">
                <a16:creationId xmlns:a16="http://schemas.microsoft.com/office/drawing/2014/main" id="{DB132AC1-2AE0-B2A2-5C46-3CB9E92094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81876" y="1600201"/>
            <a:ext cx="2828925" cy="2043113"/>
          </a:xfrm>
        </p:spPr>
        <p:txBody>
          <a:bodyPr>
            <a:normAutofit/>
          </a:bodyPr>
          <a:lstStyle/>
          <a:p>
            <a:pPr>
              <a:buFont typeface="Monotype Sorts" pitchFamily="2" charset="2"/>
              <a:buChar char="¶"/>
            </a:pPr>
            <a:r>
              <a:rPr lang="en-US" altLang="en-US"/>
              <a:t>Fixed charge</a:t>
            </a:r>
          </a:p>
          <a:p>
            <a:pPr>
              <a:buFont typeface="Monotype Sorts" pitchFamily="2" charset="2"/>
              <a:buChar char="·"/>
            </a:pPr>
            <a:r>
              <a:rPr lang="en-US" altLang="en-US"/>
              <a:t>Floating charge....</a:t>
            </a:r>
          </a:p>
          <a:p>
            <a:pPr>
              <a:buFontTx/>
              <a:buNone/>
            </a:pPr>
            <a:r>
              <a:rPr lang="en-US" altLang="en-US"/>
              <a:t>..... and personal guarantee?</a:t>
            </a:r>
          </a:p>
          <a:p>
            <a:endParaRPr lang="en-GB" altLang="en-US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7C3F52B8-C8EE-1EC5-7D21-C6F4495C1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D22044-CB3C-4A71-AF35-1425900B9AD9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/>
          </a:p>
        </p:txBody>
      </p:sp>
      <p:graphicFrame>
        <p:nvGraphicFramePr>
          <p:cNvPr id="16390" name="Object 9">
            <a:extLst>
              <a:ext uri="{FF2B5EF4-FFF2-40B4-BE49-F238E27FC236}">
                <a16:creationId xmlns:a16="http://schemas.microsoft.com/office/drawing/2014/main" id="{2E7E362D-D243-4F92-FCA2-EDA0878096E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9835037"/>
              </p:ext>
            </p:extLst>
          </p:nvPr>
        </p:nvGraphicFramePr>
        <p:xfrm>
          <a:off x="855345" y="4124325"/>
          <a:ext cx="2882900" cy="166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6" imgW="5165725" imgH="2414588" progId="MS_ClipArt_Gallery.2">
                  <p:embed/>
                </p:oleObj>
              </mc:Choice>
              <mc:Fallback>
                <p:oleObj name="ClipArt" r:id="rId6" imgW="5165725" imgH="2414588" progId="MS_ClipArt_Gallery.2">
                  <p:embed/>
                  <p:pic>
                    <p:nvPicPr>
                      <p:cNvPr id="16390" name="Object 9">
                        <a:extLst>
                          <a:ext uri="{FF2B5EF4-FFF2-40B4-BE49-F238E27FC236}">
                            <a16:creationId xmlns:a16="http://schemas.microsoft.com/office/drawing/2014/main" id="{2E7E362D-D243-4F92-FCA2-EDA0878096E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5345" y="4124325"/>
                        <a:ext cx="2882900" cy="1660525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91" name="Object 8">
            <a:extLst>
              <a:ext uri="{FF2B5EF4-FFF2-40B4-BE49-F238E27FC236}">
                <a16:creationId xmlns:a16="http://schemas.microsoft.com/office/drawing/2014/main" id="{5077DC93-E656-040C-5A08-09BFD710F76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9108472"/>
              </p:ext>
            </p:extLst>
          </p:nvPr>
        </p:nvGraphicFramePr>
        <p:xfrm>
          <a:off x="4742656" y="4306254"/>
          <a:ext cx="3287713" cy="1658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8" imgW="5821363" imgH="2887663" progId="MS_ClipArt_Gallery.2">
                  <p:embed/>
                </p:oleObj>
              </mc:Choice>
              <mc:Fallback>
                <p:oleObj name="ClipArt" r:id="rId8" imgW="5821363" imgH="2887663" progId="MS_ClipArt_Gallery.2">
                  <p:embed/>
                  <p:pic>
                    <p:nvPicPr>
                      <p:cNvPr id="16391" name="Object 8">
                        <a:extLst>
                          <a:ext uri="{FF2B5EF4-FFF2-40B4-BE49-F238E27FC236}">
                            <a16:creationId xmlns:a16="http://schemas.microsoft.com/office/drawing/2014/main" id="{5077DC93-E656-040C-5A08-09BFD710F76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42656" y="4306254"/>
                        <a:ext cx="3287713" cy="1658937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2" name="Line 5">
            <a:extLst>
              <a:ext uri="{FF2B5EF4-FFF2-40B4-BE49-F238E27FC236}">
                <a16:creationId xmlns:a16="http://schemas.microsoft.com/office/drawing/2014/main" id="{6D62B928-1B70-11BB-11D6-2D233649DC3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75668" y="1898968"/>
            <a:ext cx="1295400" cy="4572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stealth" w="med" len="lg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Line 6">
            <a:extLst>
              <a:ext uri="{FF2B5EF4-FFF2-40B4-BE49-F238E27FC236}">
                <a16:creationId xmlns:a16="http://schemas.microsoft.com/office/drawing/2014/main" id="{18A33E3E-0ABA-71B1-93E2-D16BA8C3ADB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35318" y="2456816"/>
            <a:ext cx="1219200" cy="137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stealth" w="med" len="lg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Line 7">
            <a:extLst>
              <a:ext uri="{FF2B5EF4-FFF2-40B4-BE49-F238E27FC236}">
                <a16:creationId xmlns:a16="http://schemas.microsoft.com/office/drawing/2014/main" id="{4A018930-9D5A-C5F5-9CBD-D02B0284B8E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00876" y="3282952"/>
            <a:ext cx="381000" cy="8382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stealth" w="med" len="lg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D93BC-49DC-5159-4D22-0F84BC569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Fixed charge</a:t>
            </a:r>
            <a:endParaRPr dirty="0"/>
          </a:p>
        </p:txBody>
      </p:sp>
      <p:sp>
        <p:nvSpPr>
          <p:cNvPr id="18435" name="Content Placeholder 3">
            <a:extLst>
              <a:ext uri="{FF2B5EF4-FFF2-40B4-BE49-F238E27FC236}">
                <a16:creationId xmlns:a16="http://schemas.microsoft.com/office/drawing/2014/main" id="{CE457A85-1EA6-C75A-6060-5BEACD099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1634" y="2302337"/>
            <a:ext cx="5662506" cy="388077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Over SPECIFIC IDENTIFIABLE assets such as company property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Assets can be sold by lender to meet the debt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Lender restricts power of company to dispose of the asset</a:t>
            </a:r>
          </a:p>
          <a:p>
            <a:endParaRPr lang="en-GB" altLang="en-US" dirty="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B3D183D3-B43C-3A00-9807-CE859F91A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B5862FA-40A4-4505-B7C0-18E95B5EA96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/>
          </a:p>
        </p:txBody>
      </p:sp>
      <p:graphicFrame>
        <p:nvGraphicFramePr>
          <p:cNvPr id="18438" name="Object 3">
            <a:extLst>
              <a:ext uri="{FF2B5EF4-FFF2-40B4-BE49-F238E27FC236}">
                <a16:creationId xmlns:a16="http://schemas.microsoft.com/office/drawing/2014/main" id="{AC033E89-901E-962F-0456-F6493F88A3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5760853"/>
              </p:ext>
            </p:extLst>
          </p:nvPr>
        </p:nvGraphicFramePr>
        <p:xfrm>
          <a:off x="7472045" y="2063404"/>
          <a:ext cx="3816350" cy="198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5807075" imgH="3009900" progId="MS_ClipArt_Gallery.2">
                  <p:embed/>
                </p:oleObj>
              </mc:Choice>
              <mc:Fallback>
                <p:oleObj name="ClipArt" r:id="rId4" imgW="5807075" imgH="3009900" progId="MS_ClipArt_Gallery.2">
                  <p:embed/>
                  <p:pic>
                    <p:nvPicPr>
                      <p:cNvPr id="18438" name="Object 3">
                        <a:extLst>
                          <a:ext uri="{FF2B5EF4-FFF2-40B4-BE49-F238E27FC236}">
                            <a16:creationId xmlns:a16="http://schemas.microsoft.com/office/drawing/2014/main" id="{AC033E89-901E-962F-0456-F6493F88A3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2045" y="2063404"/>
                        <a:ext cx="3816350" cy="1981200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F3C0A-D996-0D36-C50E-6E49A6AF8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Floating charge</a:t>
            </a:r>
            <a:endParaRPr dirty="0"/>
          </a:p>
        </p:txBody>
      </p:sp>
      <p:sp>
        <p:nvSpPr>
          <p:cNvPr id="20483" name="Content Placeholder 3">
            <a:extLst>
              <a:ext uri="{FF2B5EF4-FFF2-40B4-BE49-F238E27FC236}">
                <a16:creationId xmlns:a16="http://schemas.microsoft.com/office/drawing/2014/main" id="{D8781BEA-C281-9D8E-50D0-1F8AD0C47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9486" y="1722437"/>
            <a:ext cx="6308513" cy="4525963"/>
          </a:xfrm>
        </p:spPr>
        <p:txBody>
          <a:bodyPr/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 a class of assets such as stock in trade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Company free to deal with the assets prior to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crystallisation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Crystallisation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Winding up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Restriction on disposal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2B103EC2-946F-26E6-FE0C-03F56D012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E8B726-39F2-4545-B4DC-86BFF7BACF4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/>
          </a:p>
        </p:txBody>
      </p:sp>
      <p:graphicFrame>
        <p:nvGraphicFramePr>
          <p:cNvPr id="20486" name="Object 4">
            <a:extLst>
              <a:ext uri="{FF2B5EF4-FFF2-40B4-BE49-F238E27FC236}">
                <a16:creationId xmlns:a16="http://schemas.microsoft.com/office/drawing/2014/main" id="{482F02EF-C6E8-3FBD-DCDC-50593BED10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95772617"/>
              </p:ext>
            </p:extLst>
          </p:nvPr>
        </p:nvGraphicFramePr>
        <p:xfrm>
          <a:off x="7603914" y="807720"/>
          <a:ext cx="3816350" cy="1785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5165725" imgH="2414588" progId="MS_ClipArt_Gallery.2">
                  <p:embed/>
                </p:oleObj>
              </mc:Choice>
              <mc:Fallback>
                <p:oleObj name="ClipArt" r:id="rId4" imgW="5165725" imgH="2414588" progId="MS_ClipArt_Gallery.2">
                  <p:embed/>
                  <p:pic>
                    <p:nvPicPr>
                      <p:cNvPr id="20486" name="Object 4">
                        <a:extLst>
                          <a:ext uri="{FF2B5EF4-FFF2-40B4-BE49-F238E27FC236}">
                            <a16:creationId xmlns:a16="http://schemas.microsoft.com/office/drawing/2014/main" id="{482F02EF-C6E8-3FBD-DCDC-50593BED10C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03914" y="807720"/>
                        <a:ext cx="3816350" cy="1785938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B3BD8EAF-F76D-C6AF-EE42-E4AD38281A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214314"/>
            <a:ext cx="9736455" cy="1214437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sz="3200" dirty="0"/>
              <a:t>Floating charges – advantages</a:t>
            </a:r>
            <a:br>
              <a:rPr lang="en-US" sz="3200" dirty="0"/>
            </a:br>
            <a:r>
              <a:rPr lang="en-US" sz="3200" dirty="0"/>
              <a:t> &amp; disadvantages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6A98936-A693-5E8B-256F-F16E55A5BA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78" y="1937384"/>
            <a:ext cx="4294360" cy="3861435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ADVANTAGES TO COMPANY: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þ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Until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crystallisation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the company can deal freely with the charged assets.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82362FE6-17F8-FDB8-5A59-8C1B79F21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08270" y="1937385"/>
            <a:ext cx="4667250" cy="44196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DISADVANTAGES TO LENDER: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ý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Value uncertain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ý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Postponed to various others.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ý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May be invalid as security if the company goes into insolvent liquidation within a year - s245 IA</a:t>
            </a:r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F3782B6F-78D5-3967-01E9-4E6BC1445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DA6711-881B-475B-BBD7-015449EF5E1E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8813C-96BA-C327-E791-66B25C3DA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Personal guarantees</a:t>
            </a:r>
            <a:endParaRPr dirty="0"/>
          </a:p>
        </p:txBody>
      </p:sp>
      <p:sp>
        <p:nvSpPr>
          <p:cNvPr id="24579" name="Content Placeholder 3">
            <a:extLst>
              <a:ext uri="{FF2B5EF4-FFF2-40B4-BE49-F238E27FC236}">
                <a16:creationId xmlns:a16="http://schemas.microsoft.com/office/drawing/2014/main" id="{EAF6BCF9-09C9-3092-A1DB-2535F83606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810069"/>
            <a:ext cx="5586306" cy="3880773"/>
          </a:xfrm>
        </p:spPr>
        <p:txBody>
          <a:bodyPr>
            <a:normAutofit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Look to the directors  personally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Common in smaller businesses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Limited or unlimited?</a:t>
            </a:r>
          </a:p>
          <a:p>
            <a:pPr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Bank standard unlimited personal guarantees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Provision  for release?</a:t>
            </a:r>
          </a:p>
          <a:p>
            <a:pPr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Need to negotiate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75EFAF91-248C-F525-8085-7BAA985F1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92C2494-91BD-4D05-AFDA-1241C6AE8E71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/>
          </a:p>
        </p:txBody>
      </p:sp>
      <p:graphicFrame>
        <p:nvGraphicFramePr>
          <p:cNvPr id="24582" name="Object 3">
            <a:extLst>
              <a:ext uri="{FF2B5EF4-FFF2-40B4-BE49-F238E27FC236}">
                <a16:creationId xmlns:a16="http://schemas.microsoft.com/office/drawing/2014/main" id="{73A7BF7B-6E78-1BA7-5A5F-2E5C6191742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9932493"/>
              </p:ext>
            </p:extLst>
          </p:nvPr>
        </p:nvGraphicFramePr>
        <p:xfrm>
          <a:off x="7113905" y="1500808"/>
          <a:ext cx="3816350" cy="189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4" imgW="5821363" imgH="2887663" progId="MS_ClipArt_Gallery.2">
                  <p:embed/>
                </p:oleObj>
              </mc:Choice>
              <mc:Fallback>
                <p:oleObj name="ClipArt" r:id="rId4" imgW="5821363" imgH="2887663" progId="MS_ClipArt_Gallery.2">
                  <p:embed/>
                  <p:pic>
                    <p:nvPicPr>
                      <p:cNvPr id="24582" name="Object 3">
                        <a:extLst>
                          <a:ext uri="{FF2B5EF4-FFF2-40B4-BE49-F238E27FC236}">
                            <a16:creationId xmlns:a16="http://schemas.microsoft.com/office/drawing/2014/main" id="{73A7BF7B-6E78-1BA7-5A5F-2E5C6191742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3905" y="1500808"/>
                        <a:ext cx="3816350" cy="1895475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5AE2-5505-767B-FCD3-7CAC275CD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089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dirty="0"/>
              <a:t>Steps to be taken by the Lender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207391A4-AB9F-D1C9-D002-FCBEA1E7B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873" y="1177609"/>
            <a:ext cx="8596668" cy="3880773"/>
          </a:xfrm>
        </p:spPr>
        <p:txBody>
          <a:bodyPr>
            <a:noAutofit/>
          </a:bodyPr>
          <a:lstStyle/>
          <a:p>
            <a:r>
              <a:rPr lang="en-GB" altLang="en-US" sz="2800" dirty="0"/>
              <a:t>Is the company able to repay the loan?</a:t>
            </a:r>
          </a:p>
          <a:p>
            <a:r>
              <a:rPr lang="en-GB" altLang="en-US" sz="2800" dirty="0"/>
              <a:t>Is there valid security?</a:t>
            </a:r>
          </a:p>
          <a:p>
            <a:r>
              <a:rPr lang="en-GB" altLang="en-US" sz="2800" dirty="0"/>
              <a:t>Personal guarantees?</a:t>
            </a:r>
          </a:p>
          <a:p>
            <a:r>
              <a:rPr lang="en-GB" altLang="en-US" sz="2800" dirty="0"/>
              <a:t>Company search</a:t>
            </a:r>
          </a:p>
          <a:p>
            <a:r>
              <a:rPr lang="en-GB" altLang="en-US" sz="2800" dirty="0"/>
              <a:t>Registered office search</a:t>
            </a:r>
          </a:p>
          <a:p>
            <a:r>
              <a:rPr lang="en-GB" altLang="en-US" sz="2800" dirty="0"/>
              <a:t>Land Registry/Land charges search</a:t>
            </a:r>
          </a:p>
          <a:p>
            <a:r>
              <a:rPr lang="en-GB" altLang="en-US" sz="2800" dirty="0"/>
              <a:t>Certificate of non-crystallisation</a:t>
            </a:r>
          </a:p>
          <a:p>
            <a:r>
              <a:rPr lang="en-GB" altLang="en-US" sz="2800" dirty="0"/>
              <a:t>Central Registry of Winding up Petitions</a:t>
            </a:r>
          </a:p>
          <a:p>
            <a:r>
              <a:rPr lang="en-GB" altLang="en-US" sz="2800" dirty="0"/>
              <a:t>Business plan, valuation, full investigation of title</a:t>
            </a: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D97EFF7-1B50-17BA-023A-06EC4FCC4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144E84E-874E-4459-B4D1-5988F7EA13AB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/>
          </a:p>
        </p:txBody>
      </p:sp>
      <p:pic>
        <p:nvPicPr>
          <p:cNvPr id="26629" name="Picture 2" descr="C:\Users\sbrook02\AppData\Local\Microsoft\Windows\Temporary Internet Files\Content.IE5\N25L368U\loan[1].jpg">
            <a:extLst>
              <a:ext uri="{FF2B5EF4-FFF2-40B4-BE49-F238E27FC236}">
                <a16:creationId xmlns:a16="http://schemas.microsoft.com/office/drawing/2014/main" id="{D3C46C9C-7B31-C1CE-C099-500E4B41A9D1}"/>
              </a:ext>
            </a:extLst>
          </p:cNvPr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209" y="970598"/>
            <a:ext cx="1589087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330D1-7E90-2C53-FA10-13BC64805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9" y="337820"/>
            <a:ext cx="7927975" cy="12842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Steps to be taken at/after execution of the debenture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86A77FF8-12A9-3827-802A-3078CB3AF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Certified copy of board minutes</a:t>
            </a:r>
          </a:p>
          <a:p>
            <a:r>
              <a:rPr lang="en-GB" altLang="en-US" sz="2800" dirty="0"/>
              <a:t>Certified copy of the articles</a:t>
            </a:r>
          </a:p>
          <a:p>
            <a:r>
              <a:rPr lang="en-GB" altLang="en-US" sz="2800" dirty="0"/>
              <a:t>Registration of charges</a:t>
            </a:r>
          </a:p>
          <a:p>
            <a:pPr lvl="1"/>
            <a:r>
              <a:rPr lang="en-US" altLang="en-US" sz="2800" dirty="0"/>
              <a:t>Companies House – s859A</a:t>
            </a:r>
          </a:p>
          <a:p>
            <a:pPr lvl="2"/>
            <a:r>
              <a:rPr lang="en-US" altLang="en-US" sz="2800" dirty="0"/>
              <a:t>For land  - Land Registry</a:t>
            </a:r>
          </a:p>
          <a:p>
            <a:pPr lvl="2"/>
            <a:r>
              <a:rPr lang="en-US" altLang="en-US" sz="2800" dirty="0"/>
              <a:t>IPO if intellectual property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DA50BC86-68A2-2E6B-FB5D-D60123773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CB79A23-C38C-464E-88EA-006913B65D01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3F01685-9CC9-ED37-E3FC-E17FC251C7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3865" y="267654"/>
            <a:ext cx="8286750" cy="1157287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sz="4000" dirty="0"/>
              <a:t>Registration of charges 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62C9744-74FA-7A70-23BD-90AD3CFB9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865" y="1725758"/>
            <a:ext cx="8548687" cy="4014787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21 days for registration (s859A) - file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Form</a:t>
            </a:r>
            <a:r>
              <a:rPr lang="en-US" altLang="en-US" sz="2800" i="1" dirty="0"/>
              <a:t> </a:t>
            </a:r>
            <a:endParaRPr lang="en-US" altLang="en-US" sz="2800" dirty="0"/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Certified copy of the instrument of charge.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Fee  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If not registered within 21 days, VOID against the liquidator or any creditor - so the lender would only rank as an ordinary creditor in a liquidation – (s859H) 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57A1D7EB-6F00-2A9E-6979-95C8B434F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A44735-FEE2-48EB-8847-43DB37D2ED8A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b23c99c-9e98-4a54-866d-c3df92ef1bbe"/>
  <p:tag name="AUDIO_IMPORT" val="H:\MP3\BLP SB 15\Company Finance\Slide 2.mp3"/>
  <p:tag name="AUDIO_ID" val="270"/>
  <p:tag name="ELAPSEDTIME" val="147.906"/>
  <p:tag name="ARTICULATE_SLIDE_NAV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b23c99c-9e98-4a54-866d-c3df92ef1bbe"/>
  <p:tag name="AUDIO_IMPORT" val="H:\MP3\BLP SB 15\Company Finance\Slide 2.mp3"/>
  <p:tag name="AUDIO_ID" val="270"/>
  <p:tag name="ELAPSEDTIME" val="147.906"/>
  <p:tag name="ARTICULATE_SLIDE_NAV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ab0e8ec4-d56d-4d0f-90f3-540e55e36c34"/>
  <p:tag name="AUDIO_IMPORT" val="H:\MP3\BLP SB 15\Company Finance\Slide 3.mp3"/>
  <p:tag name="AUDIO_ID" val="272"/>
  <p:tag name="ELAPSEDTIME" val="24.007"/>
  <p:tag name="ARTICULATE_SLIDE_NAV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07958a83-6c8e-40c2-9e39-e03f0d779c21"/>
  <p:tag name="AUDIO_IMPORT" val="H:\MP3\BLP SB 15\Company Finance\Slide 4.mp3"/>
  <p:tag name="AUDIO_ID" val="273"/>
  <p:tag name="ELAPSEDTIME" val="23.354"/>
  <p:tag name="ARTICULATE_SLIDE_NAV" val="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c396127-cf52-42d9-9102-7d5d5871d415"/>
  <p:tag name="AUDIO_IMPORT" val="H:\MP3\BLP SB 15\Company Finance\Slide 5.mp3"/>
  <p:tag name="AUDIO_ID" val="283"/>
  <p:tag name="ELAPSEDTIME" val="16.849"/>
  <p:tag name="ARTICULATE_SLIDE_NAV" val="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92865b4-c38c-45f1-b769-b4266880e88b"/>
  <p:tag name="AUDIO_IMPORT" val="H:\MP3\BLP SB 15\Company Finance\Slide 6.mp3"/>
  <p:tag name="AUDIO_ID" val="284"/>
  <p:tag name="ELAPSEDTIME" val="33.202"/>
  <p:tag name="ARTICULATE_SLIDE_NAV" val="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f2eb680b-c9a7-43e6-912b-155ab6ee6f19"/>
  <p:tag name="AUDIO_IMPORT" val="H:\MP3\BLP SB 15\Company Finance\Slide 7.mp3"/>
  <p:tag name="AUDIO_ID" val="285"/>
  <p:tag name="ELAPSEDTIME" val="64.889"/>
  <p:tag name="ARTICULATE_SLIDE_NAV" val="7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04fd5f49-797b-4c8c-9523-5c7165f26454"/>
  <p:tag name="AUDIO_IMPORT" val="H:\MP3\BLP SB 15\Company Finance\Slide 8.mp3"/>
  <p:tag name="AUDIO_ID" val="277"/>
  <p:tag name="ELAPSEDTIME" val="51.383"/>
  <p:tag name="ARTICULATE_SLIDE_NAV" val="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8299a456-9dc3-4080-a755-2d18aaad914b"/>
  <p:tag name="AUDIO_IMPORT" val="H:\MP3\BLP SB 15\Company Finance\Slide 9.mp3"/>
  <p:tag name="AUDIO_ID" val="286"/>
  <p:tag name="ELAPSEDTIME" val="32.523"/>
  <p:tag name="ARTICULATE_SLIDE_NAV" val="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UDIO_IMPORT" val="H:\MP3\BLP SB 15\Company Finance\Slide 10.mp3"/>
  <p:tag name="AUDIO_ID" val="287"/>
  <p:tag name="ELAPSEDTIME" val="47.204"/>
  <p:tag name="ARTICULATE_SLIDE_NAV" val="10"/>
  <p:tag name="ARTICULATE_SLIDE_GUID" val="cdb14849-1991-4424-850d-cb16f7be994f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UBLISH_MODE" val="2"/>
  <p:tag name="ARTICULATE_SOURCE_IMAGE" val="C:\Users\sbrook02\AppData\Local\Temp\articulate\presenter\imgtemp\qrwgBW9k_files\slide0001_image001.jpg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UDIO_IMPORT" val="H:\MP3\BLP SB 15\Company Finance\Slide 11.mp3"/>
  <p:tag name="AUDIO_ID" val="288"/>
  <p:tag name="ELAPSEDTIME" val="35.422"/>
  <p:tag name="ARTICULATE_SLIDE_NAV" val="11"/>
  <p:tag name="ARTICULATE_SLIDE_GUID" val="4de18354-9bd6-457b-9454-64bf90b64d5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a7ea8185-43c2-4a59-afca-bb5a96c19b57"/>
  <p:tag name="AUDIO_IMPORT" val="H:\MP3\BLP SB 15\Company Finance\Slide 12.mp3"/>
  <p:tag name="AUDIO_ID" val="280"/>
  <p:tag name="ELAPSEDTIME" val="68.598"/>
  <p:tag name="ARTICULATE_SLIDE_NAV" val="12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448</Words>
  <Application>Microsoft Office PowerPoint</Application>
  <PresentationFormat>Widescreen</PresentationFormat>
  <Paragraphs>101</Paragraphs>
  <Slides>13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Monotype Sorts</vt:lpstr>
      <vt:lpstr>Times New Roman</vt:lpstr>
      <vt:lpstr>Trebuchet MS</vt:lpstr>
      <vt:lpstr>Wingdings</vt:lpstr>
      <vt:lpstr>Wingdings 3</vt:lpstr>
      <vt:lpstr>Facet</vt:lpstr>
      <vt:lpstr>ClipArt</vt:lpstr>
      <vt:lpstr>Business Law &amp; Practice</vt:lpstr>
      <vt:lpstr>Business Law and Practice</vt:lpstr>
      <vt:lpstr>Debt finance:  Borrower</vt:lpstr>
      <vt:lpstr>Order of Entitlement to Assets</vt:lpstr>
      <vt:lpstr>Power to borrow?</vt:lpstr>
      <vt:lpstr>Forms of security</vt:lpstr>
      <vt:lpstr>Fixed charge</vt:lpstr>
      <vt:lpstr>Floating charge</vt:lpstr>
      <vt:lpstr>Floating charges – advantages  &amp; disadvantages</vt:lpstr>
      <vt:lpstr>Personal guarantees</vt:lpstr>
      <vt:lpstr>Steps to be taken by the Lender</vt:lpstr>
      <vt:lpstr>Steps to be taken at/after execution of the debenture</vt:lpstr>
      <vt:lpstr>Registration of charges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Law &amp; Practice</dc:title>
  <dc:creator>Cerys Davies</dc:creator>
  <cp:lastModifiedBy>Cerys Davies</cp:lastModifiedBy>
  <cp:revision>1</cp:revision>
  <dcterms:created xsi:type="dcterms:W3CDTF">2024-04-03T12:26:56Z</dcterms:created>
  <dcterms:modified xsi:type="dcterms:W3CDTF">2024-04-03T12:35:17Z</dcterms:modified>
</cp:coreProperties>
</file>