
<file path=[Content_Types].xml><?xml version="1.0" encoding="utf-8"?>
<Types xmlns="http://schemas.openxmlformats.org/package/2006/content-types">
  <Default Extension="jpeg" ContentType="image/jpeg"/>
  <Default Extension="MOV" ContentType="video/quicktime"/>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0" r:id="rId2"/>
    <p:sldId id="256" r:id="rId3"/>
    <p:sldId id="268" r:id="rId4"/>
    <p:sldId id="269" r:id="rId5"/>
    <p:sldId id="259" r:id="rId6"/>
    <p:sldId id="260" r:id="rId7"/>
    <p:sldId id="261" r:id="rId8"/>
    <p:sldId id="262" r:id="rId9"/>
    <p:sldId id="263" r:id="rId10"/>
    <p:sldId id="264" r:id="rId11"/>
    <p:sldId id="265" r:id="rId12"/>
    <p:sldId id="266" r:id="rId13"/>
  </p:sldIdLst>
  <p:sldSz cx="18288000" cy="10287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645FBD1-F580-448F-A609-E6D84ED90E1E}" v="1" dt="2022-08-04T06:28:13.6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autoAdjust="0"/>
    <p:restoredTop sz="94665" autoAdjust="0"/>
  </p:normalViewPr>
  <p:slideViewPr>
    <p:cSldViewPr>
      <p:cViewPr varScale="1">
        <p:scale>
          <a:sx n="45" d="100"/>
          <a:sy n="45" d="100"/>
        </p:scale>
        <p:origin x="413" y="8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arbara Berto" userId="9b8a74bafd753fb7" providerId="LiveId" clId="{A645FBD1-F580-448F-A609-E6D84ED90E1E}"/>
    <pc:docChg chg="addSld modSld sldOrd">
      <pc:chgData name="Barbara Berto" userId="9b8a74bafd753fb7" providerId="LiveId" clId="{A645FBD1-F580-448F-A609-E6D84ED90E1E}" dt="2022-08-04T06:28:34.318" v="8" actId="14100"/>
      <pc:docMkLst>
        <pc:docMk/>
      </pc:docMkLst>
      <pc:sldChg chg="ord">
        <pc:chgData name="Barbara Berto" userId="9b8a74bafd753fb7" providerId="LiveId" clId="{A645FBD1-F580-448F-A609-E6D84ED90E1E}" dt="2022-08-04T06:21:14.522" v="2"/>
        <pc:sldMkLst>
          <pc:docMk/>
          <pc:sldMk cId="0" sldId="256"/>
        </pc:sldMkLst>
      </pc:sldChg>
      <pc:sldChg chg="addSp modSp new mod modAnim">
        <pc:chgData name="Barbara Berto" userId="9b8a74bafd753fb7" providerId="LiveId" clId="{A645FBD1-F580-448F-A609-E6D84ED90E1E}" dt="2022-08-04T06:28:34.318" v="8" actId="14100"/>
        <pc:sldMkLst>
          <pc:docMk/>
          <pc:sldMk cId="810991608" sldId="270"/>
        </pc:sldMkLst>
        <pc:picChg chg="add mod">
          <ac:chgData name="Barbara Berto" userId="9b8a74bafd753fb7" providerId="LiveId" clId="{A645FBD1-F580-448F-A609-E6D84ED90E1E}" dt="2022-08-04T06:28:34.318" v="8" actId="14100"/>
          <ac:picMkLst>
            <pc:docMk/>
            <pc:sldMk cId="810991608" sldId="270"/>
            <ac:picMk id="3" creationId="{587713F1-D130-4E61-95E7-1300E9D8CEB2}"/>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8/4/2022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8/4/2022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8/4/2022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8/4/2022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8/4/2022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8/4/2022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8/4/2022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8/4/2022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8/4/2022</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OV"/><Relationship Id="rId1" Type="http://schemas.microsoft.com/office/2007/relationships/media" Target="../media/media1.MOV"/><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6.svg"/><Relationship Id="rId7" Type="http://schemas.openxmlformats.org/officeDocument/2006/relationships/image" Target="../media/image10.svg"/><Relationship Id="rId2" Type="http://schemas.openxmlformats.org/officeDocument/2006/relationships/image" Target="../media/image5.png"/><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 Id="rId9" Type="http://schemas.openxmlformats.org/officeDocument/2006/relationships/image" Target="../media/image12.svg"/></Relationships>
</file>

<file path=ppt/slides/_rels/slide7.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Video 2">
            <a:hlinkClick r:id="" action="ppaction://media"/>
            <a:extLst>
              <a:ext uri="{FF2B5EF4-FFF2-40B4-BE49-F238E27FC236}">
                <a16:creationId xmlns:a16="http://schemas.microsoft.com/office/drawing/2014/main" id="{587713F1-D130-4E61-95E7-1300E9D8CEB2}"/>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5867400" y="266700"/>
            <a:ext cx="6934200" cy="9753600"/>
          </a:xfrm>
          <a:prstGeom prst="rect">
            <a:avLst/>
          </a:prstGeom>
        </p:spPr>
      </p:pic>
    </p:spTree>
    <p:extLst>
      <p:ext uri="{BB962C8B-B14F-4D97-AF65-F5344CB8AC3E}">
        <p14:creationId xmlns:p14="http://schemas.microsoft.com/office/powerpoint/2010/main" val="810991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500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BFDF4"/>
        </a:solidFill>
        <a:effectLst/>
      </p:bgPr>
    </p:bg>
    <p:spTree>
      <p:nvGrpSpPr>
        <p:cNvPr id="1" name=""/>
        <p:cNvGrpSpPr/>
        <p:nvPr/>
      </p:nvGrpSpPr>
      <p:grpSpPr>
        <a:xfrm>
          <a:off x="0" y="0"/>
          <a:ext cx="0" cy="0"/>
          <a:chOff x="0" y="0"/>
          <a:chExt cx="0" cy="0"/>
        </a:xfrm>
      </p:grpSpPr>
      <p:grpSp>
        <p:nvGrpSpPr>
          <p:cNvPr id="2" name="Group 2"/>
          <p:cNvGrpSpPr>
            <a:grpSpLocks noChangeAspect="1"/>
          </p:cNvGrpSpPr>
          <p:nvPr/>
        </p:nvGrpSpPr>
        <p:grpSpPr>
          <a:xfrm>
            <a:off x="1890039" y="1028700"/>
            <a:ext cx="6988550" cy="6988522"/>
            <a:chOff x="0" y="0"/>
            <a:chExt cx="6350000" cy="6349975"/>
          </a:xfrm>
        </p:grpSpPr>
        <p:sp>
          <p:nvSpPr>
            <p:cNvPr id="3" name="Freeform 3"/>
            <p:cNvSpPr/>
            <p:nvPr/>
          </p:nvSpPr>
          <p:spPr>
            <a:xfrm>
              <a:off x="0" y="0"/>
              <a:ext cx="6350000" cy="6349974"/>
            </a:xfrm>
            <a:custGeom>
              <a:avLst/>
              <a:gdLst/>
              <a:ahLst/>
              <a:cxnLst/>
              <a:rect l="l" t="t" r="r" b="b"/>
              <a:pathLst>
                <a:path w="6350000" h="6349974">
                  <a:moveTo>
                    <a:pt x="6350000" y="3175025"/>
                  </a:moveTo>
                  <a:cubicBezTo>
                    <a:pt x="6350000" y="4928451"/>
                    <a:pt x="4928476" y="6349974"/>
                    <a:pt x="3175000" y="6349974"/>
                  </a:cubicBezTo>
                  <a:cubicBezTo>
                    <a:pt x="1421498" y="6349974"/>
                    <a:pt x="0" y="4928451"/>
                    <a:pt x="0" y="3175025"/>
                  </a:cubicBezTo>
                  <a:cubicBezTo>
                    <a:pt x="0" y="1421511"/>
                    <a:pt x="1421498" y="0"/>
                    <a:pt x="3175000" y="0"/>
                  </a:cubicBezTo>
                  <a:cubicBezTo>
                    <a:pt x="4928501" y="0"/>
                    <a:pt x="6350000" y="1421511"/>
                    <a:pt x="6350000" y="3175025"/>
                  </a:cubicBezTo>
                  <a:close/>
                </a:path>
              </a:pathLst>
            </a:custGeom>
            <a:blipFill>
              <a:blip r:embed="rId2"/>
              <a:stretch>
                <a:fillRect l="-33333" r="-33332"/>
              </a:stretch>
            </a:blipFill>
          </p:spPr>
        </p:sp>
      </p:grpSp>
      <p:sp>
        <p:nvSpPr>
          <p:cNvPr id="4" name="TextBox 4"/>
          <p:cNvSpPr txBox="1"/>
          <p:nvPr/>
        </p:nvSpPr>
        <p:spPr>
          <a:xfrm>
            <a:off x="10107901" y="4233401"/>
            <a:ext cx="7531275" cy="655320"/>
          </a:xfrm>
          <a:prstGeom prst="rect">
            <a:avLst/>
          </a:prstGeom>
        </p:spPr>
        <p:txBody>
          <a:bodyPr lIns="0" tIns="0" rIns="0" bIns="0" rtlCol="0" anchor="t">
            <a:spAutoFit/>
          </a:bodyPr>
          <a:lstStyle/>
          <a:p>
            <a:pPr algn="r">
              <a:lnSpc>
                <a:spcPts val="4800"/>
              </a:lnSpc>
            </a:pPr>
            <a:r>
              <a:rPr lang="en-US" sz="4800">
                <a:solidFill>
                  <a:srgbClr val="1D4E55"/>
                </a:solidFill>
                <a:latin typeface="TT Tsars A"/>
              </a:rPr>
              <a:t>ENTREPRENEURSHIP </a:t>
            </a:r>
          </a:p>
        </p:txBody>
      </p:sp>
      <p:sp>
        <p:nvSpPr>
          <p:cNvPr id="5" name="TextBox 5"/>
          <p:cNvSpPr txBox="1"/>
          <p:nvPr/>
        </p:nvSpPr>
        <p:spPr>
          <a:xfrm>
            <a:off x="11555043" y="6766222"/>
            <a:ext cx="6084133" cy="1543050"/>
          </a:xfrm>
          <a:prstGeom prst="rect">
            <a:avLst/>
          </a:prstGeom>
        </p:spPr>
        <p:txBody>
          <a:bodyPr lIns="0" tIns="0" rIns="0" bIns="0" rtlCol="0" anchor="t">
            <a:spAutoFit/>
          </a:bodyPr>
          <a:lstStyle/>
          <a:p>
            <a:pPr algn="r">
              <a:lnSpc>
                <a:spcPts val="4080"/>
              </a:lnSpc>
            </a:pPr>
            <a:r>
              <a:rPr lang="en-US" sz="3400">
                <a:solidFill>
                  <a:srgbClr val="1D4E55"/>
                </a:solidFill>
                <a:latin typeface="Garet"/>
              </a:rPr>
              <a:t>BUSINESS PLAN OF</a:t>
            </a:r>
          </a:p>
          <a:p>
            <a:pPr algn="r">
              <a:lnSpc>
                <a:spcPts val="4080"/>
              </a:lnSpc>
            </a:pPr>
            <a:r>
              <a:rPr lang="en-US" sz="3400">
                <a:solidFill>
                  <a:srgbClr val="1D4E55"/>
                </a:solidFill>
                <a:latin typeface="Garet"/>
              </a:rPr>
              <a:t>FIT FUNCTION FOOD</a:t>
            </a:r>
          </a:p>
          <a:p>
            <a:pPr algn="r">
              <a:lnSpc>
                <a:spcPts val="4080"/>
              </a:lnSpc>
            </a:pPr>
            <a:endParaRPr lang="en-US" sz="3400">
              <a:solidFill>
                <a:srgbClr val="1D4E55"/>
              </a:solidFill>
              <a:latin typeface="Garet"/>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2644307"/>
            <a:ext cx="6819815" cy="5951369"/>
            <a:chOff x="0" y="0"/>
            <a:chExt cx="9093086" cy="7935159"/>
          </a:xfrm>
        </p:grpSpPr>
        <p:pic>
          <p:nvPicPr>
            <p:cNvPr id="3" name="Picture 3"/>
            <p:cNvPicPr>
              <a:picLocks noChangeAspect="1"/>
            </p:cNvPicPr>
            <p:nvPr/>
          </p:nvPicPr>
          <p:blipFill>
            <a:blip r:embed="rId2"/>
            <a:srcRect l="7027" r="7027"/>
            <a:stretch>
              <a:fillRect/>
            </a:stretch>
          </p:blipFill>
          <p:spPr>
            <a:xfrm>
              <a:off x="0" y="0"/>
              <a:ext cx="9093086" cy="7935159"/>
            </a:xfrm>
            <a:prstGeom prst="rect">
              <a:avLst/>
            </a:prstGeom>
          </p:spPr>
        </p:pic>
      </p:grpSp>
      <p:grpSp>
        <p:nvGrpSpPr>
          <p:cNvPr id="4" name="Group 4"/>
          <p:cNvGrpSpPr/>
          <p:nvPr/>
        </p:nvGrpSpPr>
        <p:grpSpPr>
          <a:xfrm>
            <a:off x="-1124443" y="708493"/>
            <a:ext cx="20536886" cy="1935813"/>
            <a:chOff x="0" y="0"/>
            <a:chExt cx="29788293" cy="2807854"/>
          </a:xfrm>
        </p:grpSpPr>
        <p:sp>
          <p:nvSpPr>
            <p:cNvPr id="5" name="Freeform 5"/>
            <p:cNvSpPr/>
            <p:nvPr/>
          </p:nvSpPr>
          <p:spPr>
            <a:xfrm>
              <a:off x="0" y="0"/>
              <a:ext cx="29788293" cy="2807853"/>
            </a:xfrm>
            <a:custGeom>
              <a:avLst/>
              <a:gdLst/>
              <a:ahLst/>
              <a:cxnLst/>
              <a:rect l="l" t="t" r="r" b="b"/>
              <a:pathLst>
                <a:path w="29788293" h="2807853">
                  <a:moveTo>
                    <a:pt x="29788293" y="1403927"/>
                  </a:moveTo>
                  <a:lnTo>
                    <a:pt x="29788293" y="1403927"/>
                  </a:lnTo>
                  <a:cubicBezTo>
                    <a:pt x="29788293" y="2379356"/>
                    <a:pt x="29359923" y="2807853"/>
                    <a:pt x="28831347" y="2807853"/>
                  </a:cubicBezTo>
                  <a:lnTo>
                    <a:pt x="956945" y="2807853"/>
                  </a:lnTo>
                  <a:cubicBezTo>
                    <a:pt x="428371" y="2807853"/>
                    <a:pt x="0" y="2379356"/>
                    <a:pt x="0" y="1403927"/>
                  </a:cubicBezTo>
                  <a:lnTo>
                    <a:pt x="0" y="1403927"/>
                  </a:lnTo>
                  <a:cubicBezTo>
                    <a:pt x="0" y="428371"/>
                    <a:pt x="428371" y="0"/>
                    <a:pt x="956945" y="0"/>
                  </a:cubicBezTo>
                  <a:lnTo>
                    <a:pt x="28831347" y="0"/>
                  </a:lnTo>
                  <a:cubicBezTo>
                    <a:pt x="29359796" y="0"/>
                    <a:pt x="29788293" y="428371"/>
                    <a:pt x="29788293" y="1403927"/>
                  </a:cubicBezTo>
                  <a:close/>
                </a:path>
              </a:pathLst>
            </a:custGeom>
            <a:solidFill>
              <a:srgbClr val="1D4E55"/>
            </a:solidFill>
          </p:spPr>
        </p:sp>
      </p:grpSp>
      <p:sp>
        <p:nvSpPr>
          <p:cNvPr id="6" name="TextBox 6"/>
          <p:cNvSpPr txBox="1"/>
          <p:nvPr/>
        </p:nvSpPr>
        <p:spPr>
          <a:xfrm>
            <a:off x="10566144" y="1298575"/>
            <a:ext cx="5741105" cy="869950"/>
          </a:xfrm>
          <a:prstGeom prst="rect">
            <a:avLst/>
          </a:prstGeom>
        </p:spPr>
        <p:txBody>
          <a:bodyPr lIns="0" tIns="0" rIns="0" bIns="0" rtlCol="0" anchor="t">
            <a:spAutoFit/>
          </a:bodyPr>
          <a:lstStyle/>
          <a:p>
            <a:pPr algn="ctr">
              <a:lnSpc>
                <a:spcPts val="6500"/>
              </a:lnSpc>
            </a:pPr>
            <a:r>
              <a:rPr lang="en-US" sz="6500">
                <a:solidFill>
                  <a:srgbClr val="FBFDF4"/>
                </a:solidFill>
                <a:latin typeface="TT Tsars A"/>
              </a:rPr>
              <a:t>Overview</a:t>
            </a:r>
          </a:p>
        </p:txBody>
      </p:sp>
      <p:sp>
        <p:nvSpPr>
          <p:cNvPr id="7" name="TextBox 7"/>
          <p:cNvSpPr txBox="1"/>
          <p:nvPr/>
        </p:nvSpPr>
        <p:spPr>
          <a:xfrm>
            <a:off x="6819815" y="2993681"/>
            <a:ext cx="11000449" cy="1690527"/>
          </a:xfrm>
          <a:prstGeom prst="rect">
            <a:avLst/>
          </a:prstGeom>
        </p:spPr>
        <p:txBody>
          <a:bodyPr lIns="0" tIns="0" rIns="0" bIns="0" rtlCol="0" anchor="t">
            <a:spAutoFit/>
          </a:bodyPr>
          <a:lstStyle/>
          <a:p>
            <a:pPr marL="690881" lvl="1" indent="-345440">
              <a:lnSpc>
                <a:spcPts val="4480"/>
              </a:lnSpc>
              <a:buFont typeface="Arial"/>
              <a:buChar char="•"/>
            </a:pPr>
            <a:r>
              <a:rPr lang="en-US" sz="3200" dirty="0">
                <a:solidFill>
                  <a:srgbClr val="000000"/>
                </a:solidFill>
                <a:latin typeface="Times Neue Roman"/>
              </a:rPr>
              <a:t>In the United Kingdom, the nation with the highest concern for children obesity, the incidence of obesity has risen by more than 5 percent since 2020.</a:t>
            </a:r>
          </a:p>
        </p:txBody>
      </p:sp>
      <p:sp>
        <p:nvSpPr>
          <p:cNvPr id="8" name="TextBox 8"/>
          <p:cNvSpPr txBox="1"/>
          <p:nvPr/>
        </p:nvSpPr>
        <p:spPr>
          <a:xfrm>
            <a:off x="6815333" y="4765399"/>
            <a:ext cx="11000449" cy="1731243"/>
          </a:xfrm>
          <a:prstGeom prst="rect">
            <a:avLst/>
          </a:prstGeom>
        </p:spPr>
        <p:txBody>
          <a:bodyPr lIns="0" tIns="0" rIns="0" bIns="0" rtlCol="0" anchor="t">
            <a:spAutoFit/>
          </a:bodyPr>
          <a:lstStyle/>
          <a:p>
            <a:pPr marL="690881" lvl="1" indent="-345440">
              <a:lnSpc>
                <a:spcPts val="4480"/>
              </a:lnSpc>
              <a:buFont typeface="Arial"/>
              <a:buChar char="•"/>
            </a:pPr>
            <a:r>
              <a:rPr lang="en-US" sz="3200" dirty="0">
                <a:solidFill>
                  <a:srgbClr val="000000"/>
                </a:solidFill>
                <a:latin typeface="Times Neue Roman"/>
              </a:rPr>
              <a:t>Our Business will offer discounted meals named ‘Fit Function Food’</a:t>
            </a:r>
          </a:p>
          <a:p>
            <a:pPr marL="690881" lvl="1" indent="-345440">
              <a:lnSpc>
                <a:spcPts val="4480"/>
              </a:lnSpc>
              <a:buFont typeface="Arial"/>
              <a:buChar char="•"/>
            </a:pPr>
            <a:endParaRPr lang="en-US" sz="3200" dirty="0">
              <a:solidFill>
                <a:srgbClr val="000000"/>
              </a:solidFill>
              <a:latin typeface="Times Neue Roman"/>
            </a:endParaRPr>
          </a:p>
        </p:txBody>
      </p:sp>
      <p:sp>
        <p:nvSpPr>
          <p:cNvPr id="9" name="TextBox 9"/>
          <p:cNvSpPr txBox="1"/>
          <p:nvPr/>
        </p:nvSpPr>
        <p:spPr>
          <a:xfrm>
            <a:off x="6819815" y="5858854"/>
            <a:ext cx="11000449" cy="1113446"/>
          </a:xfrm>
          <a:prstGeom prst="rect">
            <a:avLst/>
          </a:prstGeom>
        </p:spPr>
        <p:txBody>
          <a:bodyPr lIns="0" tIns="0" rIns="0" bIns="0" rtlCol="0" anchor="t">
            <a:spAutoFit/>
          </a:bodyPr>
          <a:lstStyle/>
          <a:p>
            <a:pPr marL="690881" lvl="1" indent="-345440">
              <a:lnSpc>
                <a:spcPts val="4480"/>
              </a:lnSpc>
              <a:buFont typeface="Arial"/>
              <a:buChar char="•"/>
            </a:pPr>
            <a:r>
              <a:rPr lang="en-US" sz="3200" dirty="0">
                <a:solidFill>
                  <a:srgbClr val="000000"/>
                </a:solidFill>
                <a:latin typeface="Times Neue Roman"/>
              </a:rPr>
              <a:t>My organization can help people between the ages of 15 and 70 by giving them meals.</a:t>
            </a:r>
          </a:p>
        </p:txBody>
      </p:sp>
      <p:sp>
        <p:nvSpPr>
          <p:cNvPr id="10" name="TextBox 10"/>
          <p:cNvSpPr txBox="1"/>
          <p:nvPr/>
        </p:nvSpPr>
        <p:spPr>
          <a:xfrm>
            <a:off x="6819815" y="7078054"/>
            <a:ext cx="11000449" cy="1113446"/>
          </a:xfrm>
          <a:prstGeom prst="rect">
            <a:avLst/>
          </a:prstGeom>
        </p:spPr>
        <p:txBody>
          <a:bodyPr lIns="0" tIns="0" rIns="0" bIns="0" rtlCol="0" anchor="t">
            <a:spAutoFit/>
          </a:bodyPr>
          <a:lstStyle/>
          <a:p>
            <a:pPr marL="690881" lvl="1" indent="-345440">
              <a:lnSpc>
                <a:spcPts val="4480"/>
              </a:lnSpc>
              <a:buFont typeface="Arial"/>
              <a:buChar char="•"/>
            </a:pPr>
            <a:r>
              <a:rPr lang="en-US" sz="3200" dirty="0">
                <a:solidFill>
                  <a:srgbClr val="000000"/>
                </a:solidFill>
                <a:latin typeface="Times Neue Roman"/>
              </a:rPr>
              <a:t>Beef, poultry, eggs, and vegetables from local farmers form the backbone of the company strategy.</a:t>
            </a:r>
          </a:p>
        </p:txBody>
      </p:sp>
      <p:sp>
        <p:nvSpPr>
          <p:cNvPr id="11" name="TextBox 11"/>
          <p:cNvSpPr txBox="1"/>
          <p:nvPr/>
        </p:nvSpPr>
        <p:spPr>
          <a:xfrm>
            <a:off x="6819815" y="8449654"/>
            <a:ext cx="11000449" cy="1113446"/>
          </a:xfrm>
          <a:prstGeom prst="rect">
            <a:avLst/>
          </a:prstGeom>
        </p:spPr>
        <p:txBody>
          <a:bodyPr lIns="0" tIns="0" rIns="0" bIns="0" rtlCol="0" anchor="t">
            <a:spAutoFit/>
          </a:bodyPr>
          <a:lstStyle/>
          <a:p>
            <a:pPr marL="690881" lvl="1" indent="-345440">
              <a:lnSpc>
                <a:spcPts val="4480"/>
              </a:lnSpc>
              <a:buFont typeface="Arial"/>
              <a:buChar char="•"/>
            </a:pPr>
            <a:r>
              <a:rPr lang="en-US" sz="3200" dirty="0">
                <a:solidFill>
                  <a:srgbClr val="000000"/>
                </a:solidFill>
                <a:latin typeface="Times Neue Roman"/>
              </a:rPr>
              <a:t>Provide a delivery service on two days per week or a collection service on a daily basis.</a:t>
            </a:r>
          </a:p>
        </p:txBody>
      </p:sp>
    </p:spTree>
    <p:extLst>
      <p:ext uri="{BB962C8B-B14F-4D97-AF65-F5344CB8AC3E}">
        <p14:creationId xmlns:p14="http://schemas.microsoft.com/office/powerpoint/2010/main" val="12129171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124443" y="708493"/>
            <a:ext cx="20536886" cy="1935813"/>
            <a:chOff x="0" y="0"/>
            <a:chExt cx="29788293" cy="2807854"/>
          </a:xfrm>
        </p:grpSpPr>
        <p:sp>
          <p:nvSpPr>
            <p:cNvPr id="3" name="Freeform 3"/>
            <p:cNvSpPr/>
            <p:nvPr/>
          </p:nvSpPr>
          <p:spPr>
            <a:xfrm>
              <a:off x="0" y="0"/>
              <a:ext cx="29788293" cy="2807853"/>
            </a:xfrm>
            <a:custGeom>
              <a:avLst/>
              <a:gdLst/>
              <a:ahLst/>
              <a:cxnLst/>
              <a:rect l="l" t="t" r="r" b="b"/>
              <a:pathLst>
                <a:path w="29788293" h="2807853">
                  <a:moveTo>
                    <a:pt x="29788293" y="1403927"/>
                  </a:moveTo>
                  <a:lnTo>
                    <a:pt x="29788293" y="1403927"/>
                  </a:lnTo>
                  <a:cubicBezTo>
                    <a:pt x="29788293" y="2379356"/>
                    <a:pt x="29359923" y="2807853"/>
                    <a:pt x="28831347" y="2807853"/>
                  </a:cubicBezTo>
                  <a:lnTo>
                    <a:pt x="956945" y="2807853"/>
                  </a:lnTo>
                  <a:cubicBezTo>
                    <a:pt x="428371" y="2807853"/>
                    <a:pt x="0" y="2379356"/>
                    <a:pt x="0" y="1403927"/>
                  </a:cubicBezTo>
                  <a:lnTo>
                    <a:pt x="0" y="1403927"/>
                  </a:lnTo>
                  <a:cubicBezTo>
                    <a:pt x="0" y="428371"/>
                    <a:pt x="428371" y="0"/>
                    <a:pt x="956945" y="0"/>
                  </a:cubicBezTo>
                  <a:lnTo>
                    <a:pt x="28831347" y="0"/>
                  </a:lnTo>
                  <a:cubicBezTo>
                    <a:pt x="29359796" y="0"/>
                    <a:pt x="29788293" y="428371"/>
                    <a:pt x="29788293" y="1403927"/>
                  </a:cubicBezTo>
                  <a:close/>
                </a:path>
              </a:pathLst>
            </a:custGeom>
            <a:solidFill>
              <a:srgbClr val="1D4E55"/>
            </a:solidFill>
          </p:spPr>
        </p:sp>
      </p:grpSp>
      <p:sp>
        <p:nvSpPr>
          <p:cNvPr id="4" name="TextBox 4"/>
          <p:cNvSpPr txBox="1"/>
          <p:nvPr/>
        </p:nvSpPr>
        <p:spPr>
          <a:xfrm>
            <a:off x="1028700" y="822793"/>
            <a:ext cx="17259300" cy="2508250"/>
          </a:xfrm>
          <a:prstGeom prst="rect">
            <a:avLst/>
          </a:prstGeom>
        </p:spPr>
        <p:txBody>
          <a:bodyPr lIns="0" tIns="0" rIns="0" bIns="0" rtlCol="0" anchor="t">
            <a:spAutoFit/>
          </a:bodyPr>
          <a:lstStyle/>
          <a:p>
            <a:pPr algn="ctr">
              <a:lnSpc>
                <a:spcPts val="6500"/>
              </a:lnSpc>
            </a:pPr>
            <a:r>
              <a:rPr lang="en-US" sz="6500">
                <a:solidFill>
                  <a:srgbClr val="FFFFFF"/>
                </a:solidFill>
                <a:latin typeface="TT Tsars A"/>
              </a:rPr>
              <a:t>Ownership and legal format of the startup</a:t>
            </a:r>
          </a:p>
          <a:p>
            <a:pPr algn="ctr">
              <a:lnSpc>
                <a:spcPts val="6500"/>
              </a:lnSpc>
            </a:pPr>
            <a:endParaRPr lang="en-US" sz="6500">
              <a:solidFill>
                <a:srgbClr val="FFFFFF"/>
              </a:solidFill>
              <a:latin typeface="TT Tsars A"/>
            </a:endParaRPr>
          </a:p>
        </p:txBody>
      </p:sp>
      <p:sp>
        <p:nvSpPr>
          <p:cNvPr id="5" name="TextBox 5"/>
          <p:cNvSpPr txBox="1"/>
          <p:nvPr/>
        </p:nvSpPr>
        <p:spPr>
          <a:xfrm>
            <a:off x="1630194" y="3545333"/>
            <a:ext cx="16056311" cy="577081"/>
          </a:xfrm>
          <a:prstGeom prst="rect">
            <a:avLst/>
          </a:prstGeom>
        </p:spPr>
        <p:txBody>
          <a:bodyPr lIns="0" tIns="0" rIns="0" bIns="0" rtlCol="0" anchor="t">
            <a:spAutoFit/>
          </a:bodyPr>
          <a:lstStyle/>
          <a:p>
            <a:pPr marL="690881" lvl="1" indent="-345440">
              <a:lnSpc>
                <a:spcPts val="4480"/>
              </a:lnSpc>
              <a:buFont typeface="Arial"/>
              <a:buChar char="•"/>
            </a:pPr>
            <a:r>
              <a:rPr lang="en-US" sz="3200" dirty="0">
                <a:solidFill>
                  <a:srgbClr val="000000"/>
                </a:solidFill>
                <a:latin typeface="Times Neue Roman"/>
              </a:rPr>
              <a:t>Fit Function is a Limited Liability Company, which limits the legal liability of its owner.</a:t>
            </a:r>
          </a:p>
        </p:txBody>
      </p:sp>
      <p:sp>
        <p:nvSpPr>
          <p:cNvPr id="6" name="TextBox 6"/>
          <p:cNvSpPr txBox="1"/>
          <p:nvPr/>
        </p:nvSpPr>
        <p:spPr>
          <a:xfrm>
            <a:off x="1630194" y="4440388"/>
            <a:ext cx="16056311" cy="1113446"/>
          </a:xfrm>
          <a:prstGeom prst="rect">
            <a:avLst/>
          </a:prstGeom>
        </p:spPr>
        <p:txBody>
          <a:bodyPr lIns="0" tIns="0" rIns="0" bIns="0" rtlCol="0" anchor="t">
            <a:spAutoFit/>
          </a:bodyPr>
          <a:lstStyle/>
          <a:p>
            <a:pPr marL="690881" lvl="1" indent="-345440">
              <a:lnSpc>
                <a:spcPts val="4480"/>
              </a:lnSpc>
              <a:buFont typeface="Arial"/>
              <a:buChar char="•"/>
            </a:pPr>
            <a:r>
              <a:rPr lang="en-US" sz="3200" dirty="0">
                <a:solidFill>
                  <a:srgbClr val="000000"/>
                </a:solidFill>
                <a:latin typeface="Times Neue Roman"/>
              </a:rPr>
              <a:t>Because it is a legal entity, our personal assets are protected from the business's debts and liabilities.</a:t>
            </a:r>
          </a:p>
        </p:txBody>
      </p:sp>
      <p:sp>
        <p:nvSpPr>
          <p:cNvPr id="7" name="TextBox 7"/>
          <p:cNvSpPr txBox="1"/>
          <p:nvPr/>
        </p:nvSpPr>
        <p:spPr>
          <a:xfrm>
            <a:off x="1630194" y="5606883"/>
            <a:ext cx="16056311" cy="537845"/>
          </a:xfrm>
          <a:prstGeom prst="rect">
            <a:avLst/>
          </a:prstGeom>
        </p:spPr>
        <p:txBody>
          <a:bodyPr lIns="0" tIns="0" rIns="0" bIns="0" rtlCol="0" anchor="t">
            <a:spAutoFit/>
          </a:bodyPr>
          <a:lstStyle/>
          <a:p>
            <a:pPr marL="690881" lvl="1" indent="-345440">
              <a:lnSpc>
                <a:spcPts val="4480"/>
              </a:lnSpc>
              <a:buFont typeface="Arial"/>
              <a:buChar char="•"/>
            </a:pPr>
            <a:r>
              <a:rPr lang="en-US" sz="3200" dirty="0">
                <a:solidFill>
                  <a:srgbClr val="000000"/>
                </a:solidFill>
                <a:latin typeface="Times Neue Roman"/>
              </a:rPr>
              <a:t>After taxes have been paid, the whole amount will be dispersed.</a:t>
            </a:r>
          </a:p>
        </p:txBody>
      </p:sp>
    </p:spTree>
    <p:extLst>
      <p:ext uri="{BB962C8B-B14F-4D97-AF65-F5344CB8AC3E}">
        <p14:creationId xmlns:p14="http://schemas.microsoft.com/office/powerpoint/2010/main" val="31507871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BFDF4"/>
        </a:solidFill>
        <a:effectLst/>
      </p:bgPr>
    </p:bg>
    <p:spTree>
      <p:nvGrpSpPr>
        <p:cNvPr id="1" name=""/>
        <p:cNvGrpSpPr/>
        <p:nvPr/>
      </p:nvGrpSpPr>
      <p:grpSpPr>
        <a:xfrm>
          <a:off x="0" y="0"/>
          <a:ext cx="0" cy="0"/>
          <a:chOff x="0" y="0"/>
          <a:chExt cx="0" cy="0"/>
        </a:xfrm>
      </p:grpSpPr>
      <p:grpSp>
        <p:nvGrpSpPr>
          <p:cNvPr id="2" name="Group 2"/>
          <p:cNvGrpSpPr/>
          <p:nvPr/>
        </p:nvGrpSpPr>
        <p:grpSpPr>
          <a:xfrm>
            <a:off x="-1124443" y="708493"/>
            <a:ext cx="20536886" cy="1935813"/>
            <a:chOff x="0" y="0"/>
            <a:chExt cx="29788293" cy="2807854"/>
          </a:xfrm>
        </p:grpSpPr>
        <p:sp>
          <p:nvSpPr>
            <p:cNvPr id="3" name="Freeform 3"/>
            <p:cNvSpPr/>
            <p:nvPr/>
          </p:nvSpPr>
          <p:spPr>
            <a:xfrm>
              <a:off x="0" y="0"/>
              <a:ext cx="29788293" cy="2807853"/>
            </a:xfrm>
            <a:custGeom>
              <a:avLst/>
              <a:gdLst/>
              <a:ahLst/>
              <a:cxnLst/>
              <a:rect l="l" t="t" r="r" b="b"/>
              <a:pathLst>
                <a:path w="29788293" h="2807853">
                  <a:moveTo>
                    <a:pt x="29788293" y="1403927"/>
                  </a:moveTo>
                  <a:lnTo>
                    <a:pt x="29788293" y="1403927"/>
                  </a:lnTo>
                  <a:cubicBezTo>
                    <a:pt x="29788293" y="2379356"/>
                    <a:pt x="29359923" y="2807853"/>
                    <a:pt x="28831347" y="2807853"/>
                  </a:cubicBezTo>
                  <a:lnTo>
                    <a:pt x="956945" y="2807853"/>
                  </a:lnTo>
                  <a:cubicBezTo>
                    <a:pt x="428371" y="2807853"/>
                    <a:pt x="0" y="2379356"/>
                    <a:pt x="0" y="1403927"/>
                  </a:cubicBezTo>
                  <a:lnTo>
                    <a:pt x="0" y="1403927"/>
                  </a:lnTo>
                  <a:cubicBezTo>
                    <a:pt x="0" y="428371"/>
                    <a:pt x="428371" y="0"/>
                    <a:pt x="956945" y="0"/>
                  </a:cubicBezTo>
                  <a:lnTo>
                    <a:pt x="28831347" y="0"/>
                  </a:lnTo>
                  <a:cubicBezTo>
                    <a:pt x="29359796" y="0"/>
                    <a:pt x="29788293" y="428371"/>
                    <a:pt x="29788293" y="1403927"/>
                  </a:cubicBezTo>
                  <a:close/>
                </a:path>
              </a:pathLst>
            </a:custGeom>
            <a:solidFill>
              <a:srgbClr val="1D4E55"/>
            </a:solidFill>
          </p:spPr>
        </p:sp>
      </p:grpSp>
      <p:grpSp>
        <p:nvGrpSpPr>
          <p:cNvPr id="4" name="Group 4"/>
          <p:cNvGrpSpPr>
            <a:grpSpLocks noChangeAspect="1"/>
          </p:cNvGrpSpPr>
          <p:nvPr/>
        </p:nvGrpSpPr>
        <p:grpSpPr>
          <a:xfrm>
            <a:off x="6422503" y="3118001"/>
            <a:ext cx="5442993" cy="7795751"/>
            <a:chOff x="0" y="0"/>
            <a:chExt cx="4433570" cy="6350000"/>
          </a:xfrm>
        </p:grpSpPr>
        <p:sp>
          <p:nvSpPr>
            <p:cNvPr id="5" name="Freeform 5"/>
            <p:cNvSpPr/>
            <p:nvPr/>
          </p:nvSpPr>
          <p:spPr>
            <a:xfrm>
              <a:off x="0" y="0"/>
              <a:ext cx="4433570" cy="6350000"/>
            </a:xfrm>
            <a:custGeom>
              <a:avLst/>
              <a:gdLst/>
              <a:ahLst/>
              <a:cxnLst/>
              <a:rect l="l" t="t" r="r" b="b"/>
              <a:pathLst>
                <a:path w="4433570" h="6350000">
                  <a:moveTo>
                    <a:pt x="2217420" y="0"/>
                  </a:moveTo>
                  <a:lnTo>
                    <a:pt x="2217420" y="0"/>
                  </a:lnTo>
                  <a:cubicBezTo>
                    <a:pt x="3441700" y="0"/>
                    <a:pt x="4433570" y="993140"/>
                    <a:pt x="4433570" y="2217420"/>
                  </a:cubicBezTo>
                  <a:lnTo>
                    <a:pt x="4433570" y="6350000"/>
                  </a:lnTo>
                  <a:lnTo>
                    <a:pt x="4433570" y="6350000"/>
                  </a:lnTo>
                  <a:lnTo>
                    <a:pt x="0" y="6350000"/>
                  </a:lnTo>
                  <a:lnTo>
                    <a:pt x="0" y="6350000"/>
                  </a:lnTo>
                  <a:lnTo>
                    <a:pt x="0" y="2217420"/>
                  </a:lnTo>
                  <a:cubicBezTo>
                    <a:pt x="0" y="993140"/>
                    <a:pt x="993140" y="0"/>
                    <a:pt x="2217420" y="0"/>
                  </a:cubicBezTo>
                  <a:close/>
                </a:path>
              </a:pathLst>
            </a:custGeom>
            <a:blipFill>
              <a:blip r:embed="rId2"/>
              <a:stretch>
                <a:fillRect l="-60999" r="-60999"/>
              </a:stretch>
            </a:blipFill>
          </p:spPr>
        </p:sp>
      </p:grpSp>
      <p:grpSp>
        <p:nvGrpSpPr>
          <p:cNvPr id="6" name="Group 6"/>
          <p:cNvGrpSpPr/>
          <p:nvPr/>
        </p:nvGrpSpPr>
        <p:grpSpPr>
          <a:xfrm>
            <a:off x="10675561" y="3361526"/>
            <a:ext cx="1189936" cy="1189936"/>
            <a:chOff x="0" y="0"/>
            <a:chExt cx="6350000" cy="6350000"/>
          </a:xfrm>
        </p:grpSpPr>
        <p:sp>
          <p:nvSpPr>
            <p:cNvPr id="7" name="Freeform 7"/>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8D9E96"/>
            </a:solidFill>
          </p:spPr>
        </p:sp>
      </p:grpSp>
      <p:grpSp>
        <p:nvGrpSpPr>
          <p:cNvPr id="8" name="Group 8"/>
          <p:cNvGrpSpPr>
            <a:grpSpLocks noChangeAspect="1"/>
          </p:cNvGrpSpPr>
          <p:nvPr/>
        </p:nvGrpSpPr>
        <p:grpSpPr>
          <a:xfrm>
            <a:off x="-975521" y="9086564"/>
            <a:ext cx="2322488" cy="2322488"/>
            <a:chOff x="0" y="0"/>
            <a:chExt cx="6355080" cy="6355080"/>
          </a:xfrm>
        </p:grpSpPr>
        <p:sp>
          <p:nvSpPr>
            <p:cNvPr id="9" name="Freeform 9"/>
            <p:cNvSpPr/>
            <p:nvPr/>
          </p:nvSpPr>
          <p:spPr>
            <a:xfrm>
              <a:off x="0" y="0"/>
              <a:ext cx="6355080" cy="6355080"/>
            </a:xfrm>
            <a:custGeom>
              <a:avLst/>
              <a:gdLst/>
              <a:ahLst/>
              <a:cxnLst/>
              <a:rect l="l" t="t" r="r" b="b"/>
              <a:pathLst>
                <a:path w="6355080" h="6355080">
                  <a:moveTo>
                    <a:pt x="3177540" y="6355080"/>
                  </a:moveTo>
                  <a:cubicBezTo>
                    <a:pt x="2329180" y="6355080"/>
                    <a:pt x="1530350" y="6024880"/>
                    <a:pt x="930910" y="5424170"/>
                  </a:cubicBezTo>
                  <a:cubicBezTo>
                    <a:pt x="330200" y="4824730"/>
                    <a:pt x="0" y="4025900"/>
                    <a:pt x="0" y="3177540"/>
                  </a:cubicBezTo>
                  <a:cubicBezTo>
                    <a:pt x="0" y="2329180"/>
                    <a:pt x="330200" y="1530350"/>
                    <a:pt x="930910" y="930910"/>
                  </a:cubicBezTo>
                  <a:cubicBezTo>
                    <a:pt x="1530350" y="330200"/>
                    <a:pt x="2329180" y="0"/>
                    <a:pt x="3177540" y="0"/>
                  </a:cubicBezTo>
                  <a:cubicBezTo>
                    <a:pt x="4025900" y="0"/>
                    <a:pt x="4824730" y="330200"/>
                    <a:pt x="5424170" y="930910"/>
                  </a:cubicBezTo>
                  <a:cubicBezTo>
                    <a:pt x="6024880" y="1531620"/>
                    <a:pt x="6355080" y="2329180"/>
                    <a:pt x="6355080" y="3177540"/>
                  </a:cubicBezTo>
                  <a:cubicBezTo>
                    <a:pt x="6355080" y="4025900"/>
                    <a:pt x="6024880" y="4824730"/>
                    <a:pt x="5424170" y="5424170"/>
                  </a:cubicBezTo>
                  <a:cubicBezTo>
                    <a:pt x="4824730" y="6024880"/>
                    <a:pt x="4025900" y="6355080"/>
                    <a:pt x="3177540" y="6355080"/>
                  </a:cubicBezTo>
                  <a:close/>
                  <a:moveTo>
                    <a:pt x="3177540" y="190500"/>
                  </a:moveTo>
                  <a:cubicBezTo>
                    <a:pt x="2379980" y="190500"/>
                    <a:pt x="1629410" y="501650"/>
                    <a:pt x="1065530" y="1065530"/>
                  </a:cubicBezTo>
                  <a:cubicBezTo>
                    <a:pt x="501650" y="1629410"/>
                    <a:pt x="190500" y="2379980"/>
                    <a:pt x="190500" y="3177540"/>
                  </a:cubicBezTo>
                  <a:cubicBezTo>
                    <a:pt x="190500" y="3975100"/>
                    <a:pt x="501650" y="4725670"/>
                    <a:pt x="1065530" y="5289550"/>
                  </a:cubicBezTo>
                  <a:cubicBezTo>
                    <a:pt x="1629410" y="5853430"/>
                    <a:pt x="2379980" y="6164580"/>
                    <a:pt x="3177540" y="6164580"/>
                  </a:cubicBezTo>
                  <a:cubicBezTo>
                    <a:pt x="3975100" y="6164580"/>
                    <a:pt x="4725670" y="5853430"/>
                    <a:pt x="5289550" y="5289550"/>
                  </a:cubicBezTo>
                  <a:cubicBezTo>
                    <a:pt x="5853430" y="4725670"/>
                    <a:pt x="6164580" y="3975100"/>
                    <a:pt x="6164580" y="3177540"/>
                  </a:cubicBezTo>
                  <a:cubicBezTo>
                    <a:pt x="6164580" y="2379980"/>
                    <a:pt x="5853430" y="1629410"/>
                    <a:pt x="5289550" y="1065530"/>
                  </a:cubicBezTo>
                  <a:cubicBezTo>
                    <a:pt x="4725670" y="501650"/>
                    <a:pt x="3975100" y="190500"/>
                    <a:pt x="3177540" y="190500"/>
                  </a:cubicBezTo>
                  <a:close/>
                </a:path>
              </a:pathLst>
            </a:custGeom>
            <a:solidFill>
              <a:srgbClr val="1D4E55"/>
            </a:solidFill>
          </p:spPr>
        </p:sp>
      </p:grpSp>
      <p:sp>
        <p:nvSpPr>
          <p:cNvPr id="10" name="TextBox 10"/>
          <p:cNvSpPr txBox="1"/>
          <p:nvPr/>
        </p:nvSpPr>
        <p:spPr>
          <a:xfrm>
            <a:off x="12493695" y="4834831"/>
            <a:ext cx="5250112" cy="1460238"/>
          </a:xfrm>
          <a:prstGeom prst="rect">
            <a:avLst/>
          </a:prstGeom>
        </p:spPr>
        <p:txBody>
          <a:bodyPr lIns="0" tIns="0" rIns="0" bIns="0" rtlCol="0" anchor="t">
            <a:spAutoFit/>
          </a:bodyPr>
          <a:lstStyle/>
          <a:p>
            <a:pPr algn="ctr">
              <a:lnSpc>
                <a:spcPts val="3888"/>
              </a:lnSpc>
            </a:pPr>
            <a:r>
              <a:rPr lang="en-US" sz="3240">
                <a:solidFill>
                  <a:srgbClr val="1D4E55"/>
                </a:solidFill>
                <a:latin typeface="Garet"/>
              </a:rPr>
              <a:t>will have just 2 employees and they will both work part time </a:t>
            </a:r>
          </a:p>
        </p:txBody>
      </p:sp>
      <p:sp>
        <p:nvSpPr>
          <p:cNvPr id="11" name="TextBox 11"/>
          <p:cNvSpPr txBox="1"/>
          <p:nvPr/>
        </p:nvSpPr>
        <p:spPr>
          <a:xfrm>
            <a:off x="1346967" y="3760987"/>
            <a:ext cx="3141126" cy="5077688"/>
          </a:xfrm>
          <a:prstGeom prst="rect">
            <a:avLst/>
          </a:prstGeom>
        </p:spPr>
        <p:txBody>
          <a:bodyPr lIns="0" tIns="0" rIns="0" bIns="0" rtlCol="0" anchor="t">
            <a:spAutoFit/>
          </a:bodyPr>
          <a:lstStyle/>
          <a:p>
            <a:pPr algn="ctr">
              <a:lnSpc>
                <a:spcPts val="5732"/>
              </a:lnSpc>
            </a:pPr>
            <a:r>
              <a:rPr lang="en-US" sz="4776">
                <a:solidFill>
                  <a:srgbClr val="1D4E55"/>
                </a:solidFill>
                <a:latin typeface="Garet"/>
              </a:rPr>
              <a:t>Director of the company will be my business partner Kianoush</a:t>
            </a:r>
          </a:p>
        </p:txBody>
      </p:sp>
      <p:sp>
        <p:nvSpPr>
          <p:cNvPr id="12" name="TextBox 12"/>
          <p:cNvSpPr txBox="1"/>
          <p:nvPr/>
        </p:nvSpPr>
        <p:spPr>
          <a:xfrm>
            <a:off x="12225996" y="6729048"/>
            <a:ext cx="5517812" cy="2109627"/>
          </a:xfrm>
          <a:prstGeom prst="rect">
            <a:avLst/>
          </a:prstGeom>
        </p:spPr>
        <p:txBody>
          <a:bodyPr lIns="0" tIns="0" rIns="0" bIns="0" rtlCol="0" anchor="t">
            <a:spAutoFit/>
          </a:bodyPr>
          <a:lstStyle/>
          <a:p>
            <a:pPr algn="ctr">
              <a:lnSpc>
                <a:spcPts val="5714"/>
              </a:lnSpc>
            </a:pPr>
            <a:r>
              <a:rPr lang="en-US" sz="3361">
                <a:solidFill>
                  <a:srgbClr val="1D4E55"/>
                </a:solidFill>
                <a:latin typeface="Garet"/>
              </a:rPr>
              <a:t>deal with licenses and permission with the local authority</a:t>
            </a:r>
          </a:p>
        </p:txBody>
      </p:sp>
      <p:sp>
        <p:nvSpPr>
          <p:cNvPr id="13" name="TextBox 13"/>
          <p:cNvSpPr txBox="1"/>
          <p:nvPr/>
        </p:nvSpPr>
        <p:spPr>
          <a:xfrm>
            <a:off x="2628248" y="1143000"/>
            <a:ext cx="13031503" cy="869950"/>
          </a:xfrm>
          <a:prstGeom prst="rect">
            <a:avLst/>
          </a:prstGeom>
        </p:spPr>
        <p:txBody>
          <a:bodyPr lIns="0" tIns="0" rIns="0" bIns="0" rtlCol="0" anchor="t">
            <a:spAutoFit/>
          </a:bodyPr>
          <a:lstStyle/>
          <a:p>
            <a:pPr algn="ctr">
              <a:lnSpc>
                <a:spcPts val="6500"/>
              </a:lnSpc>
            </a:pPr>
            <a:r>
              <a:rPr lang="en-US" sz="6500">
                <a:solidFill>
                  <a:srgbClr val="FBFDF4"/>
                </a:solidFill>
                <a:latin typeface="TT Tsars A"/>
              </a:rPr>
              <a:t>Management of the company</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3565483" y="948051"/>
            <a:ext cx="11157034" cy="648970"/>
          </a:xfrm>
          <a:prstGeom prst="rect">
            <a:avLst/>
          </a:prstGeom>
        </p:spPr>
        <p:txBody>
          <a:bodyPr lIns="0" tIns="0" rIns="0" bIns="0" rtlCol="0" anchor="t">
            <a:spAutoFit/>
          </a:bodyPr>
          <a:lstStyle/>
          <a:p>
            <a:pPr marL="0" lvl="0" indent="0" algn="ctr">
              <a:lnSpc>
                <a:spcPts val="5239"/>
              </a:lnSpc>
              <a:spcBef>
                <a:spcPct val="0"/>
              </a:spcBef>
            </a:pPr>
            <a:r>
              <a:rPr lang="en-US" sz="3999" spc="119">
                <a:solidFill>
                  <a:srgbClr val="191919"/>
                </a:solidFill>
                <a:latin typeface="Aileron Heavy"/>
              </a:rPr>
              <a:t>SWOT ANALYSIS</a:t>
            </a:r>
          </a:p>
        </p:txBody>
      </p:sp>
      <p:grpSp>
        <p:nvGrpSpPr>
          <p:cNvPr id="3" name="Group 3"/>
          <p:cNvGrpSpPr/>
          <p:nvPr/>
        </p:nvGrpSpPr>
        <p:grpSpPr>
          <a:xfrm>
            <a:off x="1028700" y="3710513"/>
            <a:ext cx="3754651" cy="5547787"/>
            <a:chOff x="0" y="0"/>
            <a:chExt cx="6839944" cy="10106544"/>
          </a:xfrm>
        </p:grpSpPr>
        <p:sp>
          <p:nvSpPr>
            <p:cNvPr id="4" name="Freeform 4"/>
            <p:cNvSpPr/>
            <p:nvPr/>
          </p:nvSpPr>
          <p:spPr>
            <a:xfrm>
              <a:off x="0" y="0"/>
              <a:ext cx="6839945" cy="10106544"/>
            </a:xfrm>
            <a:custGeom>
              <a:avLst/>
              <a:gdLst/>
              <a:ahLst/>
              <a:cxnLst/>
              <a:rect l="l" t="t" r="r" b="b"/>
              <a:pathLst>
                <a:path w="6839945" h="10106544">
                  <a:moveTo>
                    <a:pt x="0" y="0"/>
                  </a:moveTo>
                  <a:lnTo>
                    <a:pt x="0" y="10106544"/>
                  </a:lnTo>
                  <a:lnTo>
                    <a:pt x="6839945" y="10106544"/>
                  </a:lnTo>
                  <a:lnTo>
                    <a:pt x="6839945" y="0"/>
                  </a:lnTo>
                  <a:lnTo>
                    <a:pt x="0" y="0"/>
                  </a:lnTo>
                  <a:close/>
                  <a:moveTo>
                    <a:pt x="6778984" y="10045585"/>
                  </a:moveTo>
                  <a:lnTo>
                    <a:pt x="59690" y="10045585"/>
                  </a:lnTo>
                  <a:lnTo>
                    <a:pt x="59690" y="59690"/>
                  </a:lnTo>
                  <a:lnTo>
                    <a:pt x="6778984" y="59690"/>
                  </a:lnTo>
                  <a:lnTo>
                    <a:pt x="6778984" y="10045585"/>
                  </a:lnTo>
                  <a:close/>
                </a:path>
              </a:pathLst>
            </a:custGeom>
            <a:solidFill>
              <a:srgbClr val="191919">
                <a:alpha val="19608"/>
              </a:srgbClr>
            </a:solidFill>
          </p:spPr>
        </p:sp>
      </p:grpSp>
      <p:pic>
        <p:nvPicPr>
          <p:cNvPr id="5" name="Picture 5"/>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2078166" y="2882654"/>
            <a:ext cx="1655719" cy="1655719"/>
          </a:xfrm>
          <a:prstGeom prst="rect">
            <a:avLst/>
          </a:prstGeom>
        </p:spPr>
      </p:pic>
      <p:grpSp>
        <p:nvGrpSpPr>
          <p:cNvPr id="6" name="Group 6"/>
          <p:cNvGrpSpPr/>
          <p:nvPr/>
        </p:nvGrpSpPr>
        <p:grpSpPr>
          <a:xfrm>
            <a:off x="5187350" y="3710513"/>
            <a:ext cx="3754651" cy="5547787"/>
            <a:chOff x="0" y="0"/>
            <a:chExt cx="6839944" cy="10106544"/>
          </a:xfrm>
        </p:grpSpPr>
        <p:sp>
          <p:nvSpPr>
            <p:cNvPr id="7" name="Freeform 7"/>
            <p:cNvSpPr/>
            <p:nvPr/>
          </p:nvSpPr>
          <p:spPr>
            <a:xfrm>
              <a:off x="0" y="0"/>
              <a:ext cx="6839945" cy="10106544"/>
            </a:xfrm>
            <a:custGeom>
              <a:avLst/>
              <a:gdLst/>
              <a:ahLst/>
              <a:cxnLst/>
              <a:rect l="l" t="t" r="r" b="b"/>
              <a:pathLst>
                <a:path w="6839945" h="10106544">
                  <a:moveTo>
                    <a:pt x="0" y="0"/>
                  </a:moveTo>
                  <a:lnTo>
                    <a:pt x="0" y="10106544"/>
                  </a:lnTo>
                  <a:lnTo>
                    <a:pt x="6839945" y="10106544"/>
                  </a:lnTo>
                  <a:lnTo>
                    <a:pt x="6839945" y="0"/>
                  </a:lnTo>
                  <a:lnTo>
                    <a:pt x="0" y="0"/>
                  </a:lnTo>
                  <a:close/>
                  <a:moveTo>
                    <a:pt x="6778984" y="10045585"/>
                  </a:moveTo>
                  <a:lnTo>
                    <a:pt x="59690" y="10045585"/>
                  </a:lnTo>
                  <a:lnTo>
                    <a:pt x="59690" y="59690"/>
                  </a:lnTo>
                  <a:lnTo>
                    <a:pt x="6778984" y="59690"/>
                  </a:lnTo>
                  <a:lnTo>
                    <a:pt x="6778984" y="10045585"/>
                  </a:lnTo>
                  <a:close/>
                </a:path>
              </a:pathLst>
            </a:custGeom>
            <a:solidFill>
              <a:srgbClr val="191919">
                <a:alpha val="19608"/>
              </a:srgbClr>
            </a:solidFill>
          </p:spPr>
        </p:sp>
      </p:grpSp>
      <p:pic>
        <p:nvPicPr>
          <p:cNvPr id="8" name="Picture 8"/>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6236816" y="2882654"/>
            <a:ext cx="1655719" cy="1655719"/>
          </a:xfrm>
          <a:prstGeom prst="rect">
            <a:avLst/>
          </a:prstGeom>
        </p:spPr>
      </p:pic>
      <p:grpSp>
        <p:nvGrpSpPr>
          <p:cNvPr id="9" name="Group 9"/>
          <p:cNvGrpSpPr/>
          <p:nvPr/>
        </p:nvGrpSpPr>
        <p:grpSpPr>
          <a:xfrm>
            <a:off x="9345999" y="3710513"/>
            <a:ext cx="3754651" cy="5547787"/>
            <a:chOff x="0" y="0"/>
            <a:chExt cx="6839944" cy="10106544"/>
          </a:xfrm>
        </p:grpSpPr>
        <p:sp>
          <p:nvSpPr>
            <p:cNvPr id="10" name="Freeform 10"/>
            <p:cNvSpPr/>
            <p:nvPr/>
          </p:nvSpPr>
          <p:spPr>
            <a:xfrm>
              <a:off x="0" y="0"/>
              <a:ext cx="6839945" cy="10106544"/>
            </a:xfrm>
            <a:custGeom>
              <a:avLst/>
              <a:gdLst/>
              <a:ahLst/>
              <a:cxnLst/>
              <a:rect l="l" t="t" r="r" b="b"/>
              <a:pathLst>
                <a:path w="6839945" h="10106544">
                  <a:moveTo>
                    <a:pt x="0" y="0"/>
                  </a:moveTo>
                  <a:lnTo>
                    <a:pt x="0" y="10106544"/>
                  </a:lnTo>
                  <a:lnTo>
                    <a:pt x="6839945" y="10106544"/>
                  </a:lnTo>
                  <a:lnTo>
                    <a:pt x="6839945" y="0"/>
                  </a:lnTo>
                  <a:lnTo>
                    <a:pt x="0" y="0"/>
                  </a:lnTo>
                  <a:close/>
                  <a:moveTo>
                    <a:pt x="6778984" y="10045585"/>
                  </a:moveTo>
                  <a:lnTo>
                    <a:pt x="59690" y="10045585"/>
                  </a:lnTo>
                  <a:lnTo>
                    <a:pt x="59690" y="59690"/>
                  </a:lnTo>
                  <a:lnTo>
                    <a:pt x="6778984" y="59690"/>
                  </a:lnTo>
                  <a:lnTo>
                    <a:pt x="6778984" y="10045585"/>
                  </a:lnTo>
                  <a:close/>
                </a:path>
              </a:pathLst>
            </a:custGeom>
            <a:solidFill>
              <a:srgbClr val="191919">
                <a:alpha val="19608"/>
              </a:srgbClr>
            </a:solidFill>
          </p:spPr>
        </p:sp>
      </p:grpSp>
      <p:pic>
        <p:nvPicPr>
          <p:cNvPr id="11" name="Picture 11"/>
          <p:cNvPicPr>
            <a:picLocks noChangeAspect="1"/>
          </p:cNvPicPr>
          <p:nvPr/>
        </p:nvPicPr>
        <p:blipFill>
          <a:blip r:embed="rId6" cstate="print">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10395465" y="2882654"/>
            <a:ext cx="1655719" cy="1655719"/>
          </a:xfrm>
          <a:prstGeom prst="rect">
            <a:avLst/>
          </a:prstGeom>
        </p:spPr>
      </p:pic>
      <p:grpSp>
        <p:nvGrpSpPr>
          <p:cNvPr id="12" name="Group 12"/>
          <p:cNvGrpSpPr/>
          <p:nvPr/>
        </p:nvGrpSpPr>
        <p:grpSpPr>
          <a:xfrm>
            <a:off x="13504649" y="3710513"/>
            <a:ext cx="3754651" cy="5547787"/>
            <a:chOff x="0" y="0"/>
            <a:chExt cx="6839944" cy="10106544"/>
          </a:xfrm>
        </p:grpSpPr>
        <p:sp>
          <p:nvSpPr>
            <p:cNvPr id="13" name="Freeform 13"/>
            <p:cNvSpPr/>
            <p:nvPr/>
          </p:nvSpPr>
          <p:spPr>
            <a:xfrm>
              <a:off x="0" y="0"/>
              <a:ext cx="6839945" cy="10106544"/>
            </a:xfrm>
            <a:custGeom>
              <a:avLst/>
              <a:gdLst/>
              <a:ahLst/>
              <a:cxnLst/>
              <a:rect l="l" t="t" r="r" b="b"/>
              <a:pathLst>
                <a:path w="6839945" h="10106544">
                  <a:moveTo>
                    <a:pt x="0" y="0"/>
                  </a:moveTo>
                  <a:lnTo>
                    <a:pt x="0" y="10106544"/>
                  </a:lnTo>
                  <a:lnTo>
                    <a:pt x="6839945" y="10106544"/>
                  </a:lnTo>
                  <a:lnTo>
                    <a:pt x="6839945" y="0"/>
                  </a:lnTo>
                  <a:lnTo>
                    <a:pt x="0" y="0"/>
                  </a:lnTo>
                  <a:close/>
                  <a:moveTo>
                    <a:pt x="6778984" y="10045585"/>
                  </a:moveTo>
                  <a:lnTo>
                    <a:pt x="59690" y="10045585"/>
                  </a:lnTo>
                  <a:lnTo>
                    <a:pt x="59690" y="59690"/>
                  </a:lnTo>
                  <a:lnTo>
                    <a:pt x="6778984" y="59690"/>
                  </a:lnTo>
                  <a:lnTo>
                    <a:pt x="6778984" y="10045585"/>
                  </a:lnTo>
                  <a:close/>
                </a:path>
              </a:pathLst>
            </a:custGeom>
            <a:solidFill>
              <a:srgbClr val="191919">
                <a:alpha val="19608"/>
              </a:srgbClr>
            </a:solidFill>
          </p:spPr>
        </p:sp>
      </p:grpSp>
      <p:pic>
        <p:nvPicPr>
          <p:cNvPr id="14" name="Picture 14"/>
          <p:cNvPicPr>
            <a:picLocks noChangeAspect="1"/>
          </p:cNvPicPr>
          <p:nvPr/>
        </p:nvPicPr>
        <p:blipFill>
          <a:blip r:embed="rId8" cstate="print">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a:fillRect/>
          </a:stretch>
        </p:blipFill>
        <p:spPr>
          <a:xfrm>
            <a:off x="14554115" y="2882654"/>
            <a:ext cx="1655719" cy="1655719"/>
          </a:xfrm>
          <a:prstGeom prst="rect">
            <a:avLst/>
          </a:prstGeom>
        </p:spPr>
      </p:pic>
      <p:grpSp>
        <p:nvGrpSpPr>
          <p:cNvPr id="15" name="Group 15"/>
          <p:cNvGrpSpPr/>
          <p:nvPr/>
        </p:nvGrpSpPr>
        <p:grpSpPr>
          <a:xfrm>
            <a:off x="1300437" y="5426959"/>
            <a:ext cx="3211178" cy="3652798"/>
            <a:chOff x="0" y="0"/>
            <a:chExt cx="4281571" cy="4870398"/>
          </a:xfrm>
        </p:grpSpPr>
        <p:sp>
          <p:nvSpPr>
            <p:cNvPr id="16" name="TextBox 16"/>
            <p:cNvSpPr txBox="1"/>
            <p:nvPr/>
          </p:nvSpPr>
          <p:spPr>
            <a:xfrm>
              <a:off x="0" y="-28575"/>
              <a:ext cx="4281571" cy="448127"/>
            </a:xfrm>
            <a:prstGeom prst="rect">
              <a:avLst/>
            </a:prstGeom>
          </p:spPr>
          <p:txBody>
            <a:bodyPr lIns="0" tIns="0" rIns="0" bIns="0" rtlCol="0" anchor="t">
              <a:spAutoFit/>
            </a:bodyPr>
            <a:lstStyle/>
            <a:p>
              <a:pPr marL="0" lvl="0" indent="0" algn="ctr">
                <a:lnSpc>
                  <a:spcPts val="2709"/>
                </a:lnSpc>
                <a:spcBef>
                  <a:spcPct val="0"/>
                </a:spcBef>
              </a:pPr>
              <a:r>
                <a:rPr lang="en-US" sz="2100" u="none" spc="81">
                  <a:solidFill>
                    <a:srgbClr val="191919"/>
                  </a:solidFill>
                  <a:latin typeface="Aileron Regular Bold"/>
                </a:rPr>
                <a:t>Strengths</a:t>
              </a:r>
            </a:p>
          </p:txBody>
        </p:sp>
        <p:sp>
          <p:nvSpPr>
            <p:cNvPr id="17" name="TextBox 17"/>
            <p:cNvSpPr txBox="1"/>
            <p:nvPr/>
          </p:nvSpPr>
          <p:spPr>
            <a:xfrm>
              <a:off x="0" y="862913"/>
              <a:ext cx="4281571" cy="4007485"/>
            </a:xfrm>
            <a:prstGeom prst="rect">
              <a:avLst/>
            </a:prstGeom>
          </p:spPr>
          <p:txBody>
            <a:bodyPr lIns="0" tIns="0" rIns="0" bIns="0" rtlCol="0" anchor="t">
              <a:spAutoFit/>
            </a:bodyPr>
            <a:lstStyle/>
            <a:p>
              <a:pPr algn="ctr">
                <a:lnSpc>
                  <a:spcPts val="2699"/>
                </a:lnSpc>
              </a:pPr>
              <a:r>
                <a:rPr lang="en-US" sz="1799" spc="35">
                  <a:solidFill>
                    <a:srgbClr val="191919"/>
                  </a:solidFill>
                  <a:latin typeface="Aileron Regular"/>
                </a:rPr>
                <a:t>Good interior and Exterior design</a:t>
              </a:r>
            </a:p>
            <a:p>
              <a:pPr algn="ctr">
                <a:lnSpc>
                  <a:spcPts val="2699"/>
                </a:lnSpc>
              </a:pPr>
              <a:r>
                <a:rPr lang="en-US" sz="1799" spc="35">
                  <a:solidFill>
                    <a:srgbClr val="191919"/>
                  </a:solidFill>
                  <a:latin typeface="Aileron Regular"/>
                </a:rPr>
                <a:t>Welcome with a free fruit</a:t>
              </a:r>
            </a:p>
            <a:p>
              <a:pPr algn="ctr">
                <a:lnSpc>
                  <a:spcPts val="2699"/>
                </a:lnSpc>
              </a:pPr>
              <a:r>
                <a:rPr lang="en-US" sz="1799" spc="35">
                  <a:solidFill>
                    <a:srgbClr val="191919"/>
                  </a:solidFill>
                  <a:latin typeface="Aileron Regular"/>
                </a:rPr>
                <a:t>Organic food </a:t>
              </a:r>
            </a:p>
            <a:p>
              <a:pPr algn="ctr">
                <a:lnSpc>
                  <a:spcPts val="2699"/>
                </a:lnSpc>
              </a:pPr>
              <a:r>
                <a:rPr lang="en-US" sz="1799" spc="35">
                  <a:solidFill>
                    <a:srgbClr val="191919"/>
                  </a:solidFill>
                  <a:latin typeface="Aileron Regular"/>
                </a:rPr>
                <a:t>Strategic Location</a:t>
              </a:r>
            </a:p>
            <a:p>
              <a:pPr algn="ctr">
                <a:lnSpc>
                  <a:spcPts val="2700"/>
                </a:lnSpc>
              </a:pPr>
              <a:r>
                <a:rPr lang="en-US" sz="1800" spc="36">
                  <a:solidFill>
                    <a:srgbClr val="191919"/>
                  </a:solidFill>
                  <a:latin typeface="Aileron Regular"/>
                </a:rPr>
                <a:t>Deliver a weekly meal (big orders) even on Saturday and Sunday.</a:t>
              </a:r>
            </a:p>
            <a:p>
              <a:pPr algn="ctr">
                <a:lnSpc>
                  <a:spcPts val="2700"/>
                </a:lnSpc>
              </a:pPr>
              <a:endParaRPr lang="en-US" sz="1800" spc="36">
                <a:solidFill>
                  <a:srgbClr val="191919"/>
                </a:solidFill>
                <a:latin typeface="Aileron Regular"/>
              </a:endParaRPr>
            </a:p>
          </p:txBody>
        </p:sp>
      </p:grpSp>
      <p:grpSp>
        <p:nvGrpSpPr>
          <p:cNvPr id="18" name="Group 18"/>
          <p:cNvGrpSpPr/>
          <p:nvPr/>
        </p:nvGrpSpPr>
        <p:grpSpPr>
          <a:xfrm>
            <a:off x="9617736" y="5426959"/>
            <a:ext cx="3211178" cy="3624223"/>
            <a:chOff x="0" y="0"/>
            <a:chExt cx="4281571" cy="4832298"/>
          </a:xfrm>
        </p:grpSpPr>
        <p:sp>
          <p:nvSpPr>
            <p:cNvPr id="19" name="TextBox 19"/>
            <p:cNvSpPr txBox="1"/>
            <p:nvPr/>
          </p:nvSpPr>
          <p:spPr>
            <a:xfrm>
              <a:off x="0" y="-28575"/>
              <a:ext cx="4281571" cy="448127"/>
            </a:xfrm>
            <a:prstGeom prst="rect">
              <a:avLst/>
            </a:prstGeom>
          </p:spPr>
          <p:txBody>
            <a:bodyPr lIns="0" tIns="0" rIns="0" bIns="0" rtlCol="0" anchor="t">
              <a:spAutoFit/>
            </a:bodyPr>
            <a:lstStyle/>
            <a:p>
              <a:pPr marL="0" lvl="0" indent="0" algn="ctr">
                <a:lnSpc>
                  <a:spcPts val="2709"/>
                </a:lnSpc>
                <a:spcBef>
                  <a:spcPct val="0"/>
                </a:spcBef>
              </a:pPr>
              <a:r>
                <a:rPr lang="en-US" sz="2100" u="none" spc="81">
                  <a:solidFill>
                    <a:srgbClr val="191919"/>
                  </a:solidFill>
                  <a:latin typeface="Aileron Regular Bold"/>
                </a:rPr>
                <a:t>Opportunities</a:t>
              </a:r>
            </a:p>
          </p:txBody>
        </p:sp>
        <p:sp>
          <p:nvSpPr>
            <p:cNvPr id="20" name="TextBox 20"/>
            <p:cNvSpPr txBox="1"/>
            <p:nvPr/>
          </p:nvSpPr>
          <p:spPr>
            <a:xfrm>
              <a:off x="0" y="862913"/>
              <a:ext cx="4281571" cy="3969385"/>
            </a:xfrm>
            <a:prstGeom prst="rect">
              <a:avLst/>
            </a:prstGeom>
          </p:spPr>
          <p:txBody>
            <a:bodyPr lIns="0" tIns="0" rIns="0" bIns="0" rtlCol="0" anchor="t">
              <a:spAutoFit/>
            </a:bodyPr>
            <a:lstStyle/>
            <a:p>
              <a:pPr algn="ctr">
                <a:lnSpc>
                  <a:spcPts val="2699"/>
                </a:lnSpc>
              </a:pPr>
              <a:r>
                <a:rPr lang="en-US" sz="1799" spc="35" dirty="0">
                  <a:solidFill>
                    <a:srgbClr val="191919"/>
                  </a:solidFill>
                  <a:latin typeface="Aileron Regular"/>
                </a:rPr>
                <a:t>Our seasonal menu keeps things fresh and interesting.</a:t>
              </a:r>
            </a:p>
            <a:p>
              <a:pPr algn="ctr">
                <a:lnSpc>
                  <a:spcPts val="2699"/>
                </a:lnSpc>
              </a:pPr>
              <a:r>
                <a:rPr lang="en-US" sz="1799" spc="35" dirty="0">
                  <a:solidFill>
                    <a:srgbClr val="191919"/>
                  </a:solidFill>
                  <a:latin typeface="Aileron Regular"/>
                </a:rPr>
                <a:t>Collaboration with city council of Birmingham to prevent obesity in the school.</a:t>
              </a:r>
            </a:p>
            <a:p>
              <a:pPr algn="ctr">
                <a:lnSpc>
                  <a:spcPts val="2699"/>
                </a:lnSpc>
              </a:pPr>
              <a:r>
                <a:rPr lang="en-US" sz="1799" spc="35" dirty="0">
                  <a:solidFill>
                    <a:srgbClr val="191919"/>
                  </a:solidFill>
                  <a:latin typeface="Aileron Regular"/>
                </a:rPr>
                <a:t>Health-conscious trend.</a:t>
              </a:r>
            </a:p>
            <a:p>
              <a:pPr algn="ctr">
                <a:lnSpc>
                  <a:spcPts val="2699"/>
                </a:lnSpc>
              </a:pPr>
              <a:r>
                <a:rPr lang="en-US" sz="1799" spc="35" dirty="0">
                  <a:solidFill>
                    <a:srgbClr val="191919"/>
                  </a:solidFill>
                  <a:latin typeface="Aileron Regular"/>
                </a:rPr>
                <a:t>Potential for partnership with Gyms.</a:t>
              </a:r>
            </a:p>
            <a:p>
              <a:pPr algn="ctr">
                <a:lnSpc>
                  <a:spcPts val="2700"/>
                </a:lnSpc>
              </a:pPr>
              <a:endParaRPr lang="en-US" sz="1799" spc="35" dirty="0">
                <a:solidFill>
                  <a:srgbClr val="191919"/>
                </a:solidFill>
                <a:latin typeface="Aileron Regular"/>
              </a:endParaRPr>
            </a:p>
          </p:txBody>
        </p:sp>
      </p:grpSp>
      <p:grpSp>
        <p:nvGrpSpPr>
          <p:cNvPr id="21" name="Group 21"/>
          <p:cNvGrpSpPr/>
          <p:nvPr/>
        </p:nvGrpSpPr>
        <p:grpSpPr>
          <a:xfrm>
            <a:off x="5459086" y="5426959"/>
            <a:ext cx="3211178" cy="2671723"/>
            <a:chOff x="0" y="0"/>
            <a:chExt cx="4281571" cy="3562298"/>
          </a:xfrm>
        </p:grpSpPr>
        <p:sp>
          <p:nvSpPr>
            <p:cNvPr id="22" name="TextBox 22"/>
            <p:cNvSpPr txBox="1"/>
            <p:nvPr/>
          </p:nvSpPr>
          <p:spPr>
            <a:xfrm>
              <a:off x="0" y="-28575"/>
              <a:ext cx="4281571" cy="448127"/>
            </a:xfrm>
            <a:prstGeom prst="rect">
              <a:avLst/>
            </a:prstGeom>
          </p:spPr>
          <p:txBody>
            <a:bodyPr lIns="0" tIns="0" rIns="0" bIns="0" rtlCol="0" anchor="t">
              <a:spAutoFit/>
            </a:bodyPr>
            <a:lstStyle/>
            <a:p>
              <a:pPr marL="0" lvl="0" indent="0" algn="ctr">
                <a:lnSpc>
                  <a:spcPts val="2709"/>
                </a:lnSpc>
                <a:spcBef>
                  <a:spcPct val="0"/>
                </a:spcBef>
              </a:pPr>
              <a:r>
                <a:rPr lang="en-US" sz="2100" u="none" spc="81">
                  <a:solidFill>
                    <a:srgbClr val="191919"/>
                  </a:solidFill>
                  <a:latin typeface="Aileron Regular Bold"/>
                </a:rPr>
                <a:t>Weaknesses</a:t>
              </a:r>
            </a:p>
          </p:txBody>
        </p:sp>
        <p:sp>
          <p:nvSpPr>
            <p:cNvPr id="23" name="TextBox 23"/>
            <p:cNvSpPr txBox="1"/>
            <p:nvPr/>
          </p:nvSpPr>
          <p:spPr>
            <a:xfrm>
              <a:off x="0" y="853388"/>
              <a:ext cx="4281571" cy="2708910"/>
            </a:xfrm>
            <a:prstGeom prst="rect">
              <a:avLst/>
            </a:prstGeom>
          </p:spPr>
          <p:txBody>
            <a:bodyPr lIns="0" tIns="0" rIns="0" bIns="0" rtlCol="0" anchor="t">
              <a:spAutoFit/>
            </a:bodyPr>
            <a:lstStyle/>
            <a:p>
              <a:pPr algn="ctr">
                <a:lnSpc>
                  <a:spcPts val="2700"/>
                </a:lnSpc>
              </a:pPr>
              <a:r>
                <a:rPr lang="en-US" sz="1800" spc="36" dirty="0">
                  <a:solidFill>
                    <a:srgbClr val="191919"/>
                  </a:solidFill>
                  <a:latin typeface="Aileron Regular"/>
                </a:rPr>
                <a:t>Low funds available</a:t>
              </a:r>
            </a:p>
            <a:p>
              <a:pPr algn="ctr">
                <a:lnSpc>
                  <a:spcPts val="2700"/>
                </a:lnSpc>
              </a:pPr>
              <a:r>
                <a:rPr lang="en-US" sz="1800" spc="36" dirty="0">
                  <a:solidFill>
                    <a:srgbClr val="191919"/>
                  </a:solidFill>
                  <a:latin typeface="Aileron Regular"/>
                </a:rPr>
                <a:t>No food delivery app</a:t>
              </a:r>
            </a:p>
            <a:p>
              <a:pPr algn="ctr">
                <a:lnSpc>
                  <a:spcPts val="2700"/>
                </a:lnSpc>
              </a:pPr>
              <a:r>
                <a:rPr lang="en-US" sz="1800" spc="36" dirty="0">
                  <a:solidFill>
                    <a:srgbClr val="191919"/>
                  </a:solidFill>
                  <a:latin typeface="Aileron Regular"/>
                </a:rPr>
                <a:t>open from 12am till 6pm Monday-Friday for the collection</a:t>
              </a:r>
            </a:p>
            <a:p>
              <a:pPr algn="ctr">
                <a:lnSpc>
                  <a:spcPts val="2700"/>
                </a:lnSpc>
              </a:pPr>
              <a:r>
                <a:rPr lang="en-US" sz="1800" spc="36" dirty="0">
                  <a:solidFill>
                    <a:srgbClr val="191919"/>
                  </a:solidFill>
                  <a:latin typeface="Aileron Regular"/>
                </a:rPr>
                <a:t>Competition</a:t>
              </a:r>
            </a:p>
          </p:txBody>
        </p:sp>
      </p:grpSp>
      <p:grpSp>
        <p:nvGrpSpPr>
          <p:cNvPr id="24" name="Group 24"/>
          <p:cNvGrpSpPr/>
          <p:nvPr/>
        </p:nvGrpSpPr>
        <p:grpSpPr>
          <a:xfrm>
            <a:off x="13776385" y="5426959"/>
            <a:ext cx="3211178" cy="2643148"/>
            <a:chOff x="0" y="0"/>
            <a:chExt cx="4281571" cy="3524198"/>
          </a:xfrm>
        </p:grpSpPr>
        <p:sp>
          <p:nvSpPr>
            <p:cNvPr id="25" name="TextBox 25"/>
            <p:cNvSpPr txBox="1"/>
            <p:nvPr/>
          </p:nvSpPr>
          <p:spPr>
            <a:xfrm>
              <a:off x="0" y="862913"/>
              <a:ext cx="4281571" cy="2661285"/>
            </a:xfrm>
            <a:prstGeom prst="rect">
              <a:avLst/>
            </a:prstGeom>
          </p:spPr>
          <p:txBody>
            <a:bodyPr lIns="0" tIns="0" rIns="0" bIns="0" rtlCol="0" anchor="t">
              <a:spAutoFit/>
            </a:bodyPr>
            <a:lstStyle/>
            <a:p>
              <a:pPr algn="ctr">
                <a:lnSpc>
                  <a:spcPts val="2699"/>
                </a:lnSpc>
              </a:pPr>
              <a:r>
                <a:rPr lang="en-US" sz="1799" spc="35">
                  <a:solidFill>
                    <a:srgbClr val="191919"/>
                  </a:solidFill>
                  <a:latin typeface="Aileron Regular"/>
                </a:rPr>
                <a:t>Competitors location nearby</a:t>
              </a:r>
            </a:p>
            <a:p>
              <a:pPr algn="ctr">
                <a:lnSpc>
                  <a:spcPts val="2699"/>
                </a:lnSpc>
              </a:pPr>
              <a:r>
                <a:rPr lang="en-US" sz="1799" spc="35">
                  <a:solidFill>
                    <a:srgbClr val="191919"/>
                  </a:solidFill>
                  <a:latin typeface="Aileron Regular"/>
                </a:rPr>
                <a:t>prices are higher than competitors</a:t>
              </a:r>
            </a:p>
            <a:p>
              <a:pPr algn="ctr">
                <a:lnSpc>
                  <a:spcPts val="2700"/>
                </a:lnSpc>
              </a:pPr>
              <a:r>
                <a:rPr lang="en-US" sz="1800" spc="36">
                  <a:solidFill>
                    <a:srgbClr val="191919"/>
                  </a:solidFill>
                  <a:latin typeface="Aileron Regular"/>
                </a:rPr>
                <a:t>Dependency of third parts (farmers) for our fresh products</a:t>
              </a:r>
            </a:p>
          </p:txBody>
        </p:sp>
        <p:sp>
          <p:nvSpPr>
            <p:cNvPr id="26" name="TextBox 26"/>
            <p:cNvSpPr txBox="1"/>
            <p:nvPr/>
          </p:nvSpPr>
          <p:spPr>
            <a:xfrm>
              <a:off x="0" y="-28575"/>
              <a:ext cx="4281571" cy="448127"/>
            </a:xfrm>
            <a:prstGeom prst="rect">
              <a:avLst/>
            </a:prstGeom>
          </p:spPr>
          <p:txBody>
            <a:bodyPr lIns="0" tIns="0" rIns="0" bIns="0" rtlCol="0" anchor="t">
              <a:spAutoFit/>
            </a:bodyPr>
            <a:lstStyle/>
            <a:p>
              <a:pPr marL="0" lvl="0" indent="0" algn="ctr">
                <a:lnSpc>
                  <a:spcPts val="2709"/>
                </a:lnSpc>
                <a:spcBef>
                  <a:spcPct val="0"/>
                </a:spcBef>
              </a:pPr>
              <a:r>
                <a:rPr lang="en-US" sz="2100" u="none" spc="81">
                  <a:solidFill>
                    <a:srgbClr val="191919"/>
                  </a:solidFill>
                  <a:latin typeface="Aileron Regular Bold"/>
                </a:rPr>
                <a:t>Threats</a:t>
              </a:r>
            </a:p>
          </p:txBody>
        </p:sp>
      </p:grpSp>
      <p:sp>
        <p:nvSpPr>
          <p:cNvPr id="27" name="AutoShape 27"/>
          <p:cNvSpPr/>
          <p:nvPr/>
        </p:nvSpPr>
        <p:spPr>
          <a:xfrm>
            <a:off x="1028700" y="9056235"/>
            <a:ext cx="3754651" cy="202065"/>
          </a:xfrm>
          <a:prstGeom prst="rect">
            <a:avLst/>
          </a:prstGeom>
          <a:solidFill>
            <a:srgbClr val="86EAE9"/>
          </a:solidFill>
        </p:spPr>
      </p:sp>
      <p:sp>
        <p:nvSpPr>
          <p:cNvPr id="28" name="AutoShape 28"/>
          <p:cNvSpPr/>
          <p:nvPr/>
        </p:nvSpPr>
        <p:spPr>
          <a:xfrm>
            <a:off x="5187350" y="9056235"/>
            <a:ext cx="3754651" cy="202065"/>
          </a:xfrm>
          <a:prstGeom prst="rect">
            <a:avLst/>
          </a:prstGeom>
          <a:solidFill>
            <a:srgbClr val="3EDAD8"/>
          </a:solidFill>
        </p:spPr>
      </p:sp>
      <p:sp>
        <p:nvSpPr>
          <p:cNvPr id="29" name="AutoShape 29"/>
          <p:cNvSpPr/>
          <p:nvPr/>
        </p:nvSpPr>
        <p:spPr>
          <a:xfrm>
            <a:off x="9345999" y="9056235"/>
            <a:ext cx="3754651" cy="202065"/>
          </a:xfrm>
          <a:prstGeom prst="rect">
            <a:avLst/>
          </a:prstGeom>
          <a:solidFill>
            <a:srgbClr val="37C9EF"/>
          </a:solidFill>
        </p:spPr>
      </p:sp>
      <p:sp>
        <p:nvSpPr>
          <p:cNvPr id="30" name="AutoShape 30"/>
          <p:cNvSpPr/>
          <p:nvPr/>
        </p:nvSpPr>
        <p:spPr>
          <a:xfrm>
            <a:off x="13504649" y="9056235"/>
            <a:ext cx="3754651" cy="202065"/>
          </a:xfrm>
          <a:prstGeom prst="rect">
            <a:avLst/>
          </a:prstGeom>
          <a:solidFill>
            <a:srgbClr val="2C92D5"/>
          </a:solidFill>
        </p:spPr>
      </p:sp>
      <p:sp>
        <p:nvSpPr>
          <p:cNvPr id="31" name="TextBox 31"/>
          <p:cNvSpPr txBox="1"/>
          <p:nvPr/>
        </p:nvSpPr>
        <p:spPr>
          <a:xfrm>
            <a:off x="2409943" y="3306653"/>
            <a:ext cx="992166" cy="721995"/>
          </a:xfrm>
          <a:prstGeom prst="rect">
            <a:avLst/>
          </a:prstGeom>
        </p:spPr>
        <p:txBody>
          <a:bodyPr lIns="0" tIns="0" rIns="0" bIns="0" rtlCol="0" anchor="t">
            <a:spAutoFit/>
          </a:bodyPr>
          <a:lstStyle/>
          <a:p>
            <a:pPr algn="ctr">
              <a:lnSpc>
                <a:spcPts val="5880"/>
              </a:lnSpc>
              <a:spcBef>
                <a:spcPct val="0"/>
              </a:spcBef>
            </a:pPr>
            <a:r>
              <a:rPr lang="en-US" sz="4200">
                <a:solidFill>
                  <a:srgbClr val="FFFFFF"/>
                </a:solidFill>
                <a:latin typeface="Aileron Heavy Bold"/>
              </a:rPr>
              <a:t>S</a:t>
            </a:r>
          </a:p>
        </p:txBody>
      </p:sp>
      <p:sp>
        <p:nvSpPr>
          <p:cNvPr id="32" name="TextBox 32"/>
          <p:cNvSpPr txBox="1"/>
          <p:nvPr/>
        </p:nvSpPr>
        <p:spPr>
          <a:xfrm>
            <a:off x="6568592" y="3306653"/>
            <a:ext cx="992166" cy="721995"/>
          </a:xfrm>
          <a:prstGeom prst="rect">
            <a:avLst/>
          </a:prstGeom>
        </p:spPr>
        <p:txBody>
          <a:bodyPr lIns="0" tIns="0" rIns="0" bIns="0" rtlCol="0" anchor="t">
            <a:spAutoFit/>
          </a:bodyPr>
          <a:lstStyle/>
          <a:p>
            <a:pPr algn="ctr">
              <a:lnSpc>
                <a:spcPts val="5880"/>
              </a:lnSpc>
              <a:spcBef>
                <a:spcPct val="0"/>
              </a:spcBef>
            </a:pPr>
            <a:r>
              <a:rPr lang="en-US" sz="4200">
                <a:solidFill>
                  <a:srgbClr val="FFFFFF"/>
                </a:solidFill>
                <a:latin typeface="Aileron Heavy Bold"/>
              </a:rPr>
              <a:t>W</a:t>
            </a:r>
          </a:p>
        </p:txBody>
      </p:sp>
      <p:sp>
        <p:nvSpPr>
          <p:cNvPr id="33" name="TextBox 33"/>
          <p:cNvSpPr txBox="1"/>
          <p:nvPr/>
        </p:nvSpPr>
        <p:spPr>
          <a:xfrm>
            <a:off x="10727242" y="3306653"/>
            <a:ext cx="992166" cy="721995"/>
          </a:xfrm>
          <a:prstGeom prst="rect">
            <a:avLst/>
          </a:prstGeom>
        </p:spPr>
        <p:txBody>
          <a:bodyPr lIns="0" tIns="0" rIns="0" bIns="0" rtlCol="0" anchor="t">
            <a:spAutoFit/>
          </a:bodyPr>
          <a:lstStyle/>
          <a:p>
            <a:pPr algn="ctr">
              <a:lnSpc>
                <a:spcPts val="5880"/>
              </a:lnSpc>
              <a:spcBef>
                <a:spcPct val="0"/>
              </a:spcBef>
            </a:pPr>
            <a:r>
              <a:rPr lang="en-US" sz="4200">
                <a:solidFill>
                  <a:srgbClr val="FFFFFF"/>
                </a:solidFill>
                <a:latin typeface="Aileron Heavy Bold"/>
              </a:rPr>
              <a:t>O</a:t>
            </a:r>
          </a:p>
        </p:txBody>
      </p:sp>
      <p:sp>
        <p:nvSpPr>
          <p:cNvPr id="34" name="TextBox 34"/>
          <p:cNvSpPr txBox="1"/>
          <p:nvPr/>
        </p:nvSpPr>
        <p:spPr>
          <a:xfrm>
            <a:off x="14885891" y="3306653"/>
            <a:ext cx="992166" cy="721995"/>
          </a:xfrm>
          <a:prstGeom prst="rect">
            <a:avLst/>
          </a:prstGeom>
        </p:spPr>
        <p:txBody>
          <a:bodyPr lIns="0" tIns="0" rIns="0" bIns="0" rtlCol="0" anchor="t">
            <a:spAutoFit/>
          </a:bodyPr>
          <a:lstStyle/>
          <a:p>
            <a:pPr algn="ctr">
              <a:lnSpc>
                <a:spcPts val="5880"/>
              </a:lnSpc>
              <a:spcBef>
                <a:spcPct val="0"/>
              </a:spcBef>
            </a:pPr>
            <a:r>
              <a:rPr lang="en-US" sz="4200">
                <a:solidFill>
                  <a:srgbClr val="FFFFFF"/>
                </a:solidFill>
                <a:latin typeface="Aileron Heavy Bold"/>
              </a:rPr>
              <a:t>T</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BFDF4"/>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rot="-5400000">
            <a:off x="9004563" y="9805808"/>
            <a:ext cx="278873" cy="438229"/>
          </a:xfrm>
          <a:prstGeom prst="rect">
            <a:avLst/>
          </a:prstGeom>
        </p:spPr>
      </p:pic>
      <p:grpSp>
        <p:nvGrpSpPr>
          <p:cNvPr id="3" name="Group 3"/>
          <p:cNvGrpSpPr/>
          <p:nvPr/>
        </p:nvGrpSpPr>
        <p:grpSpPr>
          <a:xfrm>
            <a:off x="1028700" y="1708378"/>
            <a:ext cx="7896185" cy="2742247"/>
            <a:chOff x="0" y="0"/>
            <a:chExt cx="10528247" cy="3656329"/>
          </a:xfrm>
        </p:grpSpPr>
        <p:sp>
          <p:nvSpPr>
            <p:cNvPr id="4" name="TextBox 4"/>
            <p:cNvSpPr txBox="1"/>
            <p:nvPr/>
          </p:nvSpPr>
          <p:spPr>
            <a:xfrm>
              <a:off x="1636919" y="-38100"/>
              <a:ext cx="8891328" cy="740833"/>
            </a:xfrm>
            <a:prstGeom prst="rect">
              <a:avLst/>
            </a:prstGeom>
          </p:spPr>
          <p:txBody>
            <a:bodyPr lIns="0" tIns="0" rIns="0" bIns="0" rtlCol="0" anchor="t">
              <a:spAutoFit/>
            </a:bodyPr>
            <a:lstStyle/>
            <a:p>
              <a:pPr marL="0" lvl="0" indent="0" algn="l">
                <a:lnSpc>
                  <a:spcPts val="4550"/>
                </a:lnSpc>
                <a:spcBef>
                  <a:spcPct val="0"/>
                </a:spcBef>
              </a:pPr>
              <a:r>
                <a:rPr lang="en-US" sz="3500" spc="-35">
                  <a:solidFill>
                    <a:srgbClr val="08104D"/>
                  </a:solidFill>
                  <a:latin typeface="Aileron Regular Bold"/>
                </a:rPr>
                <a:t>Political</a:t>
              </a:r>
            </a:p>
          </p:txBody>
        </p:sp>
        <p:sp>
          <p:nvSpPr>
            <p:cNvPr id="5" name="TextBox 5"/>
            <p:cNvSpPr txBox="1"/>
            <p:nvPr/>
          </p:nvSpPr>
          <p:spPr>
            <a:xfrm>
              <a:off x="1636919" y="863811"/>
              <a:ext cx="8891328" cy="2792518"/>
            </a:xfrm>
            <a:prstGeom prst="rect">
              <a:avLst/>
            </a:prstGeom>
          </p:spPr>
          <p:txBody>
            <a:bodyPr lIns="0" tIns="0" rIns="0" bIns="0" rtlCol="0" anchor="t">
              <a:spAutoFit/>
            </a:bodyPr>
            <a:lstStyle/>
            <a:p>
              <a:pPr marL="431801" lvl="1" indent="-215900">
                <a:lnSpc>
                  <a:spcPts val="2840"/>
                </a:lnSpc>
                <a:buFont typeface="Arial"/>
                <a:buChar char="•"/>
              </a:pPr>
              <a:r>
                <a:rPr lang="en-US" sz="2000" dirty="0">
                  <a:solidFill>
                    <a:srgbClr val="08104D"/>
                  </a:solidFill>
                  <a:latin typeface="Aileron Regular"/>
                </a:rPr>
                <a:t>Food and hygiene regulation, know how to purchase, cooking and packing for delivery.</a:t>
              </a:r>
            </a:p>
            <a:p>
              <a:pPr marL="431801" lvl="1" indent="-215900">
                <a:lnSpc>
                  <a:spcPts val="2840"/>
                </a:lnSpc>
                <a:buFont typeface="Arial"/>
                <a:buChar char="•"/>
              </a:pPr>
              <a:r>
                <a:rPr lang="en-US" sz="2000" dirty="0">
                  <a:solidFill>
                    <a:srgbClr val="08104D"/>
                  </a:solidFill>
                  <a:latin typeface="Aileron Regular"/>
                </a:rPr>
                <a:t>Current and future taxation policy if the tax rate increase </a:t>
              </a:r>
            </a:p>
            <a:p>
              <a:pPr marL="431801" lvl="1" indent="-215900" algn="l">
                <a:lnSpc>
                  <a:spcPts val="2840"/>
                </a:lnSpc>
                <a:buFont typeface="Arial"/>
                <a:buChar char="•"/>
              </a:pPr>
              <a:r>
                <a:rPr lang="en-US" sz="2000" dirty="0">
                  <a:solidFill>
                    <a:srgbClr val="08104D"/>
                  </a:solidFill>
                  <a:latin typeface="Aileron Regular"/>
                </a:rPr>
                <a:t>Wars and conflict, will increase the price of the goods we are buying from the countries that are in wars.</a:t>
              </a:r>
            </a:p>
          </p:txBody>
        </p:sp>
        <p:grpSp>
          <p:nvGrpSpPr>
            <p:cNvPr id="6" name="Group 6"/>
            <p:cNvGrpSpPr/>
            <p:nvPr/>
          </p:nvGrpSpPr>
          <p:grpSpPr>
            <a:xfrm>
              <a:off x="0" y="358505"/>
              <a:ext cx="679342" cy="247202"/>
              <a:chOff x="0" y="0"/>
              <a:chExt cx="1179660" cy="429260"/>
            </a:xfrm>
          </p:grpSpPr>
          <p:sp>
            <p:nvSpPr>
              <p:cNvPr id="7" name="Freeform 7"/>
              <p:cNvSpPr/>
              <p:nvPr/>
            </p:nvSpPr>
            <p:spPr>
              <a:xfrm>
                <a:off x="0" y="-5080"/>
                <a:ext cx="1179660" cy="434340"/>
              </a:xfrm>
              <a:custGeom>
                <a:avLst/>
                <a:gdLst/>
                <a:ahLst/>
                <a:cxnLst/>
                <a:rect l="l" t="t" r="r" b="b"/>
                <a:pathLst>
                  <a:path w="1179660" h="434340">
                    <a:moveTo>
                      <a:pt x="1161880" y="187960"/>
                    </a:moveTo>
                    <a:lnTo>
                      <a:pt x="900260" y="11430"/>
                    </a:lnTo>
                    <a:cubicBezTo>
                      <a:pt x="882480" y="0"/>
                      <a:pt x="859620" y="3810"/>
                      <a:pt x="846920" y="21590"/>
                    </a:cubicBezTo>
                    <a:cubicBezTo>
                      <a:pt x="835490" y="39370"/>
                      <a:pt x="839300" y="62230"/>
                      <a:pt x="857080" y="74930"/>
                    </a:cubicBezTo>
                    <a:lnTo>
                      <a:pt x="1015830" y="181610"/>
                    </a:lnTo>
                    <a:lnTo>
                      <a:pt x="0" y="181610"/>
                    </a:lnTo>
                    <a:lnTo>
                      <a:pt x="0" y="257810"/>
                    </a:lnTo>
                    <a:lnTo>
                      <a:pt x="1015830" y="257810"/>
                    </a:lnTo>
                    <a:lnTo>
                      <a:pt x="857080" y="364490"/>
                    </a:lnTo>
                    <a:cubicBezTo>
                      <a:pt x="839300" y="375920"/>
                      <a:pt x="835490" y="400050"/>
                      <a:pt x="846920" y="417830"/>
                    </a:cubicBezTo>
                    <a:cubicBezTo>
                      <a:pt x="854540" y="429260"/>
                      <a:pt x="865970" y="434340"/>
                      <a:pt x="878670" y="434340"/>
                    </a:cubicBezTo>
                    <a:cubicBezTo>
                      <a:pt x="886290" y="434340"/>
                      <a:pt x="893910" y="431800"/>
                      <a:pt x="900260" y="427990"/>
                    </a:cubicBezTo>
                    <a:lnTo>
                      <a:pt x="1163150" y="251460"/>
                    </a:lnTo>
                    <a:cubicBezTo>
                      <a:pt x="1173310" y="243840"/>
                      <a:pt x="1179660" y="232410"/>
                      <a:pt x="1179660" y="219710"/>
                    </a:cubicBezTo>
                    <a:cubicBezTo>
                      <a:pt x="1179660" y="207010"/>
                      <a:pt x="1173310" y="195580"/>
                      <a:pt x="1161880" y="187960"/>
                    </a:cubicBezTo>
                    <a:close/>
                  </a:path>
                </a:pathLst>
              </a:custGeom>
              <a:solidFill>
                <a:srgbClr val="3241E4"/>
              </a:solidFill>
            </p:spPr>
          </p:sp>
        </p:grpSp>
      </p:grpSp>
      <p:grpSp>
        <p:nvGrpSpPr>
          <p:cNvPr id="8" name="Group 8"/>
          <p:cNvGrpSpPr/>
          <p:nvPr/>
        </p:nvGrpSpPr>
        <p:grpSpPr>
          <a:xfrm>
            <a:off x="1028700" y="5143500"/>
            <a:ext cx="7896185" cy="2742247"/>
            <a:chOff x="0" y="0"/>
            <a:chExt cx="10528247" cy="3656329"/>
          </a:xfrm>
        </p:grpSpPr>
        <p:sp>
          <p:nvSpPr>
            <p:cNvPr id="9" name="TextBox 9"/>
            <p:cNvSpPr txBox="1"/>
            <p:nvPr/>
          </p:nvSpPr>
          <p:spPr>
            <a:xfrm>
              <a:off x="1636919" y="-38100"/>
              <a:ext cx="8891328" cy="740833"/>
            </a:xfrm>
            <a:prstGeom prst="rect">
              <a:avLst/>
            </a:prstGeom>
          </p:spPr>
          <p:txBody>
            <a:bodyPr lIns="0" tIns="0" rIns="0" bIns="0" rtlCol="0" anchor="t">
              <a:spAutoFit/>
            </a:bodyPr>
            <a:lstStyle/>
            <a:p>
              <a:pPr marL="0" lvl="0" indent="0" algn="l">
                <a:lnSpc>
                  <a:spcPts val="4550"/>
                </a:lnSpc>
                <a:spcBef>
                  <a:spcPct val="0"/>
                </a:spcBef>
              </a:pPr>
              <a:r>
                <a:rPr lang="en-US" sz="3500" spc="-35">
                  <a:solidFill>
                    <a:srgbClr val="08104D"/>
                  </a:solidFill>
                  <a:latin typeface="Aileron Regular Bold"/>
                </a:rPr>
                <a:t>Economic</a:t>
              </a:r>
            </a:p>
          </p:txBody>
        </p:sp>
        <p:sp>
          <p:nvSpPr>
            <p:cNvPr id="10" name="TextBox 10"/>
            <p:cNvSpPr txBox="1"/>
            <p:nvPr/>
          </p:nvSpPr>
          <p:spPr>
            <a:xfrm>
              <a:off x="1636919" y="863811"/>
              <a:ext cx="8891328" cy="2792518"/>
            </a:xfrm>
            <a:prstGeom prst="rect">
              <a:avLst/>
            </a:prstGeom>
          </p:spPr>
          <p:txBody>
            <a:bodyPr lIns="0" tIns="0" rIns="0" bIns="0" rtlCol="0" anchor="t">
              <a:spAutoFit/>
            </a:bodyPr>
            <a:lstStyle/>
            <a:p>
              <a:pPr marL="431801" lvl="1" indent="-215900">
                <a:lnSpc>
                  <a:spcPts val="2840"/>
                </a:lnSpc>
                <a:buFont typeface="Arial"/>
                <a:buChar char="•"/>
              </a:pPr>
              <a:r>
                <a:rPr lang="en-US" sz="2000" dirty="0">
                  <a:solidFill>
                    <a:srgbClr val="08104D"/>
                  </a:solidFill>
                  <a:latin typeface="Aileron Regular"/>
                </a:rPr>
                <a:t>Unemployment rate can affect the business because less people can afford to eat out or buy from a restaurant or fast food.</a:t>
              </a:r>
            </a:p>
            <a:p>
              <a:pPr marL="431801" lvl="1" indent="-215900" algn="l">
                <a:lnSpc>
                  <a:spcPts val="2840"/>
                </a:lnSpc>
                <a:buFont typeface="Arial"/>
                <a:buChar char="•"/>
              </a:pPr>
              <a:r>
                <a:rPr lang="en-US" sz="2000" dirty="0">
                  <a:solidFill>
                    <a:srgbClr val="08104D"/>
                  </a:solidFill>
                  <a:latin typeface="Aileron Regular"/>
                </a:rPr>
                <a:t>Interest rate, if the interest rate keep increase, loans and investment will origin stress on customers and business</a:t>
              </a:r>
            </a:p>
          </p:txBody>
        </p:sp>
        <p:grpSp>
          <p:nvGrpSpPr>
            <p:cNvPr id="11" name="Group 11"/>
            <p:cNvGrpSpPr/>
            <p:nvPr/>
          </p:nvGrpSpPr>
          <p:grpSpPr>
            <a:xfrm>
              <a:off x="0" y="358505"/>
              <a:ext cx="679342" cy="247202"/>
              <a:chOff x="0" y="0"/>
              <a:chExt cx="1179660" cy="429260"/>
            </a:xfrm>
          </p:grpSpPr>
          <p:sp>
            <p:nvSpPr>
              <p:cNvPr id="12" name="Freeform 12"/>
              <p:cNvSpPr/>
              <p:nvPr/>
            </p:nvSpPr>
            <p:spPr>
              <a:xfrm>
                <a:off x="0" y="-5080"/>
                <a:ext cx="1179660" cy="434340"/>
              </a:xfrm>
              <a:custGeom>
                <a:avLst/>
                <a:gdLst/>
                <a:ahLst/>
                <a:cxnLst/>
                <a:rect l="l" t="t" r="r" b="b"/>
                <a:pathLst>
                  <a:path w="1179660" h="434340">
                    <a:moveTo>
                      <a:pt x="1161880" y="187960"/>
                    </a:moveTo>
                    <a:lnTo>
                      <a:pt x="900260" y="11430"/>
                    </a:lnTo>
                    <a:cubicBezTo>
                      <a:pt x="882480" y="0"/>
                      <a:pt x="859620" y="3810"/>
                      <a:pt x="846920" y="21590"/>
                    </a:cubicBezTo>
                    <a:cubicBezTo>
                      <a:pt x="835490" y="39370"/>
                      <a:pt x="839300" y="62230"/>
                      <a:pt x="857080" y="74930"/>
                    </a:cubicBezTo>
                    <a:lnTo>
                      <a:pt x="1015830" y="181610"/>
                    </a:lnTo>
                    <a:lnTo>
                      <a:pt x="0" y="181610"/>
                    </a:lnTo>
                    <a:lnTo>
                      <a:pt x="0" y="257810"/>
                    </a:lnTo>
                    <a:lnTo>
                      <a:pt x="1015830" y="257810"/>
                    </a:lnTo>
                    <a:lnTo>
                      <a:pt x="857080" y="364490"/>
                    </a:lnTo>
                    <a:cubicBezTo>
                      <a:pt x="839300" y="375920"/>
                      <a:pt x="835490" y="400050"/>
                      <a:pt x="846920" y="417830"/>
                    </a:cubicBezTo>
                    <a:cubicBezTo>
                      <a:pt x="854540" y="429260"/>
                      <a:pt x="865970" y="434340"/>
                      <a:pt x="878670" y="434340"/>
                    </a:cubicBezTo>
                    <a:cubicBezTo>
                      <a:pt x="886290" y="434340"/>
                      <a:pt x="893910" y="431800"/>
                      <a:pt x="900260" y="427990"/>
                    </a:cubicBezTo>
                    <a:lnTo>
                      <a:pt x="1163150" y="251460"/>
                    </a:lnTo>
                    <a:cubicBezTo>
                      <a:pt x="1173310" y="243840"/>
                      <a:pt x="1179660" y="232410"/>
                      <a:pt x="1179660" y="219710"/>
                    </a:cubicBezTo>
                    <a:cubicBezTo>
                      <a:pt x="1179660" y="207010"/>
                      <a:pt x="1173310" y="195580"/>
                      <a:pt x="1161880" y="187960"/>
                    </a:cubicBezTo>
                    <a:close/>
                  </a:path>
                </a:pathLst>
              </a:custGeom>
              <a:solidFill>
                <a:srgbClr val="3241E4"/>
              </a:solidFill>
            </p:spPr>
          </p:sp>
        </p:grpSp>
      </p:grpSp>
      <p:grpSp>
        <p:nvGrpSpPr>
          <p:cNvPr id="13" name="Group 13"/>
          <p:cNvGrpSpPr/>
          <p:nvPr/>
        </p:nvGrpSpPr>
        <p:grpSpPr>
          <a:xfrm>
            <a:off x="10040027" y="1708378"/>
            <a:ext cx="7896185" cy="3447097"/>
            <a:chOff x="0" y="0"/>
            <a:chExt cx="10528247" cy="4596129"/>
          </a:xfrm>
        </p:grpSpPr>
        <p:sp>
          <p:nvSpPr>
            <p:cNvPr id="14" name="TextBox 14"/>
            <p:cNvSpPr txBox="1"/>
            <p:nvPr/>
          </p:nvSpPr>
          <p:spPr>
            <a:xfrm>
              <a:off x="1636919" y="-38100"/>
              <a:ext cx="8891328" cy="740833"/>
            </a:xfrm>
            <a:prstGeom prst="rect">
              <a:avLst/>
            </a:prstGeom>
          </p:spPr>
          <p:txBody>
            <a:bodyPr lIns="0" tIns="0" rIns="0" bIns="0" rtlCol="0" anchor="t">
              <a:spAutoFit/>
            </a:bodyPr>
            <a:lstStyle/>
            <a:p>
              <a:pPr marL="0" lvl="0" indent="0" algn="l">
                <a:lnSpc>
                  <a:spcPts val="4550"/>
                </a:lnSpc>
                <a:spcBef>
                  <a:spcPct val="0"/>
                </a:spcBef>
              </a:pPr>
              <a:r>
                <a:rPr lang="en-US" sz="3500" spc="-35">
                  <a:solidFill>
                    <a:srgbClr val="08104D"/>
                  </a:solidFill>
                  <a:latin typeface="Aileron Regular Bold"/>
                </a:rPr>
                <a:t>Sociocultural</a:t>
              </a:r>
            </a:p>
          </p:txBody>
        </p:sp>
        <p:sp>
          <p:nvSpPr>
            <p:cNvPr id="15" name="TextBox 15"/>
            <p:cNvSpPr txBox="1"/>
            <p:nvPr/>
          </p:nvSpPr>
          <p:spPr>
            <a:xfrm>
              <a:off x="1636919" y="863811"/>
              <a:ext cx="8891328" cy="3732318"/>
            </a:xfrm>
            <a:prstGeom prst="rect">
              <a:avLst/>
            </a:prstGeom>
          </p:spPr>
          <p:txBody>
            <a:bodyPr lIns="0" tIns="0" rIns="0" bIns="0" rtlCol="0" anchor="t">
              <a:spAutoFit/>
            </a:bodyPr>
            <a:lstStyle/>
            <a:p>
              <a:pPr marL="431801" lvl="1" indent="-215900">
                <a:lnSpc>
                  <a:spcPts val="2840"/>
                </a:lnSpc>
                <a:buFont typeface="Arial"/>
                <a:buChar char="•"/>
              </a:pPr>
              <a:r>
                <a:rPr lang="en-US" sz="2000">
                  <a:solidFill>
                    <a:srgbClr val="08104D"/>
                  </a:solidFill>
                  <a:latin typeface="Aileron Regular"/>
                </a:rPr>
                <a:t>Lifestyle trend, the awareness of eat healthy and organic is every day more popular and will be even more in the coming years, the busy lifestyle of people shows that the consume of ready-made food are increased.</a:t>
              </a:r>
            </a:p>
            <a:p>
              <a:pPr marL="431801" lvl="1" indent="-215900">
                <a:lnSpc>
                  <a:spcPts val="2840"/>
                </a:lnSpc>
                <a:buFont typeface="Arial"/>
                <a:buChar char="•"/>
              </a:pPr>
              <a:r>
                <a:rPr lang="en-US" sz="2000">
                  <a:solidFill>
                    <a:srgbClr val="08104D"/>
                  </a:solidFill>
                  <a:latin typeface="Aileron Regular"/>
                </a:rPr>
                <a:t>Advertising and publicity</a:t>
              </a:r>
            </a:p>
            <a:p>
              <a:pPr marL="431801" lvl="1" indent="-215900">
                <a:lnSpc>
                  <a:spcPts val="2840"/>
                </a:lnSpc>
                <a:buFont typeface="Arial"/>
                <a:buChar char="•"/>
              </a:pPr>
              <a:r>
                <a:rPr lang="en-US" sz="2000">
                  <a:solidFill>
                    <a:srgbClr val="08104D"/>
                  </a:solidFill>
                  <a:latin typeface="Aileron Regular"/>
                </a:rPr>
                <a:t>Consumer attitude and opinion</a:t>
              </a:r>
            </a:p>
            <a:p>
              <a:pPr marL="431801" lvl="1" indent="-215900" algn="l">
                <a:lnSpc>
                  <a:spcPts val="2840"/>
                </a:lnSpc>
                <a:buFont typeface="Arial"/>
                <a:buChar char="•"/>
              </a:pPr>
              <a:r>
                <a:rPr lang="en-US" sz="2000">
                  <a:solidFill>
                    <a:srgbClr val="08104D"/>
                  </a:solidFill>
                  <a:latin typeface="Aileron Regular"/>
                </a:rPr>
                <a:t>Demographic</a:t>
              </a:r>
            </a:p>
          </p:txBody>
        </p:sp>
        <p:grpSp>
          <p:nvGrpSpPr>
            <p:cNvPr id="16" name="Group 16"/>
            <p:cNvGrpSpPr/>
            <p:nvPr/>
          </p:nvGrpSpPr>
          <p:grpSpPr>
            <a:xfrm>
              <a:off x="0" y="358505"/>
              <a:ext cx="679342" cy="247202"/>
              <a:chOff x="0" y="0"/>
              <a:chExt cx="1179660" cy="429260"/>
            </a:xfrm>
          </p:grpSpPr>
          <p:sp>
            <p:nvSpPr>
              <p:cNvPr id="17" name="Freeform 17"/>
              <p:cNvSpPr/>
              <p:nvPr/>
            </p:nvSpPr>
            <p:spPr>
              <a:xfrm>
                <a:off x="0" y="-5080"/>
                <a:ext cx="1179660" cy="434340"/>
              </a:xfrm>
              <a:custGeom>
                <a:avLst/>
                <a:gdLst/>
                <a:ahLst/>
                <a:cxnLst/>
                <a:rect l="l" t="t" r="r" b="b"/>
                <a:pathLst>
                  <a:path w="1179660" h="434340">
                    <a:moveTo>
                      <a:pt x="1161880" y="187960"/>
                    </a:moveTo>
                    <a:lnTo>
                      <a:pt x="900260" y="11430"/>
                    </a:lnTo>
                    <a:cubicBezTo>
                      <a:pt x="882480" y="0"/>
                      <a:pt x="859620" y="3810"/>
                      <a:pt x="846920" y="21590"/>
                    </a:cubicBezTo>
                    <a:cubicBezTo>
                      <a:pt x="835490" y="39370"/>
                      <a:pt x="839300" y="62230"/>
                      <a:pt x="857080" y="74930"/>
                    </a:cubicBezTo>
                    <a:lnTo>
                      <a:pt x="1015830" y="181610"/>
                    </a:lnTo>
                    <a:lnTo>
                      <a:pt x="0" y="181610"/>
                    </a:lnTo>
                    <a:lnTo>
                      <a:pt x="0" y="257810"/>
                    </a:lnTo>
                    <a:lnTo>
                      <a:pt x="1015830" y="257810"/>
                    </a:lnTo>
                    <a:lnTo>
                      <a:pt x="857080" y="364490"/>
                    </a:lnTo>
                    <a:cubicBezTo>
                      <a:pt x="839300" y="375920"/>
                      <a:pt x="835490" y="400050"/>
                      <a:pt x="846920" y="417830"/>
                    </a:cubicBezTo>
                    <a:cubicBezTo>
                      <a:pt x="854540" y="429260"/>
                      <a:pt x="865970" y="434340"/>
                      <a:pt x="878670" y="434340"/>
                    </a:cubicBezTo>
                    <a:cubicBezTo>
                      <a:pt x="886290" y="434340"/>
                      <a:pt x="893910" y="431800"/>
                      <a:pt x="900260" y="427990"/>
                    </a:cubicBezTo>
                    <a:lnTo>
                      <a:pt x="1163150" y="251460"/>
                    </a:lnTo>
                    <a:cubicBezTo>
                      <a:pt x="1173310" y="243840"/>
                      <a:pt x="1179660" y="232410"/>
                      <a:pt x="1179660" y="219710"/>
                    </a:cubicBezTo>
                    <a:cubicBezTo>
                      <a:pt x="1179660" y="207010"/>
                      <a:pt x="1173310" y="195580"/>
                      <a:pt x="1161880" y="187960"/>
                    </a:cubicBezTo>
                    <a:close/>
                  </a:path>
                </a:pathLst>
              </a:custGeom>
              <a:solidFill>
                <a:srgbClr val="3241E4"/>
              </a:solidFill>
            </p:spPr>
          </p:sp>
        </p:grpSp>
      </p:grpSp>
      <p:sp>
        <p:nvSpPr>
          <p:cNvPr id="18" name="TextBox 18"/>
          <p:cNvSpPr txBox="1"/>
          <p:nvPr/>
        </p:nvSpPr>
        <p:spPr>
          <a:xfrm>
            <a:off x="5282589" y="155575"/>
            <a:ext cx="7722822" cy="869950"/>
          </a:xfrm>
          <a:prstGeom prst="rect">
            <a:avLst/>
          </a:prstGeom>
        </p:spPr>
        <p:txBody>
          <a:bodyPr lIns="0" tIns="0" rIns="0" bIns="0" rtlCol="0" anchor="t">
            <a:spAutoFit/>
          </a:bodyPr>
          <a:lstStyle/>
          <a:p>
            <a:pPr algn="ctr">
              <a:lnSpc>
                <a:spcPts val="6500"/>
              </a:lnSpc>
            </a:pPr>
            <a:r>
              <a:rPr lang="en-US" sz="6500">
                <a:solidFill>
                  <a:srgbClr val="1D4E55"/>
                </a:solidFill>
                <a:latin typeface="TT Tsars A"/>
              </a:rPr>
              <a:t>Pestel ANALYSIS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BFDF4"/>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rot="-5400000">
            <a:off x="9004563" y="9805808"/>
            <a:ext cx="278873" cy="438229"/>
          </a:xfrm>
          <a:prstGeom prst="rect">
            <a:avLst/>
          </a:prstGeom>
        </p:spPr>
      </p:pic>
      <p:grpSp>
        <p:nvGrpSpPr>
          <p:cNvPr id="3" name="Group 3"/>
          <p:cNvGrpSpPr/>
          <p:nvPr/>
        </p:nvGrpSpPr>
        <p:grpSpPr>
          <a:xfrm>
            <a:off x="1028700" y="1708378"/>
            <a:ext cx="7896185" cy="1684972"/>
            <a:chOff x="0" y="0"/>
            <a:chExt cx="10528247" cy="2246629"/>
          </a:xfrm>
        </p:grpSpPr>
        <p:sp>
          <p:nvSpPr>
            <p:cNvPr id="4" name="TextBox 4"/>
            <p:cNvSpPr txBox="1"/>
            <p:nvPr/>
          </p:nvSpPr>
          <p:spPr>
            <a:xfrm>
              <a:off x="1636919" y="-38100"/>
              <a:ext cx="8891328" cy="740833"/>
            </a:xfrm>
            <a:prstGeom prst="rect">
              <a:avLst/>
            </a:prstGeom>
          </p:spPr>
          <p:txBody>
            <a:bodyPr lIns="0" tIns="0" rIns="0" bIns="0" rtlCol="0" anchor="t">
              <a:spAutoFit/>
            </a:bodyPr>
            <a:lstStyle/>
            <a:p>
              <a:pPr marL="0" lvl="0" indent="0" algn="l">
                <a:lnSpc>
                  <a:spcPts val="4550"/>
                </a:lnSpc>
                <a:spcBef>
                  <a:spcPct val="0"/>
                </a:spcBef>
              </a:pPr>
              <a:r>
                <a:rPr lang="en-US" sz="3500" spc="-35">
                  <a:solidFill>
                    <a:srgbClr val="08104D"/>
                  </a:solidFill>
                  <a:latin typeface="Aileron Regular Bold"/>
                </a:rPr>
                <a:t>Technological</a:t>
              </a:r>
            </a:p>
          </p:txBody>
        </p:sp>
        <p:sp>
          <p:nvSpPr>
            <p:cNvPr id="5" name="TextBox 5"/>
            <p:cNvSpPr txBox="1"/>
            <p:nvPr/>
          </p:nvSpPr>
          <p:spPr>
            <a:xfrm>
              <a:off x="1636919" y="863811"/>
              <a:ext cx="8891328" cy="1382818"/>
            </a:xfrm>
            <a:prstGeom prst="rect">
              <a:avLst/>
            </a:prstGeom>
          </p:spPr>
          <p:txBody>
            <a:bodyPr lIns="0" tIns="0" rIns="0" bIns="0" rtlCol="0" anchor="t">
              <a:spAutoFit/>
            </a:bodyPr>
            <a:lstStyle/>
            <a:p>
              <a:pPr marL="431801" lvl="1" indent="-215900">
                <a:lnSpc>
                  <a:spcPts val="2840"/>
                </a:lnSpc>
                <a:buFont typeface="Arial"/>
                <a:buChar char="•"/>
              </a:pPr>
              <a:r>
                <a:rPr lang="en-US" sz="2000">
                  <a:solidFill>
                    <a:srgbClr val="08104D"/>
                  </a:solidFill>
                  <a:latin typeface="Aileron Regular"/>
                </a:rPr>
                <a:t>Information and communication</a:t>
              </a:r>
            </a:p>
            <a:p>
              <a:pPr marL="431801" lvl="1" indent="-215900">
                <a:lnSpc>
                  <a:spcPts val="2840"/>
                </a:lnSpc>
                <a:buFont typeface="Arial"/>
                <a:buChar char="•"/>
              </a:pPr>
              <a:r>
                <a:rPr lang="en-US" sz="2000" dirty="0">
                  <a:solidFill>
                    <a:srgbClr val="08104D"/>
                  </a:solidFill>
                  <a:latin typeface="Aileron Regular"/>
                </a:rPr>
                <a:t>Emerging web technology</a:t>
              </a:r>
            </a:p>
            <a:p>
              <a:pPr marL="431801" lvl="1" indent="-215900" algn="l">
                <a:lnSpc>
                  <a:spcPts val="2840"/>
                </a:lnSpc>
                <a:buFont typeface="Arial"/>
                <a:buChar char="•"/>
              </a:pPr>
              <a:r>
                <a:rPr lang="en-US" sz="2000" dirty="0">
                  <a:solidFill>
                    <a:srgbClr val="08104D"/>
                  </a:solidFill>
                  <a:latin typeface="Aileron Regular"/>
                </a:rPr>
                <a:t>Copyright and Concession</a:t>
              </a:r>
            </a:p>
          </p:txBody>
        </p:sp>
        <p:grpSp>
          <p:nvGrpSpPr>
            <p:cNvPr id="6" name="Group 6"/>
            <p:cNvGrpSpPr/>
            <p:nvPr/>
          </p:nvGrpSpPr>
          <p:grpSpPr>
            <a:xfrm>
              <a:off x="0" y="358505"/>
              <a:ext cx="679342" cy="247202"/>
              <a:chOff x="0" y="0"/>
              <a:chExt cx="1179660" cy="429260"/>
            </a:xfrm>
          </p:grpSpPr>
          <p:sp>
            <p:nvSpPr>
              <p:cNvPr id="7" name="Freeform 7"/>
              <p:cNvSpPr/>
              <p:nvPr/>
            </p:nvSpPr>
            <p:spPr>
              <a:xfrm>
                <a:off x="0" y="-5080"/>
                <a:ext cx="1179660" cy="434340"/>
              </a:xfrm>
              <a:custGeom>
                <a:avLst/>
                <a:gdLst/>
                <a:ahLst/>
                <a:cxnLst/>
                <a:rect l="l" t="t" r="r" b="b"/>
                <a:pathLst>
                  <a:path w="1179660" h="434340">
                    <a:moveTo>
                      <a:pt x="1161880" y="187960"/>
                    </a:moveTo>
                    <a:lnTo>
                      <a:pt x="900260" y="11430"/>
                    </a:lnTo>
                    <a:cubicBezTo>
                      <a:pt x="882480" y="0"/>
                      <a:pt x="859620" y="3810"/>
                      <a:pt x="846920" y="21590"/>
                    </a:cubicBezTo>
                    <a:cubicBezTo>
                      <a:pt x="835490" y="39370"/>
                      <a:pt x="839300" y="62230"/>
                      <a:pt x="857080" y="74930"/>
                    </a:cubicBezTo>
                    <a:lnTo>
                      <a:pt x="1015830" y="181610"/>
                    </a:lnTo>
                    <a:lnTo>
                      <a:pt x="0" y="181610"/>
                    </a:lnTo>
                    <a:lnTo>
                      <a:pt x="0" y="257810"/>
                    </a:lnTo>
                    <a:lnTo>
                      <a:pt x="1015830" y="257810"/>
                    </a:lnTo>
                    <a:lnTo>
                      <a:pt x="857080" y="364490"/>
                    </a:lnTo>
                    <a:cubicBezTo>
                      <a:pt x="839300" y="375920"/>
                      <a:pt x="835490" y="400050"/>
                      <a:pt x="846920" y="417830"/>
                    </a:cubicBezTo>
                    <a:cubicBezTo>
                      <a:pt x="854540" y="429260"/>
                      <a:pt x="865970" y="434340"/>
                      <a:pt x="878670" y="434340"/>
                    </a:cubicBezTo>
                    <a:cubicBezTo>
                      <a:pt x="886290" y="434340"/>
                      <a:pt x="893910" y="431800"/>
                      <a:pt x="900260" y="427990"/>
                    </a:cubicBezTo>
                    <a:lnTo>
                      <a:pt x="1163150" y="251460"/>
                    </a:lnTo>
                    <a:cubicBezTo>
                      <a:pt x="1173310" y="243840"/>
                      <a:pt x="1179660" y="232410"/>
                      <a:pt x="1179660" y="219710"/>
                    </a:cubicBezTo>
                    <a:cubicBezTo>
                      <a:pt x="1179660" y="207010"/>
                      <a:pt x="1173310" y="195580"/>
                      <a:pt x="1161880" y="187960"/>
                    </a:cubicBezTo>
                    <a:close/>
                  </a:path>
                </a:pathLst>
              </a:custGeom>
              <a:solidFill>
                <a:srgbClr val="3241E4"/>
              </a:solidFill>
            </p:spPr>
          </p:sp>
        </p:grpSp>
      </p:grpSp>
      <p:grpSp>
        <p:nvGrpSpPr>
          <p:cNvPr id="8" name="Group 8"/>
          <p:cNvGrpSpPr/>
          <p:nvPr/>
        </p:nvGrpSpPr>
        <p:grpSpPr>
          <a:xfrm>
            <a:off x="1028700" y="4079149"/>
            <a:ext cx="7896185" cy="1684972"/>
            <a:chOff x="0" y="0"/>
            <a:chExt cx="10528247" cy="2246629"/>
          </a:xfrm>
        </p:grpSpPr>
        <p:sp>
          <p:nvSpPr>
            <p:cNvPr id="9" name="TextBox 9"/>
            <p:cNvSpPr txBox="1"/>
            <p:nvPr/>
          </p:nvSpPr>
          <p:spPr>
            <a:xfrm>
              <a:off x="1636919" y="-38100"/>
              <a:ext cx="8891328" cy="740833"/>
            </a:xfrm>
            <a:prstGeom prst="rect">
              <a:avLst/>
            </a:prstGeom>
          </p:spPr>
          <p:txBody>
            <a:bodyPr lIns="0" tIns="0" rIns="0" bIns="0" rtlCol="0" anchor="t">
              <a:spAutoFit/>
            </a:bodyPr>
            <a:lstStyle/>
            <a:p>
              <a:pPr marL="0" lvl="0" indent="0" algn="l">
                <a:lnSpc>
                  <a:spcPts val="4550"/>
                </a:lnSpc>
                <a:spcBef>
                  <a:spcPct val="0"/>
                </a:spcBef>
              </a:pPr>
              <a:r>
                <a:rPr lang="en-US" sz="3500" spc="-35">
                  <a:solidFill>
                    <a:srgbClr val="08104D"/>
                  </a:solidFill>
                  <a:latin typeface="Aileron Regular Bold"/>
                </a:rPr>
                <a:t>Legal</a:t>
              </a:r>
            </a:p>
          </p:txBody>
        </p:sp>
        <p:sp>
          <p:nvSpPr>
            <p:cNvPr id="10" name="TextBox 10"/>
            <p:cNvSpPr txBox="1"/>
            <p:nvPr/>
          </p:nvSpPr>
          <p:spPr>
            <a:xfrm>
              <a:off x="1636919" y="863811"/>
              <a:ext cx="8891328" cy="1382818"/>
            </a:xfrm>
            <a:prstGeom prst="rect">
              <a:avLst/>
            </a:prstGeom>
          </p:spPr>
          <p:txBody>
            <a:bodyPr lIns="0" tIns="0" rIns="0" bIns="0" rtlCol="0" anchor="t">
              <a:spAutoFit/>
            </a:bodyPr>
            <a:lstStyle/>
            <a:p>
              <a:pPr marL="431801" lvl="1" indent="-215900">
                <a:lnSpc>
                  <a:spcPts val="2840"/>
                </a:lnSpc>
                <a:buFont typeface="Arial"/>
                <a:buChar char="•"/>
              </a:pPr>
              <a:r>
                <a:rPr lang="en-US" sz="2000">
                  <a:solidFill>
                    <a:srgbClr val="08104D"/>
                  </a:solidFill>
                  <a:latin typeface="Aileron Regular"/>
                </a:rPr>
                <a:t>Regulations</a:t>
              </a:r>
            </a:p>
            <a:p>
              <a:pPr marL="431801" lvl="1" indent="-215900">
                <a:lnSpc>
                  <a:spcPts val="2840"/>
                </a:lnSpc>
                <a:buFont typeface="Arial"/>
                <a:buChar char="•"/>
              </a:pPr>
              <a:r>
                <a:rPr lang="en-US" sz="2000">
                  <a:solidFill>
                    <a:srgbClr val="08104D"/>
                  </a:solidFill>
                  <a:latin typeface="Aileron Regular"/>
                </a:rPr>
                <a:t>Employment Laws</a:t>
              </a:r>
            </a:p>
            <a:p>
              <a:pPr marL="431801" lvl="1" indent="-215900" algn="l">
                <a:lnSpc>
                  <a:spcPts val="2840"/>
                </a:lnSpc>
                <a:buFont typeface="Arial"/>
                <a:buChar char="•"/>
              </a:pPr>
              <a:r>
                <a:rPr lang="en-US" sz="2000">
                  <a:solidFill>
                    <a:srgbClr val="08104D"/>
                  </a:solidFill>
                  <a:latin typeface="Aileron Regular"/>
                </a:rPr>
                <a:t>Anti-trust Laws</a:t>
              </a:r>
            </a:p>
          </p:txBody>
        </p:sp>
        <p:grpSp>
          <p:nvGrpSpPr>
            <p:cNvPr id="11" name="Group 11"/>
            <p:cNvGrpSpPr/>
            <p:nvPr/>
          </p:nvGrpSpPr>
          <p:grpSpPr>
            <a:xfrm>
              <a:off x="0" y="358505"/>
              <a:ext cx="679342" cy="247202"/>
              <a:chOff x="0" y="0"/>
              <a:chExt cx="1179660" cy="429260"/>
            </a:xfrm>
          </p:grpSpPr>
          <p:sp>
            <p:nvSpPr>
              <p:cNvPr id="12" name="Freeform 12"/>
              <p:cNvSpPr/>
              <p:nvPr/>
            </p:nvSpPr>
            <p:spPr>
              <a:xfrm>
                <a:off x="0" y="-5080"/>
                <a:ext cx="1179660" cy="434340"/>
              </a:xfrm>
              <a:custGeom>
                <a:avLst/>
                <a:gdLst/>
                <a:ahLst/>
                <a:cxnLst/>
                <a:rect l="l" t="t" r="r" b="b"/>
                <a:pathLst>
                  <a:path w="1179660" h="434340">
                    <a:moveTo>
                      <a:pt x="1161880" y="187960"/>
                    </a:moveTo>
                    <a:lnTo>
                      <a:pt x="900260" y="11430"/>
                    </a:lnTo>
                    <a:cubicBezTo>
                      <a:pt x="882480" y="0"/>
                      <a:pt x="859620" y="3810"/>
                      <a:pt x="846920" y="21590"/>
                    </a:cubicBezTo>
                    <a:cubicBezTo>
                      <a:pt x="835490" y="39370"/>
                      <a:pt x="839300" y="62230"/>
                      <a:pt x="857080" y="74930"/>
                    </a:cubicBezTo>
                    <a:lnTo>
                      <a:pt x="1015830" y="181610"/>
                    </a:lnTo>
                    <a:lnTo>
                      <a:pt x="0" y="181610"/>
                    </a:lnTo>
                    <a:lnTo>
                      <a:pt x="0" y="257810"/>
                    </a:lnTo>
                    <a:lnTo>
                      <a:pt x="1015830" y="257810"/>
                    </a:lnTo>
                    <a:lnTo>
                      <a:pt x="857080" y="364490"/>
                    </a:lnTo>
                    <a:cubicBezTo>
                      <a:pt x="839300" y="375920"/>
                      <a:pt x="835490" y="400050"/>
                      <a:pt x="846920" y="417830"/>
                    </a:cubicBezTo>
                    <a:cubicBezTo>
                      <a:pt x="854540" y="429260"/>
                      <a:pt x="865970" y="434340"/>
                      <a:pt x="878670" y="434340"/>
                    </a:cubicBezTo>
                    <a:cubicBezTo>
                      <a:pt x="886290" y="434340"/>
                      <a:pt x="893910" y="431800"/>
                      <a:pt x="900260" y="427990"/>
                    </a:cubicBezTo>
                    <a:lnTo>
                      <a:pt x="1163150" y="251460"/>
                    </a:lnTo>
                    <a:cubicBezTo>
                      <a:pt x="1173310" y="243840"/>
                      <a:pt x="1179660" y="232410"/>
                      <a:pt x="1179660" y="219710"/>
                    </a:cubicBezTo>
                    <a:cubicBezTo>
                      <a:pt x="1179660" y="207010"/>
                      <a:pt x="1173310" y="195580"/>
                      <a:pt x="1161880" y="187960"/>
                    </a:cubicBezTo>
                    <a:close/>
                  </a:path>
                </a:pathLst>
              </a:custGeom>
              <a:solidFill>
                <a:srgbClr val="3241E4"/>
              </a:solidFill>
            </p:spPr>
          </p:sp>
        </p:grpSp>
      </p:grpSp>
      <p:grpSp>
        <p:nvGrpSpPr>
          <p:cNvPr id="13" name="Group 13"/>
          <p:cNvGrpSpPr/>
          <p:nvPr/>
        </p:nvGrpSpPr>
        <p:grpSpPr>
          <a:xfrm>
            <a:off x="9363115" y="1708378"/>
            <a:ext cx="7896185" cy="1684972"/>
            <a:chOff x="0" y="0"/>
            <a:chExt cx="10528247" cy="2246629"/>
          </a:xfrm>
        </p:grpSpPr>
        <p:sp>
          <p:nvSpPr>
            <p:cNvPr id="14" name="TextBox 14"/>
            <p:cNvSpPr txBox="1"/>
            <p:nvPr/>
          </p:nvSpPr>
          <p:spPr>
            <a:xfrm>
              <a:off x="1636919" y="-38100"/>
              <a:ext cx="8891328" cy="740833"/>
            </a:xfrm>
            <a:prstGeom prst="rect">
              <a:avLst/>
            </a:prstGeom>
          </p:spPr>
          <p:txBody>
            <a:bodyPr lIns="0" tIns="0" rIns="0" bIns="0" rtlCol="0" anchor="t">
              <a:spAutoFit/>
            </a:bodyPr>
            <a:lstStyle/>
            <a:p>
              <a:pPr marL="0" lvl="0" indent="0" algn="l">
                <a:lnSpc>
                  <a:spcPts val="4550"/>
                </a:lnSpc>
                <a:spcBef>
                  <a:spcPct val="0"/>
                </a:spcBef>
              </a:pPr>
              <a:r>
                <a:rPr lang="en-US" sz="3500" spc="-35">
                  <a:solidFill>
                    <a:srgbClr val="08104D"/>
                  </a:solidFill>
                  <a:latin typeface="Aileron Regular Bold"/>
                </a:rPr>
                <a:t>Enviromental</a:t>
              </a:r>
            </a:p>
          </p:txBody>
        </p:sp>
        <p:sp>
          <p:nvSpPr>
            <p:cNvPr id="15" name="TextBox 15"/>
            <p:cNvSpPr txBox="1"/>
            <p:nvPr/>
          </p:nvSpPr>
          <p:spPr>
            <a:xfrm>
              <a:off x="1636919" y="863811"/>
              <a:ext cx="8891328" cy="1382818"/>
            </a:xfrm>
            <a:prstGeom prst="rect">
              <a:avLst/>
            </a:prstGeom>
          </p:spPr>
          <p:txBody>
            <a:bodyPr lIns="0" tIns="0" rIns="0" bIns="0" rtlCol="0" anchor="t">
              <a:spAutoFit/>
            </a:bodyPr>
            <a:lstStyle/>
            <a:p>
              <a:pPr marL="431801" lvl="1" indent="-215900">
                <a:lnSpc>
                  <a:spcPts val="2840"/>
                </a:lnSpc>
                <a:buFont typeface="Arial"/>
                <a:buChar char="•"/>
              </a:pPr>
              <a:r>
                <a:rPr lang="en-US" sz="2000">
                  <a:solidFill>
                    <a:srgbClr val="08104D"/>
                  </a:solidFill>
                  <a:latin typeface="Aileron Regular"/>
                </a:rPr>
                <a:t>Regulation and restriction</a:t>
              </a:r>
            </a:p>
            <a:p>
              <a:pPr marL="431801" lvl="1" indent="-215900">
                <a:lnSpc>
                  <a:spcPts val="2840"/>
                </a:lnSpc>
                <a:buFont typeface="Arial"/>
                <a:buChar char="•"/>
              </a:pPr>
              <a:r>
                <a:rPr lang="en-US" sz="2000">
                  <a:solidFill>
                    <a:srgbClr val="08104D"/>
                  </a:solidFill>
                  <a:latin typeface="Aileron Regular"/>
                </a:rPr>
                <a:t>Customer attitudes</a:t>
              </a:r>
            </a:p>
            <a:p>
              <a:pPr marL="431801" lvl="1" indent="-215900" algn="l">
                <a:lnSpc>
                  <a:spcPts val="2840"/>
                </a:lnSpc>
                <a:buFont typeface="Arial"/>
                <a:buChar char="•"/>
              </a:pPr>
              <a:r>
                <a:rPr lang="en-US" sz="2000">
                  <a:solidFill>
                    <a:srgbClr val="08104D"/>
                  </a:solidFill>
                  <a:latin typeface="Aileron Regular"/>
                </a:rPr>
                <a:t>Waste and recycling</a:t>
              </a:r>
            </a:p>
          </p:txBody>
        </p:sp>
        <p:grpSp>
          <p:nvGrpSpPr>
            <p:cNvPr id="16" name="Group 16"/>
            <p:cNvGrpSpPr/>
            <p:nvPr/>
          </p:nvGrpSpPr>
          <p:grpSpPr>
            <a:xfrm>
              <a:off x="0" y="358505"/>
              <a:ext cx="679342" cy="247202"/>
              <a:chOff x="0" y="0"/>
              <a:chExt cx="1179660" cy="429260"/>
            </a:xfrm>
          </p:grpSpPr>
          <p:sp>
            <p:nvSpPr>
              <p:cNvPr id="17" name="Freeform 17"/>
              <p:cNvSpPr/>
              <p:nvPr/>
            </p:nvSpPr>
            <p:spPr>
              <a:xfrm>
                <a:off x="0" y="-5080"/>
                <a:ext cx="1179660" cy="434340"/>
              </a:xfrm>
              <a:custGeom>
                <a:avLst/>
                <a:gdLst/>
                <a:ahLst/>
                <a:cxnLst/>
                <a:rect l="l" t="t" r="r" b="b"/>
                <a:pathLst>
                  <a:path w="1179660" h="434340">
                    <a:moveTo>
                      <a:pt x="1161880" y="187960"/>
                    </a:moveTo>
                    <a:lnTo>
                      <a:pt x="900260" y="11430"/>
                    </a:lnTo>
                    <a:cubicBezTo>
                      <a:pt x="882480" y="0"/>
                      <a:pt x="859620" y="3810"/>
                      <a:pt x="846920" y="21590"/>
                    </a:cubicBezTo>
                    <a:cubicBezTo>
                      <a:pt x="835490" y="39370"/>
                      <a:pt x="839300" y="62230"/>
                      <a:pt x="857080" y="74930"/>
                    </a:cubicBezTo>
                    <a:lnTo>
                      <a:pt x="1015830" y="181610"/>
                    </a:lnTo>
                    <a:lnTo>
                      <a:pt x="0" y="181610"/>
                    </a:lnTo>
                    <a:lnTo>
                      <a:pt x="0" y="257810"/>
                    </a:lnTo>
                    <a:lnTo>
                      <a:pt x="1015830" y="257810"/>
                    </a:lnTo>
                    <a:lnTo>
                      <a:pt x="857080" y="364490"/>
                    </a:lnTo>
                    <a:cubicBezTo>
                      <a:pt x="839300" y="375920"/>
                      <a:pt x="835490" y="400050"/>
                      <a:pt x="846920" y="417830"/>
                    </a:cubicBezTo>
                    <a:cubicBezTo>
                      <a:pt x="854540" y="429260"/>
                      <a:pt x="865970" y="434340"/>
                      <a:pt x="878670" y="434340"/>
                    </a:cubicBezTo>
                    <a:cubicBezTo>
                      <a:pt x="886290" y="434340"/>
                      <a:pt x="893910" y="431800"/>
                      <a:pt x="900260" y="427990"/>
                    </a:cubicBezTo>
                    <a:lnTo>
                      <a:pt x="1163150" y="251460"/>
                    </a:lnTo>
                    <a:cubicBezTo>
                      <a:pt x="1173310" y="243840"/>
                      <a:pt x="1179660" y="232410"/>
                      <a:pt x="1179660" y="219710"/>
                    </a:cubicBezTo>
                    <a:cubicBezTo>
                      <a:pt x="1179660" y="207010"/>
                      <a:pt x="1173310" y="195580"/>
                      <a:pt x="1161880" y="187960"/>
                    </a:cubicBezTo>
                    <a:close/>
                  </a:path>
                </a:pathLst>
              </a:custGeom>
              <a:solidFill>
                <a:srgbClr val="3241E4"/>
              </a:solidFill>
            </p:spPr>
          </p:sp>
        </p:grpSp>
      </p:grpSp>
      <p:sp>
        <p:nvSpPr>
          <p:cNvPr id="18" name="TextBox 18"/>
          <p:cNvSpPr txBox="1"/>
          <p:nvPr/>
        </p:nvSpPr>
        <p:spPr>
          <a:xfrm>
            <a:off x="5282589" y="155575"/>
            <a:ext cx="7722822" cy="869950"/>
          </a:xfrm>
          <a:prstGeom prst="rect">
            <a:avLst/>
          </a:prstGeom>
        </p:spPr>
        <p:txBody>
          <a:bodyPr lIns="0" tIns="0" rIns="0" bIns="0" rtlCol="0" anchor="t">
            <a:spAutoFit/>
          </a:bodyPr>
          <a:lstStyle/>
          <a:p>
            <a:pPr algn="ctr">
              <a:lnSpc>
                <a:spcPts val="6500"/>
              </a:lnSpc>
            </a:pPr>
            <a:r>
              <a:rPr lang="en-US" sz="6500">
                <a:solidFill>
                  <a:srgbClr val="1D4E55"/>
                </a:solidFill>
                <a:latin typeface="TT Tsars A"/>
              </a:rPr>
              <a:t>Pestel ANALYSIS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BFDF4"/>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rot="-5400000">
            <a:off x="9004563" y="9805808"/>
            <a:ext cx="278873" cy="438229"/>
          </a:xfrm>
          <a:prstGeom prst="rect">
            <a:avLst/>
          </a:prstGeom>
        </p:spPr>
      </p:pic>
      <p:grpSp>
        <p:nvGrpSpPr>
          <p:cNvPr id="3" name="Group 3"/>
          <p:cNvGrpSpPr/>
          <p:nvPr/>
        </p:nvGrpSpPr>
        <p:grpSpPr>
          <a:xfrm>
            <a:off x="1028700" y="1708378"/>
            <a:ext cx="7896185" cy="2389822"/>
            <a:chOff x="0" y="0"/>
            <a:chExt cx="10528247" cy="3186429"/>
          </a:xfrm>
        </p:grpSpPr>
        <p:sp>
          <p:nvSpPr>
            <p:cNvPr id="4" name="TextBox 4"/>
            <p:cNvSpPr txBox="1"/>
            <p:nvPr/>
          </p:nvSpPr>
          <p:spPr>
            <a:xfrm>
              <a:off x="1636919" y="-38100"/>
              <a:ext cx="8891328" cy="740833"/>
            </a:xfrm>
            <a:prstGeom prst="rect">
              <a:avLst/>
            </a:prstGeom>
          </p:spPr>
          <p:txBody>
            <a:bodyPr lIns="0" tIns="0" rIns="0" bIns="0" rtlCol="0" anchor="t">
              <a:spAutoFit/>
            </a:bodyPr>
            <a:lstStyle/>
            <a:p>
              <a:pPr marL="0" lvl="0" indent="0" algn="l">
                <a:lnSpc>
                  <a:spcPts val="4550"/>
                </a:lnSpc>
                <a:spcBef>
                  <a:spcPct val="0"/>
                </a:spcBef>
              </a:pPr>
              <a:r>
                <a:rPr lang="en-US" sz="3500" spc="-35">
                  <a:solidFill>
                    <a:srgbClr val="08104D"/>
                  </a:solidFill>
                  <a:latin typeface="Aileron Regular Bold"/>
                </a:rPr>
                <a:t>Price</a:t>
              </a:r>
            </a:p>
          </p:txBody>
        </p:sp>
        <p:sp>
          <p:nvSpPr>
            <p:cNvPr id="5" name="TextBox 5"/>
            <p:cNvSpPr txBox="1"/>
            <p:nvPr/>
          </p:nvSpPr>
          <p:spPr>
            <a:xfrm>
              <a:off x="1636919" y="863811"/>
              <a:ext cx="8891328" cy="2322618"/>
            </a:xfrm>
            <a:prstGeom prst="rect">
              <a:avLst/>
            </a:prstGeom>
          </p:spPr>
          <p:txBody>
            <a:bodyPr lIns="0" tIns="0" rIns="0" bIns="0" rtlCol="0" anchor="t">
              <a:spAutoFit/>
            </a:bodyPr>
            <a:lstStyle/>
            <a:p>
              <a:pPr marL="431801" lvl="1" indent="-215900">
                <a:lnSpc>
                  <a:spcPts val="2840"/>
                </a:lnSpc>
                <a:buFont typeface="Arial"/>
                <a:buChar char="•"/>
              </a:pPr>
              <a:r>
                <a:rPr lang="en-US" sz="2000">
                  <a:solidFill>
                    <a:srgbClr val="08104D"/>
                  </a:solidFill>
                  <a:latin typeface="Aileron Regular"/>
                </a:rPr>
                <a:t>Our Prices will start from £2.50 (for the sweet menu’) to £7.00 for the rest of the meals</a:t>
              </a:r>
            </a:p>
            <a:p>
              <a:pPr marL="431801" lvl="1" indent="-215900">
                <a:lnSpc>
                  <a:spcPts val="2840"/>
                </a:lnSpc>
                <a:buFont typeface="Arial"/>
                <a:buChar char="•"/>
              </a:pPr>
              <a:r>
                <a:rPr lang="en-US" sz="2000">
                  <a:solidFill>
                    <a:srgbClr val="08104D"/>
                  </a:solidFill>
                  <a:latin typeface="Aileron Regular"/>
                </a:rPr>
                <a:t>delivery will be free for a 5 miles radius, after 5 mile there will be a delivery fees of £3.50</a:t>
              </a:r>
            </a:p>
            <a:p>
              <a:pPr algn="l">
                <a:lnSpc>
                  <a:spcPts val="2840"/>
                </a:lnSpc>
              </a:pPr>
              <a:endParaRPr lang="en-US" sz="2000">
                <a:solidFill>
                  <a:srgbClr val="08104D"/>
                </a:solidFill>
                <a:latin typeface="Aileron Regular"/>
              </a:endParaRPr>
            </a:p>
          </p:txBody>
        </p:sp>
        <p:grpSp>
          <p:nvGrpSpPr>
            <p:cNvPr id="6" name="Group 6"/>
            <p:cNvGrpSpPr/>
            <p:nvPr/>
          </p:nvGrpSpPr>
          <p:grpSpPr>
            <a:xfrm>
              <a:off x="0" y="358505"/>
              <a:ext cx="679342" cy="247202"/>
              <a:chOff x="0" y="0"/>
              <a:chExt cx="1179660" cy="429260"/>
            </a:xfrm>
          </p:grpSpPr>
          <p:sp>
            <p:nvSpPr>
              <p:cNvPr id="7" name="Freeform 7"/>
              <p:cNvSpPr/>
              <p:nvPr/>
            </p:nvSpPr>
            <p:spPr>
              <a:xfrm>
                <a:off x="0" y="-5080"/>
                <a:ext cx="1179660" cy="434340"/>
              </a:xfrm>
              <a:custGeom>
                <a:avLst/>
                <a:gdLst/>
                <a:ahLst/>
                <a:cxnLst/>
                <a:rect l="l" t="t" r="r" b="b"/>
                <a:pathLst>
                  <a:path w="1179660" h="434340">
                    <a:moveTo>
                      <a:pt x="1161880" y="187960"/>
                    </a:moveTo>
                    <a:lnTo>
                      <a:pt x="900260" y="11430"/>
                    </a:lnTo>
                    <a:cubicBezTo>
                      <a:pt x="882480" y="0"/>
                      <a:pt x="859620" y="3810"/>
                      <a:pt x="846920" y="21590"/>
                    </a:cubicBezTo>
                    <a:cubicBezTo>
                      <a:pt x="835490" y="39370"/>
                      <a:pt x="839300" y="62230"/>
                      <a:pt x="857080" y="74930"/>
                    </a:cubicBezTo>
                    <a:lnTo>
                      <a:pt x="1015830" y="181610"/>
                    </a:lnTo>
                    <a:lnTo>
                      <a:pt x="0" y="181610"/>
                    </a:lnTo>
                    <a:lnTo>
                      <a:pt x="0" y="257810"/>
                    </a:lnTo>
                    <a:lnTo>
                      <a:pt x="1015830" y="257810"/>
                    </a:lnTo>
                    <a:lnTo>
                      <a:pt x="857080" y="364490"/>
                    </a:lnTo>
                    <a:cubicBezTo>
                      <a:pt x="839300" y="375920"/>
                      <a:pt x="835490" y="400050"/>
                      <a:pt x="846920" y="417830"/>
                    </a:cubicBezTo>
                    <a:cubicBezTo>
                      <a:pt x="854540" y="429260"/>
                      <a:pt x="865970" y="434340"/>
                      <a:pt x="878670" y="434340"/>
                    </a:cubicBezTo>
                    <a:cubicBezTo>
                      <a:pt x="886290" y="434340"/>
                      <a:pt x="893910" y="431800"/>
                      <a:pt x="900260" y="427990"/>
                    </a:cubicBezTo>
                    <a:lnTo>
                      <a:pt x="1163150" y="251460"/>
                    </a:lnTo>
                    <a:cubicBezTo>
                      <a:pt x="1173310" y="243840"/>
                      <a:pt x="1179660" y="232410"/>
                      <a:pt x="1179660" y="219710"/>
                    </a:cubicBezTo>
                    <a:cubicBezTo>
                      <a:pt x="1179660" y="207010"/>
                      <a:pt x="1173310" y="195580"/>
                      <a:pt x="1161880" y="187960"/>
                    </a:cubicBezTo>
                    <a:close/>
                  </a:path>
                </a:pathLst>
              </a:custGeom>
              <a:solidFill>
                <a:srgbClr val="3241E4"/>
              </a:solidFill>
            </p:spPr>
          </p:sp>
        </p:grpSp>
      </p:grpSp>
      <p:grpSp>
        <p:nvGrpSpPr>
          <p:cNvPr id="8" name="Group 8"/>
          <p:cNvGrpSpPr/>
          <p:nvPr/>
        </p:nvGrpSpPr>
        <p:grpSpPr>
          <a:xfrm>
            <a:off x="1028700" y="4079149"/>
            <a:ext cx="7896185" cy="3447097"/>
            <a:chOff x="0" y="0"/>
            <a:chExt cx="10528247" cy="4596129"/>
          </a:xfrm>
        </p:grpSpPr>
        <p:sp>
          <p:nvSpPr>
            <p:cNvPr id="9" name="TextBox 9"/>
            <p:cNvSpPr txBox="1"/>
            <p:nvPr/>
          </p:nvSpPr>
          <p:spPr>
            <a:xfrm>
              <a:off x="1636919" y="-38100"/>
              <a:ext cx="8891328" cy="740833"/>
            </a:xfrm>
            <a:prstGeom prst="rect">
              <a:avLst/>
            </a:prstGeom>
          </p:spPr>
          <p:txBody>
            <a:bodyPr lIns="0" tIns="0" rIns="0" bIns="0" rtlCol="0" anchor="t">
              <a:spAutoFit/>
            </a:bodyPr>
            <a:lstStyle/>
            <a:p>
              <a:pPr marL="0" lvl="0" indent="0" algn="l">
                <a:lnSpc>
                  <a:spcPts val="4550"/>
                </a:lnSpc>
                <a:spcBef>
                  <a:spcPct val="0"/>
                </a:spcBef>
              </a:pPr>
              <a:r>
                <a:rPr lang="en-US" sz="3500" spc="-35">
                  <a:solidFill>
                    <a:srgbClr val="08104D"/>
                  </a:solidFill>
                  <a:latin typeface="Aileron Regular Bold"/>
                </a:rPr>
                <a:t>Promotion</a:t>
              </a:r>
            </a:p>
          </p:txBody>
        </p:sp>
        <p:sp>
          <p:nvSpPr>
            <p:cNvPr id="10" name="TextBox 10"/>
            <p:cNvSpPr txBox="1"/>
            <p:nvPr/>
          </p:nvSpPr>
          <p:spPr>
            <a:xfrm>
              <a:off x="1636919" y="863811"/>
              <a:ext cx="8891328" cy="3732318"/>
            </a:xfrm>
            <a:prstGeom prst="rect">
              <a:avLst/>
            </a:prstGeom>
          </p:spPr>
          <p:txBody>
            <a:bodyPr lIns="0" tIns="0" rIns="0" bIns="0" rtlCol="0" anchor="t">
              <a:spAutoFit/>
            </a:bodyPr>
            <a:lstStyle/>
            <a:p>
              <a:pPr marL="431801" lvl="1" indent="-215900">
                <a:lnSpc>
                  <a:spcPts val="2840"/>
                </a:lnSpc>
                <a:buFont typeface="Arial"/>
                <a:buChar char="•"/>
              </a:pPr>
              <a:r>
                <a:rPr lang="en-US" sz="2000">
                  <a:solidFill>
                    <a:srgbClr val="08104D"/>
                  </a:solidFill>
                  <a:latin typeface="Aileron Regular"/>
                </a:rPr>
                <a:t>Weekly Discount code will be in place for a members of the gym</a:t>
              </a:r>
            </a:p>
            <a:p>
              <a:pPr marL="431801" lvl="1" indent="-215900">
                <a:lnSpc>
                  <a:spcPts val="2840"/>
                </a:lnSpc>
                <a:buFont typeface="Arial"/>
                <a:buChar char="•"/>
              </a:pPr>
              <a:r>
                <a:rPr lang="en-US" sz="2000">
                  <a:solidFill>
                    <a:srgbClr val="08104D"/>
                  </a:solidFill>
                  <a:latin typeface="Aileron Regular"/>
                </a:rPr>
                <a:t>will try to offer trough the council for one day off a healty meals for the secondary school around Birmingham.</a:t>
              </a:r>
            </a:p>
            <a:p>
              <a:pPr marL="431801" lvl="1" indent="-215900">
                <a:lnSpc>
                  <a:spcPts val="2840"/>
                </a:lnSpc>
                <a:buFont typeface="Arial"/>
                <a:buChar char="•"/>
              </a:pPr>
              <a:r>
                <a:rPr lang="en-US" sz="2000">
                  <a:solidFill>
                    <a:srgbClr val="08104D"/>
                  </a:solidFill>
                  <a:latin typeface="Aileron Regular"/>
                </a:rPr>
                <a:t>leaflets and delivery it in the strategic place like Gym, Leisure Center, Surgery centers, hospital and Library.</a:t>
              </a:r>
            </a:p>
            <a:p>
              <a:pPr algn="l">
                <a:lnSpc>
                  <a:spcPts val="2840"/>
                </a:lnSpc>
              </a:pPr>
              <a:endParaRPr lang="en-US" sz="2000">
                <a:solidFill>
                  <a:srgbClr val="08104D"/>
                </a:solidFill>
                <a:latin typeface="Aileron Regular"/>
              </a:endParaRPr>
            </a:p>
          </p:txBody>
        </p:sp>
        <p:grpSp>
          <p:nvGrpSpPr>
            <p:cNvPr id="11" name="Group 11"/>
            <p:cNvGrpSpPr/>
            <p:nvPr/>
          </p:nvGrpSpPr>
          <p:grpSpPr>
            <a:xfrm>
              <a:off x="0" y="358505"/>
              <a:ext cx="679342" cy="247202"/>
              <a:chOff x="0" y="0"/>
              <a:chExt cx="1179660" cy="429260"/>
            </a:xfrm>
          </p:grpSpPr>
          <p:sp>
            <p:nvSpPr>
              <p:cNvPr id="12" name="Freeform 12"/>
              <p:cNvSpPr/>
              <p:nvPr/>
            </p:nvSpPr>
            <p:spPr>
              <a:xfrm>
                <a:off x="0" y="-5080"/>
                <a:ext cx="1179660" cy="434340"/>
              </a:xfrm>
              <a:custGeom>
                <a:avLst/>
                <a:gdLst/>
                <a:ahLst/>
                <a:cxnLst/>
                <a:rect l="l" t="t" r="r" b="b"/>
                <a:pathLst>
                  <a:path w="1179660" h="434340">
                    <a:moveTo>
                      <a:pt x="1161880" y="187960"/>
                    </a:moveTo>
                    <a:lnTo>
                      <a:pt x="900260" y="11430"/>
                    </a:lnTo>
                    <a:cubicBezTo>
                      <a:pt x="882480" y="0"/>
                      <a:pt x="859620" y="3810"/>
                      <a:pt x="846920" y="21590"/>
                    </a:cubicBezTo>
                    <a:cubicBezTo>
                      <a:pt x="835490" y="39370"/>
                      <a:pt x="839300" y="62230"/>
                      <a:pt x="857080" y="74930"/>
                    </a:cubicBezTo>
                    <a:lnTo>
                      <a:pt x="1015830" y="181610"/>
                    </a:lnTo>
                    <a:lnTo>
                      <a:pt x="0" y="181610"/>
                    </a:lnTo>
                    <a:lnTo>
                      <a:pt x="0" y="257810"/>
                    </a:lnTo>
                    <a:lnTo>
                      <a:pt x="1015830" y="257810"/>
                    </a:lnTo>
                    <a:lnTo>
                      <a:pt x="857080" y="364490"/>
                    </a:lnTo>
                    <a:cubicBezTo>
                      <a:pt x="839300" y="375920"/>
                      <a:pt x="835490" y="400050"/>
                      <a:pt x="846920" y="417830"/>
                    </a:cubicBezTo>
                    <a:cubicBezTo>
                      <a:pt x="854540" y="429260"/>
                      <a:pt x="865970" y="434340"/>
                      <a:pt x="878670" y="434340"/>
                    </a:cubicBezTo>
                    <a:cubicBezTo>
                      <a:pt x="886290" y="434340"/>
                      <a:pt x="893910" y="431800"/>
                      <a:pt x="900260" y="427990"/>
                    </a:cubicBezTo>
                    <a:lnTo>
                      <a:pt x="1163150" y="251460"/>
                    </a:lnTo>
                    <a:cubicBezTo>
                      <a:pt x="1173310" y="243840"/>
                      <a:pt x="1179660" y="232410"/>
                      <a:pt x="1179660" y="219710"/>
                    </a:cubicBezTo>
                    <a:cubicBezTo>
                      <a:pt x="1179660" y="207010"/>
                      <a:pt x="1173310" y="195580"/>
                      <a:pt x="1161880" y="187960"/>
                    </a:cubicBezTo>
                    <a:close/>
                  </a:path>
                </a:pathLst>
              </a:custGeom>
              <a:solidFill>
                <a:srgbClr val="3241E4"/>
              </a:solidFill>
            </p:spPr>
          </p:sp>
        </p:grpSp>
      </p:grpSp>
      <p:grpSp>
        <p:nvGrpSpPr>
          <p:cNvPr id="13" name="Group 13"/>
          <p:cNvGrpSpPr/>
          <p:nvPr/>
        </p:nvGrpSpPr>
        <p:grpSpPr>
          <a:xfrm>
            <a:off x="9363115" y="1708378"/>
            <a:ext cx="7896185" cy="1684972"/>
            <a:chOff x="0" y="0"/>
            <a:chExt cx="10528247" cy="2246629"/>
          </a:xfrm>
        </p:grpSpPr>
        <p:sp>
          <p:nvSpPr>
            <p:cNvPr id="14" name="TextBox 14"/>
            <p:cNvSpPr txBox="1"/>
            <p:nvPr/>
          </p:nvSpPr>
          <p:spPr>
            <a:xfrm>
              <a:off x="1636919" y="-38100"/>
              <a:ext cx="8891328" cy="740833"/>
            </a:xfrm>
            <a:prstGeom prst="rect">
              <a:avLst/>
            </a:prstGeom>
          </p:spPr>
          <p:txBody>
            <a:bodyPr lIns="0" tIns="0" rIns="0" bIns="0" rtlCol="0" anchor="t">
              <a:spAutoFit/>
            </a:bodyPr>
            <a:lstStyle/>
            <a:p>
              <a:pPr marL="0" lvl="0" indent="0" algn="l">
                <a:lnSpc>
                  <a:spcPts val="4550"/>
                </a:lnSpc>
                <a:spcBef>
                  <a:spcPct val="0"/>
                </a:spcBef>
              </a:pPr>
              <a:r>
                <a:rPr lang="en-US" sz="3500" spc="-35">
                  <a:solidFill>
                    <a:srgbClr val="08104D"/>
                  </a:solidFill>
                  <a:latin typeface="Aileron Regular Bold"/>
                </a:rPr>
                <a:t>Place</a:t>
              </a:r>
            </a:p>
          </p:txBody>
        </p:sp>
        <p:sp>
          <p:nvSpPr>
            <p:cNvPr id="15" name="TextBox 15"/>
            <p:cNvSpPr txBox="1"/>
            <p:nvPr/>
          </p:nvSpPr>
          <p:spPr>
            <a:xfrm>
              <a:off x="1636919" y="863811"/>
              <a:ext cx="8891328" cy="1382818"/>
            </a:xfrm>
            <a:prstGeom prst="rect">
              <a:avLst/>
            </a:prstGeom>
          </p:spPr>
          <p:txBody>
            <a:bodyPr lIns="0" tIns="0" rIns="0" bIns="0" rtlCol="0" anchor="t">
              <a:spAutoFit/>
            </a:bodyPr>
            <a:lstStyle/>
            <a:p>
              <a:pPr marL="431801" lvl="1" indent="-215900">
                <a:lnSpc>
                  <a:spcPts val="2840"/>
                </a:lnSpc>
                <a:buFont typeface="Arial"/>
                <a:buChar char="•"/>
              </a:pPr>
              <a:r>
                <a:rPr lang="en-US" sz="2000">
                  <a:solidFill>
                    <a:srgbClr val="08104D"/>
                  </a:solidFill>
                  <a:latin typeface="Aileron Regular"/>
                </a:rPr>
                <a:t>will be located in the closest heart of Birmingham </a:t>
              </a:r>
            </a:p>
            <a:p>
              <a:pPr marL="431801" lvl="1" indent="-215900">
                <a:lnSpc>
                  <a:spcPts val="2840"/>
                </a:lnSpc>
                <a:buFont typeface="Arial"/>
                <a:buChar char="•"/>
              </a:pPr>
              <a:r>
                <a:rPr lang="en-US" sz="2000">
                  <a:solidFill>
                    <a:srgbClr val="08104D"/>
                  </a:solidFill>
                  <a:latin typeface="Aileron Regular"/>
                </a:rPr>
                <a:t>Online platform is another way to sell our products.</a:t>
              </a:r>
            </a:p>
            <a:p>
              <a:pPr algn="l">
                <a:lnSpc>
                  <a:spcPts val="2840"/>
                </a:lnSpc>
              </a:pPr>
              <a:endParaRPr lang="en-US" sz="2000">
                <a:solidFill>
                  <a:srgbClr val="08104D"/>
                </a:solidFill>
                <a:latin typeface="Aileron Regular"/>
              </a:endParaRPr>
            </a:p>
          </p:txBody>
        </p:sp>
        <p:grpSp>
          <p:nvGrpSpPr>
            <p:cNvPr id="16" name="Group 16"/>
            <p:cNvGrpSpPr/>
            <p:nvPr/>
          </p:nvGrpSpPr>
          <p:grpSpPr>
            <a:xfrm>
              <a:off x="0" y="358505"/>
              <a:ext cx="679342" cy="247202"/>
              <a:chOff x="0" y="0"/>
              <a:chExt cx="1179660" cy="429260"/>
            </a:xfrm>
          </p:grpSpPr>
          <p:sp>
            <p:nvSpPr>
              <p:cNvPr id="17" name="Freeform 17"/>
              <p:cNvSpPr/>
              <p:nvPr/>
            </p:nvSpPr>
            <p:spPr>
              <a:xfrm>
                <a:off x="0" y="-5080"/>
                <a:ext cx="1179660" cy="434340"/>
              </a:xfrm>
              <a:custGeom>
                <a:avLst/>
                <a:gdLst/>
                <a:ahLst/>
                <a:cxnLst/>
                <a:rect l="l" t="t" r="r" b="b"/>
                <a:pathLst>
                  <a:path w="1179660" h="434340">
                    <a:moveTo>
                      <a:pt x="1161880" y="187960"/>
                    </a:moveTo>
                    <a:lnTo>
                      <a:pt x="900260" y="11430"/>
                    </a:lnTo>
                    <a:cubicBezTo>
                      <a:pt x="882480" y="0"/>
                      <a:pt x="859620" y="3810"/>
                      <a:pt x="846920" y="21590"/>
                    </a:cubicBezTo>
                    <a:cubicBezTo>
                      <a:pt x="835490" y="39370"/>
                      <a:pt x="839300" y="62230"/>
                      <a:pt x="857080" y="74930"/>
                    </a:cubicBezTo>
                    <a:lnTo>
                      <a:pt x="1015830" y="181610"/>
                    </a:lnTo>
                    <a:lnTo>
                      <a:pt x="0" y="181610"/>
                    </a:lnTo>
                    <a:lnTo>
                      <a:pt x="0" y="257810"/>
                    </a:lnTo>
                    <a:lnTo>
                      <a:pt x="1015830" y="257810"/>
                    </a:lnTo>
                    <a:lnTo>
                      <a:pt x="857080" y="364490"/>
                    </a:lnTo>
                    <a:cubicBezTo>
                      <a:pt x="839300" y="375920"/>
                      <a:pt x="835490" y="400050"/>
                      <a:pt x="846920" y="417830"/>
                    </a:cubicBezTo>
                    <a:cubicBezTo>
                      <a:pt x="854540" y="429260"/>
                      <a:pt x="865970" y="434340"/>
                      <a:pt x="878670" y="434340"/>
                    </a:cubicBezTo>
                    <a:cubicBezTo>
                      <a:pt x="886290" y="434340"/>
                      <a:pt x="893910" y="431800"/>
                      <a:pt x="900260" y="427990"/>
                    </a:cubicBezTo>
                    <a:lnTo>
                      <a:pt x="1163150" y="251460"/>
                    </a:lnTo>
                    <a:cubicBezTo>
                      <a:pt x="1173310" y="243840"/>
                      <a:pt x="1179660" y="232410"/>
                      <a:pt x="1179660" y="219710"/>
                    </a:cubicBezTo>
                    <a:cubicBezTo>
                      <a:pt x="1179660" y="207010"/>
                      <a:pt x="1173310" y="195580"/>
                      <a:pt x="1161880" y="187960"/>
                    </a:cubicBezTo>
                    <a:close/>
                  </a:path>
                </a:pathLst>
              </a:custGeom>
              <a:solidFill>
                <a:srgbClr val="3241E4"/>
              </a:solidFill>
            </p:spPr>
          </p:sp>
        </p:grpSp>
      </p:grpSp>
      <p:sp>
        <p:nvSpPr>
          <p:cNvPr id="18" name="TextBox 18"/>
          <p:cNvSpPr txBox="1"/>
          <p:nvPr/>
        </p:nvSpPr>
        <p:spPr>
          <a:xfrm>
            <a:off x="4431492" y="158750"/>
            <a:ext cx="8986788" cy="869950"/>
          </a:xfrm>
          <a:prstGeom prst="rect">
            <a:avLst/>
          </a:prstGeom>
        </p:spPr>
        <p:txBody>
          <a:bodyPr lIns="0" tIns="0" rIns="0" bIns="0" rtlCol="0" anchor="t">
            <a:spAutoFit/>
          </a:bodyPr>
          <a:lstStyle/>
          <a:p>
            <a:pPr algn="ctr">
              <a:lnSpc>
                <a:spcPts val="6500"/>
              </a:lnSpc>
            </a:pPr>
            <a:r>
              <a:rPr lang="en-US" sz="6500">
                <a:solidFill>
                  <a:srgbClr val="1D4E55"/>
                </a:solidFill>
                <a:latin typeface="TT Tsars A"/>
              </a:rPr>
              <a:t>4p's of MARKETING</a:t>
            </a:r>
          </a:p>
        </p:txBody>
      </p:sp>
      <p:grpSp>
        <p:nvGrpSpPr>
          <p:cNvPr id="19" name="Group 19"/>
          <p:cNvGrpSpPr/>
          <p:nvPr/>
        </p:nvGrpSpPr>
        <p:grpSpPr>
          <a:xfrm>
            <a:off x="9470187" y="4098199"/>
            <a:ext cx="7896185" cy="1332547"/>
            <a:chOff x="0" y="0"/>
            <a:chExt cx="10528247" cy="1776729"/>
          </a:xfrm>
        </p:grpSpPr>
        <p:sp>
          <p:nvSpPr>
            <p:cNvPr id="20" name="TextBox 20"/>
            <p:cNvSpPr txBox="1"/>
            <p:nvPr/>
          </p:nvSpPr>
          <p:spPr>
            <a:xfrm>
              <a:off x="1636919" y="-38100"/>
              <a:ext cx="8891328" cy="740833"/>
            </a:xfrm>
            <a:prstGeom prst="rect">
              <a:avLst/>
            </a:prstGeom>
          </p:spPr>
          <p:txBody>
            <a:bodyPr lIns="0" tIns="0" rIns="0" bIns="0" rtlCol="0" anchor="t">
              <a:spAutoFit/>
            </a:bodyPr>
            <a:lstStyle/>
            <a:p>
              <a:pPr marL="0" lvl="0" indent="0" algn="l">
                <a:lnSpc>
                  <a:spcPts val="4550"/>
                </a:lnSpc>
                <a:spcBef>
                  <a:spcPct val="0"/>
                </a:spcBef>
              </a:pPr>
              <a:r>
                <a:rPr lang="en-US" sz="3500" spc="-35">
                  <a:solidFill>
                    <a:srgbClr val="08104D"/>
                  </a:solidFill>
                  <a:latin typeface="Aileron Regular Bold"/>
                </a:rPr>
                <a:t>Product</a:t>
              </a:r>
            </a:p>
          </p:txBody>
        </p:sp>
        <p:sp>
          <p:nvSpPr>
            <p:cNvPr id="21" name="TextBox 21"/>
            <p:cNvSpPr txBox="1"/>
            <p:nvPr/>
          </p:nvSpPr>
          <p:spPr>
            <a:xfrm>
              <a:off x="1636919" y="863811"/>
              <a:ext cx="8891328" cy="912918"/>
            </a:xfrm>
            <a:prstGeom prst="rect">
              <a:avLst/>
            </a:prstGeom>
          </p:spPr>
          <p:txBody>
            <a:bodyPr lIns="0" tIns="0" rIns="0" bIns="0" rtlCol="0" anchor="t">
              <a:spAutoFit/>
            </a:bodyPr>
            <a:lstStyle/>
            <a:p>
              <a:pPr algn="l">
                <a:lnSpc>
                  <a:spcPts val="2840"/>
                </a:lnSpc>
              </a:pPr>
              <a:r>
                <a:rPr lang="en-US" sz="2000">
                  <a:solidFill>
                    <a:srgbClr val="08104D"/>
                  </a:solidFill>
                  <a:latin typeface="Aileron Regular"/>
                </a:rPr>
                <a:t>product will always be fresh and when possible organic food.</a:t>
              </a:r>
            </a:p>
          </p:txBody>
        </p:sp>
        <p:grpSp>
          <p:nvGrpSpPr>
            <p:cNvPr id="22" name="Group 22"/>
            <p:cNvGrpSpPr/>
            <p:nvPr/>
          </p:nvGrpSpPr>
          <p:grpSpPr>
            <a:xfrm>
              <a:off x="0" y="358505"/>
              <a:ext cx="679342" cy="247202"/>
              <a:chOff x="0" y="0"/>
              <a:chExt cx="1179660" cy="429260"/>
            </a:xfrm>
          </p:grpSpPr>
          <p:sp>
            <p:nvSpPr>
              <p:cNvPr id="23" name="Freeform 23"/>
              <p:cNvSpPr/>
              <p:nvPr/>
            </p:nvSpPr>
            <p:spPr>
              <a:xfrm>
                <a:off x="0" y="-5080"/>
                <a:ext cx="1179660" cy="434340"/>
              </a:xfrm>
              <a:custGeom>
                <a:avLst/>
                <a:gdLst/>
                <a:ahLst/>
                <a:cxnLst/>
                <a:rect l="l" t="t" r="r" b="b"/>
                <a:pathLst>
                  <a:path w="1179660" h="434340">
                    <a:moveTo>
                      <a:pt x="1161880" y="187960"/>
                    </a:moveTo>
                    <a:lnTo>
                      <a:pt x="900260" y="11430"/>
                    </a:lnTo>
                    <a:cubicBezTo>
                      <a:pt x="882480" y="0"/>
                      <a:pt x="859620" y="3810"/>
                      <a:pt x="846920" y="21590"/>
                    </a:cubicBezTo>
                    <a:cubicBezTo>
                      <a:pt x="835490" y="39370"/>
                      <a:pt x="839300" y="62230"/>
                      <a:pt x="857080" y="74930"/>
                    </a:cubicBezTo>
                    <a:lnTo>
                      <a:pt x="1015830" y="181610"/>
                    </a:lnTo>
                    <a:lnTo>
                      <a:pt x="0" y="181610"/>
                    </a:lnTo>
                    <a:lnTo>
                      <a:pt x="0" y="257810"/>
                    </a:lnTo>
                    <a:lnTo>
                      <a:pt x="1015830" y="257810"/>
                    </a:lnTo>
                    <a:lnTo>
                      <a:pt x="857080" y="364490"/>
                    </a:lnTo>
                    <a:cubicBezTo>
                      <a:pt x="839300" y="375920"/>
                      <a:pt x="835490" y="400050"/>
                      <a:pt x="846920" y="417830"/>
                    </a:cubicBezTo>
                    <a:cubicBezTo>
                      <a:pt x="854540" y="429260"/>
                      <a:pt x="865970" y="434340"/>
                      <a:pt x="878670" y="434340"/>
                    </a:cubicBezTo>
                    <a:cubicBezTo>
                      <a:pt x="886290" y="434340"/>
                      <a:pt x="893910" y="431800"/>
                      <a:pt x="900260" y="427990"/>
                    </a:cubicBezTo>
                    <a:lnTo>
                      <a:pt x="1163150" y="251460"/>
                    </a:lnTo>
                    <a:cubicBezTo>
                      <a:pt x="1173310" y="243840"/>
                      <a:pt x="1179660" y="232410"/>
                      <a:pt x="1179660" y="219710"/>
                    </a:cubicBezTo>
                    <a:cubicBezTo>
                      <a:pt x="1179660" y="207010"/>
                      <a:pt x="1173310" y="195580"/>
                      <a:pt x="1161880" y="187960"/>
                    </a:cubicBezTo>
                    <a:close/>
                  </a:path>
                </a:pathLst>
              </a:custGeom>
              <a:solidFill>
                <a:srgbClr val="3241E4"/>
              </a:solidFill>
            </p:spPr>
          </p:sp>
        </p:grpSp>
      </p:gr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BFDF4"/>
        </a:solidFill>
        <a:effectLst/>
      </p:bgPr>
    </p:bg>
    <p:spTree>
      <p:nvGrpSpPr>
        <p:cNvPr id="1" name=""/>
        <p:cNvGrpSpPr/>
        <p:nvPr/>
      </p:nvGrpSpPr>
      <p:grpSpPr>
        <a:xfrm>
          <a:off x="0" y="0"/>
          <a:ext cx="0" cy="0"/>
          <a:chOff x="0" y="0"/>
          <a:chExt cx="0" cy="0"/>
        </a:xfrm>
      </p:grpSpPr>
      <p:grpSp>
        <p:nvGrpSpPr>
          <p:cNvPr id="2" name="Group 2"/>
          <p:cNvGrpSpPr/>
          <p:nvPr/>
        </p:nvGrpSpPr>
        <p:grpSpPr>
          <a:xfrm>
            <a:off x="-1124443" y="708493"/>
            <a:ext cx="20536886" cy="1935813"/>
            <a:chOff x="0" y="0"/>
            <a:chExt cx="29788293" cy="2807854"/>
          </a:xfrm>
        </p:grpSpPr>
        <p:sp>
          <p:nvSpPr>
            <p:cNvPr id="3" name="Freeform 3"/>
            <p:cNvSpPr/>
            <p:nvPr/>
          </p:nvSpPr>
          <p:spPr>
            <a:xfrm>
              <a:off x="0" y="0"/>
              <a:ext cx="29788293" cy="2807853"/>
            </a:xfrm>
            <a:custGeom>
              <a:avLst/>
              <a:gdLst/>
              <a:ahLst/>
              <a:cxnLst/>
              <a:rect l="l" t="t" r="r" b="b"/>
              <a:pathLst>
                <a:path w="29788293" h="2807853">
                  <a:moveTo>
                    <a:pt x="29788293" y="1403927"/>
                  </a:moveTo>
                  <a:lnTo>
                    <a:pt x="29788293" y="1403927"/>
                  </a:lnTo>
                  <a:cubicBezTo>
                    <a:pt x="29788293" y="2379356"/>
                    <a:pt x="29359923" y="2807853"/>
                    <a:pt x="28831347" y="2807853"/>
                  </a:cubicBezTo>
                  <a:lnTo>
                    <a:pt x="956945" y="2807853"/>
                  </a:lnTo>
                  <a:cubicBezTo>
                    <a:pt x="428371" y="2807853"/>
                    <a:pt x="0" y="2379356"/>
                    <a:pt x="0" y="1403927"/>
                  </a:cubicBezTo>
                  <a:lnTo>
                    <a:pt x="0" y="1403927"/>
                  </a:lnTo>
                  <a:cubicBezTo>
                    <a:pt x="0" y="428371"/>
                    <a:pt x="428371" y="0"/>
                    <a:pt x="956945" y="0"/>
                  </a:cubicBezTo>
                  <a:lnTo>
                    <a:pt x="28831347" y="0"/>
                  </a:lnTo>
                  <a:cubicBezTo>
                    <a:pt x="29359796" y="0"/>
                    <a:pt x="29788293" y="428371"/>
                    <a:pt x="29788293" y="1403927"/>
                  </a:cubicBezTo>
                  <a:close/>
                </a:path>
              </a:pathLst>
            </a:custGeom>
            <a:solidFill>
              <a:srgbClr val="1D4E55"/>
            </a:solidFill>
          </p:spPr>
        </p:sp>
      </p:grpSp>
      <p:grpSp>
        <p:nvGrpSpPr>
          <p:cNvPr id="4" name="Group 4"/>
          <p:cNvGrpSpPr>
            <a:grpSpLocks noChangeAspect="1"/>
          </p:cNvGrpSpPr>
          <p:nvPr/>
        </p:nvGrpSpPr>
        <p:grpSpPr>
          <a:xfrm>
            <a:off x="1452497" y="1611070"/>
            <a:ext cx="7064888" cy="7064860"/>
            <a:chOff x="0" y="0"/>
            <a:chExt cx="6350000" cy="6349975"/>
          </a:xfrm>
        </p:grpSpPr>
        <p:sp>
          <p:nvSpPr>
            <p:cNvPr id="5" name="Freeform 5"/>
            <p:cNvSpPr/>
            <p:nvPr/>
          </p:nvSpPr>
          <p:spPr>
            <a:xfrm>
              <a:off x="0" y="0"/>
              <a:ext cx="6350000" cy="6349974"/>
            </a:xfrm>
            <a:custGeom>
              <a:avLst/>
              <a:gdLst/>
              <a:ahLst/>
              <a:cxnLst/>
              <a:rect l="l" t="t" r="r" b="b"/>
              <a:pathLst>
                <a:path w="6350000" h="6349974">
                  <a:moveTo>
                    <a:pt x="6350000" y="3175025"/>
                  </a:moveTo>
                  <a:cubicBezTo>
                    <a:pt x="6350000" y="4928451"/>
                    <a:pt x="4928476" y="6349974"/>
                    <a:pt x="3175000" y="6349974"/>
                  </a:cubicBezTo>
                  <a:cubicBezTo>
                    <a:pt x="1421498" y="6349974"/>
                    <a:pt x="0" y="4928451"/>
                    <a:pt x="0" y="3175025"/>
                  </a:cubicBezTo>
                  <a:cubicBezTo>
                    <a:pt x="0" y="1421511"/>
                    <a:pt x="1421498" y="0"/>
                    <a:pt x="3175000" y="0"/>
                  </a:cubicBezTo>
                  <a:cubicBezTo>
                    <a:pt x="4928501" y="0"/>
                    <a:pt x="6350000" y="1421511"/>
                    <a:pt x="6350000" y="3175025"/>
                  </a:cubicBezTo>
                  <a:close/>
                </a:path>
              </a:pathLst>
            </a:custGeom>
            <a:blipFill>
              <a:blip r:embed="rId2"/>
              <a:stretch>
                <a:fillRect l="-24999" r="-24999"/>
              </a:stretch>
            </a:blipFill>
          </p:spPr>
        </p:sp>
      </p:grpSp>
      <p:sp>
        <p:nvSpPr>
          <p:cNvPr id="6" name="TextBox 6"/>
          <p:cNvSpPr txBox="1"/>
          <p:nvPr/>
        </p:nvSpPr>
        <p:spPr>
          <a:xfrm>
            <a:off x="9144000" y="1233245"/>
            <a:ext cx="7826276" cy="869950"/>
          </a:xfrm>
          <a:prstGeom prst="rect">
            <a:avLst/>
          </a:prstGeom>
        </p:spPr>
        <p:txBody>
          <a:bodyPr lIns="0" tIns="0" rIns="0" bIns="0" rtlCol="0" anchor="t">
            <a:spAutoFit/>
          </a:bodyPr>
          <a:lstStyle/>
          <a:p>
            <a:pPr algn="ctr">
              <a:lnSpc>
                <a:spcPts val="6500"/>
              </a:lnSpc>
            </a:pPr>
            <a:r>
              <a:rPr lang="en-US" sz="6500">
                <a:solidFill>
                  <a:srgbClr val="FBFDF4"/>
                </a:solidFill>
                <a:latin typeface="TT Tsars A"/>
              </a:rPr>
              <a:t>TARGET MARKET</a:t>
            </a:r>
          </a:p>
        </p:txBody>
      </p:sp>
      <p:sp>
        <p:nvSpPr>
          <p:cNvPr id="7" name="TextBox 7"/>
          <p:cNvSpPr txBox="1"/>
          <p:nvPr/>
        </p:nvSpPr>
        <p:spPr>
          <a:xfrm>
            <a:off x="10244710" y="3043719"/>
            <a:ext cx="6590793" cy="5219699"/>
          </a:xfrm>
          <a:prstGeom prst="rect">
            <a:avLst/>
          </a:prstGeom>
        </p:spPr>
        <p:txBody>
          <a:bodyPr lIns="0" tIns="0" rIns="0" bIns="0" rtlCol="0" anchor="t">
            <a:spAutoFit/>
          </a:bodyPr>
          <a:lstStyle/>
          <a:p>
            <a:pPr algn="ctr">
              <a:lnSpc>
                <a:spcPts val="3750"/>
              </a:lnSpc>
            </a:pPr>
            <a:r>
              <a:rPr lang="en-US" sz="2500">
                <a:solidFill>
                  <a:srgbClr val="1D4E55"/>
                </a:solidFill>
                <a:latin typeface="Garet"/>
              </a:rPr>
              <a:t>Target market for this business is health conscious people, weight conscious people, people on special diet and active people.  </a:t>
            </a:r>
          </a:p>
          <a:p>
            <a:pPr algn="ctr">
              <a:lnSpc>
                <a:spcPts val="3750"/>
              </a:lnSpc>
            </a:pPr>
            <a:endParaRPr lang="en-US" sz="2500">
              <a:solidFill>
                <a:srgbClr val="1D4E55"/>
              </a:solidFill>
              <a:latin typeface="Garet"/>
            </a:endParaRPr>
          </a:p>
          <a:p>
            <a:pPr algn="ctr">
              <a:lnSpc>
                <a:spcPts val="3750"/>
              </a:lnSpc>
            </a:pPr>
            <a:r>
              <a:rPr lang="en-US" sz="2500">
                <a:solidFill>
                  <a:srgbClr val="1D4E55"/>
                </a:solidFill>
                <a:latin typeface="Garet"/>
              </a:rPr>
              <a:t>The statistic shown that in 2021 in the UK there are around 7.200 fitness club and gym, around 10.3 million people in the UK are members of gyms, the turnover for this market in the UK is over £2 billion per year </a:t>
            </a:r>
          </a:p>
        </p:txBody>
      </p:sp>
      <p:grpSp>
        <p:nvGrpSpPr>
          <p:cNvPr id="8" name="Group 8"/>
          <p:cNvGrpSpPr/>
          <p:nvPr/>
        </p:nvGrpSpPr>
        <p:grpSpPr>
          <a:xfrm>
            <a:off x="16181290" y="8180290"/>
            <a:ext cx="2996472" cy="2996472"/>
            <a:chOff x="0" y="0"/>
            <a:chExt cx="6350000" cy="6350000"/>
          </a:xfrm>
        </p:grpSpPr>
        <p:sp>
          <p:nvSpPr>
            <p:cNvPr id="9" name="Freeform 9"/>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8D9E96"/>
            </a:solidFill>
          </p:spPr>
        </p:sp>
      </p:grpSp>
      <p:grpSp>
        <p:nvGrpSpPr>
          <p:cNvPr id="10" name="Group 10"/>
          <p:cNvGrpSpPr>
            <a:grpSpLocks noChangeAspect="1"/>
          </p:cNvGrpSpPr>
          <p:nvPr/>
        </p:nvGrpSpPr>
        <p:grpSpPr>
          <a:xfrm>
            <a:off x="789050" y="5143500"/>
            <a:ext cx="1805252" cy="1805252"/>
            <a:chOff x="0" y="0"/>
            <a:chExt cx="6355080" cy="6355080"/>
          </a:xfrm>
        </p:grpSpPr>
        <p:sp>
          <p:nvSpPr>
            <p:cNvPr id="11" name="Freeform 11"/>
            <p:cNvSpPr/>
            <p:nvPr/>
          </p:nvSpPr>
          <p:spPr>
            <a:xfrm>
              <a:off x="0" y="0"/>
              <a:ext cx="6355080" cy="6355080"/>
            </a:xfrm>
            <a:custGeom>
              <a:avLst/>
              <a:gdLst/>
              <a:ahLst/>
              <a:cxnLst/>
              <a:rect l="l" t="t" r="r" b="b"/>
              <a:pathLst>
                <a:path w="6355080" h="6355080">
                  <a:moveTo>
                    <a:pt x="3177540" y="6355080"/>
                  </a:moveTo>
                  <a:cubicBezTo>
                    <a:pt x="2329180" y="6355080"/>
                    <a:pt x="1530350" y="6024880"/>
                    <a:pt x="930910" y="5424170"/>
                  </a:cubicBezTo>
                  <a:cubicBezTo>
                    <a:pt x="330200" y="4824730"/>
                    <a:pt x="0" y="4025900"/>
                    <a:pt x="0" y="3177540"/>
                  </a:cubicBezTo>
                  <a:cubicBezTo>
                    <a:pt x="0" y="2329180"/>
                    <a:pt x="330200" y="1530350"/>
                    <a:pt x="930910" y="930910"/>
                  </a:cubicBezTo>
                  <a:cubicBezTo>
                    <a:pt x="1530350" y="330200"/>
                    <a:pt x="2329180" y="0"/>
                    <a:pt x="3177540" y="0"/>
                  </a:cubicBezTo>
                  <a:cubicBezTo>
                    <a:pt x="4025900" y="0"/>
                    <a:pt x="4824730" y="330200"/>
                    <a:pt x="5424170" y="930910"/>
                  </a:cubicBezTo>
                  <a:cubicBezTo>
                    <a:pt x="6024880" y="1531620"/>
                    <a:pt x="6355080" y="2329180"/>
                    <a:pt x="6355080" y="3177540"/>
                  </a:cubicBezTo>
                  <a:cubicBezTo>
                    <a:pt x="6355080" y="4025900"/>
                    <a:pt x="6024880" y="4824730"/>
                    <a:pt x="5424170" y="5424170"/>
                  </a:cubicBezTo>
                  <a:cubicBezTo>
                    <a:pt x="4824730" y="6024880"/>
                    <a:pt x="4025900" y="6355080"/>
                    <a:pt x="3177540" y="6355080"/>
                  </a:cubicBezTo>
                  <a:close/>
                  <a:moveTo>
                    <a:pt x="3177540" y="190500"/>
                  </a:moveTo>
                  <a:cubicBezTo>
                    <a:pt x="2379980" y="190500"/>
                    <a:pt x="1629410" y="501650"/>
                    <a:pt x="1065530" y="1065530"/>
                  </a:cubicBezTo>
                  <a:cubicBezTo>
                    <a:pt x="501650" y="1629410"/>
                    <a:pt x="190500" y="2379980"/>
                    <a:pt x="190500" y="3177540"/>
                  </a:cubicBezTo>
                  <a:cubicBezTo>
                    <a:pt x="190500" y="3975100"/>
                    <a:pt x="501650" y="4725670"/>
                    <a:pt x="1065530" y="5289550"/>
                  </a:cubicBezTo>
                  <a:cubicBezTo>
                    <a:pt x="1629410" y="5853430"/>
                    <a:pt x="2379980" y="6164580"/>
                    <a:pt x="3177540" y="6164580"/>
                  </a:cubicBezTo>
                  <a:cubicBezTo>
                    <a:pt x="3975100" y="6164580"/>
                    <a:pt x="4725670" y="5853430"/>
                    <a:pt x="5289550" y="5289550"/>
                  </a:cubicBezTo>
                  <a:cubicBezTo>
                    <a:pt x="5853430" y="4725670"/>
                    <a:pt x="6164580" y="3975100"/>
                    <a:pt x="6164580" y="3177540"/>
                  </a:cubicBezTo>
                  <a:cubicBezTo>
                    <a:pt x="6164580" y="2379980"/>
                    <a:pt x="5853430" y="1629410"/>
                    <a:pt x="5289550" y="1065530"/>
                  </a:cubicBezTo>
                  <a:cubicBezTo>
                    <a:pt x="4725670" y="501650"/>
                    <a:pt x="3975100" y="190500"/>
                    <a:pt x="3177540" y="190500"/>
                  </a:cubicBezTo>
                  <a:close/>
                </a:path>
              </a:pathLst>
            </a:custGeom>
            <a:solidFill>
              <a:srgbClr val="1D4E55"/>
            </a:solidFill>
          </p:spPr>
        </p:sp>
      </p:gr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BFDF4"/>
        </a:solidFill>
        <a:effectLst/>
      </p:bgPr>
    </p:bg>
    <p:spTree>
      <p:nvGrpSpPr>
        <p:cNvPr id="1" name=""/>
        <p:cNvGrpSpPr/>
        <p:nvPr/>
      </p:nvGrpSpPr>
      <p:grpSpPr>
        <a:xfrm>
          <a:off x="0" y="0"/>
          <a:ext cx="0" cy="0"/>
          <a:chOff x="0" y="0"/>
          <a:chExt cx="0" cy="0"/>
        </a:xfrm>
      </p:grpSpPr>
      <p:sp>
        <p:nvSpPr>
          <p:cNvPr id="2" name="TextBox 2"/>
          <p:cNvSpPr txBox="1"/>
          <p:nvPr/>
        </p:nvSpPr>
        <p:spPr>
          <a:xfrm>
            <a:off x="1487738" y="4129441"/>
            <a:ext cx="3927612" cy="3949065"/>
          </a:xfrm>
          <a:prstGeom prst="rect">
            <a:avLst/>
          </a:prstGeom>
        </p:spPr>
        <p:txBody>
          <a:bodyPr lIns="0" tIns="0" rIns="0" bIns="0" rtlCol="0" anchor="t">
            <a:spAutoFit/>
          </a:bodyPr>
          <a:lstStyle/>
          <a:p>
            <a:pPr algn="ctr">
              <a:lnSpc>
                <a:spcPts val="3900"/>
              </a:lnSpc>
            </a:pPr>
            <a:r>
              <a:rPr lang="en-US" sz="2600">
                <a:solidFill>
                  <a:srgbClr val="1D4E55"/>
                </a:solidFill>
                <a:latin typeface="Garet Bold"/>
              </a:rPr>
              <a:t>Social media as Instagram, facebook and google, promoting our meal in fitness club, gyms accounts and fitness pages accounts. </a:t>
            </a:r>
          </a:p>
          <a:p>
            <a:pPr algn="ctr">
              <a:lnSpc>
                <a:spcPts val="3900"/>
              </a:lnSpc>
            </a:pPr>
            <a:endParaRPr lang="en-US" sz="2600">
              <a:solidFill>
                <a:srgbClr val="1D4E55"/>
              </a:solidFill>
              <a:latin typeface="Garet Bold"/>
            </a:endParaRPr>
          </a:p>
        </p:txBody>
      </p:sp>
      <p:sp>
        <p:nvSpPr>
          <p:cNvPr id="3" name="TextBox 3"/>
          <p:cNvSpPr txBox="1"/>
          <p:nvPr/>
        </p:nvSpPr>
        <p:spPr>
          <a:xfrm>
            <a:off x="7180194" y="4129441"/>
            <a:ext cx="3927612" cy="2958465"/>
          </a:xfrm>
          <a:prstGeom prst="rect">
            <a:avLst/>
          </a:prstGeom>
        </p:spPr>
        <p:txBody>
          <a:bodyPr lIns="0" tIns="0" rIns="0" bIns="0" rtlCol="0" anchor="t">
            <a:spAutoFit/>
          </a:bodyPr>
          <a:lstStyle/>
          <a:p>
            <a:pPr algn="ctr">
              <a:lnSpc>
                <a:spcPts val="3900"/>
              </a:lnSpc>
            </a:pPr>
            <a:r>
              <a:rPr lang="en-US" sz="2600">
                <a:solidFill>
                  <a:srgbClr val="1D4E55"/>
                </a:solidFill>
                <a:latin typeface="Garet Bold"/>
              </a:rPr>
              <a:t>Flyers to delivery across offices, fitness club, gyms, sports society, NHS and council.</a:t>
            </a:r>
          </a:p>
          <a:p>
            <a:pPr algn="ctr">
              <a:lnSpc>
                <a:spcPts val="3900"/>
              </a:lnSpc>
            </a:pPr>
            <a:endParaRPr lang="en-US" sz="2600">
              <a:solidFill>
                <a:srgbClr val="1D4E55"/>
              </a:solidFill>
              <a:latin typeface="Garet Bold"/>
            </a:endParaRPr>
          </a:p>
        </p:txBody>
      </p:sp>
      <p:sp>
        <p:nvSpPr>
          <p:cNvPr id="4" name="TextBox 4"/>
          <p:cNvSpPr txBox="1"/>
          <p:nvPr/>
        </p:nvSpPr>
        <p:spPr>
          <a:xfrm>
            <a:off x="13331688" y="4129441"/>
            <a:ext cx="3927612" cy="1472565"/>
          </a:xfrm>
          <a:prstGeom prst="rect">
            <a:avLst/>
          </a:prstGeom>
        </p:spPr>
        <p:txBody>
          <a:bodyPr lIns="0" tIns="0" rIns="0" bIns="0" rtlCol="0" anchor="t">
            <a:spAutoFit/>
          </a:bodyPr>
          <a:lstStyle/>
          <a:p>
            <a:pPr algn="ctr">
              <a:lnSpc>
                <a:spcPts val="3900"/>
              </a:lnSpc>
            </a:pPr>
            <a:r>
              <a:rPr lang="en-US" sz="2600">
                <a:solidFill>
                  <a:srgbClr val="1D4E55"/>
                </a:solidFill>
                <a:latin typeface="Garet Bold"/>
              </a:rPr>
              <a:t>Stand promotion across fitness clubs and gyms, </a:t>
            </a:r>
          </a:p>
        </p:txBody>
      </p:sp>
      <p:grpSp>
        <p:nvGrpSpPr>
          <p:cNvPr id="5" name="Group 5"/>
          <p:cNvGrpSpPr/>
          <p:nvPr/>
        </p:nvGrpSpPr>
        <p:grpSpPr>
          <a:xfrm>
            <a:off x="-1124443" y="708493"/>
            <a:ext cx="20536886" cy="1935813"/>
            <a:chOff x="0" y="0"/>
            <a:chExt cx="29788293" cy="2807854"/>
          </a:xfrm>
        </p:grpSpPr>
        <p:sp>
          <p:nvSpPr>
            <p:cNvPr id="6" name="Freeform 6"/>
            <p:cNvSpPr/>
            <p:nvPr/>
          </p:nvSpPr>
          <p:spPr>
            <a:xfrm>
              <a:off x="0" y="0"/>
              <a:ext cx="29788293" cy="2807853"/>
            </a:xfrm>
            <a:custGeom>
              <a:avLst/>
              <a:gdLst/>
              <a:ahLst/>
              <a:cxnLst/>
              <a:rect l="l" t="t" r="r" b="b"/>
              <a:pathLst>
                <a:path w="29788293" h="2807853">
                  <a:moveTo>
                    <a:pt x="29788293" y="1403927"/>
                  </a:moveTo>
                  <a:lnTo>
                    <a:pt x="29788293" y="1403927"/>
                  </a:lnTo>
                  <a:cubicBezTo>
                    <a:pt x="29788293" y="2379356"/>
                    <a:pt x="29359923" y="2807853"/>
                    <a:pt x="28831347" y="2807853"/>
                  </a:cubicBezTo>
                  <a:lnTo>
                    <a:pt x="956945" y="2807853"/>
                  </a:lnTo>
                  <a:cubicBezTo>
                    <a:pt x="428371" y="2807853"/>
                    <a:pt x="0" y="2379356"/>
                    <a:pt x="0" y="1403927"/>
                  </a:cubicBezTo>
                  <a:lnTo>
                    <a:pt x="0" y="1403927"/>
                  </a:lnTo>
                  <a:cubicBezTo>
                    <a:pt x="0" y="428371"/>
                    <a:pt x="428371" y="0"/>
                    <a:pt x="956945" y="0"/>
                  </a:cubicBezTo>
                  <a:lnTo>
                    <a:pt x="28831347" y="0"/>
                  </a:lnTo>
                  <a:cubicBezTo>
                    <a:pt x="29359796" y="0"/>
                    <a:pt x="29788293" y="428371"/>
                    <a:pt x="29788293" y="1403927"/>
                  </a:cubicBezTo>
                  <a:close/>
                </a:path>
              </a:pathLst>
            </a:custGeom>
            <a:solidFill>
              <a:srgbClr val="1D4E55"/>
            </a:solidFill>
          </p:spPr>
        </p:sp>
      </p:grpSp>
      <p:sp>
        <p:nvSpPr>
          <p:cNvPr id="7" name="TextBox 7"/>
          <p:cNvSpPr txBox="1"/>
          <p:nvPr/>
        </p:nvSpPr>
        <p:spPr>
          <a:xfrm>
            <a:off x="6183151" y="889000"/>
            <a:ext cx="5921697" cy="1689100"/>
          </a:xfrm>
          <a:prstGeom prst="rect">
            <a:avLst/>
          </a:prstGeom>
        </p:spPr>
        <p:txBody>
          <a:bodyPr lIns="0" tIns="0" rIns="0" bIns="0" rtlCol="0" anchor="t">
            <a:spAutoFit/>
          </a:bodyPr>
          <a:lstStyle/>
          <a:p>
            <a:pPr algn="ctr">
              <a:lnSpc>
                <a:spcPts val="6500"/>
              </a:lnSpc>
            </a:pPr>
            <a:r>
              <a:rPr lang="en-US" sz="6500">
                <a:solidFill>
                  <a:srgbClr val="FBFDF4"/>
                </a:solidFill>
                <a:latin typeface="TT Tsars A"/>
              </a:rPr>
              <a:t>MARKETING STRATEGY</a:t>
            </a:r>
          </a:p>
        </p:txBody>
      </p:sp>
      <p:grpSp>
        <p:nvGrpSpPr>
          <p:cNvPr id="8" name="Group 8"/>
          <p:cNvGrpSpPr>
            <a:grpSpLocks noChangeAspect="1"/>
          </p:cNvGrpSpPr>
          <p:nvPr/>
        </p:nvGrpSpPr>
        <p:grpSpPr>
          <a:xfrm>
            <a:off x="16854196" y="6257343"/>
            <a:ext cx="2867607" cy="2867607"/>
            <a:chOff x="0" y="0"/>
            <a:chExt cx="6355080" cy="6355080"/>
          </a:xfrm>
        </p:grpSpPr>
        <p:sp>
          <p:nvSpPr>
            <p:cNvPr id="9" name="Freeform 9"/>
            <p:cNvSpPr/>
            <p:nvPr/>
          </p:nvSpPr>
          <p:spPr>
            <a:xfrm>
              <a:off x="0" y="0"/>
              <a:ext cx="6355080" cy="6355080"/>
            </a:xfrm>
            <a:custGeom>
              <a:avLst/>
              <a:gdLst/>
              <a:ahLst/>
              <a:cxnLst/>
              <a:rect l="l" t="t" r="r" b="b"/>
              <a:pathLst>
                <a:path w="6355080" h="6355080">
                  <a:moveTo>
                    <a:pt x="3177540" y="6355080"/>
                  </a:moveTo>
                  <a:cubicBezTo>
                    <a:pt x="2329180" y="6355080"/>
                    <a:pt x="1530350" y="6024880"/>
                    <a:pt x="930910" y="5424170"/>
                  </a:cubicBezTo>
                  <a:cubicBezTo>
                    <a:pt x="330200" y="4824730"/>
                    <a:pt x="0" y="4025900"/>
                    <a:pt x="0" y="3177540"/>
                  </a:cubicBezTo>
                  <a:cubicBezTo>
                    <a:pt x="0" y="2329180"/>
                    <a:pt x="330200" y="1530350"/>
                    <a:pt x="930910" y="930910"/>
                  </a:cubicBezTo>
                  <a:cubicBezTo>
                    <a:pt x="1530350" y="330200"/>
                    <a:pt x="2329180" y="0"/>
                    <a:pt x="3177540" y="0"/>
                  </a:cubicBezTo>
                  <a:cubicBezTo>
                    <a:pt x="4025900" y="0"/>
                    <a:pt x="4824730" y="330200"/>
                    <a:pt x="5424170" y="930910"/>
                  </a:cubicBezTo>
                  <a:cubicBezTo>
                    <a:pt x="6024880" y="1531620"/>
                    <a:pt x="6355080" y="2329180"/>
                    <a:pt x="6355080" y="3177540"/>
                  </a:cubicBezTo>
                  <a:cubicBezTo>
                    <a:pt x="6355080" y="4025900"/>
                    <a:pt x="6024880" y="4824730"/>
                    <a:pt x="5424170" y="5424170"/>
                  </a:cubicBezTo>
                  <a:cubicBezTo>
                    <a:pt x="4824730" y="6024880"/>
                    <a:pt x="4025900" y="6355080"/>
                    <a:pt x="3177540" y="6355080"/>
                  </a:cubicBezTo>
                  <a:close/>
                  <a:moveTo>
                    <a:pt x="3177540" y="190500"/>
                  </a:moveTo>
                  <a:cubicBezTo>
                    <a:pt x="2379980" y="190500"/>
                    <a:pt x="1629410" y="501650"/>
                    <a:pt x="1065530" y="1065530"/>
                  </a:cubicBezTo>
                  <a:cubicBezTo>
                    <a:pt x="501650" y="1629410"/>
                    <a:pt x="190500" y="2379980"/>
                    <a:pt x="190500" y="3177540"/>
                  </a:cubicBezTo>
                  <a:cubicBezTo>
                    <a:pt x="190500" y="3975100"/>
                    <a:pt x="501650" y="4725670"/>
                    <a:pt x="1065530" y="5289550"/>
                  </a:cubicBezTo>
                  <a:cubicBezTo>
                    <a:pt x="1629410" y="5853430"/>
                    <a:pt x="2379980" y="6164580"/>
                    <a:pt x="3177540" y="6164580"/>
                  </a:cubicBezTo>
                  <a:cubicBezTo>
                    <a:pt x="3975100" y="6164580"/>
                    <a:pt x="4725670" y="5853430"/>
                    <a:pt x="5289550" y="5289550"/>
                  </a:cubicBezTo>
                  <a:cubicBezTo>
                    <a:pt x="5853430" y="4725670"/>
                    <a:pt x="6164580" y="3975100"/>
                    <a:pt x="6164580" y="3177540"/>
                  </a:cubicBezTo>
                  <a:cubicBezTo>
                    <a:pt x="6164580" y="2379980"/>
                    <a:pt x="5853430" y="1629410"/>
                    <a:pt x="5289550" y="1065530"/>
                  </a:cubicBezTo>
                  <a:cubicBezTo>
                    <a:pt x="4725670" y="501650"/>
                    <a:pt x="3975100" y="190500"/>
                    <a:pt x="3177540" y="190500"/>
                  </a:cubicBezTo>
                  <a:close/>
                </a:path>
              </a:pathLst>
            </a:custGeom>
            <a:solidFill>
              <a:srgbClr val="1D4E55"/>
            </a:solidFill>
          </p:spPr>
        </p:sp>
      </p:grpSp>
      <p:grpSp>
        <p:nvGrpSpPr>
          <p:cNvPr id="10" name="Group 10"/>
          <p:cNvGrpSpPr/>
          <p:nvPr/>
        </p:nvGrpSpPr>
        <p:grpSpPr>
          <a:xfrm>
            <a:off x="2511894" y="1985458"/>
            <a:ext cx="1355797" cy="1355797"/>
            <a:chOff x="0" y="0"/>
            <a:chExt cx="6350000" cy="6350000"/>
          </a:xfrm>
        </p:grpSpPr>
        <p:sp>
          <p:nvSpPr>
            <p:cNvPr id="11" name="Freeform 11"/>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8D9E96"/>
            </a:solidFill>
          </p:spPr>
        </p:sp>
      </p:gr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D0DFD8"/>
        </a:solidFill>
        <a:effectLst/>
      </p:bgPr>
    </p:bg>
    <p:spTree>
      <p:nvGrpSpPr>
        <p:cNvPr id="1" name=""/>
        <p:cNvGrpSpPr/>
        <p:nvPr/>
      </p:nvGrpSpPr>
      <p:grpSpPr>
        <a:xfrm>
          <a:off x="0" y="0"/>
          <a:ext cx="0" cy="0"/>
          <a:chOff x="0" y="0"/>
          <a:chExt cx="0" cy="0"/>
        </a:xfrm>
      </p:grpSpPr>
      <p:grpSp>
        <p:nvGrpSpPr>
          <p:cNvPr id="2" name="Group 2"/>
          <p:cNvGrpSpPr/>
          <p:nvPr/>
        </p:nvGrpSpPr>
        <p:grpSpPr>
          <a:xfrm>
            <a:off x="-1124443" y="708493"/>
            <a:ext cx="20536886" cy="1935813"/>
            <a:chOff x="0" y="0"/>
            <a:chExt cx="29788293" cy="2807854"/>
          </a:xfrm>
        </p:grpSpPr>
        <p:sp>
          <p:nvSpPr>
            <p:cNvPr id="3" name="Freeform 3"/>
            <p:cNvSpPr/>
            <p:nvPr/>
          </p:nvSpPr>
          <p:spPr>
            <a:xfrm>
              <a:off x="0" y="0"/>
              <a:ext cx="29788293" cy="2807853"/>
            </a:xfrm>
            <a:custGeom>
              <a:avLst/>
              <a:gdLst/>
              <a:ahLst/>
              <a:cxnLst/>
              <a:rect l="l" t="t" r="r" b="b"/>
              <a:pathLst>
                <a:path w="29788293" h="2807853">
                  <a:moveTo>
                    <a:pt x="29788293" y="1403927"/>
                  </a:moveTo>
                  <a:lnTo>
                    <a:pt x="29788293" y="1403927"/>
                  </a:lnTo>
                  <a:cubicBezTo>
                    <a:pt x="29788293" y="2379356"/>
                    <a:pt x="29359923" y="2807853"/>
                    <a:pt x="28831347" y="2807853"/>
                  </a:cubicBezTo>
                  <a:lnTo>
                    <a:pt x="956945" y="2807853"/>
                  </a:lnTo>
                  <a:cubicBezTo>
                    <a:pt x="428371" y="2807853"/>
                    <a:pt x="0" y="2379356"/>
                    <a:pt x="0" y="1403927"/>
                  </a:cubicBezTo>
                  <a:lnTo>
                    <a:pt x="0" y="1403927"/>
                  </a:lnTo>
                  <a:cubicBezTo>
                    <a:pt x="0" y="428371"/>
                    <a:pt x="428371" y="0"/>
                    <a:pt x="956945" y="0"/>
                  </a:cubicBezTo>
                  <a:lnTo>
                    <a:pt x="28831347" y="0"/>
                  </a:lnTo>
                  <a:cubicBezTo>
                    <a:pt x="29359796" y="0"/>
                    <a:pt x="29788293" y="428371"/>
                    <a:pt x="29788293" y="1403927"/>
                  </a:cubicBezTo>
                  <a:close/>
                </a:path>
              </a:pathLst>
            </a:custGeom>
            <a:solidFill>
              <a:srgbClr val="1D4E55"/>
            </a:solidFill>
          </p:spPr>
        </p:sp>
      </p:grpSp>
      <p:sp>
        <p:nvSpPr>
          <p:cNvPr id="4" name="TextBox 4"/>
          <p:cNvSpPr txBox="1"/>
          <p:nvPr/>
        </p:nvSpPr>
        <p:spPr>
          <a:xfrm>
            <a:off x="11179903" y="1295400"/>
            <a:ext cx="6079397" cy="876300"/>
          </a:xfrm>
          <a:prstGeom prst="rect">
            <a:avLst/>
          </a:prstGeom>
        </p:spPr>
        <p:txBody>
          <a:bodyPr lIns="0" tIns="0" rIns="0" bIns="0" rtlCol="0" anchor="t">
            <a:spAutoFit/>
          </a:bodyPr>
          <a:lstStyle/>
          <a:p>
            <a:pPr algn="ctr">
              <a:lnSpc>
                <a:spcPts val="6500"/>
              </a:lnSpc>
            </a:pPr>
            <a:r>
              <a:rPr lang="en-US" sz="6500">
                <a:solidFill>
                  <a:srgbClr val="FBFDF4"/>
                </a:solidFill>
                <a:latin typeface="TT Tsars A"/>
              </a:rPr>
              <a:t>References</a:t>
            </a:r>
          </a:p>
        </p:txBody>
      </p:sp>
      <p:sp>
        <p:nvSpPr>
          <p:cNvPr id="5" name="TextBox 5"/>
          <p:cNvSpPr txBox="1"/>
          <p:nvPr/>
        </p:nvSpPr>
        <p:spPr>
          <a:xfrm>
            <a:off x="4724401" y="2759222"/>
            <a:ext cx="12534900" cy="7694414"/>
          </a:xfrm>
          <a:prstGeom prst="rect">
            <a:avLst/>
          </a:prstGeom>
        </p:spPr>
        <p:txBody>
          <a:bodyPr wrap="square" lIns="0" tIns="0" rIns="0" bIns="0" rtlCol="0" anchor="t">
            <a:spAutoFit/>
          </a:bodyPr>
          <a:lstStyle/>
          <a:p>
            <a:pPr marL="539756" lvl="1" indent="-269878">
              <a:lnSpc>
                <a:spcPts val="3750"/>
              </a:lnSpc>
              <a:buFont typeface="Arial"/>
              <a:buChar char="•"/>
            </a:pPr>
            <a:r>
              <a:rPr lang="en-US" sz="2500" dirty="0" err="1">
                <a:solidFill>
                  <a:srgbClr val="1D4E55"/>
                </a:solidFill>
                <a:latin typeface="Garet"/>
              </a:rPr>
              <a:t>Christodoulod</a:t>
            </a:r>
            <a:r>
              <a:rPr lang="en-US" sz="2500" dirty="0">
                <a:solidFill>
                  <a:srgbClr val="1D4E55"/>
                </a:solidFill>
                <a:latin typeface="Garet"/>
              </a:rPr>
              <a:t>, A. and </a:t>
            </a:r>
            <a:r>
              <a:rPr lang="en-US" sz="2500" dirty="0" err="1">
                <a:solidFill>
                  <a:srgbClr val="1D4E55"/>
                </a:solidFill>
                <a:latin typeface="Garet"/>
              </a:rPr>
              <a:t>Cullinane</a:t>
            </a:r>
            <a:r>
              <a:rPr lang="en-US" sz="2500" dirty="0">
                <a:solidFill>
                  <a:srgbClr val="1D4E55"/>
                </a:solidFill>
                <a:latin typeface="Garet"/>
              </a:rPr>
              <a:t>, K., ed. (2019). Identifying the main Opportunities and Challenges from the Implementation of a Port Energy Management System: SWOT/PESTLE Analysis. Basel</a:t>
            </a:r>
          </a:p>
          <a:p>
            <a:pPr marL="539756" lvl="1" indent="-269878">
              <a:lnSpc>
                <a:spcPts val="3750"/>
              </a:lnSpc>
              <a:buFont typeface="Arial"/>
              <a:buChar char="•"/>
            </a:pPr>
            <a:r>
              <a:rPr lang="en-US" sz="2500" dirty="0" err="1">
                <a:solidFill>
                  <a:srgbClr val="1D4E55"/>
                </a:solidFill>
                <a:latin typeface="Garet"/>
              </a:rPr>
              <a:t>Dinçer</a:t>
            </a:r>
            <a:r>
              <a:rPr lang="en-US" sz="2500" dirty="0">
                <a:solidFill>
                  <a:srgbClr val="1D4E55"/>
                </a:solidFill>
                <a:latin typeface="Garet"/>
              </a:rPr>
              <a:t>, </a:t>
            </a:r>
            <a:r>
              <a:rPr lang="en-US" sz="2500" dirty="0" err="1">
                <a:solidFill>
                  <a:srgbClr val="1D4E55"/>
                </a:solidFill>
                <a:latin typeface="Garet"/>
              </a:rPr>
              <a:t>Ö</a:t>
            </a:r>
            <a:r>
              <a:rPr lang="en-US" sz="2500" dirty="0">
                <a:solidFill>
                  <a:srgbClr val="1D4E55"/>
                </a:solidFill>
                <a:latin typeface="Garet"/>
              </a:rPr>
              <a:t>. (2004)  </a:t>
            </a:r>
            <a:r>
              <a:rPr lang="en-US" sz="2500" dirty="0" err="1">
                <a:solidFill>
                  <a:srgbClr val="1D4E55"/>
                </a:solidFill>
                <a:latin typeface="Garet"/>
              </a:rPr>
              <a:t>Stratejik</a:t>
            </a:r>
            <a:r>
              <a:rPr lang="en-US" sz="2500" dirty="0">
                <a:solidFill>
                  <a:srgbClr val="1D4E55"/>
                </a:solidFill>
                <a:latin typeface="Garet"/>
              </a:rPr>
              <a:t> </a:t>
            </a:r>
            <a:r>
              <a:rPr lang="en-US" sz="2500" dirty="0" err="1">
                <a:solidFill>
                  <a:srgbClr val="1D4E55"/>
                </a:solidFill>
                <a:latin typeface="Garet"/>
              </a:rPr>
              <a:t>yönetim</a:t>
            </a:r>
            <a:r>
              <a:rPr lang="en-US" sz="2500" dirty="0">
                <a:solidFill>
                  <a:srgbClr val="1D4E55"/>
                </a:solidFill>
                <a:latin typeface="Garet"/>
              </a:rPr>
              <a:t> </a:t>
            </a:r>
            <a:r>
              <a:rPr lang="en-US" sz="2500" dirty="0" err="1">
                <a:solidFill>
                  <a:srgbClr val="1D4E55"/>
                </a:solidFill>
                <a:latin typeface="Garet"/>
              </a:rPr>
              <a:t>ve</a:t>
            </a:r>
            <a:r>
              <a:rPr lang="en-US" sz="2500" dirty="0">
                <a:solidFill>
                  <a:srgbClr val="1D4E55"/>
                </a:solidFill>
                <a:latin typeface="Garet"/>
              </a:rPr>
              <a:t> </a:t>
            </a:r>
            <a:r>
              <a:rPr lang="en-US" sz="2500" dirty="0" err="1">
                <a:solidFill>
                  <a:srgbClr val="1D4E55"/>
                </a:solidFill>
                <a:latin typeface="Garet"/>
              </a:rPr>
              <a:t>işletme</a:t>
            </a:r>
            <a:r>
              <a:rPr lang="en-US" sz="2500" dirty="0">
                <a:solidFill>
                  <a:srgbClr val="1D4E55"/>
                </a:solidFill>
                <a:latin typeface="Garet"/>
              </a:rPr>
              <a:t> </a:t>
            </a:r>
            <a:r>
              <a:rPr lang="en-US" sz="2500" dirty="0" err="1">
                <a:solidFill>
                  <a:srgbClr val="1D4E55"/>
                </a:solidFill>
                <a:latin typeface="Garet"/>
              </a:rPr>
              <a:t>politikası</a:t>
            </a:r>
            <a:r>
              <a:rPr lang="en-US" sz="2500" dirty="0">
                <a:solidFill>
                  <a:srgbClr val="1D4E55"/>
                </a:solidFill>
                <a:latin typeface="Garet"/>
              </a:rPr>
              <a:t>. Beta </a:t>
            </a:r>
            <a:r>
              <a:rPr lang="en-US" sz="2500" dirty="0" err="1">
                <a:solidFill>
                  <a:srgbClr val="1D4E55"/>
                </a:solidFill>
                <a:latin typeface="Garet"/>
              </a:rPr>
              <a:t>Yayınları</a:t>
            </a:r>
            <a:r>
              <a:rPr lang="en-US" sz="2500" dirty="0">
                <a:solidFill>
                  <a:srgbClr val="1D4E55"/>
                </a:solidFill>
                <a:latin typeface="Garet"/>
              </a:rPr>
              <a:t>, İstanbul.</a:t>
            </a:r>
          </a:p>
          <a:p>
            <a:pPr marL="539756" lvl="1" indent="-269878">
              <a:lnSpc>
                <a:spcPts val="3750"/>
              </a:lnSpc>
              <a:buFont typeface="Arial"/>
              <a:buChar char="•"/>
            </a:pPr>
            <a:r>
              <a:rPr lang="en-US" sz="2500" dirty="0">
                <a:solidFill>
                  <a:srgbClr val="1D4E55"/>
                </a:solidFill>
                <a:latin typeface="Garet"/>
              </a:rPr>
              <a:t>Dyson, R., ed. (2004).  European Journal of operational research (pp. 631-640). Amsterdam: Elsevier.</a:t>
            </a:r>
          </a:p>
          <a:p>
            <a:pPr marL="533532" lvl="1" indent="-266766">
              <a:lnSpc>
                <a:spcPts val="3706"/>
              </a:lnSpc>
              <a:buFont typeface="Arial"/>
              <a:buChar char="•"/>
            </a:pPr>
            <a:r>
              <a:rPr lang="en-US" sz="2800" dirty="0">
                <a:solidFill>
                  <a:srgbClr val="1D4E55"/>
                </a:solidFill>
                <a:latin typeface="Garet"/>
              </a:rPr>
              <a:t>Eastwood, Christy; Turner, Susan; Goodman, Melissa; and Ricketts, Kristina G. (2016). "Using a SWOT Analysis: Taking a look at Your Organization (2016) Community and Economic Development Publications. 3. https://</a:t>
            </a:r>
            <a:r>
              <a:rPr lang="en-US" sz="2800" dirty="0" err="1">
                <a:solidFill>
                  <a:srgbClr val="1D4E55"/>
                </a:solidFill>
                <a:latin typeface="Garet"/>
              </a:rPr>
              <a:t>uknowledge.uky.edu</a:t>
            </a:r>
            <a:r>
              <a:rPr lang="en-US" sz="2800" dirty="0">
                <a:solidFill>
                  <a:srgbClr val="1D4E55"/>
                </a:solidFill>
                <a:latin typeface="Garet"/>
              </a:rPr>
              <a:t>/</a:t>
            </a:r>
            <a:r>
              <a:rPr lang="en-US" sz="2800" dirty="0" err="1">
                <a:solidFill>
                  <a:srgbClr val="1D4E55"/>
                </a:solidFill>
                <a:latin typeface="Garet"/>
              </a:rPr>
              <a:t>ced_reports</a:t>
            </a:r>
            <a:r>
              <a:rPr lang="en-US" sz="2800" dirty="0">
                <a:solidFill>
                  <a:srgbClr val="1D4E55"/>
                </a:solidFill>
                <a:latin typeface="Garet"/>
              </a:rPr>
              <a:t>/3 (Accessed: 16 June 2022). </a:t>
            </a:r>
          </a:p>
          <a:p>
            <a:pPr marL="533532" lvl="1" indent="-266766">
              <a:lnSpc>
                <a:spcPts val="3706"/>
              </a:lnSpc>
              <a:buFont typeface="Arial"/>
              <a:buChar char="•"/>
            </a:pPr>
            <a:r>
              <a:rPr lang="en-US" sz="2800" dirty="0">
                <a:solidFill>
                  <a:srgbClr val="1D4E55"/>
                </a:solidFill>
                <a:latin typeface="Garet"/>
              </a:rPr>
              <a:t>Gough, C. (2022).  “Wellness prioritizations change in the UK 2020”, </a:t>
            </a:r>
            <a:r>
              <a:rPr lang="en-US" sz="2800" dirty="0" err="1">
                <a:solidFill>
                  <a:srgbClr val="1D4E55"/>
                </a:solidFill>
                <a:latin typeface="Garet"/>
              </a:rPr>
              <a:t>Statista</a:t>
            </a:r>
            <a:r>
              <a:rPr lang="en-US" sz="2800" dirty="0">
                <a:solidFill>
                  <a:srgbClr val="1D4E55"/>
                </a:solidFill>
                <a:latin typeface="Garet"/>
              </a:rPr>
              <a:t>, 19th May.</a:t>
            </a:r>
          </a:p>
          <a:p>
            <a:pPr marL="533532" lvl="1" indent="-266766">
              <a:lnSpc>
                <a:spcPts val="3706"/>
              </a:lnSpc>
              <a:buFont typeface="Arial"/>
              <a:buChar char="•"/>
            </a:pPr>
            <a:r>
              <a:rPr lang="en-US" sz="2800" dirty="0">
                <a:solidFill>
                  <a:srgbClr val="1D4E55"/>
                </a:solidFill>
                <a:latin typeface="Garet"/>
              </a:rPr>
              <a:t>Available at:</a:t>
            </a:r>
          </a:p>
          <a:p>
            <a:pPr marL="533532" lvl="1" indent="-266766">
              <a:lnSpc>
                <a:spcPts val="3706"/>
              </a:lnSpc>
              <a:buFont typeface="Arial"/>
              <a:buChar char="•"/>
            </a:pPr>
            <a:r>
              <a:rPr lang="en-US" sz="2800" dirty="0">
                <a:solidFill>
                  <a:srgbClr val="1D4E55"/>
                </a:solidFill>
                <a:latin typeface="Garet"/>
              </a:rPr>
              <a:t> Wellness consumer prioritization UK 2020 | </a:t>
            </a:r>
            <a:r>
              <a:rPr lang="en-US" sz="2800" dirty="0" err="1">
                <a:solidFill>
                  <a:srgbClr val="1D4E55"/>
                </a:solidFill>
                <a:latin typeface="Garet"/>
              </a:rPr>
              <a:t>Statista</a:t>
            </a:r>
            <a:r>
              <a:rPr lang="en-US" sz="2800" dirty="0">
                <a:solidFill>
                  <a:srgbClr val="1D4E55"/>
                </a:solidFill>
                <a:latin typeface="Garet"/>
              </a:rPr>
              <a:t> (Accessed: 16 June 2022).</a:t>
            </a:r>
          </a:p>
          <a:p>
            <a:pPr marL="539756" lvl="1" indent="-269878">
              <a:lnSpc>
                <a:spcPts val="3750"/>
              </a:lnSpc>
              <a:buFont typeface="Arial"/>
              <a:buChar char="•"/>
            </a:pPr>
            <a:endParaRPr lang="en-US" sz="2500" dirty="0">
              <a:solidFill>
                <a:srgbClr val="1D4E55"/>
              </a:solidFill>
              <a:latin typeface="Garet"/>
            </a:endParaRPr>
          </a:p>
          <a:p>
            <a:pPr>
              <a:lnSpc>
                <a:spcPts val="3750"/>
              </a:lnSpc>
            </a:pPr>
            <a:endParaRPr lang="en-US" sz="2500" dirty="0">
              <a:solidFill>
                <a:srgbClr val="1D4E55"/>
              </a:solidFill>
              <a:latin typeface="Garet"/>
            </a:endParaRPr>
          </a:p>
        </p:txBody>
      </p:sp>
      <p:grpSp>
        <p:nvGrpSpPr>
          <p:cNvPr id="6" name="Group 6"/>
          <p:cNvGrpSpPr>
            <a:grpSpLocks noChangeAspect="1"/>
          </p:cNvGrpSpPr>
          <p:nvPr/>
        </p:nvGrpSpPr>
        <p:grpSpPr>
          <a:xfrm>
            <a:off x="131699" y="2759222"/>
            <a:ext cx="4446848" cy="4446830"/>
            <a:chOff x="0" y="0"/>
            <a:chExt cx="6350000" cy="6349975"/>
          </a:xfrm>
        </p:grpSpPr>
        <p:sp>
          <p:nvSpPr>
            <p:cNvPr id="7" name="Freeform 7"/>
            <p:cNvSpPr/>
            <p:nvPr/>
          </p:nvSpPr>
          <p:spPr>
            <a:xfrm>
              <a:off x="0" y="0"/>
              <a:ext cx="6350000" cy="6349974"/>
            </a:xfrm>
            <a:custGeom>
              <a:avLst/>
              <a:gdLst/>
              <a:ahLst/>
              <a:cxnLst/>
              <a:rect l="l" t="t" r="r" b="b"/>
              <a:pathLst>
                <a:path w="6350000" h="6349974">
                  <a:moveTo>
                    <a:pt x="6350000" y="3175025"/>
                  </a:moveTo>
                  <a:cubicBezTo>
                    <a:pt x="6350000" y="4928451"/>
                    <a:pt x="4928476" y="6349974"/>
                    <a:pt x="3175000" y="6349974"/>
                  </a:cubicBezTo>
                  <a:cubicBezTo>
                    <a:pt x="1421498" y="6349974"/>
                    <a:pt x="0" y="4928451"/>
                    <a:pt x="0" y="3175025"/>
                  </a:cubicBezTo>
                  <a:cubicBezTo>
                    <a:pt x="0" y="1421511"/>
                    <a:pt x="1421498" y="0"/>
                    <a:pt x="3175000" y="0"/>
                  </a:cubicBezTo>
                  <a:cubicBezTo>
                    <a:pt x="4928501" y="0"/>
                    <a:pt x="6350000" y="1421511"/>
                    <a:pt x="6350000" y="3175025"/>
                  </a:cubicBezTo>
                  <a:close/>
                </a:path>
              </a:pathLst>
            </a:custGeom>
            <a:blipFill>
              <a:blip r:embed="rId2"/>
              <a:stretch>
                <a:fillRect l="-49999"/>
              </a:stretch>
            </a:blipFill>
          </p:spPr>
        </p:sp>
      </p:grpSp>
      <p:grpSp>
        <p:nvGrpSpPr>
          <p:cNvPr id="10" name="Group 10"/>
          <p:cNvGrpSpPr>
            <a:grpSpLocks noChangeAspect="1"/>
          </p:cNvGrpSpPr>
          <p:nvPr/>
        </p:nvGrpSpPr>
        <p:grpSpPr>
          <a:xfrm>
            <a:off x="1452497" y="6599158"/>
            <a:ext cx="1805252" cy="1805252"/>
            <a:chOff x="0" y="0"/>
            <a:chExt cx="6355080" cy="6355080"/>
          </a:xfrm>
        </p:grpSpPr>
        <p:sp>
          <p:nvSpPr>
            <p:cNvPr id="11" name="Freeform 11"/>
            <p:cNvSpPr/>
            <p:nvPr/>
          </p:nvSpPr>
          <p:spPr>
            <a:xfrm>
              <a:off x="0" y="0"/>
              <a:ext cx="6355080" cy="6355080"/>
            </a:xfrm>
            <a:custGeom>
              <a:avLst/>
              <a:gdLst/>
              <a:ahLst/>
              <a:cxnLst/>
              <a:rect l="l" t="t" r="r" b="b"/>
              <a:pathLst>
                <a:path w="6355080" h="6355080">
                  <a:moveTo>
                    <a:pt x="3177540" y="6355080"/>
                  </a:moveTo>
                  <a:cubicBezTo>
                    <a:pt x="2329180" y="6355080"/>
                    <a:pt x="1530350" y="6024880"/>
                    <a:pt x="930910" y="5424170"/>
                  </a:cubicBezTo>
                  <a:cubicBezTo>
                    <a:pt x="330200" y="4824730"/>
                    <a:pt x="0" y="4025900"/>
                    <a:pt x="0" y="3177540"/>
                  </a:cubicBezTo>
                  <a:cubicBezTo>
                    <a:pt x="0" y="2329180"/>
                    <a:pt x="330200" y="1530350"/>
                    <a:pt x="930910" y="930910"/>
                  </a:cubicBezTo>
                  <a:cubicBezTo>
                    <a:pt x="1530350" y="330200"/>
                    <a:pt x="2329180" y="0"/>
                    <a:pt x="3177540" y="0"/>
                  </a:cubicBezTo>
                  <a:cubicBezTo>
                    <a:pt x="4025900" y="0"/>
                    <a:pt x="4824730" y="330200"/>
                    <a:pt x="5424170" y="930910"/>
                  </a:cubicBezTo>
                  <a:cubicBezTo>
                    <a:pt x="6024880" y="1531620"/>
                    <a:pt x="6355080" y="2329180"/>
                    <a:pt x="6355080" y="3177540"/>
                  </a:cubicBezTo>
                  <a:cubicBezTo>
                    <a:pt x="6355080" y="4025900"/>
                    <a:pt x="6024880" y="4824730"/>
                    <a:pt x="5424170" y="5424170"/>
                  </a:cubicBezTo>
                  <a:cubicBezTo>
                    <a:pt x="4824730" y="6024880"/>
                    <a:pt x="4025900" y="6355080"/>
                    <a:pt x="3177540" y="6355080"/>
                  </a:cubicBezTo>
                  <a:close/>
                  <a:moveTo>
                    <a:pt x="3177540" y="190500"/>
                  </a:moveTo>
                  <a:cubicBezTo>
                    <a:pt x="2379980" y="190500"/>
                    <a:pt x="1629410" y="501650"/>
                    <a:pt x="1065530" y="1065530"/>
                  </a:cubicBezTo>
                  <a:cubicBezTo>
                    <a:pt x="501650" y="1629410"/>
                    <a:pt x="190500" y="2379980"/>
                    <a:pt x="190500" y="3177540"/>
                  </a:cubicBezTo>
                  <a:cubicBezTo>
                    <a:pt x="190500" y="3975100"/>
                    <a:pt x="501650" y="4725670"/>
                    <a:pt x="1065530" y="5289550"/>
                  </a:cubicBezTo>
                  <a:cubicBezTo>
                    <a:pt x="1629410" y="5853430"/>
                    <a:pt x="2379980" y="6164580"/>
                    <a:pt x="3177540" y="6164580"/>
                  </a:cubicBezTo>
                  <a:cubicBezTo>
                    <a:pt x="3975100" y="6164580"/>
                    <a:pt x="4725670" y="5853430"/>
                    <a:pt x="5289550" y="5289550"/>
                  </a:cubicBezTo>
                  <a:cubicBezTo>
                    <a:pt x="5853430" y="4725670"/>
                    <a:pt x="6164580" y="3975100"/>
                    <a:pt x="6164580" y="3177540"/>
                  </a:cubicBezTo>
                  <a:cubicBezTo>
                    <a:pt x="6164580" y="2379980"/>
                    <a:pt x="5853430" y="1629410"/>
                    <a:pt x="5289550" y="1065530"/>
                  </a:cubicBezTo>
                  <a:cubicBezTo>
                    <a:pt x="4725670" y="501650"/>
                    <a:pt x="3975100" y="190500"/>
                    <a:pt x="3177540" y="190500"/>
                  </a:cubicBezTo>
                  <a:close/>
                </a:path>
              </a:pathLst>
            </a:custGeom>
            <a:solidFill>
              <a:srgbClr val="1D4E55"/>
            </a:solidFill>
          </p:spPr>
        </p:sp>
      </p:gr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TotalTime>
  <Words>907</Words>
  <Application>Microsoft Office PowerPoint</Application>
  <PresentationFormat>Custom</PresentationFormat>
  <Paragraphs>97</Paragraphs>
  <Slides>12</Slides>
  <Notes>0</Notes>
  <HiddenSlides>0</HiddenSlides>
  <MMClips>1</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12</vt:i4>
      </vt:variant>
    </vt:vector>
  </HeadingPairs>
  <TitlesOfParts>
    <vt:vector size="23" baseType="lpstr">
      <vt:lpstr>Aileron Heavy</vt:lpstr>
      <vt:lpstr>Aileron Heavy Bold</vt:lpstr>
      <vt:lpstr>Aileron Regular</vt:lpstr>
      <vt:lpstr>Aileron Regular Bold</vt:lpstr>
      <vt:lpstr>Arial</vt:lpstr>
      <vt:lpstr>Calibri</vt:lpstr>
      <vt:lpstr>Garet</vt:lpstr>
      <vt:lpstr>Garet Bold</vt:lpstr>
      <vt:lpstr>Times Neue Roman</vt:lpstr>
      <vt:lpstr>TT Tsars 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
  <cp:keywords/>
  <dc:description/>
  <cp:lastModifiedBy>Barbara Berto</cp:lastModifiedBy>
  <cp:revision>5</cp:revision>
  <dcterms:created xsi:type="dcterms:W3CDTF">2006-08-16T00:00:00Z</dcterms:created>
  <dcterms:modified xsi:type="dcterms:W3CDTF">2022-08-04T06:28:45Z</dcterms:modified>
  <cp:category/>
  <dc:identifier>DAFHqZUfB4w</dc:identifier>
</cp:coreProperties>
</file>