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ristopher Downey" initials="CD" lastIdx="1" clrIdx="0">
    <p:extLst>
      <p:ext uri="{19B8F6BF-5375-455C-9EA6-DF929625EA0E}">
        <p15:presenceInfo xmlns:p15="http://schemas.microsoft.com/office/powerpoint/2012/main" userId="Christopher Downe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603" autoAdjust="0"/>
    <p:restoredTop sz="94660"/>
  </p:normalViewPr>
  <p:slideViewPr>
    <p:cSldViewPr snapToGrid="0">
      <p:cViewPr varScale="1">
        <p:scale>
          <a:sx n="43" d="100"/>
          <a:sy n="43" d="100"/>
        </p:scale>
        <p:origin x="60" y="5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9EAFEA-BF26-45D1-8D97-840AB351688B}" type="doc">
      <dgm:prSet loTypeId="urn:microsoft.com/office/officeart/2005/8/layout/lProcess3" loCatId="process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3D8BBF8C-27EC-4B76-8297-70C7352E714E}">
      <dgm:prSet phldrT="[Text]" custT="1"/>
      <dgm:spPr/>
      <dgm:t>
        <a:bodyPr/>
        <a:lstStyle/>
        <a:p>
          <a:pPr algn="ctr"/>
          <a:r>
            <a:rPr lang="en-GB" sz="1500" b="1" dirty="0">
              <a:solidFill>
                <a:schemeClr val="bg1"/>
              </a:solidFill>
            </a:rPr>
            <a:t>NORMING</a:t>
          </a:r>
        </a:p>
      </dgm:t>
    </dgm:pt>
    <dgm:pt modelId="{5A865C71-8B84-4979-8BD9-AEFD29DB759A}" type="sibTrans" cxnId="{5BDE0D77-161E-47C8-AB31-7F619B2496B0}">
      <dgm:prSet/>
      <dgm:spPr/>
      <dgm:t>
        <a:bodyPr/>
        <a:lstStyle/>
        <a:p>
          <a:endParaRPr lang="en-GB"/>
        </a:p>
      </dgm:t>
    </dgm:pt>
    <dgm:pt modelId="{76E4E73A-9FAD-4971-9167-0C4AC6B3C16D}" type="parTrans" cxnId="{5BDE0D77-161E-47C8-AB31-7F619B2496B0}">
      <dgm:prSet/>
      <dgm:spPr/>
      <dgm:t>
        <a:bodyPr/>
        <a:lstStyle/>
        <a:p>
          <a:endParaRPr lang="en-GB"/>
        </a:p>
      </dgm:t>
    </dgm:pt>
    <dgm:pt modelId="{261225C2-CB07-43B9-B893-7484A2963F74}">
      <dgm:prSet phldrT="[Text]" custT="1"/>
      <dgm:spPr/>
      <dgm:t>
        <a:bodyPr/>
        <a:lstStyle/>
        <a:p>
          <a:pPr algn="ctr"/>
          <a:r>
            <a:rPr lang="en-GB" sz="1500" b="1" dirty="0">
              <a:solidFill>
                <a:schemeClr val="bg1"/>
              </a:solidFill>
            </a:rPr>
            <a:t>STORMING</a:t>
          </a:r>
        </a:p>
      </dgm:t>
    </dgm:pt>
    <dgm:pt modelId="{C8E33BDA-DDC9-4B87-9FE8-5DEB2D940D97}" type="sibTrans" cxnId="{81F5AABB-E2BE-419A-A0F0-294AB03A95FC}">
      <dgm:prSet/>
      <dgm:spPr/>
      <dgm:t>
        <a:bodyPr/>
        <a:lstStyle/>
        <a:p>
          <a:endParaRPr lang="en-GB"/>
        </a:p>
      </dgm:t>
    </dgm:pt>
    <dgm:pt modelId="{6547F2E2-DB97-4E26-B43F-CC06791C9FE1}" type="parTrans" cxnId="{81F5AABB-E2BE-419A-A0F0-294AB03A95FC}">
      <dgm:prSet/>
      <dgm:spPr/>
      <dgm:t>
        <a:bodyPr/>
        <a:lstStyle/>
        <a:p>
          <a:endParaRPr lang="en-GB"/>
        </a:p>
      </dgm:t>
    </dgm:pt>
    <dgm:pt modelId="{161BA0FD-DFB1-40E3-870C-B95651A21A4D}">
      <dgm:prSet custT="1"/>
      <dgm:spPr/>
      <dgm:t>
        <a:bodyPr/>
        <a:lstStyle/>
        <a:p>
          <a:pPr algn="ctr"/>
          <a:r>
            <a:rPr lang="en-GB" sz="1500" b="1" dirty="0">
              <a:solidFill>
                <a:schemeClr val="bg1"/>
              </a:solidFill>
            </a:rPr>
            <a:t>PERFORMING</a:t>
          </a:r>
          <a:r>
            <a:rPr lang="en-GB" sz="1500" b="1" dirty="0"/>
            <a:t> </a:t>
          </a:r>
        </a:p>
      </dgm:t>
    </dgm:pt>
    <dgm:pt modelId="{C7EE72EF-3045-47CD-89A1-4998876227C1}" type="parTrans" cxnId="{DD89DDE0-BEBD-4445-B1A7-BFF1B46CD59D}">
      <dgm:prSet/>
      <dgm:spPr/>
      <dgm:t>
        <a:bodyPr/>
        <a:lstStyle/>
        <a:p>
          <a:endParaRPr lang="en-GB"/>
        </a:p>
      </dgm:t>
    </dgm:pt>
    <dgm:pt modelId="{92349AE9-420B-470E-972B-8C940A21BB38}" type="sibTrans" cxnId="{DD89DDE0-BEBD-4445-B1A7-BFF1B46CD59D}">
      <dgm:prSet/>
      <dgm:spPr/>
      <dgm:t>
        <a:bodyPr/>
        <a:lstStyle/>
        <a:p>
          <a:endParaRPr lang="en-GB"/>
        </a:p>
      </dgm:t>
    </dgm:pt>
    <dgm:pt modelId="{02406836-A953-49FF-98BB-DEF1E41AAD48}">
      <dgm:prSet custT="1"/>
      <dgm:spPr/>
      <dgm:t>
        <a:bodyPr/>
        <a:lstStyle/>
        <a:p>
          <a:pPr algn="ctr"/>
          <a:r>
            <a:rPr lang="en-GB" sz="1500" b="1" dirty="0">
              <a:solidFill>
                <a:schemeClr val="bg1"/>
              </a:solidFill>
            </a:rPr>
            <a:t>ADJOURNING</a:t>
          </a:r>
          <a:r>
            <a:rPr lang="en-GB" sz="1500" dirty="0"/>
            <a:t> </a:t>
          </a:r>
        </a:p>
      </dgm:t>
    </dgm:pt>
    <dgm:pt modelId="{F3F92767-8566-4706-B9E4-DD97674D91C1}" type="parTrans" cxnId="{CE71BF7A-412E-4862-93CE-8B9E1CF0253D}">
      <dgm:prSet/>
      <dgm:spPr/>
      <dgm:t>
        <a:bodyPr/>
        <a:lstStyle/>
        <a:p>
          <a:endParaRPr lang="en-GB"/>
        </a:p>
      </dgm:t>
    </dgm:pt>
    <dgm:pt modelId="{FD1DA76A-851F-42E4-A089-109C9F1A94D6}" type="sibTrans" cxnId="{CE71BF7A-412E-4862-93CE-8B9E1CF0253D}">
      <dgm:prSet/>
      <dgm:spPr/>
      <dgm:t>
        <a:bodyPr/>
        <a:lstStyle/>
        <a:p>
          <a:endParaRPr lang="en-GB"/>
        </a:p>
      </dgm:t>
    </dgm:pt>
    <dgm:pt modelId="{05FB39D7-E1B3-45AD-86E1-845C1F2A3BE7}">
      <dgm:prSet phldrT="[Text]" custT="1"/>
      <dgm:spPr/>
      <dgm:t>
        <a:bodyPr/>
        <a:lstStyle/>
        <a:p>
          <a:pPr algn="ctr"/>
          <a:r>
            <a:rPr lang="en-GB" sz="1500" b="1" dirty="0">
              <a:solidFill>
                <a:schemeClr val="bg1"/>
              </a:solidFill>
            </a:rPr>
            <a:t>FORMING</a:t>
          </a:r>
        </a:p>
      </dgm:t>
    </dgm:pt>
    <dgm:pt modelId="{5823A0C4-2D19-4019-9FC3-58D4AA4EA9B1}" type="sibTrans" cxnId="{BC87C24B-785A-44F9-ADDF-A78C39E1D2AA}">
      <dgm:prSet/>
      <dgm:spPr/>
      <dgm:t>
        <a:bodyPr/>
        <a:lstStyle/>
        <a:p>
          <a:endParaRPr lang="en-GB"/>
        </a:p>
      </dgm:t>
    </dgm:pt>
    <dgm:pt modelId="{36657E1B-707E-4F5B-B882-D80E89C270D4}" type="parTrans" cxnId="{BC87C24B-785A-44F9-ADDF-A78C39E1D2AA}">
      <dgm:prSet/>
      <dgm:spPr/>
      <dgm:t>
        <a:bodyPr/>
        <a:lstStyle/>
        <a:p>
          <a:endParaRPr lang="en-GB"/>
        </a:p>
      </dgm:t>
    </dgm:pt>
    <dgm:pt modelId="{A9F21946-FB2F-44E9-9F7A-5FC2D582A680}" type="pres">
      <dgm:prSet presAssocID="{B89EAFEA-BF26-45D1-8D97-840AB351688B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C2100699-14E7-49D9-A1EE-A23B294673E5}" type="pres">
      <dgm:prSet presAssocID="{05FB39D7-E1B3-45AD-86E1-845C1F2A3BE7}" presName="horFlow" presStyleCnt="0"/>
      <dgm:spPr/>
    </dgm:pt>
    <dgm:pt modelId="{5C977F1C-A1F3-44FB-8A9E-E8E0EC7C443C}" type="pres">
      <dgm:prSet presAssocID="{05FB39D7-E1B3-45AD-86E1-845C1F2A3BE7}" presName="bigChev" presStyleLbl="node1" presStyleIdx="0" presStyleCnt="5" custLinFactX="-96519" custLinFactNeighborX="-100000" custLinFactNeighborY="10730"/>
      <dgm:spPr/>
    </dgm:pt>
    <dgm:pt modelId="{939C95CE-1B3F-45C3-A620-AF0AF0C6113C}" type="pres">
      <dgm:prSet presAssocID="{05FB39D7-E1B3-45AD-86E1-845C1F2A3BE7}" presName="vSp" presStyleCnt="0"/>
      <dgm:spPr/>
    </dgm:pt>
    <dgm:pt modelId="{C41A85C6-3892-4444-A010-583984A4D22C}" type="pres">
      <dgm:prSet presAssocID="{261225C2-CB07-43B9-B893-7484A2963F74}" presName="horFlow" presStyleCnt="0"/>
      <dgm:spPr/>
    </dgm:pt>
    <dgm:pt modelId="{21D007D5-098B-4232-BA91-A05236748A6D}" type="pres">
      <dgm:prSet presAssocID="{261225C2-CB07-43B9-B893-7484A2963F74}" presName="bigChev" presStyleLbl="node1" presStyleIdx="1" presStyleCnt="5" custAng="0" custLinFactX="-94062" custLinFactNeighborX="-100000" custLinFactNeighborY="730"/>
      <dgm:spPr/>
    </dgm:pt>
    <dgm:pt modelId="{89728323-EDAD-4C9A-987B-2CDEBA7F6A9C}" type="pres">
      <dgm:prSet presAssocID="{261225C2-CB07-43B9-B893-7484A2963F74}" presName="vSp" presStyleCnt="0"/>
      <dgm:spPr/>
    </dgm:pt>
    <dgm:pt modelId="{165D6D79-649D-440B-B40D-DEC566BA3CA1}" type="pres">
      <dgm:prSet presAssocID="{3D8BBF8C-27EC-4B76-8297-70C7352E714E}" presName="horFlow" presStyleCnt="0"/>
      <dgm:spPr/>
    </dgm:pt>
    <dgm:pt modelId="{0D6BA132-0BD9-484F-8322-14BB042325A6}" type="pres">
      <dgm:prSet presAssocID="{3D8BBF8C-27EC-4B76-8297-70C7352E714E}" presName="bigChev" presStyleLbl="node1" presStyleIdx="2" presStyleCnt="5" custLinFactX="-93786" custLinFactNeighborX="-100000" custLinFactNeighborY="-9503"/>
      <dgm:spPr/>
    </dgm:pt>
    <dgm:pt modelId="{6F48464E-5658-4226-B4A6-5E0162A4154E}" type="pres">
      <dgm:prSet presAssocID="{3D8BBF8C-27EC-4B76-8297-70C7352E714E}" presName="vSp" presStyleCnt="0"/>
      <dgm:spPr/>
    </dgm:pt>
    <dgm:pt modelId="{97BB674D-BAA3-4E11-8602-59C21E8ABC59}" type="pres">
      <dgm:prSet presAssocID="{161BA0FD-DFB1-40E3-870C-B95651A21A4D}" presName="horFlow" presStyleCnt="0"/>
      <dgm:spPr/>
    </dgm:pt>
    <dgm:pt modelId="{6765103B-0C7D-4136-9121-E3455505DA77}" type="pres">
      <dgm:prSet presAssocID="{161BA0FD-DFB1-40E3-870C-B95651A21A4D}" presName="bigChev" presStyleLbl="node1" presStyleIdx="3" presStyleCnt="5" custLinFactX="-93286" custLinFactNeighborX="-100000" custLinFactNeighborY="-22007"/>
      <dgm:spPr/>
    </dgm:pt>
    <dgm:pt modelId="{863D6224-E9AD-48F8-B398-9B81C8BA8334}" type="pres">
      <dgm:prSet presAssocID="{161BA0FD-DFB1-40E3-870C-B95651A21A4D}" presName="vSp" presStyleCnt="0"/>
      <dgm:spPr/>
    </dgm:pt>
    <dgm:pt modelId="{E9897A95-BC5F-4639-8820-8E2A44120D50}" type="pres">
      <dgm:prSet presAssocID="{02406836-A953-49FF-98BB-DEF1E41AAD48}" presName="horFlow" presStyleCnt="0"/>
      <dgm:spPr/>
    </dgm:pt>
    <dgm:pt modelId="{0AC15183-234F-4F25-A32E-17582672D58E}" type="pres">
      <dgm:prSet presAssocID="{02406836-A953-49FF-98BB-DEF1E41AAD48}" presName="bigChev" presStyleLbl="node1" presStyleIdx="4" presStyleCnt="5" custLinFactX="-93230" custLinFactNeighborX="-100000" custLinFactNeighborY="-31938"/>
      <dgm:spPr/>
    </dgm:pt>
  </dgm:ptLst>
  <dgm:cxnLst>
    <dgm:cxn modelId="{C4CE8108-FC06-4653-A940-4D7BD29C3665}" type="presOf" srcId="{B89EAFEA-BF26-45D1-8D97-840AB351688B}" destId="{A9F21946-FB2F-44E9-9F7A-5FC2D582A680}" srcOrd="0" destOrd="0" presId="urn:microsoft.com/office/officeart/2005/8/layout/lProcess3"/>
    <dgm:cxn modelId="{C89BB611-F101-444F-ACF2-D4A3B8BDE883}" type="presOf" srcId="{3D8BBF8C-27EC-4B76-8297-70C7352E714E}" destId="{0D6BA132-0BD9-484F-8322-14BB042325A6}" srcOrd="0" destOrd="0" presId="urn:microsoft.com/office/officeart/2005/8/layout/lProcess3"/>
    <dgm:cxn modelId="{3EE1CE14-2B9B-465D-B138-CA11662CCA3C}" type="presOf" srcId="{02406836-A953-49FF-98BB-DEF1E41AAD48}" destId="{0AC15183-234F-4F25-A32E-17582672D58E}" srcOrd="0" destOrd="0" presId="urn:microsoft.com/office/officeart/2005/8/layout/lProcess3"/>
    <dgm:cxn modelId="{87F65F39-8A6D-4A39-A930-54D38C97603D}" type="presOf" srcId="{05FB39D7-E1B3-45AD-86E1-845C1F2A3BE7}" destId="{5C977F1C-A1F3-44FB-8A9E-E8E0EC7C443C}" srcOrd="0" destOrd="0" presId="urn:microsoft.com/office/officeart/2005/8/layout/lProcess3"/>
    <dgm:cxn modelId="{BC87C24B-785A-44F9-ADDF-A78C39E1D2AA}" srcId="{B89EAFEA-BF26-45D1-8D97-840AB351688B}" destId="{05FB39D7-E1B3-45AD-86E1-845C1F2A3BE7}" srcOrd="0" destOrd="0" parTransId="{36657E1B-707E-4F5B-B882-D80E89C270D4}" sibTransId="{5823A0C4-2D19-4019-9FC3-58D4AA4EA9B1}"/>
    <dgm:cxn modelId="{DDF0186D-B917-4F87-A016-9723B6304A17}" type="presOf" srcId="{261225C2-CB07-43B9-B893-7484A2963F74}" destId="{21D007D5-098B-4232-BA91-A05236748A6D}" srcOrd="0" destOrd="0" presId="urn:microsoft.com/office/officeart/2005/8/layout/lProcess3"/>
    <dgm:cxn modelId="{5BDE0D77-161E-47C8-AB31-7F619B2496B0}" srcId="{B89EAFEA-BF26-45D1-8D97-840AB351688B}" destId="{3D8BBF8C-27EC-4B76-8297-70C7352E714E}" srcOrd="2" destOrd="0" parTransId="{76E4E73A-9FAD-4971-9167-0C4AC6B3C16D}" sibTransId="{5A865C71-8B84-4979-8BD9-AEFD29DB759A}"/>
    <dgm:cxn modelId="{CE71BF7A-412E-4862-93CE-8B9E1CF0253D}" srcId="{B89EAFEA-BF26-45D1-8D97-840AB351688B}" destId="{02406836-A953-49FF-98BB-DEF1E41AAD48}" srcOrd="4" destOrd="0" parTransId="{F3F92767-8566-4706-B9E4-DD97674D91C1}" sibTransId="{FD1DA76A-851F-42E4-A089-109C9F1A94D6}"/>
    <dgm:cxn modelId="{81F5AABB-E2BE-419A-A0F0-294AB03A95FC}" srcId="{B89EAFEA-BF26-45D1-8D97-840AB351688B}" destId="{261225C2-CB07-43B9-B893-7484A2963F74}" srcOrd="1" destOrd="0" parTransId="{6547F2E2-DB97-4E26-B43F-CC06791C9FE1}" sibTransId="{C8E33BDA-DDC9-4B87-9FE8-5DEB2D940D97}"/>
    <dgm:cxn modelId="{B39A83CD-D1F1-4294-944F-BFCD5D284F91}" type="presOf" srcId="{161BA0FD-DFB1-40E3-870C-B95651A21A4D}" destId="{6765103B-0C7D-4136-9121-E3455505DA77}" srcOrd="0" destOrd="0" presId="urn:microsoft.com/office/officeart/2005/8/layout/lProcess3"/>
    <dgm:cxn modelId="{DD89DDE0-BEBD-4445-B1A7-BFF1B46CD59D}" srcId="{B89EAFEA-BF26-45D1-8D97-840AB351688B}" destId="{161BA0FD-DFB1-40E3-870C-B95651A21A4D}" srcOrd="3" destOrd="0" parTransId="{C7EE72EF-3045-47CD-89A1-4998876227C1}" sibTransId="{92349AE9-420B-470E-972B-8C940A21BB38}"/>
    <dgm:cxn modelId="{53C46281-D3B9-4504-A6F9-BE87C1C3B674}" type="presParOf" srcId="{A9F21946-FB2F-44E9-9F7A-5FC2D582A680}" destId="{C2100699-14E7-49D9-A1EE-A23B294673E5}" srcOrd="0" destOrd="0" presId="urn:microsoft.com/office/officeart/2005/8/layout/lProcess3"/>
    <dgm:cxn modelId="{515D14E1-8186-473F-A36D-22FDDA0B27A9}" type="presParOf" srcId="{C2100699-14E7-49D9-A1EE-A23B294673E5}" destId="{5C977F1C-A1F3-44FB-8A9E-E8E0EC7C443C}" srcOrd="0" destOrd="0" presId="urn:microsoft.com/office/officeart/2005/8/layout/lProcess3"/>
    <dgm:cxn modelId="{F5805071-A4AB-47E8-BACB-FC4A2284AEA3}" type="presParOf" srcId="{A9F21946-FB2F-44E9-9F7A-5FC2D582A680}" destId="{939C95CE-1B3F-45C3-A620-AF0AF0C6113C}" srcOrd="1" destOrd="0" presId="urn:microsoft.com/office/officeart/2005/8/layout/lProcess3"/>
    <dgm:cxn modelId="{3BC3D47C-52A1-4FA4-A31D-D64D67ED0CA9}" type="presParOf" srcId="{A9F21946-FB2F-44E9-9F7A-5FC2D582A680}" destId="{C41A85C6-3892-4444-A010-583984A4D22C}" srcOrd="2" destOrd="0" presId="urn:microsoft.com/office/officeart/2005/8/layout/lProcess3"/>
    <dgm:cxn modelId="{36DB34B5-5A63-45D8-9709-2D63BC3A1617}" type="presParOf" srcId="{C41A85C6-3892-4444-A010-583984A4D22C}" destId="{21D007D5-098B-4232-BA91-A05236748A6D}" srcOrd="0" destOrd="0" presId="urn:microsoft.com/office/officeart/2005/8/layout/lProcess3"/>
    <dgm:cxn modelId="{7B827AF7-F5A2-424A-BB78-4A46A3D86315}" type="presParOf" srcId="{A9F21946-FB2F-44E9-9F7A-5FC2D582A680}" destId="{89728323-EDAD-4C9A-987B-2CDEBA7F6A9C}" srcOrd="3" destOrd="0" presId="urn:microsoft.com/office/officeart/2005/8/layout/lProcess3"/>
    <dgm:cxn modelId="{A77C700E-0BC8-4E6F-BA0B-1270DFE2F453}" type="presParOf" srcId="{A9F21946-FB2F-44E9-9F7A-5FC2D582A680}" destId="{165D6D79-649D-440B-B40D-DEC566BA3CA1}" srcOrd="4" destOrd="0" presId="urn:microsoft.com/office/officeart/2005/8/layout/lProcess3"/>
    <dgm:cxn modelId="{E4CE173B-5DFE-488D-8037-6484F2F5E698}" type="presParOf" srcId="{165D6D79-649D-440B-B40D-DEC566BA3CA1}" destId="{0D6BA132-0BD9-484F-8322-14BB042325A6}" srcOrd="0" destOrd="0" presId="urn:microsoft.com/office/officeart/2005/8/layout/lProcess3"/>
    <dgm:cxn modelId="{B590163F-FEB6-4965-9608-A4077E45AAF1}" type="presParOf" srcId="{A9F21946-FB2F-44E9-9F7A-5FC2D582A680}" destId="{6F48464E-5658-4226-B4A6-5E0162A4154E}" srcOrd="5" destOrd="0" presId="urn:microsoft.com/office/officeart/2005/8/layout/lProcess3"/>
    <dgm:cxn modelId="{6DAF7A68-88E5-4E6F-A7B4-471775114550}" type="presParOf" srcId="{A9F21946-FB2F-44E9-9F7A-5FC2D582A680}" destId="{97BB674D-BAA3-4E11-8602-59C21E8ABC59}" srcOrd="6" destOrd="0" presId="urn:microsoft.com/office/officeart/2005/8/layout/lProcess3"/>
    <dgm:cxn modelId="{DD02C080-9720-4754-95F5-82BEEB2C9923}" type="presParOf" srcId="{97BB674D-BAA3-4E11-8602-59C21E8ABC59}" destId="{6765103B-0C7D-4136-9121-E3455505DA77}" srcOrd="0" destOrd="0" presId="urn:microsoft.com/office/officeart/2005/8/layout/lProcess3"/>
    <dgm:cxn modelId="{91A1683D-603F-41B8-8B02-C035B0168522}" type="presParOf" srcId="{A9F21946-FB2F-44E9-9F7A-5FC2D582A680}" destId="{863D6224-E9AD-48F8-B398-9B81C8BA8334}" srcOrd="7" destOrd="0" presId="urn:microsoft.com/office/officeart/2005/8/layout/lProcess3"/>
    <dgm:cxn modelId="{BAAF5564-A692-46DB-A85C-868ED58B5C6B}" type="presParOf" srcId="{A9F21946-FB2F-44E9-9F7A-5FC2D582A680}" destId="{E9897A95-BC5F-4639-8820-8E2A44120D50}" srcOrd="8" destOrd="0" presId="urn:microsoft.com/office/officeart/2005/8/layout/lProcess3"/>
    <dgm:cxn modelId="{5A23615A-A903-4A97-A86A-6B37A4BFCB3D}" type="presParOf" srcId="{E9897A95-BC5F-4639-8820-8E2A44120D50}" destId="{0AC15183-234F-4F25-A32E-17582672D58E}" srcOrd="0" destOrd="0" presId="urn:microsoft.com/office/officeart/2005/8/layout/lProcess3"/>
  </dgm:cxnLst>
  <dgm:bg>
    <a:effectLst>
      <a:glow rad="228600">
        <a:schemeClr val="accent1">
          <a:satMod val="175000"/>
          <a:alpha val="40000"/>
        </a:schemeClr>
      </a:glow>
    </a:effectLst>
  </dgm:bg>
  <dgm:whole>
    <a:ln>
      <a:solidFill>
        <a:schemeClr val="bg1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77F1C-A1F3-44FB-8A9E-E8E0EC7C443C}">
      <dsp:nvSpPr>
        <dsp:cNvPr id="0" name=""/>
        <dsp:cNvSpPr/>
      </dsp:nvSpPr>
      <dsp:spPr>
        <a:xfrm>
          <a:off x="0" y="111798"/>
          <a:ext cx="2545041" cy="101801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bg1"/>
              </a:solidFill>
            </a:rPr>
            <a:t>FORMING</a:t>
          </a:r>
        </a:p>
      </dsp:txBody>
      <dsp:txXfrm>
        <a:off x="509008" y="111798"/>
        <a:ext cx="1527025" cy="1018016"/>
      </dsp:txXfrm>
    </dsp:sp>
    <dsp:sp modelId="{21D007D5-098B-4232-BA91-A05236748A6D}">
      <dsp:nvSpPr>
        <dsp:cNvPr id="0" name=""/>
        <dsp:cNvSpPr/>
      </dsp:nvSpPr>
      <dsp:spPr>
        <a:xfrm>
          <a:off x="0" y="1170536"/>
          <a:ext cx="2545041" cy="1018016"/>
        </a:xfrm>
        <a:prstGeom prst="chevron">
          <a:avLst/>
        </a:prstGeom>
        <a:solidFill>
          <a:schemeClr val="accent3">
            <a:hueOff val="2812261"/>
            <a:satOff val="547"/>
            <a:lumOff val="2941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bg1"/>
              </a:solidFill>
            </a:rPr>
            <a:t>STORMING</a:t>
          </a:r>
        </a:p>
      </dsp:txBody>
      <dsp:txXfrm>
        <a:off x="509008" y="1170536"/>
        <a:ext cx="1527025" cy="1018016"/>
      </dsp:txXfrm>
    </dsp:sp>
    <dsp:sp modelId="{0D6BA132-0BD9-484F-8322-14BB042325A6}">
      <dsp:nvSpPr>
        <dsp:cNvPr id="0" name=""/>
        <dsp:cNvSpPr/>
      </dsp:nvSpPr>
      <dsp:spPr>
        <a:xfrm>
          <a:off x="0" y="2226901"/>
          <a:ext cx="2545041" cy="1018016"/>
        </a:xfrm>
        <a:prstGeom prst="chevron">
          <a:avLst/>
        </a:prstGeom>
        <a:solidFill>
          <a:schemeClr val="accent3">
            <a:hueOff val="5624522"/>
            <a:satOff val="1095"/>
            <a:lumOff val="5882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bg1"/>
              </a:solidFill>
            </a:rPr>
            <a:t>NORMING</a:t>
          </a:r>
        </a:p>
      </dsp:txBody>
      <dsp:txXfrm>
        <a:off x="509008" y="2226901"/>
        <a:ext cx="1527025" cy="1018016"/>
      </dsp:txXfrm>
    </dsp:sp>
    <dsp:sp modelId="{6765103B-0C7D-4136-9121-E3455505DA77}">
      <dsp:nvSpPr>
        <dsp:cNvPr id="0" name=""/>
        <dsp:cNvSpPr/>
      </dsp:nvSpPr>
      <dsp:spPr>
        <a:xfrm>
          <a:off x="0" y="3260147"/>
          <a:ext cx="2545041" cy="1018016"/>
        </a:xfrm>
        <a:prstGeom prst="chevron">
          <a:avLst/>
        </a:prstGeom>
        <a:solidFill>
          <a:schemeClr val="accent3">
            <a:hueOff val="8436782"/>
            <a:satOff val="1642"/>
            <a:lumOff val="8824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bg1"/>
              </a:solidFill>
            </a:rPr>
            <a:t>PERFORMING</a:t>
          </a:r>
          <a:r>
            <a:rPr lang="en-GB" sz="1500" b="1" kern="1200" dirty="0"/>
            <a:t> </a:t>
          </a:r>
        </a:p>
      </dsp:txBody>
      <dsp:txXfrm>
        <a:off x="509008" y="3260147"/>
        <a:ext cx="1527025" cy="1018016"/>
      </dsp:txXfrm>
    </dsp:sp>
    <dsp:sp modelId="{0AC15183-234F-4F25-A32E-17582672D58E}">
      <dsp:nvSpPr>
        <dsp:cNvPr id="0" name=""/>
        <dsp:cNvSpPr/>
      </dsp:nvSpPr>
      <dsp:spPr>
        <a:xfrm>
          <a:off x="0" y="4319587"/>
          <a:ext cx="2545041" cy="1018016"/>
        </a:xfrm>
        <a:prstGeom prst="chevron">
          <a:avLst/>
        </a:prstGeom>
        <a:solidFill>
          <a:schemeClr val="accent3">
            <a:hueOff val="11249043"/>
            <a:satOff val="2189"/>
            <a:lumOff val="1176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bg1"/>
              </a:solidFill>
            </a:rPr>
            <a:t>ADJOURNING</a:t>
          </a:r>
          <a:r>
            <a:rPr lang="en-GB" sz="1500" kern="1200" dirty="0"/>
            <a:t> </a:t>
          </a:r>
        </a:p>
      </dsp:txBody>
      <dsp:txXfrm>
        <a:off x="509008" y="4319587"/>
        <a:ext cx="1527025" cy="1018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020C7B-05BC-4B7E-AE37-979BCB2AA3A7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B3AFE1-5AFB-4C9F-ABC5-B3CF1552C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315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Self-Introduction and explain presentation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32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objectives and learning outcomes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054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Ask the learners what they think a team is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33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Explain a definition of a team in the workplace.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"A workplace team is any group of people organized to work together, both interdependently and cooperatively to accomplish and achieve a combined purpose or a goal"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422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a team forms, this is about how a team develops from the initial first steps throughout the time on working together.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 1965 an American psychological researcher Bruce Tuckman developed a model of group dynamics witch he identifies the stages a team encounters as they go through this prosses this is identified by five stages.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3502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Forming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team acquaints and establishes ground rules. Members are treated as stranger.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Storming: 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Members start to communicate, but still view themselves as individuals than part of the team.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Norming: 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People feel part of the team and realize work can be achieved by working together and accepting others input.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Performing: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The team works together as one towards completing the task in a open and trusting atmosphere.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Adjourning: 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team assesses the work and tasks completed and implements a plan for transitioning roles and recognizing members contributions.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1738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 a team each member adopts their own roles within the team.</a:t>
            </a:r>
          </a:p>
          <a:p>
            <a:pPr>
              <a:spcAft>
                <a:spcPts val="0"/>
              </a:spcAft>
            </a:pPr>
            <a:endParaRPr lang="en-GB" sz="1800" kern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researcher and management consultant Dr Raymond Meredith Belbin developed a model that recognised that there are 9 roles that a person brings to a team.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doesn't mean that every team requires 9 people! Most people will have two or three Belbin Team Roles that they are most comfortable with, and this can change over time.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635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Resource Investigator: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Uses their inquisitive nature to find ideas to bring back to the team.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Teamworker</a:t>
            </a: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Helps the team to gel, using their versatility to identify the work required and complete it on behalf of the team.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Co-ordinator: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Needed to focus on the team's objectives, draw out team members and delegate work appropriately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Plant: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Tends to be highly creative and good at solving problems in unconventional ways.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Monitor Evaluator: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Provides a logical eye, making impartial judgements where required and weighs up the team's options in a dispassionate way.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Specialist: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Brings in-depth knowledge of a key area to the team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Shaper: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Provides the necessary drive to ensure that the team keeps moving and does not lose focus or momentum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Implementer: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Needed to plan a workable strategy and carry it out as efficiently as possible.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Completer Finisher: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Most effectively used at the end of tasks to polish and scrutinise the work for errors, subjecting it to the highest standards of quality control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7079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this being said there is also Dysfunctions that are common in a team and this needs to be under stood and high lighted if any of these are noticed to have a successful team.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797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5 most common dysfunctions within a team can be found in a model developed by consultant and speaker Patrick Lencioni.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5 main dysfunctions are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{see slide}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2518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all these models being recognised and understood by a team this can help a team to be efficient and effective team.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the effectiveness of a team can benefit the employees and the employer by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{see slide}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B3AFE1-5AFB-4C9F-ABC5-B3CF1552C99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461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3E929A-E6F9-4FAC-96C0-B232F6C79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EFFECTIVE TEAM WORKING</a:t>
            </a:r>
          </a:p>
        </p:txBody>
      </p:sp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F9581177-8ECD-4601-B90F-EC5B0E254C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243" y="838200"/>
            <a:ext cx="5155096" cy="303041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415D7E-58CF-40A0-8AF5-242C6D608AEF}"/>
              </a:ext>
            </a:extLst>
          </p:cNvPr>
          <p:cNvSpPr txBox="1"/>
          <p:nvPr/>
        </p:nvSpPr>
        <p:spPr>
          <a:xfrm>
            <a:off x="596348" y="437322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BMSK 4002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C1582F-9AF4-4B74-8AB6-A6AEB1E6E209}"/>
              </a:ext>
            </a:extLst>
          </p:cNvPr>
          <p:cNvSpPr txBox="1"/>
          <p:nvPr/>
        </p:nvSpPr>
        <p:spPr>
          <a:xfrm>
            <a:off x="8772939" y="6281530"/>
            <a:ext cx="3299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CHRISTOPHER DOWNEY</a:t>
            </a:r>
          </a:p>
          <a:p>
            <a:r>
              <a:rPr lang="en-GB" b="1" dirty="0"/>
              <a:t>                 1910814</a:t>
            </a:r>
          </a:p>
        </p:txBody>
      </p:sp>
    </p:spTree>
    <p:extLst>
      <p:ext uri="{BB962C8B-B14F-4D97-AF65-F5344CB8AC3E}">
        <p14:creationId xmlns:p14="http://schemas.microsoft.com/office/powerpoint/2010/main" val="2219160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13CD88-B54E-4632-83CC-416B8DB5A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541" y="1447799"/>
            <a:ext cx="5044065" cy="632791"/>
          </a:xfrm>
        </p:spPr>
        <p:txBody>
          <a:bodyPr/>
          <a:lstStyle/>
          <a:p>
            <a:pPr marL="685800" indent="-685800">
              <a:buFont typeface="Wingdings" panose="05000000000000000000" pitchFamily="2" charset="2"/>
              <a:buChar char="v"/>
            </a:pPr>
            <a:r>
              <a:rPr lang="en-GB" sz="4400" b="1" dirty="0"/>
              <a:t>OBJECTIVES :</a:t>
            </a: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7ADC0973-8EEF-420F-B4A5-CDFC176475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7541" y="2292625"/>
            <a:ext cx="4354216" cy="339243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4A211AB-CAE4-4F55-9EF5-2A3DAB1DC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13288" y="1447799"/>
            <a:ext cx="7067895" cy="4237261"/>
          </a:xfrm>
        </p:spPr>
        <p:txBody>
          <a:bodyPr/>
          <a:lstStyle/>
          <a:p>
            <a:endParaRPr lang="en-GB" dirty="0"/>
          </a:p>
          <a:p>
            <a:pPr>
              <a:buClr>
                <a:schemeClr val="bg1"/>
              </a:buClr>
              <a:buSzPct val="84000"/>
            </a:pPr>
            <a:endParaRPr lang="en-GB" sz="2400" b="1" dirty="0"/>
          </a:p>
          <a:p>
            <a:pPr>
              <a:buClr>
                <a:schemeClr val="tx1">
                  <a:lumMod val="95000"/>
                </a:schemeClr>
              </a:buClr>
              <a:buSzPct val="100000"/>
            </a:pPr>
            <a:r>
              <a:rPr lang="en-GB" sz="3200" b="1" dirty="0"/>
              <a:t>: WHAT IS A WORKPLACE TEAM.</a:t>
            </a:r>
          </a:p>
          <a:p>
            <a:pPr>
              <a:buClr>
                <a:schemeClr val="tx1">
                  <a:lumMod val="95000"/>
                </a:schemeClr>
              </a:buClr>
              <a:buSzPct val="100000"/>
            </a:pPr>
            <a:r>
              <a:rPr lang="en-GB" sz="3200" b="1" dirty="0"/>
              <a:t>: HOW A TEAM IS FORMED. </a:t>
            </a:r>
          </a:p>
          <a:p>
            <a:pPr>
              <a:buClr>
                <a:schemeClr val="tx1">
                  <a:lumMod val="95000"/>
                </a:schemeClr>
              </a:buClr>
              <a:buSzPct val="100000"/>
            </a:pPr>
            <a:r>
              <a:rPr lang="en-GB" sz="3200" b="1" dirty="0"/>
              <a:t>: TEAM MEMBERS ROLES. </a:t>
            </a:r>
          </a:p>
          <a:p>
            <a:pPr>
              <a:buClr>
                <a:schemeClr val="tx1">
                  <a:lumMod val="95000"/>
                </a:schemeClr>
              </a:buClr>
              <a:buSzPct val="100000"/>
            </a:pPr>
            <a:r>
              <a:rPr lang="en-GB" sz="3200" b="1" dirty="0"/>
              <a:t>: THE DYSFUNCTIONS OF A TEAM.</a:t>
            </a:r>
          </a:p>
          <a:p>
            <a:pPr>
              <a:buClr>
                <a:schemeClr val="tx1">
                  <a:lumMod val="95000"/>
                </a:schemeClr>
              </a:buClr>
              <a:buSzPct val="100000"/>
            </a:pPr>
            <a:r>
              <a:rPr lang="en-GB" sz="3200" b="1" dirty="0"/>
              <a:t>: THE EFFECTIVENESS OF A TEAM.</a:t>
            </a:r>
          </a:p>
        </p:txBody>
      </p:sp>
    </p:spTree>
    <p:extLst>
      <p:ext uri="{BB962C8B-B14F-4D97-AF65-F5344CB8AC3E}">
        <p14:creationId xmlns:p14="http://schemas.microsoft.com/office/powerpoint/2010/main" val="1316346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87523-1A81-4A92-9659-9094A9FDF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7"/>
            <a:ext cx="9404723" cy="1773647"/>
          </a:xfrm>
        </p:spPr>
        <p:txBody>
          <a:bodyPr/>
          <a:lstStyle/>
          <a:p>
            <a:pPr algn="ctr"/>
            <a:r>
              <a:rPr lang="en-GB" sz="4400" b="1" dirty="0"/>
              <a:t>WHAT IS A TEAM IN THE WORKPLACE 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BAA7D7-E9E6-496F-8579-84F34FB6F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2113" y="2438314"/>
            <a:ext cx="8827773" cy="1981372"/>
          </a:xfrm>
          <a:prstGeom prst="rect">
            <a:avLst/>
          </a:prstGeom>
        </p:spPr>
      </p:pic>
      <p:pic>
        <p:nvPicPr>
          <p:cNvPr id="5" name="Picture 4" descr="A picture containing toy, white&#10;&#10;Description automatically generated">
            <a:extLst>
              <a:ext uri="{FF2B5EF4-FFF2-40B4-BE49-F238E27FC236}">
                <a16:creationId xmlns:a16="http://schemas.microsoft.com/office/drawing/2014/main" id="{34070945-9020-4DBF-B8DB-EA1750A8C8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8226" y="2226365"/>
            <a:ext cx="9011478" cy="446598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59857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6B6E212-DF11-4F9C-8F32-38796280D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A TEAM IN THE WORKPLACE </a:t>
            </a:r>
          </a:p>
        </p:txBody>
      </p:sp>
      <p:pic>
        <p:nvPicPr>
          <p:cNvPr id="7" name="Content Placeholder 6" descr="A close up of a toy&#10;&#10;Description automatically generated">
            <a:extLst>
              <a:ext uri="{FF2B5EF4-FFF2-40B4-BE49-F238E27FC236}">
                <a16:creationId xmlns:a16="http://schemas.microsoft.com/office/drawing/2014/main" id="{705679E3-B9CB-45E3-9AE1-D8034DAFD0A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45589" y="2724577"/>
            <a:ext cx="3840480" cy="353554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820153-C485-4DC4-B64A-6B095C02C9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56314" y="2724578"/>
            <a:ext cx="4788500" cy="3680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b="1" i="0" dirty="0">
                <a:effectLst/>
                <a:latin typeface="+mn-lt"/>
              </a:rPr>
              <a:t>A workplace team is any group of people organized to work together, both interdependently and cooperatively to accomplish a combined  purpose or a goal.</a:t>
            </a:r>
            <a:endParaRPr lang="en-GB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348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0A4EF-4D59-4C61-AB2C-4A0CF1BC0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HOW A TEAM FORMS </a:t>
            </a:r>
          </a:p>
        </p:txBody>
      </p:sp>
      <p:pic>
        <p:nvPicPr>
          <p:cNvPr id="4" name="Picture 3" descr="A close up of a toy&#10;&#10;Description automatically generated">
            <a:extLst>
              <a:ext uri="{FF2B5EF4-FFF2-40B4-BE49-F238E27FC236}">
                <a16:creationId xmlns:a16="http://schemas.microsoft.com/office/drawing/2014/main" id="{A0B43940-08C6-423A-AB34-36919090B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6597" y="1631853"/>
            <a:ext cx="7807569" cy="462827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9848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0B86E-7A70-4370-9873-EAC4B1C04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9"/>
            <a:ext cx="9404723" cy="639768"/>
          </a:xfrm>
        </p:spPr>
        <p:txBody>
          <a:bodyPr/>
          <a:lstStyle/>
          <a:p>
            <a:pPr algn="ctr"/>
            <a:r>
              <a:rPr lang="en-GB" sz="3200" b="1" dirty="0"/>
              <a:t>TUCKMAN’S GROUP DEVELOPMENT MODEL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F850F39-4CCD-437D-B5ED-A888C7FABE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1511525"/>
              </p:ext>
            </p:extLst>
          </p:nvPr>
        </p:nvGraphicFramePr>
        <p:xfrm>
          <a:off x="119270" y="1192696"/>
          <a:ext cx="11595652" cy="566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FC9C863-E55D-48A3-9B50-4300D141C910}"/>
              </a:ext>
            </a:extLst>
          </p:cNvPr>
          <p:cNvSpPr txBox="1"/>
          <p:nvPr/>
        </p:nvSpPr>
        <p:spPr>
          <a:xfrm>
            <a:off x="2628899" y="1939636"/>
            <a:ext cx="8884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team acquaints and establishes ground rules. Members are treated as strangers.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EDBFB-D6F2-47FD-9451-0593CFD3069E}"/>
              </a:ext>
            </a:extLst>
          </p:cNvPr>
          <p:cNvSpPr txBox="1"/>
          <p:nvPr/>
        </p:nvSpPr>
        <p:spPr>
          <a:xfrm>
            <a:off x="2628899" y="2959796"/>
            <a:ext cx="908602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Members </a:t>
            </a:r>
            <a:r>
              <a:rPr lang="en-GB" sz="2000" dirty="0"/>
              <a:t>start</a:t>
            </a:r>
            <a:r>
              <a:rPr lang="en-GB" dirty="0"/>
              <a:t> to communicate, but still view themselves as individuals than part of the team.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32BF3D-E008-4391-98B6-1D387A2451B7}"/>
              </a:ext>
            </a:extLst>
          </p:cNvPr>
          <p:cNvSpPr txBox="1"/>
          <p:nvPr/>
        </p:nvSpPr>
        <p:spPr>
          <a:xfrm>
            <a:off x="2628899" y="4094922"/>
            <a:ext cx="90860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People feel part of the team and realize work can be achieved by working together and accepting others input.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8B960B-ADE7-4EE6-ABBE-00314B620BA7}"/>
              </a:ext>
            </a:extLst>
          </p:cNvPr>
          <p:cNvSpPr txBox="1"/>
          <p:nvPr/>
        </p:nvSpPr>
        <p:spPr>
          <a:xfrm>
            <a:off x="2756452" y="5115339"/>
            <a:ext cx="8958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team works together as one towards completing the task in a open and trusting atmosphere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83505F-CFD7-4320-862F-113CCB39E13B}"/>
              </a:ext>
            </a:extLst>
          </p:cNvPr>
          <p:cNvSpPr txBox="1"/>
          <p:nvPr/>
        </p:nvSpPr>
        <p:spPr>
          <a:xfrm>
            <a:off x="2756453" y="6135756"/>
            <a:ext cx="8958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team assesses the work and tasks completed and implements a plan for transitioning roles and recognizing members contributions </a:t>
            </a:r>
          </a:p>
        </p:txBody>
      </p:sp>
    </p:spTree>
    <p:extLst>
      <p:ext uri="{BB962C8B-B14F-4D97-AF65-F5344CB8AC3E}">
        <p14:creationId xmlns:p14="http://schemas.microsoft.com/office/powerpoint/2010/main" val="2738638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7BA7-B266-4ABD-A02F-5C4EC86C7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MEMBERS ROLES IN A TEAM</a:t>
            </a:r>
          </a:p>
        </p:txBody>
      </p:sp>
      <p:pic>
        <p:nvPicPr>
          <p:cNvPr id="4" name="Picture 3" descr="A picture containing sitting, drawing&#10;&#10;Description automatically generated">
            <a:extLst>
              <a:ext uri="{FF2B5EF4-FFF2-40B4-BE49-F238E27FC236}">
                <a16:creationId xmlns:a16="http://schemas.microsoft.com/office/drawing/2014/main" id="{ABA1A12C-4E6A-42E0-A50E-9E8F1CC456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839180"/>
            <a:ext cx="9875519" cy="455203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14146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E0B61-474E-4851-966A-D00BDA8C5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BELBINS 9 TEAM ROLES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F59C3BB9-D292-411A-A349-E84242FBE2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8634" y="1143000"/>
            <a:ext cx="8672200" cy="5262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051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D434-FDD2-4F6C-A1B8-C9E51F2F5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DYSFUNCTIONS OF A TEAM </a:t>
            </a: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84A61040-465D-40A8-B3F4-381E89DB53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7754" y="1853248"/>
            <a:ext cx="3981156" cy="5004752"/>
          </a:xfrm>
          <a:prstGeom prst="rect">
            <a:avLst/>
          </a:prstGeom>
        </p:spPr>
      </p:pic>
      <p:pic>
        <p:nvPicPr>
          <p:cNvPr id="6" name="Picture 5" descr="A close up of a toy&#10;&#10;Description automatically generated">
            <a:extLst>
              <a:ext uri="{FF2B5EF4-FFF2-40B4-BE49-F238E27FC236}">
                <a16:creationId xmlns:a16="http://schemas.microsoft.com/office/drawing/2014/main" id="{304E7948-A224-46D8-8411-B13B7F5FB7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1852" y="1849903"/>
            <a:ext cx="4135902" cy="500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553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7FC70-29BF-42B6-A221-7382A237E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LENCIONI’S 5 DYSFUNCTIONS OF A TEAM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80AC710-8454-4836-9BCD-3A2946B268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22849" b="9656"/>
          <a:stretch/>
        </p:blipFill>
        <p:spPr>
          <a:xfrm>
            <a:off x="646111" y="2138288"/>
            <a:ext cx="9721777" cy="39997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75568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97C9-9070-42C7-9AB1-06BA0BD3B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EFFECTIVNESS OF A TEAM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3728B2-9A4A-4D9F-8468-50B698F48EC0}"/>
              </a:ext>
            </a:extLst>
          </p:cNvPr>
          <p:cNvSpPr txBox="1"/>
          <p:nvPr/>
        </p:nvSpPr>
        <p:spPr>
          <a:xfrm>
            <a:off x="1391478" y="1853248"/>
            <a:ext cx="979335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800" b="1" dirty="0"/>
              <a:t>: IDEA GENERATION. </a:t>
            </a:r>
          </a:p>
          <a:p>
            <a:pPr lvl="1"/>
            <a:r>
              <a:rPr lang="en-GB" sz="2800" b="1" dirty="0"/>
              <a:t>: THE WORKLOAD IS SHARED.</a:t>
            </a:r>
          </a:p>
          <a:p>
            <a:pPr lvl="1"/>
            <a:r>
              <a:rPr lang="en-GB" sz="2800" b="1" dirty="0"/>
              <a:t>: BOOSTS PRODUCTIVITY .</a:t>
            </a:r>
          </a:p>
          <a:p>
            <a:pPr lvl="1"/>
            <a:r>
              <a:rPr lang="en-GB" sz="2800" b="1" dirty="0"/>
              <a:t>: STRONG WORK ETHIC AND TEAM SPIRIT. </a:t>
            </a:r>
          </a:p>
          <a:p>
            <a:pPr lvl="1"/>
            <a:r>
              <a:rPr lang="en-GB" sz="2800" b="1" dirty="0"/>
              <a:t>: BETTER SERVICE.</a:t>
            </a:r>
          </a:p>
          <a:p>
            <a:pPr lvl="1"/>
            <a:r>
              <a:rPr lang="en-GB" sz="2800" b="1" dirty="0"/>
              <a:t>: DIFFERENT TEAM MEMBERS BRING DIFFERENT STRENGHTS TO THE TEAM.</a:t>
            </a:r>
          </a:p>
          <a:p>
            <a:pPr lvl="1"/>
            <a:r>
              <a:rPr lang="en-GB" sz="2800" b="1" dirty="0"/>
              <a:t>: EFFECTIVE TEAM CAN ACHIEVE INCREDIBLE RESULTS.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B7CC4948-C3CA-47BF-8081-04126BFC4F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1818"/>
          <a:stretch/>
        </p:blipFill>
        <p:spPr>
          <a:xfrm>
            <a:off x="109105" y="5527964"/>
            <a:ext cx="2857500" cy="126524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64466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D1FB7-52B7-4A88-AADE-EC80F50A9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7"/>
            <a:ext cx="9404723" cy="6004353"/>
          </a:xfrm>
        </p:spPr>
        <p:txBody>
          <a:bodyPr/>
          <a:lstStyle/>
          <a:p>
            <a:pPr algn="ctr"/>
            <a:br>
              <a:rPr lang="en-GB" sz="4400" b="1" dirty="0"/>
            </a:br>
            <a:br>
              <a:rPr lang="en-GB" sz="4400" b="1" dirty="0"/>
            </a:br>
            <a:r>
              <a:rPr lang="en-GB" sz="4400" b="1" dirty="0"/>
              <a:t>THANK YOU </a:t>
            </a:r>
            <a:br>
              <a:rPr lang="en-GB" sz="4400" b="1" dirty="0"/>
            </a:br>
            <a:br>
              <a:rPr lang="en-GB" sz="4400" b="1" dirty="0"/>
            </a:br>
            <a:br>
              <a:rPr lang="en-GB" sz="4400" b="1" dirty="0"/>
            </a:br>
            <a:r>
              <a:rPr lang="en-GB" sz="4400" b="1" dirty="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21630753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861</Words>
  <Application>Microsoft Office PowerPoint</Application>
  <PresentationFormat>Widescreen</PresentationFormat>
  <Paragraphs>96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</vt:lpstr>
      <vt:lpstr>Wingdings 3</vt:lpstr>
      <vt:lpstr>Ion</vt:lpstr>
      <vt:lpstr>PowerPoint Presentation</vt:lpstr>
      <vt:lpstr>OBJECTIVES :</vt:lpstr>
      <vt:lpstr>WHAT IS A TEAM IN THE WORKPLACE ?</vt:lpstr>
      <vt:lpstr>A TEAM IN THE WORKPLACE </vt:lpstr>
      <vt:lpstr>HOW A TEAM FORMS </vt:lpstr>
      <vt:lpstr>TUCKMAN’S GROUP DEVELOPMENT MODEL </vt:lpstr>
      <vt:lpstr>MEMBERS ROLES IN A TEAM</vt:lpstr>
      <vt:lpstr>BELBINS 9 TEAM ROLES</vt:lpstr>
      <vt:lpstr>DYSFUNCTIONS OF A TEAM </vt:lpstr>
      <vt:lpstr>LENCIONI’S 5 DYSFUNCTIONS OF A TEAM</vt:lpstr>
      <vt:lpstr>THE EFFECTIVNESS OF A TEAM</vt:lpstr>
      <vt:lpstr>  THANK YOU    ANY 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Downey (1910814)</dc:creator>
  <cp:lastModifiedBy>Christopher Downey</cp:lastModifiedBy>
  <cp:revision>36</cp:revision>
  <dcterms:created xsi:type="dcterms:W3CDTF">2020-05-05T11:25:50Z</dcterms:created>
  <dcterms:modified xsi:type="dcterms:W3CDTF">2020-05-17T10:41:42Z</dcterms:modified>
</cp:coreProperties>
</file>