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184"/>
    <p:restoredTop sz="95755"/>
  </p:normalViewPr>
  <p:slideViewPr>
    <p:cSldViewPr snapToGrid="0">
      <p:cViewPr varScale="1">
        <p:scale>
          <a:sx n="57" d="100"/>
          <a:sy n="57" d="100"/>
        </p:scale>
        <p:origin x="216" y="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9C6C1-7303-0E6C-D0A2-572F943C3A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39C9BD-1D92-1DE0-C75F-9EB6C73506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D52259-1BA5-8D50-1240-E1E71E405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3EBA9-A0F9-1748-BC54-73BDA50E06BE}" type="datetimeFigureOut">
              <a:rPr lang="en-US" smtClean="0"/>
              <a:t>10/2/23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17CD7F-1B28-B9F3-F2B2-71664E2F5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A99BC7-D385-FA5D-825B-4D7EF3990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E43A3-100B-1B44-8777-736C225F78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0800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423B39-D36D-70C4-990C-2BE06403D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16C731-6078-E5AF-6CCB-6BE26EAFF4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F235F3-650C-DBA1-A45E-FC6414C1D8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3EBA9-A0F9-1748-BC54-73BDA50E06BE}" type="datetimeFigureOut">
              <a:rPr lang="en-US" smtClean="0"/>
              <a:t>10/2/23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E49EAB-09DB-6F21-2EF5-B38B5047E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C3F5A9-3577-2972-A1C4-6F608017D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E43A3-100B-1B44-8777-736C225F78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012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8F19AC-F604-AC9E-0BDD-02FF047B92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CE6098-94AF-0E7A-2258-DF74028046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658206-0233-0BD2-E4FC-26D6EE9A47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3EBA9-A0F9-1748-BC54-73BDA50E06BE}" type="datetimeFigureOut">
              <a:rPr lang="en-US" smtClean="0"/>
              <a:t>10/2/23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C1FEE0-47A7-8A59-941C-C0AD4AD17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7DF0A1-FE79-9A5F-DDD4-BAC2F4C06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E43A3-100B-1B44-8777-736C225F78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333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84E937-3C93-20CE-BA39-16906984B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03D469-1870-D740-417E-380F8CF589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270F65-482C-0F2C-6F40-FDD64A365D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8A7152-A6A6-906C-15E5-69F0A13A32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3EBA9-A0F9-1748-BC54-73BDA50E06BE}" type="datetimeFigureOut">
              <a:rPr lang="en-US" smtClean="0"/>
              <a:t>10/2/23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BCDF82-210F-FD0D-11D0-88A88557D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BA1263-8218-D1D6-4907-FC739FC3E5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E43A3-100B-1B44-8777-736C225F78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345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B4C3F-B10B-9E63-4715-16110964C7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ACB361-61FA-DDE3-2B28-8705DA062F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102B4E-7E40-6754-20B4-EBEC92E87A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46CE150-58CA-9923-5D8A-11F9989F8F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E861643-94A8-F992-0C96-0384A67950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1848942-3C9E-C64B-E988-3AF658042A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3EBA9-A0F9-1748-BC54-73BDA50E06BE}" type="datetimeFigureOut">
              <a:rPr lang="en-US" smtClean="0"/>
              <a:t>10/2/23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B44100-5FF3-8A1E-FF03-E882D78F70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C2627BC-E49A-09C7-96D1-7ED1897FD0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E43A3-100B-1B44-8777-736C225F78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346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453F5-5647-7B9E-1FA2-FC488A07BB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9BEBE1-0A9C-0674-BF55-13D9B224D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3EBA9-A0F9-1748-BC54-73BDA50E06BE}" type="datetimeFigureOut">
              <a:rPr lang="en-US" smtClean="0"/>
              <a:t>10/2/23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F8330D-11AA-2863-66DC-93331853B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1B6A76F-990F-2EB3-C0FA-27EA4DB695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E43A3-100B-1B44-8777-736C225F78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851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703696D-852B-D888-CE7F-BF1AD2D23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3EBA9-A0F9-1748-BC54-73BDA50E06BE}" type="datetimeFigureOut">
              <a:rPr lang="en-US" smtClean="0"/>
              <a:t>10/2/23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46C11D-6680-3654-2C2F-E519150E2D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488D6A-8018-EA83-7AF2-D20D6604D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E43A3-100B-1B44-8777-736C225F78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8107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154392-EF39-7EEE-7228-B81EA1795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2B27F6-4C86-A78D-092D-3E3EE3BCF4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8F9C68-E398-64FF-BA3C-05A6A6D90E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368FC2-7DE4-7ACB-8F9E-A9C5A1BD21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3EBA9-A0F9-1748-BC54-73BDA50E06BE}" type="datetimeFigureOut">
              <a:rPr lang="en-US" smtClean="0"/>
              <a:t>10/2/23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1FADF5-0D9B-08EE-7B9C-9BF22E5F7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9145DB-7248-1C45-3485-E70EE355D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E43A3-100B-1B44-8777-736C225F78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08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C11883-3E1B-551C-C350-75AF28B6CC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696866-D488-3A1B-74F7-6620BD1088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98E3CD-D923-FF7A-BFBA-5BD82BBD21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BBFDBE-AB48-FD4B-9C19-A3830B474C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3EBA9-A0F9-1748-BC54-73BDA50E06BE}" type="datetimeFigureOut">
              <a:rPr lang="en-US" smtClean="0"/>
              <a:t>10/2/23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E80827-9F1A-1A27-E66F-098F11A905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4018DE-EAAA-F55C-6D40-03FC26CC81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E43A3-100B-1B44-8777-736C225F78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587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77DDF8-EAFD-AD59-C637-59EA1E7761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A23AB3-3240-420D-ABE2-FD98AF33AE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20635B-A416-9294-26F2-F5BD6FB01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3EBA9-A0F9-1748-BC54-73BDA50E06BE}" type="datetimeFigureOut">
              <a:rPr lang="en-US" smtClean="0"/>
              <a:t>10/2/23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4E353F-330E-5AC8-231A-770968955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383096-2C9E-9127-6F09-3E146F2855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E43A3-100B-1B44-8777-736C225F78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155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2EF82A5-A898-00BD-F519-06B0D776FC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8D64A8-2A48-F84C-FE2F-7A1C43911C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723CDB-769D-C907-E9E1-E7AB0FF7D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3EBA9-A0F9-1748-BC54-73BDA50E06BE}" type="datetimeFigureOut">
              <a:rPr lang="en-US" smtClean="0"/>
              <a:t>10/2/23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08B748-7C76-7547-EA1B-25F91E49E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90DF57-4465-087B-2AFE-5591D70FEE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E43A3-100B-1B44-8777-736C225F78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44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A66FAF-0809-5D12-1831-D679A9B598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BAE30C-3CA5-B2F7-ADAF-F63CCD9E4C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002B10-6152-255E-0F38-357940AE25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53EBA9-A0F9-1748-BC54-73BDA50E06BE}" type="datetimeFigureOut">
              <a:rPr lang="en-US" smtClean="0"/>
              <a:t>10/2/23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CDB308-81FD-ADBA-2AA8-01CDDE0CBC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20D231-4C5C-03C4-F292-2F87DBFBB4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8E43A3-100B-1B44-8777-736C225F78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6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9631D2-8718-AA46-8C15-58890542BCC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r="1127" b="16465"/>
          <a:stretch/>
        </p:blipFill>
        <p:spPr>
          <a:xfrm>
            <a:off x="1120" y="3846"/>
            <a:ext cx="12205845" cy="6858000"/>
          </a:xfrm>
          <a:prstGeom prst="rect">
            <a:avLst/>
          </a:prstGeom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49E52778-525F-CF49-B9F3-273FFFDB96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8099362"/>
              </p:ext>
            </p:extLst>
          </p:nvPr>
        </p:nvGraphicFramePr>
        <p:xfrm>
          <a:off x="264092" y="1155526"/>
          <a:ext cx="3848568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7608">
                  <a:extLst>
                    <a:ext uri="{9D8B030D-6E8A-4147-A177-3AD203B41FA5}">
                      <a16:colId xmlns:a16="http://schemas.microsoft.com/office/drawing/2014/main" val="600524649"/>
                    </a:ext>
                  </a:extLst>
                </a:gridCol>
                <a:gridCol w="1940960">
                  <a:extLst>
                    <a:ext uri="{9D8B030D-6E8A-4147-A177-3AD203B41FA5}">
                      <a16:colId xmlns:a16="http://schemas.microsoft.com/office/drawing/2014/main" val="3639745833"/>
                    </a:ext>
                  </a:extLst>
                </a:gridCol>
              </a:tblGrid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Heddiw...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0" i="1" noProof="0" dirty="0">
                          <a:solidFill>
                            <a:schemeClr val="tx1"/>
                          </a:solidFill>
                        </a:rPr>
                        <a:t>Today...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2962862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Bore ’ma...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This morning...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7327281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Prynhawn ’ma...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This afternoon...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2756911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Wythnos yma...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This week...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0229504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Tymor yma...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This term...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7565583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884E960E-D1DA-B543-B018-18B954ACDB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5697424"/>
              </p:ext>
            </p:extLst>
          </p:nvPr>
        </p:nvGraphicFramePr>
        <p:xfrm>
          <a:off x="5363522" y="1498838"/>
          <a:ext cx="3232249" cy="52723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7899">
                  <a:extLst>
                    <a:ext uri="{9D8B030D-6E8A-4147-A177-3AD203B41FA5}">
                      <a16:colId xmlns:a16="http://schemas.microsoft.com/office/drawing/2014/main" val="600524649"/>
                    </a:ext>
                  </a:extLst>
                </a:gridCol>
                <a:gridCol w="1564350">
                  <a:extLst>
                    <a:ext uri="{9D8B030D-6E8A-4147-A177-3AD203B41FA5}">
                      <a16:colId xmlns:a16="http://schemas.microsoft.com/office/drawing/2014/main" val="3639745833"/>
                    </a:ext>
                  </a:extLst>
                </a:gridCol>
              </a:tblGrid>
              <a:tr h="365081">
                <a:tc>
                  <a:txBody>
                    <a:bodyPr/>
                    <a:lstStyle/>
                    <a:p>
                      <a:pPr algn="ctr"/>
                      <a:r>
                        <a:rPr lang="cy-GB" sz="1700" b="1" noProof="0" dirty="0">
                          <a:solidFill>
                            <a:schemeClr val="tx1"/>
                          </a:solidFill>
                        </a:rPr>
                        <a:t>edrych (ar)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0" i="1" noProof="0" dirty="0">
                          <a:solidFill>
                            <a:schemeClr val="tx1"/>
                          </a:solidFill>
                        </a:rPr>
                        <a:t>look (at)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2962862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700" b="1" noProof="0" dirty="0">
                          <a:solidFill>
                            <a:schemeClr val="tx1"/>
                          </a:solidFill>
                        </a:rPr>
                        <a:t>dweud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say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7327281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700" b="1" noProof="0" dirty="0">
                          <a:solidFill>
                            <a:schemeClr val="tx1"/>
                          </a:solidFill>
                        </a:rPr>
                        <a:t>astudio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study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2756911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700" b="1" noProof="0" dirty="0">
                          <a:solidFill>
                            <a:schemeClr val="tx1"/>
                          </a:solidFill>
                        </a:rPr>
                        <a:t>adolygu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revise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0484462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700" b="1" noProof="0" dirty="0">
                          <a:solidFill>
                            <a:schemeClr val="tx1"/>
                          </a:solidFill>
                        </a:rPr>
                        <a:t>dechrau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start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8230919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700" b="1" noProof="0" dirty="0">
                          <a:solidFill>
                            <a:schemeClr val="tx1"/>
                          </a:solidFill>
                        </a:rPr>
                        <a:t>ymchwilio (i)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>
                          <a:solidFill>
                            <a:schemeClr val="tx1"/>
                          </a:solidFill>
                        </a:rPr>
                        <a:t>research  </a:t>
                      </a:r>
                      <a:endParaRPr lang="cy-GB" sz="1400" i="1" noProof="0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7933514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700" b="1" noProof="0" dirty="0">
                          <a:solidFill>
                            <a:schemeClr val="tx1"/>
                          </a:solidFill>
                        </a:rPr>
                        <a:t>       meddwl (am)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think (about)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0218595"/>
                  </a:ext>
                </a:extLst>
              </a:tr>
              <a:tr h="342025">
                <a:tc>
                  <a:txBody>
                    <a:bodyPr/>
                    <a:lstStyle/>
                    <a:p>
                      <a:pPr algn="ctr"/>
                      <a:r>
                        <a:rPr lang="cy-GB" sz="1700" b="1" noProof="0" dirty="0">
                          <a:solidFill>
                            <a:schemeClr val="tx1"/>
                          </a:solidFill>
                        </a:rPr>
                        <a:t>cofio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remember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9164751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700" b="1" noProof="0" dirty="0">
                          <a:solidFill>
                            <a:schemeClr val="tx1"/>
                          </a:solidFill>
                        </a:rPr>
                        <a:t>gorffen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finish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3065869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700" b="1" noProof="0" dirty="0">
                          <a:solidFill>
                            <a:schemeClr val="tx1"/>
                          </a:solidFill>
                        </a:rPr>
                        <a:t>rhannu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share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8179706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700" b="1" noProof="0" dirty="0">
                          <a:solidFill>
                            <a:schemeClr val="tx1"/>
                          </a:solidFill>
                        </a:rPr>
                        <a:t>trafod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discuss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1482854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700" b="1" noProof="0" dirty="0">
                          <a:solidFill>
                            <a:schemeClr val="tx1"/>
                          </a:solidFill>
                        </a:rPr>
                        <a:t>siarad (am)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talk (about)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7185171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700" b="1" noProof="0" dirty="0">
                          <a:solidFill>
                            <a:schemeClr val="tx1"/>
                          </a:solidFill>
                        </a:rPr>
                        <a:t>gofyn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ask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4631110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700" b="1" noProof="0" dirty="0">
                          <a:solidFill>
                            <a:schemeClr val="tx1"/>
                          </a:solidFill>
                        </a:rPr>
                        <a:t>ateb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answer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753362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700" b="1" noProof="0" dirty="0">
                          <a:solidFill>
                            <a:schemeClr val="tx1"/>
                          </a:solidFill>
                        </a:rPr>
                        <a:t>darllen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read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0601491"/>
                  </a:ext>
                </a:extLst>
              </a:tr>
            </a:tbl>
          </a:graphicData>
        </a:graphic>
      </p:graphicFrame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007CB84C-8199-F946-8254-703744CF96DB}"/>
              </a:ext>
            </a:extLst>
          </p:cNvPr>
          <p:cNvSpPr/>
          <p:nvPr/>
        </p:nvSpPr>
        <p:spPr>
          <a:xfrm>
            <a:off x="5572240" y="949550"/>
            <a:ext cx="1219201" cy="469151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err="1">
                <a:solidFill>
                  <a:schemeClr val="tx1"/>
                </a:solidFill>
              </a:rPr>
              <a:t>berfau</a:t>
            </a:r>
            <a:r>
              <a:rPr lang="en-US" sz="1400" b="1" dirty="0">
                <a:solidFill>
                  <a:schemeClr val="tx1"/>
                </a:solidFill>
              </a:rPr>
              <a:t> </a:t>
            </a:r>
            <a:r>
              <a:rPr lang="en-US" sz="1400" b="1" dirty="0" err="1">
                <a:solidFill>
                  <a:schemeClr val="tx1"/>
                </a:solidFill>
              </a:rPr>
              <a:t>arferol</a:t>
            </a:r>
            <a:endParaRPr lang="en-US" dirty="0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18F55CE6-949D-C94F-8E9B-236E2804F051}"/>
              </a:ext>
            </a:extLst>
          </p:cNvPr>
          <p:cNvSpPr/>
          <p:nvPr/>
        </p:nvSpPr>
        <p:spPr>
          <a:xfrm>
            <a:off x="7145342" y="939040"/>
            <a:ext cx="1219201" cy="469151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i="1" dirty="0">
                <a:solidFill>
                  <a:schemeClr val="tx1"/>
                </a:solidFill>
              </a:rPr>
              <a:t>normal verbs</a:t>
            </a:r>
            <a:endParaRPr lang="en-US" i="1" dirty="0"/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3AA2F08D-77C5-2D42-8F02-161042FDCB5C}"/>
              </a:ext>
            </a:extLst>
          </p:cNvPr>
          <p:cNvSpPr/>
          <p:nvPr/>
        </p:nvSpPr>
        <p:spPr>
          <a:xfrm>
            <a:off x="278380" y="257785"/>
            <a:ext cx="1573123" cy="748144"/>
          </a:xfrm>
          <a:prstGeom prst="roundRect">
            <a:avLst/>
          </a:prstGeom>
          <a:solidFill>
            <a:schemeClr val="tx1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b="1" u="sng" dirty="0">
                <a:solidFill>
                  <a:schemeClr val="bg1"/>
                </a:solidFill>
                <a:latin typeface="Arial Rounded MT Bold" panose="020F0704030504030204" pitchFamily="34" charset="77"/>
              </a:rPr>
              <a:t>I </a:t>
            </a:r>
            <a:r>
              <a:rPr lang="en-US" sz="1600" b="1" u="sng" dirty="0" err="1">
                <a:solidFill>
                  <a:schemeClr val="bg1"/>
                </a:solidFill>
                <a:latin typeface="Arial Rounded MT Bold" panose="020F0704030504030204" pitchFamily="34" charset="77"/>
              </a:rPr>
              <a:t>ddechrau</a:t>
            </a:r>
            <a:r>
              <a:rPr lang="en-US" sz="1600" b="1" u="sng" dirty="0">
                <a:solidFill>
                  <a:schemeClr val="bg1"/>
                </a:solidFill>
                <a:latin typeface="Arial Rounded MT Bold" panose="020F0704030504030204" pitchFamily="34" charset="77"/>
              </a:rPr>
              <a:t>…</a:t>
            </a:r>
          </a:p>
          <a:p>
            <a:pPr algn="ctr"/>
            <a:r>
              <a:rPr lang="en-US" sz="1600" b="1" i="1" u="sng" dirty="0">
                <a:solidFill>
                  <a:schemeClr val="bg1"/>
                </a:solidFill>
                <a:latin typeface="Arial Rounded MT Bold" panose="020F0704030504030204" pitchFamily="34" charset="77"/>
              </a:rPr>
              <a:t>To start…</a:t>
            </a:r>
          </a:p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C146AEE0-12EA-C44A-B5A6-1FF45923F2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5715528"/>
              </p:ext>
            </p:extLst>
          </p:nvPr>
        </p:nvGraphicFramePr>
        <p:xfrm>
          <a:off x="219487" y="3146230"/>
          <a:ext cx="3893173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3980">
                  <a:extLst>
                    <a:ext uri="{9D8B030D-6E8A-4147-A177-3AD203B41FA5}">
                      <a16:colId xmlns:a16="http://schemas.microsoft.com/office/drawing/2014/main" val="600524649"/>
                    </a:ext>
                  </a:extLst>
                </a:gridCol>
                <a:gridCol w="1969193">
                  <a:extLst>
                    <a:ext uri="{9D8B030D-6E8A-4147-A177-3AD203B41FA5}">
                      <a16:colId xmlns:a16="http://schemas.microsoft.com/office/drawing/2014/main" val="3639745833"/>
                    </a:ext>
                  </a:extLst>
                </a:gridCol>
              </a:tblGrid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byddwn ni’n... 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0" i="1" noProof="0" dirty="0">
                          <a:solidFill>
                            <a:schemeClr val="tx1"/>
                          </a:solidFill>
                        </a:rPr>
                        <a:t>we will (be)...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2962862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rydyn ni’n mynd </a:t>
                      </a:r>
                      <a:r>
                        <a:rPr lang="cy-GB" sz="1800" b="1" noProof="0" dirty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</a:t>
                      </a:r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we are going to...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7327281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gallwn </a:t>
                      </a:r>
                      <a:r>
                        <a:rPr lang="cy-GB" sz="1800" b="1" noProof="0" dirty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ni</a:t>
                      </a:r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we can...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2756911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dw i eisiau i </a:t>
                      </a:r>
                      <a:r>
                        <a:rPr lang="cy-GB" sz="1800" b="1" noProof="0" dirty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</a:t>
                      </a:r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I want you to...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0229504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rhaid i </a:t>
                      </a:r>
                      <a:r>
                        <a:rPr lang="cy-GB" sz="1800" b="1" noProof="0" dirty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ni</a:t>
                      </a:r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we must...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7565583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dylen </a:t>
                      </a:r>
                      <a:r>
                        <a:rPr lang="cy-GB" sz="1800" b="1" noProof="0" dirty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ni</a:t>
                      </a:r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we should...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8220968"/>
                  </a:ext>
                </a:extLst>
              </a:tr>
            </a:tbl>
          </a:graphicData>
        </a:graphic>
      </p:graphicFrame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A6F978E8-C1E7-024D-B12D-F55518FA4B5A}"/>
              </a:ext>
            </a:extLst>
          </p:cNvPr>
          <p:cNvSpPr/>
          <p:nvPr/>
        </p:nvSpPr>
        <p:spPr>
          <a:xfrm>
            <a:off x="1719787" y="5894143"/>
            <a:ext cx="2787630" cy="553153"/>
          </a:xfrm>
          <a:prstGeom prst="roundRect">
            <a:avLst/>
          </a:prstGeom>
          <a:solidFill>
            <a:srgbClr val="FF99E5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Arial Rounded MT Bold" panose="020F0704030504030204" pitchFamily="34" charset="77"/>
              </a:rPr>
              <a:t>* </a:t>
            </a:r>
            <a:r>
              <a:rPr lang="en-US" sz="1200" dirty="0" err="1">
                <a:latin typeface="Arial Rounded MT Bold" panose="020F0704030504030204" pitchFamily="34" charset="77"/>
              </a:rPr>
              <a:t>Treiglad</a:t>
            </a:r>
            <a:r>
              <a:rPr lang="en-US" sz="1200" dirty="0">
                <a:latin typeface="Arial Rounded MT Bold" panose="020F0704030504030204" pitchFamily="34" charset="77"/>
              </a:rPr>
              <a:t> </a:t>
            </a:r>
            <a:r>
              <a:rPr lang="en-US" sz="1200" dirty="0" err="1">
                <a:latin typeface="Arial Rounded MT Bold" panose="020F0704030504030204" pitchFamily="34" charset="77"/>
              </a:rPr>
              <a:t>meddal</a:t>
            </a:r>
            <a:r>
              <a:rPr lang="en-US" sz="1200" dirty="0">
                <a:latin typeface="Arial Rounded MT Bold" panose="020F0704030504030204" pitchFamily="34" charset="77"/>
              </a:rPr>
              <a:t> </a:t>
            </a:r>
            <a:r>
              <a:rPr lang="en-US" sz="1200" dirty="0" err="1">
                <a:latin typeface="Arial Rounded MT Bold" panose="020F0704030504030204" pitchFamily="34" charset="77"/>
              </a:rPr>
              <a:t>ar</a:t>
            </a:r>
            <a:r>
              <a:rPr lang="en-US" sz="1200" dirty="0">
                <a:latin typeface="Arial Rounded MT Bold" panose="020F0704030504030204" pitchFamily="34" charset="77"/>
              </a:rPr>
              <a:t> </a:t>
            </a:r>
            <a:r>
              <a:rPr lang="en-US" sz="1200" dirty="0" err="1">
                <a:latin typeface="Arial Rounded MT Bold" panose="020F0704030504030204" pitchFamily="34" charset="77"/>
              </a:rPr>
              <a:t>ôl</a:t>
            </a:r>
            <a:r>
              <a:rPr lang="en-US" sz="1200" dirty="0">
                <a:latin typeface="Arial Rounded MT Bold" panose="020F0704030504030204" pitchFamily="34" charset="77"/>
              </a:rPr>
              <a:t> </a:t>
            </a:r>
            <a:r>
              <a:rPr lang="en-US" sz="1200" dirty="0" err="1">
                <a:latin typeface="Arial Rounded MT Bold" panose="020F0704030504030204" pitchFamily="34" charset="77"/>
              </a:rPr>
              <a:t>rhagenw</a:t>
            </a:r>
            <a:r>
              <a:rPr lang="en-US" sz="1200" dirty="0">
                <a:latin typeface="Arial Rounded MT Bold" panose="020F0704030504030204" pitchFamily="34" charset="77"/>
              </a:rPr>
              <a:t> * </a:t>
            </a:r>
          </a:p>
          <a:p>
            <a:pPr algn="ctr"/>
            <a:r>
              <a:rPr lang="en-US" sz="1200" i="1" dirty="0">
                <a:latin typeface="Arial Rounded MT Bold" panose="020F0704030504030204" pitchFamily="34" charset="77"/>
              </a:rPr>
              <a:t>(T.M after pronouns)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471E40F-85AF-7241-8795-F6D7EDD668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7664287"/>
              </p:ext>
            </p:extLst>
          </p:nvPr>
        </p:nvGraphicFramePr>
        <p:xfrm>
          <a:off x="8952415" y="1991519"/>
          <a:ext cx="2961205" cy="438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3024">
                  <a:extLst>
                    <a:ext uri="{9D8B030D-6E8A-4147-A177-3AD203B41FA5}">
                      <a16:colId xmlns:a16="http://schemas.microsoft.com/office/drawing/2014/main" val="600524649"/>
                    </a:ext>
                  </a:extLst>
                </a:gridCol>
                <a:gridCol w="1388181">
                  <a:extLst>
                    <a:ext uri="{9D8B030D-6E8A-4147-A177-3AD203B41FA5}">
                      <a16:colId xmlns:a16="http://schemas.microsoft.com/office/drawing/2014/main" val="3639745833"/>
                    </a:ext>
                  </a:extLst>
                </a:gridCol>
              </a:tblGrid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thema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0" i="1" noProof="0" dirty="0">
                          <a:solidFill>
                            <a:schemeClr val="tx1"/>
                          </a:solidFill>
                        </a:rPr>
                        <a:t>a theme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2962862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thema newydd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a new theme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7327281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llyfr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a book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2756911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llyfr darllen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a reading book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0229504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syniad(au)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>
                          <a:solidFill>
                            <a:schemeClr val="tx1"/>
                          </a:solidFill>
                        </a:rPr>
                        <a:t>Idea(s)</a:t>
                      </a:r>
                      <a:endParaRPr lang="cy-GB" sz="1400" i="1" noProof="0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7565583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cwestiwn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question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4445673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cwestiynau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questions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2147024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ateb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an answer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4506539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atebion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answers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564097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gwaith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work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0696245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adnoddau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resources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5198101"/>
                  </a:ext>
                </a:extLst>
              </a:tr>
              <a:tr h="304818">
                <a:tc>
                  <a:txBody>
                    <a:bodyPr/>
                    <a:lstStyle/>
                    <a:p>
                      <a:pPr algn="ctr"/>
                      <a:r>
                        <a:rPr lang="cy-GB" sz="1800" b="1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 gwaith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i="1" noProof="0" dirty="0">
                          <a:solidFill>
                            <a:schemeClr val="tx1"/>
                          </a:solidFill>
                        </a:rPr>
                        <a:t>the work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5534251"/>
                  </a:ext>
                </a:extLst>
              </a:tr>
            </a:tbl>
          </a:graphicData>
        </a:graphic>
      </p:graphicFrame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E3494A53-A3B7-FF4C-88F3-C92FBDB33CA2}"/>
              </a:ext>
            </a:extLst>
          </p:cNvPr>
          <p:cNvSpPr/>
          <p:nvPr/>
        </p:nvSpPr>
        <p:spPr>
          <a:xfrm>
            <a:off x="8997642" y="1149776"/>
            <a:ext cx="1435375" cy="706701"/>
          </a:xfrm>
          <a:prstGeom prst="roundRect">
            <a:avLst/>
          </a:prstGeom>
          <a:solidFill>
            <a:schemeClr val="tx1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b="1" u="sng" dirty="0">
                <a:solidFill>
                  <a:schemeClr val="bg1"/>
                </a:solidFill>
                <a:latin typeface="Arial Rounded MT Bold" panose="020F0704030504030204" pitchFamily="34" charset="77"/>
              </a:rPr>
              <a:t>Beth?</a:t>
            </a:r>
          </a:p>
          <a:p>
            <a:pPr algn="ctr"/>
            <a:r>
              <a:rPr lang="en-US" sz="1600" b="1" i="1" u="sng" dirty="0">
                <a:solidFill>
                  <a:schemeClr val="bg1"/>
                </a:solidFill>
                <a:latin typeface="Arial Rounded MT Bold" panose="020F0704030504030204" pitchFamily="34" charset="77"/>
              </a:rPr>
              <a:t>What?</a:t>
            </a:r>
          </a:p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C6B30516-83BE-384D-9DFE-0745F3427184}"/>
              </a:ext>
            </a:extLst>
          </p:cNvPr>
          <p:cNvSpPr/>
          <p:nvPr/>
        </p:nvSpPr>
        <p:spPr>
          <a:xfrm>
            <a:off x="3124076" y="162250"/>
            <a:ext cx="6251154" cy="694081"/>
          </a:xfrm>
          <a:prstGeom prst="roundRect">
            <a:avLst/>
          </a:prstGeom>
          <a:solidFill>
            <a:srgbClr val="FF99E5"/>
          </a:solidFill>
          <a:ln w="38100"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Arial Rounded MT Bold" panose="020F0704030504030204" pitchFamily="34" charset="77"/>
              </a:rPr>
              <a:t>Sut </a:t>
            </a:r>
            <a:r>
              <a:rPr lang="en-US" sz="2000" dirty="0" err="1">
                <a:latin typeface="Arial Rounded MT Bold" panose="020F0704030504030204" pitchFamily="34" charset="77"/>
              </a:rPr>
              <a:t>i</a:t>
            </a:r>
            <a:r>
              <a:rPr lang="en-US" sz="2000" dirty="0">
                <a:latin typeface="Arial Rounded MT Bold" panose="020F0704030504030204" pitchFamily="34" charset="77"/>
              </a:rPr>
              <a:t> </a:t>
            </a:r>
            <a:r>
              <a:rPr lang="en-US" sz="2000" dirty="0" err="1">
                <a:latin typeface="Arial Rounded MT Bold" panose="020F0704030504030204" pitchFamily="34" charset="77"/>
              </a:rPr>
              <a:t>agor</a:t>
            </a:r>
            <a:r>
              <a:rPr lang="en-US" sz="2000" dirty="0">
                <a:latin typeface="Arial Rounded MT Bold" panose="020F0704030504030204" pitchFamily="34" charset="77"/>
              </a:rPr>
              <a:t> </a:t>
            </a:r>
            <a:r>
              <a:rPr lang="en-US" sz="2000" dirty="0" err="1">
                <a:latin typeface="Arial Rounded MT Bold" panose="020F0704030504030204" pitchFamily="34" charset="77"/>
              </a:rPr>
              <a:t>sesiwn</a:t>
            </a:r>
            <a:r>
              <a:rPr lang="en-US" sz="2000" dirty="0">
                <a:latin typeface="Arial Rounded MT Bold" panose="020F0704030504030204" pitchFamily="34" charset="77"/>
              </a:rPr>
              <a:t> – </a:t>
            </a:r>
            <a:r>
              <a:rPr lang="en-US" sz="2000" dirty="0" err="1">
                <a:latin typeface="Arial Rounded MT Bold" panose="020F0704030504030204" pitchFamily="34" charset="77"/>
              </a:rPr>
              <a:t>adeiladu</a:t>
            </a:r>
            <a:r>
              <a:rPr lang="en-US" sz="2000" dirty="0">
                <a:latin typeface="Arial Rounded MT Bold" panose="020F0704030504030204" pitchFamily="34" charset="77"/>
              </a:rPr>
              <a:t> </a:t>
            </a:r>
            <a:r>
              <a:rPr lang="en-US" sz="2000" dirty="0" err="1">
                <a:latin typeface="Arial Rounded MT Bold" panose="020F0704030504030204" pitchFamily="34" charset="77"/>
              </a:rPr>
              <a:t>brawddegau</a:t>
            </a:r>
            <a:endParaRPr lang="en-US" sz="2000" dirty="0">
              <a:latin typeface="Arial Rounded MT Bold" panose="020F0704030504030204" pitchFamily="34" charset="77"/>
            </a:endParaRPr>
          </a:p>
          <a:p>
            <a:pPr algn="ctr"/>
            <a:r>
              <a:rPr lang="en-US" sz="2000" i="1" dirty="0">
                <a:latin typeface="Arial Rounded MT Bold" panose="020F0704030504030204" pitchFamily="34" charset="77"/>
              </a:rPr>
              <a:t>Sentence builders to open a session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2DEFAF1-6260-7D49-9C77-F76A541340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8858136"/>
              </p:ext>
            </p:extLst>
          </p:nvPr>
        </p:nvGraphicFramePr>
        <p:xfrm>
          <a:off x="4327833" y="1554440"/>
          <a:ext cx="877914" cy="37338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38957">
                  <a:extLst>
                    <a:ext uri="{9D8B030D-6E8A-4147-A177-3AD203B41FA5}">
                      <a16:colId xmlns:a16="http://schemas.microsoft.com/office/drawing/2014/main" val="630072418"/>
                    </a:ext>
                  </a:extLst>
                </a:gridCol>
                <a:gridCol w="438957">
                  <a:extLst>
                    <a:ext uri="{9D8B030D-6E8A-4147-A177-3AD203B41FA5}">
                      <a16:colId xmlns:a16="http://schemas.microsoft.com/office/drawing/2014/main" val="1169531627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cy-GB" sz="1000" dirty="0"/>
                        <a:t>Treiglad </a:t>
                      </a:r>
                    </a:p>
                    <a:p>
                      <a:pPr algn="ctr"/>
                      <a:r>
                        <a:rPr lang="cy-GB" sz="1000" dirty="0"/>
                        <a:t>MEDDAL</a:t>
                      </a:r>
                    </a:p>
                  </a:txBody>
                  <a:tcPr>
                    <a:solidFill>
                      <a:srgbClr val="FF99E5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y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76492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/>
                        <a:t>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>
                          <a:solidFill>
                            <a:schemeClr val="accent6"/>
                          </a:solidFill>
                        </a:rPr>
                        <a:t>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41689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/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>
                          <a:solidFill>
                            <a:schemeClr val="accent6"/>
                          </a:solidFill>
                        </a:rPr>
                        <a:t>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82771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/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>
                          <a:solidFill>
                            <a:schemeClr val="accent6"/>
                          </a:solidFill>
                        </a:rPr>
                        <a:t>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22402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>
                          <a:solidFill>
                            <a:schemeClr val="accent6"/>
                          </a:solidFill>
                        </a:rPr>
                        <a:t>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45252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>
                          <a:solidFill>
                            <a:schemeClr val="accent6"/>
                          </a:solidFill>
                        </a:rPr>
                        <a:t>dd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33878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/>
                        <a:t>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>
                          <a:solidFill>
                            <a:schemeClr val="accent6"/>
                          </a:solidFill>
                        </a:rPr>
                        <a:t>/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57495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/>
                        <a:t>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>
                          <a:solidFill>
                            <a:schemeClr val="accent6"/>
                          </a:solidFill>
                        </a:rPr>
                        <a:t>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93551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/>
                        <a:t>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>
                          <a:solidFill>
                            <a:schemeClr val="accent6"/>
                          </a:solidFill>
                        </a:rPr>
                        <a:t>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79859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/>
                        <a:t>rh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dirty="0">
                          <a:solidFill>
                            <a:schemeClr val="accent6"/>
                          </a:solidFill>
                        </a:rPr>
                        <a:t>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0573083"/>
                  </a:ext>
                </a:extLst>
              </a:tr>
            </a:tbl>
          </a:graphicData>
        </a:graphic>
      </p:graphicFrame>
      <p:sp>
        <p:nvSpPr>
          <p:cNvPr id="4" name="Right Arrow 3">
            <a:extLst>
              <a:ext uri="{FF2B5EF4-FFF2-40B4-BE49-F238E27FC236}">
                <a16:creationId xmlns:a16="http://schemas.microsoft.com/office/drawing/2014/main" id="{C7F02D4C-48E1-AF4B-B231-BFB89C49A062}"/>
              </a:ext>
            </a:extLst>
          </p:cNvPr>
          <p:cNvSpPr/>
          <p:nvPr/>
        </p:nvSpPr>
        <p:spPr>
          <a:xfrm rot="5400000">
            <a:off x="963687" y="5608001"/>
            <a:ext cx="829635" cy="207785"/>
          </a:xfrm>
          <a:prstGeom prst="rightArrow">
            <a:avLst/>
          </a:prstGeom>
          <a:solidFill>
            <a:srgbClr val="FF99E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18" name="Right Arrow 17">
            <a:extLst>
              <a:ext uri="{FF2B5EF4-FFF2-40B4-BE49-F238E27FC236}">
                <a16:creationId xmlns:a16="http://schemas.microsoft.com/office/drawing/2014/main" id="{EE9A2D06-A0D3-EE45-86D7-09BD48D699B1}"/>
              </a:ext>
            </a:extLst>
          </p:cNvPr>
          <p:cNvSpPr/>
          <p:nvPr/>
        </p:nvSpPr>
        <p:spPr>
          <a:xfrm>
            <a:off x="1324826" y="6086169"/>
            <a:ext cx="384448" cy="171942"/>
          </a:xfrm>
          <a:prstGeom prst="rightArrow">
            <a:avLst/>
          </a:prstGeom>
          <a:solidFill>
            <a:srgbClr val="FF99E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25" name="Right Arrow 24">
            <a:extLst>
              <a:ext uri="{FF2B5EF4-FFF2-40B4-BE49-F238E27FC236}">
                <a16:creationId xmlns:a16="http://schemas.microsoft.com/office/drawing/2014/main" id="{BEC3576A-996A-AC4E-8FB6-996DBEA93EFE}"/>
              </a:ext>
            </a:extLst>
          </p:cNvPr>
          <p:cNvSpPr/>
          <p:nvPr/>
        </p:nvSpPr>
        <p:spPr>
          <a:xfrm>
            <a:off x="4534894" y="6086169"/>
            <a:ext cx="471983" cy="171942"/>
          </a:xfrm>
          <a:prstGeom prst="rightArrow">
            <a:avLst/>
          </a:prstGeom>
          <a:solidFill>
            <a:srgbClr val="FF99E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26" name="Right Arrow 25">
            <a:extLst>
              <a:ext uri="{FF2B5EF4-FFF2-40B4-BE49-F238E27FC236}">
                <a16:creationId xmlns:a16="http://schemas.microsoft.com/office/drawing/2014/main" id="{2ADCE17A-F741-574B-BED3-CF7E767AAF2D}"/>
              </a:ext>
            </a:extLst>
          </p:cNvPr>
          <p:cNvSpPr/>
          <p:nvPr/>
        </p:nvSpPr>
        <p:spPr>
          <a:xfrm rot="16200000">
            <a:off x="4558441" y="5567460"/>
            <a:ext cx="829634" cy="207786"/>
          </a:xfrm>
          <a:prstGeom prst="rightArrow">
            <a:avLst/>
          </a:prstGeom>
          <a:solidFill>
            <a:srgbClr val="FF99E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5" name="Right Arrow 4">
            <a:extLst>
              <a:ext uri="{FF2B5EF4-FFF2-40B4-BE49-F238E27FC236}">
                <a16:creationId xmlns:a16="http://schemas.microsoft.com/office/drawing/2014/main" id="{1CB9DB7D-72F3-7721-FFD6-F61ED68EF3EB}"/>
              </a:ext>
            </a:extLst>
          </p:cNvPr>
          <p:cNvSpPr/>
          <p:nvPr/>
        </p:nvSpPr>
        <p:spPr>
          <a:xfrm>
            <a:off x="5363523" y="1964727"/>
            <a:ext cx="362504" cy="171942"/>
          </a:xfrm>
          <a:prstGeom prst="rightArrow">
            <a:avLst/>
          </a:prstGeom>
          <a:solidFill>
            <a:srgbClr val="FF99E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6" name="Right Arrow 5">
            <a:extLst>
              <a:ext uri="{FF2B5EF4-FFF2-40B4-BE49-F238E27FC236}">
                <a16:creationId xmlns:a16="http://schemas.microsoft.com/office/drawing/2014/main" id="{B90600E7-9F86-89A3-67AB-85511C138ED9}"/>
              </a:ext>
            </a:extLst>
          </p:cNvPr>
          <p:cNvSpPr/>
          <p:nvPr/>
        </p:nvSpPr>
        <p:spPr>
          <a:xfrm>
            <a:off x="5363523" y="2997365"/>
            <a:ext cx="362504" cy="171942"/>
          </a:xfrm>
          <a:prstGeom prst="rightArrow">
            <a:avLst/>
          </a:prstGeom>
          <a:solidFill>
            <a:srgbClr val="FF99E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7" name="Right Arrow 6">
            <a:extLst>
              <a:ext uri="{FF2B5EF4-FFF2-40B4-BE49-F238E27FC236}">
                <a16:creationId xmlns:a16="http://schemas.microsoft.com/office/drawing/2014/main" id="{00E33180-4EE6-5C0E-4D5D-97B369C2C0C1}"/>
              </a:ext>
            </a:extLst>
          </p:cNvPr>
          <p:cNvSpPr/>
          <p:nvPr/>
        </p:nvSpPr>
        <p:spPr>
          <a:xfrm>
            <a:off x="5363523" y="6503135"/>
            <a:ext cx="362504" cy="171942"/>
          </a:xfrm>
          <a:prstGeom prst="rightArrow">
            <a:avLst/>
          </a:prstGeom>
          <a:solidFill>
            <a:srgbClr val="FF99E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8" name="Right Arrow 7">
            <a:extLst>
              <a:ext uri="{FF2B5EF4-FFF2-40B4-BE49-F238E27FC236}">
                <a16:creationId xmlns:a16="http://schemas.microsoft.com/office/drawing/2014/main" id="{F2237E84-6225-2B34-53E1-539A71BE34BA}"/>
              </a:ext>
            </a:extLst>
          </p:cNvPr>
          <p:cNvSpPr/>
          <p:nvPr/>
        </p:nvSpPr>
        <p:spPr>
          <a:xfrm>
            <a:off x="5363523" y="5828700"/>
            <a:ext cx="362504" cy="171942"/>
          </a:xfrm>
          <a:prstGeom prst="rightArrow">
            <a:avLst/>
          </a:prstGeom>
          <a:solidFill>
            <a:srgbClr val="FF99E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9" name="Right Arrow 8">
            <a:extLst>
              <a:ext uri="{FF2B5EF4-FFF2-40B4-BE49-F238E27FC236}">
                <a16:creationId xmlns:a16="http://schemas.microsoft.com/office/drawing/2014/main" id="{61921F67-C144-A244-2B69-99A9D9269E92}"/>
              </a:ext>
            </a:extLst>
          </p:cNvPr>
          <p:cNvSpPr/>
          <p:nvPr/>
        </p:nvSpPr>
        <p:spPr>
          <a:xfrm>
            <a:off x="5363523" y="4738434"/>
            <a:ext cx="362504" cy="171942"/>
          </a:xfrm>
          <a:prstGeom prst="rightArrow">
            <a:avLst/>
          </a:prstGeom>
          <a:solidFill>
            <a:srgbClr val="FF99E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10" name="Right Arrow 9">
            <a:extLst>
              <a:ext uri="{FF2B5EF4-FFF2-40B4-BE49-F238E27FC236}">
                <a16:creationId xmlns:a16="http://schemas.microsoft.com/office/drawing/2014/main" id="{B01BFC3E-506C-23A8-F823-F46ED9893871}"/>
              </a:ext>
            </a:extLst>
          </p:cNvPr>
          <p:cNvSpPr/>
          <p:nvPr/>
        </p:nvSpPr>
        <p:spPr>
          <a:xfrm>
            <a:off x="5363523" y="5120845"/>
            <a:ext cx="362504" cy="171942"/>
          </a:xfrm>
          <a:prstGeom prst="rightArrow">
            <a:avLst/>
          </a:prstGeom>
          <a:solidFill>
            <a:srgbClr val="FF99E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17" name="Right Arrow 16">
            <a:extLst>
              <a:ext uri="{FF2B5EF4-FFF2-40B4-BE49-F238E27FC236}">
                <a16:creationId xmlns:a16="http://schemas.microsoft.com/office/drawing/2014/main" id="{ADD8C9D3-6CA6-D761-E790-8FA3B17C4B24}"/>
              </a:ext>
            </a:extLst>
          </p:cNvPr>
          <p:cNvSpPr/>
          <p:nvPr/>
        </p:nvSpPr>
        <p:spPr>
          <a:xfrm>
            <a:off x="5363523" y="4429939"/>
            <a:ext cx="362504" cy="171942"/>
          </a:xfrm>
          <a:prstGeom prst="rightArrow">
            <a:avLst/>
          </a:prstGeom>
          <a:solidFill>
            <a:srgbClr val="FF99E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19" name="Right Arrow 18">
            <a:extLst>
              <a:ext uri="{FF2B5EF4-FFF2-40B4-BE49-F238E27FC236}">
                <a16:creationId xmlns:a16="http://schemas.microsoft.com/office/drawing/2014/main" id="{78448660-7628-C98B-2B90-FFE4B581F9D0}"/>
              </a:ext>
            </a:extLst>
          </p:cNvPr>
          <p:cNvSpPr/>
          <p:nvPr/>
        </p:nvSpPr>
        <p:spPr>
          <a:xfrm>
            <a:off x="5363523" y="4076250"/>
            <a:ext cx="362504" cy="171942"/>
          </a:xfrm>
          <a:prstGeom prst="rightArrow">
            <a:avLst/>
          </a:prstGeom>
          <a:solidFill>
            <a:srgbClr val="FF99E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23" name="Right Arrow 22">
            <a:extLst>
              <a:ext uri="{FF2B5EF4-FFF2-40B4-BE49-F238E27FC236}">
                <a16:creationId xmlns:a16="http://schemas.microsoft.com/office/drawing/2014/main" id="{CBF2C149-39C4-8845-AF0E-929890391DB2}"/>
              </a:ext>
            </a:extLst>
          </p:cNvPr>
          <p:cNvSpPr/>
          <p:nvPr/>
        </p:nvSpPr>
        <p:spPr>
          <a:xfrm>
            <a:off x="5363523" y="3713102"/>
            <a:ext cx="362504" cy="180923"/>
          </a:xfrm>
          <a:prstGeom prst="rightArrow">
            <a:avLst/>
          </a:prstGeom>
          <a:solidFill>
            <a:srgbClr val="FF99E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7927100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230</Words>
  <Application>Microsoft Macintosh PowerPoint</Application>
  <PresentationFormat>Widescreen</PresentationFormat>
  <Paragraphs>106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Rounded MT Bold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Catrin Evans-Thomas</dc:creator>
  <cp:lastModifiedBy>Catrin Evans-Thomas</cp:lastModifiedBy>
  <cp:revision>3</cp:revision>
  <dcterms:created xsi:type="dcterms:W3CDTF">2022-10-25T08:50:35Z</dcterms:created>
  <dcterms:modified xsi:type="dcterms:W3CDTF">2023-10-02T12:43:19Z</dcterms:modified>
</cp:coreProperties>
</file>