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277" r:id="rId2"/>
    <p:sldId id="296" r:id="rId3"/>
    <p:sldId id="334" r:id="rId4"/>
    <p:sldId id="279" r:id="rId5"/>
    <p:sldId id="335" r:id="rId6"/>
    <p:sldId id="295" r:id="rId7"/>
    <p:sldId id="284" r:id="rId8"/>
    <p:sldId id="285" r:id="rId9"/>
    <p:sldId id="286" r:id="rId10"/>
    <p:sldId id="287" r:id="rId11"/>
    <p:sldId id="288" r:id="rId12"/>
    <p:sldId id="289" r:id="rId13"/>
    <p:sldId id="336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337" r:id="rId22"/>
    <p:sldId id="281" r:id="rId23"/>
    <p:sldId id="305" r:id="rId24"/>
    <p:sldId id="311" r:id="rId25"/>
    <p:sldId id="309" r:id="rId26"/>
    <p:sldId id="313" r:id="rId27"/>
    <p:sldId id="314" r:id="rId28"/>
    <p:sldId id="306" r:id="rId2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84" d="100"/>
          <a:sy n="84" d="100"/>
        </p:scale>
        <p:origin x="20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CB335FA3-62CA-407A-A30D-9AE935D843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510EF59-1E6D-4201-B246-9597C3F7743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19163" y="746125"/>
            <a:ext cx="4959350" cy="3719513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5939234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C00CEC27-D97B-714F-AB9E-4BA44FB55A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9666F1F9-EF39-504A-8FF2-8671C942AE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59350" cy="3719513"/>
          </a:xfrm>
          <a:ln cap="flat"/>
        </p:spPr>
      </p:sp>
    </p:spTree>
    <p:extLst>
      <p:ext uri="{BB962C8B-B14F-4D97-AF65-F5344CB8AC3E}">
        <p14:creationId xmlns:p14="http://schemas.microsoft.com/office/powerpoint/2010/main" val="3595825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01/10/2020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LCDB7003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Qualitative Research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 2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Lecture 2 of 2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Introduction to Research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C5C12269-20CE-4233-9584-11503536B2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478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8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Topic</a:t>
            </a:r>
            <a:endParaRPr lang="en-GB" sz="4500" b="1" dirty="0">
              <a:solidFill>
                <a:srgbClr val="0096FF"/>
              </a:solidFill>
              <a:latin typeface="+mn-lt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6F01F331-263B-47BB-A034-C35A3AB8E6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42478"/>
            <a:ext cx="8507288" cy="3917032"/>
          </a:xfrm>
        </p:spPr>
        <p:txBody>
          <a:bodyPr>
            <a:normAutofit fontScale="92500" lnSpcReduction="20000"/>
          </a:bodyPr>
          <a:lstStyle/>
          <a:p>
            <a:pPr>
              <a:buFont typeface="+mj-lt"/>
              <a:buAutoNum type="arabicPeriod"/>
              <a:defRPr/>
            </a:pPr>
            <a:r>
              <a:rPr lang="en-GB" dirty="0"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Assumptions of the main paradigms</a:t>
            </a:r>
          </a:p>
          <a:p>
            <a:pPr>
              <a:buFont typeface="+mj-lt"/>
              <a:buAutoNum type="arabicPeriod"/>
              <a:defRPr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What research is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What research is not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Research versus consultancy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The consultancy process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The structure of research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The research process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What researchers should do and be</a:t>
            </a:r>
          </a:p>
          <a:p>
            <a:pPr>
              <a:defRPr/>
            </a:pPr>
            <a:endParaRPr lang="en-GB" dirty="0"/>
          </a:p>
          <a:p>
            <a:pPr>
              <a:buFont typeface="Wingdings" panose="05000000000000000000" pitchFamily="2" charset="2"/>
              <a:buNone/>
              <a:defRPr/>
            </a:pP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396134-200E-6A4F-8A5F-67A417C0D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1537002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7C46F71-CB8F-4D3A-ABD1-960E375461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609600"/>
            <a:ext cx="8569325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Assumptions of the main paradigms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7685F50-81CA-43BF-9F30-6B44659C669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268413"/>
            <a:ext cx="4033837" cy="4530725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buFont typeface="Wingdings" charset="0"/>
              <a:buChar char="n"/>
              <a:defRPr/>
            </a:pPr>
            <a:endParaRPr lang="en-GB" sz="2000" b="1" dirty="0">
              <a:ea typeface="+mn-ea"/>
            </a:endParaRPr>
          </a:p>
          <a:p>
            <a:pPr marL="0" indent="0" eaLnBrk="1" hangingPunct="1">
              <a:buNone/>
              <a:defRPr/>
            </a:pPr>
            <a:r>
              <a:rPr lang="en-GB" sz="2800" b="1" dirty="0">
                <a:solidFill>
                  <a:srgbClr val="FF0000"/>
                </a:solidFill>
                <a:ea typeface="+mn-ea"/>
              </a:rPr>
              <a:t>Quantitative</a:t>
            </a:r>
            <a:endParaRPr lang="en-GB" sz="2400" b="1" dirty="0">
              <a:solidFill>
                <a:srgbClr val="FF0000"/>
              </a:solidFill>
              <a:ea typeface="+mn-ea"/>
            </a:endParaRPr>
          </a:p>
          <a:p>
            <a:pPr eaLnBrk="1" hangingPunct="1">
              <a:buFont typeface="Wingdings" charset="0"/>
              <a:buChar char="q"/>
              <a:defRPr/>
            </a:pPr>
            <a:r>
              <a:rPr lang="en-GB" sz="2800" dirty="0">
                <a:ea typeface="+mn-ea"/>
              </a:rPr>
              <a:t>the world is objective to the researcher</a:t>
            </a:r>
          </a:p>
          <a:p>
            <a:pPr eaLnBrk="1" hangingPunct="1">
              <a:buFont typeface="Wingdings" charset="0"/>
              <a:buChar char="q"/>
              <a:defRPr/>
            </a:pPr>
            <a:r>
              <a:rPr lang="en-GB" sz="2800" dirty="0">
                <a:ea typeface="+mn-ea"/>
              </a:rPr>
              <a:t>only knowledge that is observable and measurable can be regarded as knowledge</a:t>
            </a:r>
          </a:p>
          <a:p>
            <a:pPr eaLnBrk="1" hangingPunct="1">
              <a:buFont typeface="Wingdings" charset="0"/>
              <a:buChar char="q"/>
              <a:defRPr/>
            </a:pPr>
            <a:r>
              <a:rPr lang="en-GB" sz="2800" dirty="0">
                <a:ea typeface="+mn-ea"/>
              </a:rPr>
              <a:t>research is unattached from the researchers and phenomenon existed prior to and following their involvement.</a:t>
            </a:r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CF093A86-C0A0-4401-BA4B-A43DDE2C6310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412875"/>
            <a:ext cx="4033837" cy="4530725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sz="2800" b="1" dirty="0">
                <a:solidFill>
                  <a:srgbClr val="FF0000"/>
                </a:solidFill>
                <a:ea typeface="+mn-ea"/>
              </a:rPr>
              <a:t>Qualitative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q"/>
              <a:defRPr/>
            </a:pPr>
            <a:r>
              <a:rPr lang="en-GB" sz="2800" dirty="0">
                <a:ea typeface="+mn-ea"/>
              </a:rPr>
              <a:t>the world is socially constructed and understood by examining human experience or perception of it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q"/>
              <a:defRPr/>
            </a:pPr>
            <a:r>
              <a:rPr lang="en-GB" sz="2800" dirty="0">
                <a:ea typeface="+mn-ea"/>
              </a:rPr>
              <a:t>broader more complex approach to understanding a phenomenon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q"/>
              <a:defRPr/>
            </a:pPr>
            <a:r>
              <a:rPr lang="en-GB" sz="2800" dirty="0">
                <a:ea typeface="+mn-ea"/>
              </a:rPr>
              <a:t>Research involved in and influences understanding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2709CB-6402-7044-846B-6E2B169566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1266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3">
            <a:extLst>
              <a:ext uri="{FF2B5EF4-FFF2-40B4-BE49-F238E27FC236}">
                <a16:creationId xmlns:a16="http://schemas.microsoft.com/office/drawing/2014/main" id="{A98012A3-CF1D-4081-83FE-83862F739BB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747E0652-9A43-42B2-B7DD-0840151F6443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BDE40696-F38A-4A3A-8F40-0E2C3285E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0928" y="122293"/>
            <a:ext cx="7886700" cy="994172"/>
          </a:xfrm>
        </p:spPr>
        <p:txBody>
          <a:bodyPr/>
          <a:lstStyle/>
          <a:p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Quantitative vs qualitative</a:t>
            </a:r>
          </a:p>
        </p:txBody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BA492652-DCFE-4681-A275-B66FBF364B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3366" y="1116465"/>
            <a:ext cx="8319318" cy="4260752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600" b="1" dirty="0"/>
              <a:t>Quantitative research</a:t>
            </a:r>
          </a:p>
          <a:p>
            <a:pPr lvl="1"/>
            <a:r>
              <a:rPr lang="en-GB" altLang="en-US" sz="3200" dirty="0"/>
              <a:t>systematically observe changes in the phenomena of interest while manipulating what are believed to be causal influences </a:t>
            </a:r>
          </a:p>
          <a:p>
            <a:pPr marL="342900" lvl="1" indent="0">
              <a:buNone/>
            </a:pPr>
            <a:endParaRPr lang="en-GB" altLang="en-US" sz="3200" dirty="0"/>
          </a:p>
          <a:p>
            <a:r>
              <a:rPr lang="en-GB" altLang="en-US" sz="3600" b="1" dirty="0"/>
              <a:t>Qualitative research</a:t>
            </a:r>
          </a:p>
          <a:p>
            <a:pPr lvl="1"/>
            <a:r>
              <a:rPr lang="en-GB" altLang="en-US" sz="3200" dirty="0"/>
              <a:t>may be more concerned with the individual’s personal experiences of the problem under study </a:t>
            </a:r>
          </a:p>
        </p:txBody>
      </p:sp>
    </p:spTree>
    <p:extLst>
      <p:ext uri="{BB962C8B-B14F-4D97-AF65-F5344CB8AC3E}">
        <p14:creationId xmlns:p14="http://schemas.microsoft.com/office/powerpoint/2010/main" val="3868341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C5C12269-20CE-4233-9584-11503536B2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560" y="1700808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60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Human Knowledge</a:t>
            </a:r>
            <a:endParaRPr lang="en-GB" sz="6000" b="1" dirty="0">
              <a:solidFill>
                <a:srgbClr val="0000FF"/>
              </a:solidFill>
              <a:latin typeface="+mn-l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F45BCC-86C9-5A42-88C2-31290755E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2866916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6C351-4865-4EBB-97FF-539443822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333375"/>
            <a:ext cx="8620125" cy="1143000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b="1" dirty="0">
                <a:solidFill>
                  <a:srgbClr val="011893"/>
                </a:solidFill>
              </a:rPr>
              <a:t>Imagine a circle that contains all of human knowledge</a:t>
            </a:r>
          </a:p>
        </p:txBody>
      </p:sp>
      <p:pic>
        <p:nvPicPr>
          <p:cNvPr id="8195" name="Content Placeholder 8">
            <a:extLst>
              <a:ext uri="{FF2B5EF4-FFF2-40B4-BE49-F238E27FC236}">
                <a16:creationId xmlns:a16="http://schemas.microsoft.com/office/drawing/2014/main" id="{4F2665AE-7B1D-F84F-8937-AC22FE8411E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87" t="10091" r="16135"/>
          <a:stretch>
            <a:fillRect/>
          </a:stretch>
        </p:blipFill>
        <p:spPr>
          <a:xfrm>
            <a:off x="2797175" y="1785143"/>
            <a:ext cx="3816350" cy="3287713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286B692-0ADB-BD4E-86F1-3B2C01FB3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5832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85305-5149-4EE8-B0FB-D3F564186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333375"/>
            <a:ext cx="8620125" cy="1143000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US" b="1" dirty="0">
                <a:solidFill>
                  <a:srgbClr val="011893"/>
                </a:solidFill>
              </a:rPr>
              <a:t>Imagine a circle that contains all of human knowledge</a:t>
            </a:r>
          </a:p>
        </p:txBody>
      </p:sp>
      <p:pic>
        <p:nvPicPr>
          <p:cNvPr id="9219" name="Content Placeholder 8">
            <a:extLst>
              <a:ext uri="{FF2B5EF4-FFF2-40B4-BE49-F238E27FC236}">
                <a16:creationId xmlns:a16="http://schemas.microsoft.com/office/drawing/2014/main" id="{72907749-5A8E-2F4D-B780-8D93A7DABE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87" t="10091" r="16135"/>
          <a:stretch>
            <a:fillRect/>
          </a:stretch>
        </p:blipFill>
        <p:spPr>
          <a:xfrm>
            <a:off x="2663825" y="1916832"/>
            <a:ext cx="3816350" cy="3287713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8648A0-40ED-2742-95A8-19E98C646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238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6ABE9707-AB80-B14A-B8D3-83D742C809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8515350" cy="963613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sz="3600" b="1" dirty="0">
                <a:solidFill>
                  <a:srgbClr val="011893"/>
                </a:solidFill>
              </a:rPr>
              <a:t>By the time we finish elementary school, we know a little</a:t>
            </a:r>
          </a:p>
        </p:txBody>
      </p:sp>
      <p:pic>
        <p:nvPicPr>
          <p:cNvPr id="10243" name="Content Placeholder 3">
            <a:extLst>
              <a:ext uri="{FF2B5EF4-FFF2-40B4-BE49-F238E27FC236}">
                <a16:creationId xmlns:a16="http://schemas.microsoft.com/office/drawing/2014/main" id="{2A93D554-988F-C74C-A334-CC13871A0A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13" t="12061" r="19775"/>
          <a:stretch>
            <a:fillRect/>
          </a:stretch>
        </p:blipFill>
        <p:spPr>
          <a:xfrm>
            <a:off x="2843808" y="1484784"/>
            <a:ext cx="3671887" cy="3214688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907A4C-97DB-D04D-9B1A-274FC7D26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2636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B09D5415-8C6D-9F45-95F3-5051BC7812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en-US" sz="3600" b="1" dirty="0">
                <a:solidFill>
                  <a:srgbClr val="011893"/>
                </a:solidFill>
              </a:rPr>
              <a:t>By the time we finish secondary school, we know a bit more</a:t>
            </a:r>
            <a:endParaRPr lang="en-US" altLang="en-US" sz="3600" dirty="0">
              <a:solidFill>
                <a:srgbClr val="011893"/>
              </a:solidFill>
            </a:endParaRPr>
          </a:p>
        </p:txBody>
      </p:sp>
      <p:pic>
        <p:nvPicPr>
          <p:cNvPr id="11267" name="Content Placeholder 3">
            <a:extLst>
              <a:ext uri="{FF2B5EF4-FFF2-40B4-BE49-F238E27FC236}">
                <a16:creationId xmlns:a16="http://schemas.microsoft.com/office/drawing/2014/main" id="{4EEB8FBF-B800-2C47-81A3-0E4D12ED47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5" t="10091" r="19099"/>
          <a:stretch>
            <a:fillRect/>
          </a:stretch>
        </p:blipFill>
        <p:spPr>
          <a:xfrm>
            <a:off x="2411760" y="1785937"/>
            <a:ext cx="3816350" cy="3286125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1FFC8A-BDEA-2E42-AD56-DED2C685F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2634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CDAA1DD0-AEE9-604D-A54B-85440D4B0B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en-US" b="1" dirty="0">
                <a:solidFill>
                  <a:srgbClr val="011893"/>
                </a:solidFill>
              </a:rPr>
              <a:t>With a bachelor’s degree, we gain a specialty</a:t>
            </a:r>
          </a:p>
        </p:txBody>
      </p:sp>
      <p:pic>
        <p:nvPicPr>
          <p:cNvPr id="12291" name="Content Placeholder 3">
            <a:extLst>
              <a:ext uri="{FF2B5EF4-FFF2-40B4-BE49-F238E27FC236}">
                <a16:creationId xmlns:a16="http://schemas.microsoft.com/office/drawing/2014/main" id="{0AD208AB-2F6E-E540-B7C0-71A03BFA555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08" t="9848" r="16316"/>
          <a:stretch>
            <a:fillRect/>
          </a:stretch>
        </p:blipFill>
        <p:spPr>
          <a:xfrm>
            <a:off x="2663825" y="1556792"/>
            <a:ext cx="3816350" cy="3295650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F32FA2C-380A-6949-9A14-8D4999F8D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9901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099BFB9-2347-8949-B0AA-60CB7AAFD6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en-US" dirty="0"/>
              <a:t> </a:t>
            </a:r>
            <a:r>
              <a:rPr lang="en-US" altLang="en-US" b="1" dirty="0">
                <a:solidFill>
                  <a:srgbClr val="011893"/>
                </a:solidFill>
              </a:rPr>
              <a:t>Master’s degree deepens that specialty</a:t>
            </a:r>
          </a:p>
        </p:txBody>
      </p:sp>
      <p:pic>
        <p:nvPicPr>
          <p:cNvPr id="13315" name="Content Placeholder 3">
            <a:extLst>
              <a:ext uri="{FF2B5EF4-FFF2-40B4-BE49-F238E27FC236}">
                <a16:creationId xmlns:a16="http://schemas.microsoft.com/office/drawing/2014/main" id="{5810CF4B-5AA6-9A46-8CA2-7969B57BF9B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32" t="9848" r="14964"/>
          <a:stretch>
            <a:fillRect/>
          </a:stretch>
        </p:blipFill>
        <p:spPr>
          <a:xfrm>
            <a:off x="2736056" y="1780381"/>
            <a:ext cx="3671887" cy="3297238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2CDD935-5929-E944-B7A7-7F55FE604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59158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6CD1A88-5A9E-274D-97BD-7BD5FBEA93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07950" y="260350"/>
            <a:ext cx="9217025" cy="963613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sz="4000" b="1" dirty="0">
                <a:solidFill>
                  <a:srgbClr val="011893"/>
                </a:solidFill>
              </a:rPr>
              <a:t>Reading research papers takes us to the edge of human knowledge</a:t>
            </a:r>
          </a:p>
        </p:txBody>
      </p:sp>
      <p:pic>
        <p:nvPicPr>
          <p:cNvPr id="14339" name="Content Placeholder 3">
            <a:extLst>
              <a:ext uri="{FF2B5EF4-FFF2-40B4-BE49-F238E27FC236}">
                <a16:creationId xmlns:a16="http://schemas.microsoft.com/office/drawing/2014/main" id="{0B159E7C-F13F-7541-B51F-13BDDDCD5AD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51" t="10091" r="20067"/>
          <a:stretch>
            <a:fillRect/>
          </a:stretch>
        </p:blipFill>
        <p:spPr>
          <a:xfrm>
            <a:off x="2699544" y="1785937"/>
            <a:ext cx="3744912" cy="3286125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040E01-1649-D54F-872C-96199FB68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70866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83E0E97-2CD2-9E4E-B050-DB71468F3F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260648"/>
            <a:ext cx="8264525" cy="963612"/>
          </a:xfrm>
        </p:spPr>
        <p:txBody>
          <a:bodyPr/>
          <a:lstStyle/>
          <a:p>
            <a:pPr algn="ctr"/>
            <a:r>
              <a:rPr lang="en-US" altLang="en-US" b="1" dirty="0">
                <a:solidFill>
                  <a:srgbClr val="011893"/>
                </a:solidFill>
              </a:rPr>
              <a:t>Once we are at the boundary, we focus!</a:t>
            </a:r>
          </a:p>
        </p:txBody>
      </p:sp>
      <p:pic>
        <p:nvPicPr>
          <p:cNvPr id="15363" name="Content Placeholder 3">
            <a:extLst>
              <a:ext uri="{FF2B5EF4-FFF2-40B4-BE49-F238E27FC236}">
                <a16:creationId xmlns:a16="http://schemas.microsoft.com/office/drawing/2014/main" id="{64C5FC51-161F-7E47-8F2C-6CBCEFDFC47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48" t="12061" r="13293" b="-1970"/>
          <a:stretch>
            <a:fillRect/>
          </a:stretch>
        </p:blipFill>
        <p:spPr>
          <a:xfrm>
            <a:off x="2555875" y="1484784"/>
            <a:ext cx="4105275" cy="3286125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8E10942-43EE-4CF6-8BC1-F2F0B82E4C9A}"/>
              </a:ext>
            </a:extLst>
          </p:cNvPr>
          <p:cNvSpPr txBox="1">
            <a:spLocks/>
          </p:cNvSpPr>
          <p:nvPr/>
        </p:nvSpPr>
        <p:spPr bwMode="auto">
          <a:xfrm>
            <a:off x="476249" y="4891410"/>
            <a:ext cx="8264525" cy="963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ahoma" pitchFamily="34" charset="0"/>
              </a:defRPr>
            </a:lvl9pPr>
          </a:lstStyle>
          <a:p>
            <a:pPr algn="ctr">
              <a:defRPr/>
            </a:pPr>
            <a:r>
              <a:rPr lang="en-US" b="1" i="0" kern="0" dirty="0">
                <a:solidFill>
                  <a:srgbClr val="FF0000"/>
                </a:solidFill>
              </a:rPr>
              <a:t>We then start our own RESEARCH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7E9018B-3803-7142-8483-18CAEB917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1007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6">
            <a:extLst>
              <a:ext uri="{FF2B5EF4-FFF2-40B4-BE49-F238E27FC236}">
                <a16:creationId xmlns:a16="http://schemas.microsoft.com/office/drawing/2014/main" id="{E3F619FA-9F2D-40FE-AE8D-8D48BD4CD1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E5AA8967-4948-459F-BBD5-AEC442953A19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B365E6A7-A3A4-4AAF-B423-2499289972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/>
          <a:lstStyle/>
          <a:p>
            <a:pPr algn="ctr"/>
            <a:r>
              <a:rPr lang="en-GB" altLang="en-US" b="1" dirty="0">
                <a:solidFill>
                  <a:srgbClr val="01189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BUT </a:t>
            </a:r>
            <a:br>
              <a:rPr lang="en-GB" altLang="en-US" b="1" dirty="0">
                <a:solidFill>
                  <a:srgbClr val="01189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altLang="en-US" b="1" dirty="0">
                <a:solidFill>
                  <a:srgbClr val="01189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exactly is research?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F77CBFBD-53B3-4F55-89DB-3CD336CBC7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28651" y="1690689"/>
            <a:ext cx="7886700" cy="4161234"/>
          </a:xfrm>
        </p:spPr>
        <p:txBody>
          <a:bodyPr>
            <a:normAutofit fontScale="92500"/>
          </a:bodyPr>
          <a:lstStyle/>
          <a:p>
            <a:pPr marL="0" indent="0">
              <a:buNone/>
              <a:defRPr/>
            </a:pPr>
            <a:r>
              <a:rPr lang="en-GB" sz="3200" b="1" dirty="0"/>
              <a:t>Research is all about:</a:t>
            </a:r>
          </a:p>
          <a:p>
            <a:pPr>
              <a:defRPr/>
            </a:pPr>
            <a:r>
              <a:rPr lang="en-GB" sz="3200" dirty="0"/>
              <a:t>1) the systematic investigation into and study of materials, sources, etc, in order to establish facts and reach new conclusions. </a:t>
            </a:r>
          </a:p>
          <a:p>
            <a:pPr>
              <a:defRPr/>
            </a:pPr>
            <a:r>
              <a:rPr lang="en-GB" sz="3200" dirty="0"/>
              <a:t>2) an endeavour to discover new or collate old facts etc… by the scientific study of a subject or by a course of critical investigation. </a:t>
            </a:r>
          </a:p>
        </p:txBody>
      </p:sp>
    </p:spTree>
    <p:extLst>
      <p:ext uri="{BB962C8B-B14F-4D97-AF65-F5344CB8AC3E}">
        <p14:creationId xmlns:p14="http://schemas.microsoft.com/office/powerpoint/2010/main" val="22935130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3">
            <a:extLst>
              <a:ext uri="{FF2B5EF4-FFF2-40B4-BE49-F238E27FC236}">
                <a16:creationId xmlns:a16="http://schemas.microsoft.com/office/drawing/2014/main" id="{4C6252C2-B897-480C-8E30-530DDB7D92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9C003F21-C2C3-4F95-ACA8-FB113305FC19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8C15F8DF-0373-475F-8E4A-D3536B5448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0379" y="166435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1189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FB9F4B51-915D-4858-BBEA-CC2AEA9C6D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7914" y="1083699"/>
            <a:ext cx="8458199" cy="4690602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200" dirty="0"/>
              <a:t>Research is what we do when we have a question or a problem we want to resolve</a:t>
            </a:r>
          </a:p>
          <a:p>
            <a:r>
              <a:rPr lang="en-GB" altLang="en-US" sz="3200" dirty="0"/>
              <a:t>We may already think we know the answer to our question already</a:t>
            </a:r>
          </a:p>
          <a:p>
            <a:r>
              <a:rPr lang="en-GB" altLang="en-US" sz="3200" dirty="0"/>
              <a:t>We may think the answer is obvious, common sense even</a:t>
            </a:r>
          </a:p>
          <a:p>
            <a:r>
              <a:rPr lang="en-GB" altLang="en-US" sz="3200" dirty="0"/>
              <a:t>But until we have subjected our problem to </a:t>
            </a:r>
            <a:r>
              <a:rPr lang="en-GB" altLang="en-US" sz="3200" u="sng" dirty="0"/>
              <a:t>rigorous scientific scrutiny</a:t>
            </a:r>
            <a:r>
              <a:rPr lang="en-GB" altLang="en-US" sz="3200" dirty="0"/>
              <a:t>, our 'knowledge' remains little more than guesswork or at best, intuition. </a:t>
            </a:r>
          </a:p>
        </p:txBody>
      </p:sp>
    </p:spTree>
    <p:extLst>
      <p:ext uri="{BB962C8B-B14F-4D97-AF65-F5344CB8AC3E}">
        <p14:creationId xmlns:p14="http://schemas.microsoft.com/office/powerpoint/2010/main" val="8519871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3">
            <a:extLst>
              <a:ext uri="{FF2B5EF4-FFF2-40B4-BE49-F238E27FC236}">
                <a16:creationId xmlns:a16="http://schemas.microsoft.com/office/drawing/2014/main" id="{ECDF557C-4BC4-447C-9F3B-FE8A08B603E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578DC381-3284-42AD-B990-1D251AB7877E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9BEE83BE-C83F-43F6-A1C7-41EFCA5B60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1459" y="136525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400" b="1" dirty="0">
                <a:solidFill>
                  <a:srgbClr val="01189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FFC7C845-2B28-4665-9CB4-5962B043F9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1459" y="1045179"/>
            <a:ext cx="8421400" cy="4325686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Then figure out how you are going to answer it</a:t>
            </a:r>
          </a:p>
          <a:p>
            <a:r>
              <a:rPr lang="en-GB" altLang="en-US" sz="3200" dirty="0"/>
              <a:t>First priority is to formulate your question</a:t>
            </a:r>
          </a:p>
          <a:p>
            <a:pPr lvl="1"/>
            <a:r>
              <a:rPr lang="en-GB" altLang="en-US" sz="2800" dirty="0"/>
              <a:t>How have others answered it?</a:t>
            </a:r>
          </a:p>
          <a:p>
            <a:pPr lvl="1"/>
            <a:r>
              <a:rPr lang="en-GB" altLang="en-US" sz="2800" dirty="0"/>
              <a:t>How does your proposal fit in with what others have done?</a:t>
            </a:r>
          </a:p>
          <a:p>
            <a:pPr lvl="1"/>
            <a:r>
              <a:rPr lang="en-GB" altLang="en-US" sz="2800" dirty="0"/>
              <a:t>How will you know when you have answered it?</a:t>
            </a:r>
          </a:p>
          <a:p>
            <a:r>
              <a:rPr lang="en-GB" altLang="en-US" sz="3200" dirty="0"/>
              <a:t>Then you can present your answer</a:t>
            </a:r>
          </a:p>
          <a:p>
            <a:pPr lvl="1"/>
            <a:endParaRPr lang="en-GB" altLang="en-US" sz="2800" dirty="0"/>
          </a:p>
          <a:p>
            <a:pPr lvl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104147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3">
            <a:extLst>
              <a:ext uri="{FF2B5EF4-FFF2-40B4-BE49-F238E27FC236}">
                <a16:creationId xmlns:a16="http://schemas.microsoft.com/office/drawing/2014/main" id="{6FAAD138-FCF6-4472-9B4F-1FEFE98CA18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859BA5FA-282E-489E-A954-21F08FAF1BCB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E91ABA9C-3932-4726-99CD-EE5F0F46B1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4670" y="136525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1189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Classical scientific method</a:t>
            </a:r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C74F8A57-82AE-452E-98DC-903746B69A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97747" y="1364630"/>
            <a:ext cx="8205861" cy="4128740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Observation of some phenomenon</a:t>
            </a:r>
          </a:p>
          <a:p>
            <a:pPr lvl="1"/>
            <a:r>
              <a:rPr lang="en-GB" altLang="en-US" sz="2800" dirty="0"/>
              <a:t>Maybe systematic, occasional or accidental</a:t>
            </a:r>
          </a:p>
          <a:p>
            <a:r>
              <a:rPr lang="en-GB" altLang="en-US" sz="3200" dirty="0"/>
              <a:t>Some idea of an explanation (hypothesis)</a:t>
            </a:r>
          </a:p>
          <a:p>
            <a:pPr lvl="1"/>
            <a:r>
              <a:rPr lang="en-GB" altLang="en-US" sz="2800" dirty="0"/>
              <a:t>Induction, conjecture, intuition, guesswork</a:t>
            </a:r>
          </a:p>
          <a:p>
            <a:pPr lvl="1"/>
            <a:r>
              <a:rPr lang="en-GB" altLang="en-US" sz="2800" dirty="0"/>
              <a:t>Usually informed by related work</a:t>
            </a:r>
          </a:p>
          <a:p>
            <a:r>
              <a:rPr lang="en-GB" altLang="en-US" sz="3200" dirty="0"/>
              <a:t>Testing of the hypothesis</a:t>
            </a:r>
          </a:p>
          <a:p>
            <a:pPr lvl="1"/>
            <a:r>
              <a:rPr lang="en-GB" altLang="en-US" sz="2800" dirty="0"/>
              <a:t>Test and revision cycle</a:t>
            </a:r>
          </a:p>
        </p:txBody>
      </p:sp>
    </p:spTree>
    <p:extLst>
      <p:ext uri="{BB962C8B-B14F-4D97-AF65-F5344CB8AC3E}">
        <p14:creationId xmlns:p14="http://schemas.microsoft.com/office/powerpoint/2010/main" val="36357567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3">
            <a:extLst>
              <a:ext uri="{FF2B5EF4-FFF2-40B4-BE49-F238E27FC236}">
                <a16:creationId xmlns:a16="http://schemas.microsoft.com/office/drawing/2014/main" id="{88BE8C7C-0B77-438A-BE98-C916658FA85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7DFB868F-2BDB-4738-8E33-D9C087A92CA6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04FF02C2-B231-4E1D-AFF6-35DF2328A9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8833" y="-5699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1189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Hypothesis</a:t>
            </a:r>
          </a:p>
        </p:txBody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260FACF2-66DE-4F2D-B376-7116A7AC5B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08833" y="908720"/>
            <a:ext cx="8592245" cy="4609294"/>
          </a:xfrm>
        </p:spPr>
        <p:txBody>
          <a:bodyPr>
            <a:normAutofit lnSpcReduction="10000"/>
          </a:bodyPr>
          <a:lstStyle/>
          <a:p>
            <a:r>
              <a:rPr lang="en-GB" altLang="en-US" sz="3200" dirty="0"/>
              <a:t>Probability of research</a:t>
            </a:r>
          </a:p>
          <a:p>
            <a:pPr lvl="1"/>
            <a:r>
              <a:rPr lang="en-GB" altLang="en-US" sz="2800" dirty="0"/>
              <a:t>Nothing is certain </a:t>
            </a:r>
          </a:p>
          <a:p>
            <a:pPr lvl="1"/>
            <a:r>
              <a:rPr lang="en-GB" altLang="en-US" sz="2800" i="1" dirty="0"/>
              <a:t>The exception that “proves” the rule</a:t>
            </a:r>
          </a:p>
          <a:p>
            <a:pPr lvl="1"/>
            <a:r>
              <a:rPr lang="en-GB" altLang="en-US" sz="2800" dirty="0"/>
              <a:t>Scientific “truth” is actually usually a statement of what is most probable given the currently known data ...</a:t>
            </a:r>
          </a:p>
          <a:p>
            <a:pPr lvl="1"/>
            <a:r>
              <a:rPr lang="en-GB" altLang="en-US" sz="2800" dirty="0"/>
              <a:t>... within the given framework</a:t>
            </a:r>
          </a:p>
          <a:p>
            <a:r>
              <a:rPr lang="en-GB" altLang="en-US" sz="3200" dirty="0"/>
              <a:t>Statistical techniques try to help us show extent to which our results really do support the hypothesis</a:t>
            </a:r>
          </a:p>
          <a:p>
            <a:pPr lvl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605156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3">
            <a:extLst>
              <a:ext uri="{FF2B5EF4-FFF2-40B4-BE49-F238E27FC236}">
                <a16:creationId xmlns:a16="http://schemas.microsoft.com/office/drawing/2014/main" id="{F8E7AED8-2124-40F2-81FF-411579E67E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7C8E4F84-A86A-436A-B64D-3B882522532B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3605DAAD-12DC-419A-85E7-E66E47F485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6194" y="4563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1189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Hypothesis</a:t>
            </a:r>
          </a:p>
        </p:txBody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90D0FAA0-E436-4C58-BCEF-15CA6925D7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6495" y="935434"/>
            <a:ext cx="8671010" cy="4987132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A hypothesis makes a prediction of the expected outcome in a given situation</a:t>
            </a:r>
          </a:p>
          <a:p>
            <a:r>
              <a:rPr lang="en-GB" altLang="en-US" sz="2800" dirty="0"/>
              <a:t>Usually: how the manipulation of the </a:t>
            </a:r>
            <a:r>
              <a:rPr lang="en-GB" altLang="en-US" sz="2800" b="1" dirty="0"/>
              <a:t>independent variable</a:t>
            </a:r>
            <a:r>
              <a:rPr lang="en-GB" altLang="en-US" sz="2800" dirty="0"/>
              <a:t> will influence the behaviour of a </a:t>
            </a:r>
            <a:r>
              <a:rPr lang="en-GB" altLang="en-US" sz="2800" b="1" dirty="0"/>
              <a:t>dependent variable</a:t>
            </a:r>
          </a:p>
          <a:p>
            <a:r>
              <a:rPr lang="en-GB" altLang="en-US" sz="2800" dirty="0"/>
              <a:t>The hypothesis is tested in an</a:t>
            </a:r>
            <a:r>
              <a:rPr lang="en-GB" altLang="en-US" sz="2800" b="1" dirty="0"/>
              <a:t> experiment</a:t>
            </a:r>
          </a:p>
          <a:p>
            <a:r>
              <a:rPr lang="en-GB" altLang="en-US" sz="2800" dirty="0"/>
              <a:t>Experimental design ensures that what you are doing is genuinely (and solely) responsible for the results</a:t>
            </a:r>
          </a:p>
          <a:p>
            <a:r>
              <a:rPr lang="en-GB" altLang="en-US" sz="2800" b="1" dirty="0"/>
              <a:t>Extraneous variables</a:t>
            </a:r>
            <a:r>
              <a:rPr lang="en-GB" altLang="en-US" sz="2800" dirty="0"/>
              <a:t> have to be </a:t>
            </a:r>
            <a:r>
              <a:rPr lang="en-GB" altLang="en-US" sz="2800" b="1" dirty="0"/>
              <a:t>controlled</a:t>
            </a: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27277031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3">
            <a:extLst>
              <a:ext uri="{FF2B5EF4-FFF2-40B4-BE49-F238E27FC236}">
                <a16:creationId xmlns:a16="http://schemas.microsoft.com/office/drawing/2014/main" id="{F9C8C5E7-6758-4184-A146-1BB1197700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975A082A-B9BF-42ED-A447-8522577D39E0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9B7B9DF4-2421-4F0D-90C4-4B2989E99D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1774" y="476965"/>
            <a:ext cx="7886700" cy="994172"/>
          </a:xfrm>
        </p:spPr>
        <p:txBody>
          <a:bodyPr/>
          <a:lstStyle/>
          <a:p>
            <a:r>
              <a:rPr lang="en-GB" altLang="en-US" b="1" dirty="0">
                <a:solidFill>
                  <a:srgbClr val="01189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Experiment</a:t>
            </a:r>
          </a:p>
        </p:txBody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6B450E13-92A3-4BC8-A611-9B5FF74884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21774" y="1589649"/>
            <a:ext cx="8093575" cy="3866986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If the experiment works, the hypothesis is shown to be probably correct</a:t>
            </a:r>
          </a:p>
          <a:p>
            <a:pPr lvl="1"/>
            <a:r>
              <a:rPr lang="en-GB" altLang="en-US" sz="2800" dirty="0"/>
              <a:t>Can’t prove 100% truth</a:t>
            </a:r>
          </a:p>
          <a:p>
            <a:r>
              <a:rPr lang="en-GB" altLang="en-US" sz="3200" dirty="0"/>
              <a:t>If it fails, it could be because</a:t>
            </a:r>
          </a:p>
          <a:p>
            <a:pPr lvl="1"/>
            <a:r>
              <a:rPr lang="en-GB" altLang="en-US" sz="2800" dirty="0"/>
              <a:t>The hypothesis is wrong</a:t>
            </a:r>
          </a:p>
          <a:p>
            <a:pPr lvl="1"/>
            <a:r>
              <a:rPr lang="en-GB" altLang="en-US" sz="2800" dirty="0"/>
              <a:t>The experimental design is faulty </a:t>
            </a:r>
          </a:p>
        </p:txBody>
      </p:sp>
    </p:spTree>
    <p:extLst>
      <p:ext uri="{BB962C8B-B14F-4D97-AF65-F5344CB8AC3E}">
        <p14:creationId xmlns:p14="http://schemas.microsoft.com/office/powerpoint/2010/main" val="14064972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3">
            <a:extLst>
              <a:ext uri="{FF2B5EF4-FFF2-40B4-BE49-F238E27FC236}">
                <a16:creationId xmlns:a16="http://schemas.microsoft.com/office/drawing/2014/main" id="{06B6628D-A494-4DD7-96F6-EA745D908B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846F9D0F-46FD-4633-AEEA-F693980E3B0C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BAC5D920-D72E-418A-81E6-D8F2E689ED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93" y="382191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Variables</a:t>
            </a:r>
          </a:p>
        </p:txBody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D4F4FE-06F1-4FDE-BC93-4EA706251B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93" y="1376362"/>
            <a:ext cx="8524985" cy="4110037"/>
          </a:xfrm>
        </p:spPr>
        <p:txBody>
          <a:bodyPr>
            <a:normAutofit fontScale="92500"/>
          </a:bodyPr>
          <a:lstStyle/>
          <a:p>
            <a:r>
              <a:rPr lang="en-GB" altLang="en-US" sz="3500" dirty="0"/>
              <a:t>The experiment measures the “behaviour” of the dependent variable (DV) </a:t>
            </a:r>
          </a:p>
          <a:p>
            <a:r>
              <a:rPr lang="en-GB" altLang="en-US" sz="3500" dirty="0"/>
              <a:t>DV must be </a:t>
            </a:r>
            <a:r>
              <a:rPr lang="en-GB" altLang="en-US" sz="3500" b="1" dirty="0"/>
              <a:t>operationalised</a:t>
            </a:r>
            <a:endParaRPr lang="en-GB" altLang="en-US" sz="3500" dirty="0"/>
          </a:p>
          <a:p>
            <a:pPr lvl="1"/>
            <a:r>
              <a:rPr lang="en-GB" altLang="en-US" sz="3000" dirty="0"/>
              <a:t>Some aspect of the DV must be measurable</a:t>
            </a:r>
          </a:p>
          <a:p>
            <a:pPr lvl="1"/>
            <a:r>
              <a:rPr lang="en-GB" altLang="en-US" sz="3000" dirty="0"/>
              <a:t>What to measure?</a:t>
            </a:r>
          </a:p>
          <a:p>
            <a:pPr lvl="1"/>
            <a:r>
              <a:rPr lang="en-GB" altLang="en-US" sz="3000" dirty="0"/>
              <a:t>How to measure it? </a:t>
            </a:r>
          </a:p>
          <a:p>
            <a:pPr lvl="2"/>
            <a:r>
              <a:rPr lang="en-GB" altLang="en-US" sz="2200" dirty="0"/>
              <a:t>Are you really measuring what you think you are measuring?</a:t>
            </a:r>
          </a:p>
          <a:p>
            <a:pPr lvl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463714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3">
            <a:extLst>
              <a:ext uri="{FF2B5EF4-FFF2-40B4-BE49-F238E27FC236}">
                <a16:creationId xmlns:a16="http://schemas.microsoft.com/office/drawing/2014/main" id="{440F039B-8554-4EE8-A5A9-D84BC29E70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60DE7E15-0642-4A70-94F2-F02943D54184}" type="slidenum">
              <a:rPr lang="en-GB" altLang="en-US" sz="1050">
                <a:latin typeface="Tahoma" panose="020B060403050404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C4F62077-83D2-4E2F-8F3C-D655764DAB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407194"/>
            <a:ext cx="7886700" cy="994172"/>
          </a:xfrm>
        </p:spPr>
        <p:txBody>
          <a:bodyPr/>
          <a:lstStyle/>
          <a:p>
            <a:r>
              <a:rPr lang="en-GB" altLang="en-US" b="1" dirty="0">
                <a:solidFill>
                  <a:srgbClr val="011893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Planning</a:t>
            </a:r>
          </a:p>
        </p:txBody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61829DF7-42DF-4006-ADB7-76854F491B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28650" y="1401366"/>
            <a:ext cx="6419850" cy="3086100"/>
          </a:xfrm>
        </p:spPr>
        <p:txBody>
          <a:bodyPr/>
          <a:lstStyle/>
          <a:p>
            <a:r>
              <a:rPr lang="en-GB" altLang="en-US" sz="2400" dirty="0"/>
              <a:t>Statement of the problem </a:t>
            </a:r>
          </a:p>
          <a:p>
            <a:r>
              <a:rPr lang="en-GB" altLang="en-US" sz="2400" dirty="0"/>
              <a:t>Literature review </a:t>
            </a:r>
          </a:p>
          <a:p>
            <a:r>
              <a:rPr lang="en-GB" altLang="en-US" sz="2400" dirty="0"/>
              <a:t>Choice of research method </a:t>
            </a:r>
          </a:p>
          <a:p>
            <a:r>
              <a:rPr lang="en-GB" altLang="en-US" sz="2400" dirty="0"/>
              <a:t>Design of study </a:t>
            </a:r>
          </a:p>
          <a:p>
            <a:r>
              <a:rPr lang="en-GB" altLang="en-US" sz="2400" dirty="0"/>
              <a:t>Data collection </a:t>
            </a:r>
          </a:p>
          <a:p>
            <a:r>
              <a:rPr lang="en-GB" altLang="en-US" sz="2400" dirty="0"/>
              <a:t>Analysis of data </a:t>
            </a:r>
          </a:p>
          <a:p>
            <a:r>
              <a:rPr lang="en-GB" altLang="en-US" sz="2400" dirty="0"/>
              <a:t>Write-up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170709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6916EB0-F7E3-498A-9DF7-DC2008B03C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3203" y="249778"/>
            <a:ext cx="8229600" cy="1143000"/>
          </a:xfrm>
        </p:spPr>
        <p:txBody>
          <a:bodyPr/>
          <a:lstStyle/>
          <a:p>
            <a:r>
              <a:rPr lang="en-GB" altLang="en-US" sz="40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US" altLang="en-US" sz="4000" dirty="0">
              <a:solidFill>
                <a:srgbClr val="00009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315" name="Text Placeholder 3">
            <a:extLst>
              <a:ext uri="{FF2B5EF4-FFF2-40B4-BE49-F238E27FC236}">
                <a16:creationId xmlns:a16="http://schemas.microsoft.com/office/drawing/2014/main" id="{2272F9EF-00B0-460E-965D-AFF2405122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sz="4000" dirty="0"/>
              <a:t>Questions </a:t>
            </a:r>
            <a:endParaRPr lang="en-US" altLang="en-US" sz="2800" dirty="0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3748920A-4990-4B14-BD38-DC725679209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sz="4000" dirty="0"/>
              <a:t>Who?</a:t>
            </a:r>
          </a:p>
          <a:p>
            <a:r>
              <a:rPr lang="en-GB" altLang="en-US" sz="4000" dirty="0"/>
              <a:t>What?</a:t>
            </a:r>
          </a:p>
          <a:p>
            <a:r>
              <a:rPr lang="en-GB" altLang="en-US" sz="4000" dirty="0"/>
              <a:t>When?</a:t>
            </a:r>
          </a:p>
          <a:p>
            <a:r>
              <a:rPr lang="en-GB" altLang="en-US" sz="4000" dirty="0"/>
              <a:t>Where?</a:t>
            </a:r>
          </a:p>
          <a:p>
            <a:r>
              <a:rPr lang="en-GB" altLang="en-US" sz="4000" dirty="0"/>
              <a:t>Why?</a:t>
            </a:r>
          </a:p>
          <a:p>
            <a:r>
              <a:rPr lang="en-GB" altLang="en-US" sz="4000" dirty="0"/>
              <a:t>How?</a:t>
            </a:r>
          </a:p>
          <a:p>
            <a:r>
              <a:rPr lang="en-GB" altLang="en-US" sz="4000" dirty="0"/>
              <a:t>How much?</a:t>
            </a:r>
            <a:endParaRPr lang="en-US" altLang="en-US" sz="4000" dirty="0"/>
          </a:p>
          <a:p>
            <a:endParaRPr lang="en-GB" altLang="en-US" sz="4000" dirty="0"/>
          </a:p>
        </p:txBody>
      </p:sp>
      <p:sp>
        <p:nvSpPr>
          <p:cNvPr id="13318" name="Content Placeholder 5">
            <a:extLst>
              <a:ext uri="{FF2B5EF4-FFF2-40B4-BE49-F238E27FC236}">
                <a16:creationId xmlns:a16="http://schemas.microsoft.com/office/drawing/2014/main" id="{49DED66E-EBFB-4B24-BE9E-AA3F48AF766E}"/>
              </a:ext>
            </a:extLst>
          </p:cNvPr>
          <p:cNvSpPr>
            <a:spLocks noGrp="1" noChangeArrowheads="1"/>
          </p:cNvSpPr>
          <p:nvPr>
            <p:ph sz="quarter" idx="4"/>
          </p:nvPr>
        </p:nvSpPr>
        <p:spPr>
          <a:xfrm>
            <a:off x="3280524" y="2577246"/>
            <a:ext cx="5417389" cy="3684588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4000" dirty="0"/>
              <a:t>The dreamer ask: </a:t>
            </a:r>
            <a:r>
              <a:rPr lang="en-GB" altLang="en-US" sz="4000" dirty="0">
                <a:solidFill>
                  <a:srgbClr val="FF0000"/>
                </a:solidFill>
              </a:rPr>
              <a:t>What</a:t>
            </a:r>
            <a:r>
              <a:rPr lang="en-GB" altLang="en-US" sz="4000" dirty="0"/>
              <a:t>?</a:t>
            </a:r>
          </a:p>
          <a:p>
            <a:r>
              <a:rPr lang="en-GB" altLang="en-US" sz="4000" dirty="0"/>
              <a:t>The realist ask: </a:t>
            </a:r>
            <a:r>
              <a:rPr lang="en-GB" altLang="en-US" sz="4000" dirty="0">
                <a:solidFill>
                  <a:srgbClr val="FF0000"/>
                </a:solidFill>
              </a:rPr>
              <a:t>How</a:t>
            </a:r>
            <a:r>
              <a:rPr lang="en-GB" altLang="en-US" sz="4000" dirty="0"/>
              <a:t>?</a:t>
            </a:r>
          </a:p>
          <a:p>
            <a:r>
              <a:rPr lang="en-GB" altLang="en-US" sz="4000" dirty="0"/>
              <a:t>The critic ask: W</a:t>
            </a:r>
            <a:r>
              <a:rPr lang="en-GB" altLang="en-US" sz="4000" dirty="0">
                <a:solidFill>
                  <a:srgbClr val="FF0000"/>
                </a:solidFill>
              </a:rPr>
              <a:t>hy</a:t>
            </a:r>
            <a:r>
              <a:rPr lang="en-GB" altLang="en-US" sz="4000" dirty="0"/>
              <a:t>?</a:t>
            </a:r>
            <a:endParaRPr lang="en-US" altLang="en-US" sz="40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6AADEF-0FE8-FB46-82DF-C599F56708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0969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C0D3E4E-7993-4F56-A1A5-AD336C7570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(QR) </a:t>
            </a:r>
            <a:endParaRPr lang="en-US" altLang="en-US" sz="3600" dirty="0">
              <a:solidFill>
                <a:srgbClr val="00009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A1154E12-DE11-40EA-8D1E-7EA5F73AD5B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6948" y="1825625"/>
            <a:ext cx="8817656" cy="4351338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QR provide scope to learn something not already known.</a:t>
            </a:r>
          </a:p>
          <a:p>
            <a:r>
              <a:rPr lang="en-GB" altLang="en-US" sz="3200" dirty="0"/>
              <a:t>QR need to be based on sound principles &amp; rationale.</a:t>
            </a:r>
          </a:p>
          <a:p>
            <a:endParaRPr lang="en-GB" altLang="en-US" sz="3200" dirty="0"/>
          </a:p>
          <a:p>
            <a:pPr marL="0" indent="0">
              <a:buNone/>
            </a:pPr>
            <a:r>
              <a:rPr lang="en-US" altLang="en-US" sz="3200" b="1" u="sng" dirty="0">
                <a:solidFill>
                  <a:srgbClr val="FF0000"/>
                </a:solidFill>
              </a:rPr>
              <a:t>Remember</a:t>
            </a:r>
            <a:r>
              <a:rPr lang="en-US" altLang="en-US" sz="3200" dirty="0"/>
              <a:t>! We already know a great deal about the world in which we are set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7A64134-FF52-6740-8AD7-0E2A2D6EC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64762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13E3C34-2250-4919-AED5-500EED18E7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1026" y="0"/>
            <a:ext cx="7886700" cy="132556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DBA / PhD candidates should raise 5 Questions:</a:t>
            </a:r>
            <a:endParaRPr lang="en-GB" altLang="en-US" sz="4000" dirty="0">
              <a:solidFill>
                <a:srgbClr val="00009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719FA49A-FDC7-42A2-87FE-825F5D8B94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580638"/>
            <a:ext cx="9014603" cy="5277362"/>
          </a:xfrm>
        </p:spPr>
        <p:txBody>
          <a:bodyPr>
            <a:noAutofit/>
          </a:bodyPr>
          <a:lstStyle/>
          <a:p>
            <a:pPr marL="514350" indent="-51435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altLang="en-US" sz="2800" dirty="0"/>
              <a:t>Will my RQ be interesting for me &amp; for others?  </a:t>
            </a:r>
          </a:p>
          <a:p>
            <a:pPr marL="514350" indent="-51435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altLang="en-US" sz="2800" dirty="0"/>
              <a:t>Is there a practical value in knowing the answer to my RQs?</a:t>
            </a:r>
          </a:p>
          <a:p>
            <a:pPr marL="514350" indent="-51435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altLang="en-US" sz="2800" dirty="0"/>
              <a:t>Can I expect to answer it within the limits of the project I am going to undertake?  </a:t>
            </a:r>
          </a:p>
          <a:p>
            <a:pPr marL="514350" indent="-51435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altLang="en-US" sz="2800" dirty="0"/>
              <a:t>Does the RQ suggest the kind of information I would need to answer it and how would I go about getting that information?  </a:t>
            </a:r>
          </a:p>
          <a:p>
            <a:pPr marL="514350" indent="-51435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altLang="en-US" sz="2800" dirty="0"/>
              <a:t>Will it be feasible to get the information necessary to answer the question?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B7CEB9F-6030-AB4F-AACD-6017B0D01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242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02C7D61F-AC58-4FD4-9AE8-FD28606D8C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endParaRPr lang="en-GB" altLang="en-US" dirty="0">
              <a:solidFill>
                <a:srgbClr val="00009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66EADE4-18E7-4213-BEAE-5D23507F53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5007" y="1119939"/>
            <a:ext cx="8191793" cy="4351338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Research Process</a:t>
            </a:r>
          </a:p>
          <a:p>
            <a:r>
              <a:rPr lang="en-GB" altLang="en-US" sz="3200" dirty="0"/>
              <a:t>Identify topic &amp; question</a:t>
            </a:r>
          </a:p>
          <a:p>
            <a:r>
              <a:rPr lang="en-GB" altLang="en-US" sz="3200" dirty="0"/>
              <a:t>What kind of information is needed?</a:t>
            </a:r>
          </a:p>
          <a:p>
            <a:r>
              <a:rPr lang="en-GB" altLang="en-US" sz="3200" dirty="0"/>
              <a:t>What methods are best for generating the information?</a:t>
            </a:r>
          </a:p>
          <a:p>
            <a:r>
              <a:rPr lang="en-GB" altLang="en-US" sz="3200" dirty="0"/>
              <a:t>Gather data using chosen information</a:t>
            </a:r>
          </a:p>
          <a:p>
            <a:r>
              <a:rPr lang="en-GB" altLang="en-US" sz="3200" dirty="0"/>
              <a:t>Analyse data &amp; draw conclusions</a:t>
            </a:r>
          </a:p>
          <a:p>
            <a:r>
              <a:rPr lang="en-GB" altLang="en-US" sz="3200" dirty="0"/>
              <a:t>Present conclusions in written report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B9FBB8-442C-BC41-8FD0-6F36660BB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97229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D2700DB9-BEF9-42BB-8A5B-8EA0CF19A4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72661"/>
            <a:ext cx="7886700" cy="884872"/>
          </a:xfrm>
        </p:spPr>
        <p:txBody>
          <a:bodyPr/>
          <a:lstStyle/>
          <a:p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r>
              <a:rPr lang="en-GB" altLang="en-US" b="1" i="1" dirty="0"/>
              <a:t> </a:t>
            </a:r>
            <a:endParaRPr lang="en-GB" altLang="en-US" dirty="0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C1E5E2C3-3123-4303-B086-21959B12B8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26579" y="722870"/>
            <a:ext cx="8810810" cy="5412259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                          </a:t>
            </a:r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Research Process</a:t>
            </a:r>
          </a:p>
          <a:p>
            <a:pPr>
              <a:buFontTx/>
              <a:buNone/>
            </a:pPr>
            <a:r>
              <a:rPr lang="en-GB" altLang="en-US" dirty="0"/>
              <a:t>			</a:t>
            </a:r>
            <a:r>
              <a:rPr lang="en-GB" altLang="en-US" sz="2000" b="1" dirty="0"/>
              <a:t>Wondering		Identifying </a:t>
            </a:r>
          </a:p>
          <a:p>
            <a:pPr>
              <a:buFontTx/>
              <a:buNone/>
            </a:pPr>
            <a:r>
              <a:rPr lang="en-GB" altLang="en-US" sz="2000" b="1" dirty="0"/>
              <a:t>			 about the		 specific			    </a:t>
            </a:r>
          </a:p>
          <a:p>
            <a:pPr>
              <a:buFontTx/>
              <a:buNone/>
            </a:pPr>
            <a:r>
              <a:rPr lang="en-GB" altLang="en-US" sz="2000" b="1" dirty="0"/>
              <a:t>                            topic		              questions</a:t>
            </a:r>
          </a:p>
          <a:p>
            <a:pPr>
              <a:buFontTx/>
              <a:buNone/>
            </a:pPr>
            <a:endParaRPr lang="en-GB" altLang="en-US" sz="2000" b="1" dirty="0"/>
          </a:p>
          <a:p>
            <a:pPr>
              <a:buFontTx/>
              <a:buNone/>
            </a:pPr>
            <a:r>
              <a:rPr lang="en-GB" altLang="en-US" sz="2000" b="1" dirty="0"/>
              <a:t>	</a:t>
            </a:r>
          </a:p>
          <a:p>
            <a:pPr>
              <a:buFontTx/>
              <a:buNone/>
            </a:pPr>
            <a:r>
              <a:rPr lang="en-GB" altLang="en-US" sz="2000" b="1" dirty="0"/>
              <a:t>			Drawing 		Systematic	</a:t>
            </a:r>
          </a:p>
          <a:p>
            <a:pPr>
              <a:buFontTx/>
              <a:buNone/>
            </a:pPr>
            <a:r>
              <a:rPr lang="en-GB" altLang="en-US" sz="2000" b="1" dirty="0"/>
              <a:t>			conclusions		Investigation</a:t>
            </a:r>
          </a:p>
        </p:txBody>
      </p:sp>
      <p:sp>
        <p:nvSpPr>
          <p:cNvPr id="8196" name="Right Arrow 4">
            <a:extLst>
              <a:ext uri="{FF2B5EF4-FFF2-40B4-BE49-F238E27FC236}">
                <a16:creationId xmlns:a16="http://schemas.microsoft.com/office/drawing/2014/main" id="{6F100B47-058B-4A0A-B050-7799EF4624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79353" y="1415610"/>
            <a:ext cx="776623" cy="484187"/>
          </a:xfrm>
          <a:prstGeom prst="right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7" name="Down Arrow 5">
            <a:extLst>
              <a:ext uri="{FF2B5EF4-FFF2-40B4-BE49-F238E27FC236}">
                <a16:creationId xmlns:a16="http://schemas.microsoft.com/office/drawing/2014/main" id="{29EBF168-2F00-4C03-8C42-EE17F72A72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5245" y="2717946"/>
            <a:ext cx="485775" cy="576506"/>
          </a:xfrm>
          <a:prstGeom prst="downArrow">
            <a:avLst>
              <a:gd name="adj1" fmla="val 50000"/>
              <a:gd name="adj2" fmla="val 4986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8" name="Left Arrow 6">
            <a:extLst>
              <a:ext uri="{FF2B5EF4-FFF2-40B4-BE49-F238E27FC236}">
                <a16:creationId xmlns:a16="http://schemas.microsoft.com/office/drawing/2014/main" id="{4A7CA760-23C3-4516-BF04-6837CE4BCB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872" y="3533275"/>
            <a:ext cx="776623" cy="484187"/>
          </a:xfrm>
          <a:prstGeom prst="leftArrow">
            <a:avLst>
              <a:gd name="adj1" fmla="val 50000"/>
              <a:gd name="adj2" fmla="val 5010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9" name="Up Arrow 7">
            <a:extLst>
              <a:ext uri="{FF2B5EF4-FFF2-40B4-BE49-F238E27FC236}">
                <a16:creationId xmlns:a16="http://schemas.microsoft.com/office/drawing/2014/main" id="{CA7A3331-380E-4274-8A2C-0614592E3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42387" y="2717946"/>
            <a:ext cx="484187" cy="576506"/>
          </a:xfrm>
          <a:prstGeom prst="up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9B5497D-2135-1640-8162-6BE43DE9D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58574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634368D-DF08-4C85-A394-7CBEBFDC57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Theory &amp; Practice of QR</a:t>
            </a:r>
            <a:br>
              <a:rPr lang="en-GB" altLang="en-US" sz="36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GB" altLang="en-US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F7AC5EF-CF92-4D12-A06E-0174807BBB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9151" y="1497821"/>
            <a:ext cx="8693833" cy="435133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4000" b="1" dirty="0"/>
              <a:t>Question: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GB" altLang="en-US" sz="3200" dirty="0"/>
              <a:t>What will be a suitable method help you answer your RQs?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3200" dirty="0"/>
              <a:t>2. What theories will underpin your R method?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3200" dirty="0"/>
              <a:t>3. How will you carry out your project?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AA567B-86AA-3B47-8502-C29E2F90C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274604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2168</TotalTime>
  <Words>1017</Words>
  <Application>Microsoft Macintosh PowerPoint</Application>
  <PresentationFormat>On-screen Show (4:3)</PresentationFormat>
  <Paragraphs>174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Myriad Pro</vt:lpstr>
      <vt:lpstr>Tahoma</vt:lpstr>
      <vt:lpstr>Times</vt:lpstr>
      <vt:lpstr>Verdana</vt:lpstr>
      <vt:lpstr>Wingdings</vt:lpstr>
      <vt:lpstr>20140311PresentationUWTSDTemplate</vt:lpstr>
      <vt:lpstr>LCDB7003</vt:lpstr>
      <vt:lpstr>Topic</vt:lpstr>
      <vt:lpstr>Assumptions of the main paradigms</vt:lpstr>
      <vt:lpstr>Quantitative vs qualitative</vt:lpstr>
      <vt:lpstr>Human Knowledge</vt:lpstr>
      <vt:lpstr>Imagine a circle that contains all of human knowledge</vt:lpstr>
      <vt:lpstr>Imagine a circle that contains all of human knowledge</vt:lpstr>
      <vt:lpstr>By the time we finish elementary school, we know a little</vt:lpstr>
      <vt:lpstr>By the time we finish secondary school, we know a bit more</vt:lpstr>
      <vt:lpstr>With a bachelor’s degree, we gain a specialty</vt:lpstr>
      <vt:lpstr> Master’s degree deepens that specialty</vt:lpstr>
      <vt:lpstr>Reading research papers takes us to the edge of human knowledge</vt:lpstr>
      <vt:lpstr>Once we are at the boundary, we focus!</vt:lpstr>
      <vt:lpstr>BUT  What exactly is research?</vt:lpstr>
      <vt:lpstr>What is research?</vt:lpstr>
      <vt:lpstr>What is research?</vt:lpstr>
      <vt:lpstr>Classical scientific method</vt:lpstr>
      <vt:lpstr>Hypothesis</vt:lpstr>
      <vt:lpstr>Hypothesis</vt:lpstr>
      <vt:lpstr>Experiment</vt:lpstr>
      <vt:lpstr>Variables</vt:lpstr>
      <vt:lpstr>Planning</vt:lpstr>
      <vt:lpstr>Qualitative Research </vt:lpstr>
      <vt:lpstr>Qualitative Research (QR) </vt:lpstr>
      <vt:lpstr>DBA / PhD candidates should raise 5 Questions:</vt:lpstr>
      <vt:lpstr>Qualitative Research</vt:lpstr>
      <vt:lpstr>Qualitative Research </vt:lpstr>
      <vt:lpstr>Theory &amp; Practice of QR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129</cp:revision>
  <cp:lastPrinted>2018-07-09T15:27:01Z</cp:lastPrinted>
  <dcterms:created xsi:type="dcterms:W3CDTF">2002-10-07T19:43:58Z</dcterms:created>
  <dcterms:modified xsi:type="dcterms:W3CDTF">2020-10-01T11:44:08Z</dcterms:modified>
</cp:coreProperties>
</file>