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>
      <p:cViewPr varScale="1">
        <p:scale>
          <a:sx n="35" d="100"/>
          <a:sy n="35" d="100"/>
        </p:scale>
        <p:origin x="10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DF08-8ED4-F1F1-DF58-B2A14BFC5B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5E82B9-093C-1A4D-296D-7BFDEB0064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5B6C4-2E55-97FD-E611-FC92D1558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B25AD7-7B1C-AADE-F070-5BCDFF57C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9950A-F660-E38D-6A91-775D9981A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481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168CD-7EBD-F97F-61AC-9F6808C79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08D07-40E6-A208-71AA-287DC6ACB9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61618-05D8-38A7-9787-6BD5C6283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4C7C3-0C0E-9948-9D34-B8B92843B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05CDF-0D70-8C56-EADA-8077739A7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177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4A76B-0304-C7B6-4F91-D75F95580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AD9EE-126B-DAC9-8B4A-D5F4F13204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70B62-45C2-6CCF-5659-D34B26D50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19040-646B-6928-60E3-F98A19671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B077D-913E-A5D7-5226-FCEE8AB83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27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F2336-FC96-8BD3-C629-F596FA3EA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DA92F-F020-D999-52B2-DBAC38E923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BF585E-14E0-5748-3DF6-11CA971346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166523-93F9-8FB6-1F5C-D191EA6BC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7F9103-B7E4-B271-8410-9A927C373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19367-1CE9-EC03-BD37-21F1C186B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421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47010-7505-8E39-08C8-400B9F804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A0C3D-12BB-C1B6-55A6-60C104970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92E72A-CEFA-C9E5-2A9F-95C14FB2A1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2A94E3-8F65-CAD5-40DA-9A263DA63B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DE5B8A-0E9E-7D51-382E-50A99781F2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3545C1-14CE-2787-552D-5F0772A74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CA4679-F3A0-B510-7F3E-2A7FFDBFA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4F27C1-0B0C-0227-5D3E-E730F12AE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253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2894-E408-AA85-D9D5-5EC4A1832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9679FE-EDEC-DF21-A0F7-C4674A317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DFE761-CBA2-B17F-18E7-0788AE3CD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14C5E2-DD94-FE08-4B43-E8B9A2661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187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707AF2-0793-4112-EB19-134CEECA2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D23AB7-A1EA-FB9C-9C3F-A216D78C0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5AC983-8F0E-0040-BB7C-F7134C3D9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08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E6E46-AEBC-8C25-EA72-DFE7C1274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A5174-FFD6-9001-1AB8-188E87B30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A8B0D4-4A08-9060-8FB5-748B9FCF9C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27E02-8F84-1CAC-68BB-32391F66B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3F0650-33E5-D9D9-618A-B7768A413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AF3BBD-FCF5-D08A-A448-2118D27ED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621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6ED65-B316-5F7A-4743-2963B69CF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AC3CF4-8897-8B8F-CEEF-0FDB6252C7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216B29-8B59-01B4-6CBE-546D039318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134C62-A715-69F0-5DC1-5B6413449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43F9C-D20B-BC49-159F-384B7F80B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DD8B8-9A6E-05BD-EFD6-5F61DA0C4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76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D907F-5FA1-3D82-F90F-C19301A10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0ED18E-25B2-D654-C908-964229691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751EC-E201-9698-5383-CF5F6879C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D3E12-38C4-F38E-F4E0-94097B8A6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6BF65-8E73-41A9-ADBF-06F05AAA5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14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8EED9E-D953-B6D4-F4C9-C895FDC808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B5FB1D-D79A-1812-0E07-D00F5C3BBD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9AFF4-36E3-C9C8-29E4-DDDD187E7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7688BD-4AAD-5BD7-16EE-C5D369FDC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F4A0D3-6A99-7CD7-A390-E4E3B864E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33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7B9074-A5D0-2B84-2129-0F273E10A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4E38D-1EF4-3EBF-38A8-E5CE368B6A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42B2F-338E-0C61-6A88-ACE4C9F76B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A20016-E494-474E-9695-32DC71BA277C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F6B54-D3EF-A136-9587-B96E787BCB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31054-5497-9901-8113-8EE883BC39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4C20A0-D98E-CD4D-9805-9BEEA8F3E0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640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96C1E-8998-AE6A-EA8E-977032C665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850" y="1092200"/>
            <a:ext cx="11036300" cy="4673600"/>
          </a:xfrm>
          <a:solidFill>
            <a:schemeClr val="tx2">
              <a:lumMod val="10000"/>
              <a:lumOff val="90000"/>
            </a:schemeClr>
          </a:solidFill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Understanding Amira’s Development Through Bowlby’s Attachment Theory</a:t>
            </a:r>
            <a:br>
              <a:rPr lang="en-GB" sz="4800" b="1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br>
              <a:rPr lang="en-GB" sz="48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Module: Psychology in Health and Social Care (LCHS4010)</a:t>
            </a:r>
            <a:b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b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Samina Akhtar</a:t>
            </a:r>
            <a:r>
              <a:rPr lang="en-GB" sz="3600" dirty="0">
                <a:solidFill>
                  <a:srgbClr val="000000"/>
                </a:solidFill>
                <a:latin typeface="-webkit-standard"/>
              </a:rPr>
              <a:t>- </a:t>
            </a: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2427571</a:t>
            </a:r>
            <a:b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b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Module Teacher – Alice Clayton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145512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EDD24-6689-D5FC-0BE8-09251FE77E2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Introduction to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3C580-F4E6-B97E-8478-944A3A85494B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Amira is a 3-year-old child who has recently joined the nursery.</a:t>
            </a:r>
          </a:p>
          <a:p>
            <a:r>
              <a:rPr lang="en-GB" dirty="0"/>
              <a:t>She shows signs of emotional distress:</a:t>
            </a:r>
          </a:p>
          <a:p>
            <a:pPr lvl="1"/>
            <a:r>
              <a:rPr lang="en-GB" dirty="0"/>
              <a:t>Limited verbal communication</a:t>
            </a:r>
          </a:p>
          <a:p>
            <a:pPr lvl="1"/>
            <a:r>
              <a:rPr lang="en-GB" dirty="0"/>
              <a:t>Difficulty engaging in group play</a:t>
            </a:r>
          </a:p>
          <a:p>
            <a:pPr lvl="1"/>
            <a:r>
              <a:rPr lang="en-GB" dirty="0"/>
              <a:t>Appears withdrawn and anxious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My Aim: To explore how Bowlby’s Attachment Theory helps explain Amira’s behaviour and guides supportive strategies.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416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9B80A-8A1E-5DFB-E264-E43B407533E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Bowlby’s Attachment Theory – Key Concepts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E762C-B20B-90FB-3851-FB7245E9F3BE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Attachment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A deep emotional bond between child and caregiver.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Secure Base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A caregiver provides a safe and warm environment for </a:t>
            </a:r>
            <a:r>
              <a:rPr lang="en-GB" dirty="0">
                <a:solidFill>
                  <a:srgbClr val="000000"/>
                </a:solidFill>
              </a:rPr>
              <a:t>the child to freely explore.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Internal Working Model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Early relationships shape expectations of future </a:t>
            </a:r>
            <a:r>
              <a:rPr lang="en-GB" dirty="0">
                <a:solidFill>
                  <a:srgbClr val="000000"/>
                </a:solidFill>
              </a:rPr>
              <a:t>expectations.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Critical Period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The First 5 years are important for forming attachments.</a:t>
            </a:r>
          </a:p>
          <a:p>
            <a:r>
              <a:rPr lang="en-GB" dirty="0">
                <a:solidFill>
                  <a:srgbClr val="0070C0"/>
                </a:solidFill>
              </a:rPr>
              <a:t>“The propensity to make strong emotional bonds to particular individuals is a basic component of human nature.” – Bowlby (1969)</a:t>
            </a:r>
          </a:p>
          <a:p>
            <a:pPr marL="0" indent="0">
              <a:buNone/>
            </a:pPr>
            <a:endParaRPr lang="en-GB" sz="19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9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Bowlby, J. (1969). </a:t>
            </a:r>
            <a:r>
              <a:rPr lang="en-GB" sz="19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Attachment and Loss</a:t>
            </a: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. Harmondsworth, Middlesex, England: Penguin Books.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65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56FFF-343F-5913-59E3-C24EDCDD1DD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Early Childhood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36FF1-50DD-81DC-8E17-F405D95ECAB9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Secure attachment supports: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Emotional regulation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Social interaction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Insecure attachment may lead to: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Withdrawal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Anxiety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Difficulty trusting others who are not her parents.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 u="none" strike="noStrike" dirty="0">
                <a:solidFill>
                  <a:srgbClr val="000000"/>
                </a:solidFill>
                <a:effectLst/>
              </a:rPr>
              <a:t>Amira’s behaviours suggest possible insecure attachment due to disrupted bonding.</a:t>
            </a:r>
          </a:p>
          <a:p>
            <a:pPr marL="0" indent="0" algn="r">
              <a:buNone/>
            </a:pPr>
            <a:endParaRPr lang="en-GB" sz="17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1700" dirty="0">
                <a:solidFill>
                  <a:srgbClr val="000000"/>
                </a:solidFill>
                <a:latin typeface="Times New Roman" panose="02020603050405020304" pitchFamily="18" charset="0"/>
              </a:rPr>
              <a:t>Golding, K.S. and Hughes, D.A. (2012). </a:t>
            </a:r>
            <a:r>
              <a:rPr lang="en-GB" sz="17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Creating loving attachments: parenting with PACE to nurture confidence and security in the troubled child</a:t>
            </a:r>
            <a:r>
              <a:rPr lang="en-GB" sz="1700" dirty="0">
                <a:solidFill>
                  <a:srgbClr val="000000"/>
                </a:solidFill>
                <a:latin typeface="Times New Roman" panose="02020603050405020304" pitchFamily="18" charset="0"/>
              </a:rPr>
              <a:t>. London ; Philadelphia: Jessica Kingsley Publishers.</a:t>
            </a:r>
          </a:p>
          <a:p>
            <a:pPr algn="r">
              <a:buFont typeface="Arial" panose="020B0604020202020204" pitchFamily="34" charset="0"/>
              <a:buChar char="•"/>
            </a:pPr>
            <a:endParaRPr lang="en-GB" sz="17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l">
              <a:buNone/>
            </a:pPr>
            <a:endParaRPr lang="en-GB" b="0" i="1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786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6E4D2-1B46-A68D-174B-7796559914C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Applying Bowlby’s Theory to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AF204-B4D0-9C81-E1E5-90DD8CA2DD5A}"/>
              </a:ext>
            </a:extLst>
          </p:cNvPr>
          <p:cNvSpPr>
            <a:spLocks noGrp="1"/>
          </p:cNvSpPr>
          <p:nvPr>
            <p:ph idx="1"/>
          </p:nvPr>
        </p:nvSpPr>
        <p:spPr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Limited verbal communication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May reflect a lack of emotional safety.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Avoidance of group play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Suggests difficulty forming peer relationships.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Separation anxiety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Possibly due to inconsistent caregiving, for example, her new nursery teachers.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Bowlby’s theory helps interpret these behaviours as attachment-related.</a:t>
            </a:r>
          </a:p>
          <a:p>
            <a:pPr marL="0" indent="0" algn="r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Howe, D. (2011). </a:t>
            </a:r>
            <a:r>
              <a:rPr lang="en-GB" sz="20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Attachment across the </a:t>
            </a:r>
            <a:r>
              <a:rPr lang="en-GB" sz="2000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Lifecourse</a:t>
            </a:r>
            <a:r>
              <a:rPr lang="en-GB" sz="20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: A Brief Introduction</a:t>
            </a:r>
            <a:r>
              <a:rPr lang="en-GB" sz="2000" dirty="0">
                <a:solidFill>
                  <a:srgbClr val="000000"/>
                </a:solidFill>
                <a:latin typeface="Times New Roman" panose="02020603050405020304" pitchFamily="18" charset="0"/>
              </a:rPr>
              <a:t>. Basingstoke, Hampshire: Palgrave Macmillan.</a:t>
            </a:r>
          </a:p>
          <a:p>
            <a:pPr marL="0" indent="0" algn="l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51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7C201-FC40-8739-9A61-BC2BD084E1A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Strategies to Support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84152-E628-9C9B-95F4-328C11951704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1" i="0" u="none" strike="noStrike" dirty="0">
                <a:solidFill>
                  <a:srgbClr val="000000"/>
                </a:solidFill>
                <a:effectLst/>
              </a:rPr>
              <a:t>Consistent caregiver presence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</a:rPr>
              <a:t>: Build trust and emotional safety.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1" i="0" u="none" strike="noStrike" dirty="0">
                <a:solidFill>
                  <a:srgbClr val="000000"/>
                </a:solidFill>
                <a:effectLst/>
              </a:rPr>
              <a:t>Warm, responsive interactions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</a:rPr>
              <a:t>: Encourage secure attachment.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1" i="0" u="none" strike="noStrike" dirty="0">
                <a:solidFill>
                  <a:srgbClr val="000000"/>
                </a:solidFill>
                <a:effectLst/>
              </a:rPr>
              <a:t>Structured and regular peer play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</a:rPr>
              <a:t>: Supports social development.</a:t>
            </a:r>
          </a:p>
          <a:p>
            <a:pPr marL="0" indent="0" algn="l">
              <a:buNone/>
            </a:pPr>
            <a:r>
              <a:rPr lang="en-GB" sz="3200" b="0" i="0" u="none" strike="noStrike" dirty="0">
                <a:solidFill>
                  <a:srgbClr val="0070C0"/>
                </a:solidFill>
                <a:effectLst/>
              </a:rPr>
              <a:t>Collaborate with parents to ensure continuity of care.</a:t>
            </a:r>
          </a:p>
          <a:p>
            <a:pPr marL="0" indent="0" algn="l">
              <a:buNone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indent="0" algn="r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Ainsworth, M., </a:t>
            </a:r>
            <a:r>
              <a:rPr lang="en-GB" sz="18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Blehar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, M., Waters, E. and Wall, S.N. (1978). </a:t>
            </a:r>
            <a:r>
              <a:rPr lang="en-GB" sz="18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Patterns of attachment: A psychological study of the strange situation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. New York: </a:t>
            </a:r>
            <a:r>
              <a:rPr lang="en-GB" sz="18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Routlage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719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8FF38-D796-E79F-FCAD-6D11BA7B0C2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Nature and Nurture Influences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F94CE-2D9B-E28E-97E4-78120EA9EB7F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Biological factors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Temperament, developmental delays.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Environmental factors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 Parental separation, nursery setting.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Bowlby emphasised the interaction between both in shaping attachment.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Amira’s development is influenced by both her innate traits and caregiving environment.</a:t>
            </a:r>
          </a:p>
          <a:p>
            <a:pPr marL="0" indent="0" algn="l">
              <a:buNone/>
            </a:pPr>
            <a:endParaRPr lang="en-GB" b="0" i="1" u="none" strike="noStrike" dirty="0">
              <a:solidFill>
                <a:srgbClr val="000000"/>
              </a:solidFill>
              <a:effectLst/>
            </a:endParaRPr>
          </a:p>
          <a:p>
            <a:pPr marL="0" indent="0" algn="r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Schore, A.N. (2003). Effects of a secure attachment relationship on right brain development, affect regulation, and infant mental health. </a:t>
            </a:r>
            <a:r>
              <a:rPr lang="en-GB" sz="18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Infant Mental Health Journal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, 22(1-2), pp.7–66.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26650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FC14E-49F7-A678-E929-0A5DC0140BF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Critical Evaluation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C65E5-6AC4-5854-48D3-3013DC3BF73C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Strengths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Groundbreaking framework for understanding early relationships.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Supported by Ainsworth’s Strange Situation research.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Limitations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May oversimplify complex family dynamics.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Less emphasis on cultural variation in attachment styles.</a:t>
            </a:r>
          </a:p>
          <a:p>
            <a:pPr marL="0" indent="0" algn="l">
              <a:buNone/>
            </a:pPr>
            <a:endParaRPr lang="en-GB" dirty="0">
              <a:solidFill>
                <a:srgbClr val="000000"/>
              </a:solidFill>
            </a:endParaRPr>
          </a:p>
          <a:p>
            <a:pPr marL="0" indent="0" algn="r">
              <a:buNone/>
            </a:pPr>
            <a:r>
              <a:rPr lang="en-GB" dirty="0">
                <a:solidFill>
                  <a:srgbClr val="000000"/>
                </a:solidFill>
              </a:rPr>
              <a:t> 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Howe, D. (2011). </a:t>
            </a:r>
            <a:r>
              <a:rPr lang="en-GB" sz="18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Attachment across the </a:t>
            </a:r>
            <a:r>
              <a:rPr lang="en-GB" sz="1800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Lifecourse</a:t>
            </a:r>
            <a:r>
              <a:rPr lang="en-GB" sz="18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: A Brief Introduction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. Basingstoke, Hampshire: Palgrave Macmillan.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973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2EB13-7F16-1D03-DD36-54917FA66ED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Summary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306A2-6D61-A03B-500F-C4F1AC5AFDCA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>
            <a:solidFill>
              <a:schemeClr val="accent1"/>
            </a:solidFill>
          </a:ln>
        </p:spPr>
        <p:txBody>
          <a:bodyPr>
            <a:normAutofit fontScale="925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Bowlby’s theory provides a valuable lens to understand Amira’s emotional and social needs.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Secure attachments in nursery can foster resilience and development.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Recommend: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Ongoing observation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Consistent caregiving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Collaboration with family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Use of attachment-informed practices</a:t>
            </a:r>
          </a:p>
          <a:p>
            <a:pPr marL="0" indent="0" algn="r">
              <a:buNone/>
            </a:pPr>
            <a:endParaRPr lang="en-GB" sz="19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Geddes, H. (2006). </a:t>
            </a:r>
            <a:r>
              <a:rPr lang="en-GB" sz="19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Attachment in the Classroom: the Links between children’s Early experience, Emotional well-being and Performance in School</a:t>
            </a:r>
            <a:r>
              <a:rPr lang="en-GB" sz="1900" dirty="0">
                <a:solidFill>
                  <a:srgbClr val="000000"/>
                </a:solidFill>
                <a:latin typeface="Times New Roman" panose="02020603050405020304" pitchFamily="18" charset="0"/>
              </a:rPr>
              <a:t>. London: Worth Publishing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760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DB33A-93A6-86F3-2F3C-CFFF4E9A639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10000"/>
              <a:lumOff val="9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E99CD-4318-718C-3419-37AC4748025E}"/>
              </a:ext>
            </a:extLst>
          </p:cNvPr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Ainsworth, M.,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Blehar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M., Waters, E. and Wall, S.N. (1978).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Patterns of attachment: A psychological study of the strange situation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New York: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Routlage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Bowlby, J. (1969).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 and Loss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Harmondsworth, Middlesex, England: Penguin Books.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Golding, K.S. and Hughes, D.A. (2012).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Creating loving attachments: parenting with PACE to nurture confidence and security in the troubled child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 ; Philadelphia: Jessica Kingsley Publishers.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Geddes, H. (2006).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 in the Classroom: the Links between children’s Early experience, Emotional well-being and Performance in School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London: Worth Publishing Ltd.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Howe, D. (2011).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Attachment across the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Lifecourse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A Brief Introduction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Basingstoke, Hampshire: Palgrave Macmillan.</a:t>
            </a:r>
          </a:p>
          <a:p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Schore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A.N. (2003). Effects of a secure attachment relationship on right brain development, affect regulation, and infant mental health.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Infant Mental Health Journal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22(1-2), pp.7–66.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doi:https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doi.org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/10.1002/1097-0355(200101/04)22:1%3C7::aid-imhj2%3E3.0.co;2-n.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5009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856</Words>
  <Application>Microsoft Office PowerPoint</Application>
  <PresentationFormat>Widescreen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-webkit-standard</vt:lpstr>
      <vt:lpstr>Office Theme</vt:lpstr>
      <vt:lpstr>Understanding Amira’s Development Through Bowlby’s Attachment Theory   Module: Psychology in Health and Social Care (LCHS4010)  Samina Akhtar- 2427571  Module Teacher – Alice Clayton</vt:lpstr>
      <vt:lpstr>Introduction to Amira</vt:lpstr>
      <vt:lpstr>Bowlby’s Attachment Theory – Key Concepts </vt:lpstr>
      <vt:lpstr>Early Childhood Development </vt:lpstr>
      <vt:lpstr>Applying Bowlby’s Theory to Amira</vt:lpstr>
      <vt:lpstr>Strategies to Support Amira</vt:lpstr>
      <vt:lpstr>Nature and Nurture Influences </vt:lpstr>
      <vt:lpstr>Critical Evaluation of Bowlby’s Theory</vt:lpstr>
      <vt:lpstr>Summary and 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Asley Ahmed (PGCE Sec Ed (QTS) Eng FT)</dc:creator>
  <cp:lastModifiedBy>Samina Akhtar (2427571)</cp:lastModifiedBy>
  <cp:revision>8</cp:revision>
  <dcterms:created xsi:type="dcterms:W3CDTF">2025-10-12T08:09:14Z</dcterms:created>
  <dcterms:modified xsi:type="dcterms:W3CDTF">2025-10-12T10:36:56Z</dcterms:modified>
</cp:coreProperties>
</file>