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2" r:id="rId3"/>
    <p:sldId id="283" r:id="rId4"/>
    <p:sldId id="284" r:id="rId5"/>
    <p:sldId id="281" r:id="rId6"/>
    <p:sldId id="272" r:id="rId7"/>
    <p:sldId id="280" r:id="rId8"/>
    <p:sldId id="276" r:id="rId9"/>
    <p:sldId id="273" r:id="rId10"/>
    <p:sldId id="274" r:id="rId11"/>
    <p:sldId id="275" r:id="rId12"/>
    <p:sldId id="266" r:id="rId13"/>
    <p:sldId id="267" r:id="rId14"/>
    <p:sldId id="268" r:id="rId15"/>
    <p:sldId id="269" r:id="rId16"/>
    <p:sldId id="270" r:id="rId17"/>
    <p:sldId id="271" r:id="rId18"/>
    <p:sldId id="257" r:id="rId19"/>
    <p:sldId id="258" r:id="rId20"/>
    <p:sldId id="259" r:id="rId21"/>
    <p:sldId id="260" r:id="rId22"/>
    <p:sldId id="261" r:id="rId23"/>
    <p:sldId id="262" r:id="rId24"/>
    <p:sldId id="265" r:id="rId25"/>
    <p:sldId id="263" r:id="rId26"/>
    <p:sldId id="278" r:id="rId27"/>
    <p:sldId id="279" r:id="rId28"/>
    <p:sldId id="277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5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37814A0-160B-44EB-9822-57CB1CDE3618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3C807E4-F331-4851-BD0B-771DFBDD885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Leisure Attraction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Trends </a:t>
            </a:r>
          </a:p>
          <a:p>
            <a:r>
              <a:rPr lang="en-GB" dirty="0" smtClean="0"/>
              <a:t>Association of Leading Visitor Attractions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609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658411"/>
          </a:xfrm>
        </p:spPr>
        <p:txBody>
          <a:bodyPr/>
          <a:lstStyle/>
          <a:p>
            <a:r>
              <a:rPr lang="en-GB" dirty="0" smtClean="0"/>
              <a:t>Tourism for development</a:t>
            </a:r>
          </a:p>
          <a:p>
            <a:r>
              <a:rPr lang="en-GB" dirty="0" smtClean="0"/>
              <a:t>Public and Private Sector</a:t>
            </a:r>
          </a:p>
          <a:p>
            <a:r>
              <a:rPr lang="en-GB" dirty="0" smtClean="0"/>
              <a:t>Stakeholders</a:t>
            </a:r>
          </a:p>
          <a:p>
            <a:r>
              <a:rPr lang="en-GB" dirty="0" smtClean="0"/>
              <a:t>Economic Growth</a:t>
            </a:r>
          </a:p>
          <a:p>
            <a:r>
              <a:rPr lang="en-GB" dirty="0" smtClean="0"/>
              <a:t>Environmental Protection</a:t>
            </a:r>
          </a:p>
          <a:p>
            <a:r>
              <a:rPr lang="en-GB" dirty="0" smtClean="0"/>
              <a:t>Catalyst for Positive Change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2392" y="404664"/>
            <a:ext cx="7859216" cy="121014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                   2017 </a:t>
            </a:r>
            <a:br>
              <a:rPr lang="en-GB" dirty="0" smtClean="0"/>
            </a:br>
            <a:r>
              <a:rPr lang="en-GB" dirty="0" smtClean="0"/>
              <a:t>International Year of Sustainable Tourism for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780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Machu Picchu, </a:t>
            </a:r>
            <a:r>
              <a:rPr lang="en-GB" b="1" dirty="0" smtClean="0"/>
              <a:t>Peru</a:t>
            </a:r>
          </a:p>
          <a:p>
            <a:r>
              <a:rPr lang="en-GB" b="1" u="sng" dirty="0" smtClean="0"/>
              <a:t>Nominees</a:t>
            </a:r>
          </a:p>
          <a:p>
            <a:r>
              <a:rPr lang="en-GB" b="1" dirty="0" err="1" smtClean="0"/>
              <a:t>Burj</a:t>
            </a:r>
            <a:r>
              <a:rPr lang="en-GB" b="1" dirty="0"/>
              <a:t> </a:t>
            </a:r>
            <a:r>
              <a:rPr lang="en-GB" b="1" dirty="0" err="1" smtClean="0"/>
              <a:t>Khalifa</a:t>
            </a:r>
            <a:endParaRPr lang="en-GB" b="1" dirty="0" smtClean="0"/>
          </a:p>
          <a:p>
            <a:r>
              <a:rPr lang="en-GB" b="1" dirty="0" smtClean="0"/>
              <a:t>Ferrari World</a:t>
            </a:r>
          </a:p>
          <a:p>
            <a:r>
              <a:rPr lang="en-GB" b="1" dirty="0" smtClean="0"/>
              <a:t>Great Wall of China</a:t>
            </a:r>
          </a:p>
          <a:p>
            <a:r>
              <a:rPr lang="en-GB" b="1" dirty="0" smtClean="0"/>
              <a:t>Las Vegas Strip</a:t>
            </a:r>
          </a:p>
          <a:p>
            <a:r>
              <a:rPr lang="en-GB" b="1" dirty="0" smtClean="0"/>
              <a:t>Mount Kilimanjaro</a:t>
            </a:r>
          </a:p>
          <a:p>
            <a:r>
              <a:rPr lang="en-GB" b="1" dirty="0" smtClean="0"/>
              <a:t>Spike Island, Ireland</a:t>
            </a:r>
          </a:p>
          <a:p>
            <a:r>
              <a:rPr lang="en-GB" b="1" dirty="0" smtClean="0"/>
              <a:t>Sugar Loaf Mountain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/>
              </a:rPr>
              <a:t>World's Leading Tourist Attraction </a:t>
            </a:r>
            <a:r>
              <a:rPr lang="en-GB" dirty="0" smtClean="0">
                <a:effectLst/>
              </a:rPr>
              <a:t>                </a:t>
            </a:r>
            <a:br>
              <a:rPr lang="en-GB" dirty="0" smtClean="0">
                <a:effectLst/>
              </a:rPr>
            </a:br>
            <a:r>
              <a:rPr lang="en-GB" dirty="0">
                <a:effectLst/>
              </a:rPr>
              <a:t> </a:t>
            </a:r>
            <a:r>
              <a:rPr lang="en-GB" dirty="0" smtClean="0">
                <a:effectLst/>
              </a:rPr>
              <a:t>                       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57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Theme Park Hotel Land of Legends Turkey</a:t>
            </a:r>
          </a:p>
          <a:p>
            <a:r>
              <a:rPr lang="en-GB" dirty="0" smtClean="0"/>
              <a:t>Theme Park Resort Disneyland Paris</a:t>
            </a:r>
          </a:p>
          <a:p>
            <a:r>
              <a:rPr lang="en-GB" dirty="0" smtClean="0"/>
              <a:t>Sports Resort </a:t>
            </a:r>
            <a:r>
              <a:rPr lang="en-GB" dirty="0" err="1" smtClean="0"/>
              <a:t>Fotre</a:t>
            </a:r>
            <a:r>
              <a:rPr lang="en-GB" dirty="0" smtClean="0"/>
              <a:t>, Italy</a:t>
            </a:r>
          </a:p>
          <a:p>
            <a:r>
              <a:rPr lang="en-GB" dirty="0" smtClean="0"/>
              <a:t>Leading Tourism Development </a:t>
            </a:r>
            <a:r>
              <a:rPr lang="en-GB" dirty="0" err="1" smtClean="0"/>
              <a:t>Arouco</a:t>
            </a:r>
            <a:r>
              <a:rPr lang="en-GB" dirty="0" smtClean="0"/>
              <a:t> UNESCO Global Geo Park</a:t>
            </a:r>
          </a:p>
          <a:p>
            <a:r>
              <a:rPr lang="en-GB" dirty="0" smtClean="0"/>
              <a:t>Attraction Spike Island, Ireland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Europe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8364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Titanic, </a:t>
            </a:r>
            <a:r>
              <a:rPr lang="en-GB" dirty="0" smtClean="0"/>
              <a:t>Belfast</a:t>
            </a:r>
          </a:p>
          <a:p>
            <a:r>
              <a:rPr lang="en-GB" dirty="0" smtClean="0"/>
              <a:t>2015 Las Vegas </a:t>
            </a:r>
            <a:r>
              <a:rPr lang="en-GB" dirty="0" err="1" smtClean="0"/>
              <a:t>Stip</a:t>
            </a:r>
            <a:r>
              <a:rPr lang="en-GB" dirty="0" smtClean="0"/>
              <a:t> 2012 Taj Mahal</a:t>
            </a:r>
            <a:endParaRPr lang="en-GB" dirty="0" smtClean="0"/>
          </a:p>
          <a:p>
            <a:r>
              <a:rPr lang="en-GB" b="1" dirty="0" smtClean="0"/>
              <a:t>Nominated</a:t>
            </a:r>
            <a:r>
              <a:rPr lang="en-GB" dirty="0" smtClean="0"/>
              <a:t> </a:t>
            </a:r>
          </a:p>
          <a:p>
            <a:r>
              <a:rPr lang="en-GB" dirty="0" smtClean="0"/>
              <a:t>Ferrari World Abu Dhabi</a:t>
            </a:r>
          </a:p>
          <a:p>
            <a:r>
              <a:rPr lang="en-GB" dirty="0" smtClean="0"/>
              <a:t>Guinness Store House</a:t>
            </a:r>
          </a:p>
          <a:p>
            <a:r>
              <a:rPr lang="en-GB" dirty="0" err="1" smtClean="0"/>
              <a:t>Intramuros</a:t>
            </a:r>
            <a:r>
              <a:rPr lang="en-GB" dirty="0" smtClean="0"/>
              <a:t> </a:t>
            </a:r>
            <a:r>
              <a:rPr lang="en-GB" dirty="0" err="1" smtClean="0"/>
              <a:t>Phillipines</a:t>
            </a:r>
            <a:endParaRPr lang="en-GB" dirty="0" smtClean="0"/>
          </a:p>
          <a:p>
            <a:r>
              <a:rPr lang="en-GB" dirty="0" smtClean="0"/>
              <a:t>Las Vegas Strip (2015 winner)</a:t>
            </a:r>
          </a:p>
          <a:p>
            <a:r>
              <a:rPr lang="en-GB" dirty="0" smtClean="0"/>
              <a:t>Machu </a:t>
            </a:r>
            <a:r>
              <a:rPr lang="en-GB" dirty="0" err="1" smtClean="0"/>
              <a:t>Picchi</a:t>
            </a:r>
            <a:r>
              <a:rPr lang="en-GB" dirty="0" smtClean="0"/>
              <a:t>, Peru</a:t>
            </a:r>
          </a:p>
          <a:p>
            <a:r>
              <a:rPr lang="en-GB" dirty="0" smtClean="0"/>
              <a:t>Mount </a:t>
            </a:r>
            <a:r>
              <a:rPr lang="en-GB" dirty="0" err="1" smtClean="0"/>
              <a:t>Kilamanjaro</a:t>
            </a:r>
            <a:r>
              <a:rPr lang="en-GB" dirty="0" smtClean="0"/>
              <a:t>, Tanzania</a:t>
            </a:r>
          </a:p>
          <a:p>
            <a:r>
              <a:rPr lang="en-GB" dirty="0" smtClean="0"/>
              <a:t>Sugar Loaf Mountain, South Africa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World’s Leading Tourist Attraction</a:t>
            </a:r>
            <a:br>
              <a:rPr lang="en-GB" dirty="0" smtClean="0"/>
            </a:br>
            <a:r>
              <a:rPr lang="en-GB" dirty="0" smtClean="0"/>
              <a:t>                       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194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000" dirty="0" smtClean="0">
                <a:solidFill>
                  <a:prstClr val="black"/>
                </a:solidFill>
                <a:ea typeface="+mj-ea"/>
                <a:cs typeface="+mj-cs"/>
              </a:rPr>
              <a:t>2016 Titanic Belfast</a:t>
            </a:r>
          </a:p>
          <a:p>
            <a:r>
              <a:rPr lang="en-GB" sz="4000" dirty="0" smtClean="0">
                <a:solidFill>
                  <a:prstClr val="black"/>
                </a:solidFill>
                <a:ea typeface="+mj-ea"/>
                <a:cs typeface="+mj-cs"/>
              </a:rPr>
              <a:t>2015 Guinness Storehouse</a:t>
            </a:r>
          </a:p>
          <a:p>
            <a:r>
              <a:rPr lang="en-GB" sz="4000" dirty="0" smtClean="0">
                <a:solidFill>
                  <a:prstClr val="black"/>
                </a:solidFill>
                <a:ea typeface="+mj-ea"/>
                <a:cs typeface="+mj-cs"/>
              </a:rPr>
              <a:t>Previous Winners 2014 Acropolis, 2013 Eiffel Tower and 2012 EDF Energy London Eye</a:t>
            </a:r>
          </a:p>
          <a:p>
            <a:pPr lvl="0">
              <a:buClr>
                <a:srgbClr val="2DA2BF"/>
              </a:buClr>
            </a:pPr>
            <a:r>
              <a:rPr lang="en-GB" sz="3700" dirty="0">
                <a:solidFill>
                  <a:prstClr val="black"/>
                </a:solidFill>
              </a:rPr>
              <a:t>2012 - 2016 Europe’s leading Themed Resort – Disneyland </a:t>
            </a:r>
            <a:r>
              <a:rPr lang="en-GB" sz="3700" dirty="0" smtClean="0">
                <a:solidFill>
                  <a:prstClr val="black"/>
                </a:solidFill>
              </a:rPr>
              <a:t>Paris</a:t>
            </a:r>
          </a:p>
          <a:p>
            <a:pPr lvl="0">
              <a:buClr>
                <a:srgbClr val="2DA2BF"/>
              </a:buClr>
            </a:pPr>
            <a:r>
              <a:rPr lang="en-GB" sz="3700" dirty="0" smtClean="0">
                <a:solidFill>
                  <a:prstClr val="black"/>
                </a:solidFill>
              </a:rPr>
              <a:t>2011-14 World’s leading Themed Resort – Universal, Florida</a:t>
            </a:r>
            <a:endParaRPr lang="en-GB" sz="3700" dirty="0">
              <a:solidFill>
                <a:prstClr val="black"/>
              </a:solidFill>
            </a:endParaRPr>
          </a:p>
          <a:p>
            <a:endParaRPr lang="en-GB" sz="40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40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40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40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Europe’s leading Tourist Attractions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218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75598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3m visitors since opening 4 years before</a:t>
            </a:r>
          </a:p>
          <a:p>
            <a:r>
              <a:rPr lang="en-GB" dirty="0" smtClean="0"/>
              <a:t>International Visitors</a:t>
            </a:r>
          </a:p>
          <a:p>
            <a:r>
              <a:rPr lang="en-GB" dirty="0" smtClean="0"/>
              <a:t>Changed Tourism in Ireland</a:t>
            </a:r>
          </a:p>
          <a:p>
            <a:r>
              <a:rPr lang="en-GB" dirty="0" smtClean="0"/>
              <a:t>Massive benefits to marketing Ireland as a destination</a:t>
            </a:r>
          </a:p>
          <a:p>
            <a:r>
              <a:rPr lang="en-GB" dirty="0" smtClean="0"/>
              <a:t>Competition – Acropolis, Buckingham Palace, La </a:t>
            </a:r>
            <a:r>
              <a:rPr lang="en-GB" dirty="0" err="1" smtClean="0"/>
              <a:t>Sagrrada</a:t>
            </a:r>
            <a:r>
              <a:rPr lang="en-GB" dirty="0" smtClean="0"/>
              <a:t> </a:t>
            </a:r>
            <a:r>
              <a:rPr lang="en-GB" dirty="0" err="1" smtClean="0"/>
              <a:t>Familia</a:t>
            </a:r>
            <a:r>
              <a:rPr lang="en-GB" dirty="0" smtClean="0"/>
              <a:t> (Madrid), Ribera da Porto (Portugal), Eifel Tower and </a:t>
            </a:r>
            <a:r>
              <a:rPr lang="en-GB" dirty="0" err="1" smtClean="0"/>
              <a:t>Coloseum</a:t>
            </a:r>
            <a:r>
              <a:rPr lang="en-GB" dirty="0" smtClean="0"/>
              <a:t>, Rome</a:t>
            </a:r>
          </a:p>
          <a:p>
            <a:r>
              <a:rPr lang="en-GB" sz="3200" b="1" dirty="0" smtClean="0"/>
              <a:t>2017 plans </a:t>
            </a:r>
            <a:endParaRPr lang="en-GB" sz="3200" b="1" dirty="0"/>
          </a:p>
          <a:p>
            <a:r>
              <a:rPr lang="en-GB" dirty="0" smtClean="0"/>
              <a:t>Refurbing 3 of the 9 galleries</a:t>
            </a:r>
          </a:p>
          <a:p>
            <a:r>
              <a:rPr lang="en-GB" dirty="0" smtClean="0"/>
              <a:t>Promoting events external to the gallery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Titanic Belfast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52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solidFill>
                  <a:prstClr val="black"/>
                </a:solidFill>
              </a:rPr>
              <a:t>13m visitors</a:t>
            </a:r>
          </a:p>
          <a:p>
            <a:r>
              <a:rPr lang="en-GB" sz="2800" dirty="0">
                <a:solidFill>
                  <a:prstClr val="black"/>
                </a:solidFill>
              </a:rPr>
              <a:t>Opened 2006</a:t>
            </a:r>
          </a:p>
          <a:p>
            <a:r>
              <a:rPr lang="en-GB" sz="2800" dirty="0">
                <a:solidFill>
                  <a:prstClr val="black"/>
                </a:solidFill>
              </a:rPr>
              <a:t>92% of visitors not from </a:t>
            </a:r>
            <a:r>
              <a:rPr lang="en-GB" sz="2800" dirty="0" err="1">
                <a:solidFill>
                  <a:prstClr val="black"/>
                </a:solidFill>
              </a:rPr>
              <a:t>ireland</a:t>
            </a:r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Top 5 nationalities – US, UK, French, German and </a:t>
            </a:r>
            <a:r>
              <a:rPr lang="en-GB" sz="2800" dirty="0" smtClean="0">
                <a:solidFill>
                  <a:prstClr val="black"/>
                </a:solidFill>
              </a:rPr>
              <a:t>Italian</a:t>
            </a:r>
          </a:p>
          <a:p>
            <a:r>
              <a:rPr lang="en-GB" sz="2800" dirty="0">
                <a:solidFill>
                  <a:prstClr val="black"/>
                </a:solidFill>
              </a:rPr>
              <a:t>Competition – Eiffel Tower, Colosseum, Buckingham Palace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Guinness Storehouse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780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82799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Members = UK's </a:t>
            </a:r>
            <a:r>
              <a:rPr lang="en-GB" dirty="0"/>
              <a:t>most popular, iconic and important museums, galleries, palaces, castles, cathedrals, zoos, historic houses, heritage sites, gardens and leisure attractions.</a:t>
            </a:r>
          </a:p>
          <a:p>
            <a:r>
              <a:rPr lang="en-GB" dirty="0" smtClean="0"/>
              <a:t>2200 </a:t>
            </a:r>
            <a:r>
              <a:rPr lang="en-GB" dirty="0"/>
              <a:t>tourist </a:t>
            </a:r>
            <a:r>
              <a:rPr lang="en-GB" dirty="0" smtClean="0"/>
              <a:t>sites</a:t>
            </a:r>
          </a:p>
          <a:p>
            <a:r>
              <a:rPr lang="en-GB" dirty="0"/>
              <a:t>H</a:t>
            </a:r>
            <a:r>
              <a:rPr lang="en-GB" dirty="0" smtClean="0"/>
              <a:t>osting </a:t>
            </a:r>
            <a:r>
              <a:rPr lang="en-GB" dirty="0"/>
              <a:t>over 119 million domestic and overseas visitors each year - around 28% of the visits made annually in the UK.</a:t>
            </a:r>
          </a:p>
          <a:p>
            <a:r>
              <a:rPr lang="en-GB" dirty="0"/>
              <a:t>R</a:t>
            </a:r>
            <a:r>
              <a:rPr lang="en-GB" dirty="0" smtClean="0"/>
              <a:t>epresent </a:t>
            </a:r>
            <a:r>
              <a:rPr lang="en-GB" dirty="0"/>
              <a:t>our members to Government, media and business and lobby for support for the sector. </a:t>
            </a:r>
          </a:p>
          <a:p>
            <a:r>
              <a:rPr lang="en-GB" dirty="0" smtClean="0"/>
              <a:t>Provide </a:t>
            </a:r>
            <a:r>
              <a:rPr lang="en-GB" dirty="0"/>
              <a:t>training, benchmarking and advocacy initiatives to assist </a:t>
            </a:r>
            <a:r>
              <a:rPr lang="en-GB" dirty="0" smtClean="0"/>
              <a:t>members </a:t>
            </a:r>
            <a:r>
              <a:rPr lang="en-GB" dirty="0"/>
              <a:t>continually improve the visitor experience. 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ALVA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30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</a:t>
            </a:r>
            <a:r>
              <a:rPr lang="en-GB" dirty="0" smtClean="0"/>
              <a:t>stablished </a:t>
            </a:r>
            <a:r>
              <a:rPr lang="en-GB" dirty="0"/>
              <a:t>in 1990 to fill a perceived gap in the framework of national tourism representative </a:t>
            </a:r>
            <a:r>
              <a:rPr lang="en-GB" dirty="0" smtClean="0"/>
              <a:t>bodies</a:t>
            </a:r>
          </a:p>
          <a:p>
            <a:r>
              <a:rPr lang="en-GB" dirty="0"/>
              <a:t>Forum </a:t>
            </a:r>
            <a:r>
              <a:rPr lang="en-GB" dirty="0" smtClean="0"/>
              <a:t>for the major sites re management </a:t>
            </a:r>
            <a:r>
              <a:rPr lang="en-GB" dirty="0"/>
              <a:t>of large numbers of visitors </a:t>
            </a:r>
            <a:endParaRPr lang="en-GB" dirty="0" smtClean="0"/>
          </a:p>
          <a:p>
            <a:r>
              <a:rPr lang="en-GB" dirty="0" smtClean="0"/>
              <a:t>Shared info and common issues</a:t>
            </a:r>
          </a:p>
          <a:p>
            <a:r>
              <a:rPr lang="en-GB" dirty="0" err="1" smtClean="0"/>
              <a:t>Inaugral</a:t>
            </a:r>
            <a:r>
              <a:rPr lang="en-GB" dirty="0" smtClean="0"/>
              <a:t> meeting 1989</a:t>
            </a:r>
          </a:p>
          <a:p>
            <a:r>
              <a:rPr lang="en-GB" dirty="0" smtClean="0"/>
              <a:t>1996 launched </a:t>
            </a:r>
            <a:r>
              <a:rPr lang="en-GB" dirty="0"/>
              <a:t>its pioneering Benchmarking Surveys for financial data and quality </a:t>
            </a:r>
            <a:r>
              <a:rPr lang="en-GB" dirty="0" smtClean="0"/>
              <a:t>assurance</a:t>
            </a:r>
          </a:p>
          <a:p>
            <a:r>
              <a:rPr lang="en-GB" dirty="0" smtClean="0"/>
              <a:t>2000 Mystery Guest Scheme</a:t>
            </a:r>
          </a:p>
          <a:p>
            <a:r>
              <a:rPr lang="en-GB" dirty="0" smtClean="0"/>
              <a:t>2003 First National Conference</a:t>
            </a:r>
          </a:p>
          <a:p>
            <a:r>
              <a:rPr lang="en-GB" dirty="0" smtClean="0"/>
              <a:t>2013 new group for Education Managers and Fundraising Directors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 Development  of ALVA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5939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lvl="0" indent="0">
              <a:buClr>
                <a:srgbClr val="2DA2BF"/>
              </a:buClr>
              <a:buNone/>
            </a:pPr>
            <a:endParaRPr lang="en-GB" sz="2300" dirty="0">
              <a:solidFill>
                <a:prstClr val="black"/>
              </a:solidFill>
            </a:endParaRPr>
          </a:p>
          <a:p>
            <a:pPr lvl="0">
              <a:buClr>
                <a:srgbClr val="2DA2BF"/>
              </a:buClr>
            </a:pPr>
            <a:r>
              <a:rPr lang="en-GB" sz="2300" dirty="0" smtClean="0">
                <a:solidFill>
                  <a:prstClr val="black"/>
                </a:solidFill>
              </a:rPr>
              <a:t>Highest </a:t>
            </a:r>
            <a:r>
              <a:rPr lang="en-GB" sz="2300" dirty="0">
                <a:solidFill>
                  <a:prstClr val="black"/>
                </a:solidFill>
              </a:rPr>
              <a:t>quality of visitor </a:t>
            </a:r>
            <a:r>
              <a:rPr lang="en-GB" sz="2300" dirty="0" smtClean="0">
                <a:solidFill>
                  <a:prstClr val="black"/>
                </a:solidFill>
              </a:rPr>
              <a:t>experience</a:t>
            </a:r>
          </a:p>
          <a:p>
            <a:pPr lvl="0">
              <a:buClr>
                <a:srgbClr val="2DA2BF"/>
              </a:buClr>
            </a:pPr>
            <a:r>
              <a:rPr lang="en-GB" sz="2300" dirty="0" smtClean="0">
                <a:solidFill>
                  <a:prstClr val="black"/>
                </a:solidFill>
              </a:rPr>
              <a:t>Presentation and interpretation</a:t>
            </a:r>
          </a:p>
          <a:p>
            <a:pPr lvl="0">
              <a:buClr>
                <a:srgbClr val="2DA2BF"/>
              </a:buClr>
            </a:pPr>
            <a:r>
              <a:rPr lang="en-GB" sz="2300" dirty="0" smtClean="0">
                <a:solidFill>
                  <a:prstClr val="black"/>
                </a:solidFill>
              </a:rPr>
              <a:t>Education</a:t>
            </a:r>
            <a:r>
              <a:rPr lang="en-GB" sz="2300" dirty="0">
                <a:solidFill>
                  <a:prstClr val="black"/>
                </a:solidFill>
              </a:rPr>
              <a:t>, service and enjoyment. </a:t>
            </a:r>
          </a:p>
          <a:p>
            <a:pPr lvl="0">
              <a:buClr>
                <a:srgbClr val="2DA2BF"/>
              </a:buClr>
            </a:pPr>
            <a:r>
              <a:rPr lang="en-GB" sz="2300" dirty="0" smtClean="0">
                <a:solidFill>
                  <a:prstClr val="black"/>
                </a:solidFill>
              </a:rPr>
              <a:t>Leading </a:t>
            </a:r>
            <a:r>
              <a:rPr lang="en-GB" sz="2300" dirty="0">
                <a:solidFill>
                  <a:prstClr val="black"/>
                </a:solidFill>
              </a:rPr>
              <a:t>edge of Britain's tourism industry, making substantial contributions to the UK's economy and employment </a:t>
            </a:r>
          </a:p>
          <a:p>
            <a:pPr lvl="0">
              <a:buClr>
                <a:srgbClr val="2DA2BF"/>
              </a:buClr>
            </a:pPr>
            <a:r>
              <a:rPr lang="en-GB" sz="2300" dirty="0" smtClean="0">
                <a:solidFill>
                  <a:prstClr val="black"/>
                </a:solidFill>
              </a:rPr>
              <a:t>Commanding </a:t>
            </a:r>
            <a:r>
              <a:rPr lang="en-GB" sz="2300" dirty="0">
                <a:solidFill>
                  <a:prstClr val="black"/>
                </a:solidFill>
              </a:rPr>
              <a:t>influence and respect in both government and non-government circles.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Aims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489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Average increase of 6% on 2012</a:t>
            </a:r>
          </a:p>
          <a:p>
            <a:r>
              <a:rPr lang="en-GB" dirty="0" smtClean="0"/>
              <a:t>London 12% increase</a:t>
            </a:r>
          </a:p>
          <a:p>
            <a:r>
              <a:rPr lang="en-GB" dirty="0" smtClean="0"/>
              <a:t>England and Scotland both 55</a:t>
            </a:r>
          </a:p>
          <a:p>
            <a:r>
              <a:rPr lang="en-GB" dirty="0" smtClean="0"/>
              <a:t>Impact of glorious summer</a:t>
            </a:r>
          </a:p>
          <a:p>
            <a:r>
              <a:rPr lang="en-GB" dirty="0" smtClean="0"/>
              <a:t>8% increase in outdoor attractions</a:t>
            </a:r>
          </a:p>
          <a:p>
            <a:r>
              <a:rPr lang="en-GB" dirty="0" smtClean="0"/>
              <a:t>55 increase in indoor attractions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2013 Attraction Industry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930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67 out of 197 ALVA members increased by more than 10% in 2013 compared to 16 out of 200 in 2012</a:t>
            </a:r>
          </a:p>
          <a:p>
            <a:endParaRPr lang="en-GB" dirty="0" smtClean="0"/>
          </a:p>
          <a:p>
            <a:r>
              <a:rPr lang="en-GB" dirty="0" smtClean="0"/>
              <a:t>Only 18 out of 197 saw a decrease of more than 10% compared to 33 out of 200 in 2012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2013 v 2012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99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Royal Botanical Gardens Kew 29% increase</a:t>
            </a:r>
          </a:p>
          <a:p>
            <a:r>
              <a:rPr lang="en-GB" dirty="0" smtClean="0"/>
              <a:t>Cliveden (National Trust) 21% increased</a:t>
            </a:r>
          </a:p>
          <a:p>
            <a:r>
              <a:rPr lang="en-GB" dirty="0" smtClean="0"/>
              <a:t>Chatsworth most visited of the Treasure Houses with 645K</a:t>
            </a:r>
          </a:p>
          <a:p>
            <a:r>
              <a:rPr lang="en-GB" dirty="0" smtClean="0"/>
              <a:t>This followed a 3 year project including restaurant enlargement and refurb and TV series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30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British Museum 20% increase 6.7m</a:t>
            </a:r>
            <a:endParaRPr lang="en-GB" dirty="0"/>
          </a:p>
          <a:p>
            <a:r>
              <a:rPr lang="en-GB" dirty="0" smtClean="0"/>
              <a:t>Exhibitions included Life and Death in Pompeii and Ice Age Art </a:t>
            </a:r>
          </a:p>
          <a:p>
            <a:r>
              <a:rPr lang="en-GB" dirty="0" smtClean="0"/>
              <a:t>2. National Gallery 14% increase from 3</a:t>
            </a:r>
            <a:r>
              <a:rPr lang="en-GB" baseline="30000" dirty="0" smtClean="0"/>
              <a:t>rd</a:t>
            </a:r>
            <a:r>
              <a:rPr lang="en-GB" dirty="0" smtClean="0"/>
              <a:t> place with 6m visitors</a:t>
            </a:r>
          </a:p>
          <a:p>
            <a:r>
              <a:rPr lang="en-GB" dirty="0" smtClean="0"/>
              <a:t>3. National History up from 4</a:t>
            </a:r>
            <a:r>
              <a:rPr lang="en-GB" baseline="30000" dirty="0" smtClean="0"/>
              <a:t>th</a:t>
            </a:r>
            <a:r>
              <a:rPr lang="en-GB" dirty="0" smtClean="0"/>
              <a:t> in 2012</a:t>
            </a:r>
          </a:p>
          <a:p>
            <a:r>
              <a:rPr lang="en-GB" dirty="0" smtClean="0"/>
              <a:t>Enduring appeal and events, exhibitions showcasing un </a:t>
            </a:r>
            <a:r>
              <a:rPr lang="en-GB" dirty="0" err="1" smtClean="0"/>
              <a:t>parralled</a:t>
            </a:r>
            <a:r>
              <a:rPr lang="en-GB" dirty="0" smtClean="0"/>
              <a:t> collections and research along with free admission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2013 Stats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73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Birmingham Library new </a:t>
            </a:r>
            <a:r>
              <a:rPr lang="en-GB" dirty="0" err="1" smtClean="0"/>
              <a:t>buidlings</a:t>
            </a:r>
            <a:r>
              <a:rPr lang="en-GB" dirty="0" smtClean="0"/>
              <a:t> attracted 1.2m in 4 months</a:t>
            </a:r>
          </a:p>
          <a:p>
            <a:r>
              <a:rPr lang="en-GB" dirty="0" smtClean="0"/>
              <a:t>Opening of Mary Rose Museum at Portsmouth Naval Dockyard  resulted in a 55% increase</a:t>
            </a:r>
          </a:p>
          <a:p>
            <a:r>
              <a:rPr lang="en-GB" dirty="0" smtClean="0"/>
              <a:t>National Railway Museum in York organised world first getting mallard together with all 5 remaining sister locomotives from across the world resulting in 30% increase to 931k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Developments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922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Tower 18% increase</a:t>
            </a:r>
          </a:p>
          <a:p>
            <a:r>
              <a:rPr lang="en-GB" dirty="0" smtClean="0"/>
              <a:t>St Pauls 195K</a:t>
            </a:r>
          </a:p>
          <a:p>
            <a:r>
              <a:rPr lang="en-GB" dirty="0" smtClean="0"/>
              <a:t>Tower Bridge Exhibition 17% increase</a:t>
            </a:r>
          </a:p>
          <a:p>
            <a:r>
              <a:rPr lang="en-GB" dirty="0" smtClean="0"/>
              <a:t>Westminster Abbey most </a:t>
            </a:r>
            <a:r>
              <a:rPr lang="en-GB" dirty="0" err="1" smtClean="0"/>
              <a:t>succesful</a:t>
            </a:r>
            <a:r>
              <a:rPr lang="en-GB" dirty="0" smtClean="0"/>
              <a:t> year on record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London Attractions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926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 </a:t>
            </a:r>
          </a:p>
          <a:p>
            <a:pPr marL="0" indent="0">
              <a:buNone/>
            </a:pPr>
            <a:endParaRPr lang="en-GB" dirty="0" smtClean="0"/>
          </a:p>
          <a:p>
            <a:pPr lvl="0"/>
            <a:r>
              <a:rPr lang="en-GB" dirty="0">
                <a:solidFill>
                  <a:prstClr val="black"/>
                </a:solidFill>
              </a:rPr>
              <a:t>Bernard Donoghue Director of ALVA stated “2014 is sure to </a:t>
            </a:r>
            <a:r>
              <a:rPr lang="en-GB" dirty="0" smtClean="0">
                <a:solidFill>
                  <a:prstClr val="black"/>
                </a:solidFill>
              </a:rPr>
              <a:t>be </a:t>
            </a:r>
            <a:r>
              <a:rPr lang="en-GB" dirty="0">
                <a:solidFill>
                  <a:prstClr val="black"/>
                </a:solidFill>
              </a:rPr>
              <a:t>a momentous </a:t>
            </a:r>
            <a:r>
              <a:rPr lang="en-GB" dirty="0" smtClean="0">
                <a:solidFill>
                  <a:prstClr val="black"/>
                </a:solidFill>
              </a:rPr>
              <a:t>year seeing </a:t>
            </a:r>
            <a:r>
              <a:rPr lang="en-GB" dirty="0">
                <a:solidFill>
                  <a:prstClr val="black"/>
                </a:solidFill>
              </a:rPr>
              <a:t>the 450</a:t>
            </a:r>
            <a:r>
              <a:rPr lang="en-GB" baseline="30000" dirty="0">
                <a:solidFill>
                  <a:prstClr val="black"/>
                </a:solidFill>
              </a:rPr>
              <a:t>th</a:t>
            </a:r>
            <a:r>
              <a:rPr lang="en-GB" dirty="0">
                <a:solidFill>
                  <a:prstClr val="black"/>
                </a:solidFill>
              </a:rPr>
              <a:t> anniversary of birth of </a:t>
            </a:r>
            <a:r>
              <a:rPr lang="en-GB" dirty="0" smtClean="0">
                <a:solidFill>
                  <a:prstClr val="black"/>
                </a:solidFill>
              </a:rPr>
              <a:t>Shakespeare”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Shakespeare Birthplace Trust  increased by 13% in 2013</a:t>
            </a: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100</a:t>
            </a:r>
            <a:r>
              <a:rPr lang="en-GB" baseline="30000" dirty="0" smtClean="0">
                <a:solidFill>
                  <a:prstClr val="black"/>
                </a:solidFill>
              </a:rPr>
              <a:t>th</a:t>
            </a:r>
            <a:r>
              <a:rPr lang="en-GB" dirty="0" smtClean="0">
                <a:solidFill>
                  <a:prstClr val="black"/>
                </a:solidFill>
              </a:rPr>
              <a:t> Anniversary of WW1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Reopening of IWM London at Imperial War Museum London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UK Visitor numbers to attractions increased by 6.5% on 2013</a:t>
            </a:r>
          </a:p>
          <a:p>
            <a:pPr marL="0" indent="0">
              <a:buNone/>
            </a:pPr>
            <a:r>
              <a:rPr lang="en-GB" dirty="0" smtClean="0"/>
              <a:t>Scottish Attractions increased by almost 10%</a:t>
            </a:r>
          </a:p>
          <a:p>
            <a:pPr marL="0" indent="0">
              <a:buNone/>
            </a:pPr>
            <a:r>
              <a:rPr lang="en-GB" dirty="0" smtClean="0"/>
              <a:t>London increased by 7.115m 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2014 Expectations and Facts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918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Glasgow – Impact of Commonwealth Games</a:t>
            </a:r>
          </a:p>
          <a:p>
            <a:r>
              <a:rPr lang="en-GB" dirty="0" smtClean="0"/>
              <a:t>Riverside Museum 41.8% Increase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National Galleries 39% Increase</a:t>
            </a:r>
          </a:p>
          <a:p>
            <a:r>
              <a:rPr lang="en-GB" dirty="0" smtClean="0"/>
              <a:t>People’s Palace 22.55% Increase due to strong exhibition programme led by “Generation 25 years of Contemporary Art in Scotland</a:t>
            </a:r>
          </a:p>
          <a:p>
            <a:r>
              <a:rPr lang="en-GB" dirty="0" err="1" smtClean="0"/>
              <a:t>Kelvingrove</a:t>
            </a:r>
            <a:r>
              <a:rPr lang="en-GB" dirty="0" smtClean="0"/>
              <a:t> Art gallery and Museum 7.5% increase</a:t>
            </a:r>
          </a:p>
          <a:p>
            <a:r>
              <a:rPr lang="en-GB" dirty="0" smtClean="0"/>
              <a:t>National Galleries 39% Increase</a:t>
            </a:r>
          </a:p>
          <a:p>
            <a:r>
              <a:rPr lang="en-GB" dirty="0" smtClean="0"/>
              <a:t>National Museum of Scotland most visited free attraction and most visited museum outside London 1.64m</a:t>
            </a:r>
          </a:p>
          <a:p>
            <a:r>
              <a:rPr lang="en-GB" dirty="0" smtClean="0"/>
              <a:t>Edinburgh Castle most visited paid attraction 1.48m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Scotland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10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Birmingham opened 2013 was most visited free attraction outside London with 2.4m visitors</a:t>
            </a:r>
          </a:p>
          <a:p>
            <a:r>
              <a:rPr lang="en-GB" dirty="0" smtClean="0"/>
              <a:t>British Library visitor numbers to public exhibitions and programmes rose by 52% </a:t>
            </a:r>
          </a:p>
          <a:p>
            <a:r>
              <a:rPr lang="en-GB" dirty="0" smtClean="0"/>
              <a:t>Resources for learning, </a:t>
            </a:r>
            <a:r>
              <a:rPr lang="en-GB" dirty="0" err="1" smtClean="0"/>
              <a:t>literarcy</a:t>
            </a:r>
            <a:r>
              <a:rPr lang="en-GB" dirty="0" smtClean="0"/>
              <a:t> and skills as well as a leisure and cultural destination.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Libraries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125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British Museum most popular attraction for 8</a:t>
            </a:r>
            <a:r>
              <a:rPr lang="en-GB" baseline="30000" dirty="0" smtClean="0"/>
              <a:t>th</a:t>
            </a:r>
            <a:r>
              <a:rPr lang="en-GB" dirty="0" smtClean="0"/>
              <a:t> year running with 6.70m visitors</a:t>
            </a:r>
          </a:p>
          <a:p>
            <a:r>
              <a:rPr lang="en-GB" dirty="0" smtClean="0"/>
              <a:t>2. National Gallery  6.4% Increase to 6.42m visitors</a:t>
            </a:r>
          </a:p>
          <a:p>
            <a:r>
              <a:rPr lang="en-GB" dirty="0" smtClean="0"/>
              <a:t>3. Southbank Centre 3</a:t>
            </a:r>
            <a:r>
              <a:rPr lang="en-GB" baseline="30000" dirty="0" smtClean="0"/>
              <a:t>rd</a:t>
            </a:r>
            <a:r>
              <a:rPr lang="en-GB" dirty="0" smtClean="0"/>
              <a:t> 6.26m visitors</a:t>
            </a:r>
          </a:p>
          <a:p>
            <a:r>
              <a:rPr lang="en-GB" dirty="0" smtClean="0"/>
              <a:t>First time included as a Festival Site – “Thriving and vibrant Destination”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Museums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26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4. Tate Modern record breaking 5.79m due to Matisse Exhibition</a:t>
            </a:r>
          </a:p>
          <a:p>
            <a:r>
              <a:rPr lang="en-GB" dirty="0" smtClean="0"/>
              <a:t>Ashmolean Oxford 16% increase aided by Francis Bacon Henry Moore and Cezanne Exhibitions</a:t>
            </a:r>
          </a:p>
          <a:p>
            <a:r>
              <a:rPr lang="en-GB" dirty="0" smtClean="0"/>
              <a:t>Oxford </a:t>
            </a:r>
            <a:r>
              <a:rPr lang="en-GB" dirty="0" err="1" smtClean="0"/>
              <a:t>Uni</a:t>
            </a:r>
            <a:r>
              <a:rPr lang="en-GB" dirty="0" smtClean="0"/>
              <a:t> Museum closed in 2013 but after reopening recorded 640K visitors</a:t>
            </a:r>
          </a:p>
          <a:p>
            <a:r>
              <a:rPr lang="en-GB" dirty="0" smtClean="0"/>
              <a:t>Pitt Rivers Museum 255 increase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Impact of Blockbuster Exhibitions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25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Tower of London Blood Swept land and Seas of red </a:t>
            </a:r>
          </a:p>
          <a:p>
            <a:r>
              <a:rPr lang="en-GB" dirty="0" smtClean="0"/>
              <a:t>Expected to attract 4m </a:t>
            </a:r>
          </a:p>
          <a:p>
            <a:r>
              <a:rPr lang="en-GB" dirty="0" smtClean="0"/>
              <a:t>Illuminations were extended from 4.30am until dawn and from dusk until midnight to help satisfy demand</a:t>
            </a:r>
          </a:p>
          <a:p>
            <a:r>
              <a:rPr lang="en-GB" dirty="0" smtClean="0"/>
              <a:t>888,246 ceramic poppies filled the moat representing a British or colonial Death during WW1 conflict</a:t>
            </a:r>
          </a:p>
          <a:p>
            <a:r>
              <a:rPr lang="en-GB" dirty="0" smtClean="0"/>
              <a:t>Attracted an estimated 5m visitors to view the attraction from the outside and Tower increased by 6%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Poppies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461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 lvl="0"/>
            <a:r>
              <a:rPr lang="en-GB" sz="2500" dirty="0">
                <a:solidFill>
                  <a:prstClr val="black"/>
                </a:solidFill>
              </a:rPr>
              <a:t>WW1 Galleries at Imperial War museum saw 1m visitors in 6 months (153% increase on previous year)</a:t>
            </a:r>
          </a:p>
          <a:p>
            <a:pPr lvl="0"/>
            <a:r>
              <a:rPr lang="en-GB" sz="2500" dirty="0">
                <a:solidFill>
                  <a:prstClr val="black"/>
                </a:solidFill>
              </a:rPr>
              <a:t>National Trust’s Dunham Massey recreated WW1 as a military hospital increased by 50.9</a:t>
            </a:r>
            <a:r>
              <a:rPr lang="en-GB" sz="2500" dirty="0" smtClean="0">
                <a:solidFill>
                  <a:prstClr val="black"/>
                </a:solidFill>
              </a:rPr>
              <a:t>%</a:t>
            </a:r>
          </a:p>
          <a:p>
            <a:pPr lvl="0"/>
            <a:r>
              <a:rPr lang="en-GB" sz="2500" dirty="0" smtClean="0">
                <a:solidFill>
                  <a:prstClr val="black"/>
                </a:solidFill>
              </a:rPr>
              <a:t>Impacts on WW1 sites including D Day landings, Dunkirk, Belgium and to Flanders</a:t>
            </a:r>
          </a:p>
          <a:p>
            <a:pPr lvl="0"/>
            <a:r>
              <a:rPr lang="en-GB" sz="2400" dirty="0" smtClean="0"/>
              <a:t>Previous Dark Tourism Developments included WW2 sites of </a:t>
            </a:r>
            <a:r>
              <a:rPr lang="en-GB" sz="2400" dirty="0" err="1" smtClean="0"/>
              <a:t>Colditz</a:t>
            </a:r>
            <a:r>
              <a:rPr lang="en-GB" sz="2400" dirty="0" smtClean="0"/>
              <a:t> and </a:t>
            </a:r>
            <a:r>
              <a:rPr lang="en-GB" sz="2400" dirty="0" err="1" smtClean="0"/>
              <a:t>Auswitz</a:t>
            </a:r>
            <a:endParaRPr lang="en-GB" sz="2400" dirty="0"/>
          </a:p>
          <a:p>
            <a:pPr lvl="0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prstClr val="black"/>
                </a:solidFill>
              </a:rPr>
              <a:t>100</a:t>
            </a:r>
            <a:r>
              <a:rPr lang="en-GB" sz="4000" baseline="30000" dirty="0">
                <a:solidFill>
                  <a:prstClr val="black"/>
                </a:solidFill>
              </a:rPr>
              <a:t>th</a:t>
            </a:r>
            <a:r>
              <a:rPr lang="en-GB" sz="4000" dirty="0">
                <a:solidFill>
                  <a:prstClr val="black"/>
                </a:solidFill>
              </a:rPr>
              <a:t> Anniversary of World War 1 Impacts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31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New Visitor Centres impact</a:t>
            </a:r>
          </a:p>
          <a:p>
            <a:r>
              <a:rPr lang="en-GB" dirty="0" smtClean="0"/>
              <a:t>Stonehenge new visitor centre opened Dec 2013 saw 8.4% increase to 1.35m</a:t>
            </a:r>
          </a:p>
          <a:p>
            <a:r>
              <a:rPr lang="en-GB" dirty="0" smtClean="0"/>
              <a:t>Giants Causeway new visitor centre opened 2012 and was 2</a:t>
            </a:r>
            <a:r>
              <a:rPr lang="en-GB" baseline="30000" dirty="0" smtClean="0"/>
              <a:t>nd</a:t>
            </a:r>
            <a:r>
              <a:rPr lang="en-GB" dirty="0" smtClean="0"/>
              <a:t> most popular in Northern Ireland increasing 7.9% to 543K after Titanic Belfast with 645K</a:t>
            </a:r>
          </a:p>
          <a:p>
            <a:r>
              <a:rPr lang="en-GB" dirty="0" smtClean="0"/>
              <a:t>Churches Conservation Trust 6.635 increase with creative and engaging interpretation, children’s activities, graphic info, café refurbs and retail space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Investment and Refurbs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19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0022558"/>
              </p:ext>
            </p:extLst>
          </p:nvPr>
        </p:nvGraphicFramePr>
        <p:xfrm>
          <a:off x="457200" y="1052736"/>
          <a:ext cx="8291264" cy="53410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2816"/>
                <a:gridCol w="2072816"/>
                <a:gridCol w="2072816"/>
                <a:gridCol w="2072816"/>
              </a:tblGrid>
              <a:tr h="339611">
                <a:tc>
                  <a:txBody>
                    <a:bodyPr/>
                    <a:lstStyle/>
                    <a:p>
                      <a:r>
                        <a:rPr lang="en-GB" dirty="0" smtClean="0"/>
                        <a:t>Free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Attractions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Visitors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Paid Attractions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Visitors</a:t>
                      </a:r>
                      <a:endParaRPr lang="en-GB" dirty="0"/>
                    </a:p>
                  </a:txBody>
                  <a:tcPr/>
                </a:tc>
              </a:tr>
              <a:tr h="586178">
                <a:tc>
                  <a:txBody>
                    <a:bodyPr/>
                    <a:lstStyle/>
                    <a:p>
                      <a:r>
                        <a:rPr lang="en-GB" dirty="0" smtClean="0"/>
                        <a:t>British Museum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6820686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Tower of London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2785249 (-9%)</a:t>
                      </a:r>
                      <a:endParaRPr lang="en-GB" dirty="0"/>
                    </a:p>
                  </a:txBody>
                  <a:tcPr/>
                </a:tc>
              </a:tr>
              <a:tr h="339611">
                <a:tc>
                  <a:txBody>
                    <a:bodyPr/>
                    <a:lstStyle/>
                    <a:p>
                      <a:r>
                        <a:rPr lang="en-GB" dirty="0" smtClean="0"/>
                        <a:t>National Gallery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5908254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Chester Zoo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1694185</a:t>
                      </a:r>
                      <a:endParaRPr lang="en-GB" dirty="0"/>
                    </a:p>
                  </a:txBody>
                  <a:tcPr/>
                </a:tc>
              </a:tr>
              <a:tr h="586178">
                <a:tc>
                  <a:txBody>
                    <a:bodyPr/>
                    <a:lstStyle/>
                    <a:p>
                      <a:r>
                        <a:rPr lang="en-GB" dirty="0" smtClean="0"/>
                        <a:t>Natural History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5284023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Westminster Abbey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1664856</a:t>
                      </a:r>
                      <a:endParaRPr lang="en-GB" dirty="0"/>
                    </a:p>
                  </a:txBody>
                  <a:tcPr/>
                </a:tc>
              </a:tr>
              <a:tr h="339611">
                <a:tc>
                  <a:txBody>
                    <a:bodyPr/>
                    <a:lstStyle/>
                    <a:p>
                      <a:r>
                        <a:rPr lang="en-GB" dirty="0" smtClean="0"/>
                        <a:t>Southbank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5102883 (-18%)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Royal Bot. G Kew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1622821</a:t>
                      </a:r>
                      <a:endParaRPr lang="en-GB" dirty="0"/>
                    </a:p>
                  </a:txBody>
                  <a:tcPr/>
                </a:tc>
              </a:tr>
              <a:tr h="586178">
                <a:tc>
                  <a:txBody>
                    <a:bodyPr/>
                    <a:lstStyle/>
                    <a:p>
                      <a:r>
                        <a:rPr lang="en-GB" dirty="0" smtClean="0"/>
                        <a:t>Tate Modern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4712581 (-19%)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Edinburgh Castle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1568508</a:t>
                      </a:r>
                      <a:endParaRPr lang="en-GB" dirty="0"/>
                    </a:p>
                  </a:txBody>
                  <a:tcPr/>
                </a:tc>
              </a:tr>
              <a:tr h="339611">
                <a:tc>
                  <a:txBody>
                    <a:bodyPr/>
                    <a:lstStyle/>
                    <a:p>
                      <a:r>
                        <a:rPr lang="en-GB" dirty="0" smtClean="0"/>
                        <a:t>V and 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3432325 (+8%)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Stonehenge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1366758</a:t>
                      </a:r>
                      <a:endParaRPr lang="en-GB" dirty="0"/>
                    </a:p>
                  </a:txBody>
                  <a:tcPr/>
                </a:tc>
              </a:tr>
              <a:tr h="339611">
                <a:tc>
                  <a:txBody>
                    <a:bodyPr/>
                    <a:lstStyle/>
                    <a:p>
                      <a:r>
                        <a:rPr lang="en-GB" dirty="0" smtClean="0"/>
                        <a:t>Science Museum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3356212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London Zoo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1265911</a:t>
                      </a:r>
                      <a:endParaRPr lang="en-GB" dirty="0"/>
                    </a:p>
                  </a:txBody>
                  <a:tcPr/>
                </a:tc>
              </a:tr>
              <a:tr h="339611">
                <a:tc>
                  <a:txBody>
                    <a:bodyPr/>
                    <a:lstStyle/>
                    <a:p>
                      <a:r>
                        <a:rPr lang="en-GB" dirty="0" smtClean="0"/>
                        <a:t>Somerset</a:t>
                      </a:r>
                      <a:r>
                        <a:rPr lang="en-GB" baseline="0" dirty="0" smtClean="0"/>
                        <a:t> House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3235104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Royal Baths,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1176527</a:t>
                      </a:r>
                      <a:endParaRPr lang="en-GB" dirty="0"/>
                    </a:p>
                  </a:txBody>
                  <a:tcPr/>
                </a:tc>
              </a:tr>
              <a:tr h="586178">
                <a:tc>
                  <a:txBody>
                    <a:bodyPr/>
                    <a:lstStyle/>
                    <a:p>
                      <a:r>
                        <a:rPr lang="en-GB" dirty="0" smtClean="0"/>
                        <a:t>National Portrait</a:t>
                      </a:r>
                      <a:r>
                        <a:rPr lang="en-GB" baseline="0" dirty="0" smtClean="0"/>
                        <a:t> Gallery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2145486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Royal Academy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1096608</a:t>
                      </a:r>
                      <a:endParaRPr lang="en-GB" dirty="0"/>
                    </a:p>
                  </a:txBody>
                  <a:tcPr/>
                </a:tc>
              </a:tr>
              <a:tr h="586178">
                <a:tc>
                  <a:txBody>
                    <a:bodyPr/>
                    <a:lstStyle/>
                    <a:p>
                      <a:r>
                        <a:rPr lang="en-GB" dirty="0" smtClean="0"/>
                        <a:t>Birmingham Library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1828999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RHS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Wisley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1087927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2015 Stats – Top Visitor Attractions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16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Eden Project dropped to 960k</a:t>
            </a:r>
          </a:p>
          <a:p>
            <a:r>
              <a:rPr lang="en-GB" dirty="0" err="1" smtClean="0"/>
              <a:t>Shakespeares</a:t>
            </a:r>
            <a:r>
              <a:rPr lang="en-GB" dirty="0" smtClean="0"/>
              <a:t> Birthplace 771K</a:t>
            </a:r>
          </a:p>
          <a:p>
            <a:r>
              <a:rPr lang="en-GB" dirty="0" err="1" smtClean="0"/>
              <a:t>Bleinheim</a:t>
            </a:r>
            <a:r>
              <a:rPr lang="en-GB" dirty="0" smtClean="0"/>
              <a:t> 623K</a:t>
            </a:r>
          </a:p>
          <a:p>
            <a:r>
              <a:rPr lang="en-GB" dirty="0" smtClean="0"/>
              <a:t>Chatsworth 622k</a:t>
            </a:r>
          </a:p>
          <a:p>
            <a:r>
              <a:rPr lang="en-GB" dirty="0" smtClean="0"/>
              <a:t>Titanic 621K (-4%)</a:t>
            </a:r>
          </a:p>
          <a:p>
            <a:r>
              <a:rPr lang="en-GB" dirty="0" err="1" smtClean="0"/>
              <a:t>Hamption</a:t>
            </a:r>
            <a:r>
              <a:rPr lang="en-GB" dirty="0" smtClean="0"/>
              <a:t> Court 598K</a:t>
            </a:r>
          </a:p>
          <a:p>
            <a:r>
              <a:rPr lang="en-GB" dirty="0" smtClean="0"/>
              <a:t>Woburn Safari Park 489K</a:t>
            </a:r>
          </a:p>
          <a:p>
            <a:r>
              <a:rPr lang="en-GB" dirty="0" smtClean="0"/>
              <a:t>WWT Llanelli 61K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Attractions of Interest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915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83568" y="678706"/>
            <a:ext cx="8003232" cy="617929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Rugby Museum Twickenham - expand and become more interactional</a:t>
            </a:r>
          </a:p>
          <a:p>
            <a:r>
              <a:rPr lang="en-GB" dirty="0"/>
              <a:t>The Happy Museum Project – </a:t>
            </a:r>
            <a:r>
              <a:rPr lang="en-GB" dirty="0" smtClean="0"/>
              <a:t> </a:t>
            </a:r>
            <a:r>
              <a:rPr lang="en-GB" dirty="0"/>
              <a:t>aims to </a:t>
            </a:r>
            <a:r>
              <a:rPr lang="en-GB" dirty="0" smtClean="0"/>
              <a:t>reimagine </a:t>
            </a:r>
            <a:r>
              <a:rPr lang="en-GB" dirty="0"/>
              <a:t>museums for a changing </a:t>
            </a:r>
            <a:r>
              <a:rPr lang="en-GB" dirty="0" smtClean="0"/>
              <a:t>world </a:t>
            </a:r>
            <a:r>
              <a:rPr lang="en-GB" dirty="0"/>
              <a:t>– </a:t>
            </a:r>
            <a:r>
              <a:rPr lang="en-GB" dirty="0" smtClean="0"/>
              <a:t>formed </a:t>
            </a:r>
            <a:r>
              <a:rPr lang="en-GB" dirty="0"/>
              <a:t>a peer learning network of 15 affiliate organisations to provide a framework for museums improving sustainability and </a:t>
            </a:r>
            <a:r>
              <a:rPr lang="en-GB" dirty="0" smtClean="0"/>
              <a:t>wellbeing</a:t>
            </a:r>
            <a:endParaRPr lang="en-GB" dirty="0"/>
          </a:p>
          <a:p>
            <a:r>
              <a:rPr lang="en-GB" dirty="0" smtClean="0"/>
              <a:t>Disney and Westfield set up links for pop up attractions in UK Shopping Centres</a:t>
            </a:r>
          </a:p>
          <a:p>
            <a:r>
              <a:rPr lang="en-GB" dirty="0" smtClean="0"/>
              <a:t>Destination Westfield – Winnie the pooh, Mickey Mouse and Star Wars attractions</a:t>
            </a:r>
          </a:p>
          <a:p>
            <a:r>
              <a:rPr lang="en-GB" dirty="0" err="1" smtClean="0"/>
              <a:t>Aardman</a:t>
            </a:r>
            <a:r>
              <a:rPr lang="en-GB" dirty="0" smtClean="0"/>
              <a:t> Attractions announce theme park plans for Wallace and Gromit and Shaun the Sheep</a:t>
            </a:r>
          </a:p>
          <a:p>
            <a:r>
              <a:rPr lang="en-GB" dirty="0" smtClean="0"/>
              <a:t>Merlin announce Planet Thor Project in Birmingham</a:t>
            </a:r>
          </a:p>
          <a:p>
            <a:r>
              <a:rPr lang="en-GB" dirty="0" smtClean="0"/>
              <a:t>£1b Greenwich Development – Peninsula Place to include  tube access to a cathedral like winter garden and living forest</a:t>
            </a:r>
          </a:p>
          <a:p>
            <a:r>
              <a:rPr lang="en-GB" dirty="0" smtClean="0"/>
              <a:t>£15m Rhyl Waterpark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499176" cy="49006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2017 Developments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876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207</TotalTime>
  <Words>1380</Words>
  <Application>Microsoft Office PowerPoint</Application>
  <PresentationFormat>On-screen Show (4:3)</PresentationFormat>
  <Paragraphs>229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Lucida Sans Unicode</vt:lpstr>
      <vt:lpstr>Verdana</vt:lpstr>
      <vt:lpstr>Wingdings 2</vt:lpstr>
      <vt:lpstr>Wingdings 3</vt:lpstr>
      <vt:lpstr>Concourse</vt:lpstr>
      <vt:lpstr>Leisure Attraction Management</vt:lpstr>
      <vt:lpstr>                    2017  International Year of Sustainable Tourism for Development</vt:lpstr>
      <vt:lpstr>World's Leading Tourist Attraction                                           2017</vt:lpstr>
      <vt:lpstr>              Europe 2017</vt:lpstr>
      <vt:lpstr>World’s Leading Tourist Attraction                         2016</vt:lpstr>
      <vt:lpstr>Europe’s leading Tourist Attractions</vt:lpstr>
      <vt:lpstr>Titanic Belfast 2016</vt:lpstr>
      <vt:lpstr>Guinness Storehouse 2015</vt:lpstr>
      <vt:lpstr>                 ALVA</vt:lpstr>
      <vt:lpstr>  Development  of ALVA</vt:lpstr>
      <vt:lpstr>    Aims</vt:lpstr>
      <vt:lpstr>2013 Attraction Industry</vt:lpstr>
      <vt:lpstr>2013 v 2012</vt:lpstr>
      <vt:lpstr>2013</vt:lpstr>
      <vt:lpstr>2013 Stats</vt:lpstr>
      <vt:lpstr>New Developments</vt:lpstr>
      <vt:lpstr>London Attractions</vt:lpstr>
      <vt:lpstr>2014 Expectations and Facts</vt:lpstr>
      <vt:lpstr>Scotland</vt:lpstr>
      <vt:lpstr>Libraries</vt:lpstr>
      <vt:lpstr>Museums</vt:lpstr>
      <vt:lpstr>Impact of Blockbuster Exhibitions</vt:lpstr>
      <vt:lpstr>Poppies</vt:lpstr>
      <vt:lpstr>100th Anniversary of World War 1 Impacts</vt:lpstr>
      <vt:lpstr>Investment and Refurbs</vt:lpstr>
      <vt:lpstr>2015 Stats – Top Visitor Attractions</vt:lpstr>
      <vt:lpstr>Attractions of Interest</vt:lpstr>
      <vt:lpstr>2017 Developments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Jacqui Jones</cp:lastModifiedBy>
  <cp:revision>15</cp:revision>
  <dcterms:created xsi:type="dcterms:W3CDTF">2015-10-21T13:23:16Z</dcterms:created>
  <dcterms:modified xsi:type="dcterms:W3CDTF">2018-02-08T08:58:05Z</dcterms:modified>
</cp:coreProperties>
</file>