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3.jpg" ContentType="image/jpg"/>
  <Override PartName="/ppt/media/image4.jpg" ContentType="image/jp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9" r:id="rId3"/>
    <p:sldId id="280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FAC819-877C-4EC4-AFB8-7A9DC390C1C9}" v="1" dt="2023-10-17T17:54:29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98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59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82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93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620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629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49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338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909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24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43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842C5-A876-472F-8128-BCB758A00F6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6EF060-E458-4ED0-A0F0-ABD354F81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251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Y1JsGFZprc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uwtsd.careercentre.me/elearning/scorm-rise.aspx?CourseId=rAHPmhCiFjHQjjC4V4jovg%3D%3D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BB071-299F-4477-B78C-66C9D13579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pc="-85" dirty="0"/>
              <a:t>Transferable</a:t>
            </a:r>
            <a:r>
              <a:rPr lang="en-GB" spc="-140" dirty="0"/>
              <a:t> </a:t>
            </a:r>
            <a:r>
              <a:rPr lang="en-GB" spc="-10" dirty="0"/>
              <a:t>Skills</a:t>
            </a:r>
            <a:r>
              <a:rPr lang="en-GB" spc="-130" dirty="0"/>
              <a:t> </a:t>
            </a:r>
            <a:r>
              <a:rPr lang="en-GB" dirty="0"/>
              <a:t>–</a:t>
            </a:r>
            <a:r>
              <a:rPr lang="en-GB" spc="-120" dirty="0"/>
              <a:t> </a:t>
            </a:r>
            <a:r>
              <a:rPr lang="en-GB" spc="-35" dirty="0"/>
              <a:t>People</a:t>
            </a:r>
            <a:r>
              <a:rPr lang="en-GB" spc="-140" dirty="0"/>
              <a:t> </a:t>
            </a:r>
            <a:r>
              <a:rPr lang="en-GB" spc="-10" dirty="0"/>
              <a:t>Skills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148481-B1AD-4025-9791-98BC36967D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Communication </a:t>
            </a:r>
            <a:r>
              <a:rPr lang="en-GB"/>
              <a:t>&amp; Teamwork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27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/>
          <p:nvPr/>
        </p:nvSpPr>
        <p:spPr>
          <a:xfrm>
            <a:off x="1232748" y="601980"/>
            <a:ext cx="9078642" cy="1277273"/>
          </a:xfrm>
          <a:prstGeom prst="rect">
            <a:avLst/>
          </a:prstGeom>
          <a:solidFill>
            <a:srgbClr val="EC7C30"/>
          </a:solidFill>
        </p:spPr>
        <p:txBody>
          <a:bodyPr vert="horz" wrap="square" lIns="0" tIns="167640" rIns="0" bIns="0" rtlCol="0">
            <a:spAutoFit/>
          </a:bodyPr>
          <a:lstStyle/>
          <a:p>
            <a:pPr marL="537210" algn="ctr">
              <a:lnSpc>
                <a:spcPct val="100000"/>
              </a:lnSpc>
              <a:spcBef>
                <a:spcPts val="1320"/>
              </a:spcBef>
            </a:pP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Part</a:t>
            </a:r>
            <a:r>
              <a:rPr sz="3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2:</a:t>
            </a:r>
            <a:r>
              <a:rPr sz="3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-30" dirty="0">
                <a:solidFill>
                  <a:srgbClr val="FFFFFF"/>
                </a:solidFill>
                <a:latin typeface="Calibri"/>
                <a:cs typeface="Calibri"/>
              </a:rPr>
              <a:t>Transferable</a:t>
            </a:r>
            <a:r>
              <a:rPr sz="3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People</a:t>
            </a:r>
            <a:r>
              <a:rPr sz="3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Skills</a:t>
            </a:r>
            <a:r>
              <a:rPr sz="3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–</a:t>
            </a:r>
            <a:r>
              <a:rPr sz="3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-20" dirty="0">
                <a:solidFill>
                  <a:srgbClr val="FFFFFF"/>
                </a:solidFill>
                <a:latin typeface="Calibri"/>
                <a:cs typeface="Calibri"/>
              </a:rPr>
              <a:t>Effective</a:t>
            </a:r>
            <a:r>
              <a:rPr sz="3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Calibri"/>
                <a:cs typeface="Calibri"/>
              </a:rPr>
              <a:t>Communication</a:t>
            </a:r>
            <a:endParaRPr sz="3600" dirty="0">
              <a:latin typeface="Calibri"/>
              <a:cs typeface="Calibri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5572" y="2805683"/>
            <a:ext cx="11420856" cy="276453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25" dirty="0"/>
              <a:t>Learning</a:t>
            </a:r>
            <a:r>
              <a:rPr spc="-170" dirty="0"/>
              <a:t> </a:t>
            </a:r>
            <a:r>
              <a:rPr spc="-30" dirty="0"/>
              <a:t>Outcome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3189"/>
            <a:ext cx="10354945" cy="836294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241300" marR="5080" indent="-233045">
              <a:lnSpc>
                <a:spcPts val="3030"/>
              </a:lnSpc>
              <a:spcBef>
                <a:spcPts val="475"/>
              </a:spcBef>
              <a:buSzPct val="96428"/>
              <a:buFont typeface="Wingdings"/>
              <a:buChar char=""/>
              <a:tabLst>
                <a:tab pos="241300" algn="l"/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	Upon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completion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part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2,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able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identify communication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barriers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how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they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can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lead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miscommunication.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25" dirty="0"/>
              <a:t>Group</a:t>
            </a:r>
            <a:r>
              <a:rPr spc="-165" dirty="0"/>
              <a:t> </a:t>
            </a:r>
            <a:r>
              <a:rPr spc="-25" dirty="0"/>
              <a:t>discussion</a:t>
            </a:r>
            <a:r>
              <a:rPr spc="-175" dirty="0"/>
              <a:t> </a:t>
            </a:r>
            <a:r>
              <a:rPr dirty="0"/>
              <a:t>and</a:t>
            </a:r>
            <a:r>
              <a:rPr spc="-155" dirty="0"/>
              <a:t> </a:t>
            </a:r>
            <a:r>
              <a:rPr spc="-50" dirty="0"/>
              <a:t>Knowledge</a:t>
            </a:r>
            <a:r>
              <a:rPr spc="-170" dirty="0"/>
              <a:t> </a:t>
            </a:r>
            <a:r>
              <a:rPr spc="-10" dirty="0"/>
              <a:t>check!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06841"/>
            <a:ext cx="8424545" cy="1435100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294005" indent="-285750">
              <a:lnSpc>
                <a:spcPct val="100000"/>
              </a:lnSpc>
              <a:spcBef>
                <a:spcPts val="775"/>
              </a:spcBef>
              <a:buSzPct val="96428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Have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any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considered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management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roles?</a:t>
            </a:r>
            <a:endParaRPr sz="2800">
              <a:latin typeface="Calibri"/>
              <a:cs typeface="Calibri"/>
            </a:endParaRPr>
          </a:p>
          <a:p>
            <a:pPr marL="241300" marR="5080" indent="-232410">
              <a:lnSpc>
                <a:spcPts val="3020"/>
              </a:lnSpc>
              <a:spcBef>
                <a:spcPts val="1060"/>
              </a:spcBef>
              <a:buSzPct val="96428"/>
              <a:buFont typeface="Wingdings"/>
              <a:buChar char=""/>
              <a:tabLst>
                <a:tab pos="241300" algn="l"/>
                <a:tab pos="294640" algn="l"/>
              </a:tabLst>
            </a:pPr>
            <a:r>
              <a:rPr sz="2800" dirty="0">
                <a:latin typeface="Calibri"/>
                <a:cs typeface="Calibri"/>
              </a:rPr>
              <a:t>	Are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aware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difference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between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leadership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and </a:t>
            </a:r>
            <a:r>
              <a:rPr sz="2800" spc="-10" dirty="0">
                <a:latin typeface="Calibri"/>
                <a:cs typeface="Calibri"/>
              </a:rPr>
              <a:t>management?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Leadership</a:t>
            </a:r>
            <a:r>
              <a:rPr spc="-165" dirty="0"/>
              <a:t> </a:t>
            </a:r>
            <a:r>
              <a:rPr dirty="0"/>
              <a:t>and</a:t>
            </a:r>
            <a:r>
              <a:rPr spc="-150" dirty="0"/>
              <a:t> </a:t>
            </a:r>
            <a:r>
              <a:rPr spc="-30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8629" y="1354667"/>
            <a:ext cx="10972799" cy="495456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23520">
              <a:lnSpc>
                <a:spcPct val="106800"/>
              </a:lnSpc>
              <a:spcBef>
                <a:spcPts val="100"/>
              </a:spcBef>
            </a:pPr>
            <a:r>
              <a:rPr sz="2200" dirty="0">
                <a:latin typeface="Calibri"/>
                <a:cs typeface="Calibri"/>
              </a:rPr>
              <a:t>Put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simply,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transferable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skills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have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better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placed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you’ll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make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the </a:t>
            </a:r>
            <a:r>
              <a:rPr sz="2200" dirty="0">
                <a:latin typeface="Calibri"/>
                <a:cs typeface="Calibri"/>
              </a:rPr>
              <a:t>transition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into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management.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30" dirty="0">
                <a:latin typeface="Calibri"/>
                <a:cs typeface="Calibri"/>
              </a:rPr>
              <a:t>However,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important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note,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there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difference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between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management.</a:t>
            </a:r>
            <a:endParaRPr sz="2200" dirty="0">
              <a:latin typeface="Calibri"/>
              <a:cs typeface="Calibri"/>
            </a:endParaRPr>
          </a:p>
          <a:p>
            <a:pPr marL="12700" marR="140335">
              <a:lnSpc>
                <a:spcPct val="107000"/>
              </a:lnSpc>
              <a:spcBef>
                <a:spcPts val="1810"/>
              </a:spcBef>
            </a:pPr>
            <a:r>
              <a:rPr sz="2200" dirty="0">
                <a:latin typeface="Calibri"/>
                <a:cs typeface="Calibri"/>
              </a:rPr>
              <a:t>Management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structuring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organisation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people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who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work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for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it.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For </a:t>
            </a:r>
            <a:r>
              <a:rPr sz="2200" spc="-10" dirty="0">
                <a:latin typeface="Calibri"/>
                <a:cs typeface="Calibri"/>
              </a:rPr>
              <a:t>example,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organising</a:t>
            </a:r>
            <a:r>
              <a:rPr sz="2200" spc="-9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implementing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roles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responsibilities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achieve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objectives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of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organisation.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spc="-30" dirty="0">
                <a:latin typeface="Calibri"/>
                <a:cs typeface="Calibri"/>
              </a:rPr>
              <a:t>However,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interpersonal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behaviours.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Effective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involves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inspiring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team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individual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reach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their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potential.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(Mullins,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2019).</a:t>
            </a:r>
            <a:endParaRPr sz="2200" dirty="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1995"/>
              </a:spcBef>
              <a:buFont typeface="Wingdings"/>
              <a:buChar char="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Mangers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things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right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leaders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right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thing.</a:t>
            </a:r>
            <a:endParaRPr sz="2200" dirty="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1175"/>
              </a:spcBef>
              <a:buFont typeface="Wingdings"/>
              <a:buChar char="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Manging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authority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leading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influence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relationship.</a:t>
            </a:r>
            <a:endParaRPr sz="2200" dirty="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1190"/>
              </a:spcBef>
              <a:buFont typeface="Wingdings"/>
              <a:buChar char="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Managing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creates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stability</a:t>
            </a:r>
            <a:r>
              <a:rPr sz="2200" spc="-9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leading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creates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change.</a:t>
            </a:r>
            <a:endParaRPr sz="2200" dirty="0">
              <a:latin typeface="Calibri"/>
              <a:cs typeface="Calibri"/>
            </a:endParaRPr>
          </a:p>
          <a:p>
            <a:pPr marL="5813425">
              <a:lnSpc>
                <a:spcPct val="100000"/>
              </a:lnSpc>
              <a:spcBef>
                <a:spcPts val="1980"/>
              </a:spcBef>
            </a:pPr>
            <a:r>
              <a:rPr dirty="0">
                <a:latin typeface="Calibri"/>
                <a:cs typeface="Calibri"/>
              </a:rPr>
              <a:t>(Kent,</a:t>
            </a:r>
            <a:r>
              <a:rPr spc="-3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2005,</a:t>
            </a:r>
            <a:r>
              <a:rPr spc="-3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cited</a:t>
            </a:r>
            <a:r>
              <a:rPr spc="-4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in</a:t>
            </a:r>
            <a:r>
              <a:rPr spc="-3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Mullins,</a:t>
            </a:r>
            <a:r>
              <a:rPr spc="-3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2019,</a:t>
            </a:r>
            <a:r>
              <a:rPr spc="-4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p,</a:t>
            </a:r>
            <a:r>
              <a:rPr spc="-35" dirty="0">
                <a:latin typeface="Calibri"/>
                <a:cs typeface="Calibri"/>
              </a:rPr>
              <a:t> </a:t>
            </a:r>
            <a:r>
              <a:rPr spc="-20" dirty="0">
                <a:latin typeface="Calibri"/>
                <a:cs typeface="Calibri"/>
              </a:rPr>
              <a:t>335)</a:t>
            </a:r>
            <a:endParaRPr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105" dirty="0"/>
              <a:t>Teamwork</a:t>
            </a:r>
            <a:r>
              <a:rPr spc="-120" dirty="0"/>
              <a:t> </a:t>
            </a:r>
            <a:r>
              <a:rPr dirty="0"/>
              <a:t>and</a:t>
            </a:r>
            <a:r>
              <a:rPr spc="-114" dirty="0"/>
              <a:t> </a:t>
            </a:r>
            <a:r>
              <a:rPr spc="-25" dirty="0"/>
              <a:t>Collaboration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50805" y="1417638"/>
            <a:ext cx="10151110" cy="39389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635" indent="-244475">
              <a:lnSpc>
                <a:spcPts val="2735"/>
              </a:lnSpc>
              <a:spcBef>
                <a:spcPts val="1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45" dirty="0">
                <a:latin typeface="Calibri"/>
                <a:cs typeface="Calibri"/>
              </a:rPr>
              <a:t>Team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high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employers'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desirable</a:t>
            </a:r>
            <a:endParaRPr sz="2400" dirty="0">
              <a:latin typeface="Calibri"/>
              <a:cs typeface="Calibri"/>
            </a:endParaRPr>
          </a:p>
          <a:p>
            <a:pPr marL="241300" marR="68580">
              <a:lnSpc>
                <a:spcPct val="90000"/>
              </a:lnSpc>
              <a:spcBef>
                <a:spcPts val="145"/>
              </a:spcBef>
            </a:pPr>
            <a:r>
              <a:rPr sz="2400" dirty="0">
                <a:latin typeface="Calibri"/>
                <a:cs typeface="Calibri"/>
              </a:rPr>
              <a:t>skills.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Your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ability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crucial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performance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entire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team.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Great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teamwork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leads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creativity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innovative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solutions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thus </a:t>
            </a:r>
            <a:r>
              <a:rPr sz="2400" dirty="0">
                <a:latin typeface="Calibri"/>
                <a:cs typeface="Calibri"/>
              </a:rPr>
              <a:t>increasing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productivity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staff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morale.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university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enhance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teamwork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collaboration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1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teamwork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ready!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64"/>
              </a:spcBef>
            </a:pPr>
            <a:endParaRPr sz="2400" dirty="0">
              <a:latin typeface="Calibri"/>
              <a:cs typeface="Calibri"/>
            </a:endParaRPr>
          </a:p>
          <a:p>
            <a:pPr marL="241300" marR="5080" indent="-231140">
              <a:lnSpc>
                <a:spcPct val="90000"/>
              </a:lnSpc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How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fellow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students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lecturer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studies.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Feeling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great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motivator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during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dirty="0">
                <a:latin typeface="Calibri"/>
                <a:cs typeface="Calibri"/>
              </a:rPr>
              <a:t>studies.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Asking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questions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engaging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only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helps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improve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but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creates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sense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belonging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example,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think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as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three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Teamwork!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99465"/>
            <a:ext cx="515366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The</a:t>
            </a:r>
            <a:r>
              <a:rPr spc="-105" dirty="0"/>
              <a:t> </a:t>
            </a:r>
            <a:r>
              <a:rPr dirty="0"/>
              <a:t>3</a:t>
            </a:r>
            <a:r>
              <a:rPr spc="-95" dirty="0"/>
              <a:t> </a:t>
            </a:r>
            <a:r>
              <a:rPr dirty="0"/>
              <a:t>Cs</a:t>
            </a:r>
            <a:r>
              <a:rPr spc="-90" dirty="0"/>
              <a:t> </a:t>
            </a:r>
            <a:r>
              <a:rPr dirty="0"/>
              <a:t>of</a:t>
            </a:r>
            <a:r>
              <a:rPr spc="-80" dirty="0"/>
              <a:t> </a:t>
            </a:r>
            <a:r>
              <a:rPr spc="-100" dirty="0"/>
              <a:t>Teamwork!</a:t>
            </a:r>
            <a:r>
              <a:rPr spc="-105" dirty="0"/>
              <a:t> </a:t>
            </a:r>
            <a:r>
              <a:rPr sz="4400" b="0" spc="-50" dirty="0">
                <a:latin typeface="Wingdings"/>
                <a:cs typeface="Wingdings"/>
              </a:rPr>
              <a:t></a:t>
            </a:r>
            <a:endParaRPr sz="4400">
              <a:latin typeface="Wingdings"/>
              <a:cs typeface="Wingding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39" y="1802333"/>
            <a:ext cx="10015220" cy="328104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41300" marR="5080" indent="-231775">
              <a:lnSpc>
                <a:spcPct val="90100"/>
              </a:lnSpc>
              <a:spcBef>
                <a:spcPts val="385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COMMITMENT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Why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you?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overall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purpose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important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you?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hope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gain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spc="-10" dirty="0">
                <a:latin typeface="Calibri"/>
                <a:cs typeface="Calibri"/>
              </a:rPr>
              <a:t>involvement?</a:t>
            </a:r>
            <a:endParaRPr sz="2400">
              <a:latin typeface="Calibri"/>
              <a:cs typeface="Calibri"/>
            </a:endParaRPr>
          </a:p>
          <a:p>
            <a:pPr marL="241300" marR="24130" indent="-231140">
              <a:lnSpc>
                <a:spcPts val="2590"/>
              </a:lnSpc>
              <a:spcBef>
                <a:spcPts val="105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CONTRIBUTION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contribute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team’s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success?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talents, </a:t>
            </a:r>
            <a:r>
              <a:rPr sz="2400" dirty="0">
                <a:latin typeface="Calibri"/>
                <a:cs typeface="Calibri"/>
              </a:rPr>
              <a:t>skills,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expertise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bring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team?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your</a:t>
            </a:r>
            <a:r>
              <a:rPr sz="2400" spc="-1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role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on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team?</a:t>
            </a:r>
            <a:endParaRPr sz="2400">
              <a:latin typeface="Calibri"/>
              <a:cs typeface="Calibri"/>
            </a:endParaRPr>
          </a:p>
          <a:p>
            <a:pPr marL="241300" marR="158750" indent="-231140">
              <a:lnSpc>
                <a:spcPct val="90100"/>
              </a:lnSpc>
              <a:spcBef>
                <a:spcPts val="96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CONCERN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questions,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concerns,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clarification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have?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doing?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currently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well?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strengthen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capability?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45" dirty="0"/>
              <a:t>Communication</a:t>
            </a:r>
            <a:r>
              <a:rPr spc="-14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spc="-45" dirty="0"/>
              <a:t>Interpersonal</a:t>
            </a:r>
            <a:r>
              <a:rPr spc="-130" dirty="0"/>
              <a:t> </a:t>
            </a:r>
            <a:r>
              <a:rPr spc="-10" dirty="0"/>
              <a:t>Skills: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68653"/>
            <a:ext cx="10837545" cy="249364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41300" marR="546735" indent="-231775" algn="just">
              <a:lnSpc>
                <a:spcPct val="90000"/>
              </a:lnSpc>
              <a:spcBef>
                <a:spcPts val="390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During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lectures,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expected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participate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responding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questions, </a:t>
            </a:r>
            <a:r>
              <a:rPr sz="2400" dirty="0">
                <a:latin typeface="Calibri"/>
                <a:cs typeface="Calibri"/>
              </a:rPr>
              <a:t>putting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views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across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taking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students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dirty="0">
                <a:latin typeface="Calibri"/>
                <a:cs typeface="Calibri"/>
              </a:rPr>
              <a:t>class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say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lecturer.</a:t>
            </a:r>
            <a:endParaRPr sz="2400">
              <a:latin typeface="Calibri"/>
              <a:cs typeface="Calibri"/>
            </a:endParaRPr>
          </a:p>
          <a:p>
            <a:pPr marL="241300" marR="5080" indent="-231775">
              <a:lnSpc>
                <a:spcPct val="90000"/>
              </a:lnSpc>
              <a:spcBef>
                <a:spcPts val="994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Think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students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lecturers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60" dirty="0">
                <a:latin typeface="Calibri"/>
                <a:cs typeface="Calibri"/>
              </a:rPr>
              <a:t>far.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way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changed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since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week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one</a:t>
            </a:r>
            <a:r>
              <a:rPr sz="2400" spc="-10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feel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more/less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confident? </a:t>
            </a:r>
            <a:r>
              <a:rPr sz="2400" dirty="0">
                <a:latin typeface="Calibri"/>
                <a:cs typeface="Calibri"/>
              </a:rPr>
              <a:t>Also,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effectively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alongside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others.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able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discuss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topics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issues tactfully?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54635"/>
            <a:ext cx="80695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5" dirty="0"/>
              <a:t>Communication</a:t>
            </a:r>
            <a:r>
              <a:rPr spc="-14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spc="-45" dirty="0"/>
              <a:t>Interpersonal</a:t>
            </a:r>
            <a:r>
              <a:rPr spc="-130" dirty="0"/>
              <a:t> </a:t>
            </a:r>
            <a:r>
              <a:rPr spc="-10" dirty="0"/>
              <a:t>Skills: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07693"/>
            <a:ext cx="10367645" cy="2495550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41300" marR="355600" indent="-231775">
              <a:lnSpc>
                <a:spcPct val="90000"/>
              </a:lnSpc>
              <a:spcBef>
                <a:spcPts val="390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spc="-20" dirty="0">
                <a:latin typeface="Calibri"/>
                <a:cs typeface="Calibri"/>
              </a:rPr>
              <a:t>	Your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life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involves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being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able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interact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effectively, </a:t>
            </a:r>
            <a:r>
              <a:rPr sz="2400" dirty="0">
                <a:latin typeface="Calibri"/>
                <a:cs typeface="Calibri"/>
              </a:rPr>
              <a:t>whether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colleagues'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managers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guests/customers.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involves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taking </a:t>
            </a:r>
            <a:r>
              <a:rPr sz="2400" dirty="0">
                <a:latin typeface="Calibri"/>
                <a:cs typeface="Calibri"/>
              </a:rPr>
              <a:t>time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needs.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While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putting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own </a:t>
            </a:r>
            <a:r>
              <a:rPr sz="2400" dirty="0">
                <a:latin typeface="Calibri"/>
                <a:cs typeface="Calibri"/>
              </a:rPr>
              <a:t>views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across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clearly.</a:t>
            </a:r>
            <a:endParaRPr sz="2400">
              <a:latin typeface="Calibri"/>
              <a:cs typeface="Calibri"/>
            </a:endParaRPr>
          </a:p>
          <a:p>
            <a:pPr marL="241300" marR="5080" indent="-231140">
              <a:lnSpc>
                <a:spcPts val="2590"/>
              </a:lnSpc>
              <a:spcBef>
                <a:spcPts val="105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	Understanding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own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emotions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recognising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</a:t>
            </a:r>
            <a:r>
              <a:rPr sz="2400" spc="6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responding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appropriately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emotions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also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crucial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integrating </a:t>
            </a:r>
            <a:r>
              <a:rPr sz="2400" dirty="0">
                <a:latin typeface="Calibri"/>
                <a:cs typeface="Calibri"/>
              </a:rPr>
              <a:t>into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wider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organisation.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9223" y="2490342"/>
            <a:ext cx="991679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70" dirty="0"/>
              <a:t>Effective</a:t>
            </a:r>
            <a:r>
              <a:rPr spc="-165" dirty="0"/>
              <a:t> </a:t>
            </a:r>
            <a:r>
              <a:rPr spc="-45" dirty="0"/>
              <a:t>Communication</a:t>
            </a:r>
            <a:r>
              <a:rPr spc="-180" dirty="0"/>
              <a:t> </a:t>
            </a:r>
            <a:r>
              <a:rPr spc="-10" dirty="0"/>
              <a:t>for</a:t>
            </a:r>
            <a:r>
              <a:rPr spc="-175" dirty="0"/>
              <a:t> </a:t>
            </a:r>
            <a:r>
              <a:rPr spc="-50" dirty="0"/>
              <a:t>Professional</a:t>
            </a:r>
            <a:r>
              <a:rPr spc="-150" dirty="0"/>
              <a:t> </a:t>
            </a:r>
            <a:r>
              <a:rPr spc="-10" dirty="0"/>
              <a:t>Practice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164582" y="3422650"/>
            <a:ext cx="2795905" cy="662305"/>
            <a:chOff x="5164582" y="3422650"/>
            <a:chExt cx="2795905" cy="662305"/>
          </a:xfrm>
        </p:grpSpPr>
        <p:sp>
          <p:nvSpPr>
            <p:cNvPr id="4" name="object 4"/>
            <p:cNvSpPr/>
            <p:nvPr/>
          </p:nvSpPr>
          <p:spPr>
            <a:xfrm>
              <a:off x="5170932" y="3429000"/>
              <a:ext cx="2783205" cy="649605"/>
            </a:xfrm>
            <a:custGeom>
              <a:avLst/>
              <a:gdLst/>
              <a:ahLst/>
              <a:cxnLst/>
              <a:rect l="l" t="t" r="r" b="b"/>
              <a:pathLst>
                <a:path w="2783204" h="649604">
                  <a:moveTo>
                    <a:pt x="2458212" y="0"/>
                  </a:moveTo>
                  <a:lnTo>
                    <a:pt x="2458212" y="162305"/>
                  </a:lnTo>
                  <a:lnTo>
                    <a:pt x="0" y="162305"/>
                  </a:lnTo>
                  <a:lnTo>
                    <a:pt x="0" y="486918"/>
                  </a:lnTo>
                  <a:lnTo>
                    <a:pt x="2458212" y="486918"/>
                  </a:lnTo>
                  <a:lnTo>
                    <a:pt x="2458212" y="649224"/>
                  </a:lnTo>
                  <a:lnTo>
                    <a:pt x="2782823" y="324612"/>
                  </a:lnTo>
                  <a:lnTo>
                    <a:pt x="2458212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170932" y="3429000"/>
              <a:ext cx="2783205" cy="649605"/>
            </a:xfrm>
            <a:custGeom>
              <a:avLst/>
              <a:gdLst/>
              <a:ahLst/>
              <a:cxnLst/>
              <a:rect l="l" t="t" r="r" b="b"/>
              <a:pathLst>
                <a:path w="2783204" h="649604">
                  <a:moveTo>
                    <a:pt x="0" y="162305"/>
                  </a:moveTo>
                  <a:lnTo>
                    <a:pt x="2458212" y="162305"/>
                  </a:lnTo>
                  <a:lnTo>
                    <a:pt x="2458212" y="0"/>
                  </a:lnTo>
                  <a:lnTo>
                    <a:pt x="2782823" y="324612"/>
                  </a:lnTo>
                  <a:lnTo>
                    <a:pt x="2458212" y="649224"/>
                  </a:lnTo>
                  <a:lnTo>
                    <a:pt x="2458212" y="486918"/>
                  </a:lnTo>
                  <a:lnTo>
                    <a:pt x="0" y="486918"/>
                  </a:lnTo>
                  <a:lnTo>
                    <a:pt x="0" y="162305"/>
                  </a:lnTo>
                  <a:close/>
                </a:path>
              </a:pathLst>
            </a:custGeom>
            <a:ln w="12700">
              <a:solidFill>
                <a:srgbClr val="2E528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94894"/>
            <a:ext cx="295021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Key</a:t>
            </a:r>
            <a:r>
              <a:rPr sz="4400" spc="-140" dirty="0"/>
              <a:t> </a:t>
            </a:r>
            <a:r>
              <a:rPr sz="4400" spc="-10" dirty="0"/>
              <a:t>Quotes…</a:t>
            </a:r>
            <a:endParaRPr sz="4400"/>
          </a:p>
        </p:txBody>
      </p:sp>
      <p:grpSp>
        <p:nvGrpSpPr>
          <p:cNvPr id="3" name="object 3"/>
          <p:cNvGrpSpPr/>
          <p:nvPr/>
        </p:nvGrpSpPr>
        <p:grpSpPr>
          <a:xfrm>
            <a:off x="833374" y="2326894"/>
            <a:ext cx="5019040" cy="3348990"/>
            <a:chOff x="833374" y="2326894"/>
            <a:chExt cx="5019040" cy="3348990"/>
          </a:xfrm>
        </p:grpSpPr>
        <p:sp>
          <p:nvSpPr>
            <p:cNvPr id="4" name="object 4"/>
            <p:cNvSpPr/>
            <p:nvPr/>
          </p:nvSpPr>
          <p:spPr>
            <a:xfrm>
              <a:off x="839724" y="2333244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4218940" y="0"/>
                  </a:moveTo>
                  <a:lnTo>
                    <a:pt x="286054" y="0"/>
                  </a:lnTo>
                  <a:lnTo>
                    <a:pt x="239654" y="3742"/>
                  </a:lnTo>
                  <a:lnTo>
                    <a:pt x="195637" y="14577"/>
                  </a:lnTo>
                  <a:lnTo>
                    <a:pt x="154594" y="31917"/>
                  </a:lnTo>
                  <a:lnTo>
                    <a:pt x="117112" y="55172"/>
                  </a:lnTo>
                  <a:lnTo>
                    <a:pt x="83781" y="83756"/>
                  </a:lnTo>
                  <a:lnTo>
                    <a:pt x="55190" y="117079"/>
                  </a:lnTo>
                  <a:lnTo>
                    <a:pt x="31928" y="154554"/>
                  </a:lnTo>
                  <a:lnTo>
                    <a:pt x="14582" y="195592"/>
                  </a:lnTo>
                  <a:lnTo>
                    <a:pt x="3743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3" y="2620943"/>
                  </a:lnTo>
                  <a:lnTo>
                    <a:pt x="14582" y="2664955"/>
                  </a:lnTo>
                  <a:lnTo>
                    <a:pt x="31928" y="2705993"/>
                  </a:lnTo>
                  <a:lnTo>
                    <a:pt x="55190" y="2743468"/>
                  </a:lnTo>
                  <a:lnTo>
                    <a:pt x="83781" y="2776791"/>
                  </a:lnTo>
                  <a:lnTo>
                    <a:pt x="117112" y="2805375"/>
                  </a:lnTo>
                  <a:lnTo>
                    <a:pt x="154594" y="2828630"/>
                  </a:lnTo>
                  <a:lnTo>
                    <a:pt x="195637" y="2845970"/>
                  </a:lnTo>
                  <a:lnTo>
                    <a:pt x="239654" y="2856805"/>
                  </a:lnTo>
                  <a:lnTo>
                    <a:pt x="286054" y="2860547"/>
                  </a:lnTo>
                  <a:lnTo>
                    <a:pt x="4218940" y="2860547"/>
                  </a:lnTo>
                  <a:lnTo>
                    <a:pt x="4265339" y="2856805"/>
                  </a:lnTo>
                  <a:lnTo>
                    <a:pt x="4309351" y="2845970"/>
                  </a:lnTo>
                  <a:lnTo>
                    <a:pt x="4350389" y="2828630"/>
                  </a:lnTo>
                  <a:lnTo>
                    <a:pt x="4387864" y="2805375"/>
                  </a:lnTo>
                  <a:lnTo>
                    <a:pt x="4421187" y="2776791"/>
                  </a:lnTo>
                  <a:lnTo>
                    <a:pt x="4449771" y="2743468"/>
                  </a:lnTo>
                  <a:lnTo>
                    <a:pt x="4473026" y="2705993"/>
                  </a:lnTo>
                  <a:lnTo>
                    <a:pt x="4490366" y="2664955"/>
                  </a:lnTo>
                  <a:lnTo>
                    <a:pt x="4501201" y="2620943"/>
                  </a:lnTo>
                  <a:lnTo>
                    <a:pt x="4504944" y="2574543"/>
                  </a:lnTo>
                  <a:lnTo>
                    <a:pt x="4504944" y="286003"/>
                  </a:lnTo>
                  <a:lnTo>
                    <a:pt x="4501201" y="239604"/>
                  </a:lnTo>
                  <a:lnTo>
                    <a:pt x="4490366" y="195592"/>
                  </a:lnTo>
                  <a:lnTo>
                    <a:pt x="4473026" y="154554"/>
                  </a:lnTo>
                  <a:lnTo>
                    <a:pt x="4449771" y="117079"/>
                  </a:lnTo>
                  <a:lnTo>
                    <a:pt x="4421187" y="83756"/>
                  </a:lnTo>
                  <a:lnTo>
                    <a:pt x="4387864" y="55172"/>
                  </a:lnTo>
                  <a:lnTo>
                    <a:pt x="4350389" y="31917"/>
                  </a:lnTo>
                  <a:lnTo>
                    <a:pt x="4309351" y="14577"/>
                  </a:lnTo>
                  <a:lnTo>
                    <a:pt x="4265339" y="3742"/>
                  </a:lnTo>
                  <a:lnTo>
                    <a:pt x="4218940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39724" y="2333244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0" y="286003"/>
                  </a:moveTo>
                  <a:lnTo>
                    <a:pt x="3743" y="239604"/>
                  </a:lnTo>
                  <a:lnTo>
                    <a:pt x="14582" y="195592"/>
                  </a:lnTo>
                  <a:lnTo>
                    <a:pt x="31928" y="154554"/>
                  </a:lnTo>
                  <a:lnTo>
                    <a:pt x="55190" y="117079"/>
                  </a:lnTo>
                  <a:lnTo>
                    <a:pt x="83781" y="83756"/>
                  </a:lnTo>
                  <a:lnTo>
                    <a:pt x="117112" y="55172"/>
                  </a:lnTo>
                  <a:lnTo>
                    <a:pt x="154594" y="31917"/>
                  </a:lnTo>
                  <a:lnTo>
                    <a:pt x="195637" y="14577"/>
                  </a:lnTo>
                  <a:lnTo>
                    <a:pt x="239654" y="3742"/>
                  </a:lnTo>
                  <a:lnTo>
                    <a:pt x="286054" y="0"/>
                  </a:lnTo>
                  <a:lnTo>
                    <a:pt x="4218940" y="0"/>
                  </a:lnTo>
                  <a:lnTo>
                    <a:pt x="4265339" y="3742"/>
                  </a:lnTo>
                  <a:lnTo>
                    <a:pt x="4309351" y="14577"/>
                  </a:lnTo>
                  <a:lnTo>
                    <a:pt x="4350389" y="31917"/>
                  </a:lnTo>
                  <a:lnTo>
                    <a:pt x="4387864" y="55172"/>
                  </a:lnTo>
                  <a:lnTo>
                    <a:pt x="4421187" y="83756"/>
                  </a:lnTo>
                  <a:lnTo>
                    <a:pt x="4449771" y="117079"/>
                  </a:lnTo>
                  <a:lnTo>
                    <a:pt x="4473026" y="154554"/>
                  </a:lnTo>
                  <a:lnTo>
                    <a:pt x="4490366" y="195592"/>
                  </a:lnTo>
                  <a:lnTo>
                    <a:pt x="4501201" y="239604"/>
                  </a:lnTo>
                  <a:lnTo>
                    <a:pt x="4504944" y="286003"/>
                  </a:lnTo>
                  <a:lnTo>
                    <a:pt x="4504944" y="2574543"/>
                  </a:lnTo>
                  <a:lnTo>
                    <a:pt x="4501201" y="2620943"/>
                  </a:lnTo>
                  <a:lnTo>
                    <a:pt x="4490366" y="2664955"/>
                  </a:lnTo>
                  <a:lnTo>
                    <a:pt x="4473026" y="2705993"/>
                  </a:lnTo>
                  <a:lnTo>
                    <a:pt x="4449771" y="2743468"/>
                  </a:lnTo>
                  <a:lnTo>
                    <a:pt x="4421187" y="2776791"/>
                  </a:lnTo>
                  <a:lnTo>
                    <a:pt x="4387864" y="2805375"/>
                  </a:lnTo>
                  <a:lnTo>
                    <a:pt x="4350389" y="2828630"/>
                  </a:lnTo>
                  <a:lnTo>
                    <a:pt x="4309351" y="2845970"/>
                  </a:lnTo>
                  <a:lnTo>
                    <a:pt x="4265339" y="2856805"/>
                  </a:lnTo>
                  <a:lnTo>
                    <a:pt x="4218940" y="2860547"/>
                  </a:lnTo>
                  <a:lnTo>
                    <a:pt x="286054" y="2860547"/>
                  </a:lnTo>
                  <a:lnTo>
                    <a:pt x="239654" y="2856805"/>
                  </a:lnTo>
                  <a:lnTo>
                    <a:pt x="195637" y="2845970"/>
                  </a:lnTo>
                  <a:lnTo>
                    <a:pt x="154594" y="2828630"/>
                  </a:lnTo>
                  <a:lnTo>
                    <a:pt x="117112" y="2805375"/>
                  </a:lnTo>
                  <a:lnTo>
                    <a:pt x="83781" y="2776791"/>
                  </a:lnTo>
                  <a:lnTo>
                    <a:pt x="55190" y="2743468"/>
                  </a:lnTo>
                  <a:lnTo>
                    <a:pt x="31928" y="2705993"/>
                  </a:lnTo>
                  <a:lnTo>
                    <a:pt x="14582" y="2664955"/>
                  </a:lnTo>
                  <a:lnTo>
                    <a:pt x="3743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39596" y="2808731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4220464" y="0"/>
                  </a:moveTo>
                  <a:lnTo>
                    <a:pt x="286003" y="0"/>
                  </a:lnTo>
                  <a:lnTo>
                    <a:pt x="239604" y="3742"/>
                  </a:lnTo>
                  <a:lnTo>
                    <a:pt x="195592" y="14577"/>
                  </a:lnTo>
                  <a:lnTo>
                    <a:pt x="154554" y="31917"/>
                  </a:lnTo>
                  <a:lnTo>
                    <a:pt x="117079" y="55172"/>
                  </a:lnTo>
                  <a:lnTo>
                    <a:pt x="83756" y="83756"/>
                  </a:lnTo>
                  <a:lnTo>
                    <a:pt x="55172" y="117079"/>
                  </a:lnTo>
                  <a:lnTo>
                    <a:pt x="31917" y="154554"/>
                  </a:lnTo>
                  <a:lnTo>
                    <a:pt x="14577" y="195592"/>
                  </a:lnTo>
                  <a:lnTo>
                    <a:pt x="3742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2" y="2620943"/>
                  </a:lnTo>
                  <a:lnTo>
                    <a:pt x="14577" y="2664955"/>
                  </a:lnTo>
                  <a:lnTo>
                    <a:pt x="31917" y="2705993"/>
                  </a:lnTo>
                  <a:lnTo>
                    <a:pt x="55172" y="2743468"/>
                  </a:lnTo>
                  <a:lnTo>
                    <a:pt x="83756" y="2776791"/>
                  </a:lnTo>
                  <a:lnTo>
                    <a:pt x="117079" y="2805375"/>
                  </a:lnTo>
                  <a:lnTo>
                    <a:pt x="154554" y="2828630"/>
                  </a:lnTo>
                  <a:lnTo>
                    <a:pt x="195592" y="2845970"/>
                  </a:lnTo>
                  <a:lnTo>
                    <a:pt x="239604" y="2856805"/>
                  </a:lnTo>
                  <a:lnTo>
                    <a:pt x="286003" y="2860547"/>
                  </a:lnTo>
                  <a:lnTo>
                    <a:pt x="4220464" y="2860547"/>
                  </a:lnTo>
                  <a:lnTo>
                    <a:pt x="4266863" y="2856805"/>
                  </a:lnTo>
                  <a:lnTo>
                    <a:pt x="4310875" y="2845970"/>
                  </a:lnTo>
                  <a:lnTo>
                    <a:pt x="4351913" y="2828630"/>
                  </a:lnTo>
                  <a:lnTo>
                    <a:pt x="4389388" y="2805375"/>
                  </a:lnTo>
                  <a:lnTo>
                    <a:pt x="4422711" y="2776791"/>
                  </a:lnTo>
                  <a:lnTo>
                    <a:pt x="4451295" y="2743468"/>
                  </a:lnTo>
                  <a:lnTo>
                    <a:pt x="4474550" y="2705993"/>
                  </a:lnTo>
                  <a:lnTo>
                    <a:pt x="4491890" y="2664955"/>
                  </a:lnTo>
                  <a:lnTo>
                    <a:pt x="4502725" y="2620943"/>
                  </a:lnTo>
                  <a:lnTo>
                    <a:pt x="4506468" y="2574543"/>
                  </a:lnTo>
                  <a:lnTo>
                    <a:pt x="4506468" y="286003"/>
                  </a:lnTo>
                  <a:lnTo>
                    <a:pt x="4502725" y="239604"/>
                  </a:lnTo>
                  <a:lnTo>
                    <a:pt x="4491890" y="195592"/>
                  </a:lnTo>
                  <a:lnTo>
                    <a:pt x="4474550" y="154554"/>
                  </a:lnTo>
                  <a:lnTo>
                    <a:pt x="4451295" y="117079"/>
                  </a:lnTo>
                  <a:lnTo>
                    <a:pt x="4422711" y="83756"/>
                  </a:lnTo>
                  <a:lnTo>
                    <a:pt x="4389388" y="55172"/>
                  </a:lnTo>
                  <a:lnTo>
                    <a:pt x="4351913" y="31917"/>
                  </a:lnTo>
                  <a:lnTo>
                    <a:pt x="4310875" y="14577"/>
                  </a:lnTo>
                  <a:lnTo>
                    <a:pt x="4266863" y="3742"/>
                  </a:lnTo>
                  <a:lnTo>
                    <a:pt x="4220464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39596" y="2808731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0" y="286003"/>
                  </a:moveTo>
                  <a:lnTo>
                    <a:pt x="3742" y="239604"/>
                  </a:lnTo>
                  <a:lnTo>
                    <a:pt x="14577" y="195592"/>
                  </a:lnTo>
                  <a:lnTo>
                    <a:pt x="31917" y="154554"/>
                  </a:lnTo>
                  <a:lnTo>
                    <a:pt x="55172" y="117079"/>
                  </a:lnTo>
                  <a:lnTo>
                    <a:pt x="83756" y="83756"/>
                  </a:lnTo>
                  <a:lnTo>
                    <a:pt x="117079" y="55172"/>
                  </a:lnTo>
                  <a:lnTo>
                    <a:pt x="154554" y="31917"/>
                  </a:lnTo>
                  <a:lnTo>
                    <a:pt x="195592" y="14577"/>
                  </a:lnTo>
                  <a:lnTo>
                    <a:pt x="239604" y="3742"/>
                  </a:lnTo>
                  <a:lnTo>
                    <a:pt x="286003" y="0"/>
                  </a:lnTo>
                  <a:lnTo>
                    <a:pt x="4220464" y="0"/>
                  </a:lnTo>
                  <a:lnTo>
                    <a:pt x="4266863" y="3742"/>
                  </a:lnTo>
                  <a:lnTo>
                    <a:pt x="4310875" y="14577"/>
                  </a:lnTo>
                  <a:lnTo>
                    <a:pt x="4351913" y="31917"/>
                  </a:lnTo>
                  <a:lnTo>
                    <a:pt x="4389388" y="55172"/>
                  </a:lnTo>
                  <a:lnTo>
                    <a:pt x="4422711" y="83756"/>
                  </a:lnTo>
                  <a:lnTo>
                    <a:pt x="4451295" y="117079"/>
                  </a:lnTo>
                  <a:lnTo>
                    <a:pt x="4474550" y="154554"/>
                  </a:lnTo>
                  <a:lnTo>
                    <a:pt x="4491890" y="195592"/>
                  </a:lnTo>
                  <a:lnTo>
                    <a:pt x="4502725" y="239604"/>
                  </a:lnTo>
                  <a:lnTo>
                    <a:pt x="4506468" y="286003"/>
                  </a:lnTo>
                  <a:lnTo>
                    <a:pt x="4506468" y="2574543"/>
                  </a:lnTo>
                  <a:lnTo>
                    <a:pt x="4502725" y="2620943"/>
                  </a:lnTo>
                  <a:lnTo>
                    <a:pt x="4491890" y="2664955"/>
                  </a:lnTo>
                  <a:lnTo>
                    <a:pt x="4474550" y="2705993"/>
                  </a:lnTo>
                  <a:lnTo>
                    <a:pt x="4451295" y="2743468"/>
                  </a:lnTo>
                  <a:lnTo>
                    <a:pt x="4422711" y="2776791"/>
                  </a:lnTo>
                  <a:lnTo>
                    <a:pt x="4389388" y="2805375"/>
                  </a:lnTo>
                  <a:lnTo>
                    <a:pt x="4351913" y="2828630"/>
                  </a:lnTo>
                  <a:lnTo>
                    <a:pt x="4310875" y="2845970"/>
                  </a:lnTo>
                  <a:lnTo>
                    <a:pt x="4266863" y="2856805"/>
                  </a:lnTo>
                  <a:lnTo>
                    <a:pt x="4220464" y="2860547"/>
                  </a:lnTo>
                  <a:lnTo>
                    <a:pt x="286003" y="2860547"/>
                  </a:lnTo>
                  <a:lnTo>
                    <a:pt x="239604" y="2856805"/>
                  </a:lnTo>
                  <a:lnTo>
                    <a:pt x="195592" y="2845970"/>
                  </a:lnTo>
                  <a:lnTo>
                    <a:pt x="154554" y="2828630"/>
                  </a:lnTo>
                  <a:lnTo>
                    <a:pt x="117079" y="2805375"/>
                  </a:lnTo>
                  <a:lnTo>
                    <a:pt x="83756" y="2776791"/>
                  </a:lnTo>
                  <a:lnTo>
                    <a:pt x="55172" y="2743468"/>
                  </a:lnTo>
                  <a:lnTo>
                    <a:pt x="31917" y="2705993"/>
                  </a:lnTo>
                  <a:lnTo>
                    <a:pt x="14577" y="2664955"/>
                  </a:lnTo>
                  <a:lnTo>
                    <a:pt x="3742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523491" y="2950845"/>
            <a:ext cx="4138929" cy="249110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 algn="ctr">
              <a:lnSpc>
                <a:spcPct val="91500"/>
              </a:lnSpc>
              <a:spcBef>
                <a:spcPts val="400"/>
              </a:spcBef>
            </a:pPr>
            <a:r>
              <a:rPr sz="2900" i="1" dirty="0">
                <a:latin typeface="Calibri"/>
                <a:cs typeface="Calibri"/>
              </a:rPr>
              <a:t>I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know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that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you</a:t>
            </a:r>
            <a:r>
              <a:rPr sz="2900" i="1" spc="-3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believe</a:t>
            </a:r>
            <a:r>
              <a:rPr sz="2900" i="1" spc="-40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you </a:t>
            </a:r>
            <a:r>
              <a:rPr sz="2900" i="1" dirty="0">
                <a:latin typeface="Calibri"/>
                <a:cs typeface="Calibri"/>
              </a:rPr>
              <a:t>understand</a:t>
            </a:r>
            <a:r>
              <a:rPr sz="2900" i="1" spc="-6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what</a:t>
            </a:r>
            <a:r>
              <a:rPr sz="2900" i="1" spc="-6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you</a:t>
            </a:r>
            <a:r>
              <a:rPr sz="2900" i="1" spc="-60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think </a:t>
            </a:r>
            <a:r>
              <a:rPr sz="2900" i="1" dirty="0">
                <a:latin typeface="Calibri"/>
                <a:cs typeface="Calibri"/>
              </a:rPr>
              <a:t>I</a:t>
            </a:r>
            <a:r>
              <a:rPr sz="2900" i="1" spc="-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said,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but I'm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not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sure </a:t>
            </a:r>
            <a:r>
              <a:rPr sz="2900" i="1" spc="-25" dirty="0">
                <a:latin typeface="Calibri"/>
                <a:cs typeface="Calibri"/>
              </a:rPr>
              <a:t>you </a:t>
            </a:r>
            <a:r>
              <a:rPr sz="2900" i="1" dirty="0">
                <a:latin typeface="Calibri"/>
                <a:cs typeface="Calibri"/>
              </a:rPr>
              <a:t>realize</a:t>
            </a:r>
            <a:r>
              <a:rPr sz="2900" i="1" spc="-7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that</a:t>
            </a:r>
            <a:r>
              <a:rPr sz="2900" i="1" spc="-2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what</a:t>
            </a:r>
            <a:r>
              <a:rPr sz="2900" i="1" spc="-4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you</a:t>
            </a:r>
            <a:r>
              <a:rPr sz="2900" i="1" spc="-35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heard </a:t>
            </a:r>
            <a:r>
              <a:rPr sz="2900" i="1" dirty="0">
                <a:latin typeface="Calibri"/>
                <a:cs typeface="Calibri"/>
              </a:rPr>
              <a:t>is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not</a:t>
            </a:r>
            <a:r>
              <a:rPr sz="2900" i="1" spc="-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what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I</a:t>
            </a:r>
            <a:r>
              <a:rPr sz="2900" i="1" spc="-20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meant.” </a:t>
            </a:r>
            <a:r>
              <a:rPr sz="2900" i="1" dirty="0">
                <a:latin typeface="Calibri"/>
                <a:cs typeface="Calibri"/>
              </a:rPr>
              <a:t>(Greenspan,</a:t>
            </a:r>
            <a:r>
              <a:rPr sz="2900" i="1" spc="-80" dirty="0">
                <a:latin typeface="Calibri"/>
                <a:cs typeface="Calibri"/>
              </a:rPr>
              <a:t> </a:t>
            </a:r>
            <a:r>
              <a:rPr sz="2900" i="1" spc="-20" dirty="0">
                <a:latin typeface="Calibri"/>
                <a:cs typeface="Calibri"/>
              </a:rPr>
              <a:t>n.d)</a:t>
            </a:r>
            <a:endParaRPr sz="29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339585" y="2326894"/>
            <a:ext cx="5019040" cy="3348990"/>
            <a:chOff x="6339585" y="2326894"/>
            <a:chExt cx="5019040" cy="3348990"/>
          </a:xfrm>
        </p:grpSpPr>
        <p:sp>
          <p:nvSpPr>
            <p:cNvPr id="10" name="object 10"/>
            <p:cNvSpPr/>
            <p:nvPr/>
          </p:nvSpPr>
          <p:spPr>
            <a:xfrm>
              <a:off x="6345935" y="2333244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4220464" y="0"/>
                  </a:moveTo>
                  <a:lnTo>
                    <a:pt x="286004" y="0"/>
                  </a:lnTo>
                  <a:lnTo>
                    <a:pt x="239604" y="3742"/>
                  </a:lnTo>
                  <a:lnTo>
                    <a:pt x="195592" y="14577"/>
                  </a:lnTo>
                  <a:lnTo>
                    <a:pt x="154554" y="31917"/>
                  </a:lnTo>
                  <a:lnTo>
                    <a:pt x="117079" y="55172"/>
                  </a:lnTo>
                  <a:lnTo>
                    <a:pt x="83756" y="83756"/>
                  </a:lnTo>
                  <a:lnTo>
                    <a:pt x="55172" y="117079"/>
                  </a:lnTo>
                  <a:lnTo>
                    <a:pt x="31917" y="154554"/>
                  </a:lnTo>
                  <a:lnTo>
                    <a:pt x="14577" y="195592"/>
                  </a:lnTo>
                  <a:lnTo>
                    <a:pt x="3742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2" y="2620943"/>
                  </a:lnTo>
                  <a:lnTo>
                    <a:pt x="14577" y="2664955"/>
                  </a:lnTo>
                  <a:lnTo>
                    <a:pt x="31917" y="2705993"/>
                  </a:lnTo>
                  <a:lnTo>
                    <a:pt x="55172" y="2743468"/>
                  </a:lnTo>
                  <a:lnTo>
                    <a:pt x="83756" y="2776791"/>
                  </a:lnTo>
                  <a:lnTo>
                    <a:pt x="117079" y="2805375"/>
                  </a:lnTo>
                  <a:lnTo>
                    <a:pt x="154554" y="2828630"/>
                  </a:lnTo>
                  <a:lnTo>
                    <a:pt x="195592" y="2845970"/>
                  </a:lnTo>
                  <a:lnTo>
                    <a:pt x="239604" y="2856805"/>
                  </a:lnTo>
                  <a:lnTo>
                    <a:pt x="286004" y="2860547"/>
                  </a:lnTo>
                  <a:lnTo>
                    <a:pt x="4220464" y="2860547"/>
                  </a:lnTo>
                  <a:lnTo>
                    <a:pt x="4266863" y="2856805"/>
                  </a:lnTo>
                  <a:lnTo>
                    <a:pt x="4310875" y="2845970"/>
                  </a:lnTo>
                  <a:lnTo>
                    <a:pt x="4351913" y="2828630"/>
                  </a:lnTo>
                  <a:lnTo>
                    <a:pt x="4389388" y="2805375"/>
                  </a:lnTo>
                  <a:lnTo>
                    <a:pt x="4422711" y="2776791"/>
                  </a:lnTo>
                  <a:lnTo>
                    <a:pt x="4451295" y="2743468"/>
                  </a:lnTo>
                  <a:lnTo>
                    <a:pt x="4474550" y="2705993"/>
                  </a:lnTo>
                  <a:lnTo>
                    <a:pt x="4491890" y="2664955"/>
                  </a:lnTo>
                  <a:lnTo>
                    <a:pt x="4502725" y="2620943"/>
                  </a:lnTo>
                  <a:lnTo>
                    <a:pt x="4506468" y="2574543"/>
                  </a:lnTo>
                  <a:lnTo>
                    <a:pt x="4506468" y="286003"/>
                  </a:lnTo>
                  <a:lnTo>
                    <a:pt x="4502725" y="239604"/>
                  </a:lnTo>
                  <a:lnTo>
                    <a:pt x="4491890" y="195592"/>
                  </a:lnTo>
                  <a:lnTo>
                    <a:pt x="4474550" y="154554"/>
                  </a:lnTo>
                  <a:lnTo>
                    <a:pt x="4451295" y="117079"/>
                  </a:lnTo>
                  <a:lnTo>
                    <a:pt x="4422711" y="83756"/>
                  </a:lnTo>
                  <a:lnTo>
                    <a:pt x="4389388" y="55172"/>
                  </a:lnTo>
                  <a:lnTo>
                    <a:pt x="4351913" y="31917"/>
                  </a:lnTo>
                  <a:lnTo>
                    <a:pt x="4310875" y="14577"/>
                  </a:lnTo>
                  <a:lnTo>
                    <a:pt x="4266863" y="3742"/>
                  </a:lnTo>
                  <a:lnTo>
                    <a:pt x="422046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345935" y="2333244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0" y="286003"/>
                  </a:moveTo>
                  <a:lnTo>
                    <a:pt x="3742" y="239604"/>
                  </a:lnTo>
                  <a:lnTo>
                    <a:pt x="14577" y="195592"/>
                  </a:lnTo>
                  <a:lnTo>
                    <a:pt x="31917" y="154554"/>
                  </a:lnTo>
                  <a:lnTo>
                    <a:pt x="55172" y="117079"/>
                  </a:lnTo>
                  <a:lnTo>
                    <a:pt x="83756" y="83756"/>
                  </a:lnTo>
                  <a:lnTo>
                    <a:pt x="117079" y="55172"/>
                  </a:lnTo>
                  <a:lnTo>
                    <a:pt x="154554" y="31917"/>
                  </a:lnTo>
                  <a:lnTo>
                    <a:pt x="195592" y="14577"/>
                  </a:lnTo>
                  <a:lnTo>
                    <a:pt x="239604" y="3742"/>
                  </a:lnTo>
                  <a:lnTo>
                    <a:pt x="286004" y="0"/>
                  </a:lnTo>
                  <a:lnTo>
                    <a:pt x="4220464" y="0"/>
                  </a:lnTo>
                  <a:lnTo>
                    <a:pt x="4266863" y="3742"/>
                  </a:lnTo>
                  <a:lnTo>
                    <a:pt x="4310875" y="14577"/>
                  </a:lnTo>
                  <a:lnTo>
                    <a:pt x="4351913" y="31917"/>
                  </a:lnTo>
                  <a:lnTo>
                    <a:pt x="4389388" y="55172"/>
                  </a:lnTo>
                  <a:lnTo>
                    <a:pt x="4422711" y="83756"/>
                  </a:lnTo>
                  <a:lnTo>
                    <a:pt x="4451295" y="117079"/>
                  </a:lnTo>
                  <a:lnTo>
                    <a:pt x="4474550" y="154554"/>
                  </a:lnTo>
                  <a:lnTo>
                    <a:pt x="4491890" y="195592"/>
                  </a:lnTo>
                  <a:lnTo>
                    <a:pt x="4502725" y="239604"/>
                  </a:lnTo>
                  <a:lnTo>
                    <a:pt x="4506468" y="286003"/>
                  </a:lnTo>
                  <a:lnTo>
                    <a:pt x="4506468" y="2574543"/>
                  </a:lnTo>
                  <a:lnTo>
                    <a:pt x="4502725" y="2620943"/>
                  </a:lnTo>
                  <a:lnTo>
                    <a:pt x="4491890" y="2664955"/>
                  </a:lnTo>
                  <a:lnTo>
                    <a:pt x="4474550" y="2705993"/>
                  </a:lnTo>
                  <a:lnTo>
                    <a:pt x="4451295" y="2743468"/>
                  </a:lnTo>
                  <a:lnTo>
                    <a:pt x="4422711" y="2776791"/>
                  </a:lnTo>
                  <a:lnTo>
                    <a:pt x="4389388" y="2805375"/>
                  </a:lnTo>
                  <a:lnTo>
                    <a:pt x="4351913" y="2828630"/>
                  </a:lnTo>
                  <a:lnTo>
                    <a:pt x="4310875" y="2845970"/>
                  </a:lnTo>
                  <a:lnTo>
                    <a:pt x="4266863" y="2856805"/>
                  </a:lnTo>
                  <a:lnTo>
                    <a:pt x="4220464" y="2860547"/>
                  </a:lnTo>
                  <a:lnTo>
                    <a:pt x="286004" y="2860547"/>
                  </a:lnTo>
                  <a:lnTo>
                    <a:pt x="239604" y="2856805"/>
                  </a:lnTo>
                  <a:lnTo>
                    <a:pt x="195592" y="2845970"/>
                  </a:lnTo>
                  <a:lnTo>
                    <a:pt x="154554" y="2828630"/>
                  </a:lnTo>
                  <a:lnTo>
                    <a:pt x="117079" y="2805375"/>
                  </a:lnTo>
                  <a:lnTo>
                    <a:pt x="83756" y="2776791"/>
                  </a:lnTo>
                  <a:lnTo>
                    <a:pt x="55172" y="2743468"/>
                  </a:lnTo>
                  <a:lnTo>
                    <a:pt x="31917" y="2705993"/>
                  </a:lnTo>
                  <a:lnTo>
                    <a:pt x="14577" y="2664955"/>
                  </a:lnTo>
                  <a:lnTo>
                    <a:pt x="3742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847331" y="2808731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4218940" y="0"/>
                  </a:moveTo>
                  <a:lnTo>
                    <a:pt x="286003" y="0"/>
                  </a:lnTo>
                  <a:lnTo>
                    <a:pt x="239604" y="3742"/>
                  </a:lnTo>
                  <a:lnTo>
                    <a:pt x="195592" y="14577"/>
                  </a:lnTo>
                  <a:lnTo>
                    <a:pt x="154554" y="31917"/>
                  </a:lnTo>
                  <a:lnTo>
                    <a:pt x="117079" y="55172"/>
                  </a:lnTo>
                  <a:lnTo>
                    <a:pt x="83756" y="83756"/>
                  </a:lnTo>
                  <a:lnTo>
                    <a:pt x="55172" y="117079"/>
                  </a:lnTo>
                  <a:lnTo>
                    <a:pt x="31917" y="154554"/>
                  </a:lnTo>
                  <a:lnTo>
                    <a:pt x="14577" y="195592"/>
                  </a:lnTo>
                  <a:lnTo>
                    <a:pt x="3742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2" y="2620943"/>
                  </a:lnTo>
                  <a:lnTo>
                    <a:pt x="14577" y="2664955"/>
                  </a:lnTo>
                  <a:lnTo>
                    <a:pt x="31917" y="2705993"/>
                  </a:lnTo>
                  <a:lnTo>
                    <a:pt x="55172" y="2743468"/>
                  </a:lnTo>
                  <a:lnTo>
                    <a:pt x="83756" y="2776791"/>
                  </a:lnTo>
                  <a:lnTo>
                    <a:pt x="117079" y="2805375"/>
                  </a:lnTo>
                  <a:lnTo>
                    <a:pt x="154554" y="2828630"/>
                  </a:lnTo>
                  <a:lnTo>
                    <a:pt x="195592" y="2845970"/>
                  </a:lnTo>
                  <a:lnTo>
                    <a:pt x="239604" y="2856805"/>
                  </a:lnTo>
                  <a:lnTo>
                    <a:pt x="286003" y="2860547"/>
                  </a:lnTo>
                  <a:lnTo>
                    <a:pt x="4218940" y="2860547"/>
                  </a:lnTo>
                  <a:lnTo>
                    <a:pt x="4265339" y="2856805"/>
                  </a:lnTo>
                  <a:lnTo>
                    <a:pt x="4309351" y="2845970"/>
                  </a:lnTo>
                  <a:lnTo>
                    <a:pt x="4350389" y="2828630"/>
                  </a:lnTo>
                  <a:lnTo>
                    <a:pt x="4387864" y="2805375"/>
                  </a:lnTo>
                  <a:lnTo>
                    <a:pt x="4421187" y="2776791"/>
                  </a:lnTo>
                  <a:lnTo>
                    <a:pt x="4449771" y="2743468"/>
                  </a:lnTo>
                  <a:lnTo>
                    <a:pt x="4473026" y="2705993"/>
                  </a:lnTo>
                  <a:lnTo>
                    <a:pt x="4490366" y="2664955"/>
                  </a:lnTo>
                  <a:lnTo>
                    <a:pt x="4501201" y="2620943"/>
                  </a:lnTo>
                  <a:lnTo>
                    <a:pt x="4504944" y="2574543"/>
                  </a:lnTo>
                  <a:lnTo>
                    <a:pt x="4504944" y="286003"/>
                  </a:lnTo>
                  <a:lnTo>
                    <a:pt x="4501201" y="239604"/>
                  </a:lnTo>
                  <a:lnTo>
                    <a:pt x="4490366" y="195592"/>
                  </a:lnTo>
                  <a:lnTo>
                    <a:pt x="4473026" y="154554"/>
                  </a:lnTo>
                  <a:lnTo>
                    <a:pt x="4449771" y="117079"/>
                  </a:lnTo>
                  <a:lnTo>
                    <a:pt x="4421187" y="83756"/>
                  </a:lnTo>
                  <a:lnTo>
                    <a:pt x="4387864" y="55172"/>
                  </a:lnTo>
                  <a:lnTo>
                    <a:pt x="4350389" y="31917"/>
                  </a:lnTo>
                  <a:lnTo>
                    <a:pt x="4309351" y="14577"/>
                  </a:lnTo>
                  <a:lnTo>
                    <a:pt x="4265339" y="3742"/>
                  </a:lnTo>
                  <a:lnTo>
                    <a:pt x="4218940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847331" y="2808731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0" y="286003"/>
                  </a:moveTo>
                  <a:lnTo>
                    <a:pt x="3742" y="239604"/>
                  </a:lnTo>
                  <a:lnTo>
                    <a:pt x="14577" y="195592"/>
                  </a:lnTo>
                  <a:lnTo>
                    <a:pt x="31917" y="154554"/>
                  </a:lnTo>
                  <a:lnTo>
                    <a:pt x="55172" y="117079"/>
                  </a:lnTo>
                  <a:lnTo>
                    <a:pt x="83756" y="83756"/>
                  </a:lnTo>
                  <a:lnTo>
                    <a:pt x="117079" y="55172"/>
                  </a:lnTo>
                  <a:lnTo>
                    <a:pt x="154554" y="31917"/>
                  </a:lnTo>
                  <a:lnTo>
                    <a:pt x="195592" y="14577"/>
                  </a:lnTo>
                  <a:lnTo>
                    <a:pt x="239604" y="3742"/>
                  </a:lnTo>
                  <a:lnTo>
                    <a:pt x="286003" y="0"/>
                  </a:lnTo>
                  <a:lnTo>
                    <a:pt x="4218940" y="0"/>
                  </a:lnTo>
                  <a:lnTo>
                    <a:pt x="4265339" y="3742"/>
                  </a:lnTo>
                  <a:lnTo>
                    <a:pt x="4309351" y="14577"/>
                  </a:lnTo>
                  <a:lnTo>
                    <a:pt x="4350389" y="31917"/>
                  </a:lnTo>
                  <a:lnTo>
                    <a:pt x="4387864" y="55172"/>
                  </a:lnTo>
                  <a:lnTo>
                    <a:pt x="4421187" y="83756"/>
                  </a:lnTo>
                  <a:lnTo>
                    <a:pt x="4449771" y="117079"/>
                  </a:lnTo>
                  <a:lnTo>
                    <a:pt x="4473026" y="154554"/>
                  </a:lnTo>
                  <a:lnTo>
                    <a:pt x="4490366" y="195592"/>
                  </a:lnTo>
                  <a:lnTo>
                    <a:pt x="4501201" y="239604"/>
                  </a:lnTo>
                  <a:lnTo>
                    <a:pt x="4504944" y="286003"/>
                  </a:lnTo>
                  <a:lnTo>
                    <a:pt x="4504944" y="2574543"/>
                  </a:lnTo>
                  <a:lnTo>
                    <a:pt x="4501201" y="2620943"/>
                  </a:lnTo>
                  <a:lnTo>
                    <a:pt x="4490366" y="2664955"/>
                  </a:lnTo>
                  <a:lnTo>
                    <a:pt x="4473026" y="2705993"/>
                  </a:lnTo>
                  <a:lnTo>
                    <a:pt x="4449771" y="2743468"/>
                  </a:lnTo>
                  <a:lnTo>
                    <a:pt x="4421187" y="2776791"/>
                  </a:lnTo>
                  <a:lnTo>
                    <a:pt x="4387864" y="2805375"/>
                  </a:lnTo>
                  <a:lnTo>
                    <a:pt x="4350389" y="2828630"/>
                  </a:lnTo>
                  <a:lnTo>
                    <a:pt x="4309351" y="2845970"/>
                  </a:lnTo>
                  <a:lnTo>
                    <a:pt x="4265339" y="2856805"/>
                  </a:lnTo>
                  <a:lnTo>
                    <a:pt x="4218940" y="2860547"/>
                  </a:lnTo>
                  <a:lnTo>
                    <a:pt x="286003" y="2860547"/>
                  </a:lnTo>
                  <a:lnTo>
                    <a:pt x="239604" y="2856805"/>
                  </a:lnTo>
                  <a:lnTo>
                    <a:pt x="195592" y="2845970"/>
                  </a:lnTo>
                  <a:lnTo>
                    <a:pt x="154554" y="2828630"/>
                  </a:lnTo>
                  <a:lnTo>
                    <a:pt x="117079" y="2805375"/>
                  </a:lnTo>
                  <a:lnTo>
                    <a:pt x="83756" y="2776791"/>
                  </a:lnTo>
                  <a:lnTo>
                    <a:pt x="55172" y="2743468"/>
                  </a:lnTo>
                  <a:lnTo>
                    <a:pt x="31917" y="2705993"/>
                  </a:lnTo>
                  <a:lnTo>
                    <a:pt x="14577" y="2664955"/>
                  </a:lnTo>
                  <a:lnTo>
                    <a:pt x="3742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7219950" y="2950845"/>
            <a:ext cx="3759835" cy="249110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 indent="-635" algn="ctr">
              <a:lnSpc>
                <a:spcPct val="91500"/>
              </a:lnSpc>
              <a:spcBef>
                <a:spcPts val="400"/>
              </a:spcBef>
            </a:pPr>
            <a:r>
              <a:rPr sz="2900" i="1" dirty="0">
                <a:latin typeface="Calibri"/>
                <a:cs typeface="Calibri"/>
              </a:rPr>
              <a:t>“Communication</a:t>
            </a:r>
            <a:r>
              <a:rPr sz="2900" i="1" spc="-75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is </a:t>
            </a:r>
            <a:r>
              <a:rPr sz="2900" i="1" dirty="0">
                <a:latin typeface="Calibri"/>
                <a:cs typeface="Calibri"/>
              </a:rPr>
              <a:t>essentially</a:t>
            </a:r>
            <a:r>
              <a:rPr sz="2900" i="1" spc="-7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the</a:t>
            </a:r>
            <a:r>
              <a:rPr sz="2900" i="1" spc="-5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ability</a:t>
            </a:r>
            <a:r>
              <a:rPr sz="2900" i="1" spc="-55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of </a:t>
            </a:r>
            <a:r>
              <a:rPr sz="2900" i="1" dirty="0">
                <a:latin typeface="Calibri"/>
                <a:cs typeface="Calibri"/>
              </a:rPr>
              <a:t>one</a:t>
            </a:r>
            <a:r>
              <a:rPr sz="2900" i="1" spc="-3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person</a:t>
            </a:r>
            <a:r>
              <a:rPr sz="2900" i="1" spc="-3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to</a:t>
            </a:r>
            <a:r>
              <a:rPr sz="2900" i="1" spc="-30" dirty="0">
                <a:latin typeface="Calibri"/>
                <a:cs typeface="Calibri"/>
              </a:rPr>
              <a:t> </a:t>
            </a:r>
            <a:r>
              <a:rPr sz="2900" i="1" spc="-20" dirty="0">
                <a:latin typeface="Calibri"/>
                <a:cs typeface="Calibri"/>
              </a:rPr>
              <a:t>make </a:t>
            </a:r>
            <a:r>
              <a:rPr sz="2900" i="1" spc="-10" dirty="0">
                <a:latin typeface="Calibri"/>
                <a:cs typeface="Calibri"/>
              </a:rPr>
              <a:t>contact</a:t>
            </a:r>
            <a:r>
              <a:rPr sz="2900" i="1" spc="-8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with</a:t>
            </a:r>
            <a:r>
              <a:rPr sz="2900" i="1" spc="-5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another</a:t>
            </a:r>
            <a:r>
              <a:rPr sz="2900" i="1" spc="-70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to </a:t>
            </a:r>
            <a:r>
              <a:rPr sz="2900" i="1" dirty="0">
                <a:latin typeface="Calibri"/>
                <a:cs typeface="Calibri"/>
              </a:rPr>
              <a:t>make</a:t>
            </a:r>
            <a:r>
              <a:rPr sz="2900" i="1" spc="-9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themselves</a:t>
            </a:r>
            <a:r>
              <a:rPr sz="2900" i="1" spc="-105" dirty="0">
                <a:latin typeface="Calibri"/>
                <a:cs typeface="Calibri"/>
              </a:rPr>
              <a:t> </a:t>
            </a:r>
            <a:r>
              <a:rPr sz="2900" i="1" spc="-30" dirty="0">
                <a:latin typeface="Calibri"/>
                <a:cs typeface="Calibri"/>
              </a:rPr>
              <a:t>heard.” </a:t>
            </a:r>
            <a:r>
              <a:rPr sz="2900" i="1" spc="-20" dirty="0">
                <a:latin typeface="Calibri"/>
                <a:cs typeface="Calibri"/>
              </a:rPr>
              <a:t>(Adair,</a:t>
            </a:r>
            <a:r>
              <a:rPr sz="2900" i="1" spc="-95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2009)</a:t>
            </a:r>
            <a:endParaRPr sz="2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285" y="537794"/>
            <a:ext cx="50120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70" dirty="0"/>
              <a:t>Effective</a:t>
            </a:r>
            <a:r>
              <a:rPr spc="-85" dirty="0"/>
              <a:t> </a:t>
            </a:r>
            <a:r>
              <a:rPr spc="-35" dirty="0"/>
              <a:t>Communication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79780" y="1663700"/>
            <a:ext cx="10690225" cy="249491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85"/>
              </a:spcBef>
            </a:pPr>
            <a:r>
              <a:rPr sz="2400" dirty="0">
                <a:latin typeface="Calibri"/>
                <a:cs typeface="Calibri"/>
              </a:rPr>
              <a:t>Survey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after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survey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puts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'Communication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Skills'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top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graduate employers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looking</a:t>
            </a:r>
            <a:r>
              <a:rPr sz="2400" spc="-65" dirty="0">
                <a:latin typeface="Calibri"/>
                <a:cs typeface="Calibri"/>
              </a:rPr>
              <a:t> for.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Beyond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able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people,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get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ideas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across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clearly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key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life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applies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aspects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spc="-10" dirty="0">
                <a:latin typeface="Calibri"/>
                <a:cs typeface="Calibri"/>
              </a:rPr>
              <a:t>life.</a:t>
            </a:r>
            <a:endParaRPr sz="2400">
              <a:latin typeface="Calibri"/>
              <a:cs typeface="Calibri"/>
            </a:endParaRPr>
          </a:p>
          <a:p>
            <a:pPr marL="12700" marR="20320">
              <a:lnSpc>
                <a:spcPct val="90100"/>
              </a:lnSpc>
              <a:spcBef>
                <a:spcPts val="1005"/>
              </a:spcBef>
              <a:tabLst>
                <a:tab pos="6522720" algn="l"/>
              </a:tabLst>
            </a:pPr>
            <a:r>
              <a:rPr sz="2400" spc="-35" dirty="0">
                <a:latin typeface="Calibri"/>
                <a:cs typeface="Calibri"/>
              </a:rPr>
              <a:t>However,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it’s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just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exchanging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information</a:t>
            </a:r>
            <a:r>
              <a:rPr sz="2400" dirty="0">
                <a:latin typeface="Calibri"/>
                <a:cs typeface="Calibri"/>
              </a:rPr>
              <a:t>	it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</a:t>
            </a:r>
            <a:r>
              <a:rPr sz="2400" spc="-25" dirty="0">
                <a:latin typeface="Calibri"/>
                <a:cs typeface="Calibri"/>
              </a:rPr>
              <a:t> the </a:t>
            </a:r>
            <a:r>
              <a:rPr sz="2400" spc="-10" dirty="0">
                <a:latin typeface="Calibri"/>
                <a:cs typeface="Calibri"/>
              </a:rPr>
              <a:t>intentions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behind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information,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paying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attention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non-</a:t>
            </a:r>
            <a:r>
              <a:rPr sz="2400" dirty="0">
                <a:latin typeface="Calibri"/>
                <a:cs typeface="Calibri"/>
              </a:rPr>
              <a:t>verbal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signals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body </a:t>
            </a:r>
            <a:r>
              <a:rPr sz="2400" dirty="0">
                <a:latin typeface="Calibri"/>
                <a:cs typeface="Calibri"/>
              </a:rPr>
              <a:t>language,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also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engaging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speaking.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dirty="0"/>
              <a:t>The</a:t>
            </a:r>
            <a:r>
              <a:rPr spc="-145" dirty="0"/>
              <a:t> </a:t>
            </a:r>
            <a:r>
              <a:rPr spc="-45" dirty="0"/>
              <a:t>Communication</a:t>
            </a:r>
            <a:r>
              <a:rPr spc="-165" dirty="0"/>
              <a:t> </a:t>
            </a:r>
            <a:r>
              <a:rPr spc="-10" dirty="0"/>
              <a:t>Process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7438" y="1587246"/>
            <a:ext cx="4167504" cy="315341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85"/>
              </a:spcBef>
            </a:pPr>
            <a:r>
              <a:rPr sz="2400" dirty="0">
                <a:latin typeface="Calibri"/>
                <a:cs typeface="Calibri"/>
              </a:rPr>
              <a:t>One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most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common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models </a:t>
            </a:r>
            <a:r>
              <a:rPr sz="2400" dirty="0">
                <a:latin typeface="Calibri"/>
                <a:cs typeface="Calibri"/>
              </a:rPr>
              <a:t>used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what </a:t>
            </a:r>
            <a:r>
              <a:rPr sz="2400" dirty="0">
                <a:latin typeface="Calibri"/>
                <a:cs typeface="Calibri"/>
              </a:rPr>
              <a:t>happens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people communicate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model developed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Shannon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 Weaver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1940s.</a:t>
            </a:r>
            <a:endParaRPr sz="2400">
              <a:latin typeface="Calibri"/>
              <a:cs typeface="Calibri"/>
            </a:endParaRPr>
          </a:p>
          <a:p>
            <a:pPr marL="12700" marR="254000">
              <a:lnSpc>
                <a:spcPts val="2590"/>
              </a:lnSpc>
              <a:spcBef>
                <a:spcPts val="1050"/>
              </a:spcBef>
            </a:pPr>
            <a:r>
              <a:rPr sz="2400" dirty="0">
                <a:latin typeface="Calibri"/>
                <a:cs typeface="Calibri"/>
              </a:rPr>
              <a:t>As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model, </a:t>
            </a: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1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consists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a </a:t>
            </a:r>
            <a:r>
              <a:rPr sz="2400" dirty="0">
                <a:latin typeface="Calibri"/>
                <a:cs typeface="Calibri"/>
              </a:rPr>
              <a:t>number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elements.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69635" y="1197863"/>
            <a:ext cx="5801868" cy="435254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Video</a:t>
            </a:r>
            <a:r>
              <a:rPr spc="-215" dirty="0"/>
              <a:t> </a:t>
            </a:r>
            <a:r>
              <a:rPr spc="-10" dirty="0"/>
              <a:t>Time!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63041" y="1858772"/>
            <a:ext cx="9697720" cy="121983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241300" marR="5080" indent="-233045">
              <a:lnSpc>
                <a:spcPts val="3020"/>
              </a:lnSpc>
              <a:spcBef>
                <a:spcPts val="480"/>
              </a:spcBef>
              <a:buSzPct val="96428"/>
              <a:buFont typeface="Wingdings"/>
              <a:buChar char=""/>
              <a:tabLst>
                <a:tab pos="241300" algn="l"/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	Let’s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watch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following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4-</a:t>
            </a:r>
            <a:r>
              <a:rPr sz="2800" dirty="0">
                <a:latin typeface="Calibri"/>
                <a:cs typeface="Calibri"/>
              </a:rPr>
              <a:t>minute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video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-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Transmission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of </a:t>
            </a:r>
            <a:r>
              <a:rPr sz="2800" spc="-10" dirty="0">
                <a:latin typeface="Calibri"/>
                <a:cs typeface="Calibri"/>
              </a:rPr>
              <a:t>Communication: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Shannon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65" dirty="0">
                <a:latin typeface="Calibri"/>
                <a:cs typeface="Calibri"/>
              </a:rPr>
              <a:t>Weaver.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then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discuss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as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a </a:t>
            </a:r>
            <a:r>
              <a:rPr sz="2800" spc="-10" dirty="0">
                <a:latin typeface="Calibri"/>
                <a:cs typeface="Calibri"/>
              </a:rPr>
              <a:t>group…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Transmission Model of Communication: Shannon and Weaver">
            <a:hlinkClick r:id="" action="ppaction://media"/>
            <a:extLst>
              <a:ext uri="{FF2B5EF4-FFF2-40B4-BE49-F238E27FC236}">
                <a16:creationId xmlns:a16="http://schemas.microsoft.com/office/drawing/2014/main" id="{FBF61274-7708-42E8-8DE2-394D6FB2429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29547" y="204860"/>
            <a:ext cx="9997440" cy="56485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Recap:</a:t>
            </a:r>
            <a:r>
              <a:rPr spc="-145" dirty="0"/>
              <a:t> </a:t>
            </a:r>
            <a:r>
              <a:rPr spc="-40" dirty="0"/>
              <a:t>Limitations</a:t>
            </a:r>
            <a:r>
              <a:rPr spc="-155" dirty="0"/>
              <a:t> </a:t>
            </a:r>
            <a:r>
              <a:rPr dirty="0"/>
              <a:t>of</a:t>
            </a:r>
            <a:r>
              <a:rPr spc="-125" dirty="0"/>
              <a:t> </a:t>
            </a:r>
            <a:r>
              <a:rPr dirty="0"/>
              <a:t>the</a:t>
            </a:r>
            <a:r>
              <a:rPr spc="-150" dirty="0"/>
              <a:t> </a:t>
            </a:r>
            <a:r>
              <a:rPr spc="-10" dirty="0"/>
              <a:t>model: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84751"/>
            <a:ext cx="7375525" cy="1557020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294640" indent="-285750">
              <a:lnSpc>
                <a:spcPct val="100000"/>
              </a:lnSpc>
              <a:spcBef>
                <a:spcPts val="755"/>
              </a:spcBef>
              <a:buSzPct val="96428"/>
              <a:buFont typeface="Wingdings"/>
              <a:buChar char=""/>
              <a:tabLst>
                <a:tab pos="294640" algn="l"/>
              </a:tabLst>
            </a:pPr>
            <a:r>
              <a:rPr sz="2800" dirty="0">
                <a:latin typeface="Calibri"/>
                <a:cs typeface="Calibri"/>
              </a:rPr>
              <a:t>It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doesn’t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account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non-</a:t>
            </a:r>
            <a:r>
              <a:rPr sz="2800" dirty="0">
                <a:latin typeface="Calibri"/>
                <a:cs typeface="Calibri"/>
              </a:rPr>
              <a:t>verbal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communication</a:t>
            </a:r>
            <a:endParaRPr sz="2800">
              <a:latin typeface="Calibri"/>
              <a:cs typeface="Calibri"/>
            </a:endParaRPr>
          </a:p>
          <a:p>
            <a:pPr marL="294005" indent="-285750">
              <a:lnSpc>
                <a:spcPct val="100000"/>
              </a:lnSpc>
              <a:spcBef>
                <a:spcPts val="660"/>
              </a:spcBef>
              <a:buSzPct val="96428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It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doesn’t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account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feedback</a:t>
            </a:r>
            <a:endParaRPr sz="2800">
              <a:latin typeface="Calibri"/>
              <a:cs typeface="Calibri"/>
            </a:endParaRPr>
          </a:p>
          <a:p>
            <a:pPr marL="294640" indent="-285750">
              <a:lnSpc>
                <a:spcPct val="100000"/>
              </a:lnSpc>
              <a:spcBef>
                <a:spcPts val="665"/>
              </a:spcBef>
              <a:buSzPct val="96428"/>
              <a:buFont typeface="Wingdings"/>
              <a:buChar char=""/>
              <a:tabLst>
                <a:tab pos="29464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simple,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but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people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are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complicated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50" dirty="0"/>
              <a:t>What’s</a:t>
            </a:r>
            <a:r>
              <a:rPr spc="-125" dirty="0"/>
              <a:t> </a:t>
            </a:r>
            <a:r>
              <a:rPr dirty="0"/>
              <a:t>it</a:t>
            </a:r>
            <a:r>
              <a:rPr spc="-110" dirty="0"/>
              <a:t> </a:t>
            </a:r>
            <a:r>
              <a:rPr dirty="0"/>
              <a:t>all</a:t>
            </a:r>
            <a:r>
              <a:rPr spc="-114" dirty="0"/>
              <a:t> </a:t>
            </a:r>
            <a:r>
              <a:rPr spc="-10" dirty="0"/>
              <a:t>about?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0623" y="1108227"/>
            <a:ext cx="10344150" cy="4408805"/>
          </a:xfrm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35"/>
              </a:spcBef>
            </a:pPr>
            <a:r>
              <a:rPr sz="2200" b="1" spc="-10" dirty="0">
                <a:latin typeface="Calibri"/>
                <a:cs typeface="Calibri"/>
              </a:rPr>
              <a:t>Words</a:t>
            </a:r>
            <a:endParaRPr sz="2200">
              <a:latin typeface="Calibri"/>
              <a:cs typeface="Calibri"/>
            </a:endParaRPr>
          </a:p>
          <a:p>
            <a:pPr marL="241300" marR="5080" indent="-228600" algn="just">
              <a:lnSpc>
                <a:spcPts val="2380"/>
              </a:lnSpc>
              <a:spcBef>
                <a:spcPts val="1030"/>
              </a:spcBef>
              <a:buSzPct val="95454"/>
              <a:buFont typeface="Wingdings"/>
              <a:buChar char=""/>
              <a:tabLst>
                <a:tab pos="241300" algn="l"/>
              </a:tabLst>
            </a:pPr>
            <a:r>
              <a:rPr sz="2200" spc="-20" dirty="0">
                <a:latin typeface="Calibri"/>
                <a:cs typeface="Calibri"/>
              </a:rPr>
              <a:t>Effective</a:t>
            </a:r>
            <a:r>
              <a:rPr sz="2200" spc="-10" dirty="0">
                <a:latin typeface="Calibri"/>
                <a:cs typeface="Calibri"/>
              </a:rPr>
              <a:t> communication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part,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choosing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right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words.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It's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important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your </a:t>
            </a:r>
            <a:r>
              <a:rPr sz="2200" dirty="0">
                <a:latin typeface="Calibri"/>
                <a:cs typeface="Calibri"/>
              </a:rPr>
              <a:t>studies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understand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key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terminology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how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conversation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in </a:t>
            </a:r>
            <a:r>
              <a:rPr sz="2200" dirty="0">
                <a:latin typeface="Calibri"/>
                <a:cs typeface="Calibri"/>
              </a:rPr>
              <a:t>writing.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But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there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effective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communication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just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words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use.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2200" b="1" spc="-20" dirty="0">
                <a:latin typeface="Calibri"/>
                <a:cs typeface="Calibri"/>
              </a:rPr>
              <a:t>Tone</a:t>
            </a:r>
            <a:endParaRPr sz="2200">
              <a:latin typeface="Calibri"/>
              <a:cs typeface="Calibri"/>
            </a:endParaRPr>
          </a:p>
          <a:p>
            <a:pPr marL="241300" marR="387350" indent="-228600">
              <a:lnSpc>
                <a:spcPts val="2380"/>
              </a:lnSpc>
              <a:spcBef>
                <a:spcPts val="1040"/>
              </a:spcBef>
              <a:buSzPct val="95454"/>
              <a:buFont typeface="Wingdings"/>
              <a:buChar char=""/>
              <a:tabLst>
                <a:tab pos="241300" algn="l"/>
              </a:tabLst>
            </a:pPr>
            <a:r>
              <a:rPr sz="2200" dirty="0">
                <a:latin typeface="Calibri"/>
                <a:cs typeface="Calibri"/>
              </a:rPr>
              <a:t>Think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phrase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'I'm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fine'.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Depending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how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say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could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convey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very </a:t>
            </a:r>
            <a:r>
              <a:rPr sz="2200" spc="-10" dirty="0">
                <a:latin typeface="Calibri"/>
                <a:cs typeface="Calibri"/>
              </a:rPr>
              <a:t>different</a:t>
            </a:r>
            <a:r>
              <a:rPr sz="2200" spc="-114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meanings.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2200" b="1" dirty="0">
                <a:latin typeface="Calibri"/>
                <a:cs typeface="Calibri"/>
              </a:rPr>
              <a:t>Body</a:t>
            </a:r>
            <a:r>
              <a:rPr sz="2200" b="1" spc="-4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Language</a:t>
            </a:r>
            <a:endParaRPr sz="2200">
              <a:latin typeface="Calibri"/>
              <a:cs typeface="Calibri"/>
            </a:endParaRPr>
          </a:p>
          <a:p>
            <a:pPr marL="241300" marR="46990" indent="-228600">
              <a:lnSpc>
                <a:spcPts val="2380"/>
              </a:lnSpc>
              <a:spcBef>
                <a:spcPts val="1035"/>
              </a:spcBef>
              <a:buSzPct val="95454"/>
              <a:buFont typeface="Wingdings"/>
              <a:buChar char=""/>
              <a:tabLst>
                <a:tab pos="241300" algn="l"/>
              </a:tabLst>
            </a:pPr>
            <a:r>
              <a:rPr sz="2200" dirty="0">
                <a:latin typeface="Calibri"/>
                <a:cs typeface="Calibri"/>
              </a:rPr>
              <a:t>In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video,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Alex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Lyon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mentions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Shannon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Weaver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model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doesn't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include 'non-</a:t>
            </a:r>
            <a:r>
              <a:rPr sz="2200" dirty="0">
                <a:latin typeface="Calibri"/>
                <a:cs typeface="Calibri"/>
              </a:rPr>
              <a:t>verbal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communication'.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This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term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includes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all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signals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you're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giving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off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while </a:t>
            </a:r>
            <a:r>
              <a:rPr sz="2200" dirty="0">
                <a:latin typeface="Calibri"/>
                <a:cs typeface="Calibri"/>
              </a:rPr>
              <a:t>you're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talking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or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listening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someone.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smiling?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looking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distracted?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Do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words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match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body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language?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9235">
              <a:lnSpc>
                <a:spcPct val="100000"/>
              </a:lnSpc>
              <a:spcBef>
                <a:spcPts val="95"/>
              </a:spcBef>
            </a:pPr>
            <a:r>
              <a:rPr spc="-50" dirty="0"/>
              <a:t>What’s</a:t>
            </a:r>
            <a:r>
              <a:rPr spc="-155" dirty="0"/>
              <a:t> </a:t>
            </a:r>
            <a:r>
              <a:rPr spc="-20" dirty="0"/>
              <a:t>your</a:t>
            </a:r>
            <a:r>
              <a:rPr spc="-160" dirty="0"/>
              <a:t> </a:t>
            </a:r>
            <a:r>
              <a:rPr spc="-10" dirty="0"/>
              <a:t>channel?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4299" y="1637985"/>
            <a:ext cx="10316845" cy="3069590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4"/>
              </a:spcBef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Shannon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Weaver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from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1940s.</a:t>
            </a:r>
            <a:endParaRPr sz="2800">
              <a:latin typeface="Calibri"/>
              <a:cs typeface="Calibri"/>
            </a:endParaRPr>
          </a:p>
          <a:p>
            <a:pPr marL="274320" indent="-264795">
              <a:lnSpc>
                <a:spcPts val="2965"/>
              </a:lnSpc>
              <a:spcBef>
                <a:spcPts val="705"/>
              </a:spcBef>
              <a:buSzPct val="96153"/>
              <a:buFont typeface="Wingdings"/>
              <a:buChar char=""/>
              <a:tabLst>
                <a:tab pos="274320" algn="l"/>
              </a:tabLst>
            </a:pPr>
            <a:r>
              <a:rPr sz="2600" dirty="0">
                <a:latin typeface="Calibri"/>
                <a:cs typeface="Calibri"/>
              </a:rPr>
              <a:t>Let’s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discuss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different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communication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channels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available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30" dirty="0">
                <a:latin typeface="Calibri"/>
                <a:cs typeface="Calibri"/>
              </a:rPr>
              <a:t>today.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Choose</a:t>
            </a:r>
            <a:endParaRPr sz="2600">
              <a:latin typeface="Calibri"/>
              <a:cs typeface="Calibri"/>
            </a:endParaRPr>
          </a:p>
          <a:p>
            <a:pPr marL="241300">
              <a:lnSpc>
                <a:spcPts val="2965"/>
              </a:lnSpc>
            </a:pPr>
            <a:r>
              <a:rPr sz="2600" dirty="0">
                <a:latin typeface="Calibri"/>
                <a:cs typeface="Calibri"/>
              </a:rPr>
              <a:t>one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you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use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most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frequently.</a:t>
            </a:r>
            <a:endParaRPr sz="2600">
              <a:latin typeface="Calibri"/>
              <a:cs typeface="Calibri"/>
            </a:endParaRPr>
          </a:p>
          <a:p>
            <a:pPr marL="241300" marR="175895" indent="-231775">
              <a:lnSpc>
                <a:spcPts val="2810"/>
              </a:lnSpc>
              <a:spcBef>
                <a:spcPts val="1040"/>
              </a:spcBef>
              <a:buSzPct val="96153"/>
              <a:buFont typeface="Wingdings"/>
              <a:buChar char=""/>
              <a:tabLst>
                <a:tab pos="241300" algn="l"/>
                <a:tab pos="274320" algn="l"/>
              </a:tabLst>
            </a:pPr>
            <a:r>
              <a:rPr sz="2600" dirty="0">
                <a:latin typeface="Calibri"/>
                <a:cs typeface="Calibri"/>
              </a:rPr>
              <a:t>	Is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your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choice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effective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way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communicate?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What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interference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might </a:t>
            </a:r>
            <a:r>
              <a:rPr sz="2600" dirty="0">
                <a:latin typeface="Calibri"/>
                <a:cs typeface="Calibri"/>
              </a:rPr>
              <a:t>happen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when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using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this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method?</a:t>
            </a:r>
            <a:endParaRPr sz="2600">
              <a:latin typeface="Calibri"/>
              <a:cs typeface="Calibri"/>
            </a:endParaRPr>
          </a:p>
          <a:p>
            <a:pPr marL="12700">
              <a:lnSpc>
                <a:spcPts val="2965"/>
              </a:lnSpc>
              <a:spcBef>
                <a:spcPts val="640"/>
              </a:spcBef>
            </a:pPr>
            <a:r>
              <a:rPr sz="2600" spc="-20" dirty="0">
                <a:latin typeface="Calibri"/>
                <a:cs typeface="Calibri"/>
              </a:rPr>
              <a:t>Words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can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sometimes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be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very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easy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misinterpret.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demonstrated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this</a:t>
            </a:r>
            <a:endParaRPr sz="2600">
              <a:latin typeface="Calibri"/>
              <a:cs typeface="Calibri"/>
            </a:endParaRPr>
          </a:p>
          <a:p>
            <a:pPr marL="12700">
              <a:lnSpc>
                <a:spcPts val="2965"/>
              </a:lnSpc>
            </a:pPr>
            <a:r>
              <a:rPr sz="2600" dirty="0">
                <a:latin typeface="Calibri"/>
                <a:cs typeface="Calibri"/>
              </a:rPr>
              <a:t>simple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story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about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incident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on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road…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322579" y="1176020"/>
            <a:ext cx="7432888" cy="459740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41300" marR="44450" indent="-228600">
              <a:lnSpc>
                <a:spcPct val="90000"/>
              </a:lnSpc>
              <a:spcBef>
                <a:spcPts val="385"/>
              </a:spcBef>
              <a:tabLst>
                <a:tab pos="1504950" algn="l"/>
                <a:tab pos="2863850" algn="l"/>
              </a:tabLst>
            </a:pPr>
            <a:r>
              <a:rPr sz="2400" dirty="0">
                <a:latin typeface="Calibri"/>
                <a:cs typeface="Calibri"/>
              </a:rPr>
              <a:t>Last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weekend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was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driving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along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country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road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my </a:t>
            </a:r>
            <a:r>
              <a:rPr sz="2400" dirty="0">
                <a:latin typeface="Calibri"/>
                <a:cs typeface="Calibri"/>
              </a:rPr>
              <a:t>way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visit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friend</a:t>
            </a:r>
            <a:r>
              <a:rPr lang="en-GB" sz="2400" spc="-10" dirty="0">
                <a:latin typeface="Calibri"/>
                <a:cs typeface="Calibri"/>
              </a:rPr>
              <a:t>.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approached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sharp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a </a:t>
            </a:r>
            <a:r>
              <a:rPr sz="2400" dirty="0">
                <a:latin typeface="Calibri"/>
                <a:cs typeface="Calibri"/>
              </a:rPr>
              <a:t>car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careered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round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corner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wrong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side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road.</a:t>
            </a:r>
            <a:r>
              <a:rPr sz="2400" dirty="0">
                <a:latin typeface="Calibri"/>
                <a:cs typeface="Calibri"/>
              </a:rPr>
              <a:t>	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driver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just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correct </a:t>
            </a:r>
            <a:r>
              <a:rPr sz="2400" dirty="0">
                <a:latin typeface="Calibri"/>
                <a:cs typeface="Calibri"/>
              </a:rPr>
              <a:t>his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position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narrowly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missing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he </a:t>
            </a:r>
            <a:r>
              <a:rPr sz="2400" spc="-10" dirty="0">
                <a:latin typeface="Calibri"/>
                <a:cs typeface="Calibri"/>
              </a:rPr>
              <a:t>approached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shouted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out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his</a:t>
            </a:r>
            <a:endParaRPr sz="2400" dirty="0">
              <a:latin typeface="Calibri"/>
              <a:cs typeface="Calibri"/>
            </a:endParaRPr>
          </a:p>
          <a:p>
            <a:pPr marL="241300">
              <a:lnSpc>
                <a:spcPts val="2590"/>
              </a:lnSpc>
            </a:pPr>
            <a:r>
              <a:rPr sz="2400" spc="-10" dirty="0">
                <a:latin typeface="Calibri"/>
                <a:cs typeface="Calibri"/>
              </a:rPr>
              <a:t>window…..”PIG!!!”</a:t>
            </a:r>
            <a:endParaRPr sz="2400" dirty="0">
              <a:latin typeface="Calibri"/>
              <a:cs typeface="Calibri"/>
            </a:endParaRPr>
          </a:p>
          <a:p>
            <a:pPr marL="241300" marR="5080" indent="-228600">
              <a:lnSpc>
                <a:spcPct val="90000"/>
              </a:lnSpc>
              <a:spcBef>
                <a:spcPts val="1010"/>
              </a:spcBef>
              <a:tabLst>
                <a:tab pos="5122545" algn="l"/>
              </a:tabLst>
            </a:pPr>
            <a:r>
              <a:rPr sz="2400" dirty="0">
                <a:latin typeface="Calibri"/>
                <a:cs typeface="Calibri"/>
              </a:rPr>
              <a:t>“ROAD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HOG!!!!”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shouted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back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angrily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looked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in </a:t>
            </a:r>
            <a:r>
              <a:rPr sz="2400" dirty="0">
                <a:latin typeface="Calibri"/>
                <a:cs typeface="Calibri"/>
              </a:rPr>
              <a:t>my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mirror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disappeared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speed.</a:t>
            </a:r>
            <a:r>
              <a:rPr sz="2400" dirty="0">
                <a:latin typeface="Calibri"/>
                <a:cs typeface="Calibri"/>
              </a:rPr>
              <a:t>	What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damn </a:t>
            </a:r>
            <a:r>
              <a:rPr sz="2400" dirty="0">
                <a:latin typeface="Calibri"/>
                <a:cs typeface="Calibri"/>
              </a:rPr>
              <a:t>cheek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thought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entered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bend,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probably</a:t>
            </a:r>
            <a:r>
              <a:rPr sz="2400" spc="6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going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little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fast……</a:t>
            </a:r>
            <a:endParaRPr sz="2400" dirty="0">
              <a:latin typeface="Calibri"/>
              <a:cs typeface="Calibri"/>
            </a:endParaRPr>
          </a:p>
          <a:p>
            <a:pPr marL="12700">
              <a:lnSpc>
                <a:spcPts val="2735"/>
              </a:lnSpc>
              <a:spcBef>
                <a:spcPts val="710"/>
              </a:spcBef>
            </a:pPr>
            <a:r>
              <a:rPr sz="2400" dirty="0">
                <a:latin typeface="Calibri"/>
                <a:cs typeface="Calibri"/>
              </a:rPr>
              <a:t>……It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was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then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hit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pig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standing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middle</a:t>
            </a:r>
            <a:endParaRPr sz="2400" dirty="0">
              <a:latin typeface="Calibri"/>
              <a:cs typeface="Calibri"/>
            </a:endParaRPr>
          </a:p>
          <a:p>
            <a:pPr marL="241300">
              <a:lnSpc>
                <a:spcPts val="2735"/>
              </a:lnSpc>
            </a:pP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road!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4921" y="378662"/>
            <a:ext cx="3978386" cy="70591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0" dirty="0"/>
              <a:t>Road</a:t>
            </a:r>
            <a:r>
              <a:rPr spc="-190" dirty="0"/>
              <a:t> </a:t>
            </a:r>
            <a:r>
              <a:rPr spc="-20" dirty="0"/>
              <a:t>Hog!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70" dirty="0"/>
              <a:t>Wrong</a:t>
            </a:r>
            <a:r>
              <a:rPr spc="-155" dirty="0"/>
              <a:t> </a:t>
            </a:r>
            <a:r>
              <a:rPr dirty="0"/>
              <a:t>end</a:t>
            </a:r>
            <a:r>
              <a:rPr spc="-140" dirty="0"/>
              <a:t> </a:t>
            </a:r>
            <a:r>
              <a:rPr dirty="0"/>
              <a:t>of</a:t>
            </a:r>
            <a:r>
              <a:rPr spc="-120" dirty="0"/>
              <a:t> </a:t>
            </a:r>
            <a:r>
              <a:rPr dirty="0"/>
              <a:t>the</a:t>
            </a:r>
            <a:r>
              <a:rPr spc="-135" dirty="0"/>
              <a:t> </a:t>
            </a:r>
            <a:r>
              <a:rPr spc="-10" dirty="0"/>
              <a:t>stick!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1601" y="1782571"/>
            <a:ext cx="10240010" cy="229235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40665" marR="5080" indent="-231140">
              <a:lnSpc>
                <a:spcPts val="2590"/>
              </a:lnSpc>
              <a:spcBef>
                <a:spcPts val="425"/>
              </a:spcBef>
              <a:buSzPct val="95833"/>
              <a:buFont typeface="Wingdings"/>
              <a:buChar char=""/>
              <a:tabLst>
                <a:tab pos="240665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Shannon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Weaver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Model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help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communication </a:t>
            </a:r>
            <a:r>
              <a:rPr sz="2400" dirty="0">
                <a:latin typeface="Calibri"/>
                <a:cs typeface="Calibri"/>
              </a:rPr>
              <a:t>process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simplest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form.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easy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intended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message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receiver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become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distorted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receiver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misunderstand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intent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message.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350"/>
              </a:spcBef>
              <a:buFont typeface="Wingdings"/>
              <a:buChar char=""/>
            </a:pP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Can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give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some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examples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barriers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communication?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05561"/>
            <a:ext cx="8453755" cy="11836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pc="-30" dirty="0"/>
              <a:t>Barriers</a:t>
            </a:r>
            <a:r>
              <a:rPr spc="-140" dirty="0"/>
              <a:t> </a:t>
            </a:r>
            <a:r>
              <a:rPr dirty="0"/>
              <a:t>to</a:t>
            </a:r>
            <a:r>
              <a:rPr spc="-145" dirty="0"/>
              <a:t> </a:t>
            </a:r>
            <a:r>
              <a:rPr spc="-45" dirty="0"/>
              <a:t>Communication</a:t>
            </a:r>
            <a:r>
              <a:rPr spc="-170" dirty="0"/>
              <a:t> </a:t>
            </a:r>
            <a:r>
              <a:rPr dirty="0"/>
              <a:t>–</a:t>
            </a:r>
            <a:r>
              <a:rPr spc="-125" dirty="0"/>
              <a:t> </a:t>
            </a:r>
            <a:r>
              <a:rPr dirty="0"/>
              <a:t>Did</a:t>
            </a:r>
            <a:r>
              <a:rPr spc="-155" dirty="0"/>
              <a:t> </a:t>
            </a:r>
            <a:r>
              <a:rPr dirty="0"/>
              <a:t>you</a:t>
            </a:r>
            <a:r>
              <a:rPr spc="-155" dirty="0"/>
              <a:t> </a:t>
            </a:r>
            <a:r>
              <a:rPr spc="-20" dirty="0"/>
              <a:t>have </a:t>
            </a:r>
            <a:r>
              <a:rPr spc="-35" dirty="0"/>
              <a:t>something</a:t>
            </a:r>
            <a:r>
              <a:rPr spc="-165" dirty="0"/>
              <a:t> </a:t>
            </a:r>
            <a:r>
              <a:rPr spc="-10" dirty="0"/>
              <a:t>similar?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2170302"/>
            <a:ext cx="9630410" cy="309118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254635" indent="-244475">
              <a:lnSpc>
                <a:spcPct val="100000"/>
              </a:lnSpc>
              <a:spcBef>
                <a:spcPts val="805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jargon.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Differences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perception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viewpoint.</a:t>
            </a:r>
            <a:endParaRPr sz="2400">
              <a:latin typeface="Calibri"/>
              <a:cs typeface="Calibri"/>
            </a:endParaRPr>
          </a:p>
          <a:p>
            <a:pPr marL="254000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Hearing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problems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speech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difficulties.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2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Language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differences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difficulty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unfamiliar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accents.</a:t>
            </a:r>
            <a:endParaRPr sz="2400">
              <a:latin typeface="Calibri"/>
              <a:cs typeface="Calibri"/>
            </a:endParaRPr>
          </a:p>
          <a:p>
            <a:pPr marL="241300" marR="976630" indent="-231140">
              <a:lnSpc>
                <a:spcPts val="2590"/>
              </a:lnSpc>
              <a:spcBef>
                <a:spcPts val="1035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Expectations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prejudices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false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assumptions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or </a:t>
            </a:r>
            <a:r>
              <a:rPr sz="2400" spc="-10" dirty="0">
                <a:latin typeface="Calibri"/>
                <a:cs typeface="Calibri"/>
              </a:rPr>
              <a:t>stereotyping.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.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675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Cultural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differences.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6000748"/>
            <a:ext cx="12191999" cy="857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91999" cy="37109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37284" y="4513074"/>
            <a:ext cx="9279890" cy="776605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4"/>
              </a:spcBef>
            </a:pPr>
            <a:r>
              <a:rPr sz="1800" dirty="0">
                <a:latin typeface="Calibri"/>
                <a:cs typeface="Calibri"/>
              </a:rPr>
              <a:t>Click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link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complete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15-minute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Communication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Interpersonal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Skills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course.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95"/>
              </a:spcBef>
              <a:buClr>
                <a:srgbClr val="000000"/>
              </a:buClr>
              <a:buFont typeface="Arial"/>
              <a:buChar char="•"/>
              <a:tabLst>
                <a:tab pos="240665" algn="l"/>
              </a:tabLst>
            </a:pPr>
            <a:r>
              <a:rPr sz="18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https://uwtsd.careercentre.me/elearning/scorm-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rise.aspx?CourseId=rAHPmhCiFjHQjjC4V4jovg==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14705"/>
            <a:ext cx="56527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How</a:t>
            </a:r>
            <a:r>
              <a:rPr sz="3600" spc="-170" dirty="0"/>
              <a:t> </a:t>
            </a:r>
            <a:r>
              <a:rPr sz="3600" dirty="0"/>
              <a:t>did</a:t>
            </a:r>
            <a:r>
              <a:rPr sz="3600" spc="-145" dirty="0"/>
              <a:t> </a:t>
            </a:r>
            <a:r>
              <a:rPr sz="3600" dirty="0"/>
              <a:t>it</a:t>
            </a:r>
            <a:r>
              <a:rPr sz="3600" spc="-125" dirty="0"/>
              <a:t> </a:t>
            </a:r>
            <a:r>
              <a:rPr sz="3600" dirty="0"/>
              <a:t>go?</a:t>
            </a:r>
            <a:r>
              <a:rPr sz="3600" spc="-135" dirty="0"/>
              <a:t> </a:t>
            </a:r>
            <a:r>
              <a:rPr sz="3600" spc="-30" dirty="0"/>
              <a:t>Let’s</a:t>
            </a:r>
            <a:r>
              <a:rPr sz="3600" spc="-140" dirty="0"/>
              <a:t> </a:t>
            </a:r>
            <a:r>
              <a:rPr sz="3600" spc="-10" dirty="0"/>
              <a:t>Summarise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939" y="1549907"/>
            <a:ext cx="10187305" cy="38442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165100" indent="-231140">
              <a:lnSpc>
                <a:spcPct val="107100"/>
              </a:lnSpc>
              <a:spcBef>
                <a:spcPts val="10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Communication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different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ways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communicate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can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divided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five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key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groups:</a:t>
            </a:r>
            <a:r>
              <a:rPr sz="2400" spc="-114" dirty="0">
                <a:latin typeface="Calibri"/>
                <a:cs typeface="Calibri"/>
              </a:rPr>
              <a:t> </a:t>
            </a:r>
            <a:r>
              <a:rPr sz="2400" b="1" i="1" spc="-10" dirty="0">
                <a:latin typeface="Calibri"/>
                <a:cs typeface="Calibri"/>
              </a:rPr>
              <a:t>day-</a:t>
            </a:r>
            <a:r>
              <a:rPr sz="2400" b="1" i="1" spc="-30" dirty="0">
                <a:latin typeface="Calibri"/>
                <a:cs typeface="Calibri"/>
              </a:rPr>
              <a:t>to-</a:t>
            </a:r>
            <a:r>
              <a:rPr sz="2400" b="1" i="1" dirty="0">
                <a:latin typeface="Calibri"/>
                <a:cs typeface="Calibri"/>
              </a:rPr>
              <a:t>day</a:t>
            </a:r>
            <a:r>
              <a:rPr sz="2400" b="1" i="1" spc="-85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interactions</a:t>
            </a:r>
            <a:r>
              <a:rPr sz="2400" dirty="0">
                <a:latin typeface="Calibri"/>
                <a:cs typeface="Calibri"/>
              </a:rPr>
              <a:t>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b="1" i="1" spc="-10" dirty="0">
                <a:latin typeface="Calibri"/>
                <a:cs typeface="Calibri"/>
              </a:rPr>
              <a:t>presenting, </a:t>
            </a:r>
            <a:r>
              <a:rPr sz="2400" b="1" i="1" dirty="0">
                <a:latin typeface="Calibri"/>
                <a:cs typeface="Calibri"/>
              </a:rPr>
              <a:t>networking,</a:t>
            </a:r>
            <a:r>
              <a:rPr sz="2400" b="1" i="1" spc="-30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writing,</a:t>
            </a:r>
            <a:r>
              <a:rPr sz="2400" b="1" i="1" spc="-35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and</a:t>
            </a:r>
            <a:r>
              <a:rPr sz="2400" b="1" i="1" spc="-50" dirty="0">
                <a:latin typeface="Calibri"/>
                <a:cs typeface="Calibri"/>
              </a:rPr>
              <a:t> </a:t>
            </a:r>
            <a:r>
              <a:rPr sz="2400" b="1" i="1" spc="-10" dirty="0">
                <a:latin typeface="Calibri"/>
                <a:cs typeface="Calibri"/>
              </a:rPr>
              <a:t>teaching.</a:t>
            </a:r>
            <a:endParaRPr sz="2400">
              <a:latin typeface="Calibri"/>
              <a:cs typeface="Calibri"/>
            </a:endParaRPr>
          </a:p>
          <a:p>
            <a:pPr marL="254000" indent="-244475">
              <a:lnSpc>
                <a:spcPct val="100000"/>
              </a:lnSpc>
              <a:spcBef>
                <a:spcPts val="2005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spc="-10" dirty="0">
                <a:latin typeface="Calibri"/>
                <a:cs typeface="Calibri"/>
              </a:rPr>
              <a:t>Interpersonal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b="1" i="1" spc="-10" dirty="0">
                <a:latin typeface="Calibri"/>
                <a:cs typeface="Calibri"/>
              </a:rPr>
              <a:t>communicate</a:t>
            </a:r>
            <a:r>
              <a:rPr sz="2400" b="1" i="1" spc="-35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and</a:t>
            </a:r>
            <a:r>
              <a:rPr sz="2400" b="1" i="1" spc="-60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interact</a:t>
            </a:r>
            <a:r>
              <a:rPr sz="2400" b="1" i="1" spc="-1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with</a:t>
            </a:r>
            <a:endParaRPr sz="240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204"/>
              </a:spcBef>
            </a:pP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include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listening</a:t>
            </a:r>
            <a:r>
              <a:rPr sz="2400" b="1" i="1" spc="-55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skills</a:t>
            </a:r>
            <a:r>
              <a:rPr sz="2400" b="1" i="1" spc="-60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and</a:t>
            </a:r>
            <a:r>
              <a:rPr sz="2400" b="1" i="1" spc="-80" dirty="0">
                <a:latin typeface="Calibri"/>
                <a:cs typeface="Calibri"/>
              </a:rPr>
              <a:t> </a:t>
            </a:r>
            <a:r>
              <a:rPr sz="2400" b="1" i="1" dirty="0">
                <a:latin typeface="Calibri"/>
                <a:cs typeface="Calibri"/>
              </a:rPr>
              <a:t>emotional</a:t>
            </a:r>
            <a:r>
              <a:rPr sz="2400" b="1" i="1" spc="-60" dirty="0">
                <a:latin typeface="Calibri"/>
                <a:cs typeface="Calibri"/>
              </a:rPr>
              <a:t> </a:t>
            </a:r>
            <a:r>
              <a:rPr sz="2400" b="1" i="1" spc="-10" dirty="0">
                <a:latin typeface="Calibri"/>
                <a:cs typeface="Calibri"/>
              </a:rPr>
              <a:t>intelligence.</a:t>
            </a:r>
            <a:endParaRPr sz="2400">
              <a:latin typeface="Calibri"/>
              <a:cs typeface="Calibri"/>
            </a:endParaRPr>
          </a:p>
          <a:p>
            <a:pPr marL="241300" marR="130175" indent="-231140">
              <a:lnSpc>
                <a:spcPct val="107100"/>
              </a:lnSpc>
              <a:spcBef>
                <a:spcPts val="1789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Having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good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interpersonal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across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jobs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levels.</a:t>
            </a:r>
            <a:endParaRPr sz="24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2005"/>
              </a:spcBef>
            </a:pPr>
            <a:r>
              <a:rPr sz="2400" spc="-10" dirty="0">
                <a:latin typeface="Calibri"/>
                <a:cs typeface="Calibri"/>
              </a:rPr>
              <a:t>(UWTSD,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2023)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5539" y="201625"/>
            <a:ext cx="573151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Let’s</a:t>
            </a:r>
            <a:r>
              <a:rPr spc="-155" dirty="0"/>
              <a:t> </a:t>
            </a:r>
            <a:r>
              <a:rPr spc="-30" dirty="0"/>
              <a:t>Summarise</a:t>
            </a:r>
            <a:r>
              <a:rPr spc="-160" dirty="0"/>
              <a:t> </a:t>
            </a:r>
            <a:r>
              <a:rPr spc="-25" dirty="0"/>
              <a:t>(continued)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115949"/>
            <a:ext cx="10358120" cy="497078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41300" marR="203200" indent="-231140">
              <a:lnSpc>
                <a:spcPct val="106900"/>
              </a:lnSpc>
              <a:spcBef>
                <a:spcPts val="9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They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help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effectively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45" dirty="0">
                <a:latin typeface="Calibri"/>
                <a:cs typeface="Calibri"/>
              </a:rPr>
              <a:t>day-</a:t>
            </a:r>
            <a:r>
              <a:rPr sz="2400" spc="-20" dirty="0">
                <a:latin typeface="Calibri"/>
                <a:cs typeface="Calibri"/>
              </a:rPr>
              <a:t>to-</a:t>
            </a:r>
            <a:r>
              <a:rPr sz="2400" dirty="0">
                <a:latin typeface="Calibri"/>
                <a:cs typeface="Calibri"/>
              </a:rPr>
              <a:t>day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also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support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career </a:t>
            </a:r>
            <a:r>
              <a:rPr sz="2400" dirty="0">
                <a:latin typeface="Calibri"/>
                <a:cs typeface="Calibri"/>
              </a:rPr>
              <a:t>development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they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help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form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meaningful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connections,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productive </a:t>
            </a:r>
            <a:r>
              <a:rPr sz="2400" dirty="0">
                <a:latin typeface="Calibri"/>
                <a:cs typeface="Calibri"/>
              </a:rPr>
              <a:t>career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conversations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develop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reputation.</a:t>
            </a:r>
            <a:endParaRPr sz="2400">
              <a:latin typeface="Calibri"/>
              <a:cs typeface="Calibri"/>
            </a:endParaRPr>
          </a:p>
          <a:p>
            <a:pPr marL="241300" marR="657860" indent="-231140">
              <a:lnSpc>
                <a:spcPct val="107100"/>
              </a:lnSpc>
              <a:spcBef>
                <a:spcPts val="1805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From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employer's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perspective,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enable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successful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cooperation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 </a:t>
            </a:r>
            <a:r>
              <a:rPr sz="2400" dirty="0">
                <a:latin typeface="Calibri"/>
                <a:cs typeface="Calibri"/>
              </a:rPr>
              <a:t>teamwork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turns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leads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higher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levels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productivity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creativity.</a:t>
            </a:r>
            <a:endParaRPr sz="2400">
              <a:latin typeface="Calibri"/>
              <a:cs typeface="Calibri"/>
            </a:endParaRPr>
          </a:p>
          <a:p>
            <a:pPr marL="241300" marR="669290" indent="-231140">
              <a:lnSpc>
                <a:spcPct val="107000"/>
              </a:lnSpc>
              <a:spcBef>
                <a:spcPts val="1805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Improving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practice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crucially, </a:t>
            </a:r>
            <a:r>
              <a:rPr sz="2400" dirty="0">
                <a:latin typeface="Calibri"/>
                <a:cs typeface="Calibri"/>
              </a:rPr>
              <a:t>perfecting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interpersonal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attention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skills, </a:t>
            </a:r>
            <a:r>
              <a:rPr sz="2400" dirty="0">
                <a:latin typeface="Calibri"/>
                <a:cs typeface="Calibri"/>
              </a:rPr>
              <a:t>emotional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cultural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intelligence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body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language;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take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fully understand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audience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always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make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message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clear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concise.</a:t>
            </a:r>
            <a:endParaRPr sz="24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1645"/>
              </a:spcBef>
            </a:pPr>
            <a:r>
              <a:rPr sz="2400" dirty="0">
                <a:latin typeface="Calibri"/>
                <a:cs typeface="Calibri"/>
              </a:rPr>
              <a:t>(UWTSD,</a:t>
            </a:r>
            <a:r>
              <a:rPr sz="2400" spc="-12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2023)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Cause</a:t>
            </a:r>
            <a:r>
              <a:rPr spc="-175" dirty="0"/>
              <a:t> </a:t>
            </a:r>
            <a:r>
              <a:rPr dirty="0"/>
              <a:t>and</a:t>
            </a:r>
            <a:r>
              <a:rPr spc="-165" dirty="0"/>
              <a:t> </a:t>
            </a:r>
            <a:r>
              <a:rPr spc="-40" dirty="0"/>
              <a:t>effect?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06841"/>
            <a:ext cx="10158730" cy="1435100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294005" indent="-285750">
              <a:lnSpc>
                <a:spcPct val="100000"/>
              </a:lnSpc>
              <a:spcBef>
                <a:spcPts val="775"/>
              </a:spcBef>
              <a:buSzPct val="96428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Reflect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your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lang="en-GB" sz="2800" spc="-20" dirty="0">
                <a:latin typeface="Calibri"/>
                <a:cs typeface="Calibri"/>
              </a:rPr>
              <a:t>recent presentations </a:t>
            </a:r>
            <a:endParaRPr sz="2800" dirty="0">
              <a:latin typeface="Calibri"/>
              <a:cs typeface="Calibri"/>
            </a:endParaRPr>
          </a:p>
          <a:p>
            <a:pPr marL="241300" marR="5080" indent="-232410">
              <a:lnSpc>
                <a:spcPts val="3020"/>
              </a:lnSpc>
              <a:spcBef>
                <a:spcPts val="1060"/>
              </a:spcBef>
              <a:buSzPct val="96428"/>
              <a:buFont typeface="Wingdings"/>
              <a:buChar char=""/>
              <a:tabLst>
                <a:tab pos="241300" algn="l"/>
                <a:tab pos="294640" algn="l"/>
              </a:tabLst>
            </a:pPr>
            <a:r>
              <a:rPr sz="2800" dirty="0">
                <a:latin typeface="Calibri"/>
                <a:cs typeface="Calibri"/>
              </a:rPr>
              <a:t>	Consider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your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communication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interpersonal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skills.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there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room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improvement?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Recap:</a:t>
            </a:r>
            <a:r>
              <a:rPr spc="-160" dirty="0"/>
              <a:t> </a:t>
            </a:r>
            <a:r>
              <a:rPr spc="-25" dirty="0"/>
              <a:t>Learning</a:t>
            </a:r>
            <a:r>
              <a:rPr spc="-185" dirty="0"/>
              <a:t> </a:t>
            </a:r>
            <a:r>
              <a:rPr spc="-20" dirty="0"/>
              <a:t>Outcome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31670"/>
            <a:ext cx="10354945" cy="836294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241300" marR="5080" indent="-233045">
              <a:lnSpc>
                <a:spcPts val="3030"/>
              </a:lnSpc>
              <a:spcBef>
                <a:spcPts val="475"/>
              </a:spcBef>
              <a:buSzPct val="96428"/>
              <a:buFont typeface="Wingdings"/>
              <a:buChar char=""/>
              <a:tabLst>
                <a:tab pos="241300" algn="l"/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	Upon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completion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session,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able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identify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with </a:t>
            </a:r>
            <a:r>
              <a:rPr sz="2800" spc="-10" dirty="0">
                <a:latin typeface="Calibri"/>
                <a:cs typeface="Calibri"/>
              </a:rPr>
              <a:t>communication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barriers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how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they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can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lead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miscommunication.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4040124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38936" y="2707893"/>
            <a:ext cx="2273300" cy="11836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pc="-25" dirty="0">
                <a:solidFill>
                  <a:srgbClr val="FFFFFF"/>
                </a:solidFill>
              </a:rPr>
              <a:t>Any </a:t>
            </a:r>
            <a:r>
              <a:rPr spc="-45" dirty="0">
                <a:solidFill>
                  <a:srgbClr val="FFFFFF"/>
                </a:solidFill>
              </a:rPr>
              <a:t>Questions?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686300" y="963936"/>
            <a:ext cx="2815590" cy="4954905"/>
            <a:chOff x="6686300" y="963936"/>
            <a:chExt cx="2815590" cy="4954905"/>
          </a:xfrm>
        </p:grpSpPr>
        <p:sp>
          <p:nvSpPr>
            <p:cNvPr id="5" name="object 5"/>
            <p:cNvSpPr/>
            <p:nvPr/>
          </p:nvSpPr>
          <p:spPr>
            <a:xfrm>
              <a:off x="6721884" y="1004818"/>
              <a:ext cx="2744470" cy="4878070"/>
            </a:xfrm>
            <a:custGeom>
              <a:avLst/>
              <a:gdLst/>
              <a:ahLst/>
              <a:cxnLst/>
              <a:rect l="l" t="t" r="r" b="b"/>
              <a:pathLst>
                <a:path w="2744470" h="4878070">
                  <a:moveTo>
                    <a:pt x="1524522" y="4572830"/>
                  </a:moveTo>
                  <a:lnTo>
                    <a:pt x="1219617" y="4572830"/>
                  </a:lnTo>
                  <a:lnTo>
                    <a:pt x="1219617" y="4878056"/>
                  </a:lnTo>
                  <a:lnTo>
                    <a:pt x="1524522" y="4878056"/>
                  </a:lnTo>
                  <a:lnTo>
                    <a:pt x="1524522" y="4572830"/>
                  </a:lnTo>
                  <a:close/>
                </a:path>
                <a:path w="2744470" h="4878070">
                  <a:moveTo>
                    <a:pt x="2229707" y="304799"/>
                  </a:moveTo>
                  <a:lnTo>
                    <a:pt x="1427572" y="304799"/>
                  </a:lnTo>
                  <a:lnTo>
                    <a:pt x="1482103" y="317499"/>
                  </a:lnTo>
                  <a:lnTo>
                    <a:pt x="1535663" y="317499"/>
                  </a:lnTo>
                  <a:lnTo>
                    <a:pt x="1740209" y="368299"/>
                  </a:lnTo>
                  <a:lnTo>
                    <a:pt x="1788924" y="393699"/>
                  </a:lnTo>
                  <a:lnTo>
                    <a:pt x="1836428" y="419099"/>
                  </a:lnTo>
                  <a:lnTo>
                    <a:pt x="1882437" y="431799"/>
                  </a:lnTo>
                  <a:lnTo>
                    <a:pt x="1926954" y="457199"/>
                  </a:lnTo>
                  <a:lnTo>
                    <a:pt x="1969981" y="495299"/>
                  </a:lnTo>
                  <a:lnTo>
                    <a:pt x="2011518" y="520699"/>
                  </a:lnTo>
                  <a:lnTo>
                    <a:pt x="2051569" y="546099"/>
                  </a:lnTo>
                  <a:lnTo>
                    <a:pt x="2090134" y="584199"/>
                  </a:lnTo>
                  <a:lnTo>
                    <a:pt x="2127216" y="622299"/>
                  </a:lnTo>
                  <a:lnTo>
                    <a:pt x="2162571" y="660399"/>
                  </a:lnTo>
                  <a:lnTo>
                    <a:pt x="2195991" y="698499"/>
                  </a:lnTo>
                  <a:lnTo>
                    <a:pt x="2227477" y="736599"/>
                  </a:lnTo>
                  <a:lnTo>
                    <a:pt x="2257029" y="774699"/>
                  </a:lnTo>
                  <a:lnTo>
                    <a:pt x="2284647" y="825499"/>
                  </a:lnTo>
                  <a:lnTo>
                    <a:pt x="2310330" y="863599"/>
                  </a:lnTo>
                  <a:lnTo>
                    <a:pt x="2334079" y="914399"/>
                  </a:lnTo>
                  <a:lnTo>
                    <a:pt x="2355894" y="965199"/>
                  </a:lnTo>
                  <a:lnTo>
                    <a:pt x="2375422" y="1003299"/>
                  </a:lnTo>
                  <a:lnTo>
                    <a:pt x="2392349" y="1054099"/>
                  </a:lnTo>
                  <a:lnTo>
                    <a:pt x="2406673" y="1104899"/>
                  </a:lnTo>
                  <a:lnTo>
                    <a:pt x="2418393" y="1155699"/>
                  </a:lnTo>
                  <a:lnTo>
                    <a:pt x="2427511" y="1206499"/>
                  </a:lnTo>
                  <a:lnTo>
                    <a:pt x="2434024" y="1269999"/>
                  </a:lnTo>
                  <a:lnTo>
                    <a:pt x="2437932" y="1320799"/>
                  </a:lnTo>
                  <a:lnTo>
                    <a:pt x="2439235" y="1371599"/>
                  </a:lnTo>
                  <a:lnTo>
                    <a:pt x="2437782" y="1435099"/>
                  </a:lnTo>
                  <a:lnTo>
                    <a:pt x="2433421" y="1485899"/>
                  </a:lnTo>
                  <a:lnTo>
                    <a:pt x="2426149" y="1536699"/>
                  </a:lnTo>
                  <a:lnTo>
                    <a:pt x="2415964" y="1587499"/>
                  </a:lnTo>
                  <a:lnTo>
                    <a:pt x="2402863" y="1638299"/>
                  </a:lnTo>
                  <a:lnTo>
                    <a:pt x="2386842" y="1689099"/>
                  </a:lnTo>
                  <a:lnTo>
                    <a:pt x="2368438" y="1727199"/>
                  </a:lnTo>
                  <a:lnTo>
                    <a:pt x="2348185" y="1777999"/>
                  </a:lnTo>
                  <a:lnTo>
                    <a:pt x="2326084" y="1816099"/>
                  </a:lnTo>
                  <a:lnTo>
                    <a:pt x="2302131" y="1854199"/>
                  </a:lnTo>
                  <a:lnTo>
                    <a:pt x="2276327" y="1904999"/>
                  </a:lnTo>
                  <a:lnTo>
                    <a:pt x="2248670" y="1943099"/>
                  </a:lnTo>
                  <a:lnTo>
                    <a:pt x="2219424" y="1981199"/>
                  </a:lnTo>
                  <a:lnTo>
                    <a:pt x="2188856" y="2019299"/>
                  </a:lnTo>
                  <a:lnTo>
                    <a:pt x="2156963" y="2057399"/>
                  </a:lnTo>
                  <a:lnTo>
                    <a:pt x="2123745" y="2095499"/>
                  </a:lnTo>
                  <a:lnTo>
                    <a:pt x="2089201" y="2133599"/>
                  </a:lnTo>
                  <a:lnTo>
                    <a:pt x="2053328" y="2171699"/>
                  </a:lnTo>
                  <a:lnTo>
                    <a:pt x="2016680" y="2209799"/>
                  </a:lnTo>
                  <a:lnTo>
                    <a:pt x="1979763" y="2235199"/>
                  </a:lnTo>
                  <a:lnTo>
                    <a:pt x="1905125" y="2311399"/>
                  </a:lnTo>
                  <a:lnTo>
                    <a:pt x="1829426" y="2387599"/>
                  </a:lnTo>
                  <a:lnTo>
                    <a:pt x="1791448" y="2412999"/>
                  </a:lnTo>
                  <a:lnTo>
                    <a:pt x="1753738" y="2451099"/>
                  </a:lnTo>
                  <a:lnTo>
                    <a:pt x="1679112" y="2527299"/>
                  </a:lnTo>
                  <a:lnTo>
                    <a:pt x="1605525" y="2603499"/>
                  </a:lnTo>
                  <a:lnTo>
                    <a:pt x="1569652" y="2641599"/>
                  </a:lnTo>
                  <a:lnTo>
                    <a:pt x="1535107" y="2679699"/>
                  </a:lnTo>
                  <a:lnTo>
                    <a:pt x="1501889" y="2717799"/>
                  </a:lnTo>
                  <a:lnTo>
                    <a:pt x="1469996" y="2768599"/>
                  </a:lnTo>
                  <a:lnTo>
                    <a:pt x="1439428" y="2806699"/>
                  </a:lnTo>
                  <a:lnTo>
                    <a:pt x="1410183" y="2857499"/>
                  </a:lnTo>
                  <a:lnTo>
                    <a:pt x="1382525" y="2895599"/>
                  </a:lnTo>
                  <a:lnTo>
                    <a:pt x="1356721" y="2946399"/>
                  </a:lnTo>
                  <a:lnTo>
                    <a:pt x="1332769" y="2997199"/>
                  </a:lnTo>
                  <a:lnTo>
                    <a:pt x="1310667" y="3047999"/>
                  </a:lnTo>
                  <a:lnTo>
                    <a:pt x="1290415" y="3098799"/>
                  </a:lnTo>
                  <a:lnTo>
                    <a:pt x="1272010" y="3149599"/>
                  </a:lnTo>
                  <a:lnTo>
                    <a:pt x="1258115" y="3200399"/>
                  </a:lnTo>
                  <a:lnTo>
                    <a:pt x="1246356" y="3238499"/>
                  </a:lnTo>
                  <a:lnTo>
                    <a:pt x="1236732" y="3289299"/>
                  </a:lnTo>
                  <a:lnTo>
                    <a:pt x="1229246" y="3340099"/>
                  </a:lnTo>
                  <a:lnTo>
                    <a:pt x="1223897" y="3403599"/>
                  </a:lnTo>
                  <a:lnTo>
                    <a:pt x="1220687" y="3454399"/>
                  </a:lnTo>
                  <a:lnTo>
                    <a:pt x="1219617" y="3505199"/>
                  </a:lnTo>
                  <a:lnTo>
                    <a:pt x="1219617" y="3962399"/>
                  </a:lnTo>
                  <a:lnTo>
                    <a:pt x="1524522" y="3962399"/>
                  </a:lnTo>
                  <a:lnTo>
                    <a:pt x="1524522" y="3505199"/>
                  </a:lnTo>
                  <a:lnTo>
                    <a:pt x="1525978" y="3454399"/>
                  </a:lnTo>
                  <a:lnTo>
                    <a:pt x="1530347" y="3403599"/>
                  </a:lnTo>
                  <a:lnTo>
                    <a:pt x="1537626" y="3352799"/>
                  </a:lnTo>
                  <a:lnTo>
                    <a:pt x="1547815" y="3301999"/>
                  </a:lnTo>
                  <a:lnTo>
                    <a:pt x="1560911" y="3251199"/>
                  </a:lnTo>
                  <a:lnTo>
                    <a:pt x="1576914" y="3200399"/>
                  </a:lnTo>
                  <a:lnTo>
                    <a:pt x="1595319" y="3149599"/>
                  </a:lnTo>
                  <a:lnTo>
                    <a:pt x="1615571" y="3111499"/>
                  </a:lnTo>
                  <a:lnTo>
                    <a:pt x="1637673" y="3073399"/>
                  </a:lnTo>
                  <a:lnTo>
                    <a:pt x="1661625" y="3022599"/>
                  </a:lnTo>
                  <a:lnTo>
                    <a:pt x="1687429" y="2984499"/>
                  </a:lnTo>
                  <a:lnTo>
                    <a:pt x="1715087" y="2946399"/>
                  </a:lnTo>
                  <a:lnTo>
                    <a:pt x="1744333" y="2908299"/>
                  </a:lnTo>
                  <a:lnTo>
                    <a:pt x="1774901" y="2870199"/>
                  </a:lnTo>
                  <a:lnTo>
                    <a:pt x="1806793" y="2832099"/>
                  </a:lnTo>
                  <a:lnTo>
                    <a:pt x="1840011" y="2793999"/>
                  </a:lnTo>
                  <a:lnTo>
                    <a:pt x="1874556" y="2755899"/>
                  </a:lnTo>
                  <a:lnTo>
                    <a:pt x="1910429" y="2717799"/>
                  </a:lnTo>
                  <a:lnTo>
                    <a:pt x="1984016" y="2641599"/>
                  </a:lnTo>
                  <a:lnTo>
                    <a:pt x="2021198" y="2616199"/>
                  </a:lnTo>
                  <a:lnTo>
                    <a:pt x="2096353" y="2539999"/>
                  </a:lnTo>
                  <a:lnTo>
                    <a:pt x="2172312" y="2463799"/>
                  </a:lnTo>
                  <a:lnTo>
                    <a:pt x="2210030" y="2438399"/>
                  </a:lnTo>
                  <a:lnTo>
                    <a:pt x="2284667" y="2362199"/>
                  </a:lnTo>
                  <a:lnTo>
                    <a:pt x="2358232" y="2285999"/>
                  </a:lnTo>
                  <a:lnTo>
                    <a:pt x="2394105" y="2247899"/>
                  </a:lnTo>
                  <a:lnTo>
                    <a:pt x="2428650" y="2197099"/>
                  </a:lnTo>
                  <a:lnTo>
                    <a:pt x="2461868" y="2158999"/>
                  </a:lnTo>
                  <a:lnTo>
                    <a:pt x="2493760" y="2120899"/>
                  </a:lnTo>
                  <a:lnTo>
                    <a:pt x="2524328" y="2082799"/>
                  </a:lnTo>
                  <a:lnTo>
                    <a:pt x="2553574" y="2031999"/>
                  </a:lnTo>
                  <a:lnTo>
                    <a:pt x="2581232" y="1981199"/>
                  </a:lnTo>
                  <a:lnTo>
                    <a:pt x="2607036" y="1943099"/>
                  </a:lnTo>
                  <a:lnTo>
                    <a:pt x="2630988" y="1892299"/>
                  </a:lnTo>
                  <a:lnTo>
                    <a:pt x="2653090" y="1841499"/>
                  </a:lnTo>
                  <a:lnTo>
                    <a:pt x="2673342" y="1790699"/>
                  </a:lnTo>
                  <a:lnTo>
                    <a:pt x="2691747" y="1739899"/>
                  </a:lnTo>
                  <a:lnTo>
                    <a:pt x="2705657" y="1689099"/>
                  </a:lnTo>
                  <a:lnTo>
                    <a:pt x="2717423" y="1638299"/>
                  </a:lnTo>
                  <a:lnTo>
                    <a:pt x="2727046" y="1587499"/>
                  </a:lnTo>
                  <a:lnTo>
                    <a:pt x="2734527" y="1536699"/>
                  </a:lnTo>
                  <a:lnTo>
                    <a:pt x="2739868" y="1485899"/>
                  </a:lnTo>
                  <a:lnTo>
                    <a:pt x="2743072" y="1435099"/>
                  </a:lnTo>
                  <a:lnTo>
                    <a:pt x="2744139" y="1371599"/>
                  </a:lnTo>
                  <a:lnTo>
                    <a:pt x="2742540" y="1320799"/>
                  </a:lnTo>
                  <a:lnTo>
                    <a:pt x="2739093" y="1269999"/>
                  </a:lnTo>
                  <a:lnTo>
                    <a:pt x="2733797" y="1219199"/>
                  </a:lnTo>
                  <a:lnTo>
                    <a:pt x="2726654" y="1155699"/>
                  </a:lnTo>
                  <a:lnTo>
                    <a:pt x="2717662" y="1104899"/>
                  </a:lnTo>
                  <a:lnTo>
                    <a:pt x="2706823" y="1054099"/>
                  </a:lnTo>
                  <a:lnTo>
                    <a:pt x="2694135" y="1003299"/>
                  </a:lnTo>
                  <a:lnTo>
                    <a:pt x="2679646" y="965199"/>
                  </a:lnTo>
                  <a:lnTo>
                    <a:pt x="2663404" y="914399"/>
                  </a:lnTo>
                  <a:lnTo>
                    <a:pt x="2645411" y="863599"/>
                  </a:lnTo>
                  <a:lnTo>
                    <a:pt x="2625669" y="812799"/>
                  </a:lnTo>
                  <a:lnTo>
                    <a:pt x="2604178" y="774699"/>
                  </a:lnTo>
                  <a:lnTo>
                    <a:pt x="2580942" y="723899"/>
                  </a:lnTo>
                  <a:lnTo>
                    <a:pt x="2555962" y="685799"/>
                  </a:lnTo>
                  <a:lnTo>
                    <a:pt x="2529427" y="634999"/>
                  </a:lnTo>
                  <a:lnTo>
                    <a:pt x="2501524" y="596899"/>
                  </a:lnTo>
                  <a:lnTo>
                    <a:pt x="2472255" y="558799"/>
                  </a:lnTo>
                  <a:lnTo>
                    <a:pt x="2441624" y="520699"/>
                  </a:lnTo>
                  <a:lnTo>
                    <a:pt x="2409630" y="482599"/>
                  </a:lnTo>
                  <a:lnTo>
                    <a:pt x="2376276" y="444499"/>
                  </a:lnTo>
                  <a:lnTo>
                    <a:pt x="2341564" y="406399"/>
                  </a:lnTo>
                  <a:lnTo>
                    <a:pt x="2305541" y="368299"/>
                  </a:lnTo>
                  <a:lnTo>
                    <a:pt x="2268256" y="330199"/>
                  </a:lnTo>
                  <a:lnTo>
                    <a:pt x="2229707" y="304799"/>
                  </a:lnTo>
                  <a:close/>
                </a:path>
                <a:path w="2744470" h="4878070">
                  <a:moveTo>
                    <a:pt x="1582478" y="12699"/>
                  </a:moveTo>
                  <a:lnTo>
                    <a:pt x="1159737" y="12699"/>
                  </a:lnTo>
                  <a:lnTo>
                    <a:pt x="909995" y="76199"/>
                  </a:lnTo>
                  <a:lnTo>
                    <a:pt x="862498" y="101599"/>
                  </a:lnTo>
                  <a:lnTo>
                    <a:pt x="815875" y="114299"/>
                  </a:lnTo>
                  <a:lnTo>
                    <a:pt x="770127" y="139699"/>
                  </a:lnTo>
                  <a:lnTo>
                    <a:pt x="725254" y="165099"/>
                  </a:lnTo>
                  <a:lnTo>
                    <a:pt x="681258" y="190499"/>
                  </a:lnTo>
                  <a:lnTo>
                    <a:pt x="638235" y="215899"/>
                  </a:lnTo>
                  <a:lnTo>
                    <a:pt x="596283" y="241299"/>
                  </a:lnTo>
                  <a:lnTo>
                    <a:pt x="555400" y="279399"/>
                  </a:lnTo>
                  <a:lnTo>
                    <a:pt x="515589" y="304799"/>
                  </a:lnTo>
                  <a:lnTo>
                    <a:pt x="476847" y="330199"/>
                  </a:lnTo>
                  <a:lnTo>
                    <a:pt x="439176" y="368299"/>
                  </a:lnTo>
                  <a:lnTo>
                    <a:pt x="402575" y="406399"/>
                  </a:lnTo>
                  <a:lnTo>
                    <a:pt x="367237" y="444499"/>
                  </a:lnTo>
                  <a:lnTo>
                    <a:pt x="333355" y="482599"/>
                  </a:lnTo>
                  <a:lnTo>
                    <a:pt x="300930" y="520699"/>
                  </a:lnTo>
                  <a:lnTo>
                    <a:pt x="269960" y="558799"/>
                  </a:lnTo>
                  <a:lnTo>
                    <a:pt x="240447" y="596899"/>
                  </a:lnTo>
                  <a:lnTo>
                    <a:pt x="212389" y="634999"/>
                  </a:lnTo>
                  <a:lnTo>
                    <a:pt x="185788" y="685799"/>
                  </a:lnTo>
                  <a:lnTo>
                    <a:pt x="160811" y="723899"/>
                  </a:lnTo>
                  <a:lnTo>
                    <a:pt x="137582" y="774699"/>
                  </a:lnTo>
                  <a:lnTo>
                    <a:pt x="116102" y="825499"/>
                  </a:lnTo>
                  <a:lnTo>
                    <a:pt x="96370" y="863599"/>
                  </a:lnTo>
                  <a:lnTo>
                    <a:pt x="78387" y="914399"/>
                  </a:lnTo>
                  <a:lnTo>
                    <a:pt x="62152" y="965199"/>
                  </a:lnTo>
                  <a:lnTo>
                    <a:pt x="47666" y="1015999"/>
                  </a:lnTo>
                  <a:lnTo>
                    <a:pt x="35025" y="1066799"/>
                  </a:lnTo>
                  <a:lnTo>
                    <a:pt x="24327" y="1117599"/>
                  </a:lnTo>
                  <a:lnTo>
                    <a:pt x="15571" y="1168399"/>
                  </a:lnTo>
                  <a:lnTo>
                    <a:pt x="8760" y="1219199"/>
                  </a:lnTo>
                  <a:lnTo>
                    <a:pt x="3894" y="1269999"/>
                  </a:lnTo>
                  <a:lnTo>
                    <a:pt x="973" y="1320799"/>
                  </a:lnTo>
                  <a:lnTo>
                    <a:pt x="0" y="1371599"/>
                  </a:lnTo>
                  <a:lnTo>
                    <a:pt x="304904" y="1371599"/>
                  </a:lnTo>
                  <a:lnTo>
                    <a:pt x="306762" y="1320799"/>
                  </a:lnTo>
                  <a:lnTo>
                    <a:pt x="311154" y="1269999"/>
                  </a:lnTo>
                  <a:lnTo>
                    <a:pt x="318079" y="1206499"/>
                  </a:lnTo>
                  <a:lnTo>
                    <a:pt x="327537" y="1155699"/>
                  </a:lnTo>
                  <a:lnTo>
                    <a:pt x="339527" y="1104899"/>
                  </a:lnTo>
                  <a:lnTo>
                    <a:pt x="354048" y="1054099"/>
                  </a:lnTo>
                  <a:lnTo>
                    <a:pt x="371101" y="1003299"/>
                  </a:lnTo>
                  <a:lnTo>
                    <a:pt x="390684" y="952499"/>
                  </a:lnTo>
                  <a:lnTo>
                    <a:pt x="412482" y="914399"/>
                  </a:lnTo>
                  <a:lnTo>
                    <a:pt x="436219" y="863599"/>
                  </a:lnTo>
                  <a:lnTo>
                    <a:pt x="461896" y="812799"/>
                  </a:lnTo>
                  <a:lnTo>
                    <a:pt x="489511" y="774699"/>
                  </a:lnTo>
                  <a:lnTo>
                    <a:pt x="519065" y="736599"/>
                  </a:lnTo>
                  <a:lnTo>
                    <a:pt x="550558" y="698499"/>
                  </a:lnTo>
                  <a:lnTo>
                    <a:pt x="583991" y="660399"/>
                  </a:lnTo>
                  <a:lnTo>
                    <a:pt x="619362" y="622299"/>
                  </a:lnTo>
                  <a:lnTo>
                    <a:pt x="656429" y="584199"/>
                  </a:lnTo>
                  <a:lnTo>
                    <a:pt x="694987" y="546099"/>
                  </a:lnTo>
                  <a:lnTo>
                    <a:pt x="735035" y="520699"/>
                  </a:lnTo>
                  <a:lnTo>
                    <a:pt x="776572" y="482599"/>
                  </a:lnTo>
                  <a:lnTo>
                    <a:pt x="819598" y="457199"/>
                  </a:lnTo>
                  <a:lnTo>
                    <a:pt x="864112" y="431799"/>
                  </a:lnTo>
                  <a:lnTo>
                    <a:pt x="910114" y="406399"/>
                  </a:lnTo>
                  <a:lnTo>
                    <a:pt x="957603" y="393699"/>
                  </a:lnTo>
                  <a:lnTo>
                    <a:pt x="1006282" y="368299"/>
                  </a:lnTo>
                  <a:lnTo>
                    <a:pt x="1209946" y="317499"/>
                  </a:lnTo>
                  <a:lnTo>
                    <a:pt x="1263095" y="317499"/>
                  </a:lnTo>
                  <a:lnTo>
                    <a:pt x="1317137" y="304799"/>
                  </a:lnTo>
                  <a:lnTo>
                    <a:pt x="2229707" y="304799"/>
                  </a:lnTo>
                  <a:lnTo>
                    <a:pt x="2189896" y="266699"/>
                  </a:lnTo>
                  <a:lnTo>
                    <a:pt x="2148821" y="241299"/>
                  </a:lnTo>
                  <a:lnTo>
                    <a:pt x="2106482" y="215899"/>
                  </a:lnTo>
                  <a:lnTo>
                    <a:pt x="2062881" y="190499"/>
                  </a:lnTo>
                  <a:lnTo>
                    <a:pt x="1972858" y="139699"/>
                  </a:lnTo>
                  <a:lnTo>
                    <a:pt x="1926678" y="114299"/>
                  </a:lnTo>
                  <a:lnTo>
                    <a:pt x="1879717" y="101599"/>
                  </a:lnTo>
                  <a:lnTo>
                    <a:pt x="1831975" y="76199"/>
                  </a:lnTo>
                  <a:lnTo>
                    <a:pt x="1582478" y="12699"/>
                  </a:lnTo>
                  <a:close/>
                </a:path>
                <a:path w="2744470" h="4878070">
                  <a:moveTo>
                    <a:pt x="1478444" y="0"/>
                  </a:moveTo>
                  <a:lnTo>
                    <a:pt x="1264541" y="0"/>
                  </a:lnTo>
                  <a:lnTo>
                    <a:pt x="1211800" y="12699"/>
                  </a:lnTo>
                  <a:lnTo>
                    <a:pt x="1530753" y="12699"/>
                  </a:lnTo>
                  <a:lnTo>
                    <a:pt x="147844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721884" y="999520"/>
              <a:ext cx="2744470" cy="4883785"/>
            </a:xfrm>
            <a:custGeom>
              <a:avLst/>
              <a:gdLst/>
              <a:ahLst/>
              <a:cxnLst/>
              <a:rect l="l" t="t" r="r" b="b"/>
              <a:pathLst>
                <a:path w="2744470" h="4883785">
                  <a:moveTo>
                    <a:pt x="1219617" y="4578128"/>
                  </a:moveTo>
                  <a:lnTo>
                    <a:pt x="1524522" y="4578128"/>
                  </a:lnTo>
                  <a:lnTo>
                    <a:pt x="1524522" y="4883353"/>
                  </a:lnTo>
                  <a:lnTo>
                    <a:pt x="1219617" y="4883353"/>
                  </a:lnTo>
                  <a:lnTo>
                    <a:pt x="1219617" y="4578128"/>
                  </a:lnTo>
                  <a:close/>
                </a:path>
                <a:path w="2744470" h="4883785">
                  <a:moveTo>
                    <a:pt x="1372069" y="0"/>
                  </a:moveTo>
                  <a:lnTo>
                    <a:pt x="1425549" y="966"/>
                  </a:lnTo>
                  <a:lnTo>
                    <a:pt x="1478444" y="3873"/>
                  </a:lnTo>
                  <a:lnTo>
                    <a:pt x="1530753" y="8729"/>
                  </a:lnTo>
                  <a:lnTo>
                    <a:pt x="1582478" y="15542"/>
                  </a:lnTo>
                  <a:lnTo>
                    <a:pt x="1633618" y="24322"/>
                  </a:lnTo>
                  <a:lnTo>
                    <a:pt x="1684173" y="35077"/>
                  </a:lnTo>
                  <a:lnTo>
                    <a:pt x="1734143" y="47817"/>
                  </a:lnTo>
                  <a:lnTo>
                    <a:pt x="1783451" y="62233"/>
                  </a:lnTo>
                  <a:lnTo>
                    <a:pt x="1831975" y="78439"/>
                  </a:lnTo>
                  <a:lnTo>
                    <a:pt x="1879717" y="96415"/>
                  </a:lnTo>
                  <a:lnTo>
                    <a:pt x="1926678" y="116144"/>
                  </a:lnTo>
                  <a:lnTo>
                    <a:pt x="1972858" y="137609"/>
                  </a:lnTo>
                  <a:lnTo>
                    <a:pt x="2018259" y="160791"/>
                  </a:lnTo>
                  <a:lnTo>
                    <a:pt x="2062881" y="185672"/>
                  </a:lnTo>
                  <a:lnTo>
                    <a:pt x="2106482" y="212344"/>
                  </a:lnTo>
                  <a:lnTo>
                    <a:pt x="2148821" y="240472"/>
                  </a:lnTo>
                  <a:lnTo>
                    <a:pt x="2189896" y="270053"/>
                  </a:lnTo>
                  <a:lnTo>
                    <a:pt x="2229707" y="301087"/>
                  </a:lnTo>
                  <a:lnTo>
                    <a:pt x="2268256" y="333571"/>
                  </a:lnTo>
                  <a:lnTo>
                    <a:pt x="2305541" y="367504"/>
                  </a:lnTo>
                  <a:lnTo>
                    <a:pt x="2341564" y="402884"/>
                  </a:lnTo>
                  <a:lnTo>
                    <a:pt x="2376276" y="439522"/>
                  </a:lnTo>
                  <a:lnTo>
                    <a:pt x="2409630" y="477232"/>
                  </a:lnTo>
                  <a:lnTo>
                    <a:pt x="2441623" y="516013"/>
                  </a:lnTo>
                  <a:lnTo>
                    <a:pt x="2472255" y="555865"/>
                  </a:lnTo>
                  <a:lnTo>
                    <a:pt x="2501524" y="596789"/>
                  </a:lnTo>
                  <a:lnTo>
                    <a:pt x="2529427" y="638784"/>
                  </a:lnTo>
                  <a:lnTo>
                    <a:pt x="2555962" y="681851"/>
                  </a:lnTo>
                  <a:lnTo>
                    <a:pt x="2580942" y="725892"/>
                  </a:lnTo>
                  <a:lnTo>
                    <a:pt x="2604178" y="770810"/>
                  </a:lnTo>
                  <a:lnTo>
                    <a:pt x="2625669" y="816605"/>
                  </a:lnTo>
                  <a:lnTo>
                    <a:pt x="2645411" y="863276"/>
                  </a:lnTo>
                  <a:lnTo>
                    <a:pt x="2663404" y="910821"/>
                  </a:lnTo>
                  <a:lnTo>
                    <a:pt x="2679646" y="959241"/>
                  </a:lnTo>
                  <a:lnTo>
                    <a:pt x="2694135" y="1008533"/>
                  </a:lnTo>
                  <a:lnTo>
                    <a:pt x="2706823" y="1058619"/>
                  </a:lnTo>
                  <a:lnTo>
                    <a:pt x="2717662" y="1109381"/>
                  </a:lnTo>
                  <a:lnTo>
                    <a:pt x="2726654" y="1160818"/>
                  </a:lnTo>
                  <a:lnTo>
                    <a:pt x="2733797" y="1212934"/>
                  </a:lnTo>
                  <a:lnTo>
                    <a:pt x="2739093" y="1265729"/>
                  </a:lnTo>
                  <a:lnTo>
                    <a:pt x="2742540" y="1319206"/>
                  </a:lnTo>
                  <a:lnTo>
                    <a:pt x="2744139" y="1373367"/>
                  </a:lnTo>
                  <a:lnTo>
                    <a:pt x="2743072" y="1429816"/>
                  </a:lnTo>
                  <a:lnTo>
                    <a:pt x="2739868" y="1484708"/>
                  </a:lnTo>
                  <a:lnTo>
                    <a:pt x="2734527" y="1538043"/>
                  </a:lnTo>
                  <a:lnTo>
                    <a:pt x="2727046" y="1589820"/>
                  </a:lnTo>
                  <a:lnTo>
                    <a:pt x="2717423" y="1640041"/>
                  </a:lnTo>
                  <a:lnTo>
                    <a:pt x="2705657" y="1688704"/>
                  </a:lnTo>
                  <a:lnTo>
                    <a:pt x="2691746" y="1735810"/>
                  </a:lnTo>
                  <a:lnTo>
                    <a:pt x="2673342" y="1789066"/>
                  </a:lnTo>
                  <a:lnTo>
                    <a:pt x="2653090" y="1840734"/>
                  </a:lnTo>
                  <a:lnTo>
                    <a:pt x="2630988" y="1890815"/>
                  </a:lnTo>
                  <a:lnTo>
                    <a:pt x="2607036" y="1939306"/>
                  </a:lnTo>
                  <a:lnTo>
                    <a:pt x="2581232" y="1986205"/>
                  </a:lnTo>
                  <a:lnTo>
                    <a:pt x="2553574" y="2031513"/>
                  </a:lnTo>
                  <a:lnTo>
                    <a:pt x="2524328" y="2075557"/>
                  </a:lnTo>
                  <a:lnTo>
                    <a:pt x="2493760" y="2118672"/>
                  </a:lnTo>
                  <a:lnTo>
                    <a:pt x="2461868" y="2160860"/>
                  </a:lnTo>
                  <a:lnTo>
                    <a:pt x="2428650" y="2202124"/>
                  </a:lnTo>
                  <a:lnTo>
                    <a:pt x="2394105" y="2242467"/>
                  </a:lnTo>
                  <a:lnTo>
                    <a:pt x="2358232" y="2281891"/>
                  </a:lnTo>
                  <a:lnTo>
                    <a:pt x="2321584" y="2320501"/>
                  </a:lnTo>
                  <a:lnTo>
                    <a:pt x="2284667" y="2358449"/>
                  </a:lnTo>
                  <a:lnTo>
                    <a:pt x="2247482" y="2395736"/>
                  </a:lnTo>
                  <a:lnTo>
                    <a:pt x="2210030" y="2432362"/>
                  </a:lnTo>
                  <a:lnTo>
                    <a:pt x="2172312" y="2468327"/>
                  </a:lnTo>
                  <a:lnTo>
                    <a:pt x="2134330" y="2503630"/>
                  </a:lnTo>
                  <a:lnTo>
                    <a:pt x="2096352" y="2538670"/>
                  </a:lnTo>
                  <a:lnTo>
                    <a:pt x="2058643" y="2573845"/>
                  </a:lnTo>
                  <a:lnTo>
                    <a:pt x="2021198" y="2609152"/>
                  </a:lnTo>
                  <a:lnTo>
                    <a:pt x="1984016" y="2644590"/>
                  </a:lnTo>
                  <a:lnTo>
                    <a:pt x="1947094" y="2680159"/>
                  </a:lnTo>
                  <a:lnTo>
                    <a:pt x="1910429" y="2715856"/>
                  </a:lnTo>
                  <a:lnTo>
                    <a:pt x="1874556" y="2751952"/>
                  </a:lnTo>
                  <a:lnTo>
                    <a:pt x="1840011" y="2788714"/>
                  </a:lnTo>
                  <a:lnTo>
                    <a:pt x="1806793" y="2826141"/>
                  </a:lnTo>
                  <a:lnTo>
                    <a:pt x="1774901" y="2864229"/>
                  </a:lnTo>
                  <a:lnTo>
                    <a:pt x="1744333" y="2902975"/>
                  </a:lnTo>
                  <a:lnTo>
                    <a:pt x="1715087" y="2942377"/>
                  </a:lnTo>
                  <a:lnTo>
                    <a:pt x="1687429" y="2982639"/>
                  </a:lnTo>
                  <a:lnTo>
                    <a:pt x="1661625" y="3023967"/>
                  </a:lnTo>
                  <a:lnTo>
                    <a:pt x="1637673" y="3066358"/>
                  </a:lnTo>
                  <a:lnTo>
                    <a:pt x="1615571" y="3109808"/>
                  </a:lnTo>
                  <a:lnTo>
                    <a:pt x="1595319" y="3154316"/>
                  </a:lnTo>
                  <a:lnTo>
                    <a:pt x="1576914" y="3199877"/>
                  </a:lnTo>
                  <a:lnTo>
                    <a:pt x="1560911" y="3246914"/>
                  </a:lnTo>
                  <a:lnTo>
                    <a:pt x="1547815" y="3295801"/>
                  </a:lnTo>
                  <a:lnTo>
                    <a:pt x="1537626" y="3346539"/>
                  </a:lnTo>
                  <a:lnTo>
                    <a:pt x="1530347" y="3399130"/>
                  </a:lnTo>
                  <a:lnTo>
                    <a:pt x="1525978" y="3453574"/>
                  </a:lnTo>
                  <a:lnTo>
                    <a:pt x="1524522" y="3509874"/>
                  </a:lnTo>
                  <a:lnTo>
                    <a:pt x="1524522" y="3967697"/>
                  </a:lnTo>
                  <a:lnTo>
                    <a:pt x="1219617" y="3967697"/>
                  </a:lnTo>
                  <a:lnTo>
                    <a:pt x="1219617" y="3509874"/>
                  </a:lnTo>
                  <a:lnTo>
                    <a:pt x="1220687" y="3453425"/>
                  </a:lnTo>
                  <a:lnTo>
                    <a:pt x="1223897" y="3398533"/>
                  </a:lnTo>
                  <a:lnTo>
                    <a:pt x="1229246" y="3345198"/>
                  </a:lnTo>
                  <a:lnTo>
                    <a:pt x="1236732" y="3293420"/>
                  </a:lnTo>
                  <a:lnTo>
                    <a:pt x="1246356" y="3243200"/>
                  </a:lnTo>
                  <a:lnTo>
                    <a:pt x="1258115" y="3194537"/>
                  </a:lnTo>
                  <a:lnTo>
                    <a:pt x="1272010" y="3147431"/>
                  </a:lnTo>
                  <a:lnTo>
                    <a:pt x="1290415" y="3094179"/>
                  </a:lnTo>
                  <a:lnTo>
                    <a:pt x="1310667" y="3042520"/>
                  </a:lnTo>
                  <a:lnTo>
                    <a:pt x="1332769" y="2992451"/>
                  </a:lnTo>
                  <a:lnTo>
                    <a:pt x="1356721" y="2943973"/>
                  </a:lnTo>
                  <a:lnTo>
                    <a:pt x="1382525" y="2897082"/>
                  </a:lnTo>
                  <a:lnTo>
                    <a:pt x="1410182" y="2851779"/>
                  </a:lnTo>
                  <a:lnTo>
                    <a:pt x="1439428" y="2807798"/>
                  </a:lnTo>
                  <a:lnTo>
                    <a:pt x="1469996" y="2764877"/>
                  </a:lnTo>
                  <a:lnTo>
                    <a:pt x="1501889" y="2723016"/>
                  </a:lnTo>
                  <a:lnTo>
                    <a:pt x="1535107" y="2682215"/>
                  </a:lnTo>
                  <a:lnTo>
                    <a:pt x="1569651" y="2642473"/>
                  </a:lnTo>
                  <a:lnTo>
                    <a:pt x="1605525" y="2603791"/>
                  </a:lnTo>
                  <a:lnTo>
                    <a:pt x="1642190" y="2565839"/>
                  </a:lnTo>
                  <a:lnTo>
                    <a:pt x="1679112" y="2528283"/>
                  </a:lnTo>
                  <a:lnTo>
                    <a:pt x="1716294" y="2491122"/>
                  </a:lnTo>
                  <a:lnTo>
                    <a:pt x="1753738" y="2454356"/>
                  </a:lnTo>
                  <a:lnTo>
                    <a:pt x="1791448" y="2417983"/>
                  </a:lnTo>
                  <a:lnTo>
                    <a:pt x="1829426" y="2382002"/>
                  </a:lnTo>
                  <a:lnTo>
                    <a:pt x="1867408" y="2346241"/>
                  </a:lnTo>
                  <a:lnTo>
                    <a:pt x="1905125" y="2310479"/>
                  </a:lnTo>
                  <a:lnTo>
                    <a:pt x="1942577" y="2274718"/>
                  </a:lnTo>
                  <a:lnTo>
                    <a:pt x="1979763" y="2238957"/>
                  </a:lnTo>
                  <a:lnTo>
                    <a:pt x="2016680" y="2203196"/>
                  </a:lnTo>
                  <a:lnTo>
                    <a:pt x="2053327" y="2167435"/>
                  </a:lnTo>
                  <a:lnTo>
                    <a:pt x="2089201" y="2131322"/>
                  </a:lnTo>
                  <a:lnTo>
                    <a:pt x="2123745" y="2094553"/>
                  </a:lnTo>
                  <a:lnTo>
                    <a:pt x="2156963" y="2057125"/>
                  </a:lnTo>
                  <a:lnTo>
                    <a:pt x="2188856" y="2019037"/>
                  </a:lnTo>
                  <a:lnTo>
                    <a:pt x="2219424" y="1980284"/>
                  </a:lnTo>
                  <a:lnTo>
                    <a:pt x="2248670" y="1940864"/>
                  </a:lnTo>
                  <a:lnTo>
                    <a:pt x="2276327" y="1900601"/>
                  </a:lnTo>
                  <a:lnTo>
                    <a:pt x="2302131" y="1859273"/>
                  </a:lnTo>
                  <a:lnTo>
                    <a:pt x="2326084" y="1816883"/>
                  </a:lnTo>
                  <a:lnTo>
                    <a:pt x="2348185" y="1773432"/>
                  </a:lnTo>
                  <a:lnTo>
                    <a:pt x="2368437" y="1728925"/>
                  </a:lnTo>
                  <a:lnTo>
                    <a:pt x="2386842" y="1683364"/>
                  </a:lnTo>
                  <a:lnTo>
                    <a:pt x="2402863" y="1636326"/>
                  </a:lnTo>
                  <a:lnTo>
                    <a:pt x="2415964" y="1587439"/>
                  </a:lnTo>
                  <a:lnTo>
                    <a:pt x="2426149" y="1536701"/>
                  </a:lnTo>
                  <a:lnTo>
                    <a:pt x="2433421" y="1484111"/>
                  </a:lnTo>
                  <a:lnTo>
                    <a:pt x="2437782" y="1429666"/>
                  </a:lnTo>
                  <a:lnTo>
                    <a:pt x="2439235" y="1373367"/>
                  </a:lnTo>
                  <a:lnTo>
                    <a:pt x="2437932" y="1318378"/>
                  </a:lnTo>
                  <a:lnTo>
                    <a:pt x="2434024" y="1264282"/>
                  </a:lnTo>
                  <a:lnTo>
                    <a:pt x="2427511" y="1211078"/>
                  </a:lnTo>
                  <a:lnTo>
                    <a:pt x="2418393" y="1158769"/>
                  </a:lnTo>
                  <a:lnTo>
                    <a:pt x="2406672" y="1107353"/>
                  </a:lnTo>
                  <a:lnTo>
                    <a:pt x="2392349" y="1056832"/>
                  </a:lnTo>
                  <a:lnTo>
                    <a:pt x="2375422" y="1007207"/>
                  </a:lnTo>
                  <a:lnTo>
                    <a:pt x="2355894" y="958477"/>
                  </a:lnTo>
                  <a:lnTo>
                    <a:pt x="2334079" y="910940"/>
                  </a:lnTo>
                  <a:lnTo>
                    <a:pt x="2310330" y="864892"/>
                  </a:lnTo>
                  <a:lnTo>
                    <a:pt x="2284647" y="820332"/>
                  </a:lnTo>
                  <a:lnTo>
                    <a:pt x="2257029" y="777262"/>
                  </a:lnTo>
                  <a:lnTo>
                    <a:pt x="2227477" y="735683"/>
                  </a:lnTo>
                  <a:lnTo>
                    <a:pt x="2195991" y="695594"/>
                  </a:lnTo>
                  <a:lnTo>
                    <a:pt x="2162571" y="656997"/>
                  </a:lnTo>
                  <a:lnTo>
                    <a:pt x="2127216" y="619892"/>
                  </a:lnTo>
                  <a:lnTo>
                    <a:pt x="2090134" y="584484"/>
                  </a:lnTo>
                  <a:lnTo>
                    <a:pt x="2051569" y="551018"/>
                  </a:lnTo>
                  <a:lnTo>
                    <a:pt x="2011518" y="519493"/>
                  </a:lnTo>
                  <a:lnTo>
                    <a:pt x="1969981" y="489908"/>
                  </a:lnTo>
                  <a:lnTo>
                    <a:pt x="1926954" y="462265"/>
                  </a:lnTo>
                  <a:lnTo>
                    <a:pt x="1882437" y="436562"/>
                  </a:lnTo>
                  <a:lnTo>
                    <a:pt x="1836428" y="412801"/>
                  </a:lnTo>
                  <a:lnTo>
                    <a:pt x="1788924" y="390980"/>
                  </a:lnTo>
                  <a:lnTo>
                    <a:pt x="1740209" y="371377"/>
                  </a:lnTo>
                  <a:lnTo>
                    <a:pt x="1690525" y="354308"/>
                  </a:lnTo>
                  <a:lnTo>
                    <a:pt x="1639874" y="339771"/>
                  </a:lnTo>
                  <a:lnTo>
                    <a:pt x="1588253" y="327769"/>
                  </a:lnTo>
                  <a:lnTo>
                    <a:pt x="1535663" y="318301"/>
                  </a:lnTo>
                  <a:lnTo>
                    <a:pt x="1482102" y="311369"/>
                  </a:lnTo>
                  <a:lnTo>
                    <a:pt x="1427572" y="306973"/>
                  </a:lnTo>
                  <a:lnTo>
                    <a:pt x="1372069" y="305113"/>
                  </a:lnTo>
                  <a:lnTo>
                    <a:pt x="1317137" y="306417"/>
                  </a:lnTo>
                  <a:lnTo>
                    <a:pt x="1263095" y="310330"/>
                  </a:lnTo>
                  <a:lnTo>
                    <a:pt x="1209946" y="316852"/>
                  </a:lnTo>
                  <a:lnTo>
                    <a:pt x="1157690" y="325982"/>
                  </a:lnTo>
                  <a:lnTo>
                    <a:pt x="1106327" y="337721"/>
                  </a:lnTo>
                  <a:lnTo>
                    <a:pt x="1055857" y="352069"/>
                  </a:lnTo>
                  <a:lnTo>
                    <a:pt x="1006282" y="369025"/>
                  </a:lnTo>
                  <a:lnTo>
                    <a:pt x="957603" y="388589"/>
                  </a:lnTo>
                  <a:lnTo>
                    <a:pt x="910114" y="410427"/>
                  </a:lnTo>
                  <a:lnTo>
                    <a:pt x="864112" y="434200"/>
                  </a:lnTo>
                  <a:lnTo>
                    <a:pt x="819598" y="459910"/>
                  </a:lnTo>
                  <a:lnTo>
                    <a:pt x="776572" y="487556"/>
                  </a:lnTo>
                  <a:lnTo>
                    <a:pt x="735035" y="517138"/>
                  </a:lnTo>
                  <a:lnTo>
                    <a:pt x="694987" y="548656"/>
                  </a:lnTo>
                  <a:lnTo>
                    <a:pt x="656429" y="582110"/>
                  </a:lnTo>
                  <a:lnTo>
                    <a:pt x="619362" y="617501"/>
                  </a:lnTo>
                  <a:lnTo>
                    <a:pt x="583991" y="654606"/>
                  </a:lnTo>
                  <a:lnTo>
                    <a:pt x="550558" y="693203"/>
                  </a:lnTo>
                  <a:lnTo>
                    <a:pt x="519065" y="733292"/>
                  </a:lnTo>
                  <a:lnTo>
                    <a:pt x="489511" y="774871"/>
                  </a:lnTo>
                  <a:lnTo>
                    <a:pt x="461896" y="817941"/>
                  </a:lnTo>
                  <a:lnTo>
                    <a:pt x="436219" y="862501"/>
                  </a:lnTo>
                  <a:lnTo>
                    <a:pt x="412482" y="908549"/>
                  </a:lnTo>
                  <a:lnTo>
                    <a:pt x="390684" y="956087"/>
                  </a:lnTo>
                  <a:lnTo>
                    <a:pt x="371101" y="1004854"/>
                  </a:lnTo>
                  <a:lnTo>
                    <a:pt x="354048" y="1054593"/>
                  </a:lnTo>
                  <a:lnTo>
                    <a:pt x="339527" y="1105303"/>
                  </a:lnTo>
                  <a:lnTo>
                    <a:pt x="327537" y="1156982"/>
                  </a:lnTo>
                  <a:lnTo>
                    <a:pt x="318079" y="1209629"/>
                  </a:lnTo>
                  <a:lnTo>
                    <a:pt x="311154" y="1263243"/>
                  </a:lnTo>
                  <a:lnTo>
                    <a:pt x="306762" y="1317822"/>
                  </a:lnTo>
                  <a:lnTo>
                    <a:pt x="304904" y="1373367"/>
                  </a:lnTo>
                  <a:lnTo>
                    <a:pt x="0" y="1373367"/>
                  </a:lnTo>
                  <a:lnTo>
                    <a:pt x="973" y="1319833"/>
                  </a:lnTo>
                  <a:lnTo>
                    <a:pt x="3894" y="1266884"/>
                  </a:lnTo>
                  <a:lnTo>
                    <a:pt x="8760" y="1214521"/>
                  </a:lnTo>
                  <a:lnTo>
                    <a:pt x="15571" y="1162743"/>
                  </a:lnTo>
                  <a:lnTo>
                    <a:pt x="24327" y="1111551"/>
                  </a:lnTo>
                  <a:lnTo>
                    <a:pt x="35025" y="1060945"/>
                  </a:lnTo>
                  <a:lnTo>
                    <a:pt x="47666" y="1010924"/>
                  </a:lnTo>
                  <a:lnTo>
                    <a:pt x="62152" y="961584"/>
                  </a:lnTo>
                  <a:lnTo>
                    <a:pt x="78387" y="913023"/>
                  </a:lnTo>
                  <a:lnTo>
                    <a:pt x="96370" y="865238"/>
                  </a:lnTo>
                  <a:lnTo>
                    <a:pt x="116102" y="818230"/>
                  </a:lnTo>
                  <a:lnTo>
                    <a:pt x="137582" y="771996"/>
                  </a:lnTo>
                  <a:lnTo>
                    <a:pt x="160811" y="726537"/>
                  </a:lnTo>
                  <a:lnTo>
                    <a:pt x="185788" y="681851"/>
                  </a:lnTo>
                  <a:lnTo>
                    <a:pt x="212389" y="638205"/>
                  </a:lnTo>
                  <a:lnTo>
                    <a:pt x="240447" y="595823"/>
                  </a:lnTo>
                  <a:lnTo>
                    <a:pt x="269960" y="554707"/>
                  </a:lnTo>
                  <a:lnTo>
                    <a:pt x="300930" y="514854"/>
                  </a:lnTo>
                  <a:lnTo>
                    <a:pt x="333355" y="476266"/>
                  </a:lnTo>
                  <a:lnTo>
                    <a:pt x="367237" y="438943"/>
                  </a:lnTo>
                  <a:lnTo>
                    <a:pt x="402575" y="402884"/>
                  </a:lnTo>
                  <a:lnTo>
                    <a:pt x="439176" y="368141"/>
                  </a:lnTo>
                  <a:lnTo>
                    <a:pt x="476847" y="334765"/>
                  </a:lnTo>
                  <a:lnTo>
                    <a:pt x="515589" y="302750"/>
                  </a:lnTo>
                  <a:lnTo>
                    <a:pt x="555400" y="272092"/>
                  </a:lnTo>
                  <a:lnTo>
                    <a:pt x="596283" y="242787"/>
                  </a:lnTo>
                  <a:lnTo>
                    <a:pt x="638235" y="214829"/>
                  </a:lnTo>
                  <a:lnTo>
                    <a:pt x="681258" y="188216"/>
                  </a:lnTo>
                  <a:lnTo>
                    <a:pt x="725254" y="163173"/>
                  </a:lnTo>
                  <a:lnTo>
                    <a:pt x="770127" y="139918"/>
                  </a:lnTo>
                  <a:lnTo>
                    <a:pt x="815875" y="118434"/>
                  </a:lnTo>
                  <a:lnTo>
                    <a:pt x="862498" y="98704"/>
                  </a:lnTo>
                  <a:lnTo>
                    <a:pt x="909995" y="80708"/>
                  </a:lnTo>
                  <a:lnTo>
                    <a:pt x="958365" y="64430"/>
                  </a:lnTo>
                  <a:lnTo>
                    <a:pt x="1007607" y="49851"/>
                  </a:lnTo>
                  <a:lnTo>
                    <a:pt x="1057643" y="37239"/>
                  </a:lnTo>
                  <a:lnTo>
                    <a:pt x="1108352" y="26443"/>
                  </a:lnTo>
                  <a:lnTo>
                    <a:pt x="1159737" y="17470"/>
                  </a:lnTo>
                  <a:lnTo>
                    <a:pt x="1211800" y="10331"/>
                  </a:lnTo>
                  <a:lnTo>
                    <a:pt x="1264541" y="5033"/>
                  </a:lnTo>
                  <a:lnTo>
                    <a:pt x="1317964" y="1586"/>
                  </a:lnTo>
                  <a:lnTo>
                    <a:pt x="1372069" y="0"/>
                  </a:lnTo>
                  <a:close/>
                </a:path>
              </a:pathLst>
            </a:custGeom>
            <a:ln w="71180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4351020"/>
            <a:chOff x="0" y="0"/>
            <a:chExt cx="12192000" cy="43510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435102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92000" cy="435102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393697" y="2834462"/>
            <a:ext cx="8242934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>
                <a:solidFill>
                  <a:srgbClr val="FFFFFF"/>
                </a:solidFill>
              </a:rPr>
              <a:t>Coming</a:t>
            </a:r>
            <a:r>
              <a:rPr sz="4800" spc="-105" dirty="0">
                <a:solidFill>
                  <a:srgbClr val="FFFFFF"/>
                </a:solidFill>
              </a:rPr>
              <a:t> </a:t>
            </a:r>
            <a:r>
              <a:rPr sz="4800" dirty="0">
                <a:solidFill>
                  <a:srgbClr val="FFFFFF"/>
                </a:solidFill>
              </a:rPr>
              <a:t>up</a:t>
            </a:r>
            <a:r>
              <a:rPr sz="4800" spc="-110" dirty="0">
                <a:solidFill>
                  <a:srgbClr val="FFFFFF"/>
                </a:solidFill>
              </a:rPr>
              <a:t> </a:t>
            </a:r>
            <a:r>
              <a:rPr sz="4800" dirty="0">
                <a:solidFill>
                  <a:srgbClr val="FFFFFF"/>
                </a:solidFill>
              </a:rPr>
              <a:t>next</a:t>
            </a:r>
            <a:r>
              <a:rPr sz="4800" spc="-110" dirty="0">
                <a:solidFill>
                  <a:srgbClr val="FFFFFF"/>
                </a:solidFill>
              </a:rPr>
              <a:t> </a:t>
            </a:r>
            <a:r>
              <a:rPr sz="4800" spc="-20" dirty="0">
                <a:solidFill>
                  <a:srgbClr val="FFFFFF"/>
                </a:solidFill>
              </a:rPr>
              <a:t>week…Teamwork</a:t>
            </a:r>
            <a:endParaRPr sz="4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1626</Words>
  <Application>Microsoft Office PowerPoint</Application>
  <PresentationFormat>Widescreen</PresentationFormat>
  <Paragraphs>97</Paragraphs>
  <Slides>28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Myriad Pro</vt:lpstr>
      <vt:lpstr>Arial</vt:lpstr>
      <vt:lpstr>Calibri</vt:lpstr>
      <vt:lpstr>Wingdings</vt:lpstr>
      <vt:lpstr>UWTSD</vt:lpstr>
      <vt:lpstr>Transferable Skills – People Skills</vt:lpstr>
      <vt:lpstr>PowerPoint Presentation</vt:lpstr>
      <vt:lpstr>Learning Outcome</vt:lpstr>
      <vt:lpstr>Group discussion and Knowledge check!</vt:lpstr>
      <vt:lpstr>Leadership and Management</vt:lpstr>
      <vt:lpstr>Teamwork and Collaboration</vt:lpstr>
      <vt:lpstr>The 3 Cs of Teamwork! </vt:lpstr>
      <vt:lpstr>Communication and Interpersonal Skills:</vt:lpstr>
      <vt:lpstr>Communication and Interpersonal Skills:</vt:lpstr>
      <vt:lpstr>Effective Communication for Professional Practice</vt:lpstr>
      <vt:lpstr>Key Quotes…</vt:lpstr>
      <vt:lpstr>Effective Communication</vt:lpstr>
      <vt:lpstr>The Communication Process</vt:lpstr>
      <vt:lpstr>Video Time!</vt:lpstr>
      <vt:lpstr>PowerPoint Presentation</vt:lpstr>
      <vt:lpstr>Recap: Limitations of the model:</vt:lpstr>
      <vt:lpstr>What’s it all about?</vt:lpstr>
      <vt:lpstr>What’s your channel?</vt:lpstr>
      <vt:lpstr>Road Hog!</vt:lpstr>
      <vt:lpstr>Wrong end of the stick!</vt:lpstr>
      <vt:lpstr>Barriers to Communication – Did you have something similar?</vt:lpstr>
      <vt:lpstr>PowerPoint Presentation</vt:lpstr>
      <vt:lpstr>How did it go? Let’s Summarise</vt:lpstr>
      <vt:lpstr>Let’s Summarise (continued)</vt:lpstr>
      <vt:lpstr>Cause and effect?</vt:lpstr>
      <vt:lpstr>Recap: Learning Outcome</vt:lpstr>
      <vt:lpstr>Any Questions?</vt:lpstr>
      <vt:lpstr>Coming up next week…Teamwork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Transferable Skills – People Skills</dc:title>
  <dc:creator>Helen Evans (Institute of Management and Health)</dc:creator>
  <cp:lastModifiedBy>Helen Evans (Institute of Management and Health)</cp:lastModifiedBy>
  <cp:revision>5</cp:revision>
  <dcterms:created xsi:type="dcterms:W3CDTF">2023-10-17T11:29:42Z</dcterms:created>
  <dcterms:modified xsi:type="dcterms:W3CDTF">2023-10-17T17:55:37Z</dcterms:modified>
</cp:coreProperties>
</file>