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61" r:id="rId4"/>
    <p:sldId id="267" r:id="rId5"/>
    <p:sldId id="259" r:id="rId6"/>
    <p:sldId id="258" r:id="rId7"/>
    <p:sldId id="269" r:id="rId8"/>
    <p:sldId id="262" r:id="rId9"/>
    <p:sldId id="263" r:id="rId10"/>
    <p:sldId id="270" r:id="rId11"/>
    <p:sldId id="271" r:id="rId12"/>
    <p:sldId id="266" r:id="rId13"/>
    <p:sldId id="272" r:id="rId14"/>
    <p:sldId id="273" r:id="rId15"/>
  </p:sldIdLst>
  <p:sldSz cx="18288000" cy="10287000"/>
  <p:notesSz cx="6858000" cy="9144000"/>
  <p:embeddedFontLst>
    <p:embeddedFont>
      <p:font typeface="DM Serif Display" pitchFamily="2" charset="0"/>
      <p:regular r:id="rId17"/>
      <p:italic r:id="rId18"/>
    </p:embeddedFont>
    <p:embeddedFont>
      <p:font typeface="TT Fors Bold" panose="020B0003030001020000" pitchFamily="34" charset="0"/>
      <p:regular r:id="rId19"/>
      <p:bold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7BE6D-26DF-44FE-8008-E4B1C0F239F5}" type="doc">
      <dgm:prSet loTypeId="urn:microsoft.com/office/officeart/2008/layout/VerticalCurvedList" loCatId="list" qsTypeId="urn:microsoft.com/office/officeart/2005/8/quickstyle/simple5" qsCatId="simple" csTypeId="urn:microsoft.com/office/officeart/2005/8/colors/accent6_4" csCatId="accent6" phldr="1"/>
      <dgm:spPr/>
      <dgm:t>
        <a:bodyPr/>
        <a:lstStyle/>
        <a:p>
          <a:endParaRPr lang="en-GB"/>
        </a:p>
      </dgm:t>
    </dgm:pt>
    <dgm:pt modelId="{7C48EBB8-1E79-4E45-9830-BC6E3B912760}">
      <dgm:prSet custT="1"/>
      <dgm:spPr/>
      <dgm:t>
        <a:bodyPr/>
        <a:lstStyle/>
        <a:p>
          <a:pPr algn="just"/>
          <a:r>
            <a:rPr lang="en-US" sz="2400">
              <a:solidFill>
                <a:schemeClr val="tx1"/>
              </a:solidFill>
              <a:latin typeface="Times New Roman" panose="02020603050405020304" pitchFamily="18" charset="0"/>
              <a:cs typeface="Times New Roman" panose="02020603050405020304" pitchFamily="18" charset="0"/>
            </a:rPr>
            <a:t>Croeso Digital: Smart Tourism and Tech Conference is a </a:t>
          </a:r>
          <a:r>
            <a:rPr lang="en-US" sz="2400" b="0">
              <a:solidFill>
                <a:schemeClr val="tx1"/>
              </a:solidFill>
              <a:latin typeface="Times New Roman" panose="02020603050405020304" pitchFamily="18" charset="0"/>
              <a:cs typeface="Times New Roman" panose="02020603050405020304" pitchFamily="18" charset="0"/>
            </a:rPr>
            <a:t>2-day MICE event focusing on digital innovation in tourism and hospitality.</a:t>
          </a:r>
          <a:endParaRPr lang="en-GB" sz="2400" b="0">
            <a:solidFill>
              <a:schemeClr val="tx1"/>
            </a:solidFill>
            <a:latin typeface="Times New Roman" panose="02020603050405020304" pitchFamily="18" charset="0"/>
            <a:cs typeface="Times New Roman" panose="02020603050405020304" pitchFamily="18" charset="0"/>
          </a:endParaRPr>
        </a:p>
      </dgm:t>
    </dgm:pt>
    <dgm:pt modelId="{DC13BED4-5E05-4B37-8CA3-26AD74FDC958}" type="parTrans" cxnId="{A9928A2A-25CD-4A7C-B43B-0352EFFEBB9B}">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EAEB1869-EAA4-455D-BE80-03256BC13C3F}" type="sibTrans" cxnId="{A9928A2A-25CD-4A7C-B43B-0352EFFEBB9B}">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10D5510B-C1C6-46B0-BBBF-5AF69C1D98D4}">
      <dgm:prSet custT="1"/>
      <dgm:spPr/>
      <dgm:t>
        <a:bodyPr/>
        <a:lstStyle/>
        <a:p>
          <a:pPr algn="just"/>
          <a:r>
            <a:rPr lang="en-US" sz="2400" b="0">
              <a:solidFill>
                <a:schemeClr val="tx1"/>
              </a:solidFill>
              <a:latin typeface="Times New Roman" panose="02020603050405020304" pitchFamily="18" charset="0"/>
              <a:cs typeface="Times New Roman" panose="02020603050405020304" pitchFamily="18" charset="0"/>
            </a:rPr>
            <a:t>Themes: AI, immersive tech (VR/AR), and smart tourism practices.</a:t>
          </a:r>
          <a:endParaRPr lang="en-GB" sz="2400" b="0">
            <a:solidFill>
              <a:schemeClr val="tx1"/>
            </a:solidFill>
            <a:latin typeface="Times New Roman" panose="02020603050405020304" pitchFamily="18" charset="0"/>
            <a:cs typeface="Times New Roman" panose="02020603050405020304" pitchFamily="18" charset="0"/>
          </a:endParaRPr>
        </a:p>
      </dgm:t>
    </dgm:pt>
    <dgm:pt modelId="{B8C933D6-93D8-443D-8B71-2AE239EA5CEB}" type="parTrans" cxnId="{CF932AE9-D682-4CC3-9E1E-73E9FAE31EF7}">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9A369121-64EB-4CBA-8F6F-A843A554B85F}" type="sibTrans" cxnId="{CF932AE9-D682-4CC3-9E1E-73E9FAE31EF7}">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2F5AF302-956D-4371-9CB4-E7ED008A55CC}">
      <dgm:prSet custT="1"/>
      <dgm:spPr/>
      <dgm:t>
        <a:bodyPr/>
        <a:lstStyle/>
        <a:p>
          <a:pPr algn="just"/>
          <a:r>
            <a:rPr lang="fr-FR" sz="2400" b="0">
              <a:solidFill>
                <a:schemeClr val="tx1"/>
              </a:solidFill>
              <a:latin typeface="Times New Roman" panose="02020603050405020304" pitchFamily="18" charset="0"/>
              <a:cs typeface="Times New Roman" panose="02020603050405020304" pitchFamily="18" charset="0"/>
            </a:rPr>
            <a:t>Dates: 25–26th September 2025 and Venue: Swansea Arena Conference Suite.</a:t>
          </a:r>
          <a:endParaRPr lang="en-GB" sz="2400" b="0">
            <a:solidFill>
              <a:schemeClr val="tx1"/>
            </a:solidFill>
            <a:latin typeface="Times New Roman" panose="02020603050405020304" pitchFamily="18" charset="0"/>
            <a:cs typeface="Times New Roman" panose="02020603050405020304" pitchFamily="18" charset="0"/>
          </a:endParaRPr>
        </a:p>
      </dgm:t>
    </dgm:pt>
    <dgm:pt modelId="{B34A61EF-6E54-4FB3-B0EB-A68B86F76362}" type="parTrans" cxnId="{21DC1E8C-D900-4C20-AECA-E239087BCACF}">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E886ABCA-CDEB-4A0D-A090-1484AF7C1692}" type="sibTrans" cxnId="{21DC1E8C-D900-4C20-AECA-E239087BCACF}">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16CB5E87-E49C-443B-B5DF-C9B4057EC3F4}">
      <dgm:prSet custT="1"/>
      <dgm:spPr/>
      <dgm:t>
        <a:bodyPr/>
        <a:lstStyle/>
        <a:p>
          <a:pPr algn="just"/>
          <a:r>
            <a:rPr lang="en-US" sz="2400">
              <a:solidFill>
                <a:schemeClr val="tx1"/>
              </a:solidFill>
              <a:latin typeface="Times New Roman" panose="02020603050405020304" pitchFamily="18" charset="0"/>
              <a:cs typeface="Times New Roman" panose="02020603050405020304" pitchFamily="18" charset="0"/>
            </a:rPr>
            <a:t>The event supports Visit Wales' "Year of Croeso 2025" campaign.</a:t>
          </a:r>
          <a:endParaRPr lang="en-GB" sz="2400">
            <a:solidFill>
              <a:schemeClr val="tx1"/>
            </a:solidFill>
            <a:latin typeface="Times New Roman" panose="02020603050405020304" pitchFamily="18" charset="0"/>
            <a:cs typeface="Times New Roman" panose="02020603050405020304" pitchFamily="18" charset="0"/>
          </a:endParaRPr>
        </a:p>
      </dgm:t>
    </dgm:pt>
    <dgm:pt modelId="{C3AE8C8D-803F-4948-9F21-3DFFE55C8373}" type="parTrans" cxnId="{067B1393-ADA7-4EF6-9644-069BD27D1CC6}">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78743E6E-2E21-435C-9EBF-182302225E82}" type="sibTrans" cxnId="{067B1393-ADA7-4EF6-9644-069BD27D1CC6}">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CA70856C-0B4B-44CB-978B-29EEF6A03833}" type="pres">
      <dgm:prSet presAssocID="{AB17BE6D-26DF-44FE-8008-E4B1C0F239F5}" presName="Name0" presStyleCnt="0">
        <dgm:presLayoutVars>
          <dgm:chMax val="7"/>
          <dgm:chPref val="7"/>
          <dgm:dir/>
        </dgm:presLayoutVars>
      </dgm:prSet>
      <dgm:spPr/>
    </dgm:pt>
    <dgm:pt modelId="{C77E112E-AC6B-46AA-8FFE-03397F6AA135}" type="pres">
      <dgm:prSet presAssocID="{AB17BE6D-26DF-44FE-8008-E4B1C0F239F5}" presName="Name1" presStyleCnt="0"/>
      <dgm:spPr/>
    </dgm:pt>
    <dgm:pt modelId="{D46C933B-F166-4A53-A607-ACE30C3F002E}" type="pres">
      <dgm:prSet presAssocID="{AB17BE6D-26DF-44FE-8008-E4B1C0F239F5}" presName="cycle" presStyleCnt="0"/>
      <dgm:spPr/>
    </dgm:pt>
    <dgm:pt modelId="{C2753E1D-1199-4F93-9D2D-1A98E3BC476A}" type="pres">
      <dgm:prSet presAssocID="{AB17BE6D-26DF-44FE-8008-E4B1C0F239F5}" presName="srcNode" presStyleLbl="node1" presStyleIdx="0" presStyleCnt="4"/>
      <dgm:spPr/>
    </dgm:pt>
    <dgm:pt modelId="{B1560FD0-FCBD-499B-8A7B-52F18049F7BD}" type="pres">
      <dgm:prSet presAssocID="{AB17BE6D-26DF-44FE-8008-E4B1C0F239F5}" presName="conn" presStyleLbl="parChTrans1D2" presStyleIdx="0" presStyleCnt="1"/>
      <dgm:spPr/>
    </dgm:pt>
    <dgm:pt modelId="{0B7EB961-78BF-470E-B846-D6CD9FDBD0EC}" type="pres">
      <dgm:prSet presAssocID="{AB17BE6D-26DF-44FE-8008-E4B1C0F239F5}" presName="extraNode" presStyleLbl="node1" presStyleIdx="0" presStyleCnt="4"/>
      <dgm:spPr/>
    </dgm:pt>
    <dgm:pt modelId="{3A2BFE5E-32DE-4A5E-B994-9A3A8BD809BB}" type="pres">
      <dgm:prSet presAssocID="{AB17BE6D-26DF-44FE-8008-E4B1C0F239F5}" presName="dstNode" presStyleLbl="node1" presStyleIdx="0" presStyleCnt="4"/>
      <dgm:spPr/>
    </dgm:pt>
    <dgm:pt modelId="{92517292-ABC3-43EF-859A-EDDD5F551AF3}" type="pres">
      <dgm:prSet presAssocID="{7C48EBB8-1E79-4E45-9830-BC6E3B912760}" presName="text_1" presStyleLbl="node1" presStyleIdx="0" presStyleCnt="4">
        <dgm:presLayoutVars>
          <dgm:bulletEnabled val="1"/>
        </dgm:presLayoutVars>
      </dgm:prSet>
      <dgm:spPr/>
    </dgm:pt>
    <dgm:pt modelId="{EA728876-4D0E-42FB-A3B3-282352BAE3BC}" type="pres">
      <dgm:prSet presAssocID="{7C48EBB8-1E79-4E45-9830-BC6E3B912760}" presName="accent_1" presStyleCnt="0"/>
      <dgm:spPr/>
    </dgm:pt>
    <dgm:pt modelId="{001F600D-F130-44BE-A333-ACF21EB323C8}" type="pres">
      <dgm:prSet presAssocID="{7C48EBB8-1E79-4E45-9830-BC6E3B912760}" presName="accentRepeatNode" presStyleLbl="solidFgAcc1" presStyleIdx="0" presStyleCnt="4"/>
      <dgm:spPr/>
    </dgm:pt>
    <dgm:pt modelId="{22FF0B9B-F23F-44F7-ADAA-40F15EF34B77}" type="pres">
      <dgm:prSet presAssocID="{10D5510B-C1C6-46B0-BBBF-5AF69C1D98D4}" presName="text_2" presStyleLbl="node1" presStyleIdx="1" presStyleCnt="4">
        <dgm:presLayoutVars>
          <dgm:bulletEnabled val="1"/>
        </dgm:presLayoutVars>
      </dgm:prSet>
      <dgm:spPr/>
    </dgm:pt>
    <dgm:pt modelId="{EFB2DB4E-8367-422D-9B76-9F2BCDB1D92C}" type="pres">
      <dgm:prSet presAssocID="{10D5510B-C1C6-46B0-BBBF-5AF69C1D98D4}" presName="accent_2" presStyleCnt="0"/>
      <dgm:spPr/>
    </dgm:pt>
    <dgm:pt modelId="{21F716F9-BD05-4009-AB1B-A4D24252E2F1}" type="pres">
      <dgm:prSet presAssocID="{10D5510B-C1C6-46B0-BBBF-5AF69C1D98D4}" presName="accentRepeatNode" presStyleLbl="solidFgAcc1" presStyleIdx="1" presStyleCnt="4"/>
      <dgm:spPr/>
    </dgm:pt>
    <dgm:pt modelId="{0943C1B0-D243-4E1A-82CB-3F17271F429E}" type="pres">
      <dgm:prSet presAssocID="{2F5AF302-956D-4371-9CB4-E7ED008A55CC}" presName="text_3" presStyleLbl="node1" presStyleIdx="2" presStyleCnt="4">
        <dgm:presLayoutVars>
          <dgm:bulletEnabled val="1"/>
        </dgm:presLayoutVars>
      </dgm:prSet>
      <dgm:spPr/>
    </dgm:pt>
    <dgm:pt modelId="{A96CB13D-48E4-4667-91D9-11BC2211EACF}" type="pres">
      <dgm:prSet presAssocID="{2F5AF302-956D-4371-9CB4-E7ED008A55CC}" presName="accent_3" presStyleCnt="0"/>
      <dgm:spPr/>
    </dgm:pt>
    <dgm:pt modelId="{46E52EB8-197C-4F52-9BBD-8A4AEB0C154A}" type="pres">
      <dgm:prSet presAssocID="{2F5AF302-956D-4371-9CB4-E7ED008A55CC}" presName="accentRepeatNode" presStyleLbl="solidFgAcc1" presStyleIdx="2" presStyleCnt="4"/>
      <dgm:spPr/>
    </dgm:pt>
    <dgm:pt modelId="{45AC2282-6212-4C4A-A4CF-1C5464CB34C8}" type="pres">
      <dgm:prSet presAssocID="{16CB5E87-E49C-443B-B5DF-C9B4057EC3F4}" presName="text_4" presStyleLbl="node1" presStyleIdx="3" presStyleCnt="4">
        <dgm:presLayoutVars>
          <dgm:bulletEnabled val="1"/>
        </dgm:presLayoutVars>
      </dgm:prSet>
      <dgm:spPr/>
    </dgm:pt>
    <dgm:pt modelId="{EB198D47-3DC8-4E5A-BBBC-9B622D564DC5}" type="pres">
      <dgm:prSet presAssocID="{16CB5E87-E49C-443B-B5DF-C9B4057EC3F4}" presName="accent_4" presStyleCnt="0"/>
      <dgm:spPr/>
    </dgm:pt>
    <dgm:pt modelId="{85F3C081-38AD-4766-AACA-A869A9E13CA6}" type="pres">
      <dgm:prSet presAssocID="{16CB5E87-E49C-443B-B5DF-C9B4057EC3F4}" presName="accentRepeatNode" presStyleLbl="solidFgAcc1" presStyleIdx="3" presStyleCnt="4"/>
      <dgm:spPr/>
    </dgm:pt>
  </dgm:ptLst>
  <dgm:cxnLst>
    <dgm:cxn modelId="{A9928A2A-25CD-4A7C-B43B-0352EFFEBB9B}" srcId="{AB17BE6D-26DF-44FE-8008-E4B1C0F239F5}" destId="{7C48EBB8-1E79-4E45-9830-BC6E3B912760}" srcOrd="0" destOrd="0" parTransId="{DC13BED4-5E05-4B37-8CA3-26AD74FDC958}" sibTransId="{EAEB1869-EAA4-455D-BE80-03256BC13C3F}"/>
    <dgm:cxn modelId="{8761B92C-BE0E-45E4-9336-4D5BD4D30B37}" type="presOf" srcId="{7C48EBB8-1E79-4E45-9830-BC6E3B912760}" destId="{92517292-ABC3-43EF-859A-EDDD5F551AF3}" srcOrd="0" destOrd="0" presId="urn:microsoft.com/office/officeart/2008/layout/VerticalCurvedList"/>
    <dgm:cxn modelId="{B1306273-4B5D-4154-9277-E6AED1D40636}" type="presOf" srcId="{AB17BE6D-26DF-44FE-8008-E4B1C0F239F5}" destId="{CA70856C-0B4B-44CB-978B-29EEF6A03833}" srcOrd="0" destOrd="0" presId="urn:microsoft.com/office/officeart/2008/layout/VerticalCurvedList"/>
    <dgm:cxn modelId="{21DC1E8C-D900-4C20-AECA-E239087BCACF}" srcId="{AB17BE6D-26DF-44FE-8008-E4B1C0F239F5}" destId="{2F5AF302-956D-4371-9CB4-E7ED008A55CC}" srcOrd="2" destOrd="0" parTransId="{B34A61EF-6E54-4FB3-B0EB-A68B86F76362}" sibTransId="{E886ABCA-CDEB-4A0D-A090-1484AF7C1692}"/>
    <dgm:cxn modelId="{067B1393-ADA7-4EF6-9644-069BD27D1CC6}" srcId="{AB17BE6D-26DF-44FE-8008-E4B1C0F239F5}" destId="{16CB5E87-E49C-443B-B5DF-C9B4057EC3F4}" srcOrd="3" destOrd="0" parTransId="{C3AE8C8D-803F-4948-9F21-3DFFE55C8373}" sibTransId="{78743E6E-2E21-435C-9EBF-182302225E82}"/>
    <dgm:cxn modelId="{4412C7C5-4592-4A3B-8D15-6189903ABFE6}" type="presOf" srcId="{16CB5E87-E49C-443B-B5DF-C9B4057EC3F4}" destId="{45AC2282-6212-4C4A-A4CF-1C5464CB34C8}" srcOrd="0" destOrd="0" presId="urn:microsoft.com/office/officeart/2008/layout/VerticalCurvedList"/>
    <dgm:cxn modelId="{665B56D0-186F-496B-AC29-A44BB6D8667C}" type="presOf" srcId="{10D5510B-C1C6-46B0-BBBF-5AF69C1D98D4}" destId="{22FF0B9B-F23F-44F7-ADAA-40F15EF34B77}" srcOrd="0" destOrd="0" presId="urn:microsoft.com/office/officeart/2008/layout/VerticalCurvedList"/>
    <dgm:cxn modelId="{16F8BED0-FD26-4ED7-8ED5-8E5AA0A661ED}" type="presOf" srcId="{EAEB1869-EAA4-455D-BE80-03256BC13C3F}" destId="{B1560FD0-FCBD-499B-8A7B-52F18049F7BD}" srcOrd="0" destOrd="0" presId="urn:microsoft.com/office/officeart/2008/layout/VerticalCurvedList"/>
    <dgm:cxn modelId="{762F2EE3-CA56-43F2-A2E3-4EE175F464D1}" type="presOf" srcId="{2F5AF302-956D-4371-9CB4-E7ED008A55CC}" destId="{0943C1B0-D243-4E1A-82CB-3F17271F429E}" srcOrd="0" destOrd="0" presId="urn:microsoft.com/office/officeart/2008/layout/VerticalCurvedList"/>
    <dgm:cxn modelId="{CF932AE9-D682-4CC3-9E1E-73E9FAE31EF7}" srcId="{AB17BE6D-26DF-44FE-8008-E4B1C0F239F5}" destId="{10D5510B-C1C6-46B0-BBBF-5AF69C1D98D4}" srcOrd="1" destOrd="0" parTransId="{B8C933D6-93D8-443D-8B71-2AE239EA5CEB}" sibTransId="{9A369121-64EB-4CBA-8F6F-A843A554B85F}"/>
    <dgm:cxn modelId="{126C12EC-0F47-4E28-8AB2-D14BD14B5880}" type="presParOf" srcId="{CA70856C-0B4B-44CB-978B-29EEF6A03833}" destId="{C77E112E-AC6B-46AA-8FFE-03397F6AA135}" srcOrd="0" destOrd="0" presId="urn:microsoft.com/office/officeart/2008/layout/VerticalCurvedList"/>
    <dgm:cxn modelId="{E189C301-144B-4726-81D2-BA46D184D667}" type="presParOf" srcId="{C77E112E-AC6B-46AA-8FFE-03397F6AA135}" destId="{D46C933B-F166-4A53-A607-ACE30C3F002E}" srcOrd="0" destOrd="0" presId="urn:microsoft.com/office/officeart/2008/layout/VerticalCurvedList"/>
    <dgm:cxn modelId="{A67B8FFE-6EEE-4E88-A6C4-D9D94FA760E9}" type="presParOf" srcId="{D46C933B-F166-4A53-A607-ACE30C3F002E}" destId="{C2753E1D-1199-4F93-9D2D-1A98E3BC476A}" srcOrd="0" destOrd="0" presId="urn:microsoft.com/office/officeart/2008/layout/VerticalCurvedList"/>
    <dgm:cxn modelId="{ED3A50E9-0F75-4B01-89B5-26878AFBC8EE}" type="presParOf" srcId="{D46C933B-F166-4A53-A607-ACE30C3F002E}" destId="{B1560FD0-FCBD-499B-8A7B-52F18049F7BD}" srcOrd="1" destOrd="0" presId="urn:microsoft.com/office/officeart/2008/layout/VerticalCurvedList"/>
    <dgm:cxn modelId="{79BDC064-C154-44BD-AADD-E8357E376776}" type="presParOf" srcId="{D46C933B-F166-4A53-A607-ACE30C3F002E}" destId="{0B7EB961-78BF-470E-B846-D6CD9FDBD0EC}" srcOrd="2" destOrd="0" presId="urn:microsoft.com/office/officeart/2008/layout/VerticalCurvedList"/>
    <dgm:cxn modelId="{FA9D6649-9D7E-4628-A627-2C19901B27EF}" type="presParOf" srcId="{D46C933B-F166-4A53-A607-ACE30C3F002E}" destId="{3A2BFE5E-32DE-4A5E-B994-9A3A8BD809BB}" srcOrd="3" destOrd="0" presId="urn:microsoft.com/office/officeart/2008/layout/VerticalCurvedList"/>
    <dgm:cxn modelId="{03EA6AF8-986F-450C-81B6-120D62DD736C}" type="presParOf" srcId="{C77E112E-AC6B-46AA-8FFE-03397F6AA135}" destId="{92517292-ABC3-43EF-859A-EDDD5F551AF3}" srcOrd="1" destOrd="0" presId="urn:microsoft.com/office/officeart/2008/layout/VerticalCurvedList"/>
    <dgm:cxn modelId="{28B411E8-9517-43E3-AA52-F7E9D34C3A56}" type="presParOf" srcId="{C77E112E-AC6B-46AA-8FFE-03397F6AA135}" destId="{EA728876-4D0E-42FB-A3B3-282352BAE3BC}" srcOrd="2" destOrd="0" presId="urn:microsoft.com/office/officeart/2008/layout/VerticalCurvedList"/>
    <dgm:cxn modelId="{A4879315-8024-4E50-A397-7F59F5DAFEC6}" type="presParOf" srcId="{EA728876-4D0E-42FB-A3B3-282352BAE3BC}" destId="{001F600D-F130-44BE-A333-ACF21EB323C8}" srcOrd="0" destOrd="0" presId="urn:microsoft.com/office/officeart/2008/layout/VerticalCurvedList"/>
    <dgm:cxn modelId="{3E253054-6B85-4F3C-A603-0597325F460B}" type="presParOf" srcId="{C77E112E-AC6B-46AA-8FFE-03397F6AA135}" destId="{22FF0B9B-F23F-44F7-ADAA-40F15EF34B77}" srcOrd="3" destOrd="0" presId="urn:microsoft.com/office/officeart/2008/layout/VerticalCurvedList"/>
    <dgm:cxn modelId="{3AD54828-46E3-47BE-8530-38DC50BCF41A}" type="presParOf" srcId="{C77E112E-AC6B-46AA-8FFE-03397F6AA135}" destId="{EFB2DB4E-8367-422D-9B76-9F2BCDB1D92C}" srcOrd="4" destOrd="0" presId="urn:microsoft.com/office/officeart/2008/layout/VerticalCurvedList"/>
    <dgm:cxn modelId="{DB368386-59C1-43C4-8B5A-0561D461D6CA}" type="presParOf" srcId="{EFB2DB4E-8367-422D-9B76-9F2BCDB1D92C}" destId="{21F716F9-BD05-4009-AB1B-A4D24252E2F1}" srcOrd="0" destOrd="0" presId="urn:microsoft.com/office/officeart/2008/layout/VerticalCurvedList"/>
    <dgm:cxn modelId="{C25A7CDF-1E04-4ED1-9EF6-706A0E11299C}" type="presParOf" srcId="{C77E112E-AC6B-46AA-8FFE-03397F6AA135}" destId="{0943C1B0-D243-4E1A-82CB-3F17271F429E}" srcOrd="5" destOrd="0" presId="urn:microsoft.com/office/officeart/2008/layout/VerticalCurvedList"/>
    <dgm:cxn modelId="{91E02DB9-1277-4A4A-8E54-FC2C5152C150}" type="presParOf" srcId="{C77E112E-AC6B-46AA-8FFE-03397F6AA135}" destId="{A96CB13D-48E4-4667-91D9-11BC2211EACF}" srcOrd="6" destOrd="0" presId="urn:microsoft.com/office/officeart/2008/layout/VerticalCurvedList"/>
    <dgm:cxn modelId="{A7F075A1-EFDD-469F-8E44-60683DB1D7E2}" type="presParOf" srcId="{A96CB13D-48E4-4667-91D9-11BC2211EACF}" destId="{46E52EB8-197C-4F52-9BBD-8A4AEB0C154A}" srcOrd="0" destOrd="0" presId="urn:microsoft.com/office/officeart/2008/layout/VerticalCurvedList"/>
    <dgm:cxn modelId="{C3324727-7AC4-4303-AF1F-DB70131AD04E}" type="presParOf" srcId="{C77E112E-AC6B-46AA-8FFE-03397F6AA135}" destId="{45AC2282-6212-4C4A-A4CF-1C5464CB34C8}" srcOrd="7" destOrd="0" presId="urn:microsoft.com/office/officeart/2008/layout/VerticalCurvedList"/>
    <dgm:cxn modelId="{2247D665-5F8B-49B8-9323-82A69F58B16A}" type="presParOf" srcId="{C77E112E-AC6B-46AA-8FFE-03397F6AA135}" destId="{EB198D47-3DC8-4E5A-BBBC-9B622D564DC5}" srcOrd="8" destOrd="0" presId="urn:microsoft.com/office/officeart/2008/layout/VerticalCurvedList"/>
    <dgm:cxn modelId="{B2F7C30F-4DD4-4A64-BEAF-7EE416600562}" type="presParOf" srcId="{EB198D47-3DC8-4E5A-BBBC-9B622D564DC5}" destId="{85F3C081-38AD-4766-AACA-A869A9E13CA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40B0FA-0749-4EE6-9DEC-3CC5BDF076D8}" type="doc">
      <dgm:prSet loTypeId="urn:microsoft.com/office/officeart/2005/8/layout/list1" loCatId="list" qsTypeId="urn:microsoft.com/office/officeart/2005/8/quickstyle/3d2" qsCatId="3D" csTypeId="urn:microsoft.com/office/officeart/2005/8/colors/accent6_1" csCatId="accent6" phldr="1"/>
      <dgm:spPr/>
      <dgm:t>
        <a:bodyPr/>
        <a:lstStyle/>
        <a:p>
          <a:endParaRPr lang="en-GB"/>
        </a:p>
      </dgm:t>
    </dgm:pt>
    <dgm:pt modelId="{5423937E-0CA9-4664-B796-F7973C3299BC}">
      <dgm:prSet custT="1"/>
      <dgm:spPr/>
      <dgm:t>
        <a:bodyPr/>
        <a:lstStyle/>
        <a:p>
          <a:pPr algn="just"/>
          <a:r>
            <a:rPr lang="en-US" sz="2400">
              <a:latin typeface="Times New Roman" panose="02020603050405020304" pitchFamily="18" charset="0"/>
              <a:cs typeface="Times New Roman" panose="02020603050405020304" pitchFamily="18" charset="0"/>
            </a:rPr>
            <a:t>The venue provides a technological environment, such as high-speed internet and AV support (Luger, 2025).</a:t>
          </a:r>
          <a:endParaRPr lang="en-GB" sz="2400">
            <a:latin typeface="Times New Roman" panose="02020603050405020304" pitchFamily="18" charset="0"/>
            <a:cs typeface="Times New Roman" panose="02020603050405020304" pitchFamily="18" charset="0"/>
          </a:endParaRPr>
        </a:p>
      </dgm:t>
    </dgm:pt>
    <dgm:pt modelId="{2F0AB00E-EE27-4034-B099-C6F3308E3FB4}" type="parTrans" cxnId="{264E5B8C-4820-4336-B093-E41C92D47053}">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62C429FD-83FC-4828-8620-F0A0AA177372}" type="sibTrans" cxnId="{264E5B8C-4820-4336-B093-E41C92D47053}">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2D942618-DFCE-4E16-A3B3-61EBDCD007DE}">
      <dgm:prSet custT="1"/>
      <dgm:spPr/>
      <dgm:t>
        <a:bodyPr/>
        <a:lstStyle/>
        <a:p>
          <a:pPr algn="just"/>
          <a:r>
            <a:rPr lang="en-US" sz="2400">
              <a:latin typeface="Times New Roman" panose="02020603050405020304" pitchFamily="18" charset="0"/>
              <a:cs typeface="Times New Roman" panose="02020603050405020304" pitchFamily="18" charset="0"/>
            </a:rPr>
            <a:t>Staffing requirements will be event managers, tech support specialists, hospital and local Welsh tourism representatives (Seyitoğlu et al., 2023). </a:t>
          </a:r>
          <a:endParaRPr lang="en-GB" sz="2400">
            <a:latin typeface="Times New Roman" panose="02020603050405020304" pitchFamily="18" charset="0"/>
            <a:cs typeface="Times New Roman" panose="02020603050405020304" pitchFamily="18" charset="0"/>
          </a:endParaRPr>
        </a:p>
      </dgm:t>
    </dgm:pt>
    <dgm:pt modelId="{7DE3CD4F-5B9D-4E53-9FE3-1D31E55687B1}" type="parTrans" cxnId="{20E775A1-C906-4FE2-AB18-E4AF0FF8FB6F}">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9F5D3BF2-969E-412D-9659-089CCFA2F7AA}" type="sibTrans" cxnId="{20E775A1-C906-4FE2-AB18-E4AF0FF8FB6F}">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57C90277-49E3-4C7C-BCB0-DBC9AACEABE0}">
      <dgm:prSet custT="1"/>
      <dgm:spPr/>
      <dgm:t>
        <a:bodyPr/>
        <a:lstStyle/>
        <a:p>
          <a:pPr algn="just"/>
          <a:r>
            <a:rPr lang="en-US" sz="2400">
              <a:latin typeface="Times New Roman" panose="02020603050405020304" pitchFamily="18" charset="0"/>
              <a:cs typeface="Times New Roman" panose="02020603050405020304" pitchFamily="18" charset="0"/>
            </a:rPr>
            <a:t>Resources will include catering services that provide local Welsh foods, audiovisual equipment to demonstrate the technology, parking areas, and seating arrangements (Carter, 2024). </a:t>
          </a:r>
          <a:endParaRPr lang="en-GB" sz="2400">
            <a:latin typeface="Times New Roman" panose="02020603050405020304" pitchFamily="18" charset="0"/>
            <a:cs typeface="Times New Roman" panose="02020603050405020304" pitchFamily="18" charset="0"/>
          </a:endParaRPr>
        </a:p>
      </dgm:t>
    </dgm:pt>
    <dgm:pt modelId="{2D8393AD-6971-4B06-BFCF-5B51F93F96E1}" type="parTrans" cxnId="{1C9A8890-2B1C-4CBA-9CB2-CB147944C5B2}">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3FCC38F3-E29C-43D3-8C3B-BEDFBE151222}" type="sibTrans" cxnId="{1C9A8890-2B1C-4CBA-9CB2-CB147944C5B2}">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B3822623-FC09-416C-A34C-D16DABE0BF55}">
      <dgm:prSet custT="1"/>
      <dgm:spPr/>
      <dgm:t>
        <a:bodyPr/>
        <a:lstStyle/>
        <a:p>
          <a:pPr algn="just"/>
          <a:r>
            <a:rPr lang="en-GB" sz="2400" b="0" i="0">
              <a:latin typeface="Times New Roman" panose="02020603050405020304" pitchFamily="18" charset="0"/>
              <a:cs typeface="Times New Roman" panose="02020603050405020304" pitchFamily="18" charset="0"/>
            </a:rPr>
            <a:t>Venue Fit: Swansea Arena offers modern AV and hybrid capabilities</a:t>
          </a:r>
          <a:r>
            <a:rPr lang="en-GB" sz="2400" b="1">
              <a:latin typeface="Times New Roman" panose="02020603050405020304" pitchFamily="18" charset="0"/>
              <a:cs typeface="Times New Roman" panose="02020603050405020304" pitchFamily="18" charset="0"/>
            </a:rPr>
            <a:t>.</a:t>
          </a:r>
        </a:p>
      </dgm:t>
    </dgm:pt>
    <dgm:pt modelId="{5B67FD7B-C507-4041-90E1-E999CDF654D8}" type="parTrans" cxnId="{CE01EDBD-DB7C-4557-BA70-28344AEFF8BA}">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136794ED-D647-42FE-B867-935528112BD6}" type="sibTrans" cxnId="{CE01EDBD-DB7C-4557-BA70-28344AEFF8BA}">
      <dgm:prSet/>
      <dgm:spPr/>
      <dgm:t>
        <a:bodyPr/>
        <a:lstStyle/>
        <a:p>
          <a:pPr algn="just"/>
          <a:endParaRPr lang="en-GB" sz="2400">
            <a:solidFill>
              <a:schemeClr val="bg1"/>
            </a:solidFill>
            <a:latin typeface="Times New Roman" panose="02020603050405020304" pitchFamily="18" charset="0"/>
            <a:cs typeface="Times New Roman" panose="02020603050405020304" pitchFamily="18" charset="0"/>
          </a:endParaRPr>
        </a:p>
      </dgm:t>
    </dgm:pt>
    <dgm:pt modelId="{0A80DE54-5D94-432C-B614-669EEAE28E31}" type="pres">
      <dgm:prSet presAssocID="{F140B0FA-0749-4EE6-9DEC-3CC5BDF076D8}" presName="linear" presStyleCnt="0">
        <dgm:presLayoutVars>
          <dgm:dir/>
          <dgm:animLvl val="lvl"/>
          <dgm:resizeHandles val="exact"/>
        </dgm:presLayoutVars>
      </dgm:prSet>
      <dgm:spPr/>
    </dgm:pt>
    <dgm:pt modelId="{4B749542-527E-4597-9C11-BA93321A59A6}" type="pres">
      <dgm:prSet presAssocID="{B3822623-FC09-416C-A34C-D16DABE0BF55}" presName="parentLin" presStyleCnt="0"/>
      <dgm:spPr/>
    </dgm:pt>
    <dgm:pt modelId="{BC751E51-63BB-464A-8B2F-F86A9584A148}" type="pres">
      <dgm:prSet presAssocID="{B3822623-FC09-416C-A34C-D16DABE0BF55}" presName="parentLeftMargin" presStyleLbl="node1" presStyleIdx="0" presStyleCnt="4"/>
      <dgm:spPr/>
    </dgm:pt>
    <dgm:pt modelId="{E9D81FF3-5679-4A78-BE25-61C11468DB8C}" type="pres">
      <dgm:prSet presAssocID="{B3822623-FC09-416C-A34C-D16DABE0BF55}" presName="parentText" presStyleLbl="node1" presStyleIdx="0" presStyleCnt="4" custScaleX="130340">
        <dgm:presLayoutVars>
          <dgm:chMax val="0"/>
          <dgm:bulletEnabled val="1"/>
        </dgm:presLayoutVars>
      </dgm:prSet>
      <dgm:spPr/>
    </dgm:pt>
    <dgm:pt modelId="{678C74E9-0A53-4EE2-BE44-84EEBD28A26F}" type="pres">
      <dgm:prSet presAssocID="{B3822623-FC09-416C-A34C-D16DABE0BF55}" presName="negativeSpace" presStyleCnt="0"/>
      <dgm:spPr/>
    </dgm:pt>
    <dgm:pt modelId="{73DF2E11-8EF1-4B57-8A52-FD75874E3293}" type="pres">
      <dgm:prSet presAssocID="{B3822623-FC09-416C-A34C-D16DABE0BF55}" presName="childText" presStyleLbl="conFgAcc1" presStyleIdx="0" presStyleCnt="4">
        <dgm:presLayoutVars>
          <dgm:bulletEnabled val="1"/>
        </dgm:presLayoutVars>
      </dgm:prSet>
      <dgm:spPr/>
    </dgm:pt>
    <dgm:pt modelId="{A0820B6C-3439-47AB-9F91-9CB8804B151D}" type="pres">
      <dgm:prSet presAssocID="{136794ED-D647-42FE-B867-935528112BD6}" presName="spaceBetweenRectangles" presStyleCnt="0"/>
      <dgm:spPr/>
    </dgm:pt>
    <dgm:pt modelId="{BBE02232-0571-434E-A82F-DDFFAC9F037F}" type="pres">
      <dgm:prSet presAssocID="{5423937E-0CA9-4664-B796-F7973C3299BC}" presName="parentLin" presStyleCnt="0"/>
      <dgm:spPr/>
    </dgm:pt>
    <dgm:pt modelId="{725362AF-C809-43D7-B2AC-3BADB01C421B}" type="pres">
      <dgm:prSet presAssocID="{5423937E-0CA9-4664-B796-F7973C3299BC}" presName="parentLeftMargin" presStyleLbl="node1" presStyleIdx="0" presStyleCnt="4"/>
      <dgm:spPr/>
    </dgm:pt>
    <dgm:pt modelId="{37A102E3-4F95-497F-9DE9-086A7D01D329}" type="pres">
      <dgm:prSet presAssocID="{5423937E-0CA9-4664-B796-F7973C3299BC}" presName="parentText" presStyleLbl="node1" presStyleIdx="1" presStyleCnt="4" custScaleX="128977">
        <dgm:presLayoutVars>
          <dgm:chMax val="0"/>
          <dgm:bulletEnabled val="1"/>
        </dgm:presLayoutVars>
      </dgm:prSet>
      <dgm:spPr/>
    </dgm:pt>
    <dgm:pt modelId="{C91A8B19-6665-4B8B-94FA-84D247EBE87E}" type="pres">
      <dgm:prSet presAssocID="{5423937E-0CA9-4664-B796-F7973C3299BC}" presName="negativeSpace" presStyleCnt="0"/>
      <dgm:spPr/>
    </dgm:pt>
    <dgm:pt modelId="{C17A65D4-7FF8-4262-B741-35E69F5A76E5}" type="pres">
      <dgm:prSet presAssocID="{5423937E-0CA9-4664-B796-F7973C3299BC}" presName="childText" presStyleLbl="conFgAcc1" presStyleIdx="1" presStyleCnt="4">
        <dgm:presLayoutVars>
          <dgm:bulletEnabled val="1"/>
        </dgm:presLayoutVars>
      </dgm:prSet>
      <dgm:spPr/>
    </dgm:pt>
    <dgm:pt modelId="{D1CF9940-37D3-487E-ADF6-66A61E8A0CB9}" type="pres">
      <dgm:prSet presAssocID="{62C429FD-83FC-4828-8620-F0A0AA177372}" presName="spaceBetweenRectangles" presStyleCnt="0"/>
      <dgm:spPr/>
    </dgm:pt>
    <dgm:pt modelId="{9ACA0E26-5F7E-418D-AA7E-3DD074FA4015}" type="pres">
      <dgm:prSet presAssocID="{2D942618-DFCE-4E16-A3B3-61EBDCD007DE}" presName="parentLin" presStyleCnt="0"/>
      <dgm:spPr/>
    </dgm:pt>
    <dgm:pt modelId="{76E5C4CD-2CFA-41D4-92DA-EF0FE73400B7}" type="pres">
      <dgm:prSet presAssocID="{2D942618-DFCE-4E16-A3B3-61EBDCD007DE}" presName="parentLeftMargin" presStyleLbl="node1" presStyleIdx="1" presStyleCnt="4"/>
      <dgm:spPr/>
    </dgm:pt>
    <dgm:pt modelId="{869FA750-2A0F-4B9F-86F7-52B23BD4FCA7}" type="pres">
      <dgm:prSet presAssocID="{2D942618-DFCE-4E16-A3B3-61EBDCD007DE}" presName="parentText" presStyleLbl="node1" presStyleIdx="2" presStyleCnt="4" custScaleX="132156">
        <dgm:presLayoutVars>
          <dgm:chMax val="0"/>
          <dgm:bulletEnabled val="1"/>
        </dgm:presLayoutVars>
      </dgm:prSet>
      <dgm:spPr/>
    </dgm:pt>
    <dgm:pt modelId="{F2CA2642-7C43-4427-8AD9-16DF46A59048}" type="pres">
      <dgm:prSet presAssocID="{2D942618-DFCE-4E16-A3B3-61EBDCD007DE}" presName="negativeSpace" presStyleCnt="0"/>
      <dgm:spPr/>
    </dgm:pt>
    <dgm:pt modelId="{470C808B-962C-44DF-A8FC-FFC8993D6768}" type="pres">
      <dgm:prSet presAssocID="{2D942618-DFCE-4E16-A3B3-61EBDCD007DE}" presName="childText" presStyleLbl="conFgAcc1" presStyleIdx="2" presStyleCnt="4">
        <dgm:presLayoutVars>
          <dgm:bulletEnabled val="1"/>
        </dgm:presLayoutVars>
      </dgm:prSet>
      <dgm:spPr/>
    </dgm:pt>
    <dgm:pt modelId="{B4CA5286-D424-48F9-8AE2-E50E15899E46}" type="pres">
      <dgm:prSet presAssocID="{9F5D3BF2-969E-412D-9659-089CCFA2F7AA}" presName="spaceBetweenRectangles" presStyleCnt="0"/>
      <dgm:spPr/>
    </dgm:pt>
    <dgm:pt modelId="{F049F6A9-B172-428F-9C9D-F86EF931753D}" type="pres">
      <dgm:prSet presAssocID="{57C90277-49E3-4C7C-BCB0-DBC9AACEABE0}" presName="parentLin" presStyleCnt="0"/>
      <dgm:spPr/>
    </dgm:pt>
    <dgm:pt modelId="{84ABDE65-569B-4BFD-B934-F19AE7DB5E7E}" type="pres">
      <dgm:prSet presAssocID="{57C90277-49E3-4C7C-BCB0-DBC9AACEABE0}" presName="parentLeftMargin" presStyleLbl="node1" presStyleIdx="2" presStyleCnt="4"/>
      <dgm:spPr/>
    </dgm:pt>
    <dgm:pt modelId="{A926FCFF-E8F0-42CE-BCDF-9AEDAE9E81DD}" type="pres">
      <dgm:prSet presAssocID="{57C90277-49E3-4C7C-BCB0-DBC9AACEABE0}" presName="parentText" presStyleLbl="node1" presStyleIdx="3" presStyleCnt="4" custScaleX="132241">
        <dgm:presLayoutVars>
          <dgm:chMax val="0"/>
          <dgm:bulletEnabled val="1"/>
        </dgm:presLayoutVars>
      </dgm:prSet>
      <dgm:spPr/>
    </dgm:pt>
    <dgm:pt modelId="{E31570F2-8CE0-4E4E-825E-FEC34E4689C2}" type="pres">
      <dgm:prSet presAssocID="{57C90277-49E3-4C7C-BCB0-DBC9AACEABE0}" presName="negativeSpace" presStyleCnt="0"/>
      <dgm:spPr/>
    </dgm:pt>
    <dgm:pt modelId="{5ACD46D6-33B0-411F-85E7-9F3C60AE71EE}" type="pres">
      <dgm:prSet presAssocID="{57C90277-49E3-4C7C-BCB0-DBC9AACEABE0}" presName="childText" presStyleLbl="conFgAcc1" presStyleIdx="3" presStyleCnt="4">
        <dgm:presLayoutVars>
          <dgm:bulletEnabled val="1"/>
        </dgm:presLayoutVars>
      </dgm:prSet>
      <dgm:spPr/>
    </dgm:pt>
  </dgm:ptLst>
  <dgm:cxnLst>
    <dgm:cxn modelId="{9299372A-1E69-41E8-804A-36A5E6808B22}" type="presOf" srcId="{F140B0FA-0749-4EE6-9DEC-3CC5BDF076D8}" destId="{0A80DE54-5D94-432C-B614-669EEAE28E31}" srcOrd="0" destOrd="0" presId="urn:microsoft.com/office/officeart/2005/8/layout/list1"/>
    <dgm:cxn modelId="{82FAA933-61B2-4359-9256-1F4E16826973}" type="presOf" srcId="{5423937E-0CA9-4664-B796-F7973C3299BC}" destId="{37A102E3-4F95-497F-9DE9-086A7D01D329}" srcOrd="1" destOrd="0" presId="urn:microsoft.com/office/officeart/2005/8/layout/list1"/>
    <dgm:cxn modelId="{12F7055A-3A73-40B8-BB83-869C4F4D97F7}" type="presOf" srcId="{57C90277-49E3-4C7C-BCB0-DBC9AACEABE0}" destId="{A926FCFF-E8F0-42CE-BCDF-9AEDAE9E81DD}" srcOrd="1" destOrd="0" presId="urn:microsoft.com/office/officeart/2005/8/layout/list1"/>
    <dgm:cxn modelId="{D0357473-7BE2-453D-A6DF-D6EA7D22A7DA}" type="presOf" srcId="{2D942618-DFCE-4E16-A3B3-61EBDCD007DE}" destId="{869FA750-2A0F-4B9F-86F7-52B23BD4FCA7}" srcOrd="1" destOrd="0" presId="urn:microsoft.com/office/officeart/2005/8/layout/list1"/>
    <dgm:cxn modelId="{91EE727D-9BEB-414D-AF50-046A900DE380}" type="presOf" srcId="{2D942618-DFCE-4E16-A3B3-61EBDCD007DE}" destId="{76E5C4CD-2CFA-41D4-92DA-EF0FE73400B7}" srcOrd="0" destOrd="0" presId="urn:microsoft.com/office/officeart/2005/8/layout/list1"/>
    <dgm:cxn modelId="{6056A684-798D-43C7-A3F8-388215AA2D8E}" type="presOf" srcId="{B3822623-FC09-416C-A34C-D16DABE0BF55}" destId="{E9D81FF3-5679-4A78-BE25-61C11468DB8C}" srcOrd="1" destOrd="0" presId="urn:microsoft.com/office/officeart/2005/8/layout/list1"/>
    <dgm:cxn modelId="{264E5B8C-4820-4336-B093-E41C92D47053}" srcId="{F140B0FA-0749-4EE6-9DEC-3CC5BDF076D8}" destId="{5423937E-0CA9-4664-B796-F7973C3299BC}" srcOrd="1" destOrd="0" parTransId="{2F0AB00E-EE27-4034-B099-C6F3308E3FB4}" sibTransId="{62C429FD-83FC-4828-8620-F0A0AA177372}"/>
    <dgm:cxn modelId="{1C9A8890-2B1C-4CBA-9CB2-CB147944C5B2}" srcId="{F140B0FA-0749-4EE6-9DEC-3CC5BDF076D8}" destId="{57C90277-49E3-4C7C-BCB0-DBC9AACEABE0}" srcOrd="3" destOrd="0" parTransId="{2D8393AD-6971-4B06-BFCF-5B51F93F96E1}" sibTransId="{3FCC38F3-E29C-43D3-8C3B-BEDFBE151222}"/>
    <dgm:cxn modelId="{20E775A1-C906-4FE2-AB18-E4AF0FF8FB6F}" srcId="{F140B0FA-0749-4EE6-9DEC-3CC5BDF076D8}" destId="{2D942618-DFCE-4E16-A3B3-61EBDCD007DE}" srcOrd="2" destOrd="0" parTransId="{7DE3CD4F-5B9D-4E53-9FE3-1D31E55687B1}" sibTransId="{9F5D3BF2-969E-412D-9659-089CCFA2F7AA}"/>
    <dgm:cxn modelId="{CE01EDBD-DB7C-4557-BA70-28344AEFF8BA}" srcId="{F140B0FA-0749-4EE6-9DEC-3CC5BDF076D8}" destId="{B3822623-FC09-416C-A34C-D16DABE0BF55}" srcOrd="0" destOrd="0" parTransId="{5B67FD7B-C507-4041-90E1-E999CDF654D8}" sibTransId="{136794ED-D647-42FE-B867-935528112BD6}"/>
    <dgm:cxn modelId="{A43C25C2-EDB0-4A8D-9842-DA7D9E50CEAF}" type="presOf" srcId="{5423937E-0CA9-4664-B796-F7973C3299BC}" destId="{725362AF-C809-43D7-B2AC-3BADB01C421B}" srcOrd="0" destOrd="0" presId="urn:microsoft.com/office/officeart/2005/8/layout/list1"/>
    <dgm:cxn modelId="{D5984DE0-2F7C-4FDD-87F9-9ACD139DB6EC}" type="presOf" srcId="{57C90277-49E3-4C7C-BCB0-DBC9AACEABE0}" destId="{84ABDE65-569B-4BFD-B934-F19AE7DB5E7E}" srcOrd="0" destOrd="0" presId="urn:microsoft.com/office/officeart/2005/8/layout/list1"/>
    <dgm:cxn modelId="{1CB828EF-95BF-45E8-9B70-67C7608923FA}" type="presOf" srcId="{B3822623-FC09-416C-A34C-D16DABE0BF55}" destId="{BC751E51-63BB-464A-8B2F-F86A9584A148}" srcOrd="0" destOrd="0" presId="urn:microsoft.com/office/officeart/2005/8/layout/list1"/>
    <dgm:cxn modelId="{FCB072E9-37C0-4E64-AAA5-A4170C03A6BB}" type="presParOf" srcId="{0A80DE54-5D94-432C-B614-669EEAE28E31}" destId="{4B749542-527E-4597-9C11-BA93321A59A6}" srcOrd="0" destOrd="0" presId="urn:microsoft.com/office/officeart/2005/8/layout/list1"/>
    <dgm:cxn modelId="{30E11181-A85F-4E70-A146-D65DB86C472B}" type="presParOf" srcId="{4B749542-527E-4597-9C11-BA93321A59A6}" destId="{BC751E51-63BB-464A-8B2F-F86A9584A148}" srcOrd="0" destOrd="0" presId="urn:microsoft.com/office/officeart/2005/8/layout/list1"/>
    <dgm:cxn modelId="{1F4F9BDE-20C0-48A3-8D57-37B303F85A08}" type="presParOf" srcId="{4B749542-527E-4597-9C11-BA93321A59A6}" destId="{E9D81FF3-5679-4A78-BE25-61C11468DB8C}" srcOrd="1" destOrd="0" presId="urn:microsoft.com/office/officeart/2005/8/layout/list1"/>
    <dgm:cxn modelId="{E20DD027-93C6-4215-9A77-200B6DCEE969}" type="presParOf" srcId="{0A80DE54-5D94-432C-B614-669EEAE28E31}" destId="{678C74E9-0A53-4EE2-BE44-84EEBD28A26F}" srcOrd="1" destOrd="0" presId="urn:microsoft.com/office/officeart/2005/8/layout/list1"/>
    <dgm:cxn modelId="{D14D2A54-C344-42B3-8D6B-C6FFD091BBE7}" type="presParOf" srcId="{0A80DE54-5D94-432C-B614-669EEAE28E31}" destId="{73DF2E11-8EF1-4B57-8A52-FD75874E3293}" srcOrd="2" destOrd="0" presId="urn:microsoft.com/office/officeart/2005/8/layout/list1"/>
    <dgm:cxn modelId="{CA877FD4-FF13-4FF2-9589-0CD38652B752}" type="presParOf" srcId="{0A80DE54-5D94-432C-B614-669EEAE28E31}" destId="{A0820B6C-3439-47AB-9F91-9CB8804B151D}" srcOrd="3" destOrd="0" presId="urn:microsoft.com/office/officeart/2005/8/layout/list1"/>
    <dgm:cxn modelId="{FC8963F9-75F4-4C9B-A9B9-9C5CB1F6BF5E}" type="presParOf" srcId="{0A80DE54-5D94-432C-B614-669EEAE28E31}" destId="{BBE02232-0571-434E-A82F-DDFFAC9F037F}" srcOrd="4" destOrd="0" presId="urn:microsoft.com/office/officeart/2005/8/layout/list1"/>
    <dgm:cxn modelId="{D2BEEB35-6181-4CA5-9B56-F2E925EEAC81}" type="presParOf" srcId="{BBE02232-0571-434E-A82F-DDFFAC9F037F}" destId="{725362AF-C809-43D7-B2AC-3BADB01C421B}" srcOrd="0" destOrd="0" presId="urn:microsoft.com/office/officeart/2005/8/layout/list1"/>
    <dgm:cxn modelId="{5C1CF55B-F75E-431B-957E-A55851B836CD}" type="presParOf" srcId="{BBE02232-0571-434E-A82F-DDFFAC9F037F}" destId="{37A102E3-4F95-497F-9DE9-086A7D01D329}" srcOrd="1" destOrd="0" presId="urn:microsoft.com/office/officeart/2005/8/layout/list1"/>
    <dgm:cxn modelId="{6028445D-B9F5-4752-AD3E-D7F097C0CE63}" type="presParOf" srcId="{0A80DE54-5D94-432C-B614-669EEAE28E31}" destId="{C91A8B19-6665-4B8B-94FA-84D247EBE87E}" srcOrd="5" destOrd="0" presId="urn:microsoft.com/office/officeart/2005/8/layout/list1"/>
    <dgm:cxn modelId="{35AE717A-3ED4-47F0-A2DF-ED83F217596E}" type="presParOf" srcId="{0A80DE54-5D94-432C-B614-669EEAE28E31}" destId="{C17A65D4-7FF8-4262-B741-35E69F5A76E5}" srcOrd="6" destOrd="0" presId="urn:microsoft.com/office/officeart/2005/8/layout/list1"/>
    <dgm:cxn modelId="{7C47E014-295C-46C1-A813-71DEBAC1C97A}" type="presParOf" srcId="{0A80DE54-5D94-432C-B614-669EEAE28E31}" destId="{D1CF9940-37D3-487E-ADF6-66A61E8A0CB9}" srcOrd="7" destOrd="0" presId="urn:microsoft.com/office/officeart/2005/8/layout/list1"/>
    <dgm:cxn modelId="{3C2BFF62-1FAC-4664-BAFC-EF63681DAEC8}" type="presParOf" srcId="{0A80DE54-5D94-432C-B614-669EEAE28E31}" destId="{9ACA0E26-5F7E-418D-AA7E-3DD074FA4015}" srcOrd="8" destOrd="0" presId="urn:microsoft.com/office/officeart/2005/8/layout/list1"/>
    <dgm:cxn modelId="{C8614D57-5C75-4DA7-B156-136396FBECF7}" type="presParOf" srcId="{9ACA0E26-5F7E-418D-AA7E-3DD074FA4015}" destId="{76E5C4CD-2CFA-41D4-92DA-EF0FE73400B7}" srcOrd="0" destOrd="0" presId="urn:microsoft.com/office/officeart/2005/8/layout/list1"/>
    <dgm:cxn modelId="{235985EC-BF05-474F-BF1C-D739B403DEA3}" type="presParOf" srcId="{9ACA0E26-5F7E-418D-AA7E-3DD074FA4015}" destId="{869FA750-2A0F-4B9F-86F7-52B23BD4FCA7}" srcOrd="1" destOrd="0" presId="urn:microsoft.com/office/officeart/2005/8/layout/list1"/>
    <dgm:cxn modelId="{EDD352D2-CF50-43A8-A209-18212C629FB7}" type="presParOf" srcId="{0A80DE54-5D94-432C-B614-669EEAE28E31}" destId="{F2CA2642-7C43-4427-8AD9-16DF46A59048}" srcOrd="9" destOrd="0" presId="urn:microsoft.com/office/officeart/2005/8/layout/list1"/>
    <dgm:cxn modelId="{091FDBB4-0354-45C8-B745-35357F5D5AD5}" type="presParOf" srcId="{0A80DE54-5D94-432C-B614-669EEAE28E31}" destId="{470C808B-962C-44DF-A8FC-FFC8993D6768}" srcOrd="10" destOrd="0" presId="urn:microsoft.com/office/officeart/2005/8/layout/list1"/>
    <dgm:cxn modelId="{1E8C139F-0DF1-47EE-9111-EBB6CD4584B3}" type="presParOf" srcId="{0A80DE54-5D94-432C-B614-669EEAE28E31}" destId="{B4CA5286-D424-48F9-8AE2-E50E15899E46}" srcOrd="11" destOrd="0" presId="urn:microsoft.com/office/officeart/2005/8/layout/list1"/>
    <dgm:cxn modelId="{E93DC415-3599-4327-8026-A89EC147280D}" type="presParOf" srcId="{0A80DE54-5D94-432C-B614-669EEAE28E31}" destId="{F049F6A9-B172-428F-9C9D-F86EF931753D}" srcOrd="12" destOrd="0" presId="urn:microsoft.com/office/officeart/2005/8/layout/list1"/>
    <dgm:cxn modelId="{3931A4FD-5883-4F7A-97EB-FDD5935BB50E}" type="presParOf" srcId="{F049F6A9-B172-428F-9C9D-F86EF931753D}" destId="{84ABDE65-569B-4BFD-B934-F19AE7DB5E7E}" srcOrd="0" destOrd="0" presId="urn:microsoft.com/office/officeart/2005/8/layout/list1"/>
    <dgm:cxn modelId="{4E452524-2B7E-4D3F-B348-D7A238714CB4}" type="presParOf" srcId="{F049F6A9-B172-428F-9C9D-F86EF931753D}" destId="{A926FCFF-E8F0-42CE-BCDF-9AEDAE9E81DD}" srcOrd="1" destOrd="0" presId="urn:microsoft.com/office/officeart/2005/8/layout/list1"/>
    <dgm:cxn modelId="{A45CD085-2746-4825-ADA2-B204E7685155}" type="presParOf" srcId="{0A80DE54-5D94-432C-B614-669EEAE28E31}" destId="{E31570F2-8CE0-4E4E-825E-FEC34E4689C2}" srcOrd="13" destOrd="0" presId="urn:microsoft.com/office/officeart/2005/8/layout/list1"/>
    <dgm:cxn modelId="{20C6A5B5-1C8B-4042-8FDF-4FD3FA94A190}" type="presParOf" srcId="{0A80DE54-5D94-432C-B614-669EEAE28E31}" destId="{5ACD46D6-33B0-411F-85E7-9F3C60AE71E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17C6BD-8BE5-491B-897D-CD2122ACC3FF}" type="doc">
      <dgm:prSet loTypeId="urn:microsoft.com/office/officeart/2005/8/layout/vProcess5" loCatId="process" qsTypeId="urn:microsoft.com/office/officeart/2005/8/quickstyle/simple1" qsCatId="simple" csTypeId="urn:microsoft.com/office/officeart/2005/8/colors/accent2_3" csCatId="accent2" phldr="1"/>
      <dgm:spPr/>
      <dgm:t>
        <a:bodyPr/>
        <a:lstStyle/>
        <a:p>
          <a:endParaRPr lang="en-GB"/>
        </a:p>
      </dgm:t>
    </dgm:pt>
    <dgm:pt modelId="{5A6C77B3-555B-4774-A540-535DC8357034}">
      <dgm:prSet custT="1"/>
      <dgm:spPr/>
      <dgm:t>
        <a:bodyPr/>
        <a:lstStyle/>
        <a:p>
          <a:pPr rtl="0"/>
          <a:r>
            <a:rPr lang="en-US" sz="2400">
              <a:solidFill>
                <a:schemeClr val="bg1"/>
              </a:solidFill>
              <a:latin typeface="Times New Roman"/>
              <a:cs typeface="Times New Roman"/>
            </a:rPr>
            <a:t>Secure venue with hybrid (online/offline) tech setup, which is crucial. (Santos et al, 2024)</a:t>
          </a:r>
          <a:endParaRPr lang="en-GB" sz="2400">
            <a:solidFill>
              <a:schemeClr val="bg1"/>
            </a:solidFill>
            <a:latin typeface="Times New Roman" panose="02020603050405020304" pitchFamily="18" charset="0"/>
            <a:cs typeface="Times New Roman" panose="02020603050405020304" pitchFamily="18" charset="0"/>
          </a:endParaRPr>
        </a:p>
      </dgm:t>
    </dgm:pt>
    <dgm:pt modelId="{684C5B75-B8BB-469C-B310-97A7C3AF72B8}" type="parTrans" cxnId="{597B072E-2C9A-407E-AFBB-C1977B004678}">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4C613D64-FB52-437A-9B95-47DBB7055156}" type="sibTrans" cxnId="{597B072E-2C9A-407E-AFBB-C1977B004678}">
      <dgm:prSet custT="1"/>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D104993D-9B49-479B-BB8B-5E4DC08D7487}">
      <dgm:prSet custT="1"/>
      <dgm:spPr/>
      <dgm:t>
        <a:bodyPr/>
        <a:lstStyle/>
        <a:p>
          <a:r>
            <a:rPr lang="en-GB" sz="2400">
              <a:solidFill>
                <a:schemeClr val="bg1"/>
              </a:solidFill>
              <a:latin typeface="Times New Roman" panose="02020603050405020304" pitchFamily="18" charset="0"/>
              <a:cs typeface="Times New Roman" panose="02020603050405020304" pitchFamily="18" charset="0"/>
            </a:rPr>
            <a:t>On-site logistics: Signage, registration, catering, Wi-Fi (</a:t>
          </a:r>
          <a:r>
            <a:rPr lang="en-US" sz="2400">
              <a:latin typeface="Times New Roman" panose="02020603050405020304" pitchFamily="18" charset="0"/>
              <a:cs typeface="Times New Roman" panose="02020603050405020304" pitchFamily="18" charset="0"/>
            </a:rPr>
            <a:t>Kusumastuti et al., 2024</a:t>
          </a:r>
          <a:r>
            <a:rPr lang="en-GB" sz="2400">
              <a:solidFill>
                <a:schemeClr val="bg1"/>
              </a:solidFill>
              <a:latin typeface="Times New Roman" panose="02020603050405020304" pitchFamily="18" charset="0"/>
              <a:cs typeface="Times New Roman" panose="02020603050405020304" pitchFamily="18" charset="0"/>
            </a:rPr>
            <a:t>).</a:t>
          </a:r>
          <a:endParaRPr lang="en-GB" sz="2400">
            <a:solidFill>
              <a:schemeClr val="bg1"/>
            </a:solidFill>
            <a:latin typeface="Times New Roman"/>
            <a:cs typeface="Times New Roman"/>
          </a:endParaRPr>
        </a:p>
      </dgm:t>
    </dgm:pt>
    <dgm:pt modelId="{83C0DEB9-5E11-4F6C-9B27-AA50259A61D9}" type="parTrans" cxnId="{678CD783-B9F4-40F6-BF55-487139B28FCE}">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A5CB574B-28F2-4444-A8DF-095837C1094F}" type="sibTrans" cxnId="{678CD783-B9F4-40F6-BF55-487139B28FCE}">
      <dgm:prSet custT="1"/>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FB94E000-A283-40DC-B0BE-6B70CB5CB4D7}">
      <dgm:prSet custT="1"/>
      <dgm:spPr/>
      <dgm:t>
        <a:bodyPr/>
        <a:lstStyle/>
        <a:p>
          <a:pPr algn="just"/>
          <a:r>
            <a:rPr lang="en-US" sz="2400">
              <a:solidFill>
                <a:schemeClr val="bg1"/>
              </a:solidFill>
              <a:latin typeface="Times New Roman"/>
              <a:cs typeface="Times New Roman"/>
            </a:rPr>
            <a:t>Accessibility: Step-free access, translation/interpreting services (</a:t>
          </a:r>
          <a:r>
            <a:rPr lang="en-US" sz="2400">
              <a:latin typeface="Times New Roman"/>
              <a:cs typeface="Times New Roman"/>
            </a:rPr>
            <a:t>Bladen and Callinan, 2022</a:t>
          </a:r>
          <a:r>
            <a:rPr lang="en-US" sz="2400">
              <a:solidFill>
                <a:schemeClr val="bg1"/>
              </a:solidFill>
              <a:latin typeface="Times New Roman"/>
              <a:cs typeface="Times New Roman"/>
            </a:rPr>
            <a:t>).</a:t>
          </a:r>
          <a:endParaRPr lang="en-GB" sz="2400">
            <a:solidFill>
              <a:schemeClr val="bg1"/>
            </a:solidFill>
            <a:latin typeface="Times New Roman"/>
            <a:cs typeface="Times New Roman"/>
          </a:endParaRPr>
        </a:p>
      </dgm:t>
    </dgm:pt>
    <dgm:pt modelId="{E2DE3634-C488-470D-9B18-0542B9964EB6}" type="parTrans" cxnId="{CC0EA548-124B-4AAE-BB32-8564AC73760E}">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EC4BC5CF-9329-4EAF-BEA1-731F68C00676}" type="sibTrans" cxnId="{CC0EA548-124B-4AAE-BB32-8564AC73760E}">
      <dgm:prSet custT="1"/>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F8BB3E6D-AC44-4DEF-90D3-AE48ECA7ECCC}">
      <dgm:prSet custT="1"/>
      <dgm:spPr/>
      <dgm:t>
        <a:bodyPr/>
        <a:lstStyle/>
        <a:p>
          <a:r>
            <a:rPr lang="en-US" sz="2400">
              <a:solidFill>
                <a:schemeClr val="bg1"/>
              </a:solidFill>
              <a:latin typeface="Times New Roman"/>
              <a:cs typeface="Times New Roman"/>
            </a:rPr>
            <a:t>Accommodation: Partner hotels within walking distance</a:t>
          </a:r>
          <a:endParaRPr lang="en-GB" sz="2400">
            <a:solidFill>
              <a:schemeClr val="bg1"/>
            </a:solidFill>
            <a:latin typeface="Times New Roman"/>
            <a:cs typeface="Times New Roman"/>
          </a:endParaRPr>
        </a:p>
      </dgm:t>
    </dgm:pt>
    <dgm:pt modelId="{13D2C818-ACAF-44E7-8B37-914D0BAED7DD}" type="parTrans" cxnId="{4E3418F3-0559-4037-801B-AA698486E4C2}">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E158CDCC-8693-4A3F-A2DA-B2EBDB99F2BC}" type="sibTrans" cxnId="{4E3418F3-0559-4037-801B-AA698486E4C2}">
      <dgm:prSet custT="1"/>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DE989912-EC17-42B4-BE7D-EE1E58D25FAC}" type="pres">
      <dgm:prSet presAssocID="{8617C6BD-8BE5-491B-897D-CD2122ACC3FF}" presName="outerComposite" presStyleCnt="0">
        <dgm:presLayoutVars>
          <dgm:chMax val="5"/>
          <dgm:dir/>
          <dgm:resizeHandles val="exact"/>
        </dgm:presLayoutVars>
      </dgm:prSet>
      <dgm:spPr/>
    </dgm:pt>
    <dgm:pt modelId="{EB9F9022-6EC8-4886-A574-3F65317FB58B}" type="pres">
      <dgm:prSet presAssocID="{8617C6BD-8BE5-491B-897D-CD2122ACC3FF}" presName="dummyMaxCanvas" presStyleCnt="0">
        <dgm:presLayoutVars/>
      </dgm:prSet>
      <dgm:spPr/>
    </dgm:pt>
    <dgm:pt modelId="{9BD592F5-7289-4AFD-90D1-C70C503D4163}" type="pres">
      <dgm:prSet presAssocID="{8617C6BD-8BE5-491B-897D-CD2122ACC3FF}" presName="FourNodes_1" presStyleLbl="node1" presStyleIdx="0" presStyleCnt="4">
        <dgm:presLayoutVars>
          <dgm:bulletEnabled val="1"/>
        </dgm:presLayoutVars>
      </dgm:prSet>
      <dgm:spPr/>
    </dgm:pt>
    <dgm:pt modelId="{29008755-A4D8-4F47-83B1-1D0C3C7F7747}" type="pres">
      <dgm:prSet presAssocID="{8617C6BD-8BE5-491B-897D-CD2122ACC3FF}" presName="FourNodes_2" presStyleLbl="node1" presStyleIdx="1" presStyleCnt="4">
        <dgm:presLayoutVars>
          <dgm:bulletEnabled val="1"/>
        </dgm:presLayoutVars>
      </dgm:prSet>
      <dgm:spPr/>
    </dgm:pt>
    <dgm:pt modelId="{51A4B12A-BD44-45D5-A2FB-97651E2376AE}" type="pres">
      <dgm:prSet presAssocID="{8617C6BD-8BE5-491B-897D-CD2122ACC3FF}" presName="FourNodes_3" presStyleLbl="node1" presStyleIdx="2" presStyleCnt="4">
        <dgm:presLayoutVars>
          <dgm:bulletEnabled val="1"/>
        </dgm:presLayoutVars>
      </dgm:prSet>
      <dgm:spPr/>
    </dgm:pt>
    <dgm:pt modelId="{051F8974-F7DB-47AA-946D-A2E8FC3E2D12}" type="pres">
      <dgm:prSet presAssocID="{8617C6BD-8BE5-491B-897D-CD2122ACC3FF}" presName="FourNodes_4" presStyleLbl="node1" presStyleIdx="3" presStyleCnt="4">
        <dgm:presLayoutVars>
          <dgm:bulletEnabled val="1"/>
        </dgm:presLayoutVars>
      </dgm:prSet>
      <dgm:spPr/>
    </dgm:pt>
    <dgm:pt modelId="{41FB4FD4-E823-4A46-AA93-81E4E1969155}" type="pres">
      <dgm:prSet presAssocID="{8617C6BD-8BE5-491B-897D-CD2122ACC3FF}" presName="FourConn_1-2" presStyleLbl="fgAccFollowNode1" presStyleIdx="0" presStyleCnt="3">
        <dgm:presLayoutVars>
          <dgm:bulletEnabled val="1"/>
        </dgm:presLayoutVars>
      </dgm:prSet>
      <dgm:spPr/>
    </dgm:pt>
    <dgm:pt modelId="{D4F9D092-44C0-4A85-A872-C130CB3B4ABF}" type="pres">
      <dgm:prSet presAssocID="{8617C6BD-8BE5-491B-897D-CD2122ACC3FF}" presName="FourConn_2-3" presStyleLbl="fgAccFollowNode1" presStyleIdx="1" presStyleCnt="3">
        <dgm:presLayoutVars>
          <dgm:bulletEnabled val="1"/>
        </dgm:presLayoutVars>
      </dgm:prSet>
      <dgm:spPr/>
    </dgm:pt>
    <dgm:pt modelId="{6E728341-6702-41A5-87AF-6B16D665C76C}" type="pres">
      <dgm:prSet presAssocID="{8617C6BD-8BE5-491B-897D-CD2122ACC3FF}" presName="FourConn_3-4" presStyleLbl="fgAccFollowNode1" presStyleIdx="2" presStyleCnt="3">
        <dgm:presLayoutVars>
          <dgm:bulletEnabled val="1"/>
        </dgm:presLayoutVars>
      </dgm:prSet>
      <dgm:spPr/>
    </dgm:pt>
    <dgm:pt modelId="{5C7B04CD-0314-4E5C-87B2-77B493EA94BC}" type="pres">
      <dgm:prSet presAssocID="{8617C6BD-8BE5-491B-897D-CD2122ACC3FF}" presName="FourNodes_1_text" presStyleLbl="node1" presStyleIdx="3" presStyleCnt="4">
        <dgm:presLayoutVars>
          <dgm:bulletEnabled val="1"/>
        </dgm:presLayoutVars>
      </dgm:prSet>
      <dgm:spPr/>
    </dgm:pt>
    <dgm:pt modelId="{69C7C16B-7841-4320-B5BB-869C9F3948A6}" type="pres">
      <dgm:prSet presAssocID="{8617C6BD-8BE5-491B-897D-CD2122ACC3FF}" presName="FourNodes_2_text" presStyleLbl="node1" presStyleIdx="3" presStyleCnt="4">
        <dgm:presLayoutVars>
          <dgm:bulletEnabled val="1"/>
        </dgm:presLayoutVars>
      </dgm:prSet>
      <dgm:spPr/>
    </dgm:pt>
    <dgm:pt modelId="{FAC819B4-BD17-46EA-A02B-B97EBFB5258E}" type="pres">
      <dgm:prSet presAssocID="{8617C6BD-8BE5-491B-897D-CD2122ACC3FF}" presName="FourNodes_3_text" presStyleLbl="node1" presStyleIdx="3" presStyleCnt="4">
        <dgm:presLayoutVars>
          <dgm:bulletEnabled val="1"/>
        </dgm:presLayoutVars>
      </dgm:prSet>
      <dgm:spPr/>
    </dgm:pt>
    <dgm:pt modelId="{EDB79EB2-E5C5-4B08-B4CB-CC5883848CF8}" type="pres">
      <dgm:prSet presAssocID="{8617C6BD-8BE5-491B-897D-CD2122ACC3FF}" presName="FourNodes_4_text" presStyleLbl="node1" presStyleIdx="3" presStyleCnt="4">
        <dgm:presLayoutVars>
          <dgm:bulletEnabled val="1"/>
        </dgm:presLayoutVars>
      </dgm:prSet>
      <dgm:spPr/>
    </dgm:pt>
  </dgm:ptLst>
  <dgm:cxnLst>
    <dgm:cxn modelId="{597B072E-2C9A-407E-AFBB-C1977B004678}" srcId="{8617C6BD-8BE5-491B-897D-CD2122ACC3FF}" destId="{5A6C77B3-555B-4774-A540-535DC8357034}" srcOrd="0" destOrd="0" parTransId="{684C5B75-B8BB-469C-B310-97A7C3AF72B8}" sibTransId="{4C613D64-FB52-437A-9B95-47DBB7055156}"/>
    <dgm:cxn modelId="{F28F543A-97EF-4342-A136-80AD7C2EC315}" type="presOf" srcId="{F8BB3E6D-AC44-4DEF-90D3-AE48ECA7ECCC}" destId="{EDB79EB2-E5C5-4B08-B4CB-CC5883848CF8}" srcOrd="1" destOrd="0" presId="urn:microsoft.com/office/officeart/2005/8/layout/vProcess5"/>
    <dgm:cxn modelId="{E85F003F-4BFD-4C1B-BD1B-F9BD7062B14E}" type="presOf" srcId="{A5CB574B-28F2-4444-A8DF-095837C1094F}" destId="{D4F9D092-44C0-4A85-A872-C130CB3B4ABF}" srcOrd="0" destOrd="0" presId="urn:microsoft.com/office/officeart/2005/8/layout/vProcess5"/>
    <dgm:cxn modelId="{CC0EA548-124B-4AAE-BB32-8564AC73760E}" srcId="{8617C6BD-8BE5-491B-897D-CD2122ACC3FF}" destId="{FB94E000-A283-40DC-B0BE-6B70CB5CB4D7}" srcOrd="2" destOrd="0" parTransId="{E2DE3634-C488-470D-9B18-0542B9964EB6}" sibTransId="{EC4BC5CF-9329-4EAF-BEA1-731F68C00676}"/>
    <dgm:cxn modelId="{BD25DA48-D1AB-416D-B793-1804363D7A9C}" type="presOf" srcId="{4C613D64-FB52-437A-9B95-47DBB7055156}" destId="{41FB4FD4-E823-4A46-AA93-81E4E1969155}" srcOrd="0" destOrd="0" presId="urn:microsoft.com/office/officeart/2005/8/layout/vProcess5"/>
    <dgm:cxn modelId="{652EEE49-9940-4979-9122-B8D327F470FD}" type="presOf" srcId="{EC4BC5CF-9329-4EAF-BEA1-731F68C00676}" destId="{6E728341-6702-41A5-87AF-6B16D665C76C}" srcOrd="0" destOrd="0" presId="urn:microsoft.com/office/officeart/2005/8/layout/vProcess5"/>
    <dgm:cxn modelId="{DC97B359-DF92-441C-8287-F5D07A644393}" type="presOf" srcId="{D104993D-9B49-479B-BB8B-5E4DC08D7487}" destId="{69C7C16B-7841-4320-B5BB-869C9F3948A6}" srcOrd="1" destOrd="0" presId="urn:microsoft.com/office/officeart/2005/8/layout/vProcess5"/>
    <dgm:cxn modelId="{678CD783-B9F4-40F6-BF55-487139B28FCE}" srcId="{8617C6BD-8BE5-491B-897D-CD2122ACC3FF}" destId="{D104993D-9B49-479B-BB8B-5E4DC08D7487}" srcOrd="1" destOrd="0" parTransId="{83C0DEB9-5E11-4F6C-9B27-AA50259A61D9}" sibTransId="{A5CB574B-28F2-4444-A8DF-095837C1094F}"/>
    <dgm:cxn modelId="{760B0C89-EB38-45CB-9BF8-D5EC14505728}" type="presOf" srcId="{8617C6BD-8BE5-491B-897D-CD2122ACC3FF}" destId="{DE989912-EC17-42B4-BE7D-EE1E58D25FAC}" srcOrd="0" destOrd="0" presId="urn:microsoft.com/office/officeart/2005/8/layout/vProcess5"/>
    <dgm:cxn modelId="{E11E2B99-744E-46CF-9F36-F6267FC4A7FF}" type="presOf" srcId="{D104993D-9B49-479B-BB8B-5E4DC08D7487}" destId="{29008755-A4D8-4F47-83B1-1D0C3C7F7747}" srcOrd="0" destOrd="0" presId="urn:microsoft.com/office/officeart/2005/8/layout/vProcess5"/>
    <dgm:cxn modelId="{A6ECA5A4-45CF-46EE-B81F-0692EDB20746}" type="presOf" srcId="{F8BB3E6D-AC44-4DEF-90D3-AE48ECA7ECCC}" destId="{051F8974-F7DB-47AA-946D-A2E8FC3E2D12}" srcOrd="0" destOrd="0" presId="urn:microsoft.com/office/officeart/2005/8/layout/vProcess5"/>
    <dgm:cxn modelId="{F22A42AC-99D8-40BC-A9E6-5C71AB57DB08}" type="presOf" srcId="{5A6C77B3-555B-4774-A540-535DC8357034}" destId="{5C7B04CD-0314-4E5C-87B2-77B493EA94BC}" srcOrd="1" destOrd="0" presId="urn:microsoft.com/office/officeart/2005/8/layout/vProcess5"/>
    <dgm:cxn modelId="{6285CEB1-B922-4516-B0F7-BC4F5CF9E1C7}" type="presOf" srcId="{FB94E000-A283-40DC-B0BE-6B70CB5CB4D7}" destId="{51A4B12A-BD44-45D5-A2FB-97651E2376AE}" srcOrd="0" destOrd="0" presId="urn:microsoft.com/office/officeart/2005/8/layout/vProcess5"/>
    <dgm:cxn modelId="{D7D4CDDA-47A7-4D46-8FF7-5D7F21DD05A5}" type="presOf" srcId="{5A6C77B3-555B-4774-A540-535DC8357034}" destId="{9BD592F5-7289-4AFD-90D1-C70C503D4163}" srcOrd="0" destOrd="0" presId="urn:microsoft.com/office/officeart/2005/8/layout/vProcess5"/>
    <dgm:cxn modelId="{A5661FDF-73D4-46F9-AE72-36A1B551B226}" type="presOf" srcId="{FB94E000-A283-40DC-B0BE-6B70CB5CB4D7}" destId="{FAC819B4-BD17-46EA-A02B-B97EBFB5258E}" srcOrd="1" destOrd="0" presId="urn:microsoft.com/office/officeart/2005/8/layout/vProcess5"/>
    <dgm:cxn modelId="{4E3418F3-0559-4037-801B-AA698486E4C2}" srcId="{8617C6BD-8BE5-491B-897D-CD2122ACC3FF}" destId="{F8BB3E6D-AC44-4DEF-90D3-AE48ECA7ECCC}" srcOrd="3" destOrd="0" parTransId="{13D2C818-ACAF-44E7-8B37-914D0BAED7DD}" sibTransId="{E158CDCC-8693-4A3F-A2DA-B2EBDB99F2BC}"/>
    <dgm:cxn modelId="{AFFBB591-EB1B-4648-8A0E-E3285350C5E9}" type="presParOf" srcId="{DE989912-EC17-42B4-BE7D-EE1E58D25FAC}" destId="{EB9F9022-6EC8-4886-A574-3F65317FB58B}" srcOrd="0" destOrd="0" presId="urn:microsoft.com/office/officeart/2005/8/layout/vProcess5"/>
    <dgm:cxn modelId="{061D79BF-688E-4B88-94A5-142E544F7C49}" type="presParOf" srcId="{DE989912-EC17-42B4-BE7D-EE1E58D25FAC}" destId="{9BD592F5-7289-4AFD-90D1-C70C503D4163}" srcOrd="1" destOrd="0" presId="urn:microsoft.com/office/officeart/2005/8/layout/vProcess5"/>
    <dgm:cxn modelId="{77055BC2-1A9A-4DF3-B9C5-736E0DA40593}" type="presParOf" srcId="{DE989912-EC17-42B4-BE7D-EE1E58D25FAC}" destId="{29008755-A4D8-4F47-83B1-1D0C3C7F7747}" srcOrd="2" destOrd="0" presId="urn:microsoft.com/office/officeart/2005/8/layout/vProcess5"/>
    <dgm:cxn modelId="{EC6B1F82-F7E4-4184-AF25-0EEB97E4C22F}" type="presParOf" srcId="{DE989912-EC17-42B4-BE7D-EE1E58D25FAC}" destId="{51A4B12A-BD44-45D5-A2FB-97651E2376AE}" srcOrd="3" destOrd="0" presId="urn:microsoft.com/office/officeart/2005/8/layout/vProcess5"/>
    <dgm:cxn modelId="{9F35B5EA-BA02-418D-9887-30CAEB29119C}" type="presParOf" srcId="{DE989912-EC17-42B4-BE7D-EE1E58D25FAC}" destId="{051F8974-F7DB-47AA-946D-A2E8FC3E2D12}" srcOrd="4" destOrd="0" presId="urn:microsoft.com/office/officeart/2005/8/layout/vProcess5"/>
    <dgm:cxn modelId="{A148D1AB-225D-4271-8751-864B45DE9BE3}" type="presParOf" srcId="{DE989912-EC17-42B4-BE7D-EE1E58D25FAC}" destId="{41FB4FD4-E823-4A46-AA93-81E4E1969155}" srcOrd="5" destOrd="0" presId="urn:microsoft.com/office/officeart/2005/8/layout/vProcess5"/>
    <dgm:cxn modelId="{8B360DDA-8C77-44ED-8B07-EE568219F243}" type="presParOf" srcId="{DE989912-EC17-42B4-BE7D-EE1E58D25FAC}" destId="{D4F9D092-44C0-4A85-A872-C130CB3B4ABF}" srcOrd="6" destOrd="0" presId="urn:microsoft.com/office/officeart/2005/8/layout/vProcess5"/>
    <dgm:cxn modelId="{48DD2AC6-D30B-4A3D-841B-2F6B2A627738}" type="presParOf" srcId="{DE989912-EC17-42B4-BE7D-EE1E58D25FAC}" destId="{6E728341-6702-41A5-87AF-6B16D665C76C}" srcOrd="7" destOrd="0" presId="urn:microsoft.com/office/officeart/2005/8/layout/vProcess5"/>
    <dgm:cxn modelId="{7D35DD05-F21F-4378-A810-68F21E9C39BD}" type="presParOf" srcId="{DE989912-EC17-42B4-BE7D-EE1E58D25FAC}" destId="{5C7B04CD-0314-4E5C-87B2-77B493EA94BC}" srcOrd="8" destOrd="0" presId="urn:microsoft.com/office/officeart/2005/8/layout/vProcess5"/>
    <dgm:cxn modelId="{B819A74B-DD72-4A86-A2D8-9EF83844B909}" type="presParOf" srcId="{DE989912-EC17-42B4-BE7D-EE1E58D25FAC}" destId="{69C7C16B-7841-4320-B5BB-869C9F3948A6}" srcOrd="9" destOrd="0" presId="urn:microsoft.com/office/officeart/2005/8/layout/vProcess5"/>
    <dgm:cxn modelId="{FEC5D05F-1991-4BF7-AA6D-E6BBAB026A5D}" type="presParOf" srcId="{DE989912-EC17-42B4-BE7D-EE1E58D25FAC}" destId="{FAC819B4-BD17-46EA-A02B-B97EBFB5258E}" srcOrd="10" destOrd="0" presId="urn:microsoft.com/office/officeart/2005/8/layout/vProcess5"/>
    <dgm:cxn modelId="{CD659A1B-CAD4-4DE5-89D6-3A35FE028DFF}" type="presParOf" srcId="{DE989912-EC17-42B4-BE7D-EE1E58D25FAC}" destId="{EDB79EB2-E5C5-4B08-B4CB-CC5883848CF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60FD0-FCBD-499B-8A7B-52F18049F7BD}">
      <dsp:nvSpPr>
        <dsp:cNvPr id="0" name=""/>
        <dsp:cNvSpPr/>
      </dsp:nvSpPr>
      <dsp:spPr>
        <a:xfrm>
          <a:off x="-8272684" y="-1263614"/>
          <a:ext cx="9842428" cy="9842428"/>
        </a:xfrm>
        <a:prstGeom prst="blockArc">
          <a:avLst>
            <a:gd name="adj1" fmla="val 18900000"/>
            <a:gd name="adj2" fmla="val 2700000"/>
            <a:gd name="adj3" fmla="val 219"/>
          </a:avLst>
        </a:prstGeom>
        <a:noFill/>
        <a:ln w="25400" cap="flat" cmpd="sng" algn="ctr">
          <a:solidFill>
            <a:schemeClr val="accent6">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517292-ABC3-43EF-859A-EDDD5F551AF3}">
      <dsp:nvSpPr>
        <dsp:cNvPr id="0" name=""/>
        <dsp:cNvSpPr/>
      </dsp:nvSpPr>
      <dsp:spPr>
        <a:xfrm>
          <a:off x="821031" y="562392"/>
          <a:ext cx="8826031" cy="1125370"/>
        </a:xfrm>
        <a:prstGeom prst="rect">
          <a:avLst/>
        </a:prstGeom>
        <a:gradFill rotWithShape="0">
          <a:gsLst>
            <a:gs pos="0">
              <a:schemeClr val="accent6">
                <a:shade val="50000"/>
                <a:hueOff val="0"/>
                <a:satOff val="0"/>
                <a:lumOff val="0"/>
                <a:alphaOff val="0"/>
                <a:shade val="51000"/>
                <a:satMod val="130000"/>
              </a:schemeClr>
            </a:gs>
            <a:gs pos="80000">
              <a:schemeClr val="accent6">
                <a:shade val="50000"/>
                <a:hueOff val="0"/>
                <a:satOff val="0"/>
                <a:lumOff val="0"/>
                <a:alphaOff val="0"/>
                <a:shade val="93000"/>
                <a:satMod val="130000"/>
              </a:schemeClr>
            </a:gs>
            <a:gs pos="100000">
              <a:schemeClr val="accent6">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kern="1200">
              <a:solidFill>
                <a:schemeClr val="tx1"/>
              </a:solidFill>
              <a:latin typeface="Times New Roman" panose="02020603050405020304" pitchFamily="18" charset="0"/>
              <a:cs typeface="Times New Roman" panose="02020603050405020304" pitchFamily="18" charset="0"/>
            </a:rPr>
            <a:t>Croeso Digital: Smart Tourism and Tech Conference is a </a:t>
          </a:r>
          <a:r>
            <a:rPr lang="en-US" sz="2400" b="0" kern="1200">
              <a:solidFill>
                <a:schemeClr val="tx1"/>
              </a:solidFill>
              <a:latin typeface="Times New Roman" panose="02020603050405020304" pitchFamily="18" charset="0"/>
              <a:cs typeface="Times New Roman" panose="02020603050405020304" pitchFamily="18" charset="0"/>
            </a:rPr>
            <a:t>2-day MICE event focusing on digital innovation in tourism and hospitality.</a:t>
          </a:r>
          <a:endParaRPr lang="en-GB" sz="2400" b="0" kern="1200">
            <a:solidFill>
              <a:schemeClr val="tx1"/>
            </a:solidFill>
            <a:latin typeface="Times New Roman" panose="02020603050405020304" pitchFamily="18" charset="0"/>
            <a:cs typeface="Times New Roman" panose="02020603050405020304" pitchFamily="18" charset="0"/>
          </a:endParaRPr>
        </a:p>
      </dsp:txBody>
      <dsp:txXfrm>
        <a:off x="821031" y="562392"/>
        <a:ext cx="8826031" cy="1125370"/>
      </dsp:txXfrm>
    </dsp:sp>
    <dsp:sp modelId="{001F600D-F130-44BE-A333-ACF21EB323C8}">
      <dsp:nvSpPr>
        <dsp:cNvPr id="0" name=""/>
        <dsp:cNvSpPr/>
      </dsp:nvSpPr>
      <dsp:spPr>
        <a:xfrm>
          <a:off x="117675" y="421721"/>
          <a:ext cx="1406712" cy="1406712"/>
        </a:xfrm>
        <a:prstGeom prst="ellipse">
          <a:avLst/>
        </a:prstGeom>
        <a:solidFill>
          <a:schemeClr val="lt1">
            <a:hueOff val="0"/>
            <a:satOff val="0"/>
            <a:lumOff val="0"/>
            <a:alphaOff val="0"/>
          </a:schemeClr>
        </a:solidFill>
        <a:ln w="9525" cap="flat" cmpd="sng" algn="ctr">
          <a:solidFill>
            <a:schemeClr val="accent6">
              <a:shade val="5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22FF0B9B-F23F-44F7-ADAA-40F15EF34B77}">
      <dsp:nvSpPr>
        <dsp:cNvPr id="0" name=""/>
        <dsp:cNvSpPr/>
      </dsp:nvSpPr>
      <dsp:spPr>
        <a:xfrm>
          <a:off x="1466232" y="2250740"/>
          <a:ext cx="8180831" cy="1125370"/>
        </a:xfrm>
        <a:prstGeom prst="rect">
          <a:avLst/>
        </a:prstGeom>
        <a:gradFill rotWithShape="0">
          <a:gsLst>
            <a:gs pos="0">
              <a:schemeClr val="accent6">
                <a:shade val="50000"/>
                <a:hueOff val="-230847"/>
                <a:satOff val="15390"/>
                <a:lumOff val="20092"/>
                <a:alphaOff val="0"/>
                <a:shade val="51000"/>
                <a:satMod val="130000"/>
              </a:schemeClr>
            </a:gs>
            <a:gs pos="80000">
              <a:schemeClr val="accent6">
                <a:shade val="50000"/>
                <a:hueOff val="-230847"/>
                <a:satOff val="15390"/>
                <a:lumOff val="20092"/>
                <a:alphaOff val="0"/>
                <a:shade val="93000"/>
                <a:satMod val="130000"/>
              </a:schemeClr>
            </a:gs>
            <a:gs pos="100000">
              <a:schemeClr val="accent6">
                <a:shade val="50000"/>
                <a:hueOff val="-230847"/>
                <a:satOff val="15390"/>
                <a:lumOff val="2009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b="0" kern="1200">
              <a:solidFill>
                <a:schemeClr val="tx1"/>
              </a:solidFill>
              <a:latin typeface="Times New Roman" panose="02020603050405020304" pitchFamily="18" charset="0"/>
              <a:cs typeface="Times New Roman" panose="02020603050405020304" pitchFamily="18" charset="0"/>
            </a:rPr>
            <a:t>Themes: AI, immersive tech (VR/AR), and smart tourism practices.</a:t>
          </a:r>
          <a:endParaRPr lang="en-GB" sz="2400" b="0" kern="1200">
            <a:solidFill>
              <a:schemeClr val="tx1"/>
            </a:solidFill>
            <a:latin typeface="Times New Roman" panose="02020603050405020304" pitchFamily="18" charset="0"/>
            <a:cs typeface="Times New Roman" panose="02020603050405020304" pitchFamily="18" charset="0"/>
          </a:endParaRPr>
        </a:p>
      </dsp:txBody>
      <dsp:txXfrm>
        <a:off x="1466232" y="2250740"/>
        <a:ext cx="8180831" cy="1125370"/>
      </dsp:txXfrm>
    </dsp:sp>
    <dsp:sp modelId="{21F716F9-BD05-4009-AB1B-A4D24252E2F1}">
      <dsp:nvSpPr>
        <dsp:cNvPr id="0" name=""/>
        <dsp:cNvSpPr/>
      </dsp:nvSpPr>
      <dsp:spPr>
        <a:xfrm>
          <a:off x="762875" y="2110069"/>
          <a:ext cx="1406712" cy="1406712"/>
        </a:xfrm>
        <a:prstGeom prst="ellipse">
          <a:avLst/>
        </a:prstGeom>
        <a:solidFill>
          <a:schemeClr val="lt1">
            <a:hueOff val="0"/>
            <a:satOff val="0"/>
            <a:lumOff val="0"/>
            <a:alphaOff val="0"/>
          </a:schemeClr>
        </a:solidFill>
        <a:ln w="9525" cap="flat" cmpd="sng" algn="ctr">
          <a:solidFill>
            <a:schemeClr val="accent6">
              <a:shade val="50000"/>
              <a:hueOff val="-230847"/>
              <a:satOff val="15390"/>
              <a:lumOff val="20092"/>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0943C1B0-D243-4E1A-82CB-3F17271F429E}">
      <dsp:nvSpPr>
        <dsp:cNvPr id="0" name=""/>
        <dsp:cNvSpPr/>
      </dsp:nvSpPr>
      <dsp:spPr>
        <a:xfrm>
          <a:off x="1466232" y="3939088"/>
          <a:ext cx="8180831" cy="1125370"/>
        </a:xfrm>
        <a:prstGeom prst="rect">
          <a:avLst/>
        </a:prstGeom>
        <a:gradFill rotWithShape="0">
          <a:gsLst>
            <a:gs pos="0">
              <a:schemeClr val="accent6">
                <a:shade val="50000"/>
                <a:hueOff val="-461694"/>
                <a:satOff val="30780"/>
                <a:lumOff val="40185"/>
                <a:alphaOff val="0"/>
                <a:shade val="51000"/>
                <a:satMod val="130000"/>
              </a:schemeClr>
            </a:gs>
            <a:gs pos="80000">
              <a:schemeClr val="accent6">
                <a:shade val="50000"/>
                <a:hueOff val="-461694"/>
                <a:satOff val="30780"/>
                <a:lumOff val="40185"/>
                <a:alphaOff val="0"/>
                <a:shade val="93000"/>
                <a:satMod val="130000"/>
              </a:schemeClr>
            </a:gs>
            <a:gs pos="100000">
              <a:schemeClr val="accent6">
                <a:shade val="50000"/>
                <a:hueOff val="-461694"/>
                <a:satOff val="30780"/>
                <a:lumOff val="4018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fr-FR" sz="2400" b="0" kern="1200">
              <a:solidFill>
                <a:schemeClr val="tx1"/>
              </a:solidFill>
              <a:latin typeface="Times New Roman" panose="02020603050405020304" pitchFamily="18" charset="0"/>
              <a:cs typeface="Times New Roman" panose="02020603050405020304" pitchFamily="18" charset="0"/>
            </a:rPr>
            <a:t>Dates: 25–26th September 2025 and Venue: Swansea Arena Conference Suite.</a:t>
          </a:r>
          <a:endParaRPr lang="en-GB" sz="2400" b="0" kern="1200">
            <a:solidFill>
              <a:schemeClr val="tx1"/>
            </a:solidFill>
            <a:latin typeface="Times New Roman" panose="02020603050405020304" pitchFamily="18" charset="0"/>
            <a:cs typeface="Times New Roman" panose="02020603050405020304" pitchFamily="18" charset="0"/>
          </a:endParaRPr>
        </a:p>
      </dsp:txBody>
      <dsp:txXfrm>
        <a:off x="1466232" y="3939088"/>
        <a:ext cx="8180831" cy="1125370"/>
      </dsp:txXfrm>
    </dsp:sp>
    <dsp:sp modelId="{46E52EB8-197C-4F52-9BBD-8A4AEB0C154A}">
      <dsp:nvSpPr>
        <dsp:cNvPr id="0" name=""/>
        <dsp:cNvSpPr/>
      </dsp:nvSpPr>
      <dsp:spPr>
        <a:xfrm>
          <a:off x="762875" y="3798417"/>
          <a:ext cx="1406712" cy="1406712"/>
        </a:xfrm>
        <a:prstGeom prst="ellipse">
          <a:avLst/>
        </a:prstGeom>
        <a:solidFill>
          <a:schemeClr val="lt1">
            <a:hueOff val="0"/>
            <a:satOff val="0"/>
            <a:lumOff val="0"/>
            <a:alphaOff val="0"/>
          </a:schemeClr>
        </a:solidFill>
        <a:ln w="9525" cap="flat" cmpd="sng" algn="ctr">
          <a:solidFill>
            <a:schemeClr val="accent6">
              <a:shade val="50000"/>
              <a:hueOff val="-461694"/>
              <a:satOff val="30780"/>
              <a:lumOff val="40185"/>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45AC2282-6212-4C4A-A4CF-1C5464CB34C8}">
      <dsp:nvSpPr>
        <dsp:cNvPr id="0" name=""/>
        <dsp:cNvSpPr/>
      </dsp:nvSpPr>
      <dsp:spPr>
        <a:xfrm>
          <a:off x="821031" y="5627437"/>
          <a:ext cx="8826031" cy="1125370"/>
        </a:xfrm>
        <a:prstGeom prst="rect">
          <a:avLst/>
        </a:prstGeom>
        <a:gradFill rotWithShape="0">
          <a:gsLst>
            <a:gs pos="0">
              <a:schemeClr val="accent6">
                <a:shade val="50000"/>
                <a:hueOff val="-230847"/>
                <a:satOff val="15390"/>
                <a:lumOff val="20092"/>
                <a:alphaOff val="0"/>
                <a:shade val="51000"/>
                <a:satMod val="130000"/>
              </a:schemeClr>
            </a:gs>
            <a:gs pos="80000">
              <a:schemeClr val="accent6">
                <a:shade val="50000"/>
                <a:hueOff val="-230847"/>
                <a:satOff val="15390"/>
                <a:lumOff val="20092"/>
                <a:alphaOff val="0"/>
                <a:shade val="93000"/>
                <a:satMod val="130000"/>
              </a:schemeClr>
            </a:gs>
            <a:gs pos="100000">
              <a:schemeClr val="accent6">
                <a:shade val="50000"/>
                <a:hueOff val="-230847"/>
                <a:satOff val="15390"/>
                <a:lumOff val="2009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kern="1200">
              <a:solidFill>
                <a:schemeClr val="tx1"/>
              </a:solidFill>
              <a:latin typeface="Times New Roman" panose="02020603050405020304" pitchFamily="18" charset="0"/>
              <a:cs typeface="Times New Roman" panose="02020603050405020304" pitchFamily="18" charset="0"/>
            </a:rPr>
            <a:t>The event supports Visit Wales' "Year of Croeso 2025" campaign.</a:t>
          </a:r>
          <a:endParaRPr lang="en-GB" sz="2400" kern="1200">
            <a:solidFill>
              <a:schemeClr val="tx1"/>
            </a:solidFill>
            <a:latin typeface="Times New Roman" panose="02020603050405020304" pitchFamily="18" charset="0"/>
            <a:cs typeface="Times New Roman" panose="02020603050405020304" pitchFamily="18" charset="0"/>
          </a:endParaRPr>
        </a:p>
      </dsp:txBody>
      <dsp:txXfrm>
        <a:off x="821031" y="5627437"/>
        <a:ext cx="8826031" cy="1125370"/>
      </dsp:txXfrm>
    </dsp:sp>
    <dsp:sp modelId="{85F3C081-38AD-4766-AACA-A869A9E13CA6}">
      <dsp:nvSpPr>
        <dsp:cNvPr id="0" name=""/>
        <dsp:cNvSpPr/>
      </dsp:nvSpPr>
      <dsp:spPr>
        <a:xfrm>
          <a:off x="117675" y="5486765"/>
          <a:ext cx="1406712" cy="1406712"/>
        </a:xfrm>
        <a:prstGeom prst="ellipse">
          <a:avLst/>
        </a:prstGeom>
        <a:solidFill>
          <a:schemeClr val="lt1">
            <a:hueOff val="0"/>
            <a:satOff val="0"/>
            <a:lumOff val="0"/>
            <a:alphaOff val="0"/>
          </a:schemeClr>
        </a:solidFill>
        <a:ln w="9525" cap="flat" cmpd="sng" algn="ctr">
          <a:solidFill>
            <a:schemeClr val="accent6">
              <a:shade val="50000"/>
              <a:hueOff val="-230847"/>
              <a:satOff val="15390"/>
              <a:lumOff val="20092"/>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F2E11-8EF1-4B57-8A52-FD75874E3293}">
      <dsp:nvSpPr>
        <dsp:cNvPr id="0" name=""/>
        <dsp:cNvSpPr/>
      </dsp:nvSpPr>
      <dsp:spPr>
        <a:xfrm>
          <a:off x="0" y="619109"/>
          <a:ext cx="10363200" cy="1033200"/>
        </a:xfrm>
        <a:prstGeom prst="rect">
          <a:avLst/>
        </a:prstGeom>
        <a:solidFill>
          <a:schemeClr val="accent6">
            <a:alpha val="90000"/>
            <a:tint val="4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9D81FF3-5679-4A78-BE25-61C11468DB8C}">
      <dsp:nvSpPr>
        <dsp:cNvPr id="0" name=""/>
        <dsp:cNvSpPr/>
      </dsp:nvSpPr>
      <dsp:spPr>
        <a:xfrm>
          <a:off x="518160" y="13949"/>
          <a:ext cx="9455176" cy="1210320"/>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74193" tIns="0" rIns="274193" bIns="0" numCol="1" spcCol="1270" anchor="ctr" anchorCtr="0">
          <a:noAutofit/>
        </a:bodyPr>
        <a:lstStyle/>
        <a:p>
          <a:pPr marL="0" lvl="0" indent="0" algn="just" defTabSz="1066800">
            <a:lnSpc>
              <a:spcPct val="90000"/>
            </a:lnSpc>
            <a:spcBef>
              <a:spcPct val="0"/>
            </a:spcBef>
            <a:spcAft>
              <a:spcPct val="35000"/>
            </a:spcAft>
            <a:buNone/>
          </a:pPr>
          <a:r>
            <a:rPr lang="en-GB" sz="2400" b="0" i="0" kern="1200">
              <a:latin typeface="Times New Roman" panose="02020603050405020304" pitchFamily="18" charset="0"/>
              <a:cs typeface="Times New Roman" panose="02020603050405020304" pitchFamily="18" charset="0"/>
            </a:rPr>
            <a:t>Venue Fit: Swansea Arena offers modern AV and hybrid capabilities</a:t>
          </a:r>
          <a:r>
            <a:rPr lang="en-GB" sz="2400" b="1" kern="1200">
              <a:latin typeface="Times New Roman" panose="02020603050405020304" pitchFamily="18" charset="0"/>
              <a:cs typeface="Times New Roman" panose="02020603050405020304" pitchFamily="18" charset="0"/>
            </a:rPr>
            <a:t>.</a:t>
          </a:r>
        </a:p>
      </dsp:txBody>
      <dsp:txXfrm>
        <a:off x="577243" y="73032"/>
        <a:ext cx="9337010" cy="1092154"/>
      </dsp:txXfrm>
    </dsp:sp>
    <dsp:sp modelId="{C17A65D4-7FF8-4262-B741-35E69F5A76E5}">
      <dsp:nvSpPr>
        <dsp:cNvPr id="0" name=""/>
        <dsp:cNvSpPr/>
      </dsp:nvSpPr>
      <dsp:spPr>
        <a:xfrm>
          <a:off x="0" y="2478869"/>
          <a:ext cx="10363200" cy="1033200"/>
        </a:xfrm>
        <a:prstGeom prst="rect">
          <a:avLst/>
        </a:prstGeom>
        <a:solidFill>
          <a:schemeClr val="accent6">
            <a:alpha val="90000"/>
            <a:tint val="4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37A102E3-4F95-497F-9DE9-086A7D01D329}">
      <dsp:nvSpPr>
        <dsp:cNvPr id="0" name=""/>
        <dsp:cNvSpPr/>
      </dsp:nvSpPr>
      <dsp:spPr>
        <a:xfrm>
          <a:off x="518160" y="1873709"/>
          <a:ext cx="9356301" cy="1210320"/>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74193" tIns="0" rIns="274193" bIns="0" numCol="1" spcCol="1270" anchor="ctr"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The venue provides a technological environment, such as high-speed internet and AV support (Luger, 2025).</a:t>
          </a:r>
          <a:endParaRPr lang="en-GB" sz="2400" kern="1200">
            <a:latin typeface="Times New Roman" panose="02020603050405020304" pitchFamily="18" charset="0"/>
            <a:cs typeface="Times New Roman" panose="02020603050405020304" pitchFamily="18" charset="0"/>
          </a:endParaRPr>
        </a:p>
      </dsp:txBody>
      <dsp:txXfrm>
        <a:off x="577243" y="1932792"/>
        <a:ext cx="9238135" cy="1092154"/>
      </dsp:txXfrm>
    </dsp:sp>
    <dsp:sp modelId="{470C808B-962C-44DF-A8FC-FFC8993D6768}">
      <dsp:nvSpPr>
        <dsp:cNvPr id="0" name=""/>
        <dsp:cNvSpPr/>
      </dsp:nvSpPr>
      <dsp:spPr>
        <a:xfrm>
          <a:off x="0" y="4338629"/>
          <a:ext cx="10363200" cy="1033200"/>
        </a:xfrm>
        <a:prstGeom prst="rect">
          <a:avLst/>
        </a:prstGeom>
        <a:solidFill>
          <a:schemeClr val="accent6">
            <a:alpha val="90000"/>
            <a:tint val="4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69FA750-2A0F-4B9F-86F7-52B23BD4FCA7}">
      <dsp:nvSpPr>
        <dsp:cNvPr id="0" name=""/>
        <dsp:cNvSpPr/>
      </dsp:nvSpPr>
      <dsp:spPr>
        <a:xfrm>
          <a:off x="518160" y="3733469"/>
          <a:ext cx="9586913" cy="1210320"/>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74193" tIns="0" rIns="274193" bIns="0" numCol="1" spcCol="1270" anchor="ctr"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Staffing requirements will be event managers, tech support specialists, hospital and local Welsh tourism representatives (Seyitoğlu et al., 2023). </a:t>
          </a:r>
          <a:endParaRPr lang="en-GB" sz="2400" kern="1200">
            <a:latin typeface="Times New Roman" panose="02020603050405020304" pitchFamily="18" charset="0"/>
            <a:cs typeface="Times New Roman" panose="02020603050405020304" pitchFamily="18" charset="0"/>
          </a:endParaRPr>
        </a:p>
      </dsp:txBody>
      <dsp:txXfrm>
        <a:off x="577243" y="3792552"/>
        <a:ext cx="9468747" cy="1092154"/>
      </dsp:txXfrm>
    </dsp:sp>
    <dsp:sp modelId="{5ACD46D6-33B0-411F-85E7-9F3C60AE71EE}">
      <dsp:nvSpPr>
        <dsp:cNvPr id="0" name=""/>
        <dsp:cNvSpPr/>
      </dsp:nvSpPr>
      <dsp:spPr>
        <a:xfrm>
          <a:off x="0" y="6198389"/>
          <a:ext cx="10363200" cy="1033200"/>
        </a:xfrm>
        <a:prstGeom prst="rect">
          <a:avLst/>
        </a:prstGeom>
        <a:solidFill>
          <a:schemeClr val="accent6">
            <a:alpha val="90000"/>
            <a:tint val="4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926FCFF-E8F0-42CE-BCDF-9AEDAE9E81DD}">
      <dsp:nvSpPr>
        <dsp:cNvPr id="0" name=""/>
        <dsp:cNvSpPr/>
      </dsp:nvSpPr>
      <dsp:spPr>
        <a:xfrm>
          <a:off x="518160" y="5593229"/>
          <a:ext cx="9593079" cy="1210320"/>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74193" tIns="0" rIns="274193" bIns="0" numCol="1" spcCol="1270" anchor="ctr"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Resources will include catering services that provide local Welsh foods, audiovisual equipment to demonstrate the technology, parking areas, and seating arrangements (Carter, 2024). </a:t>
          </a:r>
          <a:endParaRPr lang="en-GB" sz="2400" kern="1200">
            <a:latin typeface="Times New Roman" panose="02020603050405020304" pitchFamily="18" charset="0"/>
            <a:cs typeface="Times New Roman" panose="02020603050405020304" pitchFamily="18" charset="0"/>
          </a:endParaRPr>
        </a:p>
      </dsp:txBody>
      <dsp:txXfrm>
        <a:off x="577243" y="5652312"/>
        <a:ext cx="9474913" cy="1092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592F5-7289-4AFD-90D1-C70C503D4163}">
      <dsp:nvSpPr>
        <dsp:cNvPr id="0" name=""/>
        <dsp:cNvSpPr/>
      </dsp:nvSpPr>
      <dsp:spPr>
        <a:xfrm>
          <a:off x="0" y="0"/>
          <a:ext cx="8088211" cy="1626108"/>
        </a:xfrm>
        <a:prstGeom prst="roundRect">
          <a:avLst>
            <a:gd name="adj" fmla="val 10000"/>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Times New Roman"/>
              <a:cs typeface="Times New Roman"/>
            </a:rPr>
            <a:t>Secure venue with hybrid (online/offline) tech setup, which is crucial. (Santos et al, 2024)</a:t>
          </a:r>
          <a:endParaRPr lang="en-GB" sz="2400" kern="1200">
            <a:solidFill>
              <a:schemeClr val="bg1"/>
            </a:solidFill>
            <a:latin typeface="Times New Roman" panose="02020603050405020304" pitchFamily="18" charset="0"/>
            <a:cs typeface="Times New Roman" panose="02020603050405020304" pitchFamily="18" charset="0"/>
          </a:endParaRPr>
        </a:p>
      </dsp:txBody>
      <dsp:txXfrm>
        <a:off x="47627" y="47627"/>
        <a:ext cx="6196107" cy="1530854"/>
      </dsp:txXfrm>
    </dsp:sp>
    <dsp:sp modelId="{29008755-A4D8-4F47-83B1-1D0C3C7F7747}">
      <dsp:nvSpPr>
        <dsp:cNvPr id="0" name=""/>
        <dsp:cNvSpPr/>
      </dsp:nvSpPr>
      <dsp:spPr>
        <a:xfrm>
          <a:off x="677387" y="1921764"/>
          <a:ext cx="8088211" cy="1626108"/>
        </a:xfrm>
        <a:prstGeom prst="roundRect">
          <a:avLst>
            <a:gd name="adj" fmla="val 10000"/>
          </a:avLst>
        </a:prstGeom>
        <a:solidFill>
          <a:schemeClr val="accent2">
            <a:shade val="80000"/>
            <a:hueOff val="-11957"/>
            <a:satOff val="-1341"/>
            <a:lumOff val="85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bg1"/>
              </a:solidFill>
              <a:latin typeface="Times New Roman" panose="02020603050405020304" pitchFamily="18" charset="0"/>
              <a:cs typeface="Times New Roman" panose="02020603050405020304" pitchFamily="18" charset="0"/>
            </a:rPr>
            <a:t>On-site logistics: Signage, registration, catering, Wi-Fi (</a:t>
          </a:r>
          <a:r>
            <a:rPr lang="en-US" sz="2400" kern="1200">
              <a:latin typeface="Times New Roman" panose="02020603050405020304" pitchFamily="18" charset="0"/>
              <a:cs typeface="Times New Roman" panose="02020603050405020304" pitchFamily="18" charset="0"/>
            </a:rPr>
            <a:t>Kusumastuti et al., 2024</a:t>
          </a:r>
          <a:r>
            <a:rPr lang="en-GB" sz="2400" kern="1200">
              <a:solidFill>
                <a:schemeClr val="bg1"/>
              </a:solidFill>
              <a:latin typeface="Times New Roman" panose="02020603050405020304" pitchFamily="18" charset="0"/>
              <a:cs typeface="Times New Roman" panose="02020603050405020304" pitchFamily="18" charset="0"/>
            </a:rPr>
            <a:t>).</a:t>
          </a:r>
          <a:endParaRPr lang="en-GB" sz="2400" kern="1200">
            <a:solidFill>
              <a:schemeClr val="bg1"/>
            </a:solidFill>
            <a:latin typeface="Times New Roman"/>
            <a:cs typeface="Times New Roman"/>
          </a:endParaRPr>
        </a:p>
      </dsp:txBody>
      <dsp:txXfrm>
        <a:off x="725014" y="1969391"/>
        <a:ext cx="6258599" cy="1530854"/>
      </dsp:txXfrm>
    </dsp:sp>
    <dsp:sp modelId="{51A4B12A-BD44-45D5-A2FB-97651E2376AE}">
      <dsp:nvSpPr>
        <dsp:cNvPr id="0" name=""/>
        <dsp:cNvSpPr/>
      </dsp:nvSpPr>
      <dsp:spPr>
        <a:xfrm>
          <a:off x="1344665" y="3843528"/>
          <a:ext cx="8088211" cy="1626108"/>
        </a:xfrm>
        <a:prstGeom prst="roundRect">
          <a:avLst>
            <a:gd name="adj" fmla="val 10000"/>
          </a:avLst>
        </a:prstGeom>
        <a:solidFill>
          <a:schemeClr val="accent2">
            <a:shade val="80000"/>
            <a:hueOff val="-23915"/>
            <a:satOff val="-2683"/>
            <a:lumOff val="171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a:solidFill>
                <a:schemeClr val="bg1"/>
              </a:solidFill>
              <a:latin typeface="Times New Roman"/>
              <a:cs typeface="Times New Roman"/>
            </a:rPr>
            <a:t>Accessibility: Step-free access, translation/interpreting services (</a:t>
          </a:r>
          <a:r>
            <a:rPr lang="en-US" sz="2400" kern="1200">
              <a:latin typeface="Times New Roman"/>
              <a:cs typeface="Times New Roman"/>
            </a:rPr>
            <a:t>Bladen and Callinan, 2022</a:t>
          </a:r>
          <a:r>
            <a:rPr lang="en-US" sz="2400" kern="1200">
              <a:solidFill>
                <a:schemeClr val="bg1"/>
              </a:solidFill>
              <a:latin typeface="Times New Roman"/>
              <a:cs typeface="Times New Roman"/>
            </a:rPr>
            <a:t>).</a:t>
          </a:r>
          <a:endParaRPr lang="en-GB" sz="2400" kern="1200">
            <a:solidFill>
              <a:schemeClr val="bg1"/>
            </a:solidFill>
            <a:latin typeface="Times New Roman"/>
            <a:cs typeface="Times New Roman"/>
          </a:endParaRPr>
        </a:p>
      </dsp:txBody>
      <dsp:txXfrm>
        <a:off x="1392292" y="3891155"/>
        <a:ext cx="6268709" cy="1530854"/>
      </dsp:txXfrm>
    </dsp:sp>
    <dsp:sp modelId="{051F8974-F7DB-47AA-946D-A2E8FC3E2D12}">
      <dsp:nvSpPr>
        <dsp:cNvPr id="0" name=""/>
        <dsp:cNvSpPr/>
      </dsp:nvSpPr>
      <dsp:spPr>
        <a:xfrm>
          <a:off x="2022052" y="5765292"/>
          <a:ext cx="8088211" cy="1626108"/>
        </a:xfrm>
        <a:prstGeom prst="roundRect">
          <a:avLst>
            <a:gd name="adj" fmla="val 10000"/>
          </a:avLst>
        </a:prstGeom>
        <a:solidFill>
          <a:schemeClr val="accent2">
            <a:shade val="80000"/>
            <a:hueOff val="-35872"/>
            <a:satOff val="-4024"/>
            <a:lumOff val="25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solidFill>
                <a:schemeClr val="bg1"/>
              </a:solidFill>
              <a:latin typeface="Times New Roman"/>
              <a:cs typeface="Times New Roman"/>
            </a:rPr>
            <a:t>Accommodation: Partner hotels within walking distance</a:t>
          </a:r>
          <a:endParaRPr lang="en-GB" sz="2400" kern="1200">
            <a:solidFill>
              <a:schemeClr val="bg1"/>
            </a:solidFill>
            <a:latin typeface="Times New Roman"/>
            <a:cs typeface="Times New Roman"/>
          </a:endParaRPr>
        </a:p>
      </dsp:txBody>
      <dsp:txXfrm>
        <a:off x="2069679" y="5812919"/>
        <a:ext cx="6258599" cy="1530854"/>
      </dsp:txXfrm>
    </dsp:sp>
    <dsp:sp modelId="{41FB4FD4-E823-4A46-AA93-81E4E1969155}">
      <dsp:nvSpPr>
        <dsp:cNvPr id="0" name=""/>
        <dsp:cNvSpPr/>
      </dsp:nvSpPr>
      <dsp:spPr>
        <a:xfrm>
          <a:off x="7031241" y="1245450"/>
          <a:ext cx="1056970" cy="1056970"/>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solidFill>
              <a:schemeClr val="bg1"/>
            </a:solidFill>
            <a:latin typeface="Times New Roman" panose="02020603050405020304" pitchFamily="18" charset="0"/>
            <a:cs typeface="Times New Roman" panose="02020603050405020304" pitchFamily="18" charset="0"/>
          </a:endParaRPr>
        </a:p>
      </dsp:txBody>
      <dsp:txXfrm>
        <a:off x="7269059" y="1245450"/>
        <a:ext cx="581334" cy="795370"/>
      </dsp:txXfrm>
    </dsp:sp>
    <dsp:sp modelId="{D4F9D092-44C0-4A85-A872-C130CB3B4ABF}">
      <dsp:nvSpPr>
        <dsp:cNvPr id="0" name=""/>
        <dsp:cNvSpPr/>
      </dsp:nvSpPr>
      <dsp:spPr>
        <a:xfrm>
          <a:off x="7708628" y="3167214"/>
          <a:ext cx="1056970" cy="1056970"/>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solidFill>
              <a:schemeClr val="bg1"/>
            </a:solidFill>
            <a:latin typeface="Times New Roman" panose="02020603050405020304" pitchFamily="18" charset="0"/>
            <a:cs typeface="Times New Roman" panose="02020603050405020304" pitchFamily="18" charset="0"/>
          </a:endParaRPr>
        </a:p>
      </dsp:txBody>
      <dsp:txXfrm>
        <a:off x="7946446" y="3167214"/>
        <a:ext cx="581334" cy="795370"/>
      </dsp:txXfrm>
    </dsp:sp>
    <dsp:sp modelId="{6E728341-6702-41A5-87AF-6B16D665C76C}">
      <dsp:nvSpPr>
        <dsp:cNvPr id="0" name=""/>
        <dsp:cNvSpPr/>
      </dsp:nvSpPr>
      <dsp:spPr>
        <a:xfrm>
          <a:off x="8375906" y="5088978"/>
          <a:ext cx="1056970" cy="1056970"/>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solidFill>
              <a:schemeClr val="bg1"/>
            </a:solidFill>
            <a:latin typeface="Times New Roman" panose="02020603050405020304" pitchFamily="18" charset="0"/>
            <a:cs typeface="Times New Roman" panose="02020603050405020304" pitchFamily="18" charset="0"/>
          </a:endParaRPr>
        </a:p>
      </dsp:txBody>
      <dsp:txXfrm>
        <a:off x="8613724" y="5088978"/>
        <a:ext cx="581334" cy="79537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F2A602-70A1-4382-8242-7E664FE5D783}" type="datetimeFigureOut">
              <a:rPr lang="en-GB" smtClean="0"/>
              <a:t>20/05/2025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4B1A1-242C-4854-AD50-CD6DDA7ACF5A}" type="slidenum">
              <a:rPr lang="en-GB" smtClean="0"/>
              <a:t>‹#›</a:t>
            </a:fld>
            <a:endParaRPr lang="en-GB"/>
          </a:p>
        </p:txBody>
      </p:sp>
    </p:spTree>
    <p:extLst>
      <p:ext uri="{BB962C8B-B14F-4D97-AF65-F5344CB8AC3E}">
        <p14:creationId xmlns:p14="http://schemas.microsoft.com/office/powerpoint/2010/main" val="219276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"Croeso Digital: Smart Tourism and Tech Conference" displays the combination of Welsh heritage and innovative digital technologies within the tourism industry. During this MICE Event, the emphasis will be put on how AI, Immersive Tech, and Design Challenge can develop the face of Wales' hospitality sector in the future. Industry professionals, tech experts, and tourism workers will discuss smart tourism during the event, providing an exciting opportunity for networking, learning, and exploring technology that can be used to develop Wales' tourism offerings.</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2</a:t>
            </a:fld>
            <a:endParaRPr lang="en-GB"/>
          </a:p>
        </p:txBody>
      </p:sp>
    </p:spTree>
    <p:extLst>
      <p:ext uri="{BB962C8B-B14F-4D97-AF65-F5344CB8AC3E}">
        <p14:creationId xmlns:p14="http://schemas.microsoft.com/office/powerpoint/2010/main" val="1243111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target market for Croeso Digital comprises foreign professionals in tourism, hospitality, and tech firms. In particular, the target audience will include hotel owners, tour operators, travel tech developers, and marketers. Local Welsh business corporations will also participate, seeking digital transformation (</a:t>
            </a:r>
            <a:r>
              <a:rPr lang="en-US" sz="1200" kern="1200" err="1">
                <a:solidFill>
                  <a:schemeClr val="tx1"/>
                </a:solidFill>
                <a:effectLst/>
                <a:latin typeface="+mn-lt"/>
                <a:ea typeface="+mn-ea"/>
                <a:cs typeface="+mn-cs"/>
              </a:rPr>
              <a:t>Kshetri</a:t>
            </a:r>
            <a:r>
              <a:rPr lang="en-US" sz="1200" kern="1200">
                <a:solidFill>
                  <a:schemeClr val="tx1"/>
                </a:solidFill>
                <a:effectLst/>
                <a:latin typeface="+mn-lt"/>
                <a:ea typeface="+mn-ea"/>
                <a:cs typeface="+mn-cs"/>
              </a:rPr>
              <a:t> and </a:t>
            </a:r>
            <a:r>
              <a:rPr lang="en-US" sz="1200" kern="1200" err="1">
                <a:solidFill>
                  <a:schemeClr val="tx1"/>
                </a:solidFill>
                <a:effectLst/>
                <a:latin typeface="+mn-lt"/>
                <a:ea typeface="+mn-ea"/>
                <a:cs typeface="+mn-cs"/>
              </a:rPr>
              <a:t>Dwivedi</a:t>
            </a:r>
            <a:r>
              <a:rPr lang="en-US" sz="1200" kern="1200">
                <a:solidFill>
                  <a:schemeClr val="tx1"/>
                </a:solidFill>
                <a:effectLst/>
                <a:latin typeface="+mn-lt"/>
                <a:ea typeface="+mn-ea"/>
                <a:cs typeface="+mn-cs"/>
              </a:rPr>
              <a:t>, 2024). International tourists seeking to look at how technological advances are being used to merge culture and heritage into the Welsh land will be a key target group (Putra et al., 2024). There is an expectation of a wide age range, focusing on professionals aged 30-50, whose efforts will drive innovation in the industry.</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3</a:t>
            </a:fld>
            <a:endParaRPr lang="en-GB"/>
          </a:p>
        </p:txBody>
      </p:sp>
    </p:spTree>
    <p:extLst>
      <p:ext uri="{BB962C8B-B14F-4D97-AF65-F5344CB8AC3E}">
        <p14:creationId xmlns:p14="http://schemas.microsoft.com/office/powerpoint/2010/main" val="433757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There are several key competitors of the MICE industry in tourism and tech areas, such as the global events World Travel Market (London), which deals with international tourism trends and has a great audience, yet does not have a clear focus on Welsh tech integration (Morrison, 2022). ITB Berlin provides a broad international horizon addressing the global tourism issue. Yet, it does not bring out the regional cultural aspect, as is the case for the proposed Croeso Digital (Luger, 2025). Arrival 360 is narrowed into tech innovations in travel, primarily in the U.S, without a direct link to Wales. The Tourism Innovation Forum (UK) is smaller and niche, and looks at digital means in tourism, but it has no overall Welsh context (Getz and Page, 2024).</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Conversely, Croeso Digital offers a rare blend of Welsh heritage, culture, and digital innovation to open up an opportunity to tap into local and international markets. Having incorporated emerging innovations such as AI and VR, the event stands a chance of being able to differentiate itself and gain mileage in the cut-throat world (Fox et al., 2014). Although the rivalry is intense, there is a gap in events regarding Welsh smart tourism, a strategic opportunity for Croeso Digital.</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4</a:t>
            </a:fld>
            <a:endParaRPr lang="en-GB"/>
          </a:p>
        </p:txBody>
      </p:sp>
    </p:spTree>
    <p:extLst>
      <p:ext uri="{BB962C8B-B14F-4D97-AF65-F5344CB8AC3E}">
        <p14:creationId xmlns:p14="http://schemas.microsoft.com/office/powerpoint/2010/main" val="2275125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There is increasing demand for digitally enhanced immersive experiences in tourism (Fan et al., 2022). Attendees are increasingly interested in finding opportunities to merge exploration and technology, especially for destinations such as Wales, which has a rich heritage (Rogers and Wynn-Moylan, 2022). Trends indicate an increase in the number of travellers prioritising smart tourism experience with a view to sustainability and personalisation (Ahmed, 2025). Wales is in the best of positions to capitalise on this demand by providing a unique mix of modern technology and local culture (Luger, 2025). The event will satisfy such evolving tastes as well as market dynamics.</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5</a:t>
            </a:fld>
            <a:endParaRPr lang="en-GB"/>
          </a:p>
        </p:txBody>
      </p:sp>
    </p:spTree>
    <p:extLst>
      <p:ext uri="{BB962C8B-B14F-4D97-AF65-F5344CB8AC3E}">
        <p14:creationId xmlns:p14="http://schemas.microsoft.com/office/powerpoint/2010/main" val="1269677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event's strengths include that it fits Wales's "Year of Croeso 2025" campaign, the unique combination of the Welsh culture with digital innovation, making it a niche event in the market (Cooke, 2024). Its prime weakness, though, lies in being a newly developed event with little recognition. The chance is tapping into the rising need for smart tourism, and Wales is a progressive destination (Lee et al., 2020). Nevertheless, such potential threats exist as competition from well-established world events and economic uncertainty, limiting travel budgets (Ahmed, 2025). Although these challenges exist, the emphasis on local business engagement and tech adoption gives the event a contrasting value proposition, which makes it a good alternative to Wales' MICE offers (</a:t>
            </a:r>
            <a:r>
              <a:rPr lang="en-US" sz="1200" kern="1200" err="1">
                <a:solidFill>
                  <a:schemeClr val="tx1"/>
                </a:solidFill>
                <a:effectLst/>
                <a:latin typeface="+mn-lt"/>
                <a:ea typeface="+mn-ea"/>
                <a:cs typeface="+mn-cs"/>
              </a:rPr>
              <a:t>Lekgau</a:t>
            </a:r>
            <a:r>
              <a:rPr lang="en-US" sz="1200" kern="1200">
                <a:solidFill>
                  <a:schemeClr val="tx1"/>
                </a:solidFill>
                <a:effectLst/>
                <a:latin typeface="+mn-lt"/>
                <a:ea typeface="+mn-ea"/>
                <a:cs typeface="+mn-cs"/>
              </a:rPr>
              <a:t> and </a:t>
            </a:r>
            <a:r>
              <a:rPr lang="en-US" sz="1200" kern="1200" err="1">
                <a:solidFill>
                  <a:schemeClr val="tx1"/>
                </a:solidFill>
                <a:effectLst/>
                <a:latin typeface="+mn-lt"/>
                <a:ea typeface="+mn-ea"/>
                <a:cs typeface="+mn-cs"/>
              </a:rPr>
              <a:t>Tichaawa</a:t>
            </a:r>
            <a:r>
              <a:rPr lang="en-US" sz="1200" kern="1200">
                <a:solidFill>
                  <a:schemeClr val="tx1"/>
                </a:solidFill>
                <a:effectLst/>
                <a:latin typeface="+mn-lt"/>
                <a:ea typeface="+mn-ea"/>
                <a:cs typeface="+mn-cs"/>
              </a:rPr>
              <a:t>, 2023).</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6</a:t>
            </a:fld>
            <a:endParaRPr lang="en-GB"/>
          </a:p>
        </p:txBody>
      </p:sp>
    </p:spTree>
    <p:extLst>
      <p:ext uri="{BB962C8B-B14F-4D97-AF65-F5344CB8AC3E}">
        <p14:creationId xmlns:p14="http://schemas.microsoft.com/office/powerpoint/2010/main" val="3695461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political situation in Wales supports tourism and tech, and the initiatives and grants encourage innovation in the tourism sphere (</a:t>
            </a:r>
            <a:r>
              <a:rPr lang="en-US" sz="1200" kern="1200" err="1">
                <a:solidFill>
                  <a:schemeClr val="tx1"/>
                </a:solidFill>
                <a:effectLst/>
                <a:latin typeface="+mn-lt"/>
                <a:ea typeface="+mn-ea"/>
                <a:cs typeface="+mn-cs"/>
              </a:rPr>
              <a:t>Bowdin</a:t>
            </a:r>
            <a:r>
              <a:rPr lang="en-US" sz="1200" kern="1200">
                <a:solidFill>
                  <a:schemeClr val="tx1"/>
                </a:solidFill>
                <a:effectLst/>
                <a:latin typeface="+mn-lt"/>
                <a:ea typeface="+mn-ea"/>
                <a:cs typeface="+mn-cs"/>
              </a:rPr>
              <a:t> et al., 2023). For economics, the post-pandemic recovery is good for tourism, but inflation and increasing costs may affect the spending for delegates (Bladen and </a:t>
            </a:r>
            <a:r>
              <a:rPr lang="en-US" sz="1200" kern="1200" err="1">
                <a:solidFill>
                  <a:schemeClr val="tx1"/>
                </a:solidFill>
                <a:effectLst/>
                <a:latin typeface="+mn-lt"/>
                <a:ea typeface="+mn-ea"/>
                <a:cs typeface="+mn-cs"/>
              </a:rPr>
              <a:t>Callinan</a:t>
            </a:r>
            <a:r>
              <a:rPr lang="en-US" sz="1200" kern="1200">
                <a:solidFill>
                  <a:schemeClr val="tx1"/>
                </a:solidFill>
                <a:effectLst/>
                <a:latin typeface="+mn-lt"/>
                <a:ea typeface="+mn-ea"/>
                <a:cs typeface="+mn-cs"/>
              </a:rPr>
              <a:t>, 2022). Trends in social life prove that international tourists require the combination of culture with tech, including such practices as wise tourism and individual approach, and the event is on the topic (Kusumastuti et al., 2024). Regarding technology, AI, AR, and </a:t>
            </a:r>
            <a:r>
              <a:rPr lang="en-US" sz="1200" kern="1200" err="1">
                <a:solidFill>
                  <a:schemeClr val="tx1"/>
                </a:solidFill>
                <a:effectLst/>
                <a:latin typeface="+mn-lt"/>
                <a:ea typeface="+mn-ea"/>
                <a:cs typeface="+mn-cs"/>
              </a:rPr>
              <a:t>Iot</a:t>
            </a:r>
            <a:r>
              <a:rPr lang="en-US" sz="1200" kern="1200">
                <a:solidFill>
                  <a:schemeClr val="tx1"/>
                </a:solidFill>
                <a:effectLst/>
                <a:latin typeface="+mn-lt"/>
                <a:ea typeface="+mn-ea"/>
                <a:cs typeface="+mn-cs"/>
              </a:rPr>
              <a:t> are transforming tourism, which Croeso Digital will demonstrate, presenting ways Wales can benefit from the innovations (Morrison, 2022). Legally, the event will follow all the rules, the GDPR and requirements for accessibility. The venue and technology platforms will also follow the legal requirements, thus making the event accessible to all the participants (Moorman, 2020). Finally, the environmental impact is also a matter; the event will be sustainable, using digital brochures and local food supplies (</a:t>
            </a:r>
            <a:r>
              <a:rPr lang="en-US" sz="1200" kern="1200" err="1">
                <a:solidFill>
                  <a:schemeClr val="tx1"/>
                </a:solidFill>
                <a:effectLst/>
                <a:latin typeface="+mn-lt"/>
                <a:ea typeface="+mn-ea"/>
                <a:cs typeface="+mn-cs"/>
              </a:rPr>
              <a:t>Mair</a:t>
            </a:r>
            <a:r>
              <a:rPr lang="en-US" sz="1200" kern="1200">
                <a:solidFill>
                  <a:schemeClr val="tx1"/>
                </a:solidFill>
                <a:effectLst/>
                <a:latin typeface="+mn-lt"/>
                <a:ea typeface="+mn-ea"/>
                <a:cs typeface="+mn-cs"/>
              </a:rPr>
              <a:t> and Smith, 2022). </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7</a:t>
            </a:fld>
            <a:endParaRPr lang="en-GB"/>
          </a:p>
        </p:txBody>
      </p:sp>
    </p:spTree>
    <p:extLst>
      <p:ext uri="{BB962C8B-B14F-4D97-AF65-F5344CB8AC3E}">
        <p14:creationId xmlns:p14="http://schemas.microsoft.com/office/powerpoint/2010/main" val="2621779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venue for the event is Swansea Arena Conference Suite, a modern building with a large area and all the facilities for a big audience. The place is located in the middle of Wales, yet it is manageable for international guests (Luger, 2025). The venue provides a technological environment, such as high-speed internet and AV support, which is ideal for a tech-based event. Staffing requirements will be event managers, tech support specialists, hospital and local Welsh tourism representatives (</a:t>
            </a:r>
            <a:r>
              <a:rPr lang="en-US" sz="1200" kern="1200" err="1">
                <a:solidFill>
                  <a:schemeClr val="tx1"/>
                </a:solidFill>
                <a:effectLst/>
                <a:latin typeface="+mn-lt"/>
                <a:ea typeface="+mn-ea"/>
                <a:cs typeface="+mn-cs"/>
              </a:rPr>
              <a:t>Seyitoğlu</a:t>
            </a:r>
            <a:r>
              <a:rPr lang="en-US" sz="1200" kern="1200">
                <a:solidFill>
                  <a:schemeClr val="tx1"/>
                </a:solidFill>
                <a:effectLst/>
                <a:latin typeface="+mn-lt"/>
                <a:ea typeface="+mn-ea"/>
                <a:cs typeface="+mn-cs"/>
              </a:rPr>
              <a:t> et al., 2023). Event coordination, digital marketing, and tech handling skills will be needed to run things smoothly. Resources will include catering services that provide local Welsh foods, audiovisual equipment to demonstrate the technology, parking areas, and seating arrangements to accommodate the expected audience (Carter, 2024). Logistical planning must be done correctly to ensure a smooth experience for all visitors.</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8</a:t>
            </a:fld>
            <a:endParaRPr lang="en-GB"/>
          </a:p>
        </p:txBody>
      </p:sp>
    </p:spTree>
    <p:extLst>
      <p:ext uri="{BB962C8B-B14F-4D97-AF65-F5344CB8AC3E}">
        <p14:creationId xmlns:p14="http://schemas.microsoft.com/office/powerpoint/2010/main" val="4225047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Some of the major logistical issues will be carefully planned to make the event successful. Swansea Arena Conference Suite provides space, seats, and tech support. In addition, the location, the venue's location, links, and hotels will also be used to maximise ease of access for the attendees (Kusumastuti et al., 2024). Some significant operational concepts will be catering local Welsh food, on-site tech support for the demonstrations, identification signs and registration tables (Bladen and </a:t>
            </a:r>
            <a:r>
              <a:rPr lang="en-US" sz="1200" kern="1200" err="1">
                <a:solidFill>
                  <a:schemeClr val="tx1"/>
                </a:solidFill>
                <a:effectLst/>
                <a:latin typeface="+mn-lt"/>
                <a:ea typeface="+mn-ea"/>
                <a:cs typeface="+mn-cs"/>
              </a:rPr>
              <a:t>Callinan</a:t>
            </a:r>
            <a:r>
              <a:rPr lang="en-US" sz="1200" kern="1200">
                <a:solidFill>
                  <a:schemeClr val="tx1"/>
                </a:solidFill>
                <a:effectLst/>
                <a:latin typeface="+mn-lt"/>
                <a:ea typeface="+mn-ea"/>
                <a:cs typeface="+mn-cs"/>
              </a:rPr>
              <a:t>, 2022). Resources will be distributed to ensure the event has a smooth flow.</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9</a:t>
            </a:fld>
            <a:endParaRPr lang="en-GB"/>
          </a:p>
        </p:txBody>
      </p:sp>
    </p:spTree>
    <p:extLst>
      <p:ext uri="{BB962C8B-B14F-4D97-AF65-F5344CB8AC3E}">
        <p14:creationId xmlns:p14="http://schemas.microsoft.com/office/powerpoint/2010/main" val="4835557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For the financial viability of the "Croeso Digital: When at "Smart Tourism &amp; Tech Conference," we expect total costs of £37,000. That is, venue rental, catering, wages for staff, technology setup, and speaker fees. We hope to generate £90,000 in revenues from ticket sales, sponsorship and partnership. The revenue breakdown is early bird tickets, standard tickets, sponsorships, and tourism partnerships with the Welsh (</a:t>
            </a:r>
            <a:r>
              <a:rPr lang="en-US" sz="1200" kern="1200" err="1">
                <a:solidFill>
                  <a:schemeClr val="tx1"/>
                </a:solidFill>
                <a:effectLst/>
                <a:latin typeface="+mn-lt"/>
                <a:ea typeface="+mn-ea"/>
                <a:cs typeface="+mn-cs"/>
              </a:rPr>
              <a:t>Connock</a:t>
            </a:r>
            <a:r>
              <a:rPr lang="en-US" sz="1200" kern="1200">
                <a:solidFill>
                  <a:schemeClr val="tx1"/>
                </a:solidFill>
                <a:effectLst/>
                <a:latin typeface="+mn-lt"/>
                <a:ea typeface="+mn-ea"/>
                <a:cs typeface="+mn-cs"/>
              </a:rPr>
              <a:t>, 2024). The net profit from the event is estimated at £53,000; it measures financial viability and sustainability.</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10</a:t>
            </a:fld>
            <a:endParaRPr lang="en-GB"/>
          </a:p>
        </p:txBody>
      </p:sp>
    </p:spTree>
    <p:extLst>
      <p:ext uri="{BB962C8B-B14F-4D97-AF65-F5344CB8AC3E}">
        <p14:creationId xmlns:p14="http://schemas.microsoft.com/office/powerpoint/2010/main" val="3058530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primary funding sources for the event will be sponsorships from local Welsh businesses and tech giants, which should translate to about £15,000. Ticket sales, Early Bird and Standard, will raise about £70,000 for the club. Besides, partnerships with the Welsh tourism boards and councils will offer £5,000. We will, in turn, also look at the government grant provided to promote cultural tourism events, which adds a contribution of approximately £10,000. These sources combined help to support the financial sustainability and viability of the event (</a:t>
            </a:r>
            <a:r>
              <a:rPr lang="en-US" sz="1200" kern="1200" err="1">
                <a:solidFill>
                  <a:schemeClr val="tx1"/>
                </a:solidFill>
                <a:effectLst/>
                <a:latin typeface="+mn-lt"/>
                <a:ea typeface="+mn-ea"/>
                <a:cs typeface="+mn-cs"/>
              </a:rPr>
              <a:t>Bowdin</a:t>
            </a:r>
            <a:r>
              <a:rPr lang="en-US" sz="1200" kern="1200">
                <a:solidFill>
                  <a:schemeClr val="tx1"/>
                </a:solidFill>
                <a:effectLst/>
                <a:latin typeface="+mn-lt"/>
                <a:ea typeface="+mn-ea"/>
                <a:cs typeface="+mn-cs"/>
              </a:rPr>
              <a:t> et al., 2023).</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11</a:t>
            </a:fld>
            <a:endParaRPr lang="en-GB"/>
          </a:p>
        </p:txBody>
      </p:sp>
    </p:spTree>
    <p:extLst>
      <p:ext uri="{BB962C8B-B14F-4D97-AF65-F5344CB8AC3E}">
        <p14:creationId xmlns:p14="http://schemas.microsoft.com/office/powerpoint/2010/main" val="1599963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Risk</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Croeso Digital event has several potential hazards that must be addressed through active planning. Disrupters in the form of connectivity issues or failures of the AR/AI systems may preclude demonstrations (Posse, 2025). To avoid this, on-site tech support and equipment testing will be available. Due to economic uncertainty or travel restrictions, attendance risks are controlled by hybrid event access and early marketing for securing engagement (Santos et al., 2024). Health and safety regulations will be followed to limit liability (Moorman, 2020).</a:t>
            </a:r>
            <a:endParaRPr lang="en-GB" sz="1200" kern="1200">
              <a:solidFill>
                <a:schemeClr val="tx1"/>
              </a:solidFill>
              <a:effectLst/>
              <a:latin typeface="+mn-lt"/>
              <a:ea typeface="+mn-ea"/>
              <a:cs typeface="+mn-cs"/>
            </a:endParaRPr>
          </a:p>
          <a:p>
            <a:r>
              <a:rPr lang="en-US" sz="1200" b="1" kern="1200">
                <a:solidFill>
                  <a:schemeClr val="tx1"/>
                </a:solidFill>
                <a:effectLst/>
                <a:latin typeface="+mn-lt"/>
                <a:ea typeface="+mn-ea"/>
                <a:cs typeface="+mn-cs"/>
              </a:rPr>
              <a:t>Sustainability Considerations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event is also sustainable as it agrees with eco-conscious tourism practices. Digital registrations and reusable signage are used to minimise paper use (</a:t>
            </a:r>
            <a:r>
              <a:rPr lang="en-US" sz="1200" kern="1200" err="1">
                <a:solidFill>
                  <a:schemeClr val="tx1"/>
                </a:solidFill>
                <a:effectLst/>
                <a:latin typeface="+mn-lt"/>
                <a:ea typeface="+mn-ea"/>
                <a:cs typeface="+mn-cs"/>
              </a:rPr>
              <a:t>Mair</a:t>
            </a:r>
            <a:r>
              <a:rPr lang="en-US" sz="1200" kern="1200">
                <a:solidFill>
                  <a:schemeClr val="tx1"/>
                </a:solidFill>
                <a:effectLst/>
                <a:latin typeface="+mn-lt"/>
                <a:ea typeface="+mn-ea"/>
                <a:cs typeface="+mn-cs"/>
              </a:rPr>
              <a:t> and Smith, 2022). Catering will focus on the locally produced Welsh produce, reducing the transport emissions and helping local producers (Carter, 2024). Waste management measures will provide recycling bins and compostable cutlery (</a:t>
            </a:r>
            <a:r>
              <a:rPr lang="en-US" sz="1200" kern="1200" err="1">
                <a:solidFill>
                  <a:schemeClr val="tx1"/>
                </a:solidFill>
                <a:effectLst/>
                <a:latin typeface="+mn-lt"/>
                <a:ea typeface="+mn-ea"/>
                <a:cs typeface="+mn-cs"/>
              </a:rPr>
              <a:t>Connock</a:t>
            </a:r>
            <a:r>
              <a:rPr lang="en-US" sz="1200" kern="1200">
                <a:solidFill>
                  <a:schemeClr val="tx1"/>
                </a:solidFill>
                <a:effectLst/>
                <a:latin typeface="+mn-lt"/>
                <a:ea typeface="+mn-ea"/>
                <a:cs typeface="+mn-cs"/>
              </a:rPr>
              <a:t>, 2024). The venue, Swansea Arena, already has modern energy-efficient systems. Such efforts keep the event both environmentally and economically sustainable and viable, and further support Wales in utilising sustainable and innovative tourism development (</a:t>
            </a:r>
            <a:r>
              <a:rPr lang="en-US" sz="1200" kern="1200" err="1">
                <a:solidFill>
                  <a:schemeClr val="tx1"/>
                </a:solidFill>
                <a:effectLst/>
                <a:latin typeface="+mn-lt"/>
                <a:ea typeface="+mn-ea"/>
                <a:cs typeface="+mn-cs"/>
              </a:rPr>
              <a:t>Seyitoğlu</a:t>
            </a:r>
            <a:r>
              <a:rPr lang="en-US" sz="1200" kern="1200">
                <a:solidFill>
                  <a:schemeClr val="tx1"/>
                </a:solidFill>
                <a:effectLst/>
                <a:latin typeface="+mn-lt"/>
                <a:ea typeface="+mn-ea"/>
                <a:cs typeface="+mn-cs"/>
              </a:rPr>
              <a:t> et al., 2023).</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FCA4B1A1-242C-4854-AD50-CD6DDA7ACF5A}" type="slidenum">
              <a:rPr lang="en-GB" smtClean="0"/>
              <a:t>12</a:t>
            </a:fld>
            <a:endParaRPr lang="en-GB"/>
          </a:p>
        </p:txBody>
      </p:sp>
    </p:spTree>
    <p:extLst>
      <p:ext uri="{BB962C8B-B14F-4D97-AF65-F5344CB8AC3E}">
        <p14:creationId xmlns:p14="http://schemas.microsoft.com/office/powerpoint/2010/main" val="2921880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4" name="TextBox 4"/>
          <p:cNvSpPr txBox="1"/>
          <p:nvPr/>
        </p:nvSpPr>
        <p:spPr>
          <a:xfrm>
            <a:off x="1449826" y="856172"/>
            <a:ext cx="9665309" cy="3457293"/>
          </a:xfrm>
          <a:prstGeom prst="rect">
            <a:avLst/>
          </a:prstGeom>
        </p:spPr>
        <p:txBody>
          <a:bodyPr lIns="0" tIns="0" rIns="0" bIns="0" rtlCol="0" anchor="t">
            <a:spAutoFit/>
          </a:bodyPr>
          <a:lstStyle/>
          <a:p>
            <a:pPr algn="ctr">
              <a:lnSpc>
                <a:spcPts val="14400"/>
              </a:lnSpc>
            </a:pPr>
            <a:r>
              <a:rPr lang="en-US" sz="6000" b="1">
                <a:latin typeface="DM Serif Display"/>
              </a:rPr>
              <a:t>"</a:t>
            </a:r>
            <a:r>
              <a:rPr lang="en-US" sz="6000" b="1" err="1">
                <a:latin typeface="DM Serif Display"/>
              </a:rPr>
              <a:t>Croeso</a:t>
            </a:r>
            <a:r>
              <a:rPr lang="en-US" sz="6000" b="1">
                <a:latin typeface="DM Serif Display"/>
              </a:rPr>
              <a:t> Digital: Smart Tourism &amp; Tech Event</a:t>
            </a:r>
            <a:r>
              <a:rPr lang="en-US" sz="6000">
                <a:latin typeface="DM Serif Display"/>
              </a:rPr>
              <a:t>"</a:t>
            </a:r>
            <a:endParaRPr lang="en-US" sz="14400">
              <a:solidFill>
                <a:srgbClr val="5D5340"/>
              </a:solidFill>
              <a:latin typeface="DM Serif Display"/>
              <a:ea typeface="DM Serif Display"/>
              <a:cs typeface="DM Serif Display"/>
              <a:sym typeface="DM Serif Display"/>
            </a:endParaRPr>
          </a:p>
        </p:txBody>
      </p:sp>
      <p:sp>
        <p:nvSpPr>
          <p:cNvPr id="5" name="TextBox 5"/>
          <p:cNvSpPr txBox="1"/>
          <p:nvPr/>
        </p:nvSpPr>
        <p:spPr>
          <a:xfrm>
            <a:off x="1457865" y="4785930"/>
            <a:ext cx="9478992" cy="4720972"/>
          </a:xfrm>
          <a:prstGeom prst="rect">
            <a:avLst/>
          </a:prstGeom>
        </p:spPr>
        <p:txBody>
          <a:bodyPr wrap="square" lIns="0" tIns="0" rIns="0" bIns="0" rtlCol="0" anchor="t">
            <a:spAutoFit/>
          </a:bodyPr>
          <a:lstStyle/>
          <a:p>
            <a:pPr algn="ctr">
              <a:lnSpc>
                <a:spcPts val="4060"/>
              </a:lnSpc>
              <a:spcBef>
                <a:spcPct val="0"/>
              </a:spcBef>
            </a:pPr>
            <a:r>
              <a:rPr lang="en-US" sz="2900" b="1" spc="290">
                <a:solidFill>
                  <a:srgbClr val="414B3B"/>
                </a:solidFill>
                <a:latin typeface="DM Serif Display"/>
                <a:ea typeface="TT Fors Bold"/>
                <a:cs typeface="TT Fors Bold"/>
                <a:sym typeface="TT Fors Bold"/>
              </a:rPr>
              <a:t> </a:t>
            </a:r>
            <a:r>
              <a:rPr lang="en-GB" sz="3200">
                <a:latin typeface="DM Serif Display"/>
              </a:rPr>
              <a:t>Swansea Arena Conference Suite</a:t>
            </a:r>
            <a:endParaRPr lang="en-US"/>
          </a:p>
          <a:p>
            <a:pPr algn="ctr">
              <a:lnSpc>
                <a:spcPts val="4060"/>
              </a:lnSpc>
              <a:spcBef>
                <a:spcPct val="0"/>
              </a:spcBef>
            </a:pPr>
            <a:r>
              <a:rPr lang="en-GB" sz="3200">
                <a:latin typeface="DM Serif Display" panose="020B0604020202020204" charset="0"/>
              </a:rPr>
              <a:t>25–26</a:t>
            </a:r>
            <a:r>
              <a:rPr lang="en-GB" sz="3200" baseline="30000">
                <a:latin typeface="DM Serif Display" panose="020B0604020202020204" charset="0"/>
              </a:rPr>
              <a:t>th</a:t>
            </a:r>
            <a:r>
              <a:rPr lang="en-GB" sz="3200">
                <a:latin typeface="DM Serif Display" panose="020B0604020202020204" charset="0"/>
              </a:rPr>
              <a:t> September 2025</a:t>
            </a:r>
          </a:p>
          <a:p>
            <a:pPr algn="ctr">
              <a:lnSpc>
                <a:spcPts val="4060"/>
              </a:lnSpc>
              <a:spcBef>
                <a:spcPct val="0"/>
              </a:spcBef>
            </a:pPr>
            <a:endParaRPr lang="en-GB" sz="3200">
              <a:solidFill>
                <a:srgbClr val="000000"/>
              </a:solidFill>
              <a:latin typeface="DM Serif Display"/>
              <a:ea typeface="TT Fors Bold"/>
              <a:cs typeface="TT Fors Bold"/>
            </a:endParaRPr>
          </a:p>
          <a:p>
            <a:pPr algn="ctr">
              <a:lnSpc>
                <a:spcPts val="4060"/>
              </a:lnSpc>
              <a:spcBef>
                <a:spcPct val="0"/>
              </a:spcBef>
            </a:pPr>
            <a:r>
              <a:rPr lang="en-GB" sz="3200">
                <a:solidFill>
                  <a:srgbClr val="000000"/>
                </a:solidFill>
                <a:latin typeface="DM Serif Display"/>
                <a:ea typeface="TT Fors Bold"/>
                <a:cs typeface="TT Fors Bold"/>
              </a:rPr>
              <a:t>Presented by: Syed </a:t>
            </a:r>
            <a:r>
              <a:rPr lang="en-GB" sz="3200" err="1">
                <a:solidFill>
                  <a:srgbClr val="000000"/>
                </a:solidFill>
                <a:latin typeface="DM Serif Display"/>
                <a:ea typeface="TT Fors Bold"/>
                <a:cs typeface="TT Fors Bold"/>
              </a:rPr>
              <a:t>Maksum</a:t>
            </a:r>
            <a:r>
              <a:rPr lang="en-GB" sz="3200">
                <a:solidFill>
                  <a:srgbClr val="000000"/>
                </a:solidFill>
                <a:latin typeface="DM Serif Display"/>
                <a:ea typeface="TT Fors Bold"/>
                <a:cs typeface="TT Fors Bold"/>
              </a:rPr>
              <a:t> </a:t>
            </a:r>
            <a:r>
              <a:rPr lang="en-GB" sz="3200" err="1">
                <a:solidFill>
                  <a:srgbClr val="000000"/>
                </a:solidFill>
                <a:latin typeface="DM Serif Display"/>
                <a:ea typeface="TT Fors Bold"/>
                <a:cs typeface="TT Fors Bold"/>
              </a:rPr>
              <a:t>Zabid</a:t>
            </a:r>
            <a:r>
              <a:rPr lang="en-GB" sz="3200">
                <a:solidFill>
                  <a:srgbClr val="000000"/>
                </a:solidFill>
                <a:latin typeface="DM Serif Display"/>
                <a:ea typeface="TT Fors Bold"/>
                <a:cs typeface="TT Fors Bold"/>
              </a:rPr>
              <a:t> (id: 2245066)</a:t>
            </a:r>
          </a:p>
          <a:p>
            <a:pPr algn="ctr">
              <a:lnSpc>
                <a:spcPts val="4060"/>
              </a:lnSpc>
              <a:spcBef>
                <a:spcPct val="0"/>
              </a:spcBef>
            </a:pPr>
            <a:r>
              <a:rPr lang="en-GB" sz="3200">
                <a:solidFill>
                  <a:srgbClr val="000000"/>
                </a:solidFill>
                <a:latin typeface="DM Serif Display"/>
                <a:ea typeface="TT Fors Bold"/>
                <a:cs typeface="TT Fors Bold"/>
              </a:rPr>
              <a:t>Module: International Meetings Management for Hotel Industries (BMIH6007)</a:t>
            </a:r>
          </a:p>
          <a:p>
            <a:pPr algn="ctr">
              <a:lnSpc>
                <a:spcPts val="4060"/>
              </a:lnSpc>
              <a:spcBef>
                <a:spcPct val="0"/>
              </a:spcBef>
            </a:pPr>
            <a:r>
              <a:rPr lang="en-GB" sz="3200">
                <a:solidFill>
                  <a:srgbClr val="000000"/>
                </a:solidFill>
                <a:latin typeface="DM Serif Display"/>
                <a:ea typeface="TT Fors Bold"/>
                <a:cs typeface="TT Fors Bold"/>
              </a:rPr>
              <a:t>Course Teacher: Kathryn Flynn</a:t>
            </a:r>
          </a:p>
          <a:p>
            <a:pPr algn="ctr">
              <a:lnSpc>
                <a:spcPts val="4060"/>
              </a:lnSpc>
              <a:spcBef>
                <a:spcPct val="0"/>
              </a:spcBef>
            </a:pPr>
            <a:endParaRPr lang="en-GB" sz="3200">
              <a:solidFill>
                <a:srgbClr val="000000"/>
              </a:solidFill>
              <a:latin typeface="DM Serif Display"/>
              <a:ea typeface="TT Fors Bold"/>
              <a:cs typeface="TT Fors Bold"/>
            </a:endParaRPr>
          </a:p>
          <a:p>
            <a:pPr algn="ctr">
              <a:lnSpc>
                <a:spcPts val="4060"/>
              </a:lnSpc>
              <a:spcBef>
                <a:spcPct val="0"/>
              </a:spcBef>
            </a:pPr>
            <a:r>
              <a:rPr lang="en-GB" sz="3200">
                <a:solidFill>
                  <a:srgbClr val="000000"/>
                </a:solidFill>
                <a:latin typeface="DM Serif Display"/>
                <a:ea typeface="TT Fors Bold"/>
                <a:cs typeface="TT Fors Bold"/>
              </a:rPr>
              <a:t>University of Wales Trinity Saint Davids</a:t>
            </a:r>
          </a:p>
        </p:txBody>
      </p:sp>
      <p:pic>
        <p:nvPicPr>
          <p:cNvPr id="9" name="Picture 8"/>
          <p:cNvPicPr>
            <a:picLocks noChangeAspect="1"/>
          </p:cNvPicPr>
          <p:nvPr/>
        </p:nvPicPr>
        <p:blipFill rotWithShape="1">
          <a:blip r:embed="rId2"/>
          <a:srcRect b="13933"/>
          <a:stretch/>
        </p:blipFill>
        <p:spPr>
          <a:xfrm>
            <a:off x="11963400" y="2247900"/>
            <a:ext cx="5795883" cy="5638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p:cNvGrpSpPr/>
        <p:nvPr/>
      </p:nvGrpSpPr>
      <p:grpSpPr>
        <a:xfrm>
          <a:off x="0" y="0"/>
          <a:ext cx="0" cy="0"/>
          <a:chOff x="0" y="0"/>
          <a:chExt cx="0" cy="0"/>
        </a:xfrm>
      </p:grpSpPr>
      <p:sp>
        <p:nvSpPr>
          <p:cNvPr id="2" name="TextBox 2"/>
          <p:cNvSpPr txBox="1"/>
          <p:nvPr/>
        </p:nvSpPr>
        <p:spPr>
          <a:xfrm>
            <a:off x="8077201" y="571500"/>
            <a:ext cx="9182100" cy="1333698"/>
          </a:xfrm>
          <a:prstGeom prst="rect">
            <a:avLst/>
          </a:prstGeom>
        </p:spPr>
        <p:txBody>
          <a:bodyPr wrap="square" lIns="0" tIns="0" rIns="0" bIns="0" rtlCol="0" anchor="t">
            <a:spAutoFit/>
          </a:bodyPr>
          <a:lstStyle/>
          <a:p>
            <a:pPr lvl="0" algn="ctr">
              <a:lnSpc>
                <a:spcPts val="10400"/>
              </a:lnSpc>
            </a:pPr>
            <a:r>
              <a:rPr lang="en-US" sz="5400" b="1">
                <a:solidFill>
                  <a:schemeClr val="accent2">
                    <a:lumMod val="20000"/>
                    <a:lumOff val="80000"/>
                  </a:schemeClr>
                </a:solidFill>
                <a:latin typeface="DM Serif Display" panose="020B0604020202020204" charset="0"/>
              </a:rPr>
              <a:t>Event Concept and Overview</a:t>
            </a:r>
            <a:endParaRPr lang="en-US" sz="6000">
              <a:solidFill>
                <a:schemeClr val="accent2">
                  <a:lumMod val="20000"/>
                  <a:lumOff val="80000"/>
                </a:schemeClr>
              </a:solidFill>
              <a:latin typeface="DM Serif Display" panose="020B0604020202020204" charset="0"/>
              <a:ea typeface="DM Serif Display"/>
              <a:cs typeface="DM Serif Display"/>
              <a:sym typeface="DM Serif Display"/>
            </a:endParaRPr>
          </a:p>
        </p:txBody>
      </p:sp>
      <p:graphicFrame>
        <p:nvGraphicFramePr>
          <p:cNvPr id="6" name="Diagram 5"/>
          <p:cNvGraphicFramePr/>
          <p:nvPr>
            <p:extLst>
              <p:ext uri="{D42A27DB-BD31-4B8C-83A1-F6EECF244321}">
                <p14:modId xmlns:p14="http://schemas.microsoft.com/office/powerpoint/2010/main" val="202133824"/>
              </p:ext>
            </p:extLst>
          </p:nvPr>
        </p:nvGraphicFramePr>
        <p:xfrm>
          <a:off x="8077200" y="2171700"/>
          <a:ext cx="9753599" cy="731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304800" y="571500"/>
            <a:ext cx="7393927" cy="9144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p:cNvGrpSpPr/>
        <p:nvPr/>
      </p:nvGrpSpPr>
      <p:grpSpPr>
        <a:xfrm>
          <a:off x="0" y="0"/>
          <a:ext cx="0" cy="0"/>
          <a:chOff x="0" y="0"/>
          <a:chExt cx="0" cy="0"/>
        </a:xfrm>
      </p:grpSpPr>
      <p:grpSp>
        <p:nvGrpSpPr>
          <p:cNvPr id="2" name="Group 2"/>
          <p:cNvGrpSpPr/>
          <p:nvPr/>
        </p:nvGrpSpPr>
        <p:grpSpPr>
          <a:xfrm>
            <a:off x="0" y="5657841"/>
            <a:ext cx="18288000" cy="4629159"/>
            <a:chOff x="0" y="0"/>
            <a:chExt cx="2833290" cy="717178"/>
          </a:xfrm>
        </p:grpSpPr>
        <p:sp>
          <p:nvSpPr>
            <p:cNvPr id="3" name="Freeform 3"/>
            <p:cNvSpPr/>
            <p:nvPr/>
          </p:nvSpPr>
          <p:spPr>
            <a:xfrm>
              <a:off x="0" y="0"/>
              <a:ext cx="2833290" cy="717178"/>
            </a:xfrm>
            <a:custGeom>
              <a:avLst/>
              <a:gdLst/>
              <a:ahLst/>
              <a:cxnLst/>
              <a:rect l="l" t="t" r="r" b="b"/>
              <a:pathLst>
                <a:path w="2833290" h="717178">
                  <a:moveTo>
                    <a:pt x="0" y="0"/>
                  </a:moveTo>
                  <a:lnTo>
                    <a:pt x="2833290" y="0"/>
                  </a:lnTo>
                  <a:lnTo>
                    <a:pt x="2833290" y="717178"/>
                  </a:lnTo>
                  <a:lnTo>
                    <a:pt x="0" y="717178"/>
                  </a:lnTo>
                  <a:close/>
                </a:path>
              </a:pathLst>
            </a:custGeom>
            <a:blipFill>
              <a:blip r:embed="rId3"/>
              <a:stretch>
                <a:fillRect t="-98147" b="-98147"/>
              </a:stretch>
            </a:blipFill>
          </p:spPr>
          <p:txBody>
            <a:bodyPr/>
            <a:lstStyle/>
            <a:p>
              <a:endParaRPr lang="x-none"/>
            </a:p>
          </p:txBody>
        </p:sp>
      </p:grpSp>
      <p:grpSp>
        <p:nvGrpSpPr>
          <p:cNvPr id="4" name="Group 4"/>
          <p:cNvGrpSpPr/>
          <p:nvPr/>
        </p:nvGrpSpPr>
        <p:grpSpPr>
          <a:xfrm>
            <a:off x="1028700" y="3654202"/>
            <a:ext cx="4982767" cy="5604098"/>
            <a:chOff x="0" y="0"/>
            <a:chExt cx="1312334" cy="1475977"/>
          </a:xfrm>
        </p:grpSpPr>
        <p:sp>
          <p:nvSpPr>
            <p:cNvPr id="5" name="Freeform 5"/>
            <p:cNvSpPr/>
            <p:nvPr/>
          </p:nvSpPr>
          <p:spPr>
            <a:xfrm>
              <a:off x="0" y="0"/>
              <a:ext cx="1312334" cy="1475977"/>
            </a:xfrm>
            <a:custGeom>
              <a:avLst/>
              <a:gdLst/>
              <a:ahLst/>
              <a:cxnLst/>
              <a:rect l="l" t="t" r="r" b="b"/>
              <a:pathLst>
                <a:path w="1312334" h="1475977">
                  <a:moveTo>
                    <a:pt x="0" y="0"/>
                  </a:moveTo>
                  <a:lnTo>
                    <a:pt x="1312334" y="0"/>
                  </a:lnTo>
                  <a:lnTo>
                    <a:pt x="1312334" y="1475977"/>
                  </a:lnTo>
                  <a:lnTo>
                    <a:pt x="0" y="1475977"/>
                  </a:lnTo>
                  <a:close/>
                </a:path>
              </a:pathLst>
            </a:custGeom>
            <a:solidFill>
              <a:srgbClr val="FFF9F3"/>
            </a:solidFill>
          </p:spPr>
          <p:txBody>
            <a:bodyPr/>
            <a:lstStyle/>
            <a:p>
              <a:endParaRPr lang="x-none"/>
            </a:p>
          </p:txBody>
        </p:sp>
        <p:sp>
          <p:nvSpPr>
            <p:cNvPr id="6" name="TextBox 6"/>
            <p:cNvSpPr txBox="1"/>
            <p:nvPr/>
          </p:nvSpPr>
          <p:spPr>
            <a:xfrm>
              <a:off x="0" y="-38100"/>
              <a:ext cx="1312334" cy="1514077"/>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6652617" y="3654202"/>
            <a:ext cx="4982767" cy="5604098"/>
            <a:chOff x="0" y="0"/>
            <a:chExt cx="1312334" cy="1475977"/>
          </a:xfrm>
        </p:grpSpPr>
        <p:sp>
          <p:nvSpPr>
            <p:cNvPr id="8" name="Freeform 8"/>
            <p:cNvSpPr/>
            <p:nvPr/>
          </p:nvSpPr>
          <p:spPr>
            <a:xfrm>
              <a:off x="0" y="0"/>
              <a:ext cx="1312334" cy="1475977"/>
            </a:xfrm>
            <a:custGeom>
              <a:avLst/>
              <a:gdLst/>
              <a:ahLst/>
              <a:cxnLst/>
              <a:rect l="l" t="t" r="r" b="b"/>
              <a:pathLst>
                <a:path w="1312334" h="1475977">
                  <a:moveTo>
                    <a:pt x="0" y="0"/>
                  </a:moveTo>
                  <a:lnTo>
                    <a:pt x="1312334" y="0"/>
                  </a:lnTo>
                  <a:lnTo>
                    <a:pt x="1312334" y="1475977"/>
                  </a:lnTo>
                  <a:lnTo>
                    <a:pt x="0" y="1475977"/>
                  </a:lnTo>
                  <a:close/>
                </a:path>
              </a:pathLst>
            </a:custGeom>
            <a:solidFill>
              <a:srgbClr val="FFF9F3"/>
            </a:solidFill>
          </p:spPr>
          <p:txBody>
            <a:bodyPr/>
            <a:lstStyle/>
            <a:p>
              <a:endParaRPr lang="x-none"/>
            </a:p>
          </p:txBody>
        </p:sp>
        <p:sp>
          <p:nvSpPr>
            <p:cNvPr id="9" name="TextBox 9"/>
            <p:cNvSpPr txBox="1"/>
            <p:nvPr/>
          </p:nvSpPr>
          <p:spPr>
            <a:xfrm>
              <a:off x="0" y="-38100"/>
              <a:ext cx="1312334" cy="1514077"/>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2288566" y="3698109"/>
            <a:ext cx="4982767" cy="5604098"/>
            <a:chOff x="0" y="0"/>
            <a:chExt cx="1312334" cy="1475977"/>
          </a:xfrm>
        </p:grpSpPr>
        <p:sp>
          <p:nvSpPr>
            <p:cNvPr id="11" name="Freeform 11"/>
            <p:cNvSpPr/>
            <p:nvPr/>
          </p:nvSpPr>
          <p:spPr>
            <a:xfrm>
              <a:off x="0" y="0"/>
              <a:ext cx="1312334" cy="1475977"/>
            </a:xfrm>
            <a:custGeom>
              <a:avLst/>
              <a:gdLst/>
              <a:ahLst/>
              <a:cxnLst/>
              <a:rect l="l" t="t" r="r" b="b"/>
              <a:pathLst>
                <a:path w="1312334" h="1475977">
                  <a:moveTo>
                    <a:pt x="0" y="0"/>
                  </a:moveTo>
                  <a:lnTo>
                    <a:pt x="1312334" y="0"/>
                  </a:lnTo>
                  <a:lnTo>
                    <a:pt x="1312334" y="1475977"/>
                  </a:lnTo>
                  <a:lnTo>
                    <a:pt x="0" y="1475977"/>
                  </a:lnTo>
                  <a:close/>
                </a:path>
              </a:pathLst>
            </a:custGeom>
            <a:solidFill>
              <a:srgbClr val="FFF9F3"/>
            </a:solidFill>
          </p:spPr>
          <p:txBody>
            <a:bodyPr/>
            <a:lstStyle/>
            <a:p>
              <a:endParaRPr lang="x-none"/>
            </a:p>
          </p:txBody>
        </p:sp>
        <p:sp>
          <p:nvSpPr>
            <p:cNvPr id="12" name="TextBox 12"/>
            <p:cNvSpPr txBox="1"/>
            <p:nvPr/>
          </p:nvSpPr>
          <p:spPr>
            <a:xfrm>
              <a:off x="0" y="-38100"/>
              <a:ext cx="1312334" cy="1514077"/>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861310" y="3999068"/>
            <a:ext cx="3317547" cy="331754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4906" r="-24906"/>
              </a:stretch>
            </a:blipFill>
          </p:spPr>
          <p:txBody>
            <a:bodyPr/>
            <a:lstStyle/>
            <a:p>
              <a:endParaRPr lang="x-none"/>
            </a:p>
          </p:txBody>
        </p:sp>
      </p:grpSp>
      <p:sp>
        <p:nvSpPr>
          <p:cNvPr id="19" name="TextBox 19"/>
          <p:cNvSpPr txBox="1"/>
          <p:nvPr/>
        </p:nvSpPr>
        <p:spPr>
          <a:xfrm>
            <a:off x="2895600" y="517225"/>
            <a:ext cx="12728265" cy="1177245"/>
          </a:xfrm>
          <a:prstGeom prst="rect">
            <a:avLst/>
          </a:prstGeom>
        </p:spPr>
        <p:txBody>
          <a:bodyPr lIns="0" tIns="0" rIns="0" bIns="0" rtlCol="0" anchor="t">
            <a:spAutoFit/>
          </a:bodyPr>
          <a:lstStyle/>
          <a:p>
            <a:pPr marL="0" lvl="0" indent="0" algn="ctr">
              <a:lnSpc>
                <a:spcPts val="8799"/>
              </a:lnSpc>
            </a:pPr>
            <a:r>
              <a:rPr lang="en-US" sz="8799" strike="noStrike">
                <a:solidFill>
                  <a:srgbClr val="FFEBEB"/>
                </a:solidFill>
                <a:latin typeface="DM Serif Display"/>
                <a:ea typeface="DM Serif Display"/>
                <a:cs typeface="DM Serif Display"/>
                <a:sym typeface="DM Serif Display"/>
              </a:rPr>
              <a:t>Target Market</a:t>
            </a:r>
          </a:p>
        </p:txBody>
      </p:sp>
      <p:sp>
        <p:nvSpPr>
          <p:cNvPr id="20" name="TextBox 20"/>
          <p:cNvSpPr txBox="1"/>
          <p:nvPr/>
        </p:nvSpPr>
        <p:spPr>
          <a:xfrm>
            <a:off x="1219200" y="7888950"/>
            <a:ext cx="4404717" cy="1173398"/>
          </a:xfrm>
          <a:prstGeom prst="rect">
            <a:avLst/>
          </a:prstGeom>
        </p:spPr>
        <p:txBody>
          <a:bodyPr wrap="square" lIns="0" tIns="0" rIns="0" bIns="0" rtlCol="0" anchor="t">
            <a:spAutoFit/>
          </a:bodyPr>
          <a:lstStyle/>
          <a:p>
            <a:pPr lvl="0" algn="ctr">
              <a:lnSpc>
                <a:spcPts val="4836"/>
              </a:lnSpc>
              <a:spcBef>
                <a:spcPct val="0"/>
              </a:spcBef>
            </a:pPr>
            <a:r>
              <a:rPr lang="en-US" sz="2800" b="1">
                <a:latin typeface="Times New Roman" panose="02020603050405020304" pitchFamily="18" charset="0"/>
                <a:cs typeface="Times New Roman" panose="02020603050405020304" pitchFamily="18" charset="0"/>
              </a:rPr>
              <a:t>Foreign professionals in tourism and tech firms</a:t>
            </a:r>
            <a:endParaRPr lang="en-US" sz="2800" b="1" u="sng" strike="noStrike">
              <a:solidFill>
                <a:srgbClr val="414B3B"/>
              </a:solidFill>
              <a:latin typeface="Times New Roman" panose="02020603050405020304" pitchFamily="18" charset="0"/>
              <a:ea typeface="TT Fors Bold"/>
              <a:cs typeface="Times New Roman" panose="02020603050405020304" pitchFamily="18" charset="0"/>
              <a:sym typeface="TT Fors Bold"/>
            </a:endParaRPr>
          </a:p>
        </p:txBody>
      </p:sp>
      <p:sp>
        <p:nvSpPr>
          <p:cNvPr id="21" name="TextBox 21"/>
          <p:cNvSpPr txBox="1"/>
          <p:nvPr/>
        </p:nvSpPr>
        <p:spPr>
          <a:xfrm>
            <a:off x="6504352" y="7372483"/>
            <a:ext cx="5131129" cy="1776897"/>
          </a:xfrm>
          <a:prstGeom prst="rect">
            <a:avLst/>
          </a:prstGeom>
        </p:spPr>
        <p:txBody>
          <a:bodyPr wrap="square" lIns="0" tIns="0" rIns="0" bIns="0" rtlCol="0" anchor="t">
            <a:spAutoFit/>
          </a:bodyPr>
          <a:lstStyle/>
          <a:p>
            <a:pPr algn="ctr">
              <a:lnSpc>
                <a:spcPts val="4836"/>
              </a:lnSpc>
              <a:spcBef>
                <a:spcPct val="0"/>
              </a:spcBef>
            </a:pPr>
            <a:r>
              <a:rPr lang="en-US" sz="2800" b="1">
                <a:latin typeface="Times New Roman"/>
                <a:cs typeface="Times New Roman"/>
              </a:rPr>
              <a:t>Local hotel owners, tour operators &amp; travel tech developers</a:t>
            </a:r>
            <a:endParaRPr lang="en-US" sz="2800" b="1" u="sng" strike="noStrike">
              <a:solidFill>
                <a:srgbClr val="414B3B"/>
              </a:solidFill>
              <a:latin typeface="Times New Roman"/>
              <a:ea typeface="TT Fors Bold"/>
              <a:cs typeface="Times New Roman"/>
              <a:sym typeface="TT Fors Bold"/>
            </a:endParaRPr>
          </a:p>
        </p:txBody>
      </p:sp>
      <p:sp>
        <p:nvSpPr>
          <p:cNvPr id="22" name="TextBox 22"/>
          <p:cNvSpPr txBox="1"/>
          <p:nvPr/>
        </p:nvSpPr>
        <p:spPr>
          <a:xfrm>
            <a:off x="13220206" y="7968654"/>
            <a:ext cx="3488997" cy="545790"/>
          </a:xfrm>
          <a:prstGeom prst="rect">
            <a:avLst/>
          </a:prstGeom>
        </p:spPr>
        <p:txBody>
          <a:bodyPr lIns="0" tIns="0" rIns="0" bIns="0" rtlCol="0" anchor="t">
            <a:spAutoFit/>
          </a:bodyPr>
          <a:lstStyle/>
          <a:p>
            <a:pPr lvl="0" algn="ctr">
              <a:lnSpc>
                <a:spcPts val="4836"/>
              </a:lnSpc>
              <a:spcBef>
                <a:spcPct val="0"/>
              </a:spcBef>
            </a:pPr>
            <a:r>
              <a:rPr lang="en-US" sz="2800" b="1">
                <a:latin typeface="Times New Roman" panose="02020603050405020304" pitchFamily="18" charset="0"/>
                <a:cs typeface="Times New Roman" panose="02020603050405020304" pitchFamily="18" charset="0"/>
              </a:rPr>
              <a:t>International tourists </a:t>
            </a:r>
            <a:endParaRPr lang="en-US" sz="2800" b="1" u="sng" strike="noStrike">
              <a:solidFill>
                <a:srgbClr val="414B3B"/>
              </a:solidFill>
              <a:latin typeface="Times New Roman" panose="02020603050405020304" pitchFamily="18" charset="0"/>
              <a:ea typeface="TT Fors Bold"/>
              <a:cs typeface="Times New Roman" panose="02020603050405020304" pitchFamily="18" charset="0"/>
              <a:sym typeface="TT Fors Bold"/>
            </a:endParaRPr>
          </a:p>
        </p:txBody>
      </p:sp>
      <p:pic>
        <p:nvPicPr>
          <p:cNvPr id="1026" name="Picture 2" descr="Travel Agency Software Development | TRooTec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64715" y="3874227"/>
            <a:ext cx="3708086" cy="3484549"/>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28" name="Picture 4" descr="The difference between international and domestic touris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030199" y="4055494"/>
            <a:ext cx="3679003" cy="3264404"/>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5" name="TextBox 21">
            <a:extLst>
              <a:ext uri="{FF2B5EF4-FFF2-40B4-BE49-F238E27FC236}">
                <a16:creationId xmlns:a16="http://schemas.microsoft.com/office/drawing/2014/main" id="{18EC613F-241E-A8E6-8404-FBF45827B2C7}"/>
              </a:ext>
            </a:extLst>
          </p:cNvPr>
          <p:cNvSpPr txBox="1"/>
          <p:nvPr/>
        </p:nvSpPr>
        <p:spPr>
          <a:xfrm>
            <a:off x="6504351" y="9277482"/>
            <a:ext cx="5131129" cy="545790"/>
          </a:xfrm>
          <a:prstGeom prst="rect">
            <a:avLst/>
          </a:prstGeom>
        </p:spPr>
        <p:txBody>
          <a:bodyPr wrap="square" lIns="0" tIns="0" rIns="0" bIns="0" rtlCol="0" anchor="t">
            <a:spAutoFit/>
          </a:bodyPr>
          <a:lstStyle/>
          <a:p>
            <a:pPr algn="ctr">
              <a:lnSpc>
                <a:spcPts val="4836"/>
              </a:lnSpc>
              <a:spcBef>
                <a:spcPct val="0"/>
              </a:spcBef>
            </a:pPr>
            <a:r>
              <a:rPr lang="en-US" sz="2800" b="1">
                <a:solidFill>
                  <a:schemeClr val="bg1"/>
                </a:solidFill>
                <a:latin typeface="Times New Roman"/>
                <a:cs typeface="Times New Roman"/>
              </a:rPr>
              <a:t>(</a:t>
            </a:r>
            <a:r>
              <a:rPr lang="en-US" sz="2800" b="1" err="1">
                <a:solidFill>
                  <a:schemeClr val="bg1"/>
                </a:solidFill>
                <a:latin typeface="Times New Roman"/>
                <a:cs typeface="Times New Roman"/>
              </a:rPr>
              <a:t>Kshetri</a:t>
            </a:r>
            <a:r>
              <a:rPr lang="en-US" sz="2800" b="1">
                <a:solidFill>
                  <a:schemeClr val="bg1"/>
                </a:solidFill>
                <a:latin typeface="Times New Roman"/>
                <a:cs typeface="Times New Roman"/>
              </a:rPr>
              <a:t> and Dwivedi, 2024)</a:t>
            </a:r>
          </a:p>
        </p:txBody>
      </p:sp>
      <p:sp>
        <p:nvSpPr>
          <p:cNvPr id="16" name="TextBox 21">
            <a:extLst>
              <a:ext uri="{FF2B5EF4-FFF2-40B4-BE49-F238E27FC236}">
                <a16:creationId xmlns:a16="http://schemas.microsoft.com/office/drawing/2014/main" id="{C421DA11-240E-3E3A-7489-F57A3BD34C35}"/>
              </a:ext>
            </a:extLst>
          </p:cNvPr>
          <p:cNvSpPr txBox="1"/>
          <p:nvPr/>
        </p:nvSpPr>
        <p:spPr>
          <a:xfrm>
            <a:off x="12198184" y="9277481"/>
            <a:ext cx="5131129" cy="545790"/>
          </a:xfrm>
          <a:prstGeom prst="rect">
            <a:avLst/>
          </a:prstGeom>
        </p:spPr>
        <p:txBody>
          <a:bodyPr wrap="square" lIns="0" tIns="0" rIns="0" bIns="0" rtlCol="0" anchor="t">
            <a:spAutoFit/>
          </a:bodyPr>
          <a:lstStyle/>
          <a:p>
            <a:pPr algn="ctr">
              <a:lnSpc>
                <a:spcPts val="4836"/>
              </a:lnSpc>
              <a:spcBef>
                <a:spcPct val="0"/>
              </a:spcBef>
            </a:pPr>
            <a:r>
              <a:rPr lang="en-US" sz="2800" b="1">
                <a:solidFill>
                  <a:schemeClr val="bg1"/>
                </a:solidFill>
                <a:latin typeface="Times New Roman"/>
                <a:cs typeface="Times New Roman"/>
              </a:rPr>
              <a:t>(Putra and Law,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p:cNvGrpSpPr/>
        <p:nvPr/>
      </p:nvGrpSpPr>
      <p:grpSpPr>
        <a:xfrm>
          <a:off x="0" y="0"/>
          <a:ext cx="0" cy="0"/>
          <a:chOff x="0" y="0"/>
          <a:chExt cx="0" cy="0"/>
        </a:xfrm>
      </p:grpSpPr>
      <p:sp>
        <p:nvSpPr>
          <p:cNvPr id="2" name="TextBox 2"/>
          <p:cNvSpPr txBox="1"/>
          <p:nvPr/>
        </p:nvSpPr>
        <p:spPr>
          <a:xfrm>
            <a:off x="2577824" y="723900"/>
            <a:ext cx="13132350" cy="1059393"/>
          </a:xfrm>
          <a:prstGeom prst="rect">
            <a:avLst/>
          </a:prstGeom>
        </p:spPr>
        <p:txBody>
          <a:bodyPr lIns="0" tIns="0" rIns="0" bIns="0" rtlCol="0" anchor="t">
            <a:spAutoFit/>
          </a:bodyPr>
          <a:lstStyle/>
          <a:p>
            <a:pPr lvl="0" algn="ctr">
              <a:lnSpc>
                <a:spcPts val="8232"/>
              </a:lnSpc>
            </a:pPr>
            <a:r>
              <a:rPr lang="en-US" sz="6600" b="1">
                <a:solidFill>
                  <a:schemeClr val="accent2">
                    <a:lumMod val="20000"/>
                    <a:lumOff val="80000"/>
                  </a:schemeClr>
                </a:solidFill>
                <a:latin typeface="DM Serif Display" panose="020B0604020202020204" charset="0"/>
              </a:rPr>
              <a:t>Competitor Analysis</a:t>
            </a:r>
            <a:endParaRPr lang="en-US" sz="6600" i="1">
              <a:solidFill>
                <a:schemeClr val="accent2">
                  <a:lumMod val="20000"/>
                  <a:lumOff val="80000"/>
                </a:schemeClr>
              </a:solidFill>
              <a:latin typeface="DM Serif Display" panose="020B0604020202020204" charset="0"/>
              <a:ea typeface="DM Serif Display Italics"/>
              <a:cs typeface="DM Serif Display Italics"/>
              <a:sym typeface="DM Serif Display Italics"/>
            </a:endParaRPr>
          </a:p>
        </p:txBody>
      </p:sp>
      <p:graphicFrame>
        <p:nvGraphicFramePr>
          <p:cNvPr id="5" name="Table 4"/>
          <p:cNvGraphicFramePr>
            <a:graphicFrameLocks noGrp="1"/>
          </p:cNvGraphicFramePr>
          <p:nvPr>
            <p:extLst>
              <p:ext uri="{D42A27DB-BD31-4B8C-83A1-F6EECF244321}">
                <p14:modId xmlns:p14="http://schemas.microsoft.com/office/powerpoint/2010/main" val="3610068543"/>
              </p:ext>
            </p:extLst>
          </p:nvPr>
        </p:nvGraphicFramePr>
        <p:xfrm>
          <a:off x="609602" y="2247898"/>
          <a:ext cx="16916398" cy="7467601"/>
        </p:xfrm>
        <a:graphic>
          <a:graphicData uri="http://schemas.openxmlformats.org/drawingml/2006/table">
            <a:tbl>
              <a:tblPr>
                <a:tableStyleId>{8A107856-5554-42FB-B03E-39F5DBC370BA}</a:tableStyleId>
              </a:tblPr>
              <a:tblGrid>
                <a:gridCol w="2467282">
                  <a:extLst>
                    <a:ext uri="{9D8B030D-6E8A-4147-A177-3AD203B41FA5}">
                      <a16:colId xmlns:a16="http://schemas.microsoft.com/office/drawing/2014/main" val="20000"/>
                    </a:ext>
                  </a:extLst>
                </a:gridCol>
                <a:gridCol w="3628716">
                  <a:extLst>
                    <a:ext uri="{9D8B030D-6E8A-4147-A177-3AD203B41FA5}">
                      <a16:colId xmlns:a16="http://schemas.microsoft.com/office/drawing/2014/main" val="20001"/>
                    </a:ext>
                  </a:extLst>
                </a:gridCol>
                <a:gridCol w="2955628">
                  <a:extLst>
                    <a:ext uri="{9D8B030D-6E8A-4147-A177-3AD203B41FA5}">
                      <a16:colId xmlns:a16="http://schemas.microsoft.com/office/drawing/2014/main" val="20002"/>
                    </a:ext>
                  </a:extLst>
                </a:gridCol>
                <a:gridCol w="3902372">
                  <a:extLst>
                    <a:ext uri="{9D8B030D-6E8A-4147-A177-3AD203B41FA5}">
                      <a16:colId xmlns:a16="http://schemas.microsoft.com/office/drawing/2014/main" val="20003"/>
                    </a:ext>
                  </a:extLst>
                </a:gridCol>
                <a:gridCol w="3962400">
                  <a:extLst>
                    <a:ext uri="{9D8B030D-6E8A-4147-A177-3AD203B41FA5}">
                      <a16:colId xmlns:a16="http://schemas.microsoft.com/office/drawing/2014/main" val="20004"/>
                    </a:ext>
                  </a:extLst>
                </a:gridCol>
              </a:tblGrid>
              <a:tr h="489619">
                <a:tc>
                  <a:txBody>
                    <a:bodyPr/>
                    <a:lstStyle/>
                    <a:p>
                      <a:pPr algn="ctr" fontAlgn="ctr"/>
                      <a:r>
                        <a:rPr lang="en-GB" sz="2400" b="1" u="none" strike="noStrike">
                          <a:effectLst/>
                          <a:latin typeface="Times New Roman"/>
                          <a:cs typeface="Times New Roman"/>
                        </a:rPr>
                        <a:t>Competitor</a:t>
                      </a:r>
                      <a:endParaRPr lang="en-GB" sz="2400" b="1" i="0" u="none" strike="noStrike">
                        <a:solidFill>
                          <a:srgbClr val="FFFFFF"/>
                        </a:solidFill>
                        <a:effectLst/>
                        <a:latin typeface="Times New Roman"/>
                        <a:cs typeface="Times New Roman"/>
                      </a:endParaRPr>
                    </a:p>
                  </a:txBody>
                  <a:tcPr marL="7194" marR="7194" marT="7194" marB="0" anchor="ctr"/>
                </a:tc>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Key Focus</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7194" marR="7194" marT="7194" marB="0" anchor="ctr"/>
                </a:tc>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Event Format</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7194" marR="7194" marT="7194" marB="0" anchor="ctr"/>
                </a:tc>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Key Strengths</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7194" marR="7194" marT="7194" marB="0" anchor="ctr"/>
                </a:tc>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Weaknesses/Challenges</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7194" marR="7194" marT="7194" marB="0" anchor="ctr"/>
                </a:tc>
                <a:extLst>
                  <a:ext uri="{0D108BD9-81ED-4DB2-BD59-A6C34878D82A}">
                    <a16:rowId xmlns:a16="http://schemas.microsoft.com/office/drawing/2014/main" val="10000"/>
                  </a:ext>
                </a:extLst>
              </a:tr>
              <a:tr h="1468857">
                <a:tc>
                  <a:txBody>
                    <a:bodyPr/>
                    <a:lstStyle/>
                    <a:p>
                      <a:pPr algn="l" fontAlgn="ctr"/>
                      <a:r>
                        <a:rPr lang="en-GB" sz="2400" b="1" u="none" strike="noStrike">
                          <a:effectLst/>
                          <a:latin typeface="Times New Roman"/>
                          <a:cs typeface="Times New Roman"/>
                        </a:rPr>
                        <a:t>World Travel Market (London)</a:t>
                      </a:r>
                    </a:p>
                    <a:p>
                      <a:pPr lvl="0" algn="l">
                        <a:buNone/>
                      </a:pPr>
                      <a:r>
                        <a:rPr lang="en-GB" sz="2400" b="1" u="none" strike="noStrike">
                          <a:effectLst/>
                          <a:latin typeface="Times New Roman"/>
                          <a:cs typeface="Times New Roman"/>
                        </a:rPr>
                        <a:t>(Morrison, 2022)</a:t>
                      </a:r>
                    </a:p>
                  </a:txBody>
                  <a:tcPr marL="7194" marR="7194" marT="7194" marB="0" anchor="ctr"/>
                </a:tc>
                <a:tc>
                  <a:txBody>
                    <a:bodyPr/>
                    <a:lstStyle/>
                    <a:p>
                      <a:pPr algn="l" fontAlgn="ctr"/>
                      <a:r>
                        <a:rPr lang="fr-FR" sz="2400" u="none" strike="noStrike">
                          <a:effectLst/>
                          <a:latin typeface="Times New Roman"/>
                          <a:cs typeface="Times New Roman"/>
                        </a:rPr>
                        <a:t>Global </a:t>
                      </a:r>
                      <a:r>
                        <a:rPr lang="fr-FR" sz="2400" u="none" strike="noStrike" err="1">
                          <a:effectLst/>
                          <a:latin typeface="Times New Roman"/>
                          <a:cs typeface="Times New Roman"/>
                        </a:rPr>
                        <a:t>tourism</a:t>
                      </a:r>
                      <a:r>
                        <a:rPr lang="fr-FR" sz="2400" u="none" strike="noStrike">
                          <a:effectLst/>
                          <a:latin typeface="Times New Roman"/>
                          <a:cs typeface="Times New Roman"/>
                        </a:rPr>
                        <a:t> trends, destination marketing</a:t>
                      </a:r>
                      <a:endParaRPr lang="fr-FR"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B2B exhibition, conferences</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Established reputation, large-scale international audience</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US" sz="2400" u="none" strike="noStrike">
                          <a:effectLst/>
                          <a:latin typeface="Times New Roman"/>
                          <a:cs typeface="Times New Roman"/>
                        </a:rPr>
                        <a:t>Lack of tech-specific focus in Welsh tourism</a:t>
                      </a:r>
                      <a:endParaRPr lang="en-US" sz="2400" b="0" i="0" u="none" strike="noStrike">
                        <a:solidFill>
                          <a:srgbClr val="000000"/>
                        </a:solidFill>
                        <a:effectLst/>
                        <a:latin typeface="Times New Roman"/>
                        <a:cs typeface="Times New Roman"/>
                      </a:endParaRPr>
                    </a:p>
                  </a:txBody>
                  <a:tcPr marL="7194" marR="7194" marT="7194" marB="0" anchor="ctr"/>
                </a:tc>
                <a:extLst>
                  <a:ext uri="{0D108BD9-81ED-4DB2-BD59-A6C34878D82A}">
                    <a16:rowId xmlns:a16="http://schemas.microsoft.com/office/drawing/2014/main" val="10001"/>
                  </a:ext>
                </a:extLst>
              </a:tr>
              <a:tr h="1468857">
                <a:tc>
                  <a:txBody>
                    <a:bodyPr/>
                    <a:lstStyle/>
                    <a:p>
                      <a:pPr algn="l" fontAlgn="ctr"/>
                      <a:r>
                        <a:rPr lang="en-GB" sz="2400" b="1" u="none" strike="noStrike">
                          <a:effectLst/>
                          <a:latin typeface="Times New Roman"/>
                          <a:cs typeface="Times New Roman"/>
                        </a:rPr>
                        <a:t>ITB Berlin (Luger, 2025)</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7194" marR="7194" marT="7194" marB="0" anchor="ctr"/>
                </a:tc>
                <a:tc>
                  <a:txBody>
                    <a:bodyPr/>
                    <a:lstStyle/>
                    <a:p>
                      <a:pPr algn="l" fontAlgn="ctr"/>
                      <a:r>
                        <a:rPr lang="en-GB" sz="2400" u="none" strike="noStrike">
                          <a:effectLst/>
                          <a:latin typeface="Times New Roman"/>
                          <a:cs typeface="Times New Roman"/>
                        </a:rPr>
                        <a:t>International tourism, market trends</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Conference + trade show</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US" sz="2400" u="none" strike="noStrike">
                          <a:effectLst/>
                          <a:latin typeface="Times New Roman"/>
                          <a:cs typeface="Times New Roman"/>
                        </a:rPr>
                        <a:t>Global reach, comprehensive industry insights</a:t>
                      </a:r>
                      <a:endParaRPr lang="en-US"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Limited focus on regional/cultural innovation</a:t>
                      </a:r>
                      <a:endParaRPr lang="en-GB" sz="2400" b="0" i="0" u="none" strike="noStrike">
                        <a:solidFill>
                          <a:srgbClr val="000000"/>
                        </a:solidFill>
                        <a:effectLst/>
                        <a:latin typeface="Times New Roman"/>
                        <a:cs typeface="Times New Roman"/>
                      </a:endParaRPr>
                    </a:p>
                  </a:txBody>
                  <a:tcPr marL="7194" marR="7194" marT="7194" marB="0" anchor="ctr"/>
                </a:tc>
                <a:extLst>
                  <a:ext uri="{0D108BD9-81ED-4DB2-BD59-A6C34878D82A}">
                    <a16:rowId xmlns:a16="http://schemas.microsoft.com/office/drawing/2014/main" val="10002"/>
                  </a:ext>
                </a:extLst>
              </a:tr>
              <a:tr h="979236">
                <a:tc>
                  <a:txBody>
                    <a:bodyPr/>
                    <a:lstStyle/>
                    <a:p>
                      <a:pPr algn="l" fontAlgn="ctr"/>
                      <a:r>
                        <a:rPr lang="en-GB" sz="2400" b="1" u="none" strike="noStrike" err="1">
                          <a:effectLst/>
                          <a:latin typeface="Times New Roman"/>
                          <a:cs typeface="Times New Roman"/>
                        </a:rPr>
                        <a:t>Arival</a:t>
                      </a:r>
                      <a:r>
                        <a:rPr lang="en-GB" sz="2400" b="1" u="none" strike="noStrike">
                          <a:effectLst/>
                          <a:latin typeface="Times New Roman"/>
                          <a:cs typeface="Times New Roman"/>
                        </a:rPr>
                        <a:t> 360 (North America)</a:t>
                      </a:r>
                      <a:endParaRPr lang="en-GB" sz="2400" b="1"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US" sz="2400" u="none" strike="noStrike">
                          <a:effectLst/>
                          <a:latin typeface="Times New Roman"/>
                          <a:cs typeface="Times New Roman"/>
                        </a:rPr>
                        <a:t>Technology and innovation in travel</a:t>
                      </a:r>
                      <a:endParaRPr lang="en-US"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Conference, exhibition</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In-depth focus on travel tech (AI, AR, VR)</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US" sz="2400" u="none" strike="noStrike">
                          <a:effectLst/>
                          <a:latin typeface="Times New Roman"/>
                          <a:cs typeface="Times New Roman"/>
                        </a:rPr>
                        <a:t>Primarily US-based, not tailored to Welsh tourism</a:t>
                      </a:r>
                      <a:endParaRPr lang="en-US" sz="2400" b="0" i="0" u="none" strike="noStrike">
                        <a:solidFill>
                          <a:srgbClr val="000000"/>
                        </a:solidFill>
                        <a:effectLst/>
                        <a:latin typeface="Times New Roman"/>
                        <a:cs typeface="Times New Roman"/>
                      </a:endParaRPr>
                    </a:p>
                  </a:txBody>
                  <a:tcPr marL="7194" marR="7194" marT="7194" marB="0" anchor="ctr"/>
                </a:tc>
                <a:extLst>
                  <a:ext uri="{0D108BD9-81ED-4DB2-BD59-A6C34878D82A}">
                    <a16:rowId xmlns:a16="http://schemas.microsoft.com/office/drawing/2014/main" val="10003"/>
                  </a:ext>
                </a:extLst>
              </a:tr>
              <a:tr h="1468857">
                <a:tc>
                  <a:txBody>
                    <a:bodyPr/>
                    <a:lstStyle/>
                    <a:p>
                      <a:pPr algn="l" fontAlgn="ctr"/>
                      <a:r>
                        <a:rPr lang="en-GB" sz="2400" b="1" u="none" strike="noStrike">
                          <a:effectLst/>
                          <a:latin typeface="Times New Roman"/>
                          <a:cs typeface="Times New Roman"/>
                        </a:rPr>
                        <a:t>Tourism Innovation Forum (UK) </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7194" marR="7194" marT="7194" marB="0" anchor="ctr"/>
                </a:tc>
                <a:tc>
                  <a:txBody>
                    <a:bodyPr/>
                    <a:lstStyle/>
                    <a:p>
                      <a:pPr algn="l" fontAlgn="ctr"/>
                      <a:r>
                        <a:rPr lang="en-GB" sz="2400" u="none" strike="noStrike">
                          <a:effectLst/>
                          <a:latin typeface="Times New Roman"/>
                          <a:cs typeface="Times New Roman"/>
                        </a:rPr>
                        <a:t>Digital transformation in tourism</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Forum, workshops</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Niche, innovative focus on digital tools</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US" sz="2400" u="none" strike="noStrike">
                          <a:effectLst/>
                          <a:latin typeface="Times New Roman"/>
                          <a:cs typeface="Times New Roman"/>
                        </a:rPr>
                        <a:t>Limited global exposure and smaller audience (Getz and Page, 2024)</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7194" marR="7194" marT="7194" marB="0" anchor="ctr"/>
                </a:tc>
                <a:extLst>
                  <a:ext uri="{0D108BD9-81ED-4DB2-BD59-A6C34878D82A}">
                    <a16:rowId xmlns:a16="http://schemas.microsoft.com/office/drawing/2014/main" val="10004"/>
                  </a:ext>
                </a:extLst>
              </a:tr>
              <a:tr h="1592175">
                <a:tc>
                  <a:txBody>
                    <a:bodyPr/>
                    <a:lstStyle/>
                    <a:p>
                      <a:pPr algn="l" fontAlgn="ctr"/>
                      <a:r>
                        <a:rPr lang="en-GB" sz="2400" b="1" u="none" strike="noStrike" err="1">
                          <a:effectLst/>
                          <a:latin typeface="Times New Roman"/>
                          <a:cs typeface="Times New Roman"/>
                        </a:rPr>
                        <a:t>Croeso</a:t>
                      </a:r>
                      <a:r>
                        <a:rPr lang="en-GB" sz="2400" b="1" u="none" strike="noStrike">
                          <a:effectLst/>
                          <a:latin typeface="Times New Roman"/>
                          <a:cs typeface="Times New Roman"/>
                        </a:rPr>
                        <a:t> Digital (Fox </a:t>
                      </a:r>
                      <a:r>
                        <a:rPr lang="en-GB" sz="2400" b="1" i="1" u="none" strike="noStrike">
                          <a:effectLst/>
                          <a:latin typeface="Times New Roman"/>
                          <a:cs typeface="Times New Roman"/>
                        </a:rPr>
                        <a:t>et. al, </a:t>
                      </a:r>
                      <a:r>
                        <a:rPr lang="en-GB" sz="2400" b="1" i="0" u="none" strike="noStrike">
                          <a:effectLst/>
                          <a:latin typeface="Times New Roman"/>
                          <a:cs typeface="Times New Roman"/>
                        </a:rPr>
                        <a:t>2014)</a:t>
                      </a:r>
                      <a:endParaRPr lang="en-GB" sz="2400" b="1"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Smart tourism, digital transformation in Wales</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GB" sz="2400" u="none" strike="noStrike">
                          <a:effectLst/>
                          <a:latin typeface="Times New Roman"/>
                          <a:cs typeface="Times New Roman"/>
                        </a:rPr>
                        <a:t>Conference, tech demos</a:t>
                      </a:r>
                      <a:endParaRPr lang="en-GB"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US" sz="2400" u="none" strike="noStrike">
                          <a:effectLst/>
                          <a:latin typeface="Times New Roman"/>
                          <a:cs typeface="Times New Roman"/>
                        </a:rPr>
                        <a:t>Unique focus on Welsh heritage + emerging tech, opportunity for local businesses</a:t>
                      </a:r>
                      <a:endParaRPr lang="en-US" sz="2400" b="0" i="0" u="none" strike="noStrike">
                        <a:solidFill>
                          <a:srgbClr val="000000"/>
                        </a:solidFill>
                        <a:effectLst/>
                        <a:latin typeface="Times New Roman"/>
                        <a:cs typeface="Times New Roman"/>
                      </a:endParaRPr>
                    </a:p>
                  </a:txBody>
                  <a:tcPr marL="7194" marR="7194" marT="7194" marB="0" anchor="ctr"/>
                </a:tc>
                <a:tc>
                  <a:txBody>
                    <a:bodyPr/>
                    <a:lstStyle/>
                    <a:p>
                      <a:pPr algn="l" fontAlgn="ctr"/>
                      <a:r>
                        <a:rPr lang="en-US" sz="2400" u="none" strike="noStrike">
                          <a:effectLst/>
                          <a:latin typeface="Times New Roman" panose="02020603050405020304" pitchFamily="18" charset="0"/>
                          <a:cs typeface="Times New Roman" panose="02020603050405020304" pitchFamily="18" charset="0"/>
                        </a:rPr>
                        <a:t>New event with potential awareness gap</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7194" marR="7194" marT="7194" marB="0"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TextBox 3"/>
          <p:cNvSpPr txBox="1"/>
          <p:nvPr/>
        </p:nvSpPr>
        <p:spPr>
          <a:xfrm>
            <a:off x="2438400" y="350859"/>
            <a:ext cx="13106398" cy="1880130"/>
          </a:xfrm>
          <a:prstGeom prst="rect">
            <a:avLst/>
          </a:prstGeom>
        </p:spPr>
        <p:txBody>
          <a:bodyPr wrap="square" lIns="0" tIns="0" rIns="0" bIns="0" rtlCol="0" anchor="t">
            <a:spAutoFit/>
          </a:bodyPr>
          <a:lstStyle/>
          <a:p>
            <a:pPr lvl="0" algn="ctr">
              <a:lnSpc>
                <a:spcPts val="7200"/>
              </a:lnSpc>
            </a:pPr>
            <a:r>
              <a:rPr lang="en-US" sz="7200" b="1">
                <a:solidFill>
                  <a:schemeClr val="accent2">
                    <a:lumMod val="50000"/>
                  </a:schemeClr>
                </a:solidFill>
                <a:latin typeface="DM Serif Display" panose="020B0604020202020204" charset="0"/>
                <a:cs typeface="Times New Roman" panose="02020603050405020304" pitchFamily="18" charset="0"/>
              </a:rPr>
              <a:t>Market Demand and Trend Analysis</a:t>
            </a:r>
            <a:endParaRPr lang="en-US" sz="7200" strike="noStrike">
              <a:solidFill>
                <a:schemeClr val="accent2">
                  <a:lumMod val="50000"/>
                </a:schemeClr>
              </a:solidFill>
              <a:latin typeface="DM Serif Display" panose="020B0604020202020204" charset="0"/>
              <a:ea typeface="DM Serif Display"/>
              <a:cs typeface="Times New Roman" panose="02020603050405020304" pitchFamily="18" charset="0"/>
              <a:sym typeface="DM Serif Display"/>
            </a:endParaRPr>
          </a:p>
        </p:txBody>
      </p:sp>
      <p:grpSp>
        <p:nvGrpSpPr>
          <p:cNvPr id="4" name="Group 4"/>
          <p:cNvGrpSpPr/>
          <p:nvPr/>
        </p:nvGrpSpPr>
        <p:grpSpPr>
          <a:xfrm>
            <a:off x="228600" y="2628900"/>
            <a:ext cx="14249400" cy="6722774"/>
            <a:chOff x="0" y="-38100"/>
            <a:chExt cx="4816593" cy="1589985"/>
          </a:xfrm>
        </p:grpSpPr>
        <p:sp>
          <p:nvSpPr>
            <p:cNvPr id="5" name="Freeform 5"/>
            <p:cNvSpPr/>
            <p:nvPr/>
          </p:nvSpPr>
          <p:spPr>
            <a:xfrm>
              <a:off x="0" y="0"/>
              <a:ext cx="4013827" cy="1551885"/>
            </a:xfrm>
            <a:custGeom>
              <a:avLst/>
              <a:gdLst/>
              <a:ahLst/>
              <a:cxnLst/>
              <a:rect l="l" t="t" r="r" b="b"/>
              <a:pathLst>
                <a:path w="4816592" h="1551885">
                  <a:moveTo>
                    <a:pt x="0" y="0"/>
                  </a:moveTo>
                  <a:lnTo>
                    <a:pt x="4816592" y="0"/>
                  </a:lnTo>
                  <a:lnTo>
                    <a:pt x="4816592" y="1551885"/>
                  </a:lnTo>
                  <a:lnTo>
                    <a:pt x="0" y="1551885"/>
                  </a:lnTo>
                  <a:close/>
                </a:path>
              </a:pathLst>
            </a:custGeom>
            <a:solidFill>
              <a:srgbClr val="5D5340"/>
            </a:solidFill>
          </p:spPr>
          <p:txBody>
            <a:bodyPr/>
            <a:lstStyle/>
            <a:p>
              <a:endParaRPr lang="x-none"/>
            </a:p>
          </p:txBody>
        </p:sp>
        <p:sp>
          <p:nvSpPr>
            <p:cNvPr id="6" name="TextBox 6"/>
            <p:cNvSpPr txBox="1"/>
            <p:nvPr/>
          </p:nvSpPr>
          <p:spPr>
            <a:xfrm>
              <a:off x="0" y="-38100"/>
              <a:ext cx="4816593" cy="1589985"/>
            </a:xfrm>
            <a:prstGeom prst="rect">
              <a:avLst/>
            </a:prstGeom>
          </p:spPr>
          <p:txBody>
            <a:bodyPr lIns="50800" tIns="50800" rIns="50800" bIns="50800" rtlCol="0" anchor="ctr"/>
            <a:lstStyle/>
            <a:p>
              <a:pPr algn="ctr">
                <a:lnSpc>
                  <a:spcPts val="2659"/>
                </a:lnSpc>
              </a:pPr>
              <a:endParaRPr/>
            </a:p>
          </p:txBody>
        </p:sp>
      </p:grpSp>
      <p:sp>
        <p:nvSpPr>
          <p:cNvPr id="14" name="Rectangle 13"/>
          <p:cNvSpPr/>
          <p:nvPr/>
        </p:nvSpPr>
        <p:spPr>
          <a:xfrm>
            <a:off x="698499" y="3358797"/>
            <a:ext cx="10668000" cy="5262979"/>
          </a:xfrm>
          <a:prstGeom prst="rect">
            <a:avLst/>
          </a:prstGeom>
        </p:spPr>
        <p:txBody>
          <a:bodyPr wrap="square" lIns="91440" tIns="45720" rIns="91440" bIns="45720" anchor="t">
            <a:spAutoFit/>
          </a:bodyPr>
          <a:lstStyle/>
          <a:p>
            <a:pPr marL="457200" indent="-457200" algn="just">
              <a:lnSpc>
                <a:spcPct val="150000"/>
              </a:lnSpc>
              <a:buFont typeface="Wingdings" panose="05000000000000000000" pitchFamily="2" charset="2"/>
              <a:buChar char="v"/>
            </a:pPr>
            <a:r>
              <a:rPr lang="en-GB" sz="3200">
                <a:solidFill>
                  <a:schemeClr val="bg1"/>
                </a:solidFill>
                <a:latin typeface="Times New Roman"/>
                <a:cs typeface="Times New Roman"/>
              </a:rPr>
              <a:t>Demand for post-COVID digital tourism transformation is growing (</a:t>
            </a:r>
            <a:r>
              <a:rPr lang="en-US" sz="3200">
                <a:solidFill>
                  <a:schemeClr val="bg1"/>
                </a:solidFill>
                <a:latin typeface="Times New Roman"/>
                <a:cs typeface="Times New Roman"/>
              </a:rPr>
              <a:t>Fan, Jiang, &amp; Deng, 2022</a:t>
            </a:r>
            <a:r>
              <a:rPr lang="en-GB" sz="3200">
                <a:solidFill>
                  <a:schemeClr val="bg1"/>
                </a:solidFill>
                <a:latin typeface="Times New Roman"/>
                <a:cs typeface="Times New Roman"/>
              </a:rPr>
              <a:t>).</a:t>
            </a:r>
          </a:p>
          <a:p>
            <a:pPr marL="457200" indent="-457200" algn="just">
              <a:lnSpc>
                <a:spcPct val="150000"/>
              </a:lnSpc>
              <a:buFont typeface="Wingdings" panose="05000000000000000000" pitchFamily="2" charset="2"/>
              <a:buChar char="v"/>
            </a:pPr>
            <a:r>
              <a:rPr lang="en-GB" sz="3200">
                <a:solidFill>
                  <a:schemeClr val="bg1"/>
                </a:solidFill>
                <a:latin typeface="Times New Roman" panose="02020603050405020304" pitchFamily="18" charset="0"/>
                <a:cs typeface="Times New Roman" panose="02020603050405020304" pitchFamily="18" charset="0"/>
              </a:rPr>
              <a:t>Tourists seek immersive and personalised experiences (</a:t>
            </a:r>
            <a:r>
              <a:rPr lang="en-US" sz="3200">
                <a:solidFill>
                  <a:schemeClr val="bg1"/>
                </a:solidFill>
                <a:latin typeface="Times New Roman" panose="02020603050405020304" pitchFamily="18" charset="0"/>
                <a:cs typeface="Times New Roman" panose="02020603050405020304" pitchFamily="18" charset="0"/>
              </a:rPr>
              <a:t>Rogers and Wynn-Moylan, 2022</a:t>
            </a:r>
            <a:r>
              <a:rPr lang="en-GB" sz="3200">
                <a:solidFill>
                  <a:schemeClr val="bg1"/>
                </a:solidFill>
                <a:latin typeface="Times New Roman" panose="02020603050405020304" pitchFamily="18" charset="0"/>
                <a:cs typeface="Times New Roman" panose="02020603050405020304" pitchFamily="18" charset="0"/>
              </a:rPr>
              <a:t>).</a:t>
            </a:r>
          </a:p>
          <a:p>
            <a:pPr marL="457200" indent="-457200" algn="just">
              <a:lnSpc>
                <a:spcPct val="150000"/>
              </a:lnSpc>
              <a:buFont typeface="Wingdings" panose="05000000000000000000" pitchFamily="2" charset="2"/>
              <a:buChar char="v"/>
            </a:pPr>
            <a:r>
              <a:rPr lang="en-GB" sz="3200">
                <a:solidFill>
                  <a:schemeClr val="bg1"/>
                </a:solidFill>
                <a:latin typeface="Times New Roman" panose="02020603050405020304" pitchFamily="18" charset="0"/>
                <a:cs typeface="Times New Roman" panose="02020603050405020304" pitchFamily="18" charset="0"/>
              </a:rPr>
              <a:t>Rise in smart destinations (e.g., Scotland, Estonia) (</a:t>
            </a:r>
            <a:r>
              <a:rPr lang="en-US" sz="3200">
                <a:solidFill>
                  <a:schemeClr val="bg1"/>
                </a:solidFill>
                <a:latin typeface="Times New Roman" panose="02020603050405020304" pitchFamily="18" charset="0"/>
                <a:cs typeface="Times New Roman" panose="02020603050405020304" pitchFamily="18" charset="0"/>
              </a:rPr>
              <a:t>Ahmed, 2025</a:t>
            </a:r>
            <a:r>
              <a:rPr lang="en-GB" sz="3200">
                <a:solidFill>
                  <a:schemeClr val="bg1"/>
                </a:solidFill>
                <a:latin typeface="Times New Roman" panose="02020603050405020304" pitchFamily="18" charset="0"/>
                <a:cs typeface="Times New Roman" panose="02020603050405020304" pitchFamily="18" charset="0"/>
              </a:rPr>
              <a:t>).</a:t>
            </a:r>
          </a:p>
          <a:p>
            <a:pPr marL="457200" indent="-457200" algn="just">
              <a:lnSpc>
                <a:spcPct val="150000"/>
              </a:lnSpc>
              <a:buFont typeface="Wingdings" panose="05000000000000000000" pitchFamily="2" charset="2"/>
              <a:buChar char="v"/>
            </a:pPr>
            <a:r>
              <a:rPr lang="en-GB" sz="3200">
                <a:solidFill>
                  <a:schemeClr val="bg1"/>
                </a:solidFill>
                <a:latin typeface="Times New Roman" panose="02020603050405020304" pitchFamily="18" charset="0"/>
                <a:cs typeface="Times New Roman" panose="02020603050405020304" pitchFamily="18" charset="0"/>
              </a:rPr>
              <a:t>Digital skills gap in Welsh tourism sector (</a:t>
            </a:r>
            <a:r>
              <a:rPr lang="en-US" sz="3200">
                <a:solidFill>
                  <a:schemeClr val="bg1"/>
                </a:solidFill>
                <a:latin typeface="Times New Roman" panose="02020603050405020304" pitchFamily="18" charset="0"/>
                <a:cs typeface="Times New Roman" panose="02020603050405020304" pitchFamily="18" charset="0"/>
              </a:rPr>
              <a:t>Luger, 2025</a:t>
            </a:r>
            <a:r>
              <a:rPr lang="en-GB" sz="3200">
                <a:solidFill>
                  <a:schemeClr val="bg1"/>
                </a:solidFill>
                <a:latin typeface="Times New Roman" panose="02020603050405020304" pitchFamily="18" charset="0"/>
                <a:cs typeface="Times New Roman" panose="02020603050405020304" pitchFamily="18" charset="0"/>
              </a:rPr>
              <a:t>).</a:t>
            </a:r>
          </a:p>
        </p:txBody>
      </p:sp>
      <p:pic>
        <p:nvPicPr>
          <p:cNvPr id="15" name="Picture 14"/>
          <p:cNvPicPr>
            <a:picLocks noChangeAspect="1"/>
          </p:cNvPicPr>
          <p:nvPr/>
        </p:nvPicPr>
        <p:blipFill>
          <a:blip r:embed="rId3"/>
          <a:stretch>
            <a:fillRect/>
          </a:stretch>
        </p:blipFill>
        <p:spPr>
          <a:xfrm>
            <a:off x="12572998" y="3199461"/>
            <a:ext cx="5572125" cy="5581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p:cNvGrpSpPr/>
        <p:nvPr/>
      </p:nvGrpSpPr>
      <p:grpSpPr>
        <a:xfrm>
          <a:off x="0" y="0"/>
          <a:ext cx="0" cy="0"/>
          <a:chOff x="0" y="0"/>
          <a:chExt cx="0" cy="0"/>
        </a:xfrm>
      </p:grpSpPr>
      <p:grpSp>
        <p:nvGrpSpPr>
          <p:cNvPr id="4" name="Group 4"/>
          <p:cNvGrpSpPr/>
          <p:nvPr/>
        </p:nvGrpSpPr>
        <p:grpSpPr>
          <a:xfrm>
            <a:off x="461666" y="1943430"/>
            <a:ext cx="5045017" cy="4022206"/>
            <a:chOff x="0" y="0"/>
            <a:chExt cx="1312334" cy="1552773"/>
          </a:xfrm>
        </p:grpSpPr>
        <p:sp>
          <p:nvSpPr>
            <p:cNvPr id="5" name="Freeform 5"/>
            <p:cNvSpPr/>
            <p:nvPr/>
          </p:nvSpPr>
          <p:spPr>
            <a:xfrm>
              <a:off x="0" y="0"/>
              <a:ext cx="1312334" cy="1552773"/>
            </a:xfrm>
            <a:custGeom>
              <a:avLst/>
              <a:gdLst/>
              <a:ahLst/>
              <a:cxnLst/>
              <a:rect l="l" t="t" r="r" b="b"/>
              <a:pathLst>
                <a:path w="1312334" h="1552773">
                  <a:moveTo>
                    <a:pt x="0" y="0"/>
                  </a:moveTo>
                  <a:lnTo>
                    <a:pt x="1312334" y="0"/>
                  </a:lnTo>
                  <a:lnTo>
                    <a:pt x="1312334" y="1552773"/>
                  </a:lnTo>
                  <a:lnTo>
                    <a:pt x="0" y="1552773"/>
                  </a:lnTo>
                  <a:close/>
                </a:path>
              </a:pathLst>
            </a:custGeom>
            <a:solidFill>
              <a:srgbClr val="FFF9F3"/>
            </a:solidFill>
          </p:spPr>
          <p:txBody>
            <a:bodyPr/>
            <a:lstStyle/>
            <a:p>
              <a:endParaRPr lang="x-none"/>
            </a:p>
          </p:txBody>
        </p:sp>
        <p:sp>
          <p:nvSpPr>
            <p:cNvPr id="6" name="TextBox 6"/>
            <p:cNvSpPr txBox="1"/>
            <p:nvPr/>
          </p:nvSpPr>
          <p:spPr>
            <a:xfrm>
              <a:off x="0" y="-38100"/>
              <a:ext cx="1312334" cy="159087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5712305" y="1945435"/>
            <a:ext cx="5371955" cy="3965516"/>
            <a:chOff x="0" y="0"/>
            <a:chExt cx="1312334" cy="1552773"/>
          </a:xfrm>
        </p:grpSpPr>
        <p:sp>
          <p:nvSpPr>
            <p:cNvPr id="8" name="Freeform 8"/>
            <p:cNvSpPr/>
            <p:nvPr/>
          </p:nvSpPr>
          <p:spPr>
            <a:xfrm>
              <a:off x="0" y="0"/>
              <a:ext cx="1312334" cy="1552773"/>
            </a:xfrm>
            <a:custGeom>
              <a:avLst/>
              <a:gdLst/>
              <a:ahLst/>
              <a:cxnLst/>
              <a:rect l="l" t="t" r="r" b="b"/>
              <a:pathLst>
                <a:path w="1312334" h="1552773">
                  <a:moveTo>
                    <a:pt x="0" y="0"/>
                  </a:moveTo>
                  <a:lnTo>
                    <a:pt x="1312334" y="0"/>
                  </a:lnTo>
                  <a:lnTo>
                    <a:pt x="1312334" y="1552773"/>
                  </a:lnTo>
                  <a:lnTo>
                    <a:pt x="0" y="1552773"/>
                  </a:lnTo>
                  <a:close/>
                </a:path>
              </a:pathLst>
            </a:custGeom>
            <a:solidFill>
              <a:srgbClr val="FFF9F3"/>
            </a:solidFill>
          </p:spPr>
          <p:txBody>
            <a:bodyPr/>
            <a:lstStyle/>
            <a:p>
              <a:endParaRPr lang="x-none"/>
            </a:p>
          </p:txBody>
        </p:sp>
        <p:sp>
          <p:nvSpPr>
            <p:cNvPr id="9" name="TextBox 9"/>
            <p:cNvSpPr txBox="1"/>
            <p:nvPr/>
          </p:nvSpPr>
          <p:spPr>
            <a:xfrm>
              <a:off x="0" y="-38100"/>
              <a:ext cx="1312334" cy="159087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562436" y="6181018"/>
            <a:ext cx="4982767" cy="3886200"/>
            <a:chOff x="0" y="0"/>
            <a:chExt cx="1312334" cy="1552773"/>
          </a:xfrm>
        </p:grpSpPr>
        <p:sp>
          <p:nvSpPr>
            <p:cNvPr id="11" name="Freeform 11"/>
            <p:cNvSpPr/>
            <p:nvPr/>
          </p:nvSpPr>
          <p:spPr>
            <a:xfrm>
              <a:off x="0" y="0"/>
              <a:ext cx="1312334" cy="1552773"/>
            </a:xfrm>
            <a:custGeom>
              <a:avLst/>
              <a:gdLst/>
              <a:ahLst/>
              <a:cxnLst/>
              <a:rect l="l" t="t" r="r" b="b"/>
              <a:pathLst>
                <a:path w="1312334" h="1552773">
                  <a:moveTo>
                    <a:pt x="0" y="0"/>
                  </a:moveTo>
                  <a:lnTo>
                    <a:pt x="1312334" y="0"/>
                  </a:lnTo>
                  <a:lnTo>
                    <a:pt x="1312334" y="1552773"/>
                  </a:lnTo>
                  <a:lnTo>
                    <a:pt x="0" y="1552773"/>
                  </a:lnTo>
                  <a:close/>
                </a:path>
              </a:pathLst>
            </a:custGeom>
            <a:solidFill>
              <a:srgbClr val="FFF9F3"/>
            </a:solidFill>
          </p:spPr>
          <p:txBody>
            <a:bodyPr/>
            <a:lstStyle/>
            <a:p>
              <a:endParaRPr lang="x-none"/>
            </a:p>
          </p:txBody>
        </p:sp>
        <p:sp>
          <p:nvSpPr>
            <p:cNvPr id="12" name="TextBox 12"/>
            <p:cNvSpPr txBox="1"/>
            <p:nvPr/>
          </p:nvSpPr>
          <p:spPr>
            <a:xfrm>
              <a:off x="0" y="-38100"/>
              <a:ext cx="1312334" cy="159087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2667000" y="620694"/>
            <a:ext cx="9515025" cy="956800"/>
          </a:xfrm>
          <a:prstGeom prst="rect">
            <a:avLst/>
          </a:prstGeom>
        </p:spPr>
        <p:txBody>
          <a:bodyPr lIns="0" tIns="0" rIns="0" bIns="0" rtlCol="0" anchor="t">
            <a:spAutoFit/>
          </a:bodyPr>
          <a:lstStyle/>
          <a:p>
            <a:pPr lvl="0" algn="ctr">
              <a:lnSpc>
                <a:spcPts val="7200"/>
              </a:lnSpc>
            </a:pPr>
            <a:r>
              <a:rPr lang="en-US" sz="7200" b="1">
                <a:solidFill>
                  <a:schemeClr val="accent2">
                    <a:lumMod val="20000"/>
                    <a:lumOff val="80000"/>
                  </a:schemeClr>
                </a:solidFill>
                <a:latin typeface="DM Serif Display" panose="020B0604020202020204" charset="0"/>
              </a:rPr>
              <a:t>SWOT Analysis</a:t>
            </a:r>
            <a:endParaRPr lang="en-US" sz="7200" strike="noStrike">
              <a:solidFill>
                <a:schemeClr val="accent2">
                  <a:lumMod val="20000"/>
                  <a:lumOff val="80000"/>
                </a:schemeClr>
              </a:solidFill>
              <a:latin typeface="DM Serif Display" panose="020B0604020202020204" charset="0"/>
              <a:ea typeface="DM Serif Display"/>
              <a:cs typeface="DM Serif Display"/>
              <a:sym typeface="DM Serif Display"/>
            </a:endParaRPr>
          </a:p>
        </p:txBody>
      </p:sp>
      <p:sp>
        <p:nvSpPr>
          <p:cNvPr id="14" name="TextBox 14"/>
          <p:cNvSpPr txBox="1"/>
          <p:nvPr/>
        </p:nvSpPr>
        <p:spPr>
          <a:xfrm>
            <a:off x="1247308" y="2100180"/>
            <a:ext cx="3473732" cy="500137"/>
          </a:xfrm>
          <a:prstGeom prst="rect">
            <a:avLst/>
          </a:prstGeom>
        </p:spPr>
        <p:txBody>
          <a:bodyPr lIns="0" tIns="0" rIns="0" bIns="0" rtlCol="0" anchor="t">
            <a:spAutoFit/>
          </a:bodyPr>
          <a:lstStyle/>
          <a:p>
            <a:pPr algn="ctr">
              <a:lnSpc>
                <a:spcPts val="3920"/>
              </a:lnSpc>
              <a:spcBef>
                <a:spcPct val="0"/>
              </a:spcBef>
            </a:pPr>
            <a:r>
              <a:rPr lang="en-US" sz="2800" b="1" u="sng">
                <a:solidFill>
                  <a:srgbClr val="414B3B"/>
                </a:solidFill>
                <a:latin typeface="TT Fors Bold"/>
                <a:ea typeface="TT Fors Bold"/>
                <a:cs typeface="TT Fors Bold"/>
                <a:sym typeface="TT Fors Bold"/>
              </a:rPr>
              <a:t>STRENGTHS</a:t>
            </a:r>
          </a:p>
        </p:txBody>
      </p:sp>
      <p:sp>
        <p:nvSpPr>
          <p:cNvPr id="16" name="TextBox 16"/>
          <p:cNvSpPr txBox="1"/>
          <p:nvPr/>
        </p:nvSpPr>
        <p:spPr>
          <a:xfrm>
            <a:off x="6329915" y="2130648"/>
            <a:ext cx="3473732" cy="500137"/>
          </a:xfrm>
          <a:prstGeom prst="rect">
            <a:avLst/>
          </a:prstGeom>
        </p:spPr>
        <p:txBody>
          <a:bodyPr lIns="0" tIns="0" rIns="0" bIns="0" rtlCol="0" anchor="t">
            <a:spAutoFit/>
          </a:bodyPr>
          <a:lstStyle/>
          <a:p>
            <a:pPr algn="ctr">
              <a:lnSpc>
                <a:spcPts val="3920"/>
              </a:lnSpc>
              <a:spcBef>
                <a:spcPct val="0"/>
              </a:spcBef>
            </a:pPr>
            <a:r>
              <a:rPr lang="en-US" sz="2800" b="1" u="sng">
                <a:solidFill>
                  <a:srgbClr val="414B3B"/>
                </a:solidFill>
                <a:latin typeface="TT Fors Bold"/>
                <a:ea typeface="TT Fors Bold"/>
                <a:cs typeface="TT Fors Bold"/>
                <a:sym typeface="TT Fors Bold"/>
              </a:rPr>
              <a:t>WEAKNESSES</a:t>
            </a:r>
          </a:p>
        </p:txBody>
      </p:sp>
      <p:sp>
        <p:nvSpPr>
          <p:cNvPr id="17" name="TextBox 17"/>
          <p:cNvSpPr txBox="1"/>
          <p:nvPr/>
        </p:nvSpPr>
        <p:spPr>
          <a:xfrm>
            <a:off x="5779723" y="2809353"/>
            <a:ext cx="5104876" cy="3323987"/>
          </a:xfrm>
          <a:prstGeom prst="rect">
            <a:avLst/>
          </a:prstGeom>
        </p:spPr>
        <p:txBody>
          <a:bodyPr wrap="square" lIns="0" tIns="0" rIns="0" bIns="0" rtlCol="0" anchor="t">
            <a:spAutoFit/>
          </a:bodyPr>
          <a:lstStyle/>
          <a:p>
            <a:pPr marL="342900" indent="-342900" algn="just">
              <a:spcBef>
                <a:spcPct val="0"/>
              </a:spcBef>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New event, lack of established reputation.</a:t>
            </a:r>
          </a:p>
          <a:p>
            <a:pPr marL="342900" indent="-342900" algn="just">
              <a:spcBef>
                <a:spcPct val="0"/>
              </a:spcBef>
              <a:buFont typeface="Wingdings" panose="05000000000000000000" pitchFamily="2" charset="2"/>
              <a:buChar char="v"/>
            </a:pPr>
            <a:r>
              <a:rPr lang="en-GB" sz="2400">
                <a:latin typeface="Times New Roman" panose="02020603050405020304" pitchFamily="18" charset="0"/>
                <a:cs typeface="Times New Roman" panose="02020603050405020304" pitchFamily="18" charset="0"/>
              </a:rPr>
              <a:t>Limited international awareness initially.</a:t>
            </a:r>
          </a:p>
          <a:p>
            <a:pPr marL="342900" indent="-342900" algn="just">
              <a:spcBef>
                <a:spcPct val="0"/>
              </a:spcBef>
              <a:buFont typeface="Wingdings" panose="05000000000000000000" pitchFamily="2" charset="2"/>
              <a:buChar char="v"/>
            </a:pPr>
            <a:r>
              <a:rPr lang="en-US" sz="2400">
                <a:latin typeface="Times New Roman"/>
                <a:cs typeface="Times New Roman"/>
              </a:rPr>
              <a:t>Potential logistical challenges for first-time event (Lee, Hunter and Chung, 2020).</a:t>
            </a:r>
          </a:p>
          <a:p>
            <a:pPr marL="342900" indent="-342900" algn="just">
              <a:spcBef>
                <a:spcPct val="0"/>
              </a:spcBef>
              <a:buFont typeface="Wingdings" panose="05000000000000000000" pitchFamily="2" charset="2"/>
              <a:buChar char="v"/>
            </a:pPr>
            <a:r>
              <a:rPr lang="en-US" sz="2400">
                <a:latin typeface="Times New Roman"/>
                <a:cs typeface="Times New Roman"/>
              </a:rPr>
              <a:t>Dependence on sponsorships for financial stability</a:t>
            </a:r>
            <a:endParaRPr lang="en-US" sz="2400">
              <a:solidFill>
                <a:srgbClr val="414B3B"/>
              </a:solidFill>
              <a:latin typeface="Times New Roman"/>
              <a:ea typeface="TT Fors"/>
              <a:cs typeface="Times New Roman"/>
              <a:sym typeface="TT Fors"/>
            </a:endParaRPr>
          </a:p>
        </p:txBody>
      </p:sp>
      <p:sp>
        <p:nvSpPr>
          <p:cNvPr id="18" name="TextBox 18"/>
          <p:cNvSpPr txBox="1"/>
          <p:nvPr/>
        </p:nvSpPr>
        <p:spPr>
          <a:xfrm>
            <a:off x="1209535" y="6201397"/>
            <a:ext cx="3473732" cy="500137"/>
          </a:xfrm>
          <a:prstGeom prst="rect">
            <a:avLst/>
          </a:prstGeom>
        </p:spPr>
        <p:txBody>
          <a:bodyPr lIns="0" tIns="0" rIns="0" bIns="0" rtlCol="0" anchor="t">
            <a:spAutoFit/>
          </a:bodyPr>
          <a:lstStyle/>
          <a:p>
            <a:pPr algn="ctr">
              <a:lnSpc>
                <a:spcPts val="3920"/>
              </a:lnSpc>
              <a:spcBef>
                <a:spcPct val="0"/>
              </a:spcBef>
            </a:pPr>
            <a:r>
              <a:rPr lang="en-US" sz="2800" b="1" u="sng">
                <a:solidFill>
                  <a:srgbClr val="414B3B"/>
                </a:solidFill>
                <a:latin typeface="TT Fors Bold"/>
                <a:ea typeface="TT Fors Bold"/>
                <a:cs typeface="TT Fors Bold"/>
                <a:sym typeface="TT Fors Bold"/>
              </a:rPr>
              <a:t>OPPORTUNITIES</a:t>
            </a:r>
          </a:p>
        </p:txBody>
      </p:sp>
      <p:sp>
        <p:nvSpPr>
          <p:cNvPr id="20" name="Rectangle 19"/>
          <p:cNvSpPr/>
          <p:nvPr/>
        </p:nvSpPr>
        <p:spPr>
          <a:xfrm>
            <a:off x="734705" y="2717020"/>
            <a:ext cx="4638231" cy="3046988"/>
          </a:xfrm>
          <a:prstGeom prst="rect">
            <a:avLst/>
          </a:prstGeom>
        </p:spPr>
        <p:txBody>
          <a:bodyPr wrap="square">
            <a:spAutoFit/>
          </a:bodyPr>
          <a:lstStyle/>
          <a:p>
            <a:pPr marL="342900" indent="-342900" algn="just">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Strong alignment with the Year of Croeso 2025 campaign.</a:t>
            </a:r>
          </a:p>
          <a:p>
            <a:pPr marL="342900" indent="-342900" algn="just">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Focus on Welsh heritage and digital transformation.</a:t>
            </a:r>
          </a:p>
          <a:p>
            <a:pPr marL="342900" indent="-342900" algn="just">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High potential for local business engagement (Cooke, 2024).</a:t>
            </a:r>
          </a:p>
          <a:p>
            <a:pPr marL="342900" indent="-342900" algn="just">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Partnership with key stakeholders in tech and tourism.</a:t>
            </a:r>
            <a:endParaRPr lang="en-GB" sz="2400">
              <a:latin typeface="Times New Roman" panose="02020603050405020304" pitchFamily="18" charset="0"/>
              <a:cs typeface="Times New Roman" panose="02020603050405020304" pitchFamily="18" charset="0"/>
            </a:endParaRPr>
          </a:p>
        </p:txBody>
      </p:sp>
      <p:sp>
        <p:nvSpPr>
          <p:cNvPr id="21" name="Rectangle 20"/>
          <p:cNvSpPr/>
          <p:nvPr/>
        </p:nvSpPr>
        <p:spPr>
          <a:xfrm>
            <a:off x="868452" y="6891368"/>
            <a:ext cx="4638231" cy="2308324"/>
          </a:xfrm>
          <a:prstGeom prst="rect">
            <a:avLst/>
          </a:prstGeom>
        </p:spPr>
        <p:txBody>
          <a:bodyPr wrap="square">
            <a:spAutoFit/>
          </a:bodyPr>
          <a:lstStyle/>
          <a:p>
            <a:pPr marL="342900" indent="-342900" algn="just">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Position Wales as a smart tourism leader.</a:t>
            </a:r>
          </a:p>
          <a:p>
            <a:pPr marL="342900" indent="-342900" algn="just">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Enhance local tech adoption in tourism (Ahmed, 2025).</a:t>
            </a:r>
          </a:p>
          <a:p>
            <a:pPr marL="342900" indent="-342900" algn="just">
              <a:buFont typeface="Wingdings" panose="05000000000000000000" pitchFamily="2" charset="2"/>
              <a:buChar char="v"/>
            </a:pPr>
            <a:r>
              <a:rPr lang="en-GB" sz="2400">
                <a:latin typeface="Times New Roman" panose="02020603050405020304" pitchFamily="18" charset="0"/>
                <a:cs typeface="Times New Roman" panose="02020603050405020304" pitchFamily="18" charset="0"/>
              </a:rPr>
              <a:t>Potential for international audience expansion</a:t>
            </a:r>
          </a:p>
        </p:txBody>
      </p:sp>
      <p:grpSp>
        <p:nvGrpSpPr>
          <p:cNvPr id="22" name="Group 10"/>
          <p:cNvGrpSpPr/>
          <p:nvPr/>
        </p:nvGrpSpPr>
        <p:grpSpPr>
          <a:xfrm>
            <a:off x="5901832" y="6132061"/>
            <a:ext cx="5240477" cy="3886200"/>
            <a:chOff x="0" y="0"/>
            <a:chExt cx="1312334" cy="1552773"/>
          </a:xfrm>
        </p:grpSpPr>
        <p:sp>
          <p:nvSpPr>
            <p:cNvPr id="23" name="Freeform 11"/>
            <p:cNvSpPr/>
            <p:nvPr/>
          </p:nvSpPr>
          <p:spPr>
            <a:xfrm>
              <a:off x="0" y="0"/>
              <a:ext cx="1312334" cy="1552773"/>
            </a:xfrm>
            <a:custGeom>
              <a:avLst/>
              <a:gdLst/>
              <a:ahLst/>
              <a:cxnLst/>
              <a:rect l="l" t="t" r="r" b="b"/>
              <a:pathLst>
                <a:path w="1312334" h="1552773">
                  <a:moveTo>
                    <a:pt x="0" y="0"/>
                  </a:moveTo>
                  <a:lnTo>
                    <a:pt x="1312334" y="0"/>
                  </a:lnTo>
                  <a:lnTo>
                    <a:pt x="1312334" y="1552773"/>
                  </a:lnTo>
                  <a:lnTo>
                    <a:pt x="0" y="1552773"/>
                  </a:lnTo>
                  <a:close/>
                </a:path>
              </a:pathLst>
            </a:custGeom>
            <a:solidFill>
              <a:srgbClr val="FFF9F3"/>
            </a:solidFill>
          </p:spPr>
          <p:txBody>
            <a:bodyPr/>
            <a:lstStyle/>
            <a:p>
              <a:endParaRPr lang="x-none"/>
            </a:p>
          </p:txBody>
        </p:sp>
        <p:sp>
          <p:nvSpPr>
            <p:cNvPr id="24" name="TextBox 12"/>
            <p:cNvSpPr txBox="1"/>
            <p:nvPr/>
          </p:nvSpPr>
          <p:spPr>
            <a:xfrm>
              <a:off x="0" y="-38100"/>
              <a:ext cx="1312334" cy="1590873"/>
            </a:xfrm>
            <a:prstGeom prst="rect">
              <a:avLst/>
            </a:prstGeom>
          </p:spPr>
          <p:txBody>
            <a:bodyPr lIns="50800" tIns="50800" rIns="50800" bIns="50800" rtlCol="0" anchor="ctr"/>
            <a:lstStyle/>
            <a:p>
              <a:pPr algn="ctr">
                <a:lnSpc>
                  <a:spcPts val="2659"/>
                </a:lnSpc>
              </a:pPr>
              <a:endParaRPr/>
            </a:p>
          </p:txBody>
        </p:sp>
      </p:grpSp>
      <p:sp>
        <p:nvSpPr>
          <p:cNvPr id="25" name="TextBox 18"/>
          <p:cNvSpPr txBox="1"/>
          <p:nvPr/>
        </p:nvSpPr>
        <p:spPr>
          <a:xfrm>
            <a:off x="6522401" y="6274732"/>
            <a:ext cx="3473732" cy="500137"/>
          </a:xfrm>
          <a:prstGeom prst="rect">
            <a:avLst/>
          </a:prstGeom>
        </p:spPr>
        <p:txBody>
          <a:bodyPr lIns="0" tIns="0" rIns="0" bIns="0" rtlCol="0" anchor="t">
            <a:spAutoFit/>
          </a:bodyPr>
          <a:lstStyle/>
          <a:p>
            <a:pPr algn="ctr">
              <a:lnSpc>
                <a:spcPts val="3920"/>
              </a:lnSpc>
              <a:spcBef>
                <a:spcPct val="0"/>
              </a:spcBef>
            </a:pPr>
            <a:r>
              <a:rPr lang="en-US" sz="2800" b="1" u="sng">
                <a:solidFill>
                  <a:srgbClr val="414B3B"/>
                </a:solidFill>
                <a:latin typeface="TT Fors Bold"/>
                <a:ea typeface="TT Fors Bold"/>
                <a:cs typeface="TT Fors Bold"/>
                <a:sym typeface="TT Fors Bold"/>
              </a:rPr>
              <a:t>THREATS</a:t>
            </a:r>
          </a:p>
        </p:txBody>
      </p:sp>
      <p:sp>
        <p:nvSpPr>
          <p:cNvPr id="26" name="Rectangle 25"/>
          <p:cNvSpPr/>
          <p:nvPr/>
        </p:nvSpPr>
        <p:spPr>
          <a:xfrm>
            <a:off x="6043230" y="6917540"/>
            <a:ext cx="4638231" cy="3046988"/>
          </a:xfrm>
          <a:prstGeom prst="rect">
            <a:avLst/>
          </a:prstGeom>
        </p:spPr>
        <p:txBody>
          <a:bodyPr wrap="square">
            <a:spAutoFit/>
          </a:bodyPr>
          <a:lstStyle/>
          <a:p>
            <a:pPr marL="342900" indent="-342900" algn="just">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Competition from global, well-established events.</a:t>
            </a:r>
          </a:p>
          <a:p>
            <a:pPr marL="342900" indent="-342900" algn="just">
              <a:buFont typeface="Wingdings" panose="05000000000000000000" pitchFamily="2" charset="2"/>
              <a:buChar char="v"/>
            </a:pPr>
            <a:r>
              <a:rPr lang="en-US" sz="2400">
                <a:latin typeface="Times New Roman" panose="02020603050405020304" pitchFamily="18" charset="0"/>
                <a:cs typeface="Times New Roman" panose="02020603050405020304" pitchFamily="18" charset="0"/>
              </a:rPr>
              <a:t>Economic uncertainty impacting travel budgets.</a:t>
            </a:r>
          </a:p>
          <a:p>
            <a:pPr marL="342900" indent="-342900" algn="just">
              <a:buFont typeface="Wingdings" panose="05000000000000000000" pitchFamily="2" charset="2"/>
              <a:buChar char="v"/>
            </a:pPr>
            <a:r>
              <a:rPr lang="en-GB" sz="2400">
                <a:latin typeface="Times New Roman" panose="02020603050405020304" pitchFamily="18" charset="0"/>
                <a:cs typeface="Times New Roman" panose="02020603050405020304" pitchFamily="18" charset="0"/>
              </a:rPr>
              <a:t>Potential negative environmental impacts from large-scale event logistics (</a:t>
            </a:r>
            <a:r>
              <a:rPr lang="en-US" sz="2400" err="1">
                <a:latin typeface="Times New Roman" panose="02020603050405020304" pitchFamily="18" charset="0"/>
                <a:cs typeface="Times New Roman" panose="02020603050405020304" pitchFamily="18" charset="0"/>
              </a:rPr>
              <a:t>Lekgau</a:t>
            </a:r>
            <a:r>
              <a:rPr lang="en-US" sz="2400">
                <a:latin typeface="Times New Roman" panose="02020603050405020304" pitchFamily="18" charset="0"/>
                <a:cs typeface="Times New Roman" panose="02020603050405020304" pitchFamily="18" charset="0"/>
              </a:rPr>
              <a:t> and </a:t>
            </a:r>
            <a:r>
              <a:rPr lang="en-US" sz="2400" err="1">
                <a:latin typeface="Times New Roman" panose="02020603050405020304" pitchFamily="18" charset="0"/>
                <a:cs typeface="Times New Roman" panose="02020603050405020304" pitchFamily="18" charset="0"/>
              </a:rPr>
              <a:t>Tichaawa</a:t>
            </a:r>
            <a:r>
              <a:rPr lang="en-US" sz="2400">
                <a:latin typeface="Times New Roman" panose="02020603050405020304" pitchFamily="18" charset="0"/>
                <a:cs typeface="Times New Roman" panose="02020603050405020304" pitchFamily="18" charset="0"/>
              </a:rPr>
              <a:t>, 2023</a:t>
            </a:r>
            <a:r>
              <a:rPr lang="en-GB" sz="2400">
                <a:latin typeface="Times New Roman" panose="02020603050405020304" pitchFamily="18" charset="0"/>
                <a:cs typeface="Times New Roman" panose="02020603050405020304" pitchFamily="18" charset="0"/>
              </a:rPr>
              <a:t>).</a:t>
            </a:r>
          </a:p>
        </p:txBody>
      </p:sp>
      <p:pic>
        <p:nvPicPr>
          <p:cNvPr id="27" name="Picture 26"/>
          <p:cNvPicPr>
            <a:picLocks noChangeAspect="1"/>
          </p:cNvPicPr>
          <p:nvPr/>
        </p:nvPicPr>
        <p:blipFill>
          <a:blip r:embed="rId3"/>
          <a:stretch>
            <a:fillRect/>
          </a:stretch>
        </p:blipFill>
        <p:spPr>
          <a:xfrm>
            <a:off x="11323134" y="2130648"/>
            <a:ext cx="6811322" cy="778244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p:cNvGrpSpPr/>
        <p:nvPr/>
      </p:nvGrpSpPr>
      <p:grpSpPr>
        <a:xfrm>
          <a:off x="0" y="0"/>
          <a:ext cx="0" cy="0"/>
          <a:chOff x="0" y="0"/>
          <a:chExt cx="0" cy="0"/>
        </a:xfrm>
      </p:grpSpPr>
      <p:sp>
        <p:nvSpPr>
          <p:cNvPr id="2" name="TextBox 2"/>
          <p:cNvSpPr txBox="1"/>
          <p:nvPr/>
        </p:nvSpPr>
        <p:spPr>
          <a:xfrm>
            <a:off x="2577824" y="723900"/>
            <a:ext cx="13132350" cy="1015663"/>
          </a:xfrm>
          <a:prstGeom prst="rect">
            <a:avLst/>
          </a:prstGeom>
        </p:spPr>
        <p:txBody>
          <a:bodyPr lIns="0" tIns="0" rIns="0" bIns="0" rtlCol="0" anchor="t">
            <a:spAutoFit/>
          </a:bodyPr>
          <a:lstStyle/>
          <a:p>
            <a:pPr algn="ctr"/>
            <a:r>
              <a:rPr lang="en-US" sz="6600" b="1">
                <a:solidFill>
                  <a:schemeClr val="accent2">
                    <a:lumMod val="20000"/>
                    <a:lumOff val="80000"/>
                  </a:schemeClr>
                </a:solidFill>
                <a:latin typeface="DM Serif Display" panose="020B0604020202020204" charset="0"/>
              </a:rPr>
              <a:t>PESTLE Analysis</a:t>
            </a:r>
            <a:endParaRPr lang="en-GB" sz="6600">
              <a:solidFill>
                <a:schemeClr val="accent2">
                  <a:lumMod val="20000"/>
                  <a:lumOff val="80000"/>
                </a:schemeClr>
              </a:solidFill>
              <a:latin typeface="DM Serif Display" panose="020B060402020202020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647201737"/>
              </p:ext>
            </p:extLst>
          </p:nvPr>
        </p:nvGraphicFramePr>
        <p:xfrm>
          <a:off x="914400" y="1943099"/>
          <a:ext cx="16840200" cy="7772402"/>
        </p:xfrm>
        <a:graphic>
          <a:graphicData uri="http://schemas.openxmlformats.org/drawingml/2006/table">
            <a:tbl>
              <a:tblPr>
                <a:tableStyleId>{8A107856-5554-42FB-B03E-39F5DBC370BA}</a:tableStyleId>
              </a:tblPr>
              <a:tblGrid>
                <a:gridCol w="3581400">
                  <a:extLst>
                    <a:ext uri="{9D8B030D-6E8A-4147-A177-3AD203B41FA5}">
                      <a16:colId xmlns:a16="http://schemas.microsoft.com/office/drawing/2014/main" val="20000"/>
                    </a:ext>
                  </a:extLst>
                </a:gridCol>
                <a:gridCol w="13258800">
                  <a:extLst>
                    <a:ext uri="{9D8B030D-6E8A-4147-A177-3AD203B41FA5}">
                      <a16:colId xmlns:a16="http://schemas.microsoft.com/office/drawing/2014/main" val="20001"/>
                    </a:ext>
                  </a:extLst>
                </a:gridCol>
              </a:tblGrid>
              <a:tr h="379817">
                <a:tc>
                  <a:txBody>
                    <a:bodyPr/>
                    <a:lstStyle/>
                    <a:p>
                      <a:pPr algn="ctr" fontAlgn="ctr"/>
                      <a:r>
                        <a:rPr lang="en-GB" sz="2400" b="1" u="none" strike="noStrike">
                          <a:effectLst/>
                          <a:latin typeface="Times New Roman"/>
                          <a:cs typeface="Times New Roman"/>
                        </a:rPr>
                        <a:t>Factor</a:t>
                      </a:r>
                      <a:endParaRPr lang="en-GB" sz="2400" b="1" i="0" u="none" strike="noStrike">
                        <a:solidFill>
                          <a:srgbClr val="FFFFFF"/>
                        </a:solidFill>
                        <a:effectLst/>
                        <a:latin typeface="Times New Roman"/>
                        <a:cs typeface="Times New Roman"/>
                      </a:endParaRPr>
                    </a:p>
                  </a:txBody>
                  <a:tcPr marL="9429" marR="9429" marT="9429" marB="0" anchor="ctr"/>
                </a:tc>
                <a:tc>
                  <a:txBody>
                    <a:bodyPr/>
                    <a:lstStyle/>
                    <a:p>
                      <a:pPr algn="ctr" fontAlgn="ctr"/>
                      <a:r>
                        <a:rPr lang="en-GB" sz="2400" b="1" u="none" strike="noStrike">
                          <a:effectLst/>
                          <a:latin typeface="Times New Roman"/>
                          <a:cs typeface="Times New Roman"/>
                        </a:rPr>
                        <a:t>Description</a:t>
                      </a:r>
                      <a:endParaRPr lang="en-GB" sz="2400" b="1" i="0" u="none" strike="noStrike">
                        <a:solidFill>
                          <a:srgbClr val="FFFFFF"/>
                        </a:solidFill>
                        <a:effectLst/>
                        <a:latin typeface="Times New Roman"/>
                        <a:cs typeface="Times New Roman"/>
                      </a:endParaRPr>
                    </a:p>
                  </a:txBody>
                  <a:tcPr marL="9429" marR="9429" marT="9429" marB="0" anchor="ctr"/>
                </a:tc>
                <a:extLst>
                  <a:ext uri="{0D108BD9-81ED-4DB2-BD59-A6C34878D82A}">
                    <a16:rowId xmlns:a16="http://schemas.microsoft.com/office/drawing/2014/main" val="10000"/>
                  </a:ext>
                </a:extLst>
              </a:tr>
              <a:tr h="964250">
                <a:tc>
                  <a:txBody>
                    <a:bodyPr/>
                    <a:lstStyle/>
                    <a:p>
                      <a:pPr algn="ctr" fontAlgn="ctr"/>
                      <a:r>
                        <a:rPr lang="en-GB" sz="2400" b="1" u="none" strike="noStrike">
                          <a:effectLst/>
                          <a:latin typeface="Times New Roman"/>
                          <a:cs typeface="Times New Roman"/>
                        </a:rPr>
                        <a:t>Political</a:t>
                      </a:r>
                      <a:endParaRPr lang="en-GB" sz="2400" b="1" i="0" u="none" strike="noStrike">
                        <a:solidFill>
                          <a:srgbClr val="000000"/>
                        </a:solidFill>
                        <a:effectLst/>
                        <a:latin typeface="Times New Roman"/>
                        <a:cs typeface="Times New Roman"/>
                      </a:endParaRPr>
                    </a:p>
                  </a:txBody>
                  <a:tcPr marL="9429" marR="9429" marT="9429" marB="0" anchor="ctr"/>
                </a:tc>
                <a:tc>
                  <a:txBody>
                    <a:bodyPr/>
                    <a:lstStyle/>
                    <a:p>
                      <a:pPr algn="just" fontAlgn="ctr"/>
                      <a:r>
                        <a:rPr lang="en-US" sz="2400" u="none" strike="noStrike">
                          <a:effectLst/>
                          <a:latin typeface="Times New Roman"/>
                          <a:cs typeface="Times New Roman"/>
                        </a:rPr>
                        <a:t>The Welsh Government supports the </a:t>
                      </a:r>
                      <a:r>
                        <a:rPr lang="en-US" sz="2400" u="none" strike="noStrike" err="1">
                          <a:effectLst/>
                          <a:latin typeface="Times New Roman"/>
                          <a:cs typeface="Times New Roman"/>
                        </a:rPr>
                        <a:t>digitalisation</a:t>
                      </a:r>
                      <a:r>
                        <a:rPr lang="en-US" sz="2400" u="none" strike="noStrike">
                          <a:effectLst/>
                          <a:latin typeface="Times New Roman"/>
                          <a:cs typeface="Times New Roman"/>
                        </a:rPr>
                        <a:t> of this industry, offering grants as well as initiatives to encourage innovation in local businesses (</a:t>
                      </a:r>
                      <a:r>
                        <a:rPr lang="en-US" sz="2400" kern="1200">
                          <a:solidFill>
                            <a:schemeClr val="dk1"/>
                          </a:solidFill>
                          <a:effectLst/>
                          <a:latin typeface="Times New Roman"/>
                          <a:ea typeface="+mn-ea"/>
                          <a:cs typeface="Times New Roman"/>
                        </a:rPr>
                        <a:t>Bowdin et al., 2023</a:t>
                      </a:r>
                      <a:r>
                        <a:rPr lang="en-US" sz="2400" u="none" strike="noStrike">
                          <a:effectLst/>
                          <a:latin typeface="Times New Roman"/>
                          <a:cs typeface="Times New Roman"/>
                        </a:rPr>
                        <a:t>).</a:t>
                      </a:r>
                      <a:endParaRPr lang="en-US" sz="2400" b="0" i="0" u="none" strike="noStrike">
                        <a:solidFill>
                          <a:srgbClr val="000000"/>
                        </a:solidFill>
                        <a:effectLst/>
                        <a:latin typeface="Times New Roman"/>
                        <a:cs typeface="Times New Roman"/>
                      </a:endParaRPr>
                    </a:p>
                  </a:txBody>
                  <a:tcPr marL="9429" marR="9429" marT="9429" marB="0" anchor="ctr"/>
                </a:tc>
                <a:extLst>
                  <a:ext uri="{0D108BD9-81ED-4DB2-BD59-A6C34878D82A}">
                    <a16:rowId xmlns:a16="http://schemas.microsoft.com/office/drawing/2014/main" val="10001"/>
                  </a:ext>
                </a:extLst>
              </a:tr>
              <a:tr h="1285667">
                <a:tc>
                  <a:txBody>
                    <a:bodyPr/>
                    <a:lstStyle/>
                    <a:p>
                      <a:pPr algn="ctr" fontAlgn="ctr"/>
                      <a:r>
                        <a:rPr lang="en-GB" sz="2400" b="1" u="none" strike="noStrike">
                          <a:effectLst/>
                          <a:latin typeface="Times New Roman"/>
                          <a:cs typeface="Times New Roman"/>
                        </a:rPr>
                        <a:t>Economic</a:t>
                      </a:r>
                      <a:endParaRPr lang="en-GB" sz="2400" b="1" i="0" u="none" strike="noStrike">
                        <a:solidFill>
                          <a:srgbClr val="000000"/>
                        </a:solidFill>
                        <a:effectLst/>
                        <a:latin typeface="Times New Roman"/>
                        <a:cs typeface="Times New Roman"/>
                      </a:endParaRPr>
                    </a:p>
                  </a:txBody>
                  <a:tcPr marL="9429" marR="9429" marT="9429" marB="0" anchor="ctr"/>
                </a:tc>
                <a:tc>
                  <a:txBody>
                    <a:bodyPr/>
                    <a:lstStyle/>
                    <a:p>
                      <a:pPr algn="just" fontAlgn="ctr"/>
                      <a:r>
                        <a:rPr lang="en-US" sz="2400" u="none" strike="noStrike">
                          <a:effectLst/>
                          <a:latin typeface="Times New Roman"/>
                          <a:cs typeface="Times New Roman"/>
                        </a:rPr>
                        <a:t>Post-pandemic economic recovery, but rising costs and inflation may affect delegate spending. However, technology-driven events like </a:t>
                      </a:r>
                      <a:r>
                        <a:rPr lang="en-US" sz="2400" u="none" strike="noStrike" err="1">
                          <a:effectLst/>
                          <a:latin typeface="Times New Roman"/>
                          <a:cs typeface="Times New Roman"/>
                        </a:rPr>
                        <a:t>Croeso</a:t>
                      </a:r>
                      <a:r>
                        <a:rPr lang="en-US" sz="2400" u="none" strike="noStrike">
                          <a:effectLst/>
                          <a:latin typeface="Times New Roman"/>
                          <a:cs typeface="Times New Roman"/>
                        </a:rPr>
                        <a:t> Digital are more likely to see sustained interest (</a:t>
                      </a:r>
                      <a:r>
                        <a:rPr lang="en-US" sz="2400" kern="1200">
                          <a:solidFill>
                            <a:schemeClr val="dk1"/>
                          </a:solidFill>
                          <a:effectLst/>
                          <a:latin typeface="Times New Roman"/>
                          <a:ea typeface="+mn-ea"/>
                          <a:cs typeface="Times New Roman"/>
                        </a:rPr>
                        <a:t>Bladen and Callinan, 2022</a:t>
                      </a:r>
                      <a:r>
                        <a:rPr lang="en-US" sz="2400" u="none" strike="noStrike">
                          <a:effectLst/>
                          <a:latin typeface="Times New Roman"/>
                          <a:cs typeface="Times New Roman"/>
                        </a:rPr>
                        <a:t>).</a:t>
                      </a:r>
                      <a:endParaRPr lang="en-US" sz="2400" b="0" i="0" u="none" strike="noStrike">
                        <a:solidFill>
                          <a:srgbClr val="000000"/>
                        </a:solidFill>
                        <a:effectLst/>
                        <a:latin typeface="Times New Roman"/>
                        <a:cs typeface="Times New Roman"/>
                      </a:endParaRPr>
                    </a:p>
                  </a:txBody>
                  <a:tcPr marL="9429" marR="9429" marT="9429" marB="0" anchor="ctr"/>
                </a:tc>
                <a:extLst>
                  <a:ext uri="{0D108BD9-81ED-4DB2-BD59-A6C34878D82A}">
                    <a16:rowId xmlns:a16="http://schemas.microsoft.com/office/drawing/2014/main" val="10002"/>
                  </a:ext>
                </a:extLst>
              </a:tr>
              <a:tr h="1285667">
                <a:tc>
                  <a:txBody>
                    <a:bodyPr/>
                    <a:lstStyle/>
                    <a:p>
                      <a:pPr algn="ctr" fontAlgn="ctr"/>
                      <a:r>
                        <a:rPr lang="en-GB" sz="2400" b="1" u="none" strike="noStrike">
                          <a:effectLst/>
                          <a:latin typeface="Times New Roman"/>
                          <a:cs typeface="Times New Roman"/>
                        </a:rPr>
                        <a:t>Social</a:t>
                      </a:r>
                      <a:endParaRPr lang="en-GB" sz="2400" b="1" i="0" u="none" strike="noStrike">
                        <a:solidFill>
                          <a:srgbClr val="000000"/>
                        </a:solidFill>
                        <a:effectLst/>
                        <a:latin typeface="Times New Roman"/>
                        <a:cs typeface="Times New Roman"/>
                      </a:endParaRPr>
                    </a:p>
                  </a:txBody>
                  <a:tcPr marL="9429" marR="9429" marT="9429" marB="0" anchor="ctr"/>
                </a:tc>
                <a:tc>
                  <a:txBody>
                    <a:bodyPr/>
                    <a:lstStyle/>
                    <a:p>
                      <a:pPr algn="just" fontAlgn="ctr"/>
                      <a:r>
                        <a:rPr lang="en-US" sz="2400" u="none" strike="noStrike">
                          <a:effectLst/>
                          <a:latin typeface="Times New Roman"/>
                          <a:cs typeface="Times New Roman"/>
                        </a:rPr>
                        <a:t>There is growing demand for </a:t>
                      </a:r>
                      <a:r>
                        <a:rPr lang="en-US" sz="2400" u="none" strike="noStrike" err="1">
                          <a:effectLst/>
                          <a:latin typeface="Times New Roman"/>
                          <a:cs typeface="Times New Roman"/>
                        </a:rPr>
                        <a:t>personalised</a:t>
                      </a:r>
                      <a:r>
                        <a:rPr lang="en-US" sz="2400" u="none" strike="noStrike">
                          <a:effectLst/>
                          <a:latin typeface="Times New Roman"/>
                          <a:cs typeface="Times New Roman"/>
                        </a:rPr>
                        <a:t>, immersive travel experiences, especially among international tourists who want to engage with local culture through innovative technology (</a:t>
                      </a:r>
                      <a:r>
                        <a:rPr lang="en-US" sz="2400" kern="1200" err="1">
                          <a:solidFill>
                            <a:schemeClr val="dk1"/>
                          </a:solidFill>
                          <a:effectLst/>
                          <a:latin typeface="Times New Roman"/>
                          <a:ea typeface="+mn-ea"/>
                          <a:cs typeface="Times New Roman"/>
                        </a:rPr>
                        <a:t>Kusumastuti</a:t>
                      </a:r>
                      <a:r>
                        <a:rPr lang="en-US" sz="2400" kern="1200">
                          <a:solidFill>
                            <a:schemeClr val="dk1"/>
                          </a:solidFill>
                          <a:effectLst/>
                          <a:latin typeface="Times New Roman"/>
                          <a:ea typeface="+mn-ea"/>
                          <a:cs typeface="Times New Roman"/>
                        </a:rPr>
                        <a:t> et al., 2024</a:t>
                      </a:r>
                      <a:r>
                        <a:rPr lang="en-US" sz="2400" u="none" strike="noStrike">
                          <a:effectLst/>
                          <a:latin typeface="Times New Roman"/>
                          <a:cs typeface="Times New Roman"/>
                        </a:rPr>
                        <a:t>).</a:t>
                      </a:r>
                      <a:endParaRPr lang="en-US" sz="2400" b="0" i="0" u="none" strike="noStrike">
                        <a:solidFill>
                          <a:srgbClr val="000000"/>
                        </a:solidFill>
                        <a:effectLst/>
                        <a:latin typeface="Times New Roman"/>
                        <a:cs typeface="Times New Roman"/>
                      </a:endParaRPr>
                    </a:p>
                  </a:txBody>
                  <a:tcPr marL="9429" marR="9429" marT="9429" marB="0" anchor="ctr"/>
                </a:tc>
                <a:extLst>
                  <a:ext uri="{0D108BD9-81ED-4DB2-BD59-A6C34878D82A}">
                    <a16:rowId xmlns:a16="http://schemas.microsoft.com/office/drawing/2014/main" val="10003"/>
                  </a:ext>
                </a:extLst>
              </a:tr>
              <a:tr h="1285667">
                <a:tc>
                  <a:txBody>
                    <a:bodyPr/>
                    <a:lstStyle/>
                    <a:p>
                      <a:pPr algn="ctr" fontAlgn="ctr"/>
                      <a:r>
                        <a:rPr lang="en-GB" sz="2400" b="1" u="none" strike="noStrike">
                          <a:effectLst/>
                          <a:latin typeface="Times New Roman"/>
                          <a:cs typeface="Times New Roman"/>
                        </a:rPr>
                        <a:t>Technological</a:t>
                      </a:r>
                      <a:endParaRPr lang="en-GB" sz="2400" b="1" i="0" u="none" strike="noStrike">
                        <a:solidFill>
                          <a:srgbClr val="000000"/>
                        </a:solidFill>
                        <a:effectLst/>
                        <a:latin typeface="Times New Roman"/>
                        <a:cs typeface="Times New Roman"/>
                      </a:endParaRPr>
                    </a:p>
                  </a:txBody>
                  <a:tcPr marL="9429" marR="9429" marT="9429" marB="0" anchor="ctr"/>
                </a:tc>
                <a:tc>
                  <a:txBody>
                    <a:bodyPr/>
                    <a:lstStyle/>
                    <a:p>
                      <a:pPr algn="just" fontAlgn="ctr"/>
                      <a:r>
                        <a:rPr lang="en-US" sz="2400" u="none" strike="noStrike">
                          <a:effectLst/>
                          <a:latin typeface="Times New Roman"/>
                          <a:cs typeface="Times New Roman"/>
                        </a:rPr>
                        <a:t>Rapid advancements in AI, AR, VR, and IoT are reshaping the tourism industry, providing new opportunities for tech-based tourism experiences. Wales' tourism sector can benefit from these trends (</a:t>
                      </a:r>
                      <a:r>
                        <a:rPr lang="en-US" sz="2400" kern="1200">
                          <a:solidFill>
                            <a:schemeClr val="dk1"/>
                          </a:solidFill>
                          <a:effectLst/>
                          <a:latin typeface="Times New Roman"/>
                          <a:ea typeface="+mn-ea"/>
                          <a:cs typeface="Times New Roman"/>
                        </a:rPr>
                        <a:t>Morrison, 2022</a:t>
                      </a:r>
                      <a:r>
                        <a:rPr lang="en-US" sz="2400" u="none" strike="noStrike">
                          <a:effectLst/>
                          <a:latin typeface="Times New Roman"/>
                          <a:cs typeface="Times New Roman"/>
                        </a:rPr>
                        <a:t>).</a:t>
                      </a:r>
                      <a:endParaRPr lang="en-US" sz="2400" b="0" i="0" u="none" strike="noStrike">
                        <a:solidFill>
                          <a:srgbClr val="000000"/>
                        </a:solidFill>
                        <a:effectLst/>
                        <a:latin typeface="Times New Roman"/>
                        <a:cs typeface="Times New Roman"/>
                      </a:endParaRPr>
                    </a:p>
                  </a:txBody>
                  <a:tcPr marL="9429" marR="9429" marT="9429" marB="0" anchor="ctr"/>
                </a:tc>
                <a:extLst>
                  <a:ext uri="{0D108BD9-81ED-4DB2-BD59-A6C34878D82A}">
                    <a16:rowId xmlns:a16="http://schemas.microsoft.com/office/drawing/2014/main" val="10004"/>
                  </a:ext>
                </a:extLst>
              </a:tr>
              <a:tr h="1285667">
                <a:tc>
                  <a:txBody>
                    <a:bodyPr/>
                    <a:lstStyle/>
                    <a:p>
                      <a:pPr algn="ctr" fontAlgn="ctr"/>
                      <a:r>
                        <a:rPr lang="en-GB" sz="2400" b="1" u="none" strike="noStrike">
                          <a:effectLst/>
                          <a:latin typeface="Times New Roman"/>
                          <a:cs typeface="Times New Roman"/>
                        </a:rPr>
                        <a:t>Legal</a:t>
                      </a:r>
                      <a:endParaRPr lang="en-GB" sz="2400" b="1" i="0" u="none" strike="noStrike">
                        <a:solidFill>
                          <a:srgbClr val="000000"/>
                        </a:solidFill>
                        <a:effectLst/>
                        <a:latin typeface="Times New Roman"/>
                        <a:cs typeface="Times New Roman"/>
                      </a:endParaRPr>
                    </a:p>
                  </a:txBody>
                  <a:tcPr marL="9429" marR="9429" marT="9429" marB="0" anchor="ctr"/>
                </a:tc>
                <a:tc>
                  <a:txBody>
                    <a:bodyPr/>
                    <a:lstStyle/>
                    <a:p>
                      <a:pPr algn="just" fontAlgn="ctr"/>
                      <a:r>
                        <a:rPr lang="en-US" sz="2400" u="none" strike="noStrike">
                          <a:effectLst/>
                          <a:latin typeface="Times New Roman"/>
                          <a:cs typeface="Times New Roman"/>
                        </a:rPr>
                        <a:t>The event must comply with GDPR, accessibility laws, and safety standards, particularly with regards to international delegates. Legal requirements for digital content must also be considered (</a:t>
                      </a:r>
                      <a:r>
                        <a:rPr lang="en-US" sz="2400" kern="1200">
                          <a:solidFill>
                            <a:schemeClr val="dk1"/>
                          </a:solidFill>
                          <a:effectLst/>
                          <a:latin typeface="Times New Roman"/>
                          <a:ea typeface="+mn-ea"/>
                          <a:cs typeface="Times New Roman"/>
                        </a:rPr>
                        <a:t>Moorman, 2020</a:t>
                      </a:r>
                      <a:r>
                        <a:rPr lang="en-US" sz="2400" u="none" strike="noStrike">
                          <a:effectLst/>
                          <a:latin typeface="Times New Roman"/>
                          <a:cs typeface="Times New Roman"/>
                        </a:rPr>
                        <a:t>).</a:t>
                      </a:r>
                      <a:endParaRPr lang="en-US" sz="2400" b="0" i="0" u="none" strike="noStrike">
                        <a:solidFill>
                          <a:srgbClr val="000000"/>
                        </a:solidFill>
                        <a:effectLst/>
                        <a:latin typeface="Times New Roman"/>
                        <a:cs typeface="Times New Roman"/>
                      </a:endParaRPr>
                    </a:p>
                  </a:txBody>
                  <a:tcPr marL="9429" marR="9429" marT="9429" marB="0" anchor="ctr"/>
                </a:tc>
                <a:extLst>
                  <a:ext uri="{0D108BD9-81ED-4DB2-BD59-A6C34878D82A}">
                    <a16:rowId xmlns:a16="http://schemas.microsoft.com/office/drawing/2014/main" val="10005"/>
                  </a:ext>
                </a:extLst>
              </a:tr>
              <a:tr h="1285667">
                <a:tc>
                  <a:txBody>
                    <a:bodyPr/>
                    <a:lstStyle/>
                    <a:p>
                      <a:pPr algn="ctr" fontAlgn="ctr"/>
                      <a:r>
                        <a:rPr lang="en-GB" sz="2400" b="1" u="none" strike="noStrike">
                          <a:effectLst/>
                          <a:latin typeface="Times New Roman"/>
                          <a:cs typeface="Times New Roman"/>
                        </a:rPr>
                        <a:t>Environmental</a:t>
                      </a:r>
                      <a:endParaRPr lang="en-GB" sz="2400" b="1" i="0" u="none" strike="noStrike">
                        <a:solidFill>
                          <a:srgbClr val="000000"/>
                        </a:solidFill>
                        <a:effectLst/>
                        <a:latin typeface="Times New Roman"/>
                        <a:cs typeface="Times New Roman"/>
                      </a:endParaRPr>
                    </a:p>
                  </a:txBody>
                  <a:tcPr marL="9429" marR="9429" marT="9429" marB="0" anchor="ctr"/>
                </a:tc>
                <a:tc>
                  <a:txBody>
                    <a:bodyPr/>
                    <a:lstStyle/>
                    <a:p>
                      <a:pPr algn="just" fontAlgn="ctr"/>
                      <a:r>
                        <a:rPr lang="en-US" sz="2400" u="none" strike="noStrike">
                          <a:effectLst/>
                          <a:latin typeface="Times New Roman"/>
                          <a:cs typeface="Times New Roman"/>
                        </a:rPr>
                        <a:t>The growing emphasis on sustainability means the event will be designed with a carbon-neutral approach. Digital brochures, local sourcing of food, and eco-friendly transport options will be used (</a:t>
                      </a:r>
                      <a:r>
                        <a:rPr lang="en-US" sz="2400" kern="1200">
                          <a:solidFill>
                            <a:schemeClr val="dk1"/>
                          </a:solidFill>
                          <a:effectLst/>
                          <a:latin typeface="Times New Roman"/>
                          <a:ea typeface="+mn-ea"/>
                          <a:cs typeface="Times New Roman"/>
                        </a:rPr>
                        <a:t>Mair and Smith, 2022</a:t>
                      </a:r>
                      <a:r>
                        <a:rPr lang="en-US" sz="2400" u="none" strike="noStrike">
                          <a:effectLst/>
                          <a:latin typeface="Times New Roman"/>
                          <a:cs typeface="Times New Roman"/>
                        </a:rPr>
                        <a:t>).</a:t>
                      </a:r>
                      <a:endParaRPr lang="en-US" sz="2400" b="0" i="0" u="none" strike="noStrike">
                        <a:solidFill>
                          <a:srgbClr val="000000"/>
                        </a:solidFill>
                        <a:effectLst/>
                        <a:latin typeface="Times New Roman"/>
                        <a:cs typeface="Times New Roman"/>
                      </a:endParaRPr>
                    </a:p>
                  </a:txBody>
                  <a:tcPr marL="9429" marR="9429" marT="9429" marB="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090945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grpSp>
        <p:nvGrpSpPr>
          <p:cNvPr id="3" name="Group 3"/>
          <p:cNvGrpSpPr/>
          <p:nvPr/>
        </p:nvGrpSpPr>
        <p:grpSpPr>
          <a:xfrm>
            <a:off x="304800" y="1993106"/>
            <a:ext cx="11430000" cy="7874794"/>
            <a:chOff x="0" y="0"/>
            <a:chExt cx="2886547" cy="1475977"/>
          </a:xfrm>
        </p:grpSpPr>
        <p:sp>
          <p:nvSpPr>
            <p:cNvPr id="4" name="Freeform 4"/>
            <p:cNvSpPr/>
            <p:nvPr/>
          </p:nvSpPr>
          <p:spPr>
            <a:xfrm>
              <a:off x="0" y="0"/>
              <a:ext cx="2886547" cy="1475977"/>
            </a:xfrm>
            <a:custGeom>
              <a:avLst/>
              <a:gdLst/>
              <a:ahLst/>
              <a:cxnLst/>
              <a:rect l="l" t="t" r="r" b="b"/>
              <a:pathLst>
                <a:path w="2886547" h="1475977">
                  <a:moveTo>
                    <a:pt x="0" y="0"/>
                  </a:moveTo>
                  <a:lnTo>
                    <a:pt x="2886547" y="0"/>
                  </a:lnTo>
                  <a:lnTo>
                    <a:pt x="2886547" y="1475977"/>
                  </a:lnTo>
                  <a:lnTo>
                    <a:pt x="0" y="1475977"/>
                  </a:lnTo>
                  <a:close/>
                </a:path>
              </a:pathLst>
            </a:custGeom>
            <a:solidFill>
              <a:srgbClr val="FFF9F3"/>
            </a:solidFill>
          </p:spPr>
          <p:txBody>
            <a:bodyPr/>
            <a:lstStyle/>
            <a:p>
              <a:endParaRPr lang="x-none"/>
            </a:p>
          </p:txBody>
        </p:sp>
        <p:sp>
          <p:nvSpPr>
            <p:cNvPr id="5" name="TextBox 5"/>
            <p:cNvSpPr txBox="1"/>
            <p:nvPr/>
          </p:nvSpPr>
          <p:spPr>
            <a:xfrm>
              <a:off x="0" y="-38100"/>
              <a:ext cx="2886547" cy="1514077"/>
            </a:xfrm>
            <a:prstGeom prst="rect">
              <a:avLst/>
            </a:prstGeom>
          </p:spPr>
          <p:txBody>
            <a:bodyPr lIns="50800" tIns="50800" rIns="50800" bIns="50800" rtlCol="0" anchor="ctr"/>
            <a:lstStyle/>
            <a:p>
              <a:pPr algn="ctr">
                <a:lnSpc>
                  <a:spcPts val="2659"/>
                </a:lnSpc>
              </a:pPr>
              <a:endParaRPr sz="2400">
                <a:latin typeface="Times New Roman" panose="02020603050405020304" pitchFamily="18" charset="0"/>
                <a:cs typeface="Times New Roman" panose="02020603050405020304" pitchFamily="18" charset="0"/>
              </a:endParaRPr>
            </a:p>
          </p:txBody>
        </p:sp>
      </p:grpSp>
      <p:sp>
        <p:nvSpPr>
          <p:cNvPr id="6" name="TextBox 6"/>
          <p:cNvSpPr txBox="1"/>
          <p:nvPr/>
        </p:nvSpPr>
        <p:spPr>
          <a:xfrm>
            <a:off x="1685117" y="419100"/>
            <a:ext cx="8669365" cy="1128514"/>
          </a:xfrm>
          <a:prstGeom prst="rect">
            <a:avLst/>
          </a:prstGeom>
        </p:spPr>
        <p:txBody>
          <a:bodyPr wrap="square" lIns="0" tIns="0" rIns="0" bIns="0" rtlCol="0" anchor="t">
            <a:spAutoFit/>
          </a:bodyPr>
          <a:lstStyle/>
          <a:p>
            <a:pPr lvl="0" algn="ctr">
              <a:lnSpc>
                <a:spcPts val="8799"/>
              </a:lnSpc>
            </a:pPr>
            <a:r>
              <a:rPr lang="en-US" sz="7200" b="1">
                <a:solidFill>
                  <a:schemeClr val="accent2">
                    <a:lumMod val="20000"/>
                    <a:lumOff val="80000"/>
                  </a:schemeClr>
                </a:solidFill>
                <a:latin typeface="DM Serif Display" panose="020B0604020202020204" charset="0"/>
              </a:rPr>
              <a:t>Operational Factors</a:t>
            </a:r>
            <a:endParaRPr lang="en-US" sz="7200" strike="noStrike">
              <a:solidFill>
                <a:schemeClr val="accent2">
                  <a:lumMod val="20000"/>
                  <a:lumOff val="80000"/>
                </a:schemeClr>
              </a:solidFill>
              <a:latin typeface="DM Serif Display" panose="020B0604020202020204" charset="0"/>
              <a:ea typeface="DM Serif Display"/>
              <a:cs typeface="DM Serif Display"/>
              <a:sym typeface="DM Serif Display"/>
            </a:endParaRPr>
          </a:p>
        </p:txBody>
      </p:sp>
      <p:graphicFrame>
        <p:nvGraphicFramePr>
          <p:cNvPr id="8" name="Diagram 7"/>
          <p:cNvGraphicFramePr/>
          <p:nvPr>
            <p:extLst>
              <p:ext uri="{D42A27DB-BD31-4B8C-83A1-F6EECF244321}">
                <p14:modId xmlns:p14="http://schemas.microsoft.com/office/powerpoint/2010/main" val="1186756554"/>
              </p:ext>
            </p:extLst>
          </p:nvPr>
        </p:nvGraphicFramePr>
        <p:xfrm>
          <a:off x="838200" y="2206095"/>
          <a:ext cx="10363200" cy="7245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p:cNvPicPr>
            <a:picLocks noChangeAspect="1"/>
          </p:cNvPicPr>
          <p:nvPr/>
        </p:nvPicPr>
        <p:blipFill>
          <a:blip r:embed="rId8"/>
          <a:stretch>
            <a:fillRect/>
          </a:stretch>
        </p:blipFill>
        <p:spPr>
          <a:xfrm>
            <a:off x="12420600" y="2705100"/>
            <a:ext cx="5257800" cy="53435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grpSp>
        <p:nvGrpSpPr>
          <p:cNvPr id="9" name="Group 9"/>
          <p:cNvGrpSpPr/>
          <p:nvPr/>
        </p:nvGrpSpPr>
        <p:grpSpPr>
          <a:xfrm>
            <a:off x="7162800" y="1638300"/>
            <a:ext cx="10896600" cy="8382000"/>
            <a:chOff x="0" y="0"/>
            <a:chExt cx="2354481" cy="1083733"/>
          </a:xfrm>
        </p:grpSpPr>
        <p:sp>
          <p:nvSpPr>
            <p:cNvPr id="10" name="Freeform 10"/>
            <p:cNvSpPr/>
            <p:nvPr/>
          </p:nvSpPr>
          <p:spPr>
            <a:xfrm>
              <a:off x="0" y="0"/>
              <a:ext cx="2354481" cy="1083733"/>
            </a:xfrm>
            <a:custGeom>
              <a:avLst/>
              <a:gdLst/>
              <a:ahLst/>
              <a:cxnLst/>
              <a:rect l="l" t="t" r="r" b="b"/>
              <a:pathLst>
                <a:path w="2354481" h="1083733">
                  <a:moveTo>
                    <a:pt x="0" y="0"/>
                  </a:moveTo>
                  <a:lnTo>
                    <a:pt x="2354481" y="0"/>
                  </a:lnTo>
                  <a:lnTo>
                    <a:pt x="2354481" y="1083733"/>
                  </a:lnTo>
                  <a:lnTo>
                    <a:pt x="0" y="1083733"/>
                  </a:lnTo>
                  <a:close/>
                </a:path>
              </a:pathLst>
            </a:custGeom>
            <a:solidFill>
              <a:srgbClr val="5D5340"/>
            </a:solidFill>
          </p:spPr>
          <p:txBody>
            <a:bodyPr/>
            <a:lstStyle/>
            <a:p>
              <a:endParaRPr lang="x-none"/>
            </a:p>
          </p:txBody>
        </p:sp>
        <p:sp>
          <p:nvSpPr>
            <p:cNvPr id="11" name="TextBox 11"/>
            <p:cNvSpPr txBox="1"/>
            <p:nvPr/>
          </p:nvSpPr>
          <p:spPr>
            <a:xfrm>
              <a:off x="0" y="-38100"/>
              <a:ext cx="2354481" cy="1121833"/>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2057400" y="342900"/>
            <a:ext cx="13816484" cy="1128514"/>
          </a:xfrm>
          <a:prstGeom prst="rect">
            <a:avLst/>
          </a:prstGeom>
        </p:spPr>
        <p:txBody>
          <a:bodyPr wrap="square" lIns="0" tIns="0" rIns="0" bIns="0" rtlCol="0" anchor="t">
            <a:spAutoFit/>
          </a:bodyPr>
          <a:lstStyle/>
          <a:p>
            <a:pPr lvl="0" algn="ctr">
              <a:lnSpc>
                <a:spcPts val="8799"/>
              </a:lnSpc>
            </a:pPr>
            <a:r>
              <a:rPr lang="en-US" sz="6000" b="1">
                <a:solidFill>
                  <a:schemeClr val="accent2">
                    <a:lumMod val="50000"/>
                  </a:schemeClr>
                </a:solidFill>
                <a:latin typeface="DM Serif Display" panose="020B0604020202020204" charset="0"/>
              </a:rPr>
              <a:t>Operational Requirements and Logistics</a:t>
            </a:r>
            <a:endParaRPr lang="en-US" sz="6000" strike="noStrike">
              <a:solidFill>
                <a:schemeClr val="accent2">
                  <a:lumMod val="50000"/>
                </a:schemeClr>
              </a:solidFill>
              <a:latin typeface="DM Serif Display" panose="020B0604020202020204" charset="0"/>
              <a:ea typeface="DM Serif Display"/>
              <a:cs typeface="DM Serif Display"/>
              <a:sym typeface="DM Serif Display"/>
            </a:endParaRPr>
          </a:p>
        </p:txBody>
      </p:sp>
      <p:graphicFrame>
        <p:nvGraphicFramePr>
          <p:cNvPr id="19" name="Diagram 18"/>
          <p:cNvGraphicFramePr/>
          <p:nvPr>
            <p:extLst>
              <p:ext uri="{D42A27DB-BD31-4B8C-83A1-F6EECF244321}">
                <p14:modId xmlns:p14="http://schemas.microsoft.com/office/powerpoint/2010/main" val="961747541"/>
              </p:ext>
            </p:extLst>
          </p:nvPr>
        </p:nvGraphicFramePr>
        <p:xfrm>
          <a:off x="7491936" y="2171700"/>
          <a:ext cx="10110264" cy="739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 name="Picture 19"/>
          <p:cNvPicPr>
            <a:picLocks noChangeAspect="1"/>
          </p:cNvPicPr>
          <p:nvPr/>
        </p:nvPicPr>
        <p:blipFill>
          <a:blip r:embed="rId8"/>
          <a:stretch>
            <a:fillRect/>
          </a:stretch>
        </p:blipFill>
        <p:spPr>
          <a:xfrm>
            <a:off x="609600" y="2672060"/>
            <a:ext cx="6176449" cy="6019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p:cNvGrpSpPr/>
        <p:nvPr/>
      </p:nvGrpSpPr>
      <p:grpSpPr>
        <a:xfrm>
          <a:off x="0" y="0"/>
          <a:ext cx="0" cy="0"/>
          <a:chOff x="0" y="0"/>
          <a:chExt cx="0" cy="0"/>
        </a:xfrm>
      </p:grpSpPr>
      <p:sp>
        <p:nvSpPr>
          <p:cNvPr id="2" name="TextBox 2"/>
          <p:cNvSpPr txBox="1"/>
          <p:nvPr/>
        </p:nvSpPr>
        <p:spPr>
          <a:xfrm>
            <a:off x="2577824" y="723900"/>
            <a:ext cx="13132350" cy="1015663"/>
          </a:xfrm>
          <a:prstGeom prst="rect">
            <a:avLst/>
          </a:prstGeom>
        </p:spPr>
        <p:txBody>
          <a:bodyPr lIns="0" tIns="0" rIns="0" bIns="0" rtlCol="0" anchor="t">
            <a:spAutoFit/>
          </a:bodyPr>
          <a:lstStyle/>
          <a:p>
            <a:pPr algn="ctr"/>
            <a:r>
              <a:rPr lang="en-US" sz="6600" b="1">
                <a:solidFill>
                  <a:schemeClr val="accent2">
                    <a:lumMod val="20000"/>
                    <a:lumOff val="80000"/>
                  </a:schemeClr>
                </a:solidFill>
                <a:latin typeface="DM Serif Display" panose="020B0604020202020204" charset="0"/>
              </a:rPr>
              <a:t>Financial Feasibility </a:t>
            </a:r>
            <a:endParaRPr lang="en-GB" sz="6600">
              <a:solidFill>
                <a:schemeClr val="accent2">
                  <a:lumMod val="20000"/>
                  <a:lumOff val="80000"/>
                </a:schemeClr>
              </a:solidFill>
              <a:latin typeface="DM Serif Display" panose="020B060402020202020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505531173"/>
              </p:ext>
            </p:extLst>
          </p:nvPr>
        </p:nvGraphicFramePr>
        <p:xfrm>
          <a:off x="609600" y="2628900"/>
          <a:ext cx="8610600" cy="7239000"/>
        </p:xfrm>
        <a:graphic>
          <a:graphicData uri="http://schemas.openxmlformats.org/drawingml/2006/table">
            <a:tbl>
              <a:tblPr>
                <a:tableStyleId>{8A107856-5554-42FB-B03E-39F5DBC370BA}</a:tableStyleId>
              </a:tblPr>
              <a:tblGrid>
                <a:gridCol w="4648200">
                  <a:extLst>
                    <a:ext uri="{9D8B030D-6E8A-4147-A177-3AD203B41FA5}">
                      <a16:colId xmlns:a16="http://schemas.microsoft.com/office/drawing/2014/main" val="20000"/>
                    </a:ext>
                  </a:extLst>
                </a:gridCol>
                <a:gridCol w="3962400">
                  <a:extLst>
                    <a:ext uri="{9D8B030D-6E8A-4147-A177-3AD203B41FA5}">
                      <a16:colId xmlns:a16="http://schemas.microsoft.com/office/drawing/2014/main" val="20001"/>
                    </a:ext>
                  </a:extLst>
                </a:gridCol>
              </a:tblGrid>
              <a:tr h="761920">
                <a:tc>
                  <a:txBody>
                    <a:bodyPr/>
                    <a:lstStyle/>
                    <a:p>
                      <a:pPr algn="ctr" fontAlgn="ctr"/>
                      <a:r>
                        <a:rPr lang="en-GB" sz="2400" b="1" u="none" strike="noStrike">
                          <a:effectLst/>
                          <a:latin typeface="Times New Roman"/>
                          <a:cs typeface="Times New Roman"/>
                        </a:rPr>
                        <a:t>Category</a:t>
                      </a:r>
                      <a:endParaRPr lang="en-GB" sz="2400" b="1" i="0" u="none" strike="noStrike">
                        <a:solidFill>
                          <a:srgbClr val="FFFFFF"/>
                        </a:solidFill>
                        <a:effectLst/>
                        <a:latin typeface="Times New Roman"/>
                        <a:cs typeface="Times New Roman"/>
                      </a:endParaRPr>
                    </a:p>
                  </a:txBody>
                  <a:tcPr marL="9525" marR="9525" marT="9525" marB="0" anchor="ctr"/>
                </a:tc>
                <a:tc>
                  <a:txBody>
                    <a:bodyPr/>
                    <a:lstStyle/>
                    <a:p>
                      <a:pPr algn="ctr" fontAlgn="ctr"/>
                      <a:r>
                        <a:rPr lang="en-GB" sz="2400" b="1" u="none" strike="noStrike">
                          <a:effectLst/>
                          <a:latin typeface="Times New Roman"/>
                          <a:cs typeface="Times New Roman"/>
                        </a:rPr>
                        <a:t>Estimated Costs</a:t>
                      </a:r>
                      <a:endParaRPr lang="en-GB" sz="2400" b="1" i="0" u="none" strike="noStrike">
                        <a:solidFill>
                          <a:srgbClr val="FFFFFF"/>
                        </a:solidFill>
                        <a:effectLst/>
                        <a:latin typeface="Times New Roman"/>
                        <a:cs typeface="Times New Roman"/>
                      </a:endParaRPr>
                    </a:p>
                  </a:txBody>
                  <a:tcPr marL="9525" marR="9525" marT="9525" marB="0" anchor="ctr"/>
                </a:tc>
                <a:extLst>
                  <a:ext uri="{0D108BD9-81ED-4DB2-BD59-A6C34878D82A}">
                    <a16:rowId xmlns:a16="http://schemas.microsoft.com/office/drawing/2014/main" val="10000"/>
                  </a:ext>
                </a:extLst>
              </a:tr>
              <a:tr h="761920">
                <a:tc>
                  <a:txBody>
                    <a:bodyPr/>
                    <a:lstStyle/>
                    <a:p>
                      <a:pPr algn="ctr" fontAlgn="ctr"/>
                      <a:r>
                        <a:rPr lang="en-GB" sz="2400" b="1" u="none" strike="noStrike">
                          <a:effectLst/>
                          <a:latin typeface="Times New Roman"/>
                          <a:cs typeface="Times New Roman"/>
                        </a:rPr>
                        <a:t>Venue Rental</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£10,000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1"/>
                  </a:ext>
                </a:extLst>
              </a:tr>
              <a:tr h="889160">
                <a:tc>
                  <a:txBody>
                    <a:bodyPr/>
                    <a:lstStyle/>
                    <a:p>
                      <a:pPr algn="ctr" fontAlgn="ctr"/>
                      <a:r>
                        <a:rPr lang="en-GB" sz="2400" b="1" u="none" strike="noStrike">
                          <a:effectLst/>
                          <a:latin typeface="Times New Roman"/>
                          <a:cs typeface="Times New Roman"/>
                        </a:rPr>
                        <a:t>Catering (Local Welsh Cuisine)</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£5,000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2"/>
                  </a:ext>
                </a:extLst>
              </a:tr>
              <a:tr h="889160">
                <a:tc>
                  <a:txBody>
                    <a:bodyPr/>
                    <a:lstStyle/>
                    <a:p>
                      <a:pPr algn="ctr" fontAlgn="ctr"/>
                      <a:r>
                        <a:rPr lang="en-GB" sz="2400" b="1" u="none" strike="noStrike">
                          <a:effectLst/>
                          <a:latin typeface="Times New Roman"/>
                          <a:cs typeface="Times New Roman"/>
                        </a:rPr>
                        <a:t>Staff Wages (Event Support)</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£7,000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3"/>
                  </a:ext>
                </a:extLst>
              </a:tr>
              <a:tr h="761920">
                <a:tc>
                  <a:txBody>
                    <a:bodyPr/>
                    <a:lstStyle/>
                    <a:p>
                      <a:pPr algn="ctr" fontAlgn="ctr"/>
                      <a:r>
                        <a:rPr lang="en-GB" sz="2400" b="1" u="none" strike="noStrike">
                          <a:effectLst/>
                          <a:latin typeface="Times New Roman"/>
                          <a:cs typeface="Times New Roman"/>
                        </a:rPr>
                        <a:t>Marketing &amp; Promotion</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£3,000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4"/>
                  </a:ext>
                </a:extLst>
              </a:tr>
              <a:tr h="889160">
                <a:tc>
                  <a:txBody>
                    <a:bodyPr/>
                    <a:lstStyle/>
                    <a:p>
                      <a:pPr algn="ctr" fontAlgn="ctr"/>
                      <a:r>
                        <a:rPr lang="en-GB" sz="2400" b="1" u="none" strike="noStrike">
                          <a:effectLst/>
                          <a:latin typeface="Times New Roman"/>
                          <a:cs typeface="Times New Roman"/>
                        </a:rPr>
                        <a:t>Technology Setup (AV, Wi-Fi)</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£4,000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5"/>
                  </a:ext>
                </a:extLst>
              </a:tr>
              <a:tr h="761920">
                <a:tc>
                  <a:txBody>
                    <a:bodyPr/>
                    <a:lstStyle/>
                    <a:p>
                      <a:pPr algn="ctr" fontAlgn="ctr"/>
                      <a:r>
                        <a:rPr lang="en-GB" sz="2400" b="1" u="none" strike="noStrike">
                          <a:effectLst/>
                          <a:latin typeface="Times New Roman"/>
                          <a:cs typeface="Times New Roman"/>
                        </a:rPr>
                        <a:t>Speaker Fees</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£5,500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6"/>
                  </a:ext>
                </a:extLst>
              </a:tr>
              <a:tr h="761920">
                <a:tc>
                  <a:txBody>
                    <a:bodyPr/>
                    <a:lstStyle/>
                    <a:p>
                      <a:pPr algn="ctr" fontAlgn="ctr"/>
                      <a:r>
                        <a:rPr lang="en-GB" sz="2400" b="1" u="none" strike="noStrike">
                          <a:effectLst/>
                          <a:latin typeface="Times New Roman"/>
                          <a:cs typeface="Times New Roman"/>
                        </a:rPr>
                        <a:t>Other Costs</a:t>
                      </a:r>
                    </a:p>
                  </a:txBody>
                  <a:tcPr marL="9525" marR="9525" marT="9525" marB="0" anchor="ctr"/>
                </a:tc>
                <a:tc>
                  <a:txBody>
                    <a:bodyPr/>
                    <a:lstStyle/>
                    <a:p>
                      <a:pPr algn="ctr" fontAlgn="ctr"/>
                      <a:r>
                        <a:rPr lang="en-GB" sz="2400" u="none" strike="noStrike">
                          <a:effectLst/>
                          <a:latin typeface="Times New Roman"/>
                          <a:cs typeface="Times New Roman"/>
                        </a:rPr>
                        <a:t>£2,500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7"/>
                  </a:ext>
                </a:extLst>
              </a:tr>
              <a:tr h="761920">
                <a:tc>
                  <a:txBody>
                    <a:bodyPr/>
                    <a:lstStyle/>
                    <a:p>
                      <a:pPr algn="ctr" fontAlgn="ctr"/>
                      <a:r>
                        <a:rPr lang="en-GB" sz="2400" b="1" u="none" strike="noStrike">
                          <a:effectLst/>
                          <a:latin typeface="Times New Roman"/>
                          <a:cs typeface="Times New Roman"/>
                        </a:rPr>
                        <a:t>Total Projected Costs</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£37,000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8"/>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084492926"/>
              </p:ext>
            </p:extLst>
          </p:nvPr>
        </p:nvGraphicFramePr>
        <p:xfrm>
          <a:off x="9753600" y="2705100"/>
          <a:ext cx="7924800" cy="7086599"/>
        </p:xfrm>
        <a:graphic>
          <a:graphicData uri="http://schemas.openxmlformats.org/drawingml/2006/table">
            <a:tbl>
              <a:tblPr>
                <a:tableStyleId>{8A107856-5554-42FB-B03E-39F5DBC370BA}</a:tableStyleId>
              </a:tblPr>
              <a:tblGrid>
                <a:gridCol w="49530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tblGrid>
              <a:tr h="644236">
                <a:tc>
                  <a:txBody>
                    <a:bodyPr/>
                    <a:lstStyle/>
                    <a:p>
                      <a:pPr algn="ctr" fontAlgn="b"/>
                      <a:r>
                        <a:rPr lang="en-GB" sz="2400" b="1" u="none" strike="noStrike">
                          <a:effectLst/>
                          <a:latin typeface="Times New Roman"/>
                          <a:cs typeface="Times New Roman"/>
                        </a:rPr>
                        <a:t>Revenue Generation (Connock, 2024)</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ctr" fontAlgn="b"/>
                      <a:r>
                        <a:rPr lang="en-GB" sz="2400" b="1" u="none" strike="noStrike">
                          <a:effectLst/>
                          <a:latin typeface="Times New Roman" panose="02020603050405020304" pitchFamily="18" charset="0"/>
                          <a:cs typeface="Times New Roman" panose="02020603050405020304" pitchFamily="18" charset="0"/>
                        </a:rPr>
                        <a:t>Ticket Sales</a:t>
                      </a:r>
                      <a:endParaRPr lang="en-GB" sz="2400" b="1" i="0" u="none" strike="noStrike">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b"/>
                </a:tc>
                <a:extLst>
                  <a:ext uri="{0D108BD9-81ED-4DB2-BD59-A6C34878D82A}">
                    <a16:rowId xmlns:a16="http://schemas.microsoft.com/office/drawing/2014/main" val="10000"/>
                  </a:ext>
                </a:extLst>
              </a:tr>
              <a:tr h="644236">
                <a:tc>
                  <a:txBody>
                    <a:bodyPr/>
                    <a:lstStyle/>
                    <a:p>
                      <a:pPr algn="ctr" fontAlgn="ctr"/>
                      <a:r>
                        <a:rPr lang="en-GB" sz="2400" b="1" u="none" strike="noStrike">
                          <a:effectLst/>
                          <a:latin typeface="Times New Roman"/>
                          <a:cs typeface="Times New Roman"/>
                        </a:rPr>
                        <a:t>Ticket Sales</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b"/>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b"/>
                </a:tc>
                <a:extLst>
                  <a:ext uri="{0D108BD9-81ED-4DB2-BD59-A6C34878D82A}">
                    <a16:rowId xmlns:a16="http://schemas.microsoft.com/office/drawing/2014/main" val="10001"/>
                  </a:ext>
                </a:extLst>
              </a:tr>
              <a:tr h="1288473">
                <a:tc>
                  <a:txBody>
                    <a:bodyPr/>
                    <a:lstStyle/>
                    <a:p>
                      <a:pPr algn="ctr" fontAlgn="ctr"/>
                      <a:r>
                        <a:rPr lang="en-US" sz="2400" b="1" u="none" strike="noStrike">
                          <a:effectLst/>
                          <a:latin typeface="Times New Roman" panose="02020603050405020304" pitchFamily="18" charset="0"/>
                          <a:cs typeface="Times New Roman" panose="02020603050405020304" pitchFamily="18" charset="0"/>
                        </a:rPr>
                        <a:t>Early Bird (100 tickets for £200)</a:t>
                      </a:r>
                      <a:endParaRPr lang="en-US"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a:cs typeface="Times New Roman"/>
                        </a:rPr>
                        <a:t>£20,000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2"/>
                  </a:ext>
                </a:extLst>
              </a:tr>
              <a:tr h="1288473">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Standard (200 tickets for £250)</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a:cs typeface="Times New Roman"/>
                        </a:rPr>
                        <a:t>£50,000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3"/>
                  </a:ext>
                </a:extLst>
              </a:tr>
              <a:tr h="644236">
                <a:tc>
                  <a:txBody>
                    <a:bodyPr/>
                    <a:lstStyle/>
                    <a:p>
                      <a:pPr algn="ctr" fontAlgn="ctr"/>
                      <a:r>
                        <a:rPr lang="en-GB" sz="2400" b="1" u="none" strike="noStrike">
                          <a:effectLst/>
                          <a:latin typeface="Times New Roman"/>
                          <a:cs typeface="Times New Roman"/>
                        </a:rPr>
                        <a:t>Sponsorships</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£15,000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4"/>
                  </a:ext>
                </a:extLst>
              </a:tr>
              <a:tr h="1288473">
                <a:tc>
                  <a:txBody>
                    <a:bodyPr/>
                    <a:lstStyle/>
                    <a:p>
                      <a:pPr algn="ctr" fontAlgn="ctr"/>
                      <a:r>
                        <a:rPr lang="en-GB" sz="2400" b="1" u="none" strike="noStrike">
                          <a:effectLst/>
                          <a:latin typeface="Times New Roman"/>
                          <a:cs typeface="Times New Roman"/>
                        </a:rPr>
                        <a:t>Partnership Revenue</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£5,000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5"/>
                  </a:ext>
                </a:extLst>
              </a:tr>
              <a:tr h="644236">
                <a:tc>
                  <a:txBody>
                    <a:bodyPr/>
                    <a:lstStyle/>
                    <a:p>
                      <a:pPr algn="ctr" fontAlgn="ctr"/>
                      <a:r>
                        <a:rPr lang="en-GB" sz="2400" b="1" u="none" strike="noStrike">
                          <a:effectLst/>
                          <a:latin typeface="Times New Roman"/>
                          <a:cs typeface="Times New Roman"/>
                        </a:rPr>
                        <a:t>Total Revenue</a:t>
                      </a:r>
                      <a:endParaRPr lang="en-GB" sz="2400" b="1" i="0" u="none" strike="noStrike">
                        <a:solidFill>
                          <a:srgbClr val="000000"/>
                        </a:solidFill>
                        <a:effectLst/>
                        <a:latin typeface="Times New Roman"/>
                        <a:cs typeface="Times New Roman"/>
                      </a:endParaRPr>
                    </a:p>
                  </a:txBody>
                  <a:tcPr marL="9525" marR="9525" marT="9525" marB="0" anchor="ctr"/>
                </a:tc>
                <a:tc>
                  <a:txBody>
                    <a:bodyPr/>
                    <a:lstStyle/>
                    <a:p>
                      <a:pPr algn="ctr" fontAlgn="ctr"/>
                      <a:r>
                        <a:rPr lang="en-GB" sz="2400" u="none" strike="noStrike">
                          <a:effectLst/>
                          <a:latin typeface="Times New Roman"/>
                          <a:cs typeface="Times New Roman"/>
                        </a:rPr>
                        <a:t>£90,000</a:t>
                      </a:r>
                      <a:endParaRPr lang="en-GB" sz="2400" b="0" i="0" u="none" strike="noStrike">
                        <a:solidFill>
                          <a:srgbClr val="000000"/>
                        </a:solidFill>
                        <a:effectLst/>
                        <a:latin typeface="Times New Roman"/>
                        <a:cs typeface="Times New Roman"/>
                      </a:endParaRPr>
                    </a:p>
                  </a:txBody>
                  <a:tcPr marL="9525" marR="9525" marT="9525" marB="0" anchor="ctr"/>
                </a:tc>
                <a:extLst>
                  <a:ext uri="{0D108BD9-81ED-4DB2-BD59-A6C34878D82A}">
                    <a16:rowId xmlns:a16="http://schemas.microsoft.com/office/drawing/2014/main" val="10006"/>
                  </a:ext>
                </a:extLst>
              </a:tr>
              <a:tr h="644236">
                <a:tc>
                  <a:txBody>
                    <a:bodyPr/>
                    <a:lstStyle/>
                    <a:p>
                      <a:pPr algn="ctr" fontAlgn="ctr"/>
                      <a:r>
                        <a:rPr lang="en-GB" sz="2400" b="1" u="none" strike="noStrike">
                          <a:effectLst/>
                          <a:latin typeface="Times New Roman" panose="02020603050405020304" pitchFamily="18" charset="0"/>
                          <a:cs typeface="Times New Roman" panose="02020603050405020304" pitchFamily="18" charset="0"/>
                        </a:rPr>
                        <a:t>Net Profit</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£53,000</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8717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p:cNvGrpSpPr/>
        <p:nvPr/>
      </p:nvGrpSpPr>
      <p:grpSpPr>
        <a:xfrm>
          <a:off x="0" y="0"/>
          <a:ext cx="0" cy="0"/>
          <a:chOff x="0" y="0"/>
          <a:chExt cx="0" cy="0"/>
        </a:xfrm>
      </p:grpSpPr>
      <p:sp>
        <p:nvSpPr>
          <p:cNvPr id="2" name="TextBox 2"/>
          <p:cNvSpPr txBox="1"/>
          <p:nvPr/>
        </p:nvSpPr>
        <p:spPr>
          <a:xfrm>
            <a:off x="2577824" y="723900"/>
            <a:ext cx="13132350" cy="923330"/>
          </a:xfrm>
          <a:prstGeom prst="rect">
            <a:avLst/>
          </a:prstGeom>
        </p:spPr>
        <p:txBody>
          <a:bodyPr lIns="0" tIns="0" rIns="0" bIns="0" rtlCol="0" anchor="t">
            <a:spAutoFit/>
          </a:bodyPr>
          <a:lstStyle/>
          <a:p>
            <a:pPr algn="ctr"/>
            <a:r>
              <a:rPr lang="en-US" sz="6000" b="1">
                <a:solidFill>
                  <a:schemeClr val="accent2">
                    <a:lumMod val="20000"/>
                    <a:lumOff val="80000"/>
                  </a:schemeClr>
                </a:solidFill>
                <a:latin typeface="DM Serif Display" panose="020B0604020202020204" charset="0"/>
              </a:rPr>
              <a:t>Funding Sources</a:t>
            </a:r>
            <a:endParaRPr lang="en-GB" sz="6000">
              <a:solidFill>
                <a:schemeClr val="accent2">
                  <a:lumMod val="20000"/>
                  <a:lumOff val="80000"/>
                </a:schemeClr>
              </a:solidFill>
              <a:latin typeface="DM Serif Display" panose="020B060402020202020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765186873"/>
              </p:ext>
            </p:extLst>
          </p:nvPr>
        </p:nvGraphicFramePr>
        <p:xfrm>
          <a:off x="1339170" y="2005843"/>
          <a:ext cx="15272430" cy="7726540"/>
        </p:xfrm>
        <a:graphic>
          <a:graphicData uri="http://schemas.openxmlformats.org/drawingml/2006/table">
            <a:tbl>
              <a:tblPr>
                <a:tableStyleId>{8A107856-5554-42FB-B03E-39F5DBC370BA}</a:tableStyleId>
              </a:tblPr>
              <a:tblGrid>
                <a:gridCol w="4756830">
                  <a:extLst>
                    <a:ext uri="{9D8B030D-6E8A-4147-A177-3AD203B41FA5}">
                      <a16:colId xmlns:a16="http://schemas.microsoft.com/office/drawing/2014/main" val="20000"/>
                    </a:ext>
                  </a:extLst>
                </a:gridCol>
                <a:gridCol w="6781800">
                  <a:extLst>
                    <a:ext uri="{9D8B030D-6E8A-4147-A177-3AD203B41FA5}">
                      <a16:colId xmlns:a16="http://schemas.microsoft.com/office/drawing/2014/main" val="20001"/>
                    </a:ext>
                  </a:extLst>
                </a:gridCol>
                <a:gridCol w="3733800">
                  <a:extLst>
                    <a:ext uri="{9D8B030D-6E8A-4147-A177-3AD203B41FA5}">
                      <a16:colId xmlns:a16="http://schemas.microsoft.com/office/drawing/2014/main" val="20002"/>
                    </a:ext>
                  </a:extLst>
                </a:gridCol>
              </a:tblGrid>
              <a:tr h="634076">
                <a:tc>
                  <a:txBody>
                    <a:bodyPr/>
                    <a:lstStyle/>
                    <a:p>
                      <a:pPr algn="ctr"/>
                      <a:r>
                        <a:rPr lang="en-GB" sz="2400" b="1">
                          <a:latin typeface="Times New Roman"/>
                          <a:cs typeface="Times New Roman"/>
                        </a:rPr>
                        <a:t>Source</a:t>
                      </a:r>
                    </a:p>
                  </a:txBody>
                  <a:tcPr marL="71841" marR="71841" marT="35920" marB="35920" anchor="ctr"/>
                </a:tc>
                <a:tc>
                  <a:txBody>
                    <a:bodyPr/>
                    <a:lstStyle/>
                    <a:p>
                      <a:pPr algn="ctr"/>
                      <a:r>
                        <a:rPr lang="en-GB" sz="2400" b="1">
                          <a:latin typeface="Times New Roman" panose="02020603050405020304" pitchFamily="18" charset="0"/>
                          <a:cs typeface="Times New Roman" panose="02020603050405020304" pitchFamily="18" charset="0"/>
                        </a:rPr>
                        <a:t>Description</a:t>
                      </a:r>
                    </a:p>
                  </a:txBody>
                  <a:tcPr marL="71841" marR="71841" marT="35920" marB="35920" anchor="ctr"/>
                </a:tc>
                <a:tc>
                  <a:txBody>
                    <a:bodyPr/>
                    <a:lstStyle/>
                    <a:p>
                      <a:pPr algn="ctr"/>
                      <a:r>
                        <a:rPr lang="en-GB" sz="2400" b="1">
                          <a:latin typeface="Times New Roman" panose="02020603050405020304" pitchFamily="18" charset="0"/>
                          <a:cs typeface="Times New Roman" panose="02020603050405020304" pitchFamily="18" charset="0"/>
                        </a:rPr>
                        <a:t>Amount/Percentage of Total Funding</a:t>
                      </a:r>
                    </a:p>
                  </a:txBody>
                  <a:tcPr marL="71841" marR="71841" marT="35920" marB="35920" anchor="ctr"/>
                </a:tc>
                <a:extLst>
                  <a:ext uri="{0D108BD9-81ED-4DB2-BD59-A6C34878D82A}">
                    <a16:rowId xmlns:a16="http://schemas.microsoft.com/office/drawing/2014/main" val="10000"/>
                  </a:ext>
                </a:extLst>
              </a:tr>
              <a:tr h="1572276">
                <a:tc>
                  <a:txBody>
                    <a:bodyPr/>
                    <a:lstStyle/>
                    <a:p>
                      <a:pPr algn="ctr"/>
                      <a:r>
                        <a:rPr lang="en-GB" sz="2400" b="1">
                          <a:latin typeface="Times New Roman"/>
                          <a:cs typeface="Times New Roman"/>
                        </a:rPr>
                        <a:t>Sponsorships (Local &amp; Tech Companies)</a:t>
                      </a:r>
                    </a:p>
                  </a:txBody>
                  <a:tcPr marL="71841" marR="71841" marT="35920" marB="35920" anchor="ctr"/>
                </a:tc>
                <a:tc>
                  <a:txBody>
                    <a:bodyPr/>
                    <a:lstStyle/>
                    <a:p>
                      <a:r>
                        <a:rPr lang="en-US" sz="2400">
                          <a:latin typeface="Times New Roman"/>
                          <a:cs typeface="Times New Roman"/>
                        </a:rPr>
                        <a:t>Local Welsh businesses and tech companies supporting the event through financial backing</a:t>
                      </a:r>
                    </a:p>
                  </a:txBody>
                  <a:tcPr marL="71841" marR="71841" marT="35920" marB="35920" anchor="ctr"/>
                </a:tc>
                <a:tc>
                  <a:txBody>
                    <a:bodyPr/>
                    <a:lstStyle/>
                    <a:p>
                      <a:pPr algn="ctr"/>
                      <a:r>
                        <a:rPr lang="en-GB" sz="2400">
                          <a:latin typeface="Times New Roman"/>
                          <a:cs typeface="Times New Roman"/>
                        </a:rPr>
                        <a:t>£15,000 (16.6%)</a:t>
                      </a:r>
                    </a:p>
                  </a:txBody>
                  <a:tcPr marL="71841" marR="71841" marT="35920" marB="35920" anchor="ctr"/>
                </a:tc>
                <a:extLst>
                  <a:ext uri="{0D108BD9-81ED-4DB2-BD59-A6C34878D82A}">
                    <a16:rowId xmlns:a16="http://schemas.microsoft.com/office/drawing/2014/main" val="10001"/>
                  </a:ext>
                </a:extLst>
              </a:tr>
              <a:tr h="1572276">
                <a:tc>
                  <a:txBody>
                    <a:bodyPr/>
                    <a:lstStyle/>
                    <a:p>
                      <a:pPr algn="ctr"/>
                      <a:r>
                        <a:rPr lang="en-US" sz="2400" b="1">
                          <a:latin typeface="Times New Roman"/>
                          <a:cs typeface="Times New Roman"/>
                        </a:rPr>
                        <a:t>Ticket Sales (Early Bird + Standard)</a:t>
                      </a:r>
                    </a:p>
                  </a:txBody>
                  <a:tcPr marL="71841" marR="71841" marT="35920" marB="35920" anchor="ctr"/>
                </a:tc>
                <a:tc>
                  <a:txBody>
                    <a:bodyPr/>
                    <a:lstStyle/>
                    <a:p>
                      <a:r>
                        <a:rPr lang="en-US" sz="2400">
                          <a:latin typeface="Times New Roman"/>
                          <a:cs typeface="Times New Roman"/>
                        </a:rPr>
                        <a:t>Revenue from ticket sales targeted at both professionals and general attendees</a:t>
                      </a:r>
                    </a:p>
                  </a:txBody>
                  <a:tcPr marL="71841" marR="71841" marT="35920" marB="35920" anchor="ctr"/>
                </a:tc>
                <a:tc>
                  <a:txBody>
                    <a:bodyPr/>
                    <a:lstStyle/>
                    <a:p>
                      <a:pPr algn="ctr"/>
                      <a:r>
                        <a:rPr lang="en-GB" sz="2400">
                          <a:latin typeface="Times New Roman"/>
                          <a:cs typeface="Times New Roman"/>
                        </a:rPr>
                        <a:t>£70,000 (77.7%)</a:t>
                      </a:r>
                    </a:p>
                  </a:txBody>
                  <a:tcPr marL="71841" marR="71841" marT="35920" marB="35920" anchor="ctr"/>
                </a:tc>
                <a:extLst>
                  <a:ext uri="{0D108BD9-81ED-4DB2-BD59-A6C34878D82A}">
                    <a16:rowId xmlns:a16="http://schemas.microsoft.com/office/drawing/2014/main" val="10002"/>
                  </a:ext>
                </a:extLst>
              </a:tr>
              <a:tr h="1572276">
                <a:tc>
                  <a:txBody>
                    <a:bodyPr/>
                    <a:lstStyle/>
                    <a:p>
                      <a:pPr algn="ctr"/>
                      <a:r>
                        <a:rPr lang="en-GB" sz="2400" b="1">
                          <a:latin typeface="Times New Roman"/>
                          <a:cs typeface="Times New Roman"/>
                        </a:rPr>
                        <a:t>Partnerships (Tourism Boards, Councils)</a:t>
                      </a:r>
                    </a:p>
                  </a:txBody>
                  <a:tcPr marL="71841" marR="71841" marT="35920" marB="35920" anchor="ctr"/>
                </a:tc>
                <a:tc>
                  <a:txBody>
                    <a:bodyPr/>
                    <a:lstStyle/>
                    <a:p>
                      <a:r>
                        <a:rPr lang="en-US" sz="2400">
                          <a:latin typeface="Times New Roman" panose="02020603050405020304" pitchFamily="18" charset="0"/>
                          <a:cs typeface="Times New Roman" panose="02020603050405020304" pitchFamily="18" charset="0"/>
                        </a:rPr>
                        <a:t>Partnerships with Welsh tourism boards and councils to help fund and promote the event</a:t>
                      </a:r>
                    </a:p>
                  </a:txBody>
                  <a:tcPr marL="71841" marR="71841" marT="35920" marB="35920" anchor="ctr"/>
                </a:tc>
                <a:tc>
                  <a:txBody>
                    <a:bodyPr/>
                    <a:lstStyle/>
                    <a:p>
                      <a:pPr algn="ctr"/>
                      <a:r>
                        <a:rPr lang="en-GB" sz="2400">
                          <a:latin typeface="Times New Roman"/>
                          <a:cs typeface="Times New Roman"/>
                        </a:rPr>
                        <a:t>£5,000 (5.5%)</a:t>
                      </a:r>
                    </a:p>
                  </a:txBody>
                  <a:tcPr marL="71841" marR="71841" marT="35920" marB="35920" anchor="ctr"/>
                </a:tc>
                <a:extLst>
                  <a:ext uri="{0D108BD9-81ED-4DB2-BD59-A6C34878D82A}">
                    <a16:rowId xmlns:a16="http://schemas.microsoft.com/office/drawing/2014/main" val="10003"/>
                  </a:ext>
                </a:extLst>
              </a:tr>
              <a:tr h="1572276">
                <a:tc>
                  <a:txBody>
                    <a:bodyPr/>
                    <a:lstStyle/>
                    <a:p>
                      <a:pPr algn="ctr"/>
                      <a:r>
                        <a:rPr lang="en-GB" sz="2400" b="1">
                          <a:latin typeface="Times New Roman"/>
                          <a:cs typeface="Times New Roman"/>
                        </a:rPr>
                        <a:t>Government Grants</a:t>
                      </a:r>
                    </a:p>
                  </a:txBody>
                  <a:tcPr marL="71841" marR="71841" marT="35920" marB="35920" anchor="ctr"/>
                </a:tc>
                <a:tc>
                  <a:txBody>
                    <a:bodyPr/>
                    <a:lstStyle/>
                    <a:p>
                      <a:r>
                        <a:rPr lang="en-US" sz="2400">
                          <a:latin typeface="Times New Roman"/>
                          <a:cs typeface="Times New Roman"/>
                        </a:rPr>
                        <a:t>Potential funding from government-backed initiatives focused on cultural events and tourism (Bowdin </a:t>
                      </a:r>
                      <a:r>
                        <a:rPr lang="en-US" sz="2400" i="1">
                          <a:latin typeface="Times New Roman"/>
                          <a:cs typeface="Times New Roman"/>
                        </a:rPr>
                        <a:t>et al,  </a:t>
                      </a:r>
                      <a:r>
                        <a:rPr lang="en-US" sz="2400" i="0">
                          <a:latin typeface="Times New Roman"/>
                          <a:cs typeface="Times New Roman"/>
                        </a:rPr>
                        <a:t>2023)</a:t>
                      </a:r>
                    </a:p>
                  </a:txBody>
                  <a:tcPr marL="71841" marR="71841" marT="35920" marB="35920" anchor="ctr"/>
                </a:tc>
                <a:tc>
                  <a:txBody>
                    <a:bodyPr/>
                    <a:lstStyle/>
                    <a:p>
                      <a:pPr algn="ctr"/>
                      <a:r>
                        <a:rPr lang="en-GB" sz="2400">
                          <a:latin typeface="Times New Roman"/>
                          <a:cs typeface="Times New Roman"/>
                        </a:rPr>
                        <a:t>£10,000 (11.1%)</a:t>
                      </a:r>
                    </a:p>
                  </a:txBody>
                  <a:tcPr marL="71841" marR="71841" marT="35920" marB="35920" anchor="ctr"/>
                </a:tc>
                <a:extLst>
                  <a:ext uri="{0D108BD9-81ED-4DB2-BD59-A6C34878D82A}">
                    <a16:rowId xmlns:a16="http://schemas.microsoft.com/office/drawing/2014/main" val="10004"/>
                  </a:ext>
                </a:extLst>
              </a:tr>
              <a:tr h="634076">
                <a:tc>
                  <a:txBody>
                    <a:bodyPr/>
                    <a:lstStyle/>
                    <a:p>
                      <a:pPr algn="ctr"/>
                      <a:r>
                        <a:rPr lang="en-GB" sz="2400" b="1">
                          <a:latin typeface="Times New Roman" panose="02020603050405020304" pitchFamily="18" charset="0"/>
                          <a:cs typeface="Times New Roman" panose="02020603050405020304" pitchFamily="18" charset="0"/>
                        </a:rPr>
                        <a:t>Total Funding</a:t>
                      </a:r>
                    </a:p>
                  </a:txBody>
                  <a:tcPr marL="71841" marR="71841" marT="35920" marB="35920" anchor="ctr"/>
                </a:tc>
                <a:tc>
                  <a:txBody>
                    <a:bodyPr/>
                    <a:lstStyle/>
                    <a:p>
                      <a:endParaRPr lang="en-GB" sz="2400">
                        <a:latin typeface="Times New Roman" panose="02020603050405020304" pitchFamily="18" charset="0"/>
                        <a:cs typeface="Times New Roman" panose="02020603050405020304" pitchFamily="18" charset="0"/>
                      </a:endParaRPr>
                    </a:p>
                  </a:txBody>
                  <a:tcPr marL="71841" marR="71841" marT="35920" marB="35920" anchor="ctr"/>
                </a:tc>
                <a:tc>
                  <a:txBody>
                    <a:bodyPr/>
                    <a:lstStyle/>
                    <a:p>
                      <a:pPr algn="ctr"/>
                      <a:r>
                        <a:rPr lang="en-GB" sz="2400">
                          <a:latin typeface="Times New Roman" panose="02020603050405020304" pitchFamily="18" charset="0"/>
                          <a:cs typeface="Times New Roman" panose="02020603050405020304" pitchFamily="18" charset="0"/>
                        </a:rPr>
                        <a:t>£90,000 (100%)</a:t>
                      </a:r>
                    </a:p>
                  </a:txBody>
                  <a:tcPr marL="71841" marR="71841" marT="35920" marB="3592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987401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x-none"/>
          </a:p>
        </p:txBody>
      </p:sp>
      <p:grpSp>
        <p:nvGrpSpPr>
          <p:cNvPr id="3" name="Group 3"/>
          <p:cNvGrpSpPr/>
          <p:nvPr/>
        </p:nvGrpSpPr>
        <p:grpSpPr>
          <a:xfrm>
            <a:off x="216021" y="1028700"/>
            <a:ext cx="10959858" cy="8915400"/>
            <a:chOff x="0" y="0"/>
            <a:chExt cx="2886547" cy="1475977"/>
          </a:xfrm>
        </p:grpSpPr>
        <p:sp>
          <p:nvSpPr>
            <p:cNvPr id="4" name="Freeform 4"/>
            <p:cNvSpPr/>
            <p:nvPr/>
          </p:nvSpPr>
          <p:spPr>
            <a:xfrm>
              <a:off x="0" y="0"/>
              <a:ext cx="2886547" cy="1475977"/>
            </a:xfrm>
            <a:custGeom>
              <a:avLst/>
              <a:gdLst/>
              <a:ahLst/>
              <a:cxnLst/>
              <a:rect l="l" t="t" r="r" b="b"/>
              <a:pathLst>
                <a:path w="2886547" h="1475977">
                  <a:moveTo>
                    <a:pt x="0" y="0"/>
                  </a:moveTo>
                  <a:lnTo>
                    <a:pt x="2886547" y="0"/>
                  </a:lnTo>
                  <a:lnTo>
                    <a:pt x="2886547" y="1475977"/>
                  </a:lnTo>
                  <a:lnTo>
                    <a:pt x="0" y="1475977"/>
                  </a:lnTo>
                  <a:close/>
                </a:path>
              </a:pathLst>
            </a:custGeom>
            <a:solidFill>
              <a:srgbClr val="5D5340"/>
            </a:solidFill>
          </p:spPr>
          <p:txBody>
            <a:bodyPr/>
            <a:lstStyle/>
            <a:p>
              <a:endParaRPr lang="x-none"/>
            </a:p>
          </p:txBody>
        </p:sp>
        <p:sp>
          <p:nvSpPr>
            <p:cNvPr id="5" name="TextBox 5"/>
            <p:cNvSpPr txBox="1"/>
            <p:nvPr/>
          </p:nvSpPr>
          <p:spPr>
            <a:xfrm>
              <a:off x="0" y="-38100"/>
              <a:ext cx="2886547" cy="1514077"/>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028700" y="1485900"/>
            <a:ext cx="9334500" cy="1864036"/>
          </a:xfrm>
          <a:prstGeom prst="rect">
            <a:avLst/>
          </a:prstGeom>
        </p:spPr>
        <p:txBody>
          <a:bodyPr wrap="square" lIns="0" tIns="0" rIns="0" bIns="0" rtlCol="0" anchor="t">
            <a:spAutoFit/>
          </a:bodyPr>
          <a:lstStyle/>
          <a:p>
            <a:pPr lvl="0" algn="ctr">
              <a:lnSpc>
                <a:spcPts val="7200"/>
              </a:lnSpc>
            </a:pPr>
            <a:r>
              <a:rPr lang="en-US" sz="5400" b="1">
                <a:solidFill>
                  <a:schemeClr val="accent2">
                    <a:lumMod val="20000"/>
                    <a:lumOff val="80000"/>
                  </a:schemeClr>
                </a:solidFill>
                <a:latin typeface="DM Serif Display" panose="020B0604020202020204" charset="0"/>
              </a:rPr>
              <a:t>Risk and Sustainability Considerations </a:t>
            </a:r>
            <a:endParaRPr lang="en-US" sz="5400" strike="noStrike">
              <a:solidFill>
                <a:schemeClr val="accent2">
                  <a:lumMod val="20000"/>
                  <a:lumOff val="80000"/>
                </a:schemeClr>
              </a:solidFill>
              <a:latin typeface="DM Serif Display" panose="020B0604020202020204" charset="0"/>
              <a:ea typeface="DM Serif Display"/>
              <a:cs typeface="DM Serif Display"/>
              <a:sym typeface="DM Serif Display"/>
            </a:endParaRPr>
          </a:p>
        </p:txBody>
      </p:sp>
      <p:sp>
        <p:nvSpPr>
          <p:cNvPr id="8" name="Rectangle 7"/>
          <p:cNvSpPr/>
          <p:nvPr/>
        </p:nvSpPr>
        <p:spPr>
          <a:xfrm>
            <a:off x="849806" y="3536302"/>
            <a:ext cx="9665794" cy="5831853"/>
          </a:xfrm>
          <a:prstGeom prst="rect">
            <a:avLst/>
          </a:prstGeom>
        </p:spPr>
        <p:txBody>
          <a:bodyPr wrap="square">
            <a:spAutoFit/>
          </a:bodyPr>
          <a:lstStyle/>
          <a:p>
            <a:pPr marL="285750" indent="-285750" algn="just">
              <a:lnSpc>
                <a:spcPct val="150000"/>
              </a:lnSpc>
              <a:buFont typeface="Wingdings" panose="05000000000000000000" pitchFamily="2" charset="2"/>
              <a:buChar char="v"/>
            </a:pPr>
            <a:r>
              <a:rPr lang="en-US" sz="2800">
                <a:solidFill>
                  <a:schemeClr val="bg1"/>
                </a:solidFill>
                <a:latin typeface="Times New Roman" panose="02020603050405020304" pitchFamily="18" charset="0"/>
                <a:cs typeface="Times New Roman" panose="02020603050405020304" pitchFamily="18" charset="0"/>
              </a:rPr>
              <a:t>Tech Disruptions: On-site technical support and pre-event testing will prevent AI/AR demo failures (Posse, 2025).</a:t>
            </a:r>
          </a:p>
          <a:p>
            <a:pPr marL="285750" indent="-285750" algn="just">
              <a:lnSpc>
                <a:spcPct val="150000"/>
              </a:lnSpc>
              <a:buFont typeface="Wingdings" panose="05000000000000000000" pitchFamily="2" charset="2"/>
              <a:buChar char="v"/>
            </a:pPr>
            <a:r>
              <a:rPr lang="en-US" sz="2800">
                <a:solidFill>
                  <a:schemeClr val="bg1"/>
                </a:solidFill>
                <a:latin typeface="Times New Roman" panose="02020603050405020304" pitchFamily="18" charset="0"/>
                <a:cs typeface="Times New Roman" panose="02020603050405020304" pitchFamily="18" charset="0"/>
              </a:rPr>
              <a:t>Health &amp; Safety Compliance: All public health guidelines will be followed to reduce liability (Moorman, 2020).</a:t>
            </a:r>
          </a:p>
          <a:p>
            <a:pPr marL="285750" indent="-285750" algn="just">
              <a:lnSpc>
                <a:spcPct val="150000"/>
              </a:lnSpc>
              <a:buFont typeface="Wingdings" panose="05000000000000000000" pitchFamily="2" charset="2"/>
              <a:buChar char="v"/>
            </a:pPr>
            <a:r>
              <a:rPr lang="en-GB" sz="2800">
                <a:solidFill>
                  <a:schemeClr val="bg1"/>
                </a:solidFill>
                <a:latin typeface="Times New Roman" panose="02020603050405020304" pitchFamily="18" charset="0"/>
                <a:cs typeface="Times New Roman" panose="02020603050405020304" pitchFamily="18" charset="0"/>
              </a:rPr>
              <a:t>Eco-Friendly Practices: Digital registration, reusable signage, and compostable cutlery reduce waste (</a:t>
            </a:r>
            <a:r>
              <a:rPr lang="en-GB" sz="2800" err="1">
                <a:solidFill>
                  <a:schemeClr val="bg1"/>
                </a:solidFill>
                <a:latin typeface="Times New Roman" panose="02020603050405020304" pitchFamily="18" charset="0"/>
                <a:cs typeface="Times New Roman" panose="02020603050405020304" pitchFamily="18" charset="0"/>
              </a:rPr>
              <a:t>Mair</a:t>
            </a:r>
            <a:r>
              <a:rPr lang="en-GB" sz="2800">
                <a:solidFill>
                  <a:schemeClr val="bg1"/>
                </a:solidFill>
                <a:latin typeface="Times New Roman" panose="02020603050405020304" pitchFamily="18" charset="0"/>
                <a:cs typeface="Times New Roman" panose="02020603050405020304" pitchFamily="18" charset="0"/>
              </a:rPr>
              <a:t> and Smith, 2022).</a:t>
            </a:r>
          </a:p>
          <a:p>
            <a:pPr marL="285750" indent="-285750" algn="just">
              <a:lnSpc>
                <a:spcPct val="150000"/>
              </a:lnSpc>
              <a:buFont typeface="Wingdings" panose="05000000000000000000" pitchFamily="2" charset="2"/>
              <a:buChar char="v"/>
            </a:pPr>
            <a:r>
              <a:rPr lang="en-GB" sz="2800">
                <a:solidFill>
                  <a:schemeClr val="bg1"/>
                </a:solidFill>
                <a:latin typeface="Times New Roman" panose="02020603050405020304" pitchFamily="18" charset="0"/>
                <a:cs typeface="Times New Roman" panose="02020603050405020304" pitchFamily="18" charset="0"/>
              </a:rPr>
              <a:t>Local Sourcing &amp; Energy Efficiency: Locally sourced Welsh food and an energy-efficient venue (Swansea Arena) lower emissions and support local economy (Carter, 2024).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p:cNvGrpSpPr/>
        <p:nvPr/>
      </p:nvGrpSpPr>
      <p:grpSpPr>
        <a:xfrm>
          <a:off x="0" y="0"/>
          <a:ext cx="0" cy="0"/>
          <a:chOff x="0" y="0"/>
          <a:chExt cx="0" cy="0"/>
        </a:xfrm>
      </p:grpSpPr>
      <p:grpSp>
        <p:nvGrpSpPr>
          <p:cNvPr id="4" name="Group 4"/>
          <p:cNvGrpSpPr/>
          <p:nvPr/>
        </p:nvGrpSpPr>
        <p:grpSpPr>
          <a:xfrm>
            <a:off x="1282700" y="1022867"/>
            <a:ext cx="15240000" cy="8761958"/>
            <a:chOff x="0" y="-38100"/>
            <a:chExt cx="1849901" cy="2205567"/>
          </a:xfrm>
        </p:grpSpPr>
        <p:sp>
          <p:nvSpPr>
            <p:cNvPr id="5" name="Freeform 5"/>
            <p:cNvSpPr/>
            <p:nvPr/>
          </p:nvSpPr>
          <p:spPr>
            <a:xfrm>
              <a:off x="0" y="0"/>
              <a:ext cx="1849901" cy="2167467"/>
            </a:xfrm>
            <a:custGeom>
              <a:avLst/>
              <a:gdLst/>
              <a:ahLst/>
              <a:cxnLst/>
              <a:rect l="l" t="t" r="r" b="b"/>
              <a:pathLst>
                <a:path w="1849901" h="2167467">
                  <a:moveTo>
                    <a:pt x="0" y="0"/>
                  </a:moveTo>
                  <a:lnTo>
                    <a:pt x="1849901" y="0"/>
                  </a:lnTo>
                  <a:lnTo>
                    <a:pt x="1849901" y="2167467"/>
                  </a:lnTo>
                  <a:lnTo>
                    <a:pt x="0" y="2167467"/>
                  </a:lnTo>
                  <a:close/>
                </a:path>
              </a:pathLst>
            </a:custGeom>
            <a:solidFill>
              <a:srgbClr val="FFF9F3"/>
            </a:solidFill>
          </p:spPr>
          <p:txBody>
            <a:bodyPr/>
            <a:lstStyle/>
            <a:p>
              <a:endParaRPr lang="x-none"/>
            </a:p>
          </p:txBody>
        </p:sp>
        <p:sp>
          <p:nvSpPr>
            <p:cNvPr id="6" name="TextBox 6"/>
            <p:cNvSpPr txBox="1"/>
            <p:nvPr/>
          </p:nvSpPr>
          <p:spPr>
            <a:xfrm>
              <a:off x="0" y="-38100"/>
              <a:ext cx="1849901" cy="2205567"/>
            </a:xfrm>
            <a:prstGeom prst="rect">
              <a:avLst/>
            </a:prstGeom>
          </p:spPr>
          <p:txBody>
            <a:bodyPr lIns="50800" tIns="50800" rIns="50800" bIns="50800" rtlCol="0" anchor="ctr"/>
            <a:lstStyle/>
            <a:p>
              <a:pPr algn="ctr">
                <a:lnSpc>
                  <a:spcPts val="2659"/>
                </a:lnSpc>
              </a:pPr>
              <a:endParaRPr/>
            </a:p>
          </p:txBody>
        </p:sp>
      </p:grpSp>
      <p:sp>
        <p:nvSpPr>
          <p:cNvPr id="17" name="Rectangle 16"/>
          <p:cNvSpPr/>
          <p:nvPr/>
        </p:nvSpPr>
        <p:spPr>
          <a:xfrm>
            <a:off x="1466178" y="2308857"/>
            <a:ext cx="13735722" cy="6647974"/>
          </a:xfrm>
          <a:prstGeom prst="rect">
            <a:avLst/>
          </a:prstGeom>
        </p:spPr>
        <p:txBody>
          <a:bodyPr wrap="square" lIns="91440" tIns="45720" rIns="91440" bIns="45720" anchor="t">
            <a:spAutoFit/>
          </a:bodyPr>
          <a:lstStyle/>
          <a:p>
            <a:pPr marL="285750" indent="-285750" algn="just">
              <a:buFont typeface="Arial" panose="020B0604020202020204" pitchFamily="34" charset="0"/>
              <a:buChar char="•"/>
            </a:pPr>
            <a:r>
              <a:rPr lang="en-US" sz="1400">
                <a:latin typeface="Times New Roman"/>
                <a:cs typeface="Times New Roman"/>
              </a:rPr>
              <a:t>Ahmed, S. (2025). Tourism Today: Trends, Challenges, and Opportunities. </a:t>
            </a:r>
            <a:r>
              <a:rPr lang="en-US" sz="1400" i="1">
                <a:latin typeface="Times New Roman"/>
                <a:cs typeface="Times New Roman"/>
              </a:rPr>
              <a:t>Journal of Educational Studies</a:t>
            </a:r>
            <a:r>
              <a:rPr lang="en-US" sz="1400">
                <a:latin typeface="Times New Roman"/>
                <a:cs typeface="Times New Roman"/>
              </a:rPr>
              <a:t>, </a:t>
            </a:r>
            <a:r>
              <a:rPr lang="en-US" sz="1400" i="1">
                <a:latin typeface="Times New Roman"/>
                <a:cs typeface="Times New Roman"/>
              </a:rPr>
              <a:t>3</a:t>
            </a:r>
            <a:r>
              <a:rPr lang="en-US" sz="1400">
                <a:latin typeface="Times New Roman"/>
                <a:cs typeface="Times New Roman"/>
              </a:rPr>
              <a:t>(1), 42-56. </a:t>
            </a:r>
            <a:r>
              <a:rPr lang="en-US" sz="1400">
                <a:latin typeface="Times New Roman"/>
                <a:ea typeface="+mn-lt"/>
                <a:cs typeface="+mn-lt"/>
              </a:rPr>
              <a:t>DOI:10.58218/jes.v3i1.1263</a:t>
            </a:r>
            <a:endParaRPr lang="en-GB" sz="1400">
              <a:latin typeface="Times New Roman"/>
              <a:ea typeface="+mn-lt"/>
              <a:cs typeface="+mn-lt"/>
            </a:endParaRPr>
          </a:p>
          <a:p>
            <a:pPr marL="285750" indent="-285750" algn="just">
              <a:buFont typeface="Arial" panose="020B0604020202020204" pitchFamily="34" charset="0"/>
              <a:buChar char="•"/>
            </a:pPr>
            <a:r>
              <a:rPr lang="en-US" sz="1400">
                <a:latin typeface="Times New Roman"/>
                <a:cs typeface="Times New Roman"/>
              </a:rPr>
              <a:t>Bladen, C., and Callinan, C. (2022). Destination recovery: Recovery of the post-pandemic tourism destination economy. In </a:t>
            </a:r>
            <a:r>
              <a:rPr lang="en-US" sz="1400" i="1">
                <a:latin typeface="Times New Roman"/>
                <a:cs typeface="Times New Roman"/>
              </a:rPr>
              <a:t>Crisis Management, Destination Recovery and Sustainability</a:t>
            </a:r>
            <a:r>
              <a:rPr lang="en-US" sz="1400">
                <a:latin typeface="Times New Roman"/>
                <a:cs typeface="Times New Roman"/>
              </a:rPr>
              <a:t> (pp. 31-44). Routledge.</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Bowdin, G. A., Allen, J., Harris, R., Jago, L., O'Toole, W., and McDonnell, I. (2023). </a:t>
            </a:r>
            <a:r>
              <a:rPr lang="en-US" sz="1400" i="1">
                <a:latin typeface="Times New Roman"/>
                <a:cs typeface="Times New Roman"/>
              </a:rPr>
              <a:t>Events management</a:t>
            </a:r>
            <a:r>
              <a:rPr lang="en-US" sz="1400">
                <a:latin typeface="Times New Roman"/>
                <a:cs typeface="Times New Roman"/>
              </a:rPr>
              <a:t>. Routledge.</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Carter, A. R. (2024). Cocreation InContext: An Evaluation of Interactive Technology Design for Enhancing Community Engagement with Public Spaces.</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Connock, A. (2024). </a:t>
            </a:r>
            <a:r>
              <a:rPr lang="en-US" sz="1400" i="1">
                <a:latin typeface="Times New Roman"/>
                <a:cs typeface="Times New Roman"/>
              </a:rPr>
              <a:t>Media Management and Live Experience: Sports, Culture, Entertainment and Events</a:t>
            </a:r>
            <a:r>
              <a:rPr lang="en-US" sz="1400">
                <a:latin typeface="Times New Roman"/>
                <a:cs typeface="Times New Roman"/>
              </a:rPr>
              <a:t>. Taylor &amp; Francis.</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Cooke, P. (2024). The regional innovation system in Wales: evolution or eclipse?. In </a:t>
            </a:r>
            <a:r>
              <a:rPr lang="en-US" sz="1400" i="1">
                <a:latin typeface="Times New Roman"/>
                <a:cs typeface="Times New Roman"/>
              </a:rPr>
              <a:t>Regional innovation systems</a:t>
            </a:r>
            <a:r>
              <a:rPr lang="en-US" sz="1400">
                <a:latin typeface="Times New Roman"/>
                <a:cs typeface="Times New Roman"/>
              </a:rPr>
              <a:t> (pp. 214-233). Routledge.</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Fan, X., Jiang, X., and Deng, N. (2022). Immersive technology: A meta-analysis of augmented/virtual reality applications and their impact on tourism experience. </a:t>
            </a:r>
            <a:r>
              <a:rPr lang="en-US" sz="1400" i="1">
                <a:latin typeface="Times New Roman"/>
                <a:cs typeface="Times New Roman"/>
              </a:rPr>
              <a:t>Tourism Management</a:t>
            </a:r>
            <a:r>
              <a:rPr lang="en-US" sz="1400">
                <a:latin typeface="Times New Roman"/>
                <a:cs typeface="Times New Roman"/>
              </a:rPr>
              <a:t>, </a:t>
            </a:r>
            <a:r>
              <a:rPr lang="en-US" sz="1400" i="1">
                <a:latin typeface="Times New Roman"/>
                <a:cs typeface="Times New Roman"/>
              </a:rPr>
              <a:t>91</a:t>
            </a:r>
            <a:r>
              <a:rPr lang="en-US" sz="1400">
                <a:latin typeface="Times New Roman"/>
                <a:cs typeface="Times New Roman"/>
              </a:rPr>
              <a:t>, 104534.</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Fox, D., Gouthro, M. B., Morakabati, Y., and Brackstone, J. (2014). </a:t>
            </a:r>
            <a:r>
              <a:rPr lang="en-US" sz="1400" i="1">
                <a:latin typeface="Times New Roman"/>
                <a:cs typeface="Times New Roman"/>
              </a:rPr>
              <a:t>Doing events research: From theory to practice</a:t>
            </a:r>
            <a:r>
              <a:rPr lang="en-US" sz="1400">
                <a:latin typeface="Times New Roman"/>
                <a:cs typeface="Times New Roman"/>
              </a:rPr>
              <a:t>. Routledge.</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Getz, D., and Page, S. J. (2024). </a:t>
            </a:r>
            <a:r>
              <a:rPr lang="en-US" sz="1400" i="1">
                <a:latin typeface="Times New Roman"/>
                <a:cs typeface="Times New Roman"/>
              </a:rPr>
              <a:t>Event studies: Theory and management for planned events</a:t>
            </a:r>
            <a:r>
              <a:rPr lang="en-US" sz="1400">
                <a:latin typeface="Times New Roman"/>
                <a:cs typeface="Times New Roman"/>
              </a:rPr>
              <a:t>. Taylor &amp; Francis.</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Kshetri, N., and Dwivedi, Y. K. (2024). How can virtual and augmented reality facilitate international business?. </a:t>
            </a:r>
            <a:r>
              <a:rPr lang="en-US" sz="1400" i="1">
                <a:latin typeface="Times New Roman"/>
                <a:cs typeface="Times New Roman"/>
              </a:rPr>
              <a:t>Thunderbird International Business Review</a:t>
            </a:r>
            <a:r>
              <a:rPr lang="en-US" sz="1400">
                <a:latin typeface="Times New Roman"/>
                <a:cs typeface="Times New Roman"/>
              </a:rPr>
              <a:t>, </a:t>
            </a:r>
            <a:r>
              <a:rPr lang="en-US" sz="1400" i="1">
                <a:latin typeface="Times New Roman"/>
                <a:cs typeface="Times New Roman"/>
              </a:rPr>
              <a:t>66</a:t>
            </a:r>
            <a:r>
              <a:rPr lang="en-US" sz="1400">
                <a:latin typeface="Times New Roman"/>
                <a:cs typeface="Times New Roman"/>
              </a:rPr>
              <a:t>(2), 201-210.</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Kusumastuti, H., Pranita, D., Viendyasari, M., Rasul, M. S., and Sarjana, S. (2024). Leveraging local value in a post-smart tourism village to encourage sustainable tourism. </a:t>
            </a:r>
            <a:r>
              <a:rPr lang="en-US" sz="1400" i="1">
                <a:latin typeface="Times New Roman"/>
                <a:cs typeface="Times New Roman"/>
              </a:rPr>
              <a:t>Sustainability</a:t>
            </a:r>
            <a:r>
              <a:rPr lang="en-US" sz="1400">
                <a:latin typeface="Times New Roman"/>
                <a:cs typeface="Times New Roman"/>
              </a:rPr>
              <a:t>, </a:t>
            </a:r>
            <a:r>
              <a:rPr lang="en-US" sz="1400" i="1">
                <a:latin typeface="Times New Roman"/>
                <a:cs typeface="Times New Roman"/>
              </a:rPr>
              <a:t>16</a:t>
            </a:r>
            <a:r>
              <a:rPr lang="en-US" sz="1400">
                <a:latin typeface="Times New Roman"/>
                <a:cs typeface="Times New Roman"/>
              </a:rPr>
              <a:t>(2), 873.</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Lee, P., Hunter, W. C., and Chung, N. (2020). Smart tourism city: Developments and transformations. </a:t>
            </a:r>
            <a:r>
              <a:rPr lang="en-US" sz="1400" i="1">
                <a:latin typeface="Times New Roman"/>
                <a:cs typeface="Times New Roman"/>
              </a:rPr>
              <a:t>Sustainability</a:t>
            </a:r>
            <a:r>
              <a:rPr lang="en-US" sz="1400">
                <a:latin typeface="Times New Roman"/>
                <a:cs typeface="Times New Roman"/>
              </a:rPr>
              <a:t>, </a:t>
            </a:r>
            <a:r>
              <a:rPr lang="en-US" sz="1400" i="1">
                <a:latin typeface="Times New Roman"/>
                <a:cs typeface="Times New Roman"/>
              </a:rPr>
              <a:t>12</a:t>
            </a:r>
            <a:r>
              <a:rPr lang="en-US" sz="1400">
                <a:latin typeface="Times New Roman"/>
                <a:cs typeface="Times New Roman"/>
              </a:rPr>
              <a:t>(10), 3958.</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Lekgau, R. J., and Tichaawa, T. M. (2023). Dynamic Changes and Recovery in Event Venues: Perspectives from MICE Event Planners and Venue Managers. </a:t>
            </a:r>
            <a:r>
              <a:rPr lang="en-US" sz="1400" i="1">
                <a:latin typeface="Times New Roman"/>
                <a:cs typeface="Times New Roman"/>
              </a:rPr>
              <a:t>Studia Periegetica</a:t>
            </a:r>
            <a:r>
              <a:rPr lang="en-US" sz="1400">
                <a:latin typeface="Times New Roman"/>
                <a:cs typeface="Times New Roman"/>
              </a:rPr>
              <a:t>, </a:t>
            </a:r>
            <a:r>
              <a:rPr lang="en-US" sz="1400" i="1">
                <a:latin typeface="Times New Roman"/>
                <a:cs typeface="Times New Roman"/>
              </a:rPr>
              <a:t>44</a:t>
            </a:r>
            <a:r>
              <a:rPr lang="en-US" sz="1400">
                <a:latin typeface="Times New Roman"/>
                <a:cs typeface="Times New Roman"/>
              </a:rPr>
              <a:t>(4), 139-158.</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Luger, K. (2025). Tourism as a Development Perspective. In </a:t>
            </a:r>
            <a:r>
              <a:rPr lang="en-US" sz="1400" i="1">
                <a:latin typeface="Times New Roman"/>
                <a:cs typeface="Times New Roman"/>
              </a:rPr>
              <a:t>Tourism-About Traveling and Vacationing in our Time</a:t>
            </a:r>
            <a:r>
              <a:rPr lang="en-US" sz="1400">
                <a:latin typeface="Times New Roman"/>
                <a:cs typeface="Times New Roman"/>
              </a:rPr>
              <a:t> (pp. 179-203). Wiesbaden: Springer Fachmedien Wiesbaden.</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Mair, J., and Smith, A. (2022). Events and sustainability: why making events more sustainable is not enough. In </a:t>
            </a:r>
            <a:r>
              <a:rPr lang="en-US" sz="1400" i="1">
                <a:latin typeface="Times New Roman"/>
                <a:cs typeface="Times New Roman"/>
              </a:rPr>
              <a:t>Events and sustainability</a:t>
            </a:r>
            <a:r>
              <a:rPr lang="en-US" sz="1400">
                <a:latin typeface="Times New Roman"/>
                <a:cs typeface="Times New Roman"/>
              </a:rPr>
              <a:t> (pp. 1-17). Routledge.</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Moorman, A. M. (2020). Planning and Accessibility Issues in Venue/Event Operations. In </a:t>
            </a:r>
            <a:r>
              <a:rPr lang="en-US" sz="1400" i="1">
                <a:latin typeface="Times New Roman"/>
                <a:cs typeface="Times New Roman"/>
              </a:rPr>
              <a:t>Sport Law</a:t>
            </a:r>
            <a:r>
              <a:rPr lang="en-US" sz="1400">
                <a:latin typeface="Times New Roman"/>
                <a:cs typeface="Times New Roman"/>
              </a:rPr>
              <a:t> (pp. 542-580). Routledge.</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Morrison, A. M. (2022). </a:t>
            </a:r>
            <a:r>
              <a:rPr lang="en-US" sz="1400" i="1">
                <a:latin typeface="Times New Roman"/>
                <a:cs typeface="Times New Roman"/>
              </a:rPr>
              <a:t>Hospitality and travel marketing</a:t>
            </a:r>
            <a:r>
              <a:rPr lang="en-US" sz="1400">
                <a:latin typeface="Times New Roman"/>
                <a:cs typeface="Times New Roman"/>
              </a:rPr>
              <a:t>. Routledge.</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Posse, A. (2025). </a:t>
            </a:r>
            <a:r>
              <a:rPr lang="en-US" sz="1400" i="1">
                <a:latin typeface="Times New Roman"/>
                <a:cs typeface="Times New Roman"/>
              </a:rPr>
              <a:t>Your AI Ally: A Beginner's Guide to Mastering AI Tools and Transforming Your Productivity</a:t>
            </a:r>
            <a:r>
              <a:rPr lang="en-US" sz="1400">
                <a:latin typeface="Times New Roman"/>
                <a:cs typeface="Times New Roman"/>
              </a:rPr>
              <a:t> (Vol. 1). eBookIt. com.</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Putra, F. K. K., and Law, R. (2024). Critical success factors for virtual hotel operator partnership with small-and medium-sized hotels: perspectives of owners and operators. </a:t>
            </a:r>
            <a:r>
              <a:rPr lang="en-US" sz="1400" i="1">
                <a:latin typeface="Times New Roman"/>
                <a:cs typeface="Times New Roman"/>
              </a:rPr>
              <a:t>Journal of Hospitality and Tourism Insights</a:t>
            </a:r>
            <a:r>
              <a:rPr lang="en-US" sz="1400">
                <a:latin typeface="Times New Roman"/>
                <a:cs typeface="Times New Roman"/>
              </a:rPr>
              <a:t>, </a:t>
            </a:r>
            <a:r>
              <a:rPr lang="en-US" sz="1400" i="1">
                <a:latin typeface="Times New Roman"/>
                <a:cs typeface="Times New Roman"/>
              </a:rPr>
              <a:t>7</a:t>
            </a:r>
            <a:r>
              <a:rPr lang="en-US" sz="1400">
                <a:latin typeface="Times New Roman"/>
                <a:cs typeface="Times New Roman"/>
              </a:rPr>
              <a:t>(3), 1391-1411.</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Rogers, T., and Wynn-Moylan, P. (2022). </a:t>
            </a:r>
            <a:r>
              <a:rPr lang="en-US" sz="1400" i="1">
                <a:latin typeface="Times New Roman"/>
                <a:cs typeface="Times New Roman"/>
              </a:rPr>
              <a:t>Conferences and conventions: A global industry</a:t>
            </a:r>
            <a:r>
              <a:rPr lang="en-US" sz="1400">
                <a:latin typeface="Times New Roman"/>
                <a:cs typeface="Times New Roman"/>
              </a:rPr>
              <a:t>. Routledge</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Santos, J. A. C., Fernández-Gámez, M. A., Puig-Cabrera, M., and Santos, M. C. (2024). Sustainability in business events: How hybrid formats shape attendee decision-making. </a:t>
            </a:r>
            <a:r>
              <a:rPr lang="en-US" sz="1400" i="1">
                <a:latin typeface="Times New Roman"/>
                <a:cs typeface="Times New Roman"/>
              </a:rPr>
              <a:t>Journal of Tourism and Services</a:t>
            </a:r>
            <a:r>
              <a:rPr lang="en-US" sz="1400">
                <a:latin typeface="Times New Roman"/>
                <a:cs typeface="Times New Roman"/>
              </a:rPr>
              <a:t>, </a:t>
            </a:r>
            <a:r>
              <a:rPr lang="en-US" sz="1400" i="1">
                <a:latin typeface="Times New Roman"/>
                <a:cs typeface="Times New Roman"/>
              </a:rPr>
              <a:t>15</a:t>
            </a:r>
            <a:r>
              <a:rPr lang="en-US" sz="1400">
                <a:latin typeface="Times New Roman"/>
                <a:cs typeface="Times New Roman"/>
              </a:rPr>
              <a:t>(29), 320-348.</a:t>
            </a:r>
            <a:endParaRPr lang="en-GB" sz="1400">
              <a:latin typeface="Times New Roman"/>
              <a:cs typeface="Times New Roman"/>
            </a:endParaRPr>
          </a:p>
          <a:p>
            <a:pPr marL="285750" indent="-285750" algn="just">
              <a:buFont typeface="Arial" panose="020B0604020202020204" pitchFamily="34" charset="0"/>
              <a:buChar char="•"/>
            </a:pPr>
            <a:r>
              <a:rPr lang="en-US" sz="1400">
                <a:latin typeface="Times New Roman"/>
                <a:cs typeface="Times New Roman"/>
              </a:rPr>
              <a:t>Seyitoğlu, F., Costa, C., Martins, M., and Malta, A. M. (2023). The future of tourism and hospitality labor: challenges, requirements, trends, skills and the impact of technology. </a:t>
            </a:r>
            <a:r>
              <a:rPr lang="en-US" sz="1400" i="1">
                <a:latin typeface="Times New Roman"/>
                <a:cs typeface="Times New Roman"/>
              </a:rPr>
              <a:t>Current Issues in Tourism</a:t>
            </a:r>
            <a:r>
              <a:rPr lang="en-US" sz="1400">
                <a:latin typeface="Times New Roman"/>
                <a:cs typeface="Times New Roman"/>
              </a:rPr>
              <a:t>, 1-15.</a:t>
            </a:r>
            <a:endParaRPr lang="en-GB" sz="1400">
              <a:latin typeface="Times New Roman"/>
              <a:cs typeface="Times New Roman"/>
            </a:endParaRPr>
          </a:p>
          <a:p>
            <a:endParaRPr lang="en-GB" sz="1400">
              <a:latin typeface="Times New Roman"/>
              <a:cs typeface="Times New Roman"/>
            </a:endParaRPr>
          </a:p>
        </p:txBody>
      </p:sp>
      <p:pic>
        <p:nvPicPr>
          <p:cNvPr id="2" name="Picture 1" descr="A close up of a logo&#10;&#10;AI-generated content may be incorrect.">
            <a:extLst>
              <a:ext uri="{FF2B5EF4-FFF2-40B4-BE49-F238E27FC236}">
                <a16:creationId xmlns:a16="http://schemas.microsoft.com/office/drawing/2014/main" id="{BD9E8A92-F6B1-D883-552A-8EC903E95648}"/>
              </a:ext>
            </a:extLst>
          </p:cNvPr>
          <p:cNvPicPr>
            <a:picLocks noChangeAspect="1"/>
          </p:cNvPicPr>
          <p:nvPr/>
        </p:nvPicPr>
        <p:blipFill>
          <a:blip r:embed="rId2"/>
          <a:stretch>
            <a:fillRect/>
          </a:stretch>
        </p:blipFill>
        <p:spPr>
          <a:xfrm>
            <a:off x="5923492" y="1337203"/>
            <a:ext cx="3435350" cy="733425"/>
          </a:xfrm>
          <a:prstGeom prst="rect">
            <a:avLst/>
          </a:prstGeom>
        </p:spPr>
      </p:pic>
    </p:spTree>
    <p:extLst>
      <p:ext uri="{BB962C8B-B14F-4D97-AF65-F5344CB8AC3E}">
        <p14:creationId xmlns:p14="http://schemas.microsoft.com/office/powerpoint/2010/main" val="3985684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5D5340"/>
        </a:solidFill>
        <a:effectLst/>
      </p:bgPr>
    </p:bg>
    <p:spTree>
      <p:nvGrpSpPr>
        <p:cNvPr id="1" name="">
          <a:extLst>
            <a:ext uri="{FF2B5EF4-FFF2-40B4-BE49-F238E27FC236}">
              <a16:creationId xmlns:a16="http://schemas.microsoft.com/office/drawing/2014/main" id="{CA5DC067-54C3-F6FA-A0FF-E1884483BD4B}"/>
            </a:ext>
          </a:extLst>
        </p:cNvPr>
        <p:cNvGrpSpPr/>
        <p:nvPr/>
      </p:nvGrpSpPr>
      <p:grpSpPr>
        <a:xfrm>
          <a:off x="0" y="0"/>
          <a:ext cx="0" cy="0"/>
          <a:chOff x="0" y="0"/>
          <a:chExt cx="0" cy="0"/>
        </a:xfrm>
      </p:grpSpPr>
      <p:grpSp>
        <p:nvGrpSpPr>
          <p:cNvPr id="4" name="Group 4">
            <a:extLst>
              <a:ext uri="{FF2B5EF4-FFF2-40B4-BE49-F238E27FC236}">
                <a16:creationId xmlns:a16="http://schemas.microsoft.com/office/drawing/2014/main" id="{6CC9DDA7-D562-DBBB-D52B-D97A18978D53}"/>
              </a:ext>
            </a:extLst>
          </p:cNvPr>
          <p:cNvGrpSpPr/>
          <p:nvPr/>
        </p:nvGrpSpPr>
        <p:grpSpPr>
          <a:xfrm>
            <a:off x="1600200" y="1153058"/>
            <a:ext cx="15240000" cy="8610600"/>
            <a:chOff x="0" y="0"/>
            <a:chExt cx="1849901" cy="2167467"/>
          </a:xfrm>
        </p:grpSpPr>
        <p:sp>
          <p:nvSpPr>
            <p:cNvPr id="5" name="Freeform 5">
              <a:extLst>
                <a:ext uri="{FF2B5EF4-FFF2-40B4-BE49-F238E27FC236}">
                  <a16:creationId xmlns:a16="http://schemas.microsoft.com/office/drawing/2014/main" id="{B0BB3774-114F-26DC-98B1-92B3F7662F07}"/>
                </a:ext>
              </a:extLst>
            </p:cNvPr>
            <p:cNvSpPr/>
            <p:nvPr/>
          </p:nvSpPr>
          <p:spPr>
            <a:xfrm>
              <a:off x="0" y="0"/>
              <a:ext cx="1849901" cy="2167467"/>
            </a:xfrm>
            <a:custGeom>
              <a:avLst/>
              <a:gdLst/>
              <a:ahLst/>
              <a:cxnLst/>
              <a:rect l="l" t="t" r="r" b="b"/>
              <a:pathLst>
                <a:path w="1849901" h="2167467">
                  <a:moveTo>
                    <a:pt x="0" y="0"/>
                  </a:moveTo>
                  <a:lnTo>
                    <a:pt x="1849901" y="0"/>
                  </a:lnTo>
                  <a:lnTo>
                    <a:pt x="1849901" y="2167467"/>
                  </a:lnTo>
                  <a:lnTo>
                    <a:pt x="0" y="2167467"/>
                  </a:lnTo>
                  <a:close/>
                </a:path>
              </a:pathLst>
            </a:custGeom>
            <a:solidFill>
              <a:srgbClr val="FFF9F3"/>
            </a:solidFill>
          </p:spPr>
          <p:txBody>
            <a:bodyPr/>
            <a:lstStyle/>
            <a:p>
              <a:endParaRPr lang="x-none"/>
            </a:p>
          </p:txBody>
        </p:sp>
        <p:sp>
          <p:nvSpPr>
            <p:cNvPr id="6" name="TextBox 6">
              <a:extLst>
                <a:ext uri="{FF2B5EF4-FFF2-40B4-BE49-F238E27FC236}">
                  <a16:creationId xmlns:a16="http://schemas.microsoft.com/office/drawing/2014/main" id="{DD007157-07BD-3111-56B4-1C7DEEB34FB2}"/>
                </a:ext>
              </a:extLst>
            </p:cNvPr>
            <p:cNvSpPr txBox="1"/>
            <p:nvPr/>
          </p:nvSpPr>
          <p:spPr>
            <a:xfrm>
              <a:off x="0" y="-38100"/>
              <a:ext cx="1849901" cy="2205567"/>
            </a:xfrm>
            <a:prstGeom prst="rect">
              <a:avLst/>
            </a:prstGeom>
          </p:spPr>
          <p:txBody>
            <a:bodyPr lIns="50800" tIns="50800" rIns="50800" bIns="50800" rtlCol="0" anchor="ctr"/>
            <a:lstStyle/>
            <a:p>
              <a:pPr algn="ctr">
                <a:lnSpc>
                  <a:spcPts val="2659"/>
                </a:lnSpc>
              </a:pPr>
              <a:endParaRPr/>
            </a:p>
          </p:txBody>
        </p:sp>
      </p:grpSp>
      <p:sp>
        <p:nvSpPr>
          <p:cNvPr id="17" name="Rectangle 16">
            <a:extLst>
              <a:ext uri="{FF2B5EF4-FFF2-40B4-BE49-F238E27FC236}">
                <a16:creationId xmlns:a16="http://schemas.microsoft.com/office/drawing/2014/main" id="{B2F7D4A3-1B1D-EB30-5A47-F4AD9DCFD5C3}"/>
              </a:ext>
            </a:extLst>
          </p:cNvPr>
          <p:cNvSpPr/>
          <p:nvPr/>
        </p:nvSpPr>
        <p:spPr>
          <a:xfrm>
            <a:off x="2037678" y="2308857"/>
            <a:ext cx="14307222" cy="738664"/>
          </a:xfrm>
          <a:prstGeom prst="rect">
            <a:avLst/>
          </a:prstGeom>
        </p:spPr>
        <p:txBody>
          <a:bodyPr wrap="square" lIns="91440" tIns="45720" rIns="91440" bIns="45720" anchor="t">
            <a:spAutoFit/>
          </a:bodyPr>
          <a:lstStyle/>
          <a:p>
            <a:pPr algn="just"/>
            <a:endParaRPr lang="en-US" sz="2400">
              <a:latin typeface="Times New Roman"/>
              <a:ea typeface="Calibri"/>
              <a:cs typeface="Times New Roman"/>
            </a:endParaRPr>
          </a:p>
          <a:p>
            <a:pPr algn="just"/>
            <a:endParaRPr lang="en-US">
              <a:ea typeface="Calibri"/>
              <a:cs typeface="Calibri"/>
            </a:endParaRPr>
          </a:p>
        </p:txBody>
      </p:sp>
      <p:pic>
        <p:nvPicPr>
          <p:cNvPr id="3" name="Picture 2" descr="A close up of a document&#10;&#10;AI-generated content may be incorrect.">
            <a:extLst>
              <a:ext uri="{FF2B5EF4-FFF2-40B4-BE49-F238E27FC236}">
                <a16:creationId xmlns:a16="http://schemas.microsoft.com/office/drawing/2014/main" id="{03EC15D8-82E5-B269-5FDC-82D2754D68ED}"/>
              </a:ext>
            </a:extLst>
          </p:cNvPr>
          <p:cNvPicPr>
            <a:picLocks noChangeAspect="1"/>
          </p:cNvPicPr>
          <p:nvPr/>
        </p:nvPicPr>
        <p:blipFill>
          <a:blip r:embed="rId2"/>
          <a:stretch>
            <a:fillRect/>
          </a:stretch>
        </p:blipFill>
        <p:spPr>
          <a:xfrm>
            <a:off x="1786996" y="1612371"/>
            <a:ext cx="14883341" cy="5114924"/>
          </a:xfrm>
          <a:prstGeom prst="rect">
            <a:avLst/>
          </a:prstGeom>
        </p:spPr>
      </p:pic>
    </p:spTree>
    <p:extLst>
      <p:ext uri="{BB962C8B-B14F-4D97-AF65-F5344CB8AC3E}">
        <p14:creationId xmlns:p14="http://schemas.microsoft.com/office/powerpoint/2010/main" val="1804541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14</Slides>
  <Notes>11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Syed Maksum Zabid (2245066)</cp:lastModifiedBy>
  <cp:revision>1</cp:revision>
  <dcterms:created xsi:type="dcterms:W3CDTF">2025-05-14T16:01:10Z</dcterms:created>
  <dcterms:modified xsi:type="dcterms:W3CDTF">2025-05-20T12:51:17Z</dcterms:modified>
  <dc:identifier/>
</cp:coreProperties>
</file>