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0" r:id="rId4"/>
  </p:sldMasterIdLst>
  <p:sldIdLst>
    <p:sldId id="256" r:id="rId5"/>
    <p:sldId id="257" r:id="rId6"/>
  </p:sldIdLst>
  <p:sldSz cx="6858000" cy="9144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494" autoAdjust="0"/>
    <p:restoredTop sz="94660" autoAdjust="0"/>
  </p:normalViewPr>
  <p:slideViewPr>
    <p:cSldViewPr snapToGrid="0">
      <p:cViewPr varScale="1">
        <p:scale>
          <a:sx n="64" d="100"/>
          <a:sy n="64" d="100"/>
        </p:scale>
        <p:origin x="2650" y="4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7159" y="243839"/>
            <a:ext cx="6583680" cy="8656320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4364" y="1176501"/>
            <a:ext cx="5606415" cy="390144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4500" b="1" cap="all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1612" y="5159514"/>
            <a:ext cx="4931921" cy="1850887"/>
          </a:xfrm>
        </p:spPr>
        <p:txBody>
          <a:bodyPr>
            <a:normAutofit/>
          </a:bodyPr>
          <a:lstStyle>
            <a:lvl1pPr marL="0" indent="0" algn="ctr">
              <a:spcBef>
                <a:spcPts val="750"/>
              </a:spcBef>
              <a:buNone/>
              <a:defRPr sz="1350">
                <a:solidFill>
                  <a:srgbClr val="FFFFFF"/>
                </a:solidFill>
              </a:defRPr>
            </a:lvl1pPr>
            <a:lvl2pPr marL="257175" indent="0" algn="ctr">
              <a:buNone/>
              <a:defRPr sz="1350"/>
            </a:lvl2pPr>
            <a:lvl3pPr marL="514350" indent="0" algn="ctr">
              <a:buNone/>
              <a:defRPr sz="1350"/>
            </a:lvl3pPr>
            <a:lvl4pPr marL="771525" indent="0" algn="ctr">
              <a:buNone/>
              <a:defRPr sz="1125"/>
            </a:lvl4pPr>
            <a:lvl5pPr marL="1028700" indent="0" algn="ctr">
              <a:buNone/>
              <a:defRPr sz="1125"/>
            </a:lvl5pPr>
            <a:lvl6pPr marL="1285875" indent="0" algn="ctr">
              <a:buNone/>
              <a:defRPr sz="1125"/>
            </a:lvl6pPr>
            <a:lvl7pPr marL="1543050" indent="0" algn="ctr">
              <a:buNone/>
              <a:defRPr sz="1125"/>
            </a:lvl7pPr>
            <a:lvl8pPr marL="1800225" indent="0" algn="ctr">
              <a:buNone/>
              <a:defRPr sz="1125"/>
            </a:lvl8pPr>
            <a:lvl9pPr marL="2057400" indent="0" algn="ctr">
              <a:buNone/>
              <a:defRPr sz="1125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E949ACB-6C98-480F-88B2-601F6B655003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E9B3903-24B9-48C7-AED8-36BCDC529FEC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112997" y="4978400"/>
            <a:ext cx="462915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8948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spcBef>
                <a:spcPts val="750"/>
              </a:spcBef>
              <a:defRPr/>
            </a:lvl1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49ACB-6C98-480F-88B2-601F6B655003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B3903-24B9-48C7-AED8-36BCDC529F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9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2364" y="1564767"/>
            <a:ext cx="5606415" cy="390144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4500" b="0" cap="all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1834" y="5539360"/>
            <a:ext cx="4932617" cy="1818408"/>
          </a:xfrm>
        </p:spPr>
        <p:txBody>
          <a:bodyPr anchor="t">
            <a:normAutofit/>
          </a:bodyPr>
          <a:lstStyle>
            <a:lvl1pPr marL="0" indent="0" algn="ctr">
              <a:buNone/>
              <a:defRPr sz="1350">
                <a:solidFill>
                  <a:schemeClr val="accent1"/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49ACB-6C98-480F-88B2-601F6B655003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B3903-24B9-48C7-AED8-36BCDC529FEC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114425" y="5360544"/>
            <a:ext cx="462915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5380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2938" y="2743199"/>
            <a:ext cx="2674620" cy="5364480"/>
          </a:xfrm>
        </p:spPr>
        <p:txBody>
          <a:bodyPr/>
          <a:lstStyle>
            <a:lvl1pPr>
              <a:defRPr sz="1238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25532" y="2743200"/>
            <a:ext cx="2674620" cy="5364480"/>
          </a:xfrm>
        </p:spPr>
        <p:txBody>
          <a:bodyPr/>
          <a:lstStyle>
            <a:lvl1pPr>
              <a:defRPr sz="1238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49ACB-6C98-480F-88B2-601F6B655003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B3903-24B9-48C7-AED8-36BCDC529F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2340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38" y="2668681"/>
            <a:ext cx="2674620" cy="103632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2938" y="3628644"/>
            <a:ext cx="2674620" cy="4511040"/>
          </a:xfrm>
        </p:spPr>
        <p:txBody>
          <a:bodyPr/>
          <a:lstStyle>
            <a:lvl1pPr>
              <a:defRPr sz="1238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26410" y="2665376"/>
            <a:ext cx="2674620" cy="103632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526410" y="3625763"/>
            <a:ext cx="2674620" cy="4511040"/>
          </a:xfrm>
        </p:spPr>
        <p:txBody>
          <a:bodyPr/>
          <a:lstStyle>
            <a:lvl1pPr>
              <a:defRPr sz="1238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49ACB-6C98-480F-88B2-601F6B655003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B3903-24B9-48C7-AED8-36BCDC529F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174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49ACB-6C98-480F-88B2-601F6B655003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B3903-24B9-48C7-AED8-36BCDC529F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668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49ACB-6C98-480F-88B2-601F6B655003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B3903-24B9-48C7-AED8-36BCDC529F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757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38" y="1463040"/>
            <a:ext cx="2125980" cy="231648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225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96985" y="1463040"/>
            <a:ext cx="3112229" cy="6217920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2938" y="3779520"/>
            <a:ext cx="2125980" cy="39014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956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49ACB-6C98-480F-88B2-601F6B655003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B3903-24B9-48C7-AED8-36BCDC529F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280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38" y="1463040"/>
            <a:ext cx="2125980" cy="231648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225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014331" y="1426464"/>
            <a:ext cx="3193277" cy="6193537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1575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2938" y="3779520"/>
            <a:ext cx="2125980" cy="384048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956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49ACB-6C98-480F-88B2-601F6B655003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B3903-24B9-48C7-AED8-36BCDC529F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7561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49ACB-6C98-480F-88B2-601F6B655003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B3903-24B9-48C7-AED8-36BCDC529F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3818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1016000"/>
            <a:ext cx="1307306" cy="72136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42938" y="1016000"/>
            <a:ext cx="4179094" cy="72136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49ACB-6C98-480F-88B2-601F6B655003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9B3903-24B9-48C7-AED8-36BCDC529F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140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7160" y="243840"/>
            <a:ext cx="6583680" cy="865632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38" y="812800"/>
            <a:ext cx="5554980" cy="18084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39" y="2743200"/>
            <a:ext cx="5553490" cy="538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2935" y="8298440"/>
            <a:ext cx="1310105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accent1"/>
                </a:solidFill>
              </a:defRPr>
            </a:lvl1pPr>
          </a:lstStyle>
          <a:p>
            <a:fld id="{FE949ACB-6C98-480F-88B2-601F6B655003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21396" y="8298440"/>
            <a:ext cx="2653748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5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247862" y="8298440"/>
            <a:ext cx="959747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accent1"/>
                </a:solidFill>
              </a:defRPr>
            </a:lvl1pPr>
          </a:lstStyle>
          <a:p>
            <a:fld id="{CE9B3903-24B9-48C7-AED8-36BCDC529F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574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93" r:id="rId3"/>
    <p:sldLayoutId id="2147483794" r:id="rId4"/>
    <p:sldLayoutId id="2147483795" r:id="rId5"/>
    <p:sldLayoutId id="2147483796" r:id="rId6"/>
    <p:sldLayoutId id="2147483797" r:id="rId7"/>
    <p:sldLayoutId id="2147483798" r:id="rId8"/>
    <p:sldLayoutId id="2147483799" r:id="rId9"/>
    <p:sldLayoutId id="2147483800" r:id="rId10"/>
    <p:sldLayoutId id="2147483801" r:id="rId1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30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28588" indent="-102870" algn="l" defTabSz="514350" rtl="0" eaLnBrk="1" latinLnBrk="0" hangingPunct="1">
        <a:lnSpc>
          <a:spcPct val="90000"/>
        </a:lnSpc>
        <a:spcBef>
          <a:spcPts val="750"/>
        </a:spcBef>
        <a:buClr>
          <a:schemeClr val="accent1"/>
        </a:buClr>
        <a:buSzPct val="80000"/>
        <a:buFont typeface="Corbel" pitchFamily="34" charset="0"/>
        <a:buChar char="•"/>
        <a:defRPr sz="15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257175" indent="-102870" algn="l" defTabSz="514350" rtl="0" eaLnBrk="1" latinLnBrk="0" hangingPunct="1">
        <a:lnSpc>
          <a:spcPct val="90000"/>
        </a:lnSpc>
        <a:spcBef>
          <a:spcPts val="113"/>
        </a:spcBef>
        <a:spcAft>
          <a:spcPts val="225"/>
        </a:spcAft>
        <a:buClr>
          <a:schemeClr val="accent1"/>
        </a:buClr>
        <a:buSzPct val="80000"/>
        <a:buFont typeface="Corbel" pitchFamily="34" charset="0"/>
        <a:buChar char="•"/>
        <a:defRPr sz="1350" kern="1200">
          <a:solidFill>
            <a:schemeClr val="accent1"/>
          </a:solidFill>
          <a:latin typeface="+mn-lt"/>
          <a:ea typeface="+mn-ea"/>
          <a:cs typeface="+mn-cs"/>
        </a:defRPr>
      </a:lvl2pPr>
      <a:lvl3pPr marL="411480" indent="-102870" algn="l" defTabSz="514350" rtl="0" eaLnBrk="1" latinLnBrk="0" hangingPunct="1">
        <a:lnSpc>
          <a:spcPct val="90000"/>
        </a:lnSpc>
        <a:spcBef>
          <a:spcPts val="113"/>
        </a:spcBef>
        <a:spcAft>
          <a:spcPts val="225"/>
        </a:spcAft>
        <a:buClr>
          <a:schemeClr val="accent1"/>
        </a:buClr>
        <a:buSzPct val="80000"/>
        <a:buFont typeface="Corbel" pitchFamily="34" charset="0"/>
        <a:buChar char="•"/>
        <a:defRPr sz="12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565785" indent="-102870" algn="l" defTabSz="514350" rtl="0" eaLnBrk="1" latinLnBrk="0" hangingPunct="1">
        <a:lnSpc>
          <a:spcPct val="90000"/>
        </a:lnSpc>
        <a:spcBef>
          <a:spcPts val="113"/>
        </a:spcBef>
        <a:spcAft>
          <a:spcPts val="225"/>
        </a:spcAft>
        <a:buClr>
          <a:schemeClr val="accent1"/>
        </a:buClr>
        <a:buSzPct val="80000"/>
        <a:buFont typeface="Corbel" pitchFamily="34" charset="0"/>
        <a:buChar char="•"/>
        <a:defRPr sz="1050" kern="1200">
          <a:solidFill>
            <a:schemeClr val="accent1"/>
          </a:solidFill>
          <a:latin typeface="+mn-lt"/>
          <a:ea typeface="+mn-ea"/>
          <a:cs typeface="+mn-cs"/>
        </a:defRPr>
      </a:lvl4pPr>
      <a:lvl5pPr marL="690090" indent="-102870" algn="l" defTabSz="514350" rtl="0" eaLnBrk="1" latinLnBrk="0" hangingPunct="1">
        <a:lnSpc>
          <a:spcPct val="90000"/>
        </a:lnSpc>
        <a:spcBef>
          <a:spcPts val="113"/>
        </a:spcBef>
        <a:spcAft>
          <a:spcPts val="225"/>
        </a:spcAft>
        <a:buClr>
          <a:schemeClr val="accent1"/>
        </a:buClr>
        <a:buSzPct val="80000"/>
        <a:buFont typeface="Corbel" pitchFamily="34" charset="0"/>
        <a:buChar char="•"/>
        <a:defRPr sz="1050" kern="1200">
          <a:solidFill>
            <a:schemeClr val="accent1"/>
          </a:solidFill>
          <a:latin typeface="+mn-lt"/>
          <a:ea typeface="+mn-ea"/>
          <a:cs typeface="+mn-cs"/>
        </a:defRPr>
      </a:lvl5pPr>
      <a:lvl6pPr marL="825000" indent="-128588" algn="l" defTabSz="514350" rtl="0" eaLnBrk="1" latinLnBrk="0" hangingPunct="1">
        <a:lnSpc>
          <a:spcPct val="90000"/>
        </a:lnSpc>
        <a:spcBef>
          <a:spcPts val="113"/>
        </a:spcBef>
        <a:spcAft>
          <a:spcPts val="225"/>
        </a:spcAft>
        <a:buClr>
          <a:schemeClr val="accent1"/>
        </a:buClr>
        <a:buSzPct val="80000"/>
        <a:buFont typeface="Corbel" pitchFamily="34" charset="0"/>
        <a:buChar char="•"/>
        <a:defRPr sz="1050" kern="1200">
          <a:solidFill>
            <a:schemeClr val="accent1"/>
          </a:solidFill>
          <a:latin typeface="+mn-lt"/>
          <a:ea typeface="+mn-ea"/>
          <a:cs typeface="+mn-cs"/>
        </a:defRPr>
      </a:lvl6pPr>
      <a:lvl7pPr marL="975000" indent="-128588" algn="l" defTabSz="514350" rtl="0" eaLnBrk="1" latinLnBrk="0" hangingPunct="1">
        <a:lnSpc>
          <a:spcPct val="90000"/>
        </a:lnSpc>
        <a:spcBef>
          <a:spcPts val="113"/>
        </a:spcBef>
        <a:spcAft>
          <a:spcPts val="225"/>
        </a:spcAft>
        <a:buClr>
          <a:schemeClr val="accent1"/>
        </a:buClr>
        <a:buSzPct val="80000"/>
        <a:buFont typeface="Corbel" pitchFamily="34" charset="0"/>
        <a:buChar char="•"/>
        <a:defRPr sz="1050" kern="1200">
          <a:solidFill>
            <a:schemeClr val="accent1"/>
          </a:solidFill>
          <a:latin typeface="+mn-lt"/>
          <a:ea typeface="+mn-ea"/>
          <a:cs typeface="+mn-cs"/>
        </a:defRPr>
      </a:lvl7pPr>
      <a:lvl8pPr marL="1125000" indent="-128588" algn="l" defTabSz="514350" rtl="0" eaLnBrk="1" latinLnBrk="0" hangingPunct="1">
        <a:lnSpc>
          <a:spcPct val="90000"/>
        </a:lnSpc>
        <a:spcBef>
          <a:spcPts val="113"/>
        </a:spcBef>
        <a:spcAft>
          <a:spcPts val="225"/>
        </a:spcAft>
        <a:buClr>
          <a:schemeClr val="accent1"/>
        </a:buClr>
        <a:buSzPct val="80000"/>
        <a:buFont typeface="Corbel" pitchFamily="34" charset="0"/>
        <a:buChar char="•"/>
        <a:defRPr sz="1050" kern="1200">
          <a:solidFill>
            <a:schemeClr val="accent1"/>
          </a:solidFill>
          <a:latin typeface="+mn-lt"/>
          <a:ea typeface="+mn-ea"/>
          <a:cs typeface="+mn-cs"/>
        </a:defRPr>
      </a:lvl8pPr>
      <a:lvl9pPr marL="1275000" indent="-128588" algn="l" defTabSz="514350" rtl="0" eaLnBrk="1" latinLnBrk="0" hangingPunct="1">
        <a:lnSpc>
          <a:spcPct val="90000"/>
        </a:lnSpc>
        <a:spcBef>
          <a:spcPts val="113"/>
        </a:spcBef>
        <a:spcAft>
          <a:spcPts val="225"/>
        </a:spcAft>
        <a:buClr>
          <a:schemeClr val="accent1"/>
        </a:buClr>
        <a:buSzPct val="80000"/>
        <a:buFont typeface="Corbel" pitchFamily="34" charset="0"/>
        <a:buChar char="•"/>
        <a:defRPr sz="105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hysio-pedia.com/Biomechanics_in_prosthetic_rehabilitation" TargetMode="External"/><Relationship Id="rId13" Type="http://schemas.openxmlformats.org/officeDocument/2006/relationships/hyperlink" Target="https://www.who.int/publications/i/item/9789241512480" TargetMode="External"/><Relationship Id="rId3" Type="http://schemas.openxmlformats.org/officeDocument/2006/relationships/hyperlink" Target="https://www.hopkinsmedicine.org/health/treatment-tests-and-therapies/orthotist-and-prosthetist.%20Accessed%20on%2009/10/2024" TargetMode="External"/><Relationship Id="rId7" Type="http://schemas.openxmlformats.org/officeDocument/2006/relationships/hyperlink" Target="https://www.healthcareers.nhs.uk/explore-roles/allied-health-professionals/roles-allied-health-professions/prosthetistorthotis" TargetMode="External"/><Relationship Id="rId12" Type="http://schemas.openxmlformats.org/officeDocument/2006/relationships/hyperlink" Target="https" TargetMode="External"/><Relationship Id="rId2" Type="http://schemas.openxmlformats.org/officeDocument/2006/relationships/hyperlink" Target="https://www.discoverengineering.org/prosthetics-design-in-mechanical-engineering/#:~:text=In%20mechanical%20engineering%2C%20designing%20prosthetics%20is%20about%20combining,are%20best%2C%20and%20how%20to%20control%20the%20prosthetic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magazine.medlineplus.gov/article/prosthetics-through-the-ages" TargetMode="External"/><Relationship Id="rId11" Type="http://schemas.openxmlformats.org/officeDocument/2006/relationships/hyperlink" Target="https://theabilitytoolbox.com/types-of-prosthetics/" TargetMode="External"/><Relationship Id="rId5" Type="http://schemas.openxmlformats.org/officeDocument/2006/relationships/hyperlink" Target="https://x.com/mycaremedical/status/1300331721192210435/photo/1" TargetMode="External"/><Relationship Id="rId10" Type="http://schemas.openxmlformats.org/officeDocument/2006/relationships/hyperlink" Target="https://journals.sagepub.com/doi/full/10.1177/0309364620968643%20Accessed%20on09/10/204" TargetMode="External"/><Relationship Id="rId4" Type="http://schemas.openxmlformats.org/officeDocument/2006/relationships/hyperlink" Target="https://x.com/mycaremedical/status/1300331721192210435/photo/" TargetMode="External"/><Relationship Id="rId9" Type="http://schemas.openxmlformats.org/officeDocument/2006/relationships/hyperlink" Target="https://journals.sagepub.com/doi/full/10.1177/0309364620968643%20Access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My Care Prosthetics and Orthotics on Twitter: &quot;My Care prosthetics ...">
            <a:extLst>
              <a:ext uri="{FF2B5EF4-FFF2-40B4-BE49-F238E27FC236}">
                <a16:creationId xmlns:a16="http://schemas.microsoft.com/office/drawing/2014/main" id="{EECD5BD1-E6C2-4FAC-94D7-D3DBDE5ECBB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82" r="4593" b="14628"/>
          <a:stretch/>
        </p:blipFill>
        <p:spPr bwMode="auto">
          <a:xfrm>
            <a:off x="670560" y="4094480"/>
            <a:ext cx="5323840" cy="263144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E49084DF-D85E-4534-8433-0D333C5D8F40}"/>
              </a:ext>
            </a:extLst>
          </p:cNvPr>
          <p:cNvSpPr/>
          <p:nvPr/>
        </p:nvSpPr>
        <p:spPr>
          <a:xfrm rot="19844396">
            <a:off x="-811127" y="1038078"/>
            <a:ext cx="4615311" cy="2273912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i="1" u="sng" dirty="0">
                <a:solidFill>
                  <a:schemeClr val="accent1">
                    <a:lumMod val="50000"/>
                  </a:schemeClr>
                </a:solidFill>
                <a:latin typeface="Algerian" panose="04020705040A02060702" pitchFamily="82" charset="0"/>
              </a:rPr>
              <a:t>SCIENCE</a:t>
            </a:r>
          </a:p>
          <a:p>
            <a:pPr algn="ctr"/>
            <a:r>
              <a:rPr lang="en-GB" sz="2000" dirty="0">
                <a:solidFill>
                  <a:schemeClr val="accent1">
                    <a:lumMod val="75000"/>
                  </a:schemeClr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Bio-mechanics, Material science</a:t>
            </a: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,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Anatomy, mechanics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and P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effectLst/>
                <a:latin typeface="Roboto" panose="02000000000000000000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hysiology </a:t>
            </a:r>
            <a:endParaRPr lang="en-GB" sz="20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62B8C88-2F88-4513-B91D-037CFE17FFA1}"/>
              </a:ext>
            </a:extLst>
          </p:cNvPr>
          <p:cNvSpPr/>
          <p:nvPr/>
        </p:nvSpPr>
        <p:spPr>
          <a:xfrm>
            <a:off x="372880" y="632418"/>
            <a:ext cx="6112239" cy="1114748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/>
            </a:prstTxWarp>
            <a:spAutoFit/>
          </a:bodyPr>
          <a:lstStyle/>
          <a:p>
            <a:pPr algn="ctr"/>
            <a:r>
              <a:rPr lang="en-GB" sz="5400" b="1" u="sng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1"/>
                </a:solidFill>
                <a:effectLst/>
              </a:rPr>
              <a:t>Prosthetics and Orthotics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795ABAB-F60D-4763-AFE5-909D4B07BC6C}"/>
              </a:ext>
            </a:extLst>
          </p:cNvPr>
          <p:cNvSpPr txBox="1"/>
          <p:nvPr/>
        </p:nvSpPr>
        <p:spPr>
          <a:xfrm>
            <a:off x="728980" y="7309309"/>
            <a:ext cx="506222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Helping people live a healthier and more independent life </a:t>
            </a:r>
          </a:p>
          <a:p>
            <a:pPr algn="ctr"/>
            <a:r>
              <a:rPr lang="en-GB" sz="1000" dirty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en-GB" sz="1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WHO,2017</a:t>
            </a:r>
            <a:r>
              <a:rPr lang="en-GB" sz="1000" dirty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EBE42B91-CFEA-4865-A515-15E24716B39E}"/>
              </a:ext>
            </a:extLst>
          </p:cNvPr>
          <p:cNvSpPr/>
          <p:nvPr/>
        </p:nvSpPr>
        <p:spPr>
          <a:xfrm>
            <a:off x="3428999" y="1622931"/>
            <a:ext cx="2870521" cy="186748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1400" b="1" i="0" u="sng" dirty="0">
                <a:solidFill>
                  <a:srgbClr val="111111"/>
                </a:solidFill>
                <a:effectLst/>
                <a:latin typeface="-apple-system"/>
              </a:rPr>
              <a:t>Prosthetists</a:t>
            </a:r>
            <a:r>
              <a:rPr lang="en-GB" sz="1400" b="0" i="0" dirty="0">
                <a:solidFill>
                  <a:srgbClr val="111111"/>
                </a:solidFill>
                <a:effectLst/>
                <a:latin typeface="-apple-system"/>
              </a:rPr>
              <a:t>  - create and fit artificial limbs for patients who are missing a limb.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400" b="1" i="0" u="sng" dirty="0">
                <a:solidFill>
                  <a:srgbClr val="111111"/>
                </a:solidFill>
                <a:effectLst/>
                <a:latin typeface="-apple-system"/>
              </a:rPr>
              <a:t>Orthotists</a:t>
            </a:r>
            <a:r>
              <a:rPr lang="en-GB" sz="1400" b="0" i="0" dirty="0">
                <a:solidFill>
                  <a:srgbClr val="111111"/>
                </a:solidFill>
                <a:effectLst/>
                <a:latin typeface="-apple-system"/>
              </a:rPr>
              <a:t>  - correct problems or deformities in nerves, muscles, and bones with a range of aids.</a:t>
            </a:r>
          </a:p>
          <a:p>
            <a:pPr algn="ctr"/>
            <a:r>
              <a:rPr lang="en-GB" sz="1000" dirty="0">
                <a:solidFill>
                  <a:srgbClr val="111111"/>
                </a:solidFill>
                <a:latin typeface="-apple-system"/>
              </a:rPr>
              <a:t>(Johns Hopkins Medicine, 2024)</a:t>
            </a:r>
            <a:endParaRPr lang="en-GB" sz="1000" b="0" i="0" dirty="0">
              <a:solidFill>
                <a:srgbClr val="111111"/>
              </a:solidFill>
              <a:effectLst/>
              <a:latin typeface="-apple-system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4071103-44AE-434A-B80F-084DA146F850}"/>
              </a:ext>
            </a:extLst>
          </p:cNvPr>
          <p:cNvSpPr txBox="1"/>
          <p:nvPr/>
        </p:nvSpPr>
        <p:spPr>
          <a:xfrm rot="16200000">
            <a:off x="4899328" y="4837575"/>
            <a:ext cx="265987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accent1">
                    <a:lumMod val="75000"/>
                  </a:schemeClr>
                </a:solidFill>
              </a:rPr>
              <a:t>(My Care Medical, 2020)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072C1C-5641-467C-BE1A-89850C1104E2}"/>
              </a:ext>
            </a:extLst>
          </p:cNvPr>
          <p:cNvSpPr txBox="1"/>
          <p:nvPr/>
        </p:nvSpPr>
        <p:spPr>
          <a:xfrm>
            <a:off x="175259" y="8515209"/>
            <a:ext cx="65074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i="0" dirty="0">
                <a:solidFill>
                  <a:srgbClr val="555555"/>
                </a:solidFill>
                <a:effectLst/>
                <a:latin typeface="Sage Peak"/>
              </a:rPr>
              <a:t>(Sage journals,2020) (NHS, 2024) - (</a:t>
            </a:r>
            <a:r>
              <a:rPr lang="en-GB" sz="1000" i="0" dirty="0" err="1">
                <a:solidFill>
                  <a:srgbClr val="555555"/>
                </a:solidFill>
                <a:effectLst/>
                <a:latin typeface="Sage Peak"/>
              </a:rPr>
              <a:t>Physiopedia</a:t>
            </a:r>
            <a:r>
              <a:rPr lang="en-GB" sz="1000" i="0" dirty="0">
                <a:solidFill>
                  <a:srgbClr val="555555"/>
                </a:solidFill>
                <a:effectLst/>
                <a:latin typeface="Sage Peak"/>
              </a:rPr>
              <a:t>, 2024) - (</a:t>
            </a:r>
            <a:r>
              <a:rPr lang="en-GB" sz="1000" i="0" dirty="0">
                <a:solidFill>
                  <a:srgbClr val="000000"/>
                </a:solidFill>
                <a:effectLst/>
                <a:latin typeface="sourcesansprolight"/>
              </a:rPr>
              <a:t>National Library of Medicine, 2023) -</a:t>
            </a:r>
            <a:r>
              <a:rPr lang="en-GB" sz="100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(Patel, P. and Gohil, P, 2024) – (</a:t>
            </a:r>
            <a:r>
              <a:rPr kumimoji="0" lang="en-GB" sz="1000" i="0" u="none" strike="noStrike" kern="1200" cap="none" spc="0" normalizeH="0" baseline="0" noProof="0" dirty="0">
                <a:ln>
                  <a:noFill/>
                </a:ln>
                <a:solidFill>
                  <a:srgbClr val="2C3E5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Turing, A, 2023) – (Boone, D, 2020) – (Discover engineering, 2024)</a:t>
            </a:r>
            <a:endParaRPr lang="en-GB" sz="1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3FD67D9-DE0A-418E-8A31-0203046B46B6}"/>
              </a:ext>
            </a:extLst>
          </p:cNvPr>
          <p:cNvSpPr txBox="1"/>
          <p:nvPr/>
        </p:nvSpPr>
        <p:spPr>
          <a:xfrm>
            <a:off x="4563508" y="8841541"/>
            <a:ext cx="308529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Nicola walker - 1101189</a:t>
            </a:r>
          </a:p>
        </p:txBody>
      </p:sp>
    </p:spTree>
    <p:extLst>
      <p:ext uri="{BB962C8B-B14F-4D97-AF65-F5344CB8AC3E}">
        <p14:creationId xmlns:p14="http://schemas.microsoft.com/office/powerpoint/2010/main" val="9642868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C6E14F2-309B-4416-A20B-0DBA41770D92}"/>
              </a:ext>
            </a:extLst>
          </p:cNvPr>
          <p:cNvSpPr txBox="1"/>
          <p:nvPr/>
        </p:nvSpPr>
        <p:spPr>
          <a:xfrm>
            <a:off x="269239" y="206465"/>
            <a:ext cx="6319521" cy="82791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/>
              <a:t>References</a:t>
            </a:r>
          </a:p>
          <a:p>
            <a:pPr algn="ctr"/>
            <a:endParaRPr lang="en-GB" sz="1400" b="1" u="sng" dirty="0"/>
          </a:p>
          <a:p>
            <a:r>
              <a:rPr lang="en-GB" sz="1200" kern="1200" dirty="0">
                <a:solidFill>
                  <a:srgbClr val="2C3E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Boone, D. (2020). Prosthetists and orthotists. </a:t>
            </a:r>
            <a:r>
              <a:rPr lang="en-GB" sz="1200" i="1" kern="1200" dirty="0">
                <a:solidFill>
                  <a:srgbClr val="2C3E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Prosthetics &amp; Orthotics International</a:t>
            </a:r>
            <a:r>
              <a:rPr lang="en-GB" sz="1200" kern="1200" dirty="0">
                <a:solidFill>
                  <a:srgbClr val="2C3E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44(6), pp.368–372. </a:t>
            </a:r>
            <a:r>
              <a:rPr lang="en-GB" sz="1200" kern="1200" dirty="0" err="1">
                <a:solidFill>
                  <a:srgbClr val="2C3E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200" kern="1200" dirty="0">
                <a:solidFill>
                  <a:srgbClr val="2C3E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://doi.org/10.1177/0309364620968643. Accessed on. 22 October 2024.</a:t>
            </a:r>
            <a:br>
              <a:rPr lang="en-GB" sz="1200" kern="1200" dirty="0">
                <a:solidFill>
                  <a:srgbClr val="2C3E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1200" kern="1200" dirty="0">
                <a:solidFill>
                  <a:srgbClr val="2C3E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200" kern="1200" dirty="0">
                <a:solidFill>
                  <a:srgbClr val="2C3E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Discover engineering , 2024,</a:t>
            </a:r>
            <a:r>
              <a:rPr lang="en-GB" sz="1200" b="1" kern="1200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i="1" kern="1200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Prosthetics Design in Mechanical Engineering </a:t>
            </a:r>
            <a:r>
              <a:rPr lang="en-GB" sz="1200" u="sng" kern="1200" dirty="0">
                <a:solidFill>
                  <a:srgbClr val="2C3E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https://www.discoverengineering.org/prosthetics-design-in-mechanical-engineering/#:~:text=In%20mechanical%20engineering%2C%20designing%20prosthetics%20is%20about%20combining,are%20best%2C%20and%20how%20to%20control%20the%20prosthetics</a:t>
            </a:r>
            <a:r>
              <a:rPr lang="en-GB" sz="1200" kern="1200" dirty="0">
                <a:solidFill>
                  <a:srgbClr val="2C3E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(Accessed: 22 October 2024).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John Hopkins Medicine, (2024) </a:t>
            </a:r>
            <a:r>
              <a:rPr lang="en-GB" sz="1200" i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Health Prosthetics and Orthotics: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200" u="sng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https://www.hopkinsmedicine.org/health/treatment-tests-and-therapies/orthotist-and-prosthetist. Accessed on 09/10/2024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(Accessed: 10 October 2024). 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My care medical (2020)</a:t>
            </a:r>
            <a:r>
              <a:rPr lang="en-GB" sz="1200" i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.IMAGE: </a:t>
            </a:r>
            <a:r>
              <a:rPr lang="en-GB" sz="1200" u="sng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https://x.com/mycaremedical/status/1300331721192210435/photo/</a:t>
            </a:r>
            <a:r>
              <a:rPr lang="en-GB" sz="1200" u="sng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1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(Accessed: 10 October 2024).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National </a:t>
            </a:r>
            <a:r>
              <a:rPr lang="en-GB" sz="1200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Librabry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of Medicine, (2023). </a:t>
            </a:r>
            <a:r>
              <a:rPr lang="en-GB" sz="1200" i="1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Prosthetics through the ages : </a:t>
            </a:r>
            <a:r>
              <a:rPr lang="en-GB" sz="1200" u="sng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https://magazine.medlineplus.gov/article/prosthetics-through-the-ages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(Accessed: 16 October 2024.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kern="1200" dirty="0">
                <a:solidFill>
                  <a:srgbClr val="11111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NHS, (2024). </a:t>
            </a:r>
            <a:r>
              <a:rPr lang="en-GB" sz="1200" i="1" kern="1200" dirty="0">
                <a:solidFill>
                  <a:srgbClr val="11111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Prosthetics/Orthotics</a:t>
            </a:r>
            <a:r>
              <a:rPr lang="en-GB" sz="1200" kern="1200" dirty="0">
                <a:solidFill>
                  <a:srgbClr val="11111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: </a:t>
            </a:r>
            <a:r>
              <a:rPr lang="en-GB" sz="1200" u="sng" kern="1200" dirty="0">
                <a:solidFill>
                  <a:srgbClr val="F59E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https://www.healthcareers.nhs.uk/explore-roles/allied-health-professionals/roles-allied-health-professions/prosthetistorthoti</a:t>
            </a:r>
            <a:r>
              <a:rPr lang="en-GB" sz="1200" u="sng" kern="1200" dirty="0">
                <a:solidFill>
                  <a:schemeClr val="accent3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</a:t>
            </a:r>
            <a:r>
              <a:rPr lang="en-GB" sz="1200" u="sng" kern="1200" dirty="0">
                <a:solidFill>
                  <a:schemeClr val="accent3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</a:t>
            </a:r>
            <a:r>
              <a:rPr lang="en-GB" sz="1200" kern="1200" dirty="0">
                <a:solidFill>
                  <a:srgbClr val="11111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. (Accessed: 09 October 2024). </a:t>
            </a:r>
          </a:p>
          <a:p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kern="1200" dirty="0">
                <a:solidFill>
                  <a:srgbClr val="2C3E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Patel, P. and Gohil, P. (2024). Design, Analysis and Development of Prosthetic and Orthotic elements by Additive Manufacturing process. </a:t>
            </a:r>
            <a:r>
              <a:rPr lang="en-GB" sz="1200" i="1" kern="1200" dirty="0">
                <a:solidFill>
                  <a:srgbClr val="2C3E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Lightweight Materials and Manufacture</a:t>
            </a:r>
            <a:r>
              <a:rPr lang="en-GB" sz="1200" kern="1200" dirty="0">
                <a:solidFill>
                  <a:srgbClr val="2C3E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200" kern="1200" dirty="0" err="1">
                <a:solidFill>
                  <a:srgbClr val="2C3E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200" kern="1200" dirty="0">
                <a:solidFill>
                  <a:srgbClr val="2C3E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://doi.org/10.1016/j.ijlmm.2024.09.004. (Accessed: 10 October 2024).</a:t>
            </a:r>
          </a:p>
          <a:p>
            <a:endParaRPr lang="en-GB" sz="1200" dirty="0">
              <a:solidFill>
                <a:srgbClr val="2C3E50"/>
              </a:solidFill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kern="1200" dirty="0" err="1">
                <a:solidFill>
                  <a:srgbClr val="2D3238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Physiopedia</a:t>
            </a:r>
            <a:r>
              <a:rPr lang="en-GB" sz="1200" kern="1200" dirty="0">
                <a:solidFill>
                  <a:srgbClr val="2D3238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(2024). </a:t>
            </a:r>
            <a:r>
              <a:rPr lang="en-GB" sz="1200" i="1" kern="1200" dirty="0">
                <a:solidFill>
                  <a:srgbClr val="2D3238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Biomechanics in prosthetic </a:t>
            </a:r>
            <a:r>
              <a:rPr lang="en-GB" sz="1200" i="1" kern="1200" dirty="0" err="1">
                <a:solidFill>
                  <a:srgbClr val="2D3238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rehabilitation:.</a:t>
            </a:r>
            <a:r>
              <a:rPr lang="en-GB" sz="1200" u="sng" kern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hlinkClick r:id="rId8"/>
              </a:rPr>
              <a:t>https</a:t>
            </a:r>
            <a:r>
              <a:rPr lang="en-GB" sz="1200" u="sng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hlinkClick r:id="rId8"/>
              </a:rPr>
              <a:t>://www.physio-pedia.com/Biomechanics_in_prosthetic_rehabilitation</a:t>
            </a:r>
            <a:r>
              <a:rPr lang="en-GB" sz="120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. (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Accessed: 16 October 2024).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i="1" kern="1200" dirty="0">
                <a:solidFill>
                  <a:srgbClr val="2D3238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b="1" kern="1200" dirty="0">
                <a:solidFill>
                  <a:srgbClr val="555555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Sage journals (2020). </a:t>
            </a:r>
            <a:r>
              <a:rPr lang="en-GB" sz="1200" b="1" i="1" kern="1200" dirty="0">
                <a:solidFill>
                  <a:srgbClr val="555555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Prosthetists and orthotists: An evolution from mechanic to clinician: </a:t>
            </a:r>
            <a:r>
              <a:rPr lang="en-GB" sz="1200" u="sng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/>
              </a:rPr>
              <a:t>https://journals.sagepub.com/doi/full/10.1177/0309364620968643 Accessed </a:t>
            </a:r>
            <a:r>
              <a:rPr lang="en-GB" sz="1200" u="sng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10"/>
              </a:rPr>
              <a:t>on09/10/204</a:t>
            </a:r>
            <a:r>
              <a:rPr lang="en-GB" sz="12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(Accessed: 09 October 2024).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kern="1200" dirty="0">
                <a:solidFill>
                  <a:srgbClr val="2C3E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Turing, A. (2023). </a:t>
            </a:r>
            <a:r>
              <a:rPr lang="en-GB" sz="1200" i="1" kern="1200" dirty="0">
                <a:solidFill>
                  <a:srgbClr val="2C3E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 Introduction to Different Types of Prosthetics: A Comprehensive Guide</a:t>
            </a:r>
            <a:r>
              <a:rPr lang="en-GB" sz="1200" kern="1200" dirty="0">
                <a:solidFill>
                  <a:srgbClr val="2C3E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The Ability Toolbox. Available at: </a:t>
            </a:r>
            <a:r>
              <a:rPr lang="en-GB" sz="1200" u="sng" kern="1200" dirty="0">
                <a:solidFill>
                  <a:srgbClr val="2C3E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https://theabilitytoolbox.com/types-of-prosthetics/</a:t>
            </a:r>
            <a:r>
              <a:rPr lang="en-GB" sz="1200" kern="1200" dirty="0">
                <a:solidFill>
                  <a:srgbClr val="2C3E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(Accessed: 09 October 2024).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kern="1200" dirty="0">
                <a:solidFill>
                  <a:srgbClr val="2C3E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200" kern="1200" dirty="0">
                <a:solidFill>
                  <a:srgbClr val="11111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Who, (2017), </a:t>
            </a:r>
            <a:r>
              <a:rPr lang="en-GB" sz="1200" i="1" kern="1200" dirty="0">
                <a:solidFill>
                  <a:srgbClr val="11111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Who standards for prosthetics and orthotics: </a:t>
            </a:r>
            <a:r>
              <a:rPr lang="en-GB" sz="1200" u="sng" kern="1200" dirty="0">
                <a:solidFill>
                  <a:srgbClr val="4472C4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12"/>
              </a:rPr>
              <a:t>https</a:t>
            </a:r>
            <a:r>
              <a:rPr lang="en-GB" sz="1200" u="sng" kern="1200" dirty="0">
                <a:solidFill>
                  <a:srgbClr val="4472C4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13"/>
              </a:rPr>
              <a:t>://www.who.int/publications/i/item/9789241512480</a:t>
            </a:r>
            <a:r>
              <a:rPr lang="en-GB" sz="1200" kern="1200" dirty="0">
                <a:solidFill>
                  <a:srgbClr val="11111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(Accessed: 09 October 2024).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/>
            <a:endParaRPr lang="en-GB" sz="1400" b="1" u="sng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E876AB-6FA4-449A-85E9-B89D682BBEE3}"/>
              </a:ext>
            </a:extLst>
          </p:cNvPr>
          <p:cNvSpPr txBox="1"/>
          <p:nvPr/>
        </p:nvSpPr>
        <p:spPr>
          <a:xfrm>
            <a:off x="4632159" y="8805446"/>
            <a:ext cx="285148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Nicola walker - 1101189</a:t>
            </a:r>
          </a:p>
        </p:txBody>
      </p:sp>
    </p:spTree>
    <p:extLst>
      <p:ext uri="{BB962C8B-B14F-4D97-AF65-F5344CB8AC3E}">
        <p14:creationId xmlns:p14="http://schemas.microsoft.com/office/powerpoint/2010/main" val="4178807280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22ECB6E294CC94AB9CB471F6F764C73" ma:contentTypeVersion="5" ma:contentTypeDescription="Create a new document." ma:contentTypeScope="" ma:versionID="ac8ef1e4016cd5c74d413b014b0b0590">
  <xsd:schema xmlns:xsd="http://www.w3.org/2001/XMLSchema" xmlns:xs="http://www.w3.org/2001/XMLSchema" xmlns:p="http://schemas.microsoft.com/office/2006/metadata/properties" xmlns:ns3="b924220c-b521-4b04-85db-c1cedf06ef2e" targetNamespace="http://schemas.microsoft.com/office/2006/metadata/properties" ma:root="true" ma:fieldsID="87c1c523b69d4d5dd0868763d1856b7c" ns3:_="">
    <xsd:import namespace="b924220c-b521-4b04-85db-c1cedf06ef2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924220c-b521-4b04-85db-c1cedf06ef2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A053E94-AE1D-4BB5-9750-910B0EBBABD7}">
  <ds:schemaRefs>
    <ds:schemaRef ds:uri="http://purl.org/dc/elements/1.1/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purl.org/dc/dcmitype/"/>
    <ds:schemaRef ds:uri="b924220c-b521-4b04-85db-c1cedf06ef2e"/>
    <ds:schemaRef ds:uri="http://schemas.microsoft.com/office/2006/metadata/properties"/>
    <ds:schemaRef ds:uri="http://schemas.openxmlformats.org/package/2006/metadata/core-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9D55BBC5-482E-4E5E-A59C-BCFC9EEE70A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7D30263-BC12-435B-AB2F-D252D2F7F6D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924220c-b521-4b04-85db-c1cedf06ef2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8561</TotalTime>
  <Words>603</Words>
  <Application>Microsoft Office PowerPoint</Application>
  <PresentationFormat>On-screen Show (4:3)</PresentationFormat>
  <Paragraphs>33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2" baseType="lpstr">
      <vt:lpstr>Algerian</vt:lpstr>
      <vt:lpstr>-apple-system</vt:lpstr>
      <vt:lpstr>Arial</vt:lpstr>
      <vt:lpstr>Calibri</vt:lpstr>
      <vt:lpstr>Corbel</vt:lpstr>
      <vt:lpstr>Roboto</vt:lpstr>
      <vt:lpstr>Sage Peak</vt:lpstr>
      <vt:lpstr>sourcesansprolight</vt:lpstr>
      <vt:lpstr>Times New Roman</vt:lpstr>
      <vt:lpstr>Basis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Nicola Walker (1101189)</dc:creator>
  <cp:lastModifiedBy>Nicola Walker (1101189)</cp:lastModifiedBy>
  <cp:revision>28</cp:revision>
  <dcterms:created xsi:type="dcterms:W3CDTF">2024-10-09T18:15:10Z</dcterms:created>
  <dcterms:modified xsi:type="dcterms:W3CDTF">2024-10-29T20:28:56Z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0x010100122ECB6E294CC94AB9CB471F6F764C73</vt:lpwstr>
  </property>
</Properties>
</file>