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3" r:id="rId4"/>
    <p:sldId id="258" r:id="rId5"/>
    <p:sldId id="259" r:id="rId6"/>
    <p:sldId id="260" r:id="rId7"/>
    <p:sldId id="261" r:id="rId8"/>
    <p:sldId id="264" r:id="rId9"/>
    <p:sldId id="266" r:id="rId10"/>
    <p:sldId id="263" r:id="rId11"/>
    <p:sldId id="267" r:id="rId12"/>
    <p:sldId id="262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8" r:id="rId23"/>
    <p:sldId id="277" r:id="rId24"/>
    <p:sldId id="279" r:id="rId25"/>
    <p:sldId id="280" r:id="rId26"/>
    <p:sldId id="281" r:id="rId27"/>
    <p:sldId id="282" r:id="rId28"/>
    <p:sldId id="265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66F0A2-0D38-4401-8F74-97AA11D75AE6}" v="5" dt="2026-02-09T09:58:13.783"/>
    <p1510:client id="{A386C893-CEA0-8B8B-C21B-EDF8C69472DD}" v="1" dt="2026-02-09T09:05:38.5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1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4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undo custSel modSld">
      <pc:chgData name="Lara Hopkinson" userId="4c46a3d6-da89-4616-bd45-1b70e49404c2" providerId="ADAL" clId="{7F1F0841-190A-46F8-9915-0C9D4FD90F14}" dt="2026-02-09T09:58:18.348" v="264" actId="1076"/>
      <pc:docMkLst>
        <pc:docMk/>
      </pc:docMkLst>
      <pc:sldChg chg="addSp delSp modSp mod">
        <pc:chgData name="Lara Hopkinson" userId="4c46a3d6-da89-4616-bd45-1b70e49404c2" providerId="ADAL" clId="{7F1F0841-190A-46F8-9915-0C9D4FD90F14}" dt="2026-02-09T09:29:56.169" v="203" actId="1076"/>
        <pc:sldMkLst>
          <pc:docMk/>
          <pc:sldMk cId="782669766" sldId="272"/>
        </pc:sldMkLst>
        <pc:spChg chg="mod">
          <ac:chgData name="Lara Hopkinson" userId="4c46a3d6-da89-4616-bd45-1b70e49404c2" providerId="ADAL" clId="{7F1F0841-190A-46F8-9915-0C9D4FD90F14}" dt="2026-02-09T09:29:56.169" v="203" actId="1076"/>
          <ac:spMkLst>
            <pc:docMk/>
            <pc:sldMk cId="782669766" sldId="272"/>
            <ac:spMk id="2" creationId="{00000000-0000-0000-0000-000000000000}"/>
          </ac:spMkLst>
        </pc:spChg>
        <pc:picChg chg="del">
          <ac:chgData name="Lara Hopkinson" userId="4c46a3d6-da89-4616-bd45-1b70e49404c2" providerId="ADAL" clId="{7F1F0841-190A-46F8-9915-0C9D4FD90F14}" dt="2026-02-09T09:29:24.774" v="194" actId="478"/>
          <ac:picMkLst>
            <pc:docMk/>
            <pc:sldMk cId="782669766" sldId="272"/>
            <ac:picMk id="4" creationId="{00000000-0000-0000-0000-000000000000}"/>
          </ac:picMkLst>
        </pc:picChg>
        <pc:picChg chg="add mod modCrop">
          <ac:chgData name="Lara Hopkinson" userId="4c46a3d6-da89-4616-bd45-1b70e49404c2" providerId="ADAL" clId="{7F1F0841-190A-46F8-9915-0C9D4FD90F14}" dt="2026-02-09T09:29:51.909" v="202" actId="1076"/>
          <ac:picMkLst>
            <pc:docMk/>
            <pc:sldMk cId="782669766" sldId="272"/>
            <ac:picMk id="6" creationId="{9E34FD4F-06AE-385F-EBB3-96F79ECC01CA}"/>
          </ac:picMkLst>
        </pc:picChg>
      </pc:sldChg>
      <pc:sldChg chg="addSp delSp modSp mod">
        <pc:chgData name="Lara Hopkinson" userId="4c46a3d6-da89-4616-bd45-1b70e49404c2" providerId="ADAL" clId="{7F1F0841-190A-46F8-9915-0C9D4FD90F14}" dt="2026-02-09T09:58:18.348" v="264" actId="1076"/>
        <pc:sldMkLst>
          <pc:docMk/>
          <pc:sldMk cId="927726427" sldId="274"/>
        </pc:sldMkLst>
        <pc:spChg chg="del">
          <ac:chgData name="Lara Hopkinson" userId="4c46a3d6-da89-4616-bd45-1b70e49404c2" providerId="ADAL" clId="{7F1F0841-190A-46F8-9915-0C9D4FD90F14}" dt="2026-02-09T09:56:40.988" v="205" actId="478"/>
          <ac:spMkLst>
            <pc:docMk/>
            <pc:sldMk cId="927726427" sldId="274"/>
            <ac:spMk id="3" creationId="{00000000-0000-0000-0000-000000000000}"/>
          </ac:spMkLst>
        </pc:spChg>
        <pc:spChg chg="add mod">
          <ac:chgData name="Lara Hopkinson" userId="4c46a3d6-da89-4616-bd45-1b70e49404c2" providerId="ADAL" clId="{7F1F0841-190A-46F8-9915-0C9D4FD90F14}" dt="2026-02-09T09:58:18.348" v="264" actId="1076"/>
          <ac:spMkLst>
            <pc:docMk/>
            <pc:sldMk cId="927726427" sldId="274"/>
            <ac:spMk id="5" creationId="{FD50157C-66A7-4B36-4AD2-CAF475DDBCCF}"/>
          </ac:spMkLst>
        </pc:spChg>
        <pc:spChg chg="mod">
          <ac:chgData name="Lara Hopkinson" userId="4c46a3d6-da89-4616-bd45-1b70e49404c2" providerId="ADAL" clId="{7F1F0841-190A-46F8-9915-0C9D4FD90F14}" dt="2026-02-09T09:57:46.962" v="261" actId="20577"/>
          <ac:spMkLst>
            <pc:docMk/>
            <pc:sldMk cId="927726427" sldId="274"/>
            <ac:spMk id="6" creationId="{00000000-0000-0000-0000-000000000000}"/>
          </ac:spMkLst>
        </pc:spChg>
        <pc:picChg chg="add mod modCrop">
          <ac:chgData name="Lara Hopkinson" userId="4c46a3d6-da89-4616-bd45-1b70e49404c2" providerId="ADAL" clId="{7F1F0841-190A-46F8-9915-0C9D4FD90F14}" dt="2026-02-09T09:56:59.946" v="213" actId="14100"/>
          <ac:picMkLst>
            <pc:docMk/>
            <pc:sldMk cId="927726427" sldId="274"/>
            <ac:picMk id="4" creationId="{49E322FF-410E-FA75-CAB9-76C8B137F4F0}"/>
          </ac:picMkLst>
        </pc:picChg>
        <pc:picChg chg="del">
          <ac:chgData name="Lara Hopkinson" userId="4c46a3d6-da89-4616-bd45-1b70e49404c2" providerId="ADAL" clId="{7F1F0841-190A-46F8-9915-0C9D4FD90F14}" dt="2026-02-09T09:56:38.030" v="204" actId="478"/>
          <ac:picMkLst>
            <pc:docMk/>
            <pc:sldMk cId="927726427" sldId="274"/>
            <ac:picMk id="1026" creationId="{00000000-0000-0000-0000-000000000000}"/>
          </ac:picMkLst>
        </pc:picChg>
      </pc:sldChg>
      <pc:sldChg chg="addSp delSp modSp mod">
        <pc:chgData name="Lara Hopkinson" userId="4c46a3d6-da89-4616-bd45-1b70e49404c2" providerId="ADAL" clId="{7F1F0841-190A-46F8-9915-0C9D4FD90F14}" dt="2026-02-09T09:29:04.087" v="184" actId="20577"/>
        <pc:sldMkLst>
          <pc:docMk/>
          <pc:sldMk cId="816282924" sldId="283"/>
        </pc:sldMkLst>
        <pc:spChg chg="add mod">
          <ac:chgData name="Lara Hopkinson" userId="4c46a3d6-da89-4616-bd45-1b70e49404c2" providerId="ADAL" clId="{7F1F0841-190A-46F8-9915-0C9D4FD90F14}" dt="2026-02-09T09:29:04.087" v="184" actId="20577"/>
          <ac:spMkLst>
            <pc:docMk/>
            <pc:sldMk cId="816282924" sldId="283"/>
            <ac:spMk id="3" creationId="{702D0240-577A-A30E-B4A1-1B45BD1B4BDF}"/>
          </ac:spMkLst>
        </pc:spChg>
        <pc:spChg chg="del mod">
          <ac:chgData name="Lara Hopkinson" userId="4c46a3d6-da89-4616-bd45-1b70e49404c2" providerId="ADAL" clId="{7F1F0841-190A-46F8-9915-0C9D4FD90F14}" dt="2026-02-09T09:28:33.080" v="111"/>
          <ac:spMkLst>
            <pc:docMk/>
            <pc:sldMk cId="816282924" sldId="283"/>
            <ac:spMk id="5" creationId="{D30DA7A7-0E1A-2BEC-C027-7A58909776FB}"/>
          </ac:spMkLst>
        </pc:spChg>
        <pc:graphicFrameChg chg="mod modGraphic">
          <ac:chgData name="Lara Hopkinson" userId="4c46a3d6-da89-4616-bd45-1b70e49404c2" providerId="ADAL" clId="{7F1F0841-190A-46F8-9915-0C9D4FD90F14}" dt="2026-02-09T09:28:29.586" v="109" actId="20577"/>
          <ac:graphicFrameMkLst>
            <pc:docMk/>
            <pc:sldMk cId="816282924" sldId="283"/>
            <ac:graphicFrameMk id="4" creationId="{D91D5738-55E3-3EF7-AA8B-E718B5A29E42}"/>
          </ac:graphicFrameMkLst>
        </pc:graphicFrameChg>
      </pc:sldChg>
    </pc:docChg>
  </pc:docChgLst>
  <pc:docChgLst>
    <pc:chgData name="Lara Hopkinson" userId="S::lara.hopkinson@uwtsd.ac.uk::4c46a3d6-da89-4616-bd45-1b70e49404c2" providerId="AD" clId="Web-{A386C893-CEA0-8B8B-C21B-EDF8C69472DD}"/>
    <pc:docChg chg="sldOrd">
      <pc:chgData name="Lara Hopkinson" userId="S::lara.hopkinson@uwtsd.ac.uk::4c46a3d6-da89-4616-bd45-1b70e49404c2" providerId="AD" clId="Web-{A386C893-CEA0-8B8B-C21B-EDF8C69472DD}" dt="2026-02-09T09:05:38.574" v="0"/>
      <pc:docMkLst>
        <pc:docMk/>
      </pc:docMkLst>
      <pc:sldChg chg="ord">
        <pc:chgData name="Lara Hopkinson" userId="S::lara.hopkinson@uwtsd.ac.uk::4c46a3d6-da89-4616-bd45-1b70e49404c2" providerId="AD" clId="Web-{A386C893-CEA0-8B8B-C21B-EDF8C69472DD}" dt="2026-02-09T09:05:38.574" v="0"/>
        <pc:sldMkLst>
          <pc:docMk/>
          <pc:sldMk cId="3303556779" sldId="26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1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327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386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524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78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037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349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055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950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217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066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55DCE8-141A-46BE-BAFA-B944145C456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351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wpXAZdc0VI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gbc.org/" TargetMode="External"/><Relationship Id="rId7" Type="http://schemas.openxmlformats.org/officeDocument/2006/relationships/hyperlink" Target="http://www.globalabc.org/" TargetMode="External"/><Relationship Id="rId2" Type="http://schemas.openxmlformats.org/officeDocument/2006/relationships/hyperlink" Target="https://www.emeraldgrouppublishing.com/archived/realworldresearch/innovation/how-to-make-the-construction-sector-greener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amb2020.eu/" TargetMode="External"/><Relationship Id="rId5" Type="http://schemas.openxmlformats.org/officeDocument/2006/relationships/hyperlink" Target="http://www.newclimateeconomy.report/2016/a-roadmap-for-financing-sustainable-infrastructure" TargetMode="External"/><Relationship Id="rId4" Type="http://schemas.openxmlformats.org/officeDocument/2006/relationships/hyperlink" Target="http://www.navigator.irena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rnfields with bright sky">
            <a:extLst>
              <a:ext uri="{FF2B5EF4-FFF2-40B4-BE49-F238E27FC236}">
                <a16:creationId xmlns:a16="http://schemas.microsoft.com/office/drawing/2014/main" id="{BDC22A4E-2AF3-4A1C-4C66-361503CF17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" r="10852" b="-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5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Construction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072043"/>
            <a:ext cx="75438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Urban Communities (ACNA6005)</a:t>
            </a:r>
          </a:p>
          <a:p>
            <a:r>
              <a:rPr lang="en-GB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4268423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  <a:gd name="csX0" fmla="*/ 0 w 2606040"/>
              <a:gd name="csY0" fmla="*/ 0 h 18288"/>
              <a:gd name="csX1" fmla="*/ 599389 w 2606040"/>
              <a:gd name="csY1" fmla="*/ 0 h 18288"/>
              <a:gd name="csX2" fmla="*/ 1303020 w 2606040"/>
              <a:gd name="csY2" fmla="*/ 0 h 18288"/>
              <a:gd name="csX3" fmla="*/ 1876349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80590 w 2606040"/>
              <a:gd name="csY6" fmla="*/ 18288 h 18288"/>
              <a:gd name="csX7" fmla="*/ 1276960 w 2606040"/>
              <a:gd name="csY7" fmla="*/ 18288 h 18288"/>
              <a:gd name="csX8" fmla="*/ 65151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sz="1900"/>
              <a:t>What is it?</a:t>
            </a:r>
          </a:p>
          <a:p>
            <a:r>
              <a:rPr lang="en-GB" sz="1900"/>
              <a:t>Why is it important?</a:t>
            </a:r>
          </a:p>
          <a:p>
            <a:r>
              <a:rPr lang="en-GB" sz="1900"/>
              <a:t>Challenges</a:t>
            </a:r>
          </a:p>
          <a:p>
            <a:r>
              <a:rPr lang="en-GB" sz="1900"/>
              <a:t>Benefits</a:t>
            </a:r>
          </a:p>
          <a:p>
            <a:r>
              <a:rPr lang="en-GB" sz="1900"/>
              <a:t>Linkage to SDGs</a:t>
            </a:r>
          </a:p>
        </p:txBody>
      </p:sp>
      <p:pic>
        <p:nvPicPr>
          <p:cNvPr id="5" name="Picture 4" descr="3D spheres connected with a red line">
            <a:extLst>
              <a:ext uri="{FF2B5EF4-FFF2-40B4-BE49-F238E27FC236}">
                <a16:creationId xmlns:a16="http://schemas.microsoft.com/office/drawing/2014/main" id="{5BD0C6D8-25AA-B7F9-6850-2D33345A55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32" r="18847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58220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D602E-8413-9EEC-3FA2-9AC00187C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 outline - update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91D5738-55E3-3EF7-AA8B-E718B5A29E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7199732"/>
              </p:ext>
            </p:extLst>
          </p:nvPr>
        </p:nvGraphicFramePr>
        <p:xfrm>
          <a:off x="628650" y="1825625"/>
          <a:ext cx="788670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855203234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103202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9771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10 February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Sustainable Construction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292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17 February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7735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24 February 2025 (start 9am)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SCP (with MSc students)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5510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03 March 2025 (start 9am)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SD in Wales (with MSc students)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7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10 March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6026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17 March 2026 (start 9am)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Sustainable transport (with MSc students)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7583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24 March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SESSION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690988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02D0240-577A-A30E-B4A1-1B45BD1B4BDF}"/>
              </a:ext>
            </a:extLst>
          </p:cNvPr>
          <p:cNvSpPr txBox="1"/>
          <p:nvPr/>
        </p:nvSpPr>
        <p:spPr>
          <a:xfrm>
            <a:off x="711882" y="5523221"/>
            <a:ext cx="6743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Guest speaker for SD in Wales will be joining us on 21 April – time TBC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282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sustainable construction?</a:t>
            </a:r>
          </a:p>
        </p:txBody>
      </p:sp>
      <p:pic>
        <p:nvPicPr>
          <p:cNvPr id="4" name="Content Placeholder 3" descr="Asking Defining Questions - Excelsior College OWL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901" y="1690689"/>
            <a:ext cx="7076005" cy="4717337"/>
          </a:xfrm>
        </p:spPr>
      </p:pic>
    </p:spTree>
    <p:extLst>
      <p:ext uri="{BB962C8B-B14F-4D97-AF65-F5344CB8AC3E}">
        <p14:creationId xmlns:p14="http://schemas.microsoft.com/office/powerpoint/2010/main" val="2833485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sustainable construction?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“</a:t>
            </a:r>
            <a:r>
              <a:rPr lang="en-GB" i="1" dirty="0"/>
              <a:t>the practice of creating structures and using processes that are environmentally responsible and resource-efficient throughout a building's life-cycle from siting to design, construction, operation, maintenance, renovation and deconstruction</a:t>
            </a:r>
            <a:r>
              <a:rPr lang="en-GB" dirty="0"/>
              <a:t>” (US EPA)</a:t>
            </a:r>
          </a:p>
          <a:p>
            <a:pPr algn="just"/>
            <a:r>
              <a:rPr lang="en-GB" dirty="0"/>
              <a:t>“</a:t>
            </a:r>
            <a:r>
              <a:rPr lang="en-GB" i="1" dirty="0"/>
              <a:t>a way of building which aims at reducing (negative) health and environmental impacts caused by the construction process or by buildings or by the built-up environment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9388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sking Defining Questions - Excelsior College OWL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99" r="4799" b="-1"/>
          <a:stretch/>
        </p:blipFill>
        <p:spPr>
          <a:xfrm>
            <a:off x="74527" y="0"/>
            <a:ext cx="9143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11851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is it important?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5699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it is important…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6779" t="27290" r="28243" b="45191"/>
          <a:stretch/>
        </p:blipFill>
        <p:spPr>
          <a:xfrm>
            <a:off x="36239" y="2201074"/>
            <a:ext cx="9071521" cy="370008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3390"/>
            <a:ext cx="24392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Emerald Publishing</a:t>
            </a:r>
          </a:p>
        </p:txBody>
      </p:sp>
    </p:spTree>
    <p:extLst>
      <p:ext uri="{BB962C8B-B14F-4D97-AF65-F5344CB8AC3E}">
        <p14:creationId xmlns:p14="http://schemas.microsoft.com/office/powerpoint/2010/main" val="38126487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459824" y="4072546"/>
            <a:ext cx="7170072" cy="2373990"/>
            <a:chOff x="364822" y="4001294"/>
            <a:chExt cx="7170072" cy="2373990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64822" y="4001294"/>
              <a:ext cx="7167447" cy="23739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</p:pic>
        <p:sp>
          <p:nvSpPr>
            <p:cNvPr id="5" name="Rectangle 4"/>
            <p:cNvSpPr/>
            <p:nvPr/>
          </p:nvSpPr>
          <p:spPr>
            <a:xfrm>
              <a:off x="3449782" y="4001294"/>
              <a:ext cx="4085112" cy="8200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0341" y="423893"/>
            <a:ext cx="6286498" cy="377189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3390"/>
            <a:ext cx="35467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HM Government / The Guardian</a:t>
            </a:r>
          </a:p>
        </p:txBody>
      </p:sp>
    </p:spTree>
    <p:extLst>
      <p:ext uri="{BB962C8B-B14F-4D97-AF65-F5344CB8AC3E}">
        <p14:creationId xmlns:p14="http://schemas.microsoft.com/office/powerpoint/2010/main" val="828856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Challenges…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655869" cy="4444546"/>
          </a:xfrm>
        </p:spPr>
        <p:txBody>
          <a:bodyPr/>
          <a:lstStyle/>
          <a:p>
            <a:r>
              <a:rPr lang="en-GB" dirty="0"/>
              <a:t>Costs</a:t>
            </a:r>
          </a:p>
          <a:p>
            <a:r>
              <a:rPr lang="en-GB" dirty="0"/>
              <a:t>Political support / will</a:t>
            </a:r>
          </a:p>
          <a:p>
            <a:r>
              <a:rPr lang="en-GB" dirty="0"/>
              <a:t>Affordability</a:t>
            </a:r>
          </a:p>
          <a:p>
            <a:r>
              <a:rPr lang="en-GB" dirty="0"/>
              <a:t>Lack of awareness</a:t>
            </a:r>
          </a:p>
          <a:p>
            <a:r>
              <a:rPr lang="en-GB" dirty="0"/>
              <a:t>Lack of demand</a:t>
            </a:r>
          </a:p>
          <a:p>
            <a:r>
              <a:rPr lang="en-GB" dirty="0"/>
              <a:t>Lack of skilled staff</a:t>
            </a:r>
          </a:p>
          <a:p>
            <a:r>
              <a:rPr lang="en-GB" dirty="0"/>
              <a:t>Unable to prove business case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48990" t="21386" r="27014" b="7493"/>
          <a:stretch/>
        </p:blipFill>
        <p:spPr>
          <a:xfrm>
            <a:off x="5089320" y="0"/>
            <a:ext cx="3426030" cy="67696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3390"/>
            <a:ext cx="22753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GBC, 2018</a:t>
            </a:r>
          </a:p>
        </p:txBody>
      </p:sp>
    </p:spTree>
    <p:extLst>
      <p:ext uri="{BB962C8B-B14F-4D97-AF65-F5344CB8AC3E}">
        <p14:creationId xmlns:p14="http://schemas.microsoft.com/office/powerpoint/2010/main" val="2906133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628" y="175614"/>
            <a:ext cx="5199372" cy="64567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4676" y="1733046"/>
            <a:ext cx="2847819" cy="400474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3390"/>
            <a:ext cx="22559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HM Government</a:t>
            </a:r>
          </a:p>
        </p:txBody>
      </p:sp>
    </p:spTree>
    <p:extLst>
      <p:ext uri="{BB962C8B-B14F-4D97-AF65-F5344CB8AC3E}">
        <p14:creationId xmlns:p14="http://schemas.microsoft.com/office/powerpoint/2010/main" val="33035567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4818619"/>
          </a:xfrm>
        </p:spPr>
        <p:txBody>
          <a:bodyPr/>
          <a:lstStyle/>
          <a:p>
            <a:r>
              <a:rPr lang="en-GB" dirty="0"/>
              <a:t>Environmental</a:t>
            </a:r>
          </a:p>
          <a:p>
            <a:pPr lvl="1"/>
            <a:r>
              <a:rPr lang="en-GB" dirty="0"/>
              <a:t>Lower impact, maintaining &amp; enhancing the natural environment</a:t>
            </a:r>
          </a:p>
          <a:p>
            <a:pPr lvl="1"/>
            <a:r>
              <a:rPr lang="en-GB" dirty="0"/>
              <a:t>Taking the whole building life cycle into account</a:t>
            </a:r>
          </a:p>
          <a:p>
            <a:r>
              <a:rPr lang="en-GB" dirty="0"/>
              <a:t>Social</a:t>
            </a:r>
          </a:p>
          <a:p>
            <a:pPr lvl="1"/>
            <a:r>
              <a:rPr lang="en-GB" dirty="0"/>
              <a:t>Better environments for people to live &amp; work in</a:t>
            </a:r>
          </a:p>
          <a:p>
            <a:pPr lvl="1"/>
            <a:r>
              <a:rPr lang="en-GB" dirty="0"/>
              <a:t>Improving levels of well-being</a:t>
            </a:r>
          </a:p>
          <a:p>
            <a:pPr lvl="1"/>
            <a:r>
              <a:rPr lang="en-GB" dirty="0"/>
              <a:t>Mitigate crime &amp; other social problems</a:t>
            </a:r>
          </a:p>
          <a:p>
            <a:r>
              <a:rPr lang="en-GB" dirty="0"/>
              <a:t>Economic</a:t>
            </a:r>
          </a:p>
          <a:p>
            <a:pPr lvl="1"/>
            <a:r>
              <a:rPr lang="en-GB" dirty="0"/>
              <a:t>Cost savings (during construction &amp; operation)</a:t>
            </a:r>
          </a:p>
          <a:p>
            <a:pPr lvl="1"/>
            <a:r>
              <a:rPr lang="en-GB" dirty="0"/>
              <a:t>Encourage economic prosperity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6647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4153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Example: British Land HQ, London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271" y="1499827"/>
            <a:ext cx="3892979" cy="451149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669" y="1499827"/>
            <a:ext cx="3874788" cy="29470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2650" y="4556510"/>
            <a:ext cx="2797504" cy="205007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6513390"/>
            <a:ext cx="18343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British Land</a:t>
            </a:r>
          </a:p>
        </p:txBody>
      </p:sp>
    </p:spTree>
    <p:extLst>
      <p:ext uri="{BB962C8B-B14F-4D97-AF65-F5344CB8AC3E}">
        <p14:creationId xmlns:p14="http://schemas.microsoft.com/office/powerpoint/2010/main" val="32031515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8235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Example: off-grid PV, South Africa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489" y="1825625"/>
            <a:ext cx="4996107" cy="20457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2834" y="3871356"/>
            <a:ext cx="4351166" cy="272203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3390"/>
            <a:ext cx="13710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IRENA</a:t>
            </a:r>
          </a:p>
        </p:txBody>
      </p:sp>
    </p:spTree>
    <p:extLst>
      <p:ext uri="{BB962C8B-B14F-4D97-AF65-F5344CB8AC3E}">
        <p14:creationId xmlns:p14="http://schemas.microsoft.com/office/powerpoint/2010/main" val="41425851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688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266" y="87406"/>
            <a:ext cx="8098040" cy="1347074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Example: Australia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13390"/>
            <a:ext cx="13865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WGBC</a:t>
            </a: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E34FD4F-06AE-385F-EBB3-96F79ECC01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00" b="4779"/>
          <a:stretch>
            <a:fillRect/>
          </a:stretch>
        </p:blipFill>
        <p:spPr>
          <a:xfrm>
            <a:off x="0" y="1270747"/>
            <a:ext cx="9144000" cy="5499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6697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9341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6513390"/>
            <a:ext cx="42959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United Nations Office for Project Services</a:t>
            </a:r>
          </a:p>
        </p:txBody>
      </p:sp>
      <p:pic>
        <p:nvPicPr>
          <p:cNvPr id="4" name="Picture 3" descr="A computer screen shot of a dirt road&#10;&#10;AI-generated content may be incorrect.">
            <a:extLst>
              <a:ext uri="{FF2B5EF4-FFF2-40B4-BE49-F238E27FC236}">
                <a16:creationId xmlns:a16="http://schemas.microsoft.com/office/drawing/2014/main" id="{49E322FF-410E-FA75-CAB9-76C8B137F4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78" t="19890" r="8088" b="19559"/>
          <a:stretch>
            <a:fillRect/>
          </a:stretch>
        </p:blipFill>
        <p:spPr>
          <a:xfrm>
            <a:off x="220039" y="1351429"/>
            <a:ext cx="8882065" cy="41820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50157C-66A7-4B36-4AD2-CAF475DDBCCF}"/>
              </a:ext>
            </a:extLst>
          </p:cNvPr>
          <p:cNvSpPr txBox="1"/>
          <p:nvPr/>
        </p:nvSpPr>
        <p:spPr>
          <a:xfrm>
            <a:off x="2201618" y="5774023"/>
            <a:ext cx="5274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https://www.unops.org/democratic-republic-of-congo</a:t>
            </a:r>
          </a:p>
        </p:txBody>
      </p:sp>
    </p:spTree>
    <p:extLst>
      <p:ext uri="{BB962C8B-B14F-4D97-AF65-F5344CB8AC3E}">
        <p14:creationId xmlns:p14="http://schemas.microsoft.com/office/powerpoint/2010/main" val="9277264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9635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Example: BAMB project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5478" t="34160" r="30986" b="43189"/>
          <a:stretch/>
        </p:blipFill>
        <p:spPr>
          <a:xfrm>
            <a:off x="118137" y="2137558"/>
            <a:ext cx="8867624" cy="30757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3390"/>
            <a:ext cx="13706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BAMB</a:t>
            </a:r>
          </a:p>
        </p:txBody>
      </p:sp>
    </p:spTree>
    <p:extLst>
      <p:ext uri="{BB962C8B-B14F-4D97-AF65-F5344CB8AC3E}">
        <p14:creationId xmlns:p14="http://schemas.microsoft.com/office/powerpoint/2010/main" val="13888963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3771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4648" t="10908" r="25996" b="13331"/>
          <a:stretch/>
        </p:blipFill>
        <p:spPr>
          <a:xfrm>
            <a:off x="1425039" y="219578"/>
            <a:ext cx="6293921" cy="6440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661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9973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199" y="240477"/>
            <a:ext cx="3811979" cy="47649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822" y="4488874"/>
            <a:ext cx="4062104" cy="203105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022" y="2271836"/>
            <a:ext cx="2594757" cy="201475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3005" y="5299982"/>
            <a:ext cx="3371850" cy="13525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33874" y="240477"/>
            <a:ext cx="24003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0491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3836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 Alliance on Buildings &amp; Construction</a:t>
            </a:r>
          </a:p>
        </p:txBody>
      </p:sp>
      <p:pic>
        <p:nvPicPr>
          <p:cNvPr id="4" name="JwpXAZdc0V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94706" y="1819522"/>
            <a:ext cx="7986156" cy="449221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303813" y="6415022"/>
            <a:ext cx="4906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https://www.youtube.com/watch?v=JwpXAZdc0VI</a:t>
            </a:r>
          </a:p>
        </p:txBody>
      </p:sp>
    </p:spTree>
    <p:extLst>
      <p:ext uri="{BB962C8B-B14F-4D97-AF65-F5344CB8AC3E}">
        <p14:creationId xmlns:p14="http://schemas.microsoft.com/office/powerpoint/2010/main" val="4057999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764" y="1525978"/>
            <a:ext cx="8016586" cy="519545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Green construction: How to make the construction sector more sustainable (</a:t>
            </a:r>
            <a:r>
              <a:rPr lang="en-GB" dirty="0">
                <a:hlinkClick r:id="rId2"/>
              </a:rPr>
              <a:t>https://www.emeraldgrouppublishing.com/archived/realworldresearch/innovation/how-to-make-the-construction-sector-greener.htm</a:t>
            </a:r>
            <a:r>
              <a:rPr lang="en-GB" dirty="0"/>
              <a:t>) </a:t>
            </a:r>
          </a:p>
          <a:p>
            <a:r>
              <a:rPr lang="en-GB" dirty="0"/>
              <a:t>World Green Building Council Building Trends 2018</a:t>
            </a:r>
          </a:p>
          <a:p>
            <a:r>
              <a:rPr lang="en-GB" dirty="0"/>
              <a:t>World Green Building Council (</a:t>
            </a:r>
            <a:r>
              <a:rPr lang="en-GB" dirty="0">
                <a:hlinkClick r:id="rId3"/>
              </a:rPr>
              <a:t>www.wgbc.org</a:t>
            </a:r>
            <a:r>
              <a:rPr lang="en-GB" dirty="0"/>
              <a:t>)</a:t>
            </a:r>
          </a:p>
          <a:p>
            <a:r>
              <a:rPr lang="en-GB" dirty="0"/>
              <a:t>IRENA Project Navigator (</a:t>
            </a:r>
            <a:r>
              <a:rPr lang="en-GB" dirty="0">
                <a:hlinkClick r:id="rId4"/>
              </a:rPr>
              <a:t>www.navigator.irena.org/</a:t>
            </a:r>
            <a:r>
              <a:rPr lang="en-GB" dirty="0"/>
              <a:t>) </a:t>
            </a:r>
          </a:p>
          <a:p>
            <a:r>
              <a:rPr lang="en-GB" dirty="0"/>
              <a:t>New Climate Economy (</a:t>
            </a:r>
            <a:r>
              <a:rPr lang="en-GB" dirty="0">
                <a:hlinkClick r:id="rId5"/>
              </a:rPr>
              <a:t>www.newclimateeconomy.report/2016/a-roadmap-for-financing-sustainable-infrastructure</a:t>
            </a:r>
            <a:r>
              <a:rPr lang="en-GB" dirty="0"/>
              <a:t>) </a:t>
            </a:r>
          </a:p>
          <a:p>
            <a:r>
              <a:rPr lang="en-GB" dirty="0"/>
              <a:t>Buildings as Material Banks (</a:t>
            </a:r>
            <a:r>
              <a:rPr lang="en-GB" dirty="0">
                <a:hlinkClick r:id="rId6"/>
              </a:rPr>
              <a:t>www.bamb2020.eu</a:t>
            </a:r>
            <a:r>
              <a:rPr lang="en-GB" dirty="0"/>
              <a:t>) </a:t>
            </a:r>
          </a:p>
          <a:p>
            <a:r>
              <a:rPr lang="en-GB" dirty="0"/>
              <a:t>Global Alliance on Buildings &amp; Construction (</a:t>
            </a:r>
            <a:r>
              <a:rPr lang="en-GB" dirty="0">
                <a:hlinkClick r:id="rId7"/>
              </a:rPr>
              <a:t>www.globalabc.org/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8794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486</Words>
  <Application>Microsoft Office PowerPoint</Application>
  <PresentationFormat>On-screen Show (4:3)</PresentationFormat>
  <Paragraphs>84</Paragraphs>
  <Slides>28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Sustainable Construction</vt:lpstr>
      <vt:lpstr>Outline</vt:lpstr>
      <vt:lpstr>Term outline - update</vt:lpstr>
      <vt:lpstr>What is sustainable construction?</vt:lpstr>
      <vt:lpstr>What is sustainable construction?</vt:lpstr>
      <vt:lpstr>Why is it important?</vt:lpstr>
      <vt:lpstr>Why it is important…</vt:lpstr>
      <vt:lpstr>PowerPoint Presentation</vt:lpstr>
      <vt:lpstr>Challenges…</vt:lpstr>
      <vt:lpstr>PowerPoint Presentation</vt:lpstr>
      <vt:lpstr>Benefits</vt:lpstr>
      <vt:lpstr>Linkage to SDGs</vt:lpstr>
      <vt:lpstr>Example: British Land HQ, London</vt:lpstr>
      <vt:lpstr>Linkage to SDGs</vt:lpstr>
      <vt:lpstr>Example: off-grid PV, South Africa</vt:lpstr>
      <vt:lpstr>Linkage to SDGs</vt:lpstr>
      <vt:lpstr>Example: Australia</vt:lpstr>
      <vt:lpstr>Linkage to SDGs</vt:lpstr>
      <vt:lpstr>PowerPoint Presentation</vt:lpstr>
      <vt:lpstr>Linkage to SDGs</vt:lpstr>
      <vt:lpstr>Example: BAMB project</vt:lpstr>
      <vt:lpstr>Linkage to SDGs</vt:lpstr>
      <vt:lpstr>PowerPoint Presentation</vt:lpstr>
      <vt:lpstr>Linkage to SDGs</vt:lpstr>
      <vt:lpstr>PowerPoint Presentation</vt:lpstr>
      <vt:lpstr>Linkage to SDGs</vt:lpstr>
      <vt:lpstr>Global Alliance on Buildings &amp; Construction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Construction</dc:title>
  <dc:creator>Lara Hopkinson</dc:creator>
  <cp:lastModifiedBy>Lara Hopkinson</cp:lastModifiedBy>
  <cp:revision>29</cp:revision>
  <dcterms:created xsi:type="dcterms:W3CDTF">2021-01-06T09:10:10Z</dcterms:created>
  <dcterms:modified xsi:type="dcterms:W3CDTF">2026-02-09T09:58:26Z</dcterms:modified>
</cp:coreProperties>
</file>