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handoutMasterIdLst>
    <p:handoutMasterId r:id="rId43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10080625" cy="7559675"/>
  <p:notesSz cx="7772400" cy="10058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18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US" sz="1400" b="0" i="0" u="none" strike="noStrike" kern="1200">
              <a:ln>
                <a:noFill/>
              </a:ln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quarter" idx="1"/>
          </p:nvPr>
        </p:nvSpPr>
        <p:spPr>
          <a:xfrm>
            <a:off x="4399200" y="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US" sz="1400" b="0" i="0" u="none" strike="noStrike" kern="1200">
              <a:ln>
                <a:noFill/>
              </a:ln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2"/>
          </p:nvPr>
        </p:nvSpPr>
        <p:spPr>
          <a:xfrm>
            <a:off x="0" y="955548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US" sz="1400" b="0" i="0" u="none" strike="noStrike" kern="1200">
              <a:ln>
                <a:noFill/>
              </a:ln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3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E6A6FBD3-AACD-48C8-A881-0FDF70E2A07E}" type="slidenum">
              <a:t>‹#›</a:t>
            </a:fld>
            <a:endParaRPr lang="en-US" sz="1400" b="0" i="0" u="none" strike="noStrike" kern="1200">
              <a:ln>
                <a:noFill/>
              </a:ln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2524657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1371599" y="764280"/>
            <a:ext cx="5028480" cy="377136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3"/>
          </p:nvPr>
        </p:nvSpPr>
        <p:spPr>
          <a:xfrm>
            <a:off x="777239" y="4777560"/>
            <a:ext cx="6217560" cy="452592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4" name="Header Placeholder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rtl="0" hangingPunct="0">
              <a:buNone/>
              <a:tabLst/>
              <a:defRPr lang="en-US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Date Placeholder 4"/>
          <p:cNvSpPr txBox="1">
            <a:spLocks noGrp="1"/>
          </p:cNvSpPr>
          <p:nvPr>
            <p:ph type="dt" idx="1"/>
          </p:nvPr>
        </p:nvSpPr>
        <p:spPr>
          <a:xfrm>
            <a:off x="4399200" y="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r" rtl="0" hangingPunct="0">
              <a:buNone/>
              <a:tabLst/>
              <a:defRPr lang="en-US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955548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>
            <a:noAutofit/>
          </a:bodyPr>
          <a:lstStyle>
            <a:lvl1pPr lvl="0" rtl="0" hangingPunct="0">
              <a:buNone/>
              <a:tabLst/>
              <a:defRPr lang="en-US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>
            <a:noAutofit/>
          </a:bodyPr>
          <a:lstStyle>
            <a:lvl1pPr lvl="0" algn="r" rtl="0" hangingPunct="0">
              <a:buNone/>
              <a:tabLst/>
              <a:defRPr lang="en-US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0554CD90-70BF-4A9D-AA1F-BB0464457AE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697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en-US" sz="2000" b="0" i="0" u="none" strike="noStrike" kern="1200">
        <a:ln>
          <a:noFill/>
        </a:ln>
        <a:latin typeface="Liberation Sans" pitchFamily="18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4AEC2EA-174C-4F17-8FA9-F643B9BFEF74}" type="slidenum">
              <a:t>1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526280"/>
          </a:xfrm>
        </p:spPr>
        <p:txBody>
          <a:bodyPr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236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C9C3513-5022-4E67-82BE-2DCF89C28C57}" type="slidenum">
              <a:t>2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9828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45C8692-CACC-41A1-BB43-D0902FFD0DEB}" type="slidenum">
              <a:t>3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412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6FC9F41-DD90-478B-95B4-C650D20EB921}" type="slidenum">
              <a:t>4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526280"/>
          </a:xfrm>
        </p:spPr>
        <p:txBody>
          <a:bodyPr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1625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6C1DC9F-EDCF-49B8-8DFF-AB277DE11C15}" type="slidenum">
              <a:t>5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4424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AF1DB97-F488-4CA6-AFC8-4E6E7F5D98CE}" type="slidenum">
              <a:t>6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9446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4A1C174-9618-416F-96B2-5B3F9BC72037}" type="slidenum">
              <a:t>7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3833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1A3996D-51A0-4230-8FB1-C8F45A7395A2}" type="slidenum">
              <a:t>8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5401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00E89C18-539F-4B4B-8CC0-EE1AB7ECB725}" type="slidenum">
              <a:t>9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0371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35C03FC-B276-4CC8-B257-312A3CC8F2EB}" type="slidenum">
              <a:t>10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4251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91A2724-3CE5-4778-B7B0-229349845570}" type="slidenum">
              <a:t>11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876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5E25ABD-B8D2-41A0-9B0E-7C5B9D3A1A7D}" type="slidenum">
              <a:t>12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0448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3B7FDCF-0EBD-45F0-8413-F8E17998292C}" type="slidenum">
              <a:t>13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4669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E5320DB-3655-4E5D-948E-CAAD49362CBB}" type="slidenum">
              <a:t>14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5707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792D944-54B8-4120-A524-01B63162141E}" type="slidenum">
              <a:t>15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34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6A4C57A-6863-4795-8400-5190BB9825B4}" type="slidenum">
              <a:t>16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3971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17FA687-896E-4187-8021-348D5069D13C}" type="slidenum">
              <a:t>17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0522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9C13B0E-2EF8-47E7-B235-D8AC9D37FA6B}" type="slidenum">
              <a:t>18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2304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6592FC4-5F60-496A-B9C6-837740B9DDA0}" type="slidenum">
              <a:t>19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4438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DD3325F-FCA5-43C3-A809-3EC9690E9F4B}" type="slidenum">
              <a:t>20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49219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C45CB285-5C98-4A25-9D8F-EF33DB2A0061}" type="slidenum">
              <a:t>21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2159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3541272-720D-43ED-988C-9850BF016395}" type="slidenum">
              <a:t>22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6994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E309781-2C52-48BA-9F78-29D54D985B0B}" type="slidenum">
              <a:t>23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05388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DFF8DFC-A433-4BB0-8985-F0E8E49FB6E9}" type="slidenum">
              <a:t>24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2530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E96EBFF-CBB2-4386-99F0-66E015556EF5}" type="slidenum">
              <a:t>25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6292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C562C2BD-248F-4884-BD3C-96BFBCCFFE27}" type="slidenum">
              <a:t>26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74942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7057174-6C63-4052-9F43-85ECB8CDF64C}" type="slidenum">
              <a:t>27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7543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870742B-2A77-4DF7-B20B-54E40715A784}" type="slidenum">
              <a:t>28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5349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2EA41DC-6396-4109-861F-F76DB7AA1C1A}" type="slidenum">
              <a:t>29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38420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E49C1EE-2A97-4071-A2C8-612F072D16E8}" type="slidenum">
              <a:t>30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7114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80A36DE-10F1-429F-84A1-5C08998132AA}" type="slidenum">
              <a:t>31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08269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0E7A35DB-850B-4F8E-9901-668835AE59CE}" type="slidenum">
              <a:t>32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88755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CD6F36E-ECCB-4E60-892C-4E5EC337B796}" type="slidenum">
              <a:t>33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701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B77271F-410A-401D-8E1F-6DB34B9DAD4C}" type="slidenum">
              <a:t>34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72812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5A7CD7F-F474-411D-948F-7C24FCBAE35E}" type="slidenum">
              <a:t>35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89257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14261FD-B334-4785-AEB0-AA863088E1BC}" type="slidenum">
              <a:t>36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47589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A4B0FC1-CCED-44B9-A46A-A20E192216E7}" type="slidenum">
              <a:t>37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48463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21E4DB3-E4F0-4781-86C6-F4837944A4AF}" type="slidenum">
              <a:t>38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45186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84D50F1-6D7D-4C01-ABD2-5A5D5A774132}" type="slidenum">
              <a:t>39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65888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CC3373F2-E75F-4452-B162-07CC5E57E4B8}" type="slidenum">
              <a:t>40</a:t>
            </a:fld>
            <a:endParaRPr lang="en-US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60"/>
            <a:ext cx="6217560" cy="443592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417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07D9B43-9DC4-4F8C-878B-F1D90101ED8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51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10A13D9-6F55-4777-8243-C14E6B5AD68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273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0C3B2D6-26B7-44EE-9976-5A07D70F4CA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586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2431B45-F431-452C-BFA3-F7E20CD9F53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210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2DD811D-B53D-47D2-960B-1C8AF1A2BF6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04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3F16096-3D7F-46C8-8E95-F5F3D3A844C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15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61D2F87-D766-4BE6-8DD8-14C1E820219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659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A6372F1-9920-41C6-8525-23F39A035F3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562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B006D2-974F-40A2-BAC6-22E63486072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49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1167E97-4421-4067-848C-345C9E26AF6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65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2DBFF85-3FF0-4D5B-B2B7-C37C9884FC7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915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rtl="0" hangingPunct="0">
              <a:buNone/>
              <a:tabLst/>
              <a:defRPr lang="en-US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ctr" rtl="0" hangingPunct="0">
              <a:buNone/>
              <a:tabLst/>
              <a:defRPr lang="en-US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700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r" rtl="0" hangingPunct="0">
              <a:buNone/>
              <a:tabLst/>
              <a:defRPr lang="en-US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6F1B3E61-E58B-4CDB-AE04-97A48E0AE332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en-US" sz="4400" b="0" i="0" u="none" strike="noStrike" kern="1200">
          <a:ln>
            <a:noFill/>
          </a:ln>
          <a:latin typeface="Liberation Sans" pitchFamily="18"/>
        </a:defRPr>
      </a:lvl1pPr>
    </p:titleStyle>
    <p:bodyStyle>
      <a:lvl1pPr rtl="0" hangingPunct="0">
        <a:spcBef>
          <a:spcPts val="0"/>
        </a:spcBef>
        <a:spcAft>
          <a:spcPts val="1417"/>
        </a:spcAft>
        <a:tabLst/>
        <a:defRPr lang="en-US" sz="3200" b="0" i="0" u="none" strike="noStrike" kern="1200">
          <a:ln>
            <a:noFill/>
          </a:ln>
          <a:latin typeface="Liberation Sans" pitchFamily="18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 noGrp="1"/>
          </p:cNvSpPr>
          <p:nvPr>
            <p:ph type="subTitle" idx="4294967295"/>
          </p:nvPr>
        </p:nvSpPr>
        <p:spPr>
          <a:xfrm>
            <a:off x="503999" y="1372799"/>
            <a:ext cx="9071640" cy="4314001"/>
          </a:xfrm>
        </p:spPr>
        <p:txBody>
          <a:bodyPr anchor="ctr">
            <a:spAutoFit/>
          </a:bodyPr>
          <a:lstStyle/>
          <a:p>
            <a:pPr lvl="0" algn="ctr"/>
            <a:r>
              <a:rPr lang="en-US" sz="4800" dirty="0"/>
              <a:t>Developing Safety Critical Systems</a:t>
            </a:r>
          </a:p>
          <a:p>
            <a:pPr lvl="0" algn="ctr"/>
            <a:endParaRPr lang="en-US" sz="4800" dirty="0"/>
          </a:p>
          <a:p>
            <a:pPr lvl="0" algn="ctr"/>
            <a:endParaRPr lang="en-US" sz="4800" dirty="0"/>
          </a:p>
          <a:p>
            <a:pPr lvl="0" algn="ctr"/>
            <a:r>
              <a:rPr lang="en-US" sz="2600" dirty="0"/>
              <a:t>Dr. Glenn L. </a:t>
            </a:r>
            <a:r>
              <a:rPr lang="en-US" sz="2600" dirty="0" smtClean="0"/>
              <a:t>Jenkins</a:t>
            </a:r>
          </a:p>
          <a:p>
            <a:pPr lvl="0" algn="ctr"/>
            <a:r>
              <a:rPr lang="en-US" sz="2600" dirty="0" smtClean="0"/>
              <a:t>Tim Bashford</a:t>
            </a:r>
            <a:endParaRPr lang="en-US" sz="2600" dirty="0"/>
          </a:p>
          <a:p>
            <a:pPr lvl="0" algn="ctr"/>
            <a:endParaRPr lang="en-US" sz="2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/>
              <a:t>In this lesson: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Life-cycle models recap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Safety life-cycle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Development methods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Designing for safety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Maintainability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Human factors in safety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Safety analysis and management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597960" y="910440"/>
            <a:ext cx="9071640" cy="623412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2400" dirty="0"/>
              <a:t>Previously considered methods for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Identification and evaluation of hazards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Generation of safety requirements</a:t>
            </a:r>
          </a:p>
          <a:p>
            <a:pPr lvl="0">
              <a:buSzPct val="45000"/>
              <a:buFont typeface="StarSymbol"/>
              <a:buChar char="●"/>
            </a:pPr>
            <a:r>
              <a:rPr lang="en-US" sz="2400" dirty="0"/>
              <a:t>Next?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Develop (including design) the system to minimize risk and achieve these requirements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Techniques applied in order or preference to achieve this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100000"/>
              <a:buAutoNum type="arabicPeriod"/>
            </a:pPr>
            <a:r>
              <a:rPr lang="en-US" dirty="0">
                <a:latin typeface="Liberation Sans" pitchFamily="18"/>
              </a:rPr>
              <a:t>Produce a system which is intrinsically safe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Incapable of releasing sufficient energy to cause harm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Usually impossible or impractical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100000"/>
              <a:buAutoNum type="arabicPeriod"/>
            </a:pPr>
            <a:r>
              <a:rPr lang="en-US" dirty="0">
                <a:latin typeface="Liberation Sans" pitchFamily="18"/>
              </a:rPr>
              <a:t> Adopt design techniques to minimize hazards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100000"/>
              <a:buAutoNum type="arabicPeriod"/>
            </a:pPr>
            <a:r>
              <a:rPr lang="en-US" sz="2000" dirty="0">
                <a:latin typeface="Liberation Sans" pitchFamily="18"/>
              </a:rPr>
              <a:t>Attempt to control hazards when they occur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Includes the use of failsafe devices, damage control and containment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100000"/>
              <a:buAutoNum type="arabicPeriod"/>
            </a:pPr>
            <a:r>
              <a:rPr lang="en-US" sz="2000" dirty="0">
                <a:latin typeface="Liberation Sans" pitchFamily="18"/>
              </a:rPr>
              <a:t>Reduce the impact of hazards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Use of warning devices and training staff in emergency procedures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1640" cy="1262520"/>
          </a:xfrm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989600"/>
          </a:xfrm>
        </p:spPr>
        <p:txBody>
          <a:bodyPr>
            <a:spAutoFit/>
          </a:bodyPr>
          <a:lstStyle/>
          <a:p>
            <a:pPr lvl="0">
              <a:buSzPct val="45000"/>
              <a:buFont typeface="StarSymbol"/>
              <a:buChar char="●"/>
            </a:pPr>
            <a:r>
              <a:rPr lang="en-US" sz="2800"/>
              <a:t>Many models developed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600">
                <a:latin typeface="Liberation Sans" pitchFamily="18"/>
              </a:rPr>
              <a:t>Each describes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200">
                <a:latin typeface="Liberation Sans" pitchFamily="18"/>
              </a:rPr>
              <a:t>Phases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200">
                <a:latin typeface="Liberation Sans" pitchFamily="18"/>
              </a:rPr>
              <a:t>Produces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200">
                <a:latin typeface="Liberation Sans" pitchFamily="18"/>
              </a:rPr>
              <a:t>Inter-dependencies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200">
                <a:latin typeface="Liberation Sans" pitchFamily="18"/>
              </a:rPr>
              <a:t>Inter-relationships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600">
                <a:latin typeface="Liberation Sans" pitchFamily="18"/>
              </a:rPr>
              <a:t>Advantages and disadvantages to each often specialized for a given purpose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600">
                <a:latin typeface="Liberation Sans" pitchFamily="18"/>
              </a:rPr>
              <a:t>Example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200">
                <a:latin typeface="Liberation Sans" pitchFamily="18"/>
              </a:rPr>
              <a:t>V diagram (next slide)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US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0" y="0"/>
            <a:ext cx="5715000" cy="733967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200">
                <a:latin typeface="Liberation Sans" pitchFamily="18"/>
              </a:rPr>
              <a:t>V - Diagram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>
                <a:latin typeface="Liberation Sans" pitchFamily="18"/>
              </a:rPr>
              <a:t>Note that in addition to the primary flow of the process there are many secondary flows with information from earlier stages feeding into latter ones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>
                <a:latin typeface="Liberation Sans" pitchFamily="18"/>
              </a:rPr>
              <a:t>Companies often evolve their own models based on the V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>
                <a:latin typeface="Liberation Sans" pitchFamily="18"/>
              </a:rPr>
              <a:t>This is always a simplifications as there is inevitable iteration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>
                <a:latin typeface="Liberation Sans" pitchFamily="18"/>
              </a:rPr>
              <a:t>Development life-cycle from draft of IEC 1508 (next slide)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>
                <a:latin typeface="Liberation Sans" pitchFamily="18"/>
              </a:rPr>
              <a:t>Primarily concerned with electrical, electronic and programmable electronic technologies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>
                <a:latin typeface="Liberation Sans" pitchFamily="18"/>
              </a:rPr>
              <a:t>But factors in other technologies also (medical, hydrolic etc)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>
                <a:latin typeface="Liberation Sans" pitchFamily="18"/>
              </a:rPr>
              <a:t>Explicitly covers planning etc.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>
                <a:latin typeface="Liberation Sans" pitchFamily="18"/>
              </a:rPr>
              <a:t>Standard describes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>
                <a:latin typeface="Liberation Sans" pitchFamily="18"/>
              </a:rPr>
              <a:t>The inputs and outputs of each stage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>
                <a:latin typeface="Liberation Sans" pitchFamily="18"/>
              </a:rPr>
              <a:t>Activities at each stage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4680" y="131400"/>
            <a:ext cx="7470720" cy="741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78412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/>
              <a:t>Life-cycles are well established and well understood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Safety life-cycles capitalize on this and use them to ensure that safety concerns remain a focus throughout the development of a system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The safety life cycle from draft IEC 1508 (next slide)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Is similar to the previous life-cycle but includes and additional hazard and risk analysis phase forming part of the system requirements stage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Again a simplification – assessment and verification in every stage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US" sz="3200">
              <a:latin typeface="Liberation Sans" pitchFamily="18"/>
            </a:endParaRPr>
          </a:p>
          <a:p>
            <a:pPr lvl="0">
              <a:buSzPct val="45000"/>
              <a:buFont typeface="StarSymbol"/>
              <a:buChar char="●"/>
            </a:pP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01600" y="228600"/>
            <a:ext cx="6885000" cy="71456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35320" y="1347480"/>
            <a:ext cx="9071640" cy="619596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The phases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 Note that (3) is the preliminary hazard and risk analysis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Hazard and risk analysis is implicit in each stage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5 – top level design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Allocation of safety features to the most appropriate sub-system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May include the use of non SW components to increase safety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Complexity should be reduced where-ever possible (i.e. use a mechanical stop button rather than an shutdown menu option).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6 &amp; 8 – System must be installed, used and maintained in an appropriate manner to remain safe. This is defined early in design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7 – design of methods to validate the completed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9 – electric / electronic / programmable safety related systems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10 -safety related systems based on other technologies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11 – external risk reduction techniques (staff training etc.)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US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12 – Installation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13 – certification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14 &amp; 15 – maintenance (minor changes) &amp; retro-fitting (major changes)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16 – decommissioning</a:t>
            </a:r>
          </a:p>
          <a:p>
            <a:pPr lvl="0">
              <a:buSzPct val="45000"/>
              <a:buFont typeface="StarSymbol"/>
              <a:buChar char="●"/>
            </a:pP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3258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2000" dirty="0"/>
              <a:t>Development Methods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Most development similar to that in other areas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However dominated by a need to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Produce dependability and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Demonstrate that dependability (for certification etc.)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Requirements and Hazard Analysis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Customer requirements / user requirements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Safety features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Safety invariants from preliminary hazard analysis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Impose constraints on system from the outset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Hazard analysis is ongoing (each decision in the design / development process may have an impact on design).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76756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Specification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Define precise operation of the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Unambiguous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Functionality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Performance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Interaction with other systems and operators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System invariants and any constraints they place on the system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Where work is subcontracted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Company provides user requirements to subcontractor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Subcontractor provides specification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Consultation to get this right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Legal document / binding contract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At the end of development subcontractor produce tests to confirm specification fulfilled (this hopefully means system meets requirements)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US" sz="24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Top-level design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Decomposition of the software in to manageable modules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Determination of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interfaces between these modules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functionality and safety features within each module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Often specifies a hierarchical design (consider this later)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Detailed design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Detailed design of each module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Often decomposition process is iterative with modules being broken down in to sub modules with their own specification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9560" y="914400"/>
            <a:ext cx="9071640" cy="6200999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Specification must be	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Correct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Contain no errors or omissions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Complete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State what the system should do in all cases, including failure and or error states (track cartridge switch example)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Consistent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No conflicting areas – this can be tricky not conflicting can mean something does not get done.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Unambiguous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Natural language prone to error and misinterpretation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e.g. “Here is a picture of a man eating lion”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A number of structured techniques developed (SSADM, UML </a:t>
            </a:r>
            <a:r>
              <a:rPr lang="en-US" sz="1600" dirty="0" err="1">
                <a:latin typeface="Liberation Sans" pitchFamily="18"/>
              </a:rPr>
              <a:t>etc</a:t>
            </a:r>
            <a:r>
              <a:rPr lang="en-US" sz="1600" dirty="0">
                <a:latin typeface="Liberation Sans" pitchFamily="18"/>
              </a:rPr>
              <a:t>) – described as semi formal as they lack mathematical rigor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Formal Methods – can be mathematically proved (we will look at these </a:t>
            </a:r>
            <a:r>
              <a:rPr lang="en-US" sz="1600" dirty="0" smtClean="0">
                <a:latin typeface="Liberation Sans" pitchFamily="18"/>
              </a:rPr>
              <a:t>later).</a:t>
            </a:r>
            <a:endParaRPr lang="en-US" sz="16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Some computer based tools available to assist the process e.g. CORE (developed by British Aerospace)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7200" y="1371599"/>
            <a:ext cx="9071640" cy="615420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Animation of the Specification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Faults in specification a huge problem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Can be tackled with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Software animation (prototyping)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Illustrate various characteristics of the system defined by the specification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May not meet timing / fault tolerance / UI requirements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May be developed using less rigorous techniques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Allows engineers to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Investigate implications of design decisions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Correct errors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Hi-light any misunderstanding of requirements resulting from ambiguity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Simulation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Distinct from software animation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Used to study performance of an actual software during </a:t>
            </a:r>
            <a:r>
              <a:rPr lang="en-US" sz="1600" b="1" dirty="0">
                <a:latin typeface="Liberation Sans" pitchFamily="18"/>
              </a:rPr>
              <a:t>testing</a:t>
            </a:r>
            <a:r>
              <a:rPr lang="en-US" sz="1600" dirty="0">
                <a:latin typeface="Liberation Sans" pitchFamily="18"/>
              </a:rPr>
              <a:t>  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Animation used to simulate specification rather than design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Module Implementation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Constructing circuits (not for us hopefully)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Writing programs </a:t>
            </a:r>
            <a:r>
              <a:rPr lang="en-US" sz="1800" dirty="0" smtClean="0">
                <a:latin typeface="Liberation Sans" pitchFamily="18"/>
              </a:rPr>
              <a:t>(us)</a:t>
            </a:r>
            <a:endParaRPr lang="en-US" sz="1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Choice of programming language will be based 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Language characteristics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Design team experience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Available tools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Module 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Divided into static and dynamic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Dynamic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Execute module to investigate characteristics (testing)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Within test harness possibly using stubs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685799" y="441360"/>
            <a:ext cx="9071640" cy="6634079"/>
          </a:xfrm>
        </p:spPr>
        <p:txBody>
          <a:bodyPr/>
          <a:lstStyle/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Static Testing (aka static analysis)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Design reviews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Code reviews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Can identify bugs not found by dynamic testing due to the limited number of test cases that can be executed in a given time frame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Cannot identify emergent system properties – performance, stability etc.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Test plan created for testing will include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Techniques to be adopted in identifying test cases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Methods to be used in assessing adequacy of testing process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Degree of Independence of testers from programmers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Testing environment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Criterion used to determine test completion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Test cases written each specifying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Initial state of component under test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Set of inputs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Expected outputs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During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Errors reported, fixed and test re-run until criteria satisfied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71536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System integration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Assembly of complete system from modules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Range of methods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Progressive integration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Bottom up testing components brought together as subsystems and tested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Big Bang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Bring whole system together and test as one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Major problems with spec. found early 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Makes testing very difficult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System 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Test whole system using dynamic or static techniques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May not be possible in normal operating environment (e.g. air traffic control / reactor control) and so simulation may be used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Certification	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Independent assessment for all stages of development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Must be performed with adequate care and competence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Necessitates the provision of documentary evidence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To support all aspects of the work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Full evidence of tests and their results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Must be planned at the start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So all phases are documented to an appropriate level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Guidelines for techniques </a:t>
            </a:r>
            <a:r>
              <a:rPr lang="en-US" sz="2400" dirty="0" err="1">
                <a:latin typeface="Liberation Sans" pitchFamily="18"/>
              </a:rPr>
              <a:t>etc</a:t>
            </a:r>
            <a:r>
              <a:rPr lang="en-US" sz="2400" dirty="0">
                <a:latin typeface="Liberation Sans" pitchFamily="18"/>
              </a:rPr>
              <a:t> are followed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33736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1800" dirty="0"/>
              <a:t>Designing for Safety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Design is General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Occurs throughout lifestyle not just in neat boxes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May be divided in to four activities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Abstraction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Generalizing and identifying essentials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Decomposition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Reducing an object into a number of simpler, smaller parts, analysis of interfaces and structures, modularization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Elaboration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Detailing, adding features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Decision making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Identification and selection of alternative strategies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US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457200" y="685799"/>
            <a:ext cx="9071640" cy="667908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Faults and the design process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Types of fault – specification, random hardware, systematic design faults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Tackled with techniques to, avoid, remove, detect and tolerate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Three approaches relevant in the design stages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System Architecture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Large effect on the systems ability to tolerate faults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Can provide protection from random hardware faults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Relates to both hardware, software and non-electronic components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We'll look at fault tolerance in a later lecture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Reliability Engineering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Concerned with the susceptibility of a system to hardware component failures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Outside the scope of the module (Private </a:t>
            </a:r>
            <a:r>
              <a:rPr lang="en-US" dirty="0" smtClean="0">
                <a:latin typeface="Liberation Sans" pitchFamily="18"/>
              </a:rPr>
              <a:t>study)</a:t>
            </a:r>
            <a:endParaRPr lang="en-US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Quality Management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Cover all aspects of system's life, from conception to decommissioning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3510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Partitioning and Safety	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Partitioning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Dividing functionality between components of a system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e.g. emergency stop as electronic, electric or software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Decisions made using a different criterion from more conventional software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Normally consider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Development cost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Unit price (e.g. cheaper to do everything in software on a single programmable chip)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In safety critical systems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Least complex solution (over other factors)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Avoid complexity and possible failure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Motivation:  Reduction in cost of ownership i.e. chances of fault leading to litigation, loss of business, reduction in output etc.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88060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Hierarchical Design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Used for hardware and software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Divide system into a series of layers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Lower levels – processors, sensors, control devices etc.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Intermediate levels – common routines, device drivers etc.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Essentially insulate high level from low level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Higher levels – application level software or logic hardware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Enforces downward only functional dependence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Results in layers of abstraction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Functionality of lower levels hidden from those above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Can prevent high level modules accessing potentially dangerous low level functions except though dependable interfaces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E.g. A low level function which turns on a drill may be protected by a mid level module which ensures that the </a:t>
            </a:r>
            <a:r>
              <a:rPr lang="en-US" dirty="0" err="1">
                <a:latin typeface="Liberation Sans" pitchFamily="18"/>
              </a:rPr>
              <a:t>gaurd</a:t>
            </a:r>
            <a:r>
              <a:rPr lang="en-US" dirty="0">
                <a:latin typeface="Liberation Sans" pitchFamily="18"/>
              </a:rPr>
              <a:t> is in place.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US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58756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Encapsulation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Interlocks, guards </a:t>
            </a:r>
            <a:r>
              <a:rPr lang="en-US" dirty="0" err="1">
                <a:latin typeface="Liberation Sans" pitchFamily="18"/>
              </a:rPr>
              <a:t>etc</a:t>
            </a:r>
            <a:r>
              <a:rPr lang="en-US" dirty="0">
                <a:latin typeface="Liberation Sans" pitchFamily="18"/>
              </a:rPr>
              <a:t> may be encapsulated in the middle layer (as in the last example)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May be possible to encapsulate all safety critical </a:t>
            </a:r>
            <a:r>
              <a:rPr lang="en-US" dirty="0" err="1">
                <a:latin typeface="Liberation Sans" pitchFamily="18"/>
              </a:rPr>
              <a:t>critical</a:t>
            </a:r>
            <a:r>
              <a:rPr lang="en-US" dirty="0">
                <a:latin typeface="Liberation Sans" pitchFamily="18"/>
              </a:rPr>
              <a:t> functions, with guards and interlocks at a low level.  Hence only low level modules need a high level of integrity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This however is now always possible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Complexity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It is possible to go too far!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Increasing modularization leads to more interfaces and additional complexity which in itself cases problems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Fault </a:t>
            </a:r>
            <a:r>
              <a:rPr lang="en-US" sz="1800" dirty="0" err="1">
                <a:latin typeface="Liberation Sans" pitchFamily="18"/>
              </a:rPr>
              <a:t>Tolerence</a:t>
            </a:r>
            <a:r>
              <a:rPr lang="en-US" sz="1800" dirty="0">
                <a:latin typeface="Liberation Sans" pitchFamily="18"/>
              </a:rPr>
              <a:t> (I know we've not done it yet)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Can also be implemented in lower levels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Higher levels may never know that a fault was detected and avoided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US" sz="18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62355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Safety Kernels and Firewalls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Safety kernel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Simple arrangement composed of hardware and software forms the heart of a critical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Small size and lack of complexity allow it to be tested to a point where it is trusted to ensure the safety of the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May provide safety critical functions or provide operating system components that perform critical tasks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Ability of designer to protect kernel from outside influence may determine the success of this approach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Firewall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May be logical or physical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May be a physical barrier to the effects of component failure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In software prevents access unauthorized access / modification of the data it protects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May be more of a security concern than a safety one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38812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2000" dirty="0"/>
              <a:t>Maintainability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Long term safety requires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Correct use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Must be used as it was intended to be used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Correct </a:t>
            </a:r>
            <a:r>
              <a:rPr lang="en-US" dirty="0" smtClean="0">
                <a:latin typeface="Liberation Sans" pitchFamily="18"/>
              </a:rPr>
              <a:t>maintainability</a:t>
            </a:r>
            <a:endParaRPr lang="en-US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This must be as envisaged by designers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Safety less visible in these phases (unless something goes wrong)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Requires commitment from senior management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Design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This must be considered in the design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For example if the system is to be used during maintainable (or parts of it) reactors cannot stop while a hard drive is changed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529560" y="1143000"/>
            <a:ext cx="9071640" cy="627299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Design for Maintainability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Requirements for maintainable vary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Some systems can be shutdown between periods of operation for maintenance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Offline maintenance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Goal of design is to reduce cost of maintenance by reducing frequency of servicing and the time take for the work to be undertaken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Others must remain operational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May be possible to shut the system down for maintenance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In which case frequency of the work and the time taken determine the availability.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Alternatively system may be designed so that it can be maintained in service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Utilizing redundancy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Multiple modules performing the same job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Requires careful design (greater complexity)</a:t>
            </a:r>
          </a:p>
          <a:p>
            <a:pPr lvl="7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Parts </a:t>
            </a:r>
            <a:r>
              <a:rPr lang="en-US" sz="1600" dirty="0" smtClean="0">
                <a:latin typeface="Liberation Sans" pitchFamily="18"/>
              </a:rPr>
              <a:t>of </a:t>
            </a:r>
            <a:r>
              <a:rPr lang="en-US" sz="1600" dirty="0">
                <a:latin typeface="Liberation Sans" pitchFamily="18"/>
              </a:rPr>
              <a:t>the system shutdown independently</a:t>
            </a:r>
          </a:p>
          <a:p>
            <a:pPr lvl="7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May reduce fault tolerance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29452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Types of maintenance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Preventative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Aims to keep the system in good order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Performed according to some prearranged schedule at a convenient time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Or triggered by monitor of system health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Corrective Maintenance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Carried out at a time determined by the failure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In fault tolerant systems may be possible for the system to continue with degraded performance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e.g. modern aircraft – some systems designed such that the repair of a module can wait until the aircraft returns to its home base while remaining acceptably safe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Maintainability may be described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 Quantitatively  - e.g. using MTTR based on statistics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Qualitatively – difficulty of the job (chinook)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98996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Maintenance-induced failures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Evidence suggests there is a significant probability that maintenance will not be completed correctly and that this will produce new hazards in the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Attributed to weaknesses in the design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Less likely if maintenance has been considered as part of the design process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Improving maintainability may reduce system safety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E.g. - Built-in test equipment (BITE)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Speeds maintainability by aiding location of faults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Increase in complexity therefore reducing reliability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Though not synonymous with safety will reduce overall safety levels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Thus there is a trade off between maintainability and safety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529560" y="914400"/>
            <a:ext cx="9071640" cy="6227279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1800" dirty="0"/>
              <a:t>Human Factors in Safety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Humans </a:t>
            </a:r>
            <a:r>
              <a:rPr lang="en-US" sz="1800" dirty="0" smtClean="0">
                <a:latin typeface="Liberation Sans" pitchFamily="18"/>
              </a:rPr>
              <a:t>are:</a:t>
            </a:r>
            <a:endParaRPr lang="en-US" sz="1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Highly complex and as a result unreliable &amp; unpredictable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Attempt to remove humans from any tasks which can be implemented by following a set of well defined rules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Machines are good a well defined rules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Flexible and adaptable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Often invaluable when the system goes into uncharted territory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Humans bring both complications and benefits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Authority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System must give up some authority to the user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E.g. During automated landing pilot can take over manual control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May allow the pilot to make mistakes the computer wouldn't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May overcome faults with aircraft or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User may fulfill fault tolerance and redundancy requirements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457200" y="1373039"/>
            <a:ext cx="9071640" cy="594216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Partitioning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Some features partitioned to human operator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 err="1">
                <a:latin typeface="Liberation Sans" pitchFamily="18"/>
              </a:rPr>
              <a:t>Liveware</a:t>
            </a:r>
            <a:r>
              <a:rPr lang="en-US" dirty="0">
                <a:latin typeface="Liberation Sans" pitchFamily="18"/>
              </a:rPr>
              <a:t> – a term used for programmers in project planning used here to indicate any human who forms part of the system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Not a simplification as humans are more complex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Try to remove humans from safety critical system components as far as possible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Example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Signalmen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Can route trains but cannot put two on a collision course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Drivers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Various alarms but decisions still left to the driver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Systems such as 'dead mans handle' aim to compensate for driver issues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Aim to partition to the strengths of each (computer &amp; human)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1494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Human Error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Investigations into any major accident assign blame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Act of God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More likely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Human Error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System Error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However system errors are due to errors on the part of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Developers – if its a systematic error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Maintenance personnel or mangers – if its a maintenance issue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Human Error is often welcomed by developers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This to some extent absolves them of fault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However poor HCI (or man machine interface MMI) is responsible for many human errors (this is a huge area outside scope of this module).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7200" y="1567439"/>
            <a:ext cx="9071640" cy="597960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2400" dirty="0"/>
              <a:t>Safety Analysis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Combines hazard and risk analysis with a consideration of the systems design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Process of looking assessing the safety of a system by assessing the hazards and the methods used to cope with them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IEC 1508 (referrers to this as 'overall safety validation')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In the UK HSE (1987) framework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Outlines various activities required to asses the overall safety of a system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Clearly safety is an ongoing task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Hazard Analysis -&gt; Risk Analysis -&gt; Safety integrity levels -&gt; design and development (matched to integrity levels) -&gt; integration -&gt; validation &gt; certification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17919" y="1451160"/>
          <a:ext cx="8326080" cy="3931920"/>
        </p:xfrm>
        <a:graphic>
          <a:graphicData uri="http://schemas.openxmlformats.org/drawingml/2006/table">
            <a:tbl>
              <a:tblPr firstRow="1" bandRow="1"/>
              <a:tblGrid>
                <a:gridCol w="1708200">
                  <a:extLst>
                    <a:ext uri="{9D8B030D-6E8A-4147-A177-3AD203B41FA5}">
                      <a16:colId xmlns:a16="http://schemas.microsoft.com/office/drawing/2014/main" xmlns="" val="2055297569"/>
                    </a:ext>
                  </a:extLst>
                </a:gridCol>
                <a:gridCol w="6617880">
                  <a:extLst>
                    <a:ext uri="{9D8B030D-6E8A-4147-A177-3AD203B41FA5}">
                      <a16:colId xmlns:a16="http://schemas.microsoft.com/office/drawing/2014/main" xmlns="" val="3609149548"/>
                    </a:ext>
                  </a:extLst>
                </a:gridCol>
              </a:tblGrid>
              <a:tr h="337320">
                <a:tc gridSpan="2"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HSE Safety Framework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842906605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Analyze the hazards</a:t>
                      </a:r>
                    </a:p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(a) identify the potential hazards</a:t>
                      </a:r>
                    </a:p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(b) evaluate the events leading to those hazards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25938472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Identify the safety-related systems within the plant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870015318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Decide on the required level of safety integrity for the safety-related 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0317041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Design the safety-related system using the safety integrity criteria relevant for the specify application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90411611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Carry out integrity analysis to assess the level of safety integrity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270605333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Ensure, from the analysis of 5 that the integrity levels of 3 have been achieved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32813577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63472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2400" dirty="0"/>
              <a:t>Safety Management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Safety is not achieved by following a given development method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Must be built into the system considered at each stage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Safety of a system is determined by its all aspects of its development and use and requires the attention of all concerned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Safety culture encouraged from the top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Well defined safety policy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Monitoring and assessment of safety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In-house and where appropriate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External / Independent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US" sz="24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Management dependent on company structure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Normally project manager has ultimate responsibility for safety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Development delegated to design team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Nominated person will sign of system on their behalf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Project management team (PMT)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Administer safety at each stage (perform hazard and risk analysis)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Perform verification – including formal proofs if appropriate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Responsible for documentation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Including safety plan and safety log (discussed earlier)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Appoint design team to perform actual system specification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US" sz="20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9560" y="1428840"/>
            <a:ext cx="9071640" cy="588636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Management team takes advice from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200" dirty="0">
                <a:latin typeface="Liberation Sans" pitchFamily="18"/>
              </a:rPr>
              <a:t>Independent safety assessor – reviews and audits activities and documents relevant to safety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200" dirty="0">
                <a:latin typeface="Liberation Sans" pitchFamily="18"/>
              </a:rPr>
              <a:t>Independent verification and validation team (IV &amp; V)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Possibly independent company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External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Will carry out formal reviews at various stages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200" dirty="0">
                <a:latin typeface="Liberation Sans" pitchFamily="18"/>
              </a:rPr>
              <a:t>Committee will contain members of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PMT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Design team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IV &amp; V team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Contractors and subcontractors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Independent safety assessor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Customer or user rep.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3</a:t>
            </a:r>
            <a:r>
              <a:rPr lang="en-US" sz="1200" baseline="30000" dirty="0">
                <a:latin typeface="Liberation Sans" pitchFamily="18"/>
              </a:rPr>
              <a:t>rd</a:t>
            </a:r>
            <a:r>
              <a:rPr lang="en-US" sz="1200" dirty="0">
                <a:latin typeface="Liberation Sans" pitchFamily="18"/>
              </a:rPr>
              <a:t> party rep.  (e.g. environment agency etc.)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200" dirty="0">
                <a:latin typeface="Liberation Sans" pitchFamily="18"/>
              </a:rPr>
              <a:t>Minutes will form part of the safety log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200" dirty="0">
                <a:latin typeface="Liberation Sans" pitchFamily="18"/>
              </a:rPr>
              <a:t>Project manager also takes advice from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200" dirty="0">
                <a:latin typeface="Liberation Sans" pitchFamily="18"/>
              </a:rPr>
              <a:t>Quality adviser and Safety adviser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1134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Management Issues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Essential that a well designed structure exists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Must define duties and responsibilities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Define chain of command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Safety closely linked to quality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Technical competence and training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Degree of competence may be demonstrated by the achievement of some academic award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Few specific qualifications exist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BCS recommends (in addition to standard SE)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Hazard / Risk analysis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Formal methods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Management of safety critical systems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US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6750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2800" dirty="0"/>
              <a:t>Summary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Safety is a continual theme in the development of safety critical systems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Not an added extra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Requires the augmentation of normal development techniques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Changes the nature of decisions taken in the design phase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More focus on cost reduction though safety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Must consider use / maintenance of system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Management an important factor in ensuring a continued focus on safety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</TotalTime>
  <Words>2797</Words>
  <Application>Microsoft Office PowerPoint</Application>
  <PresentationFormat>Custom</PresentationFormat>
  <Paragraphs>454</Paragraphs>
  <Slides>40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Arial</vt:lpstr>
      <vt:lpstr>Calibri</vt:lpstr>
      <vt:lpstr>DejaVu Sans</vt:lpstr>
      <vt:lpstr>Liberation Sans</vt:lpstr>
      <vt:lpstr>Liberation Serif</vt:lpstr>
      <vt:lpstr>Lohit Devanagari</vt:lpstr>
      <vt:lpstr>StarSymbol</vt:lpstr>
      <vt:lpstr>WenQuanYi Zen Hei</vt:lpstr>
      <vt:lpstr>Default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Glenn Jenkins</dc:creator>
  <cp:lastModifiedBy>Tim Bashford</cp:lastModifiedBy>
  <cp:revision>19</cp:revision>
  <dcterms:created xsi:type="dcterms:W3CDTF">2010-12-24T08:59:58Z</dcterms:created>
  <dcterms:modified xsi:type="dcterms:W3CDTF">2015-11-19T14:00:44Z</dcterms:modified>
</cp:coreProperties>
</file>