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4" r:id="rId5"/>
    <p:sldId id="260" r:id="rId6"/>
    <p:sldId id="261" r:id="rId7"/>
    <p:sldId id="263" r:id="rId8"/>
    <p:sldId id="265" r:id="rId9"/>
    <p:sldId id="266" r:id="rId10"/>
    <p:sldId id="267"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30F464-A68D-4E2F-A253-2473D0EC93B0}" v="1" dt="2022-12-02T22:43:04.1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65" autoAdjust="0"/>
    <p:restoredTop sz="94249" autoAdjust="0"/>
  </p:normalViewPr>
  <p:slideViewPr>
    <p:cSldViewPr snapToGrid="0">
      <p:cViewPr varScale="1">
        <p:scale>
          <a:sx n="102" d="100"/>
          <a:sy n="102" d="100"/>
        </p:scale>
        <p:origin x="126" y="282"/>
      </p:cViewPr>
      <p:guideLst/>
    </p:cSldViewPr>
  </p:slideViewPr>
  <p:outlineViewPr>
    <p:cViewPr>
      <p:scale>
        <a:sx n="33" d="100"/>
        <a:sy n="33" d="100"/>
      </p:scale>
      <p:origin x="0" y="-51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5" d="100"/>
          <a:sy n="55" d="100"/>
        </p:scale>
        <p:origin x="288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ata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B40B85-7A7C-435B-90D5-4EFB0FCECCD3}"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44CEBCA5-69DE-4647-B7B7-398189FD1566}">
      <dgm:prSet/>
      <dgm:spPr/>
      <dgm:t>
        <a:bodyPr/>
        <a:lstStyle/>
        <a:p>
          <a:pPr>
            <a:lnSpc>
              <a:spcPct val="100000"/>
            </a:lnSpc>
          </a:pPr>
          <a:r>
            <a:rPr lang="en-US"/>
            <a:t>Meaningfulness</a:t>
          </a:r>
        </a:p>
      </dgm:t>
    </dgm:pt>
    <dgm:pt modelId="{E874C6A8-FBF6-48C8-845E-E095179EF622}" type="parTrans" cxnId="{005D20B6-1D96-4DFD-96B1-453B72723A3B}">
      <dgm:prSet/>
      <dgm:spPr/>
      <dgm:t>
        <a:bodyPr/>
        <a:lstStyle/>
        <a:p>
          <a:endParaRPr lang="en-US"/>
        </a:p>
      </dgm:t>
    </dgm:pt>
    <dgm:pt modelId="{A8AA128C-47E5-4C4D-B28D-D712956B8CCF}" type="sibTrans" cxnId="{005D20B6-1D96-4DFD-96B1-453B72723A3B}">
      <dgm:prSet/>
      <dgm:spPr/>
      <dgm:t>
        <a:bodyPr/>
        <a:lstStyle/>
        <a:p>
          <a:endParaRPr lang="en-US"/>
        </a:p>
      </dgm:t>
    </dgm:pt>
    <dgm:pt modelId="{B5543AE2-04CB-45BC-8EDC-2A272FDE2408}">
      <dgm:prSet/>
      <dgm:spPr/>
      <dgm:t>
        <a:bodyPr/>
        <a:lstStyle/>
        <a:p>
          <a:pPr>
            <a:lnSpc>
              <a:spcPct val="100000"/>
            </a:lnSpc>
          </a:pPr>
          <a:r>
            <a:rPr lang="en-US"/>
            <a:t>Safety</a:t>
          </a:r>
        </a:p>
      </dgm:t>
    </dgm:pt>
    <dgm:pt modelId="{F9C5D4B8-2D2D-42A0-AEEA-3432CF311AE4}" type="parTrans" cxnId="{41907EE8-9F73-4C04-BBB7-63C21EB13955}">
      <dgm:prSet/>
      <dgm:spPr/>
      <dgm:t>
        <a:bodyPr/>
        <a:lstStyle/>
        <a:p>
          <a:endParaRPr lang="en-US"/>
        </a:p>
      </dgm:t>
    </dgm:pt>
    <dgm:pt modelId="{027A21D8-5B57-4CD7-9894-080BE0C25D5E}" type="sibTrans" cxnId="{41907EE8-9F73-4C04-BBB7-63C21EB13955}">
      <dgm:prSet/>
      <dgm:spPr/>
      <dgm:t>
        <a:bodyPr/>
        <a:lstStyle/>
        <a:p>
          <a:endParaRPr lang="en-US"/>
        </a:p>
      </dgm:t>
    </dgm:pt>
    <dgm:pt modelId="{3B1CC9CA-F509-4720-AE1C-BC47639583F4}">
      <dgm:prSet/>
      <dgm:spPr/>
      <dgm:t>
        <a:bodyPr/>
        <a:lstStyle/>
        <a:p>
          <a:pPr>
            <a:lnSpc>
              <a:spcPct val="100000"/>
            </a:lnSpc>
          </a:pPr>
          <a:r>
            <a:rPr lang="en-US" dirty="0"/>
            <a:t>Availability</a:t>
          </a:r>
        </a:p>
      </dgm:t>
    </dgm:pt>
    <dgm:pt modelId="{B6E13604-F4D3-42DD-AD9A-21FB12AFBEB7}" type="parTrans" cxnId="{7474A6E9-834B-4BE1-BD78-7FA25B2287BD}">
      <dgm:prSet/>
      <dgm:spPr/>
      <dgm:t>
        <a:bodyPr/>
        <a:lstStyle/>
        <a:p>
          <a:endParaRPr lang="en-US"/>
        </a:p>
      </dgm:t>
    </dgm:pt>
    <dgm:pt modelId="{76289E79-0474-4DF3-99BE-6A3B93C3531B}" type="sibTrans" cxnId="{7474A6E9-834B-4BE1-BD78-7FA25B2287BD}">
      <dgm:prSet/>
      <dgm:spPr/>
      <dgm:t>
        <a:bodyPr/>
        <a:lstStyle/>
        <a:p>
          <a:endParaRPr lang="en-US"/>
        </a:p>
      </dgm:t>
    </dgm:pt>
    <dgm:pt modelId="{174C5BB1-486B-4FA8-A514-75FC8C53B2B0}" type="pres">
      <dgm:prSet presAssocID="{ADB40B85-7A7C-435B-90D5-4EFB0FCECCD3}" presName="root" presStyleCnt="0">
        <dgm:presLayoutVars>
          <dgm:dir/>
          <dgm:resizeHandles val="exact"/>
        </dgm:presLayoutVars>
      </dgm:prSet>
      <dgm:spPr/>
    </dgm:pt>
    <dgm:pt modelId="{FEF0CDBF-5928-4E01-AFAE-92B95A79F2F2}" type="pres">
      <dgm:prSet presAssocID="{44CEBCA5-69DE-4647-B7B7-398189FD1566}" presName="compNode" presStyleCnt="0"/>
      <dgm:spPr/>
    </dgm:pt>
    <dgm:pt modelId="{02494E89-9D99-48DB-A76A-E03581E1F0F5}" type="pres">
      <dgm:prSet presAssocID="{44CEBCA5-69DE-4647-B7B7-398189FD1566}" presName="iconRect" presStyleLbl="node1" presStyleIdx="0" presStyleCnt="3" custScaleX="209018" custScaleY="25922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rt"/>
        </a:ext>
      </dgm:extLst>
    </dgm:pt>
    <dgm:pt modelId="{66857C26-CB57-4CFE-A0E3-8825A1B0CC5C}" type="pres">
      <dgm:prSet presAssocID="{44CEBCA5-69DE-4647-B7B7-398189FD1566}" presName="spaceRect" presStyleCnt="0"/>
      <dgm:spPr/>
    </dgm:pt>
    <dgm:pt modelId="{77BAC461-679A-45C4-B13C-F6C582674592}" type="pres">
      <dgm:prSet presAssocID="{44CEBCA5-69DE-4647-B7B7-398189FD1566}" presName="textRect" presStyleLbl="revTx" presStyleIdx="0" presStyleCnt="3">
        <dgm:presLayoutVars>
          <dgm:chMax val="1"/>
          <dgm:chPref val="1"/>
        </dgm:presLayoutVars>
      </dgm:prSet>
      <dgm:spPr/>
    </dgm:pt>
    <dgm:pt modelId="{E43ECABE-5647-4E79-9EAA-D6492F334BCD}" type="pres">
      <dgm:prSet presAssocID="{A8AA128C-47E5-4C4D-B28D-D712956B8CCF}" presName="sibTrans" presStyleCnt="0"/>
      <dgm:spPr/>
    </dgm:pt>
    <dgm:pt modelId="{9C37AA18-01EA-4542-8859-D90318641868}" type="pres">
      <dgm:prSet presAssocID="{B5543AE2-04CB-45BC-8EDC-2A272FDE2408}" presName="compNode" presStyleCnt="0"/>
      <dgm:spPr/>
    </dgm:pt>
    <dgm:pt modelId="{320A6BC7-95FC-4FD9-8954-B9069026848F}" type="pres">
      <dgm:prSet presAssocID="{B5543AE2-04CB-45BC-8EDC-2A272FDE2408}" presName="iconRect" presStyleLbl="node1" presStyleIdx="1" presStyleCnt="3" custScaleX="228525" custScaleY="25504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tecting Hand"/>
        </a:ext>
      </dgm:extLst>
    </dgm:pt>
    <dgm:pt modelId="{9F7B518B-819F-44DF-97F9-25410A7CA55A}" type="pres">
      <dgm:prSet presAssocID="{B5543AE2-04CB-45BC-8EDC-2A272FDE2408}" presName="spaceRect" presStyleCnt="0"/>
      <dgm:spPr/>
    </dgm:pt>
    <dgm:pt modelId="{26BD5F46-59BB-49D4-9CE1-B67BB4CB3E55}" type="pres">
      <dgm:prSet presAssocID="{B5543AE2-04CB-45BC-8EDC-2A272FDE2408}" presName="textRect" presStyleLbl="revTx" presStyleIdx="1" presStyleCnt="3">
        <dgm:presLayoutVars>
          <dgm:chMax val="1"/>
          <dgm:chPref val="1"/>
        </dgm:presLayoutVars>
      </dgm:prSet>
      <dgm:spPr/>
    </dgm:pt>
    <dgm:pt modelId="{6F136876-64AA-4679-BFD7-9A34B45D00AC}" type="pres">
      <dgm:prSet presAssocID="{027A21D8-5B57-4CD7-9894-080BE0C25D5E}" presName="sibTrans" presStyleCnt="0"/>
      <dgm:spPr/>
    </dgm:pt>
    <dgm:pt modelId="{7622A6A8-637E-411C-8A19-1CAEFC30FA75}" type="pres">
      <dgm:prSet presAssocID="{3B1CC9CA-F509-4720-AE1C-BC47639583F4}" presName="compNode" presStyleCnt="0"/>
      <dgm:spPr/>
    </dgm:pt>
    <dgm:pt modelId="{DD5BD48F-F217-430F-BA1A-062A16DC4ADA}" type="pres">
      <dgm:prSet presAssocID="{3B1CC9CA-F509-4720-AE1C-BC47639583F4}" presName="iconRect" presStyleLbl="node1" presStyleIdx="2" presStyleCnt="3" custScaleX="264124" custScaleY="22584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D1EC3572-6532-4185-9F86-1DAA0C52C21D}" type="pres">
      <dgm:prSet presAssocID="{3B1CC9CA-F509-4720-AE1C-BC47639583F4}" presName="spaceRect" presStyleCnt="0"/>
      <dgm:spPr/>
    </dgm:pt>
    <dgm:pt modelId="{06AA9028-D2FC-4FB4-ADE2-8D5A70854DB2}" type="pres">
      <dgm:prSet presAssocID="{3B1CC9CA-F509-4720-AE1C-BC47639583F4}" presName="textRect" presStyleLbl="revTx" presStyleIdx="2" presStyleCnt="3" custScaleY="82285">
        <dgm:presLayoutVars>
          <dgm:chMax val="1"/>
          <dgm:chPref val="1"/>
        </dgm:presLayoutVars>
      </dgm:prSet>
      <dgm:spPr/>
    </dgm:pt>
  </dgm:ptLst>
  <dgm:cxnLst>
    <dgm:cxn modelId="{BDFCA901-3939-46B1-9C85-0F10A899AC20}" type="presOf" srcId="{B5543AE2-04CB-45BC-8EDC-2A272FDE2408}" destId="{26BD5F46-59BB-49D4-9CE1-B67BB4CB3E55}" srcOrd="0" destOrd="0" presId="urn:microsoft.com/office/officeart/2018/2/layout/IconLabelList"/>
    <dgm:cxn modelId="{75086104-FD2C-4164-9A90-232C4BBEC62D}" type="presOf" srcId="{3B1CC9CA-F509-4720-AE1C-BC47639583F4}" destId="{06AA9028-D2FC-4FB4-ADE2-8D5A70854DB2}" srcOrd="0" destOrd="0" presId="urn:microsoft.com/office/officeart/2018/2/layout/IconLabelList"/>
    <dgm:cxn modelId="{A0078F04-639F-4B4F-837A-3C3A8AEDC8B2}" type="presOf" srcId="{44CEBCA5-69DE-4647-B7B7-398189FD1566}" destId="{77BAC461-679A-45C4-B13C-F6C582674592}" srcOrd="0" destOrd="0" presId="urn:microsoft.com/office/officeart/2018/2/layout/IconLabelList"/>
    <dgm:cxn modelId="{005D20B6-1D96-4DFD-96B1-453B72723A3B}" srcId="{ADB40B85-7A7C-435B-90D5-4EFB0FCECCD3}" destId="{44CEBCA5-69DE-4647-B7B7-398189FD1566}" srcOrd="0" destOrd="0" parTransId="{E874C6A8-FBF6-48C8-845E-E095179EF622}" sibTransId="{A8AA128C-47E5-4C4D-B28D-D712956B8CCF}"/>
    <dgm:cxn modelId="{679C5EDD-FD5D-4567-BBF1-39C9BC8C561B}" type="presOf" srcId="{ADB40B85-7A7C-435B-90D5-4EFB0FCECCD3}" destId="{174C5BB1-486B-4FA8-A514-75FC8C53B2B0}" srcOrd="0" destOrd="0" presId="urn:microsoft.com/office/officeart/2018/2/layout/IconLabelList"/>
    <dgm:cxn modelId="{41907EE8-9F73-4C04-BBB7-63C21EB13955}" srcId="{ADB40B85-7A7C-435B-90D5-4EFB0FCECCD3}" destId="{B5543AE2-04CB-45BC-8EDC-2A272FDE2408}" srcOrd="1" destOrd="0" parTransId="{F9C5D4B8-2D2D-42A0-AEEA-3432CF311AE4}" sibTransId="{027A21D8-5B57-4CD7-9894-080BE0C25D5E}"/>
    <dgm:cxn modelId="{7474A6E9-834B-4BE1-BD78-7FA25B2287BD}" srcId="{ADB40B85-7A7C-435B-90D5-4EFB0FCECCD3}" destId="{3B1CC9CA-F509-4720-AE1C-BC47639583F4}" srcOrd="2" destOrd="0" parTransId="{B6E13604-F4D3-42DD-AD9A-21FB12AFBEB7}" sibTransId="{76289E79-0474-4DF3-99BE-6A3B93C3531B}"/>
    <dgm:cxn modelId="{BAAA6384-4CBD-459B-9CE2-95A4AA5BFB96}" type="presParOf" srcId="{174C5BB1-486B-4FA8-A514-75FC8C53B2B0}" destId="{FEF0CDBF-5928-4E01-AFAE-92B95A79F2F2}" srcOrd="0" destOrd="0" presId="urn:microsoft.com/office/officeart/2018/2/layout/IconLabelList"/>
    <dgm:cxn modelId="{4101DD42-3AAC-4EEF-9BD2-439591CD4DAA}" type="presParOf" srcId="{FEF0CDBF-5928-4E01-AFAE-92B95A79F2F2}" destId="{02494E89-9D99-48DB-A76A-E03581E1F0F5}" srcOrd="0" destOrd="0" presId="urn:microsoft.com/office/officeart/2018/2/layout/IconLabelList"/>
    <dgm:cxn modelId="{CE85EB01-114C-4EAB-BAFE-65FE07D33290}" type="presParOf" srcId="{FEF0CDBF-5928-4E01-AFAE-92B95A79F2F2}" destId="{66857C26-CB57-4CFE-A0E3-8825A1B0CC5C}" srcOrd="1" destOrd="0" presId="urn:microsoft.com/office/officeart/2018/2/layout/IconLabelList"/>
    <dgm:cxn modelId="{A2B2D162-31B4-444E-A59C-65A64FB25336}" type="presParOf" srcId="{FEF0CDBF-5928-4E01-AFAE-92B95A79F2F2}" destId="{77BAC461-679A-45C4-B13C-F6C582674592}" srcOrd="2" destOrd="0" presId="urn:microsoft.com/office/officeart/2018/2/layout/IconLabelList"/>
    <dgm:cxn modelId="{015300EA-4B73-4445-856E-ED1BA99DC62C}" type="presParOf" srcId="{174C5BB1-486B-4FA8-A514-75FC8C53B2B0}" destId="{E43ECABE-5647-4E79-9EAA-D6492F334BCD}" srcOrd="1" destOrd="0" presId="urn:microsoft.com/office/officeart/2018/2/layout/IconLabelList"/>
    <dgm:cxn modelId="{30F0A2EF-4208-43C1-84E4-F8AE70A8001A}" type="presParOf" srcId="{174C5BB1-486B-4FA8-A514-75FC8C53B2B0}" destId="{9C37AA18-01EA-4542-8859-D90318641868}" srcOrd="2" destOrd="0" presId="urn:microsoft.com/office/officeart/2018/2/layout/IconLabelList"/>
    <dgm:cxn modelId="{0A970F9F-9326-4085-8444-A19539163DFB}" type="presParOf" srcId="{9C37AA18-01EA-4542-8859-D90318641868}" destId="{320A6BC7-95FC-4FD9-8954-B9069026848F}" srcOrd="0" destOrd="0" presId="urn:microsoft.com/office/officeart/2018/2/layout/IconLabelList"/>
    <dgm:cxn modelId="{D30B0663-45E1-4FF2-91B4-B7DE5AE59E1B}" type="presParOf" srcId="{9C37AA18-01EA-4542-8859-D90318641868}" destId="{9F7B518B-819F-44DF-97F9-25410A7CA55A}" srcOrd="1" destOrd="0" presId="urn:microsoft.com/office/officeart/2018/2/layout/IconLabelList"/>
    <dgm:cxn modelId="{0F453781-9A0C-4BA4-9E45-2087042A4933}" type="presParOf" srcId="{9C37AA18-01EA-4542-8859-D90318641868}" destId="{26BD5F46-59BB-49D4-9CE1-B67BB4CB3E55}" srcOrd="2" destOrd="0" presId="urn:microsoft.com/office/officeart/2018/2/layout/IconLabelList"/>
    <dgm:cxn modelId="{076A2D23-0379-4205-9324-0D45E8BD05BB}" type="presParOf" srcId="{174C5BB1-486B-4FA8-A514-75FC8C53B2B0}" destId="{6F136876-64AA-4679-BFD7-9A34B45D00AC}" srcOrd="3" destOrd="0" presId="urn:microsoft.com/office/officeart/2018/2/layout/IconLabelList"/>
    <dgm:cxn modelId="{1120280E-104F-41E1-A0E7-88F79A100CA2}" type="presParOf" srcId="{174C5BB1-486B-4FA8-A514-75FC8C53B2B0}" destId="{7622A6A8-637E-411C-8A19-1CAEFC30FA75}" srcOrd="4" destOrd="0" presId="urn:microsoft.com/office/officeart/2018/2/layout/IconLabelList"/>
    <dgm:cxn modelId="{40C55193-13CB-4A8C-B6C3-D0656D04BF50}" type="presParOf" srcId="{7622A6A8-637E-411C-8A19-1CAEFC30FA75}" destId="{DD5BD48F-F217-430F-BA1A-062A16DC4ADA}" srcOrd="0" destOrd="0" presId="urn:microsoft.com/office/officeart/2018/2/layout/IconLabelList"/>
    <dgm:cxn modelId="{C48F92E2-F088-4E69-B33C-EDF6876D5659}" type="presParOf" srcId="{7622A6A8-637E-411C-8A19-1CAEFC30FA75}" destId="{D1EC3572-6532-4185-9F86-1DAA0C52C21D}" srcOrd="1" destOrd="0" presId="urn:microsoft.com/office/officeart/2018/2/layout/IconLabelList"/>
    <dgm:cxn modelId="{95B43E61-163C-466E-AF4D-DA8BA76D01F8}" type="presParOf" srcId="{7622A6A8-637E-411C-8A19-1CAEFC30FA75}" destId="{06AA9028-D2FC-4FB4-ADE2-8D5A70854DB2}"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AAC7C0-37CE-4079-BE34-D1E8998ACAD9}" type="doc">
      <dgm:prSet loTypeId="urn:microsoft.com/office/officeart/2005/8/layout/default" loCatId="list" qsTypeId="urn:microsoft.com/office/officeart/2005/8/quickstyle/simple2" qsCatId="simple" csTypeId="urn:microsoft.com/office/officeart/2005/8/colors/colorful5" csCatId="colorful" phldr="1"/>
      <dgm:spPr/>
      <dgm:t>
        <a:bodyPr/>
        <a:lstStyle/>
        <a:p>
          <a:endParaRPr lang="en-US"/>
        </a:p>
      </dgm:t>
    </dgm:pt>
    <dgm:pt modelId="{982E503C-CF2D-45CF-8CB8-8283F1CBE100}">
      <dgm:prSet custT="1"/>
      <dgm:spPr/>
      <dgm:t>
        <a:bodyPr/>
        <a:lstStyle/>
        <a:p>
          <a:pPr>
            <a:lnSpc>
              <a:spcPct val="150000"/>
            </a:lnSpc>
          </a:pPr>
          <a:r>
            <a:rPr lang="en-US" sz="1200" dirty="0">
              <a:latin typeface="Arial" panose="020B0604020202020204" pitchFamily="34" charset="0"/>
              <a:cs typeface="Arial" panose="020B0604020202020204" pitchFamily="34" charset="0"/>
            </a:rPr>
            <a:t>Engaged workers increase productivity.(gallup, 2019).</a:t>
          </a:r>
          <a:r>
            <a:rPr lang="en-GB" sz="1200" dirty="0">
              <a:latin typeface="Arial" panose="020B0604020202020204" pitchFamily="34" charset="0"/>
              <a:cs typeface="Arial" panose="020B0604020202020204" pitchFamily="34" charset="0"/>
            </a:rPr>
            <a:t> According to a Gallup survey, productive employees are 21% more engaged than their competitors</a:t>
          </a:r>
          <a:r>
            <a:rPr lang="en-US" sz="1200" dirty="0">
              <a:latin typeface="Arial" panose="020B0604020202020204" pitchFamily="34" charset="0"/>
              <a:cs typeface="Arial" panose="020B0604020202020204" pitchFamily="34" charset="0"/>
            </a:rPr>
            <a:t>.( gallup,2019)</a:t>
          </a:r>
        </a:p>
      </dgm:t>
    </dgm:pt>
    <dgm:pt modelId="{A73791F7-73C5-41FD-BFBB-52D0DD9C4B6E}" type="parTrans" cxnId="{D8302082-04B6-40EA-871F-FBFB47A15C1F}">
      <dgm:prSet/>
      <dgm:spPr/>
      <dgm:t>
        <a:bodyPr/>
        <a:lstStyle/>
        <a:p>
          <a:endParaRPr lang="en-US"/>
        </a:p>
      </dgm:t>
    </dgm:pt>
    <dgm:pt modelId="{7C441F40-F603-4549-9E2B-667DA699A728}" type="sibTrans" cxnId="{D8302082-04B6-40EA-871F-FBFB47A15C1F}">
      <dgm:prSet/>
      <dgm:spPr/>
      <dgm:t>
        <a:bodyPr/>
        <a:lstStyle/>
        <a:p>
          <a:endParaRPr lang="en-US"/>
        </a:p>
      </dgm:t>
    </dgm:pt>
    <dgm:pt modelId="{52067BB8-F40E-4FFC-BCC7-D5DD10543BCA}">
      <dgm:prSet custT="1"/>
      <dgm:spPr/>
      <dgm:t>
        <a:bodyPr/>
        <a:lstStyle/>
        <a:p>
          <a:pPr algn="l">
            <a:lnSpc>
              <a:spcPct val="150000"/>
            </a:lnSpc>
          </a:pPr>
          <a:r>
            <a:rPr lang="en-US" sz="1200" dirty="0">
              <a:latin typeface="Arial" panose="020B0604020202020204" pitchFamily="34" charset="0"/>
              <a:cs typeface="Arial" panose="020B0604020202020204" pitchFamily="34" charset="0"/>
            </a:rPr>
            <a:t>Employees engagement boost guests  satisfaction.(gallup.2019) According to Gallup data </a:t>
          </a:r>
          <a:r>
            <a:rPr lang="en-GB" sz="1200" dirty="0">
              <a:latin typeface="Arial" panose="020B0604020202020204" pitchFamily="34" charset="0"/>
              <a:cs typeface="Arial" panose="020B0604020202020204" pitchFamily="34" charset="0"/>
            </a:rPr>
            <a:t>The most engaged employee are more likely to put up the effort that results in higher production levels.</a:t>
          </a:r>
          <a:endParaRPr lang="en-US" sz="1200" dirty="0">
            <a:latin typeface="Arial" panose="020B0604020202020204" pitchFamily="34" charset="0"/>
            <a:cs typeface="Arial" panose="020B0604020202020204" pitchFamily="34" charset="0"/>
          </a:endParaRPr>
        </a:p>
      </dgm:t>
    </dgm:pt>
    <dgm:pt modelId="{1055E9DC-71C9-4C15-BECB-DAA06706AF2E}" type="parTrans" cxnId="{F12A536C-B456-4FE7-BC6B-5BA77BC93324}">
      <dgm:prSet/>
      <dgm:spPr/>
      <dgm:t>
        <a:bodyPr/>
        <a:lstStyle/>
        <a:p>
          <a:endParaRPr lang="en-US"/>
        </a:p>
      </dgm:t>
    </dgm:pt>
    <dgm:pt modelId="{B2A4CEF1-1744-46A5-91F5-3122CEB8C8B0}" type="sibTrans" cxnId="{F12A536C-B456-4FE7-BC6B-5BA77BC93324}">
      <dgm:prSet/>
      <dgm:spPr/>
      <dgm:t>
        <a:bodyPr/>
        <a:lstStyle/>
        <a:p>
          <a:endParaRPr lang="en-US"/>
        </a:p>
      </dgm:t>
    </dgm:pt>
    <dgm:pt modelId="{6CFAB41B-D2BA-46AD-8720-82FBFCEFB423}">
      <dgm:prSet custT="1"/>
      <dgm:spPr/>
      <dgm:t>
        <a:bodyPr/>
        <a:lstStyle/>
        <a:p>
          <a:pPr>
            <a:lnSpc>
              <a:spcPct val="150000"/>
            </a:lnSpc>
          </a:pPr>
          <a:r>
            <a:rPr lang="en-US" sz="1200" dirty="0">
              <a:latin typeface="Arial" panose="020B0604020202020204" pitchFamily="34" charset="0"/>
              <a:cs typeface="Arial" panose="020B0604020202020204" pitchFamily="34" charset="0"/>
            </a:rPr>
            <a:t>You will retain your best people</a:t>
          </a:r>
          <a:r>
            <a:rPr lang="en-US" sz="1700" dirty="0">
              <a:latin typeface="Arial" panose="020B0604020202020204" pitchFamily="34" charset="0"/>
              <a:cs typeface="Arial" panose="020B0604020202020204" pitchFamily="34" charset="0"/>
            </a:rPr>
            <a:t>. </a:t>
          </a:r>
        </a:p>
      </dgm:t>
    </dgm:pt>
    <dgm:pt modelId="{D35FF42F-C06F-4987-AE6E-58A70031F200}" type="parTrans" cxnId="{0CE888B4-C060-4CF9-B04A-E1B9CA9612F5}">
      <dgm:prSet/>
      <dgm:spPr/>
      <dgm:t>
        <a:bodyPr/>
        <a:lstStyle/>
        <a:p>
          <a:endParaRPr lang="en-US"/>
        </a:p>
      </dgm:t>
    </dgm:pt>
    <dgm:pt modelId="{3874BB79-5563-426C-A845-24FDB9F7C6CC}" type="sibTrans" cxnId="{0CE888B4-C060-4CF9-B04A-E1B9CA9612F5}">
      <dgm:prSet/>
      <dgm:spPr/>
      <dgm:t>
        <a:bodyPr/>
        <a:lstStyle/>
        <a:p>
          <a:endParaRPr lang="en-US"/>
        </a:p>
      </dgm:t>
    </dgm:pt>
    <dgm:pt modelId="{3AFC78CD-4554-4BD5-9673-DDD5BBF4EBF4}">
      <dgm:prSet custT="1"/>
      <dgm:spPr/>
      <dgm:t>
        <a:bodyPr/>
        <a:lstStyle/>
        <a:p>
          <a:pPr>
            <a:lnSpc>
              <a:spcPct val="150000"/>
            </a:lnSpc>
          </a:pPr>
          <a:r>
            <a:rPr lang="en-US" sz="1200" dirty="0">
              <a:latin typeface="Arial" panose="020B0604020202020204" pitchFamily="34" charset="0"/>
              <a:cs typeface="Arial" panose="020B0604020202020204" pitchFamily="34" charset="0"/>
            </a:rPr>
            <a:t>engagement is a symptom of success.            </a:t>
          </a:r>
          <a:r>
            <a:rPr lang="en-GB" sz="1200" dirty="0">
              <a:latin typeface="Arial" panose="020B0604020202020204" pitchFamily="34" charset="0"/>
              <a:cs typeface="Arial" panose="020B0604020202020204" pitchFamily="34" charset="0"/>
            </a:rPr>
            <a:t> ( Latham, 2015)</a:t>
          </a:r>
        </a:p>
        <a:p>
          <a:pPr>
            <a:lnSpc>
              <a:spcPct val="150000"/>
            </a:lnSpc>
          </a:pPr>
          <a:r>
            <a:rPr lang="en-US" sz="1200" dirty="0">
              <a:latin typeface="Arial" panose="020B0604020202020204" pitchFamily="34" charset="0"/>
              <a:cs typeface="Arial" panose="020B0604020202020204" pitchFamily="34" charset="0"/>
            </a:rPr>
            <a:t> According to the Forbes engaged </a:t>
          </a:r>
          <a:r>
            <a:rPr lang="en-GB" sz="1200" dirty="0">
              <a:latin typeface="Arial" panose="020B0604020202020204" pitchFamily="34" charset="0"/>
              <a:cs typeface="Arial" panose="020B0604020202020204" pitchFamily="34" charset="0"/>
            </a:rPr>
            <a:t>Employees who believe their job matters are more likely to be engaged than those who are productive or easy to deal with</a:t>
          </a:r>
          <a:r>
            <a:rPr lang="en-US" sz="1200" dirty="0">
              <a:latin typeface="Arial" panose="020B0604020202020204" pitchFamily="34" charset="0"/>
              <a:cs typeface="Arial" panose="020B0604020202020204" pitchFamily="34" charset="0"/>
            </a:rPr>
            <a:t>.  ( Latham, 2015)</a:t>
          </a:r>
        </a:p>
      </dgm:t>
    </dgm:pt>
    <dgm:pt modelId="{897BCE94-B422-4581-8F3A-1E3C3FCE90E7}" type="parTrans" cxnId="{899E9030-0C42-44EC-BACB-DF1C7301045F}">
      <dgm:prSet/>
      <dgm:spPr/>
      <dgm:t>
        <a:bodyPr/>
        <a:lstStyle/>
        <a:p>
          <a:endParaRPr lang="en-US"/>
        </a:p>
      </dgm:t>
    </dgm:pt>
    <dgm:pt modelId="{BEDA4762-17B2-4E5E-AC2D-6E614FFB3A3D}" type="sibTrans" cxnId="{899E9030-0C42-44EC-BACB-DF1C7301045F}">
      <dgm:prSet/>
      <dgm:spPr/>
      <dgm:t>
        <a:bodyPr/>
        <a:lstStyle/>
        <a:p>
          <a:endParaRPr lang="en-US"/>
        </a:p>
      </dgm:t>
    </dgm:pt>
    <dgm:pt modelId="{B7210318-80FE-4429-BB55-72A03604E32F}" type="pres">
      <dgm:prSet presAssocID="{9CAAC7C0-37CE-4079-BE34-D1E8998ACAD9}" presName="diagram" presStyleCnt="0">
        <dgm:presLayoutVars>
          <dgm:dir/>
          <dgm:resizeHandles val="exact"/>
        </dgm:presLayoutVars>
      </dgm:prSet>
      <dgm:spPr/>
    </dgm:pt>
    <dgm:pt modelId="{C2F88538-FE30-4137-AE69-98406CBAE4EA}" type="pres">
      <dgm:prSet presAssocID="{982E503C-CF2D-45CF-8CB8-8283F1CBE100}" presName="node" presStyleLbl="node1" presStyleIdx="0" presStyleCnt="4" custLinFactNeighborX="-26" custLinFactNeighborY="2891">
        <dgm:presLayoutVars>
          <dgm:bulletEnabled val="1"/>
        </dgm:presLayoutVars>
      </dgm:prSet>
      <dgm:spPr/>
    </dgm:pt>
    <dgm:pt modelId="{DC7C0A19-5F2C-4D47-9E32-43749947CE11}" type="pres">
      <dgm:prSet presAssocID="{7C441F40-F603-4549-9E2B-667DA699A728}" presName="sibTrans" presStyleCnt="0"/>
      <dgm:spPr/>
    </dgm:pt>
    <dgm:pt modelId="{BF0EC84E-D00D-4E55-B966-55F84CC567C4}" type="pres">
      <dgm:prSet presAssocID="{52067BB8-F40E-4FFC-BCC7-D5DD10543BCA}" presName="node" presStyleLbl="node1" presStyleIdx="1" presStyleCnt="4">
        <dgm:presLayoutVars>
          <dgm:bulletEnabled val="1"/>
        </dgm:presLayoutVars>
      </dgm:prSet>
      <dgm:spPr/>
    </dgm:pt>
    <dgm:pt modelId="{94719241-A8D6-4759-860E-30FC802F8671}" type="pres">
      <dgm:prSet presAssocID="{B2A4CEF1-1744-46A5-91F5-3122CEB8C8B0}" presName="sibTrans" presStyleCnt="0"/>
      <dgm:spPr/>
    </dgm:pt>
    <dgm:pt modelId="{E6AF2636-55DA-4D3E-8049-5241BBFA7CCA}" type="pres">
      <dgm:prSet presAssocID="{6CFAB41B-D2BA-46AD-8720-82FBFCEFB423}" presName="node" presStyleLbl="node1" presStyleIdx="2" presStyleCnt="4" custScaleY="149832">
        <dgm:presLayoutVars>
          <dgm:bulletEnabled val="1"/>
        </dgm:presLayoutVars>
      </dgm:prSet>
      <dgm:spPr/>
    </dgm:pt>
    <dgm:pt modelId="{D44D84D9-407B-49A6-BACB-7232F40D3729}" type="pres">
      <dgm:prSet presAssocID="{3874BB79-5563-426C-A845-24FDB9F7C6CC}" presName="sibTrans" presStyleCnt="0"/>
      <dgm:spPr/>
    </dgm:pt>
    <dgm:pt modelId="{77F7E30A-02C2-4FF6-907F-524B9F6BAAE4}" type="pres">
      <dgm:prSet presAssocID="{3AFC78CD-4554-4BD5-9673-DDD5BBF4EBF4}" presName="node" presStyleLbl="node1" presStyleIdx="3" presStyleCnt="4" custScaleY="149327">
        <dgm:presLayoutVars>
          <dgm:bulletEnabled val="1"/>
        </dgm:presLayoutVars>
      </dgm:prSet>
      <dgm:spPr/>
    </dgm:pt>
  </dgm:ptLst>
  <dgm:cxnLst>
    <dgm:cxn modelId="{20E9251F-BC18-4AF7-A232-2671B924F514}" type="presOf" srcId="{52067BB8-F40E-4FFC-BCC7-D5DD10543BCA}" destId="{BF0EC84E-D00D-4E55-B966-55F84CC567C4}" srcOrd="0" destOrd="0" presId="urn:microsoft.com/office/officeart/2005/8/layout/default"/>
    <dgm:cxn modelId="{899E9030-0C42-44EC-BACB-DF1C7301045F}" srcId="{9CAAC7C0-37CE-4079-BE34-D1E8998ACAD9}" destId="{3AFC78CD-4554-4BD5-9673-DDD5BBF4EBF4}" srcOrd="3" destOrd="0" parTransId="{897BCE94-B422-4581-8F3A-1E3C3FCE90E7}" sibTransId="{BEDA4762-17B2-4E5E-AC2D-6E614FFB3A3D}"/>
    <dgm:cxn modelId="{F12A536C-B456-4FE7-BC6B-5BA77BC93324}" srcId="{9CAAC7C0-37CE-4079-BE34-D1E8998ACAD9}" destId="{52067BB8-F40E-4FFC-BCC7-D5DD10543BCA}" srcOrd="1" destOrd="0" parTransId="{1055E9DC-71C9-4C15-BECB-DAA06706AF2E}" sibTransId="{B2A4CEF1-1744-46A5-91F5-3122CEB8C8B0}"/>
    <dgm:cxn modelId="{F837C37A-D153-4210-90A8-BD2B20F4015C}" type="presOf" srcId="{3AFC78CD-4554-4BD5-9673-DDD5BBF4EBF4}" destId="{77F7E30A-02C2-4FF6-907F-524B9F6BAAE4}" srcOrd="0" destOrd="0" presId="urn:microsoft.com/office/officeart/2005/8/layout/default"/>
    <dgm:cxn modelId="{D8302082-04B6-40EA-871F-FBFB47A15C1F}" srcId="{9CAAC7C0-37CE-4079-BE34-D1E8998ACAD9}" destId="{982E503C-CF2D-45CF-8CB8-8283F1CBE100}" srcOrd="0" destOrd="0" parTransId="{A73791F7-73C5-41FD-BFBB-52D0DD9C4B6E}" sibTransId="{7C441F40-F603-4549-9E2B-667DA699A728}"/>
    <dgm:cxn modelId="{0D183184-D645-4843-9729-8E1FE5C68E6D}" type="presOf" srcId="{9CAAC7C0-37CE-4079-BE34-D1E8998ACAD9}" destId="{B7210318-80FE-4429-BB55-72A03604E32F}" srcOrd="0" destOrd="0" presId="urn:microsoft.com/office/officeart/2005/8/layout/default"/>
    <dgm:cxn modelId="{0CE888B4-C060-4CF9-B04A-E1B9CA9612F5}" srcId="{9CAAC7C0-37CE-4079-BE34-D1E8998ACAD9}" destId="{6CFAB41B-D2BA-46AD-8720-82FBFCEFB423}" srcOrd="2" destOrd="0" parTransId="{D35FF42F-C06F-4987-AE6E-58A70031F200}" sibTransId="{3874BB79-5563-426C-A845-24FDB9F7C6CC}"/>
    <dgm:cxn modelId="{687BC3C7-B608-4AD1-BD20-47FFAFBC3E6F}" type="presOf" srcId="{982E503C-CF2D-45CF-8CB8-8283F1CBE100}" destId="{C2F88538-FE30-4137-AE69-98406CBAE4EA}" srcOrd="0" destOrd="0" presId="urn:microsoft.com/office/officeart/2005/8/layout/default"/>
    <dgm:cxn modelId="{E95BE4E3-EAE4-441B-8792-234D8380641C}" type="presOf" srcId="{6CFAB41B-D2BA-46AD-8720-82FBFCEFB423}" destId="{E6AF2636-55DA-4D3E-8049-5241BBFA7CCA}" srcOrd="0" destOrd="0" presId="urn:microsoft.com/office/officeart/2005/8/layout/default"/>
    <dgm:cxn modelId="{A4E4348C-A074-4D90-816F-C90E89070294}" type="presParOf" srcId="{B7210318-80FE-4429-BB55-72A03604E32F}" destId="{C2F88538-FE30-4137-AE69-98406CBAE4EA}" srcOrd="0" destOrd="0" presId="urn:microsoft.com/office/officeart/2005/8/layout/default"/>
    <dgm:cxn modelId="{10A1512A-4FA0-4E8F-BF5D-A85CA14CC3F2}" type="presParOf" srcId="{B7210318-80FE-4429-BB55-72A03604E32F}" destId="{DC7C0A19-5F2C-4D47-9E32-43749947CE11}" srcOrd="1" destOrd="0" presId="urn:microsoft.com/office/officeart/2005/8/layout/default"/>
    <dgm:cxn modelId="{3CB51529-3C80-470A-861B-582D43D8301A}" type="presParOf" srcId="{B7210318-80FE-4429-BB55-72A03604E32F}" destId="{BF0EC84E-D00D-4E55-B966-55F84CC567C4}" srcOrd="2" destOrd="0" presId="urn:microsoft.com/office/officeart/2005/8/layout/default"/>
    <dgm:cxn modelId="{1A377757-EDF5-409F-957E-9A80E743B590}" type="presParOf" srcId="{B7210318-80FE-4429-BB55-72A03604E32F}" destId="{94719241-A8D6-4759-860E-30FC802F8671}" srcOrd="3" destOrd="0" presId="urn:microsoft.com/office/officeart/2005/8/layout/default"/>
    <dgm:cxn modelId="{111DF01D-6790-476C-8A24-B6EBB5A2782A}" type="presParOf" srcId="{B7210318-80FE-4429-BB55-72A03604E32F}" destId="{E6AF2636-55DA-4D3E-8049-5241BBFA7CCA}" srcOrd="4" destOrd="0" presId="urn:microsoft.com/office/officeart/2005/8/layout/default"/>
    <dgm:cxn modelId="{E3F6E50E-0616-4C70-BA11-73E58A3CF3BB}" type="presParOf" srcId="{B7210318-80FE-4429-BB55-72A03604E32F}" destId="{D44D84D9-407B-49A6-BACB-7232F40D3729}" srcOrd="5" destOrd="0" presId="urn:microsoft.com/office/officeart/2005/8/layout/default"/>
    <dgm:cxn modelId="{EE0AF8C0-2014-45F1-8BBF-4C636FDDB334}" type="presParOf" srcId="{B7210318-80FE-4429-BB55-72A03604E32F}" destId="{77F7E30A-02C2-4FF6-907F-524B9F6BAAE4}" srcOrd="6" destOrd="0" presId="urn:microsoft.com/office/officeart/2005/8/layout/default"/>
  </dgm:cxnLst>
  <dgm:bg>
    <a:solidFill>
      <a:schemeClr val="accent2">
        <a:lumMod val="60000"/>
        <a:lumOff val="40000"/>
      </a:schemeClr>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7FFA16-4F7A-4056-88A0-002189BA920D}" type="doc">
      <dgm:prSet loTypeId="urn:microsoft.com/office/officeart/2005/8/layout/hProcess10" loCatId="process" qsTypeId="urn:microsoft.com/office/officeart/2005/8/quickstyle/simple1" qsCatId="simple" csTypeId="urn:microsoft.com/office/officeart/2005/8/colors/accent1_1" csCatId="accent1" phldr="1"/>
      <dgm:spPr/>
      <dgm:t>
        <a:bodyPr/>
        <a:lstStyle/>
        <a:p>
          <a:endParaRPr lang="en-US"/>
        </a:p>
      </dgm:t>
    </dgm:pt>
    <dgm:pt modelId="{8A418F28-7956-42EF-9992-C34EBEBE2F46}">
      <dgm:prSet custT="1"/>
      <dgm:spPr/>
      <dgm:t>
        <a:bodyPr/>
        <a:lstStyle/>
        <a:p>
          <a:pPr>
            <a:lnSpc>
              <a:spcPct val="150000"/>
            </a:lnSpc>
          </a:pPr>
          <a:r>
            <a:rPr lang="en-US" sz="1200" dirty="0">
              <a:latin typeface="Arial" panose="020B0604020202020204" pitchFamily="34" charset="0"/>
              <a:cs typeface="Arial" panose="020B0604020202020204" pitchFamily="34" charset="0"/>
            </a:rPr>
            <a:t>Inspire your team with meaningful work.</a:t>
          </a:r>
        </a:p>
      </dgm:t>
    </dgm:pt>
    <dgm:pt modelId="{56C10E6D-988A-46AB-B791-86A6EFEF587D}" type="parTrans" cxnId="{B8DAC073-BDB4-434B-8C1C-718ACF2BF6F9}">
      <dgm:prSet/>
      <dgm:spPr/>
      <dgm:t>
        <a:bodyPr/>
        <a:lstStyle/>
        <a:p>
          <a:endParaRPr lang="en-US"/>
        </a:p>
      </dgm:t>
    </dgm:pt>
    <dgm:pt modelId="{9A13BDDA-DA03-4ED6-B1C6-0A2E19C66427}" type="sibTrans" cxnId="{B8DAC073-BDB4-434B-8C1C-718ACF2BF6F9}">
      <dgm:prSet phldrT="1"/>
      <dgm:spPr/>
      <dgm:t>
        <a:bodyPr/>
        <a:lstStyle/>
        <a:p>
          <a:r>
            <a:rPr lang="en-US"/>
            <a:t>1</a:t>
          </a:r>
        </a:p>
      </dgm:t>
    </dgm:pt>
    <dgm:pt modelId="{84699888-EEE0-4EA4-B7FE-4536DCBDE0C0}">
      <dgm:prSet custT="1"/>
      <dgm:spPr/>
      <dgm:t>
        <a:bodyPr/>
        <a:lstStyle/>
        <a:p>
          <a:pPr>
            <a:lnSpc>
              <a:spcPct val="150000"/>
            </a:lnSpc>
          </a:pPr>
          <a:r>
            <a:rPr lang="en-US" sz="1200" dirty="0">
              <a:latin typeface="Arial" panose="020B0604020202020204" pitchFamily="34" charset="0"/>
              <a:cs typeface="Arial" panose="020B0604020202020204" pitchFamily="34" charset="0"/>
            </a:rPr>
            <a:t>Develop human connections with your employees</a:t>
          </a:r>
          <a:r>
            <a:rPr lang="en-US" sz="1500" dirty="0"/>
            <a:t>.</a:t>
          </a:r>
        </a:p>
      </dgm:t>
    </dgm:pt>
    <dgm:pt modelId="{F642BE83-FD0C-4EC7-BBC4-EEB9E5E275F1}" type="parTrans" cxnId="{C49B5500-5A75-420B-A37C-2C531119C0D0}">
      <dgm:prSet/>
      <dgm:spPr/>
      <dgm:t>
        <a:bodyPr/>
        <a:lstStyle/>
        <a:p>
          <a:endParaRPr lang="en-US"/>
        </a:p>
      </dgm:t>
    </dgm:pt>
    <dgm:pt modelId="{49E11403-9FC4-4771-A277-79F314137511}" type="sibTrans" cxnId="{C49B5500-5A75-420B-A37C-2C531119C0D0}">
      <dgm:prSet phldrT="2"/>
      <dgm:spPr/>
      <dgm:t>
        <a:bodyPr/>
        <a:lstStyle/>
        <a:p>
          <a:r>
            <a:rPr lang="en-US"/>
            <a:t>2</a:t>
          </a:r>
        </a:p>
      </dgm:t>
    </dgm:pt>
    <dgm:pt modelId="{7B225100-EFF6-42B5-9BD4-8C7111AD04E9}">
      <dgm:prSet custT="1"/>
      <dgm:spPr/>
      <dgm:t>
        <a:bodyPr/>
        <a:lstStyle/>
        <a:p>
          <a:pPr>
            <a:lnSpc>
              <a:spcPct val="150000"/>
            </a:lnSpc>
          </a:pPr>
          <a:r>
            <a:rPr lang="en-US" sz="1200" dirty="0">
              <a:latin typeface="Arial" panose="020B0604020202020204" pitchFamily="34" charset="0"/>
              <a:cs typeface="Arial" panose="020B0604020202020204" pitchFamily="34" charset="0"/>
            </a:rPr>
            <a:t>Build on employee strengths</a:t>
          </a:r>
        </a:p>
      </dgm:t>
    </dgm:pt>
    <dgm:pt modelId="{A560923A-A7ED-4412-944F-41BA96C62784}" type="parTrans" cxnId="{80C59646-38F0-48F6-84F4-C20300713D14}">
      <dgm:prSet/>
      <dgm:spPr/>
      <dgm:t>
        <a:bodyPr/>
        <a:lstStyle/>
        <a:p>
          <a:endParaRPr lang="en-US"/>
        </a:p>
      </dgm:t>
    </dgm:pt>
    <dgm:pt modelId="{2DA7650E-0455-4E71-8EFB-378A486567C7}" type="sibTrans" cxnId="{80C59646-38F0-48F6-84F4-C20300713D14}">
      <dgm:prSet phldrT="3"/>
      <dgm:spPr/>
      <dgm:t>
        <a:bodyPr/>
        <a:lstStyle/>
        <a:p>
          <a:r>
            <a:rPr lang="en-US"/>
            <a:t>3</a:t>
          </a:r>
        </a:p>
      </dgm:t>
    </dgm:pt>
    <dgm:pt modelId="{5AA936B0-FA79-40DF-985E-401BC8E659C6}">
      <dgm:prSet custT="1"/>
      <dgm:spPr/>
      <dgm:t>
        <a:bodyPr/>
        <a:lstStyle/>
        <a:p>
          <a:pPr>
            <a:lnSpc>
              <a:spcPct val="150000"/>
            </a:lnSpc>
          </a:pPr>
          <a:r>
            <a:rPr lang="en-US" sz="1200" dirty="0">
              <a:latin typeface="Arial" panose="020B0604020202020204" pitchFamily="34" charset="0"/>
              <a:cs typeface="Arial" panose="020B0604020202020204" pitchFamily="34" charset="0"/>
            </a:rPr>
            <a:t>Reward successes</a:t>
          </a:r>
          <a:r>
            <a:rPr lang="en-US" sz="1700" dirty="0"/>
            <a:t>.</a:t>
          </a:r>
        </a:p>
      </dgm:t>
    </dgm:pt>
    <dgm:pt modelId="{237ADF64-EEDF-4B69-9103-AE06C11AF5DF}" type="parTrans" cxnId="{32599335-08AB-4CD4-B1DD-375B14DB7C49}">
      <dgm:prSet/>
      <dgm:spPr/>
      <dgm:t>
        <a:bodyPr/>
        <a:lstStyle/>
        <a:p>
          <a:endParaRPr lang="en-US"/>
        </a:p>
      </dgm:t>
    </dgm:pt>
    <dgm:pt modelId="{3C9FFD13-637F-4CB1-9A92-265615D0A950}" type="sibTrans" cxnId="{32599335-08AB-4CD4-B1DD-375B14DB7C49}">
      <dgm:prSet phldrT="4"/>
      <dgm:spPr/>
      <dgm:t>
        <a:bodyPr/>
        <a:lstStyle/>
        <a:p>
          <a:r>
            <a:rPr lang="en-US"/>
            <a:t>4</a:t>
          </a:r>
        </a:p>
      </dgm:t>
    </dgm:pt>
    <dgm:pt modelId="{81277804-5518-4DFA-B722-69A3B51F606E}">
      <dgm:prSet custT="1"/>
      <dgm:spPr/>
      <dgm:t>
        <a:bodyPr/>
        <a:lstStyle/>
        <a:p>
          <a:pPr>
            <a:lnSpc>
              <a:spcPct val="150000"/>
            </a:lnSpc>
          </a:pPr>
          <a:r>
            <a:rPr lang="en-US" sz="1200" dirty="0">
              <a:latin typeface="Arial" panose="020B0604020202020204" pitchFamily="34" charset="0"/>
              <a:cs typeface="Arial" panose="020B0604020202020204" pitchFamily="34" charset="0"/>
            </a:rPr>
            <a:t>Lead by example. </a:t>
          </a:r>
        </a:p>
      </dgm:t>
    </dgm:pt>
    <dgm:pt modelId="{5CD2CEFC-F564-488B-A852-4A28DBC1942E}" type="parTrans" cxnId="{4EAA7879-D2B4-4D33-A286-E063D701DCAD}">
      <dgm:prSet/>
      <dgm:spPr/>
      <dgm:t>
        <a:bodyPr/>
        <a:lstStyle/>
        <a:p>
          <a:endParaRPr lang="en-US"/>
        </a:p>
      </dgm:t>
    </dgm:pt>
    <dgm:pt modelId="{A88A0317-DC59-4629-B74E-CA148E92AEB0}" type="sibTrans" cxnId="{4EAA7879-D2B4-4D33-A286-E063D701DCAD}">
      <dgm:prSet phldrT="5"/>
      <dgm:spPr/>
      <dgm:t>
        <a:bodyPr/>
        <a:lstStyle/>
        <a:p>
          <a:endParaRPr lang="en-GB"/>
        </a:p>
      </dgm:t>
    </dgm:pt>
    <dgm:pt modelId="{8CBAFF50-9F77-4C6E-81D1-4F778734A791}" type="pres">
      <dgm:prSet presAssocID="{4D7FFA16-4F7A-4056-88A0-002189BA920D}" presName="Name0" presStyleCnt="0">
        <dgm:presLayoutVars>
          <dgm:dir/>
          <dgm:resizeHandles val="exact"/>
        </dgm:presLayoutVars>
      </dgm:prSet>
      <dgm:spPr/>
    </dgm:pt>
    <dgm:pt modelId="{16D72B4C-54E4-4FAF-B7B8-09560770A350}" type="pres">
      <dgm:prSet presAssocID="{8A418F28-7956-42EF-9992-C34EBEBE2F46}" presName="composite" presStyleCnt="0"/>
      <dgm:spPr/>
    </dgm:pt>
    <dgm:pt modelId="{0D83D0DC-6B07-4441-9945-70259AD0EA69}" type="pres">
      <dgm:prSet presAssocID="{8A418F28-7956-42EF-9992-C34EBEBE2F46}" presName="imagSh" presStyleLbl="bgImgPlac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Brainstorm"/>
        </a:ext>
      </dgm:extLst>
    </dgm:pt>
    <dgm:pt modelId="{244D438C-64CA-4F55-B41B-B80B4747E4F2}" type="pres">
      <dgm:prSet presAssocID="{8A418F28-7956-42EF-9992-C34EBEBE2F46}" presName="txNode" presStyleLbl="node1" presStyleIdx="0" presStyleCnt="5">
        <dgm:presLayoutVars>
          <dgm:bulletEnabled val="1"/>
        </dgm:presLayoutVars>
      </dgm:prSet>
      <dgm:spPr/>
    </dgm:pt>
    <dgm:pt modelId="{B238A8E3-C1B4-4C42-B0D9-5BF84BBA09AE}" type="pres">
      <dgm:prSet presAssocID="{9A13BDDA-DA03-4ED6-B1C6-0A2E19C66427}" presName="sibTrans" presStyleLbl="sibTrans2D1" presStyleIdx="0" presStyleCnt="4"/>
      <dgm:spPr/>
    </dgm:pt>
    <dgm:pt modelId="{8C2475B4-6A9D-437B-836D-F8F62BAB12E6}" type="pres">
      <dgm:prSet presAssocID="{9A13BDDA-DA03-4ED6-B1C6-0A2E19C66427}" presName="connTx" presStyleLbl="sibTrans2D1" presStyleIdx="0" presStyleCnt="4"/>
      <dgm:spPr/>
    </dgm:pt>
    <dgm:pt modelId="{1BB26A3E-A275-41E9-AEFC-9B3F50BEC11C}" type="pres">
      <dgm:prSet presAssocID="{84699888-EEE0-4EA4-B7FE-4536DCBDE0C0}" presName="composite" presStyleCnt="0"/>
      <dgm:spPr/>
    </dgm:pt>
    <dgm:pt modelId="{AC1B1B88-0D5A-4C10-AC91-39C5D0638D84}" type="pres">
      <dgm:prSet presAssocID="{84699888-EEE0-4EA4-B7FE-4536DCBDE0C0}" presName="imagSh" presStyleLbl="bgImgPlac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nections"/>
        </a:ext>
      </dgm:extLst>
    </dgm:pt>
    <dgm:pt modelId="{0F6E2A1B-CDBF-4A38-917D-0A77273448C6}" type="pres">
      <dgm:prSet presAssocID="{84699888-EEE0-4EA4-B7FE-4536DCBDE0C0}" presName="txNode" presStyleLbl="node1" presStyleIdx="1" presStyleCnt="5">
        <dgm:presLayoutVars>
          <dgm:bulletEnabled val="1"/>
        </dgm:presLayoutVars>
      </dgm:prSet>
      <dgm:spPr/>
    </dgm:pt>
    <dgm:pt modelId="{47307A75-22B1-461A-B09B-B3C82E7A9FE9}" type="pres">
      <dgm:prSet presAssocID="{49E11403-9FC4-4771-A277-79F314137511}" presName="sibTrans" presStyleLbl="sibTrans2D1" presStyleIdx="1" presStyleCnt="4"/>
      <dgm:spPr/>
    </dgm:pt>
    <dgm:pt modelId="{2B7F147F-761E-4539-B14A-CEFB4568432A}" type="pres">
      <dgm:prSet presAssocID="{49E11403-9FC4-4771-A277-79F314137511}" presName="connTx" presStyleLbl="sibTrans2D1" presStyleIdx="1" presStyleCnt="4"/>
      <dgm:spPr/>
    </dgm:pt>
    <dgm:pt modelId="{5D005125-8354-4875-88FE-D81DE0D8D577}" type="pres">
      <dgm:prSet presAssocID="{7B225100-EFF6-42B5-9BD4-8C7111AD04E9}" presName="composite" presStyleCnt="0"/>
      <dgm:spPr/>
    </dgm:pt>
    <dgm:pt modelId="{8A6E8140-F0DD-4CB1-8D55-F0E7012307DE}" type="pres">
      <dgm:prSet presAssocID="{7B225100-EFF6-42B5-9BD4-8C7111AD04E9}" presName="imagSh" presStyleLbl="bgImgPlac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pward trend"/>
        </a:ext>
      </dgm:extLst>
    </dgm:pt>
    <dgm:pt modelId="{BCB2C13D-8FB4-4021-946E-31C5FA0DA17E}" type="pres">
      <dgm:prSet presAssocID="{7B225100-EFF6-42B5-9BD4-8C7111AD04E9}" presName="txNode" presStyleLbl="node1" presStyleIdx="2" presStyleCnt="5">
        <dgm:presLayoutVars>
          <dgm:bulletEnabled val="1"/>
        </dgm:presLayoutVars>
      </dgm:prSet>
      <dgm:spPr/>
    </dgm:pt>
    <dgm:pt modelId="{326C7861-1F12-4151-A3D2-BE4A24851998}" type="pres">
      <dgm:prSet presAssocID="{2DA7650E-0455-4E71-8EFB-378A486567C7}" presName="sibTrans" presStyleLbl="sibTrans2D1" presStyleIdx="2" presStyleCnt="4"/>
      <dgm:spPr/>
    </dgm:pt>
    <dgm:pt modelId="{9F24DB7E-108C-4706-B519-660254DF93E1}" type="pres">
      <dgm:prSet presAssocID="{2DA7650E-0455-4E71-8EFB-378A486567C7}" presName="connTx" presStyleLbl="sibTrans2D1" presStyleIdx="2" presStyleCnt="4"/>
      <dgm:spPr/>
    </dgm:pt>
    <dgm:pt modelId="{E8C9BFFF-059A-43F5-B530-4DD793F8B981}" type="pres">
      <dgm:prSet presAssocID="{5AA936B0-FA79-40DF-985E-401BC8E659C6}" presName="composite" presStyleCnt="0"/>
      <dgm:spPr/>
    </dgm:pt>
    <dgm:pt modelId="{C7D538F9-1754-4A72-9F1F-2E4697F5C98D}" type="pres">
      <dgm:prSet presAssocID="{5AA936B0-FA79-40DF-985E-401BC8E659C6}" presName="imagSh" presStyleLbl="bgImgPlac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Ribbon"/>
        </a:ext>
      </dgm:extLst>
    </dgm:pt>
    <dgm:pt modelId="{58598C3D-15ED-4248-B45D-FF45E68BBD56}" type="pres">
      <dgm:prSet presAssocID="{5AA936B0-FA79-40DF-985E-401BC8E659C6}" presName="txNode" presStyleLbl="node1" presStyleIdx="3" presStyleCnt="5">
        <dgm:presLayoutVars>
          <dgm:bulletEnabled val="1"/>
        </dgm:presLayoutVars>
      </dgm:prSet>
      <dgm:spPr/>
    </dgm:pt>
    <dgm:pt modelId="{E06B4ADF-1725-4CF6-AD5C-E553EDA5516C}" type="pres">
      <dgm:prSet presAssocID="{3C9FFD13-637F-4CB1-9A92-265615D0A950}" presName="sibTrans" presStyleLbl="sibTrans2D1" presStyleIdx="3" presStyleCnt="4"/>
      <dgm:spPr/>
    </dgm:pt>
    <dgm:pt modelId="{16968BA7-3E34-4683-BBFB-40D94A3295F3}" type="pres">
      <dgm:prSet presAssocID="{3C9FFD13-637F-4CB1-9A92-265615D0A950}" presName="connTx" presStyleLbl="sibTrans2D1" presStyleIdx="3" presStyleCnt="4"/>
      <dgm:spPr/>
    </dgm:pt>
    <dgm:pt modelId="{7264A3CC-6E8B-497D-9024-A4C93AC6E2B4}" type="pres">
      <dgm:prSet presAssocID="{81277804-5518-4DFA-B722-69A3B51F606E}" presName="composite" presStyleCnt="0"/>
      <dgm:spPr/>
    </dgm:pt>
    <dgm:pt modelId="{6E5A3B6D-8E2A-4BBD-A635-986005112864}" type="pres">
      <dgm:prSet presAssocID="{81277804-5518-4DFA-B722-69A3B51F606E}" presName="imagSh" presStyleLbl="bgImgPlac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cument"/>
        </a:ext>
      </dgm:extLst>
    </dgm:pt>
    <dgm:pt modelId="{70EAB3BA-E73B-4ED5-9A83-E1F152AC7530}" type="pres">
      <dgm:prSet presAssocID="{81277804-5518-4DFA-B722-69A3B51F606E}" presName="txNode" presStyleLbl="node1" presStyleIdx="4" presStyleCnt="5" custLinFactNeighborX="2760" custLinFactNeighborY="-1309">
        <dgm:presLayoutVars>
          <dgm:bulletEnabled val="1"/>
        </dgm:presLayoutVars>
      </dgm:prSet>
      <dgm:spPr/>
    </dgm:pt>
  </dgm:ptLst>
  <dgm:cxnLst>
    <dgm:cxn modelId="{02484B00-5D30-4147-AA75-00CFF95AD16E}" type="presOf" srcId="{81277804-5518-4DFA-B722-69A3B51F606E}" destId="{70EAB3BA-E73B-4ED5-9A83-E1F152AC7530}" srcOrd="0" destOrd="0" presId="urn:microsoft.com/office/officeart/2005/8/layout/hProcess10"/>
    <dgm:cxn modelId="{C49B5500-5A75-420B-A37C-2C531119C0D0}" srcId="{4D7FFA16-4F7A-4056-88A0-002189BA920D}" destId="{84699888-EEE0-4EA4-B7FE-4536DCBDE0C0}" srcOrd="1" destOrd="0" parTransId="{F642BE83-FD0C-4EC7-BBC4-EEB9E5E275F1}" sibTransId="{49E11403-9FC4-4771-A277-79F314137511}"/>
    <dgm:cxn modelId="{57B80204-B00F-49CC-8A4D-501587B0ED14}" type="presOf" srcId="{2DA7650E-0455-4E71-8EFB-378A486567C7}" destId="{9F24DB7E-108C-4706-B519-660254DF93E1}" srcOrd="1" destOrd="0" presId="urn:microsoft.com/office/officeart/2005/8/layout/hProcess10"/>
    <dgm:cxn modelId="{7A7A120D-117D-4E36-BEF4-5888020DBDB9}" type="presOf" srcId="{49E11403-9FC4-4771-A277-79F314137511}" destId="{47307A75-22B1-461A-B09B-B3C82E7A9FE9}" srcOrd="0" destOrd="0" presId="urn:microsoft.com/office/officeart/2005/8/layout/hProcess10"/>
    <dgm:cxn modelId="{E35F0829-42FB-4D78-8E40-51B4EC42D393}" type="presOf" srcId="{3C9FFD13-637F-4CB1-9A92-265615D0A950}" destId="{16968BA7-3E34-4683-BBFB-40D94A3295F3}" srcOrd="1" destOrd="0" presId="urn:microsoft.com/office/officeart/2005/8/layout/hProcess10"/>
    <dgm:cxn modelId="{C2ACB232-CB6A-4A4D-BF82-01A37A60333C}" type="presOf" srcId="{8A418F28-7956-42EF-9992-C34EBEBE2F46}" destId="{244D438C-64CA-4F55-B41B-B80B4747E4F2}" srcOrd="0" destOrd="0" presId="urn:microsoft.com/office/officeart/2005/8/layout/hProcess10"/>
    <dgm:cxn modelId="{32599335-08AB-4CD4-B1DD-375B14DB7C49}" srcId="{4D7FFA16-4F7A-4056-88A0-002189BA920D}" destId="{5AA936B0-FA79-40DF-985E-401BC8E659C6}" srcOrd="3" destOrd="0" parTransId="{237ADF64-EEDF-4B69-9103-AE06C11AF5DF}" sibTransId="{3C9FFD13-637F-4CB1-9A92-265615D0A950}"/>
    <dgm:cxn modelId="{1860AD36-0513-4EFC-94B6-CF019E16D32E}" type="presOf" srcId="{84699888-EEE0-4EA4-B7FE-4536DCBDE0C0}" destId="{0F6E2A1B-CDBF-4A38-917D-0A77273448C6}" srcOrd="0" destOrd="0" presId="urn:microsoft.com/office/officeart/2005/8/layout/hProcess10"/>
    <dgm:cxn modelId="{B80EB942-021B-4276-993F-389417AC91AF}" type="presOf" srcId="{49E11403-9FC4-4771-A277-79F314137511}" destId="{2B7F147F-761E-4539-B14A-CEFB4568432A}" srcOrd="1" destOrd="0" presId="urn:microsoft.com/office/officeart/2005/8/layout/hProcess10"/>
    <dgm:cxn modelId="{80C59646-38F0-48F6-84F4-C20300713D14}" srcId="{4D7FFA16-4F7A-4056-88A0-002189BA920D}" destId="{7B225100-EFF6-42B5-9BD4-8C7111AD04E9}" srcOrd="2" destOrd="0" parTransId="{A560923A-A7ED-4412-944F-41BA96C62784}" sibTransId="{2DA7650E-0455-4E71-8EFB-378A486567C7}"/>
    <dgm:cxn modelId="{B8DAC073-BDB4-434B-8C1C-718ACF2BF6F9}" srcId="{4D7FFA16-4F7A-4056-88A0-002189BA920D}" destId="{8A418F28-7956-42EF-9992-C34EBEBE2F46}" srcOrd="0" destOrd="0" parTransId="{56C10E6D-988A-46AB-B791-86A6EFEF587D}" sibTransId="{9A13BDDA-DA03-4ED6-B1C6-0A2E19C66427}"/>
    <dgm:cxn modelId="{4EAA7879-D2B4-4D33-A286-E063D701DCAD}" srcId="{4D7FFA16-4F7A-4056-88A0-002189BA920D}" destId="{81277804-5518-4DFA-B722-69A3B51F606E}" srcOrd="4" destOrd="0" parTransId="{5CD2CEFC-F564-488B-A852-4A28DBC1942E}" sibTransId="{A88A0317-DC59-4629-B74E-CA148E92AEB0}"/>
    <dgm:cxn modelId="{E5CBB885-1915-4054-ACA4-91C3EC6D87AB}" type="presOf" srcId="{2DA7650E-0455-4E71-8EFB-378A486567C7}" destId="{326C7861-1F12-4151-A3D2-BE4A24851998}" srcOrd="0" destOrd="0" presId="urn:microsoft.com/office/officeart/2005/8/layout/hProcess10"/>
    <dgm:cxn modelId="{126CB08A-325B-4240-9D1A-BD394F138BED}" type="presOf" srcId="{3C9FFD13-637F-4CB1-9A92-265615D0A950}" destId="{E06B4ADF-1725-4CF6-AD5C-E553EDA5516C}" srcOrd="0" destOrd="0" presId="urn:microsoft.com/office/officeart/2005/8/layout/hProcess10"/>
    <dgm:cxn modelId="{65E68FA0-3271-4C74-8012-0A6412C9BEE4}" type="presOf" srcId="{9A13BDDA-DA03-4ED6-B1C6-0A2E19C66427}" destId="{8C2475B4-6A9D-437B-836D-F8F62BAB12E6}" srcOrd="1" destOrd="0" presId="urn:microsoft.com/office/officeart/2005/8/layout/hProcess10"/>
    <dgm:cxn modelId="{C80682A7-74F4-4C1D-9EEF-B8A0E8919A28}" type="presOf" srcId="{4D7FFA16-4F7A-4056-88A0-002189BA920D}" destId="{8CBAFF50-9F77-4C6E-81D1-4F778734A791}" srcOrd="0" destOrd="0" presId="urn:microsoft.com/office/officeart/2005/8/layout/hProcess10"/>
    <dgm:cxn modelId="{C20D7BB2-DEE9-4295-B960-E65CB06479C9}" type="presOf" srcId="{5AA936B0-FA79-40DF-985E-401BC8E659C6}" destId="{58598C3D-15ED-4248-B45D-FF45E68BBD56}" srcOrd="0" destOrd="0" presId="urn:microsoft.com/office/officeart/2005/8/layout/hProcess10"/>
    <dgm:cxn modelId="{6B5A85C0-C13F-4B84-AEA1-96426E9B423E}" type="presOf" srcId="{9A13BDDA-DA03-4ED6-B1C6-0A2E19C66427}" destId="{B238A8E3-C1B4-4C42-B0D9-5BF84BBA09AE}" srcOrd="0" destOrd="0" presId="urn:microsoft.com/office/officeart/2005/8/layout/hProcess10"/>
    <dgm:cxn modelId="{CF6026E8-4482-40D5-B130-7C83E781D050}" type="presOf" srcId="{7B225100-EFF6-42B5-9BD4-8C7111AD04E9}" destId="{BCB2C13D-8FB4-4021-946E-31C5FA0DA17E}" srcOrd="0" destOrd="0" presId="urn:microsoft.com/office/officeart/2005/8/layout/hProcess10"/>
    <dgm:cxn modelId="{5B08DF06-5388-42E9-87F9-B73D2E7EF1D3}" type="presParOf" srcId="{8CBAFF50-9F77-4C6E-81D1-4F778734A791}" destId="{16D72B4C-54E4-4FAF-B7B8-09560770A350}" srcOrd="0" destOrd="0" presId="urn:microsoft.com/office/officeart/2005/8/layout/hProcess10"/>
    <dgm:cxn modelId="{6F04B925-14F4-4680-99F8-2D6CE0ACC546}" type="presParOf" srcId="{16D72B4C-54E4-4FAF-B7B8-09560770A350}" destId="{0D83D0DC-6B07-4441-9945-70259AD0EA69}" srcOrd="0" destOrd="0" presId="urn:microsoft.com/office/officeart/2005/8/layout/hProcess10"/>
    <dgm:cxn modelId="{A4359BD1-14FE-4F94-9E31-829ACE861E69}" type="presParOf" srcId="{16D72B4C-54E4-4FAF-B7B8-09560770A350}" destId="{244D438C-64CA-4F55-B41B-B80B4747E4F2}" srcOrd="1" destOrd="0" presId="urn:microsoft.com/office/officeart/2005/8/layout/hProcess10"/>
    <dgm:cxn modelId="{41F74C29-747F-4F91-BCD8-930BB53E8503}" type="presParOf" srcId="{8CBAFF50-9F77-4C6E-81D1-4F778734A791}" destId="{B238A8E3-C1B4-4C42-B0D9-5BF84BBA09AE}" srcOrd="1" destOrd="0" presId="urn:microsoft.com/office/officeart/2005/8/layout/hProcess10"/>
    <dgm:cxn modelId="{379F9DEF-9ECD-44E4-8FAB-AE5593680A3A}" type="presParOf" srcId="{B238A8E3-C1B4-4C42-B0D9-5BF84BBA09AE}" destId="{8C2475B4-6A9D-437B-836D-F8F62BAB12E6}" srcOrd="0" destOrd="0" presId="urn:microsoft.com/office/officeart/2005/8/layout/hProcess10"/>
    <dgm:cxn modelId="{B4B479F8-AE00-4E30-A878-1BC22D2155D6}" type="presParOf" srcId="{8CBAFF50-9F77-4C6E-81D1-4F778734A791}" destId="{1BB26A3E-A275-41E9-AEFC-9B3F50BEC11C}" srcOrd="2" destOrd="0" presId="urn:microsoft.com/office/officeart/2005/8/layout/hProcess10"/>
    <dgm:cxn modelId="{93E9FDF9-4AD0-450A-8ECC-199CD28AEE0C}" type="presParOf" srcId="{1BB26A3E-A275-41E9-AEFC-9B3F50BEC11C}" destId="{AC1B1B88-0D5A-4C10-AC91-39C5D0638D84}" srcOrd="0" destOrd="0" presId="urn:microsoft.com/office/officeart/2005/8/layout/hProcess10"/>
    <dgm:cxn modelId="{DF5A4519-2889-4C5E-88FF-DFEEC71EEC50}" type="presParOf" srcId="{1BB26A3E-A275-41E9-AEFC-9B3F50BEC11C}" destId="{0F6E2A1B-CDBF-4A38-917D-0A77273448C6}" srcOrd="1" destOrd="0" presId="urn:microsoft.com/office/officeart/2005/8/layout/hProcess10"/>
    <dgm:cxn modelId="{AF4B40A2-1F26-407F-8568-579A6FD8F7C3}" type="presParOf" srcId="{8CBAFF50-9F77-4C6E-81D1-4F778734A791}" destId="{47307A75-22B1-461A-B09B-B3C82E7A9FE9}" srcOrd="3" destOrd="0" presId="urn:microsoft.com/office/officeart/2005/8/layout/hProcess10"/>
    <dgm:cxn modelId="{D16B2BA8-1BF2-45A2-BB0F-58EE22ECC279}" type="presParOf" srcId="{47307A75-22B1-461A-B09B-B3C82E7A9FE9}" destId="{2B7F147F-761E-4539-B14A-CEFB4568432A}" srcOrd="0" destOrd="0" presId="urn:microsoft.com/office/officeart/2005/8/layout/hProcess10"/>
    <dgm:cxn modelId="{DE010D1B-4C94-4A53-9770-E0FD77621113}" type="presParOf" srcId="{8CBAFF50-9F77-4C6E-81D1-4F778734A791}" destId="{5D005125-8354-4875-88FE-D81DE0D8D577}" srcOrd="4" destOrd="0" presId="urn:microsoft.com/office/officeart/2005/8/layout/hProcess10"/>
    <dgm:cxn modelId="{04D60A06-8883-4A53-95E4-1F8A9179AF88}" type="presParOf" srcId="{5D005125-8354-4875-88FE-D81DE0D8D577}" destId="{8A6E8140-F0DD-4CB1-8D55-F0E7012307DE}" srcOrd="0" destOrd="0" presId="urn:microsoft.com/office/officeart/2005/8/layout/hProcess10"/>
    <dgm:cxn modelId="{CAE0CF3A-C6F1-4BEF-B111-9F893915B855}" type="presParOf" srcId="{5D005125-8354-4875-88FE-D81DE0D8D577}" destId="{BCB2C13D-8FB4-4021-946E-31C5FA0DA17E}" srcOrd="1" destOrd="0" presId="urn:microsoft.com/office/officeart/2005/8/layout/hProcess10"/>
    <dgm:cxn modelId="{EDA9CC1B-6283-4BAC-B092-18FCC7C3A5D6}" type="presParOf" srcId="{8CBAFF50-9F77-4C6E-81D1-4F778734A791}" destId="{326C7861-1F12-4151-A3D2-BE4A24851998}" srcOrd="5" destOrd="0" presId="urn:microsoft.com/office/officeart/2005/8/layout/hProcess10"/>
    <dgm:cxn modelId="{4133E4AA-31CE-4750-B1B8-CB7EC06784E2}" type="presParOf" srcId="{326C7861-1F12-4151-A3D2-BE4A24851998}" destId="{9F24DB7E-108C-4706-B519-660254DF93E1}" srcOrd="0" destOrd="0" presId="urn:microsoft.com/office/officeart/2005/8/layout/hProcess10"/>
    <dgm:cxn modelId="{4349F72E-058C-4E4E-B8D0-051D34BAF4E6}" type="presParOf" srcId="{8CBAFF50-9F77-4C6E-81D1-4F778734A791}" destId="{E8C9BFFF-059A-43F5-B530-4DD793F8B981}" srcOrd="6" destOrd="0" presId="urn:microsoft.com/office/officeart/2005/8/layout/hProcess10"/>
    <dgm:cxn modelId="{8A34F8E5-A395-45AC-85B3-FA31F77416E7}" type="presParOf" srcId="{E8C9BFFF-059A-43F5-B530-4DD793F8B981}" destId="{C7D538F9-1754-4A72-9F1F-2E4697F5C98D}" srcOrd="0" destOrd="0" presId="urn:microsoft.com/office/officeart/2005/8/layout/hProcess10"/>
    <dgm:cxn modelId="{3E3A8F8A-81A7-49F5-B6CB-D0555B85355F}" type="presParOf" srcId="{E8C9BFFF-059A-43F5-B530-4DD793F8B981}" destId="{58598C3D-15ED-4248-B45D-FF45E68BBD56}" srcOrd="1" destOrd="0" presId="urn:microsoft.com/office/officeart/2005/8/layout/hProcess10"/>
    <dgm:cxn modelId="{8A78C14E-ED1E-41BA-A057-772549546A7F}" type="presParOf" srcId="{8CBAFF50-9F77-4C6E-81D1-4F778734A791}" destId="{E06B4ADF-1725-4CF6-AD5C-E553EDA5516C}" srcOrd="7" destOrd="0" presId="urn:microsoft.com/office/officeart/2005/8/layout/hProcess10"/>
    <dgm:cxn modelId="{F267C798-1A68-45E7-8215-2D2A5AAF55B8}" type="presParOf" srcId="{E06B4ADF-1725-4CF6-AD5C-E553EDA5516C}" destId="{16968BA7-3E34-4683-BBFB-40D94A3295F3}" srcOrd="0" destOrd="0" presId="urn:microsoft.com/office/officeart/2005/8/layout/hProcess10"/>
    <dgm:cxn modelId="{2C353C52-9E31-407B-A6EC-D076D2FA1D2B}" type="presParOf" srcId="{8CBAFF50-9F77-4C6E-81D1-4F778734A791}" destId="{7264A3CC-6E8B-497D-9024-A4C93AC6E2B4}" srcOrd="8" destOrd="0" presId="urn:microsoft.com/office/officeart/2005/8/layout/hProcess10"/>
    <dgm:cxn modelId="{F929969A-7935-41A4-A89F-2BC139C4AA6D}" type="presParOf" srcId="{7264A3CC-6E8B-497D-9024-A4C93AC6E2B4}" destId="{6E5A3B6D-8E2A-4BBD-A635-986005112864}" srcOrd="0" destOrd="0" presId="urn:microsoft.com/office/officeart/2005/8/layout/hProcess10"/>
    <dgm:cxn modelId="{21679D96-6FC1-4F0C-8252-D7691A642713}" type="presParOf" srcId="{7264A3CC-6E8B-497D-9024-A4C93AC6E2B4}" destId="{70EAB3BA-E73B-4ED5-9A83-E1F152AC7530}"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C83050-C0C8-4FCF-BA33-989533A2C511}"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FD04162F-5A66-4271-81E9-05D885C71C46}">
      <dgm:prSet custT="1"/>
      <dgm:spPr/>
      <dgm:t>
        <a:bodyPr/>
        <a:lstStyle/>
        <a:p>
          <a:pPr>
            <a:lnSpc>
              <a:spcPct val="150000"/>
            </a:lnSpc>
            <a:defRPr cap="all"/>
          </a:pPr>
          <a:r>
            <a:rPr lang="en-US" sz="1200" b="1" dirty="0">
              <a:latin typeface="Arial" panose="020B0604020202020204" pitchFamily="34" charset="0"/>
              <a:cs typeface="Arial" panose="020B0604020202020204" pitchFamily="34" charset="0"/>
            </a:rPr>
            <a:t>Engagement: </a:t>
          </a:r>
          <a:r>
            <a:rPr lang="en-US" sz="1200" b="0" cap="none" dirty="0">
              <a:latin typeface="Arial" panose="020B0604020202020204" pitchFamily="34" charset="0"/>
              <a:cs typeface="Arial" panose="020B0604020202020204" pitchFamily="34" charset="0"/>
            </a:rPr>
            <a:t>70% </a:t>
          </a:r>
          <a:r>
            <a:rPr lang="en-US" sz="1200" cap="none" dirty="0">
              <a:latin typeface="Arial" panose="020B0604020202020204" pitchFamily="34" charset="0"/>
              <a:cs typeface="Arial" panose="020B0604020202020204" pitchFamily="34" charset="0"/>
            </a:rPr>
            <a:t>of engaged employees understand how to meet customer needs</a:t>
          </a:r>
          <a:r>
            <a:rPr lang="en-US" sz="1200" cap="none" dirty="0"/>
            <a:t>.</a:t>
          </a:r>
          <a:endParaRPr lang="en-US" sz="1200" dirty="0"/>
        </a:p>
      </dgm:t>
    </dgm:pt>
    <dgm:pt modelId="{DF872ED0-1E9E-4119-843A-E6DCC5378287}" type="parTrans" cxnId="{74FAC067-3282-4BB5-8A2B-7E4703D8563A}">
      <dgm:prSet/>
      <dgm:spPr/>
      <dgm:t>
        <a:bodyPr/>
        <a:lstStyle/>
        <a:p>
          <a:endParaRPr lang="en-US"/>
        </a:p>
      </dgm:t>
    </dgm:pt>
    <dgm:pt modelId="{A7743693-8D1A-4E55-BA6F-7DEE6EA7E4F8}" type="sibTrans" cxnId="{74FAC067-3282-4BB5-8A2B-7E4703D8563A}">
      <dgm:prSet/>
      <dgm:spPr/>
      <dgm:t>
        <a:bodyPr/>
        <a:lstStyle/>
        <a:p>
          <a:endParaRPr lang="en-US"/>
        </a:p>
      </dgm:t>
    </dgm:pt>
    <dgm:pt modelId="{E2853EEE-A5B1-4A40-9980-A9FA77EA2317}">
      <dgm:prSet custT="1"/>
      <dgm:spPr/>
      <dgm:t>
        <a:bodyPr/>
        <a:lstStyle/>
        <a:p>
          <a:pPr>
            <a:lnSpc>
              <a:spcPct val="150000"/>
            </a:lnSpc>
            <a:defRPr cap="all"/>
          </a:pPr>
          <a:r>
            <a:rPr lang="en-US" sz="1200" b="1" dirty="0">
              <a:latin typeface="Arial" panose="020B0604020202020204" pitchFamily="34" charset="0"/>
              <a:cs typeface="Arial" panose="020B0604020202020204" pitchFamily="34" charset="0"/>
            </a:rPr>
            <a:t>Productivity</a:t>
          </a:r>
          <a:r>
            <a:rPr lang="en-US" sz="1200" dirty="0">
              <a:latin typeface="Arial" panose="020B0604020202020204" pitchFamily="34" charset="0"/>
              <a:cs typeface="Arial" panose="020B0604020202020204" pitchFamily="34" charset="0"/>
            </a:rPr>
            <a:t>: </a:t>
          </a:r>
          <a:r>
            <a:rPr lang="en-US" sz="1200" cap="none" dirty="0">
              <a:latin typeface="Arial" panose="020B0604020202020204" pitchFamily="34" charset="0"/>
              <a:cs typeface="Arial" panose="020B0604020202020204" pitchFamily="34" charset="0"/>
            </a:rPr>
            <a:t>130% engaged employees work 4-5 days more.</a:t>
          </a:r>
          <a:endParaRPr lang="en-US" sz="1200" dirty="0">
            <a:latin typeface="Arial" panose="020B0604020202020204" pitchFamily="34" charset="0"/>
            <a:cs typeface="Arial" panose="020B0604020202020204" pitchFamily="34" charset="0"/>
          </a:endParaRPr>
        </a:p>
      </dgm:t>
    </dgm:pt>
    <dgm:pt modelId="{20A0D907-69E1-4085-84FE-E102C2CFA6A4}" type="parTrans" cxnId="{35380A73-BF15-4C20-87C7-FABA51F25720}">
      <dgm:prSet/>
      <dgm:spPr/>
      <dgm:t>
        <a:bodyPr/>
        <a:lstStyle/>
        <a:p>
          <a:endParaRPr lang="en-US"/>
        </a:p>
      </dgm:t>
    </dgm:pt>
    <dgm:pt modelId="{4F996EB2-0BDC-43EB-930A-1691C0BFDD64}" type="sibTrans" cxnId="{35380A73-BF15-4C20-87C7-FABA51F25720}">
      <dgm:prSet/>
      <dgm:spPr/>
      <dgm:t>
        <a:bodyPr/>
        <a:lstStyle/>
        <a:p>
          <a:endParaRPr lang="en-US"/>
        </a:p>
      </dgm:t>
    </dgm:pt>
    <dgm:pt modelId="{969A5BBF-BD63-46B9-B200-69BD927B1046}">
      <dgm:prSet custT="1"/>
      <dgm:spPr/>
      <dgm:t>
        <a:bodyPr/>
        <a:lstStyle/>
        <a:p>
          <a:pPr>
            <a:lnSpc>
              <a:spcPct val="150000"/>
            </a:lnSpc>
            <a:defRPr cap="all"/>
          </a:pPr>
          <a:r>
            <a:rPr lang="en-US" sz="1200" b="1" dirty="0">
              <a:latin typeface="Arial" panose="020B0604020202020204" pitchFamily="34" charset="0"/>
              <a:cs typeface="Arial" panose="020B0604020202020204" pitchFamily="34" charset="0"/>
            </a:rPr>
            <a:t>Profitability</a:t>
          </a:r>
          <a:r>
            <a:rPr lang="en-US" sz="1200" dirty="0">
              <a:latin typeface="Arial" panose="020B0604020202020204" pitchFamily="34" charset="0"/>
              <a:cs typeface="Arial" panose="020B0604020202020204" pitchFamily="34" charset="0"/>
            </a:rPr>
            <a:t>: </a:t>
          </a:r>
          <a:r>
            <a:rPr lang="en-US" sz="1200" cap="none" dirty="0">
              <a:latin typeface="Arial" panose="020B0604020202020204" pitchFamily="34" charset="0"/>
              <a:cs typeface="Arial" panose="020B0604020202020204" pitchFamily="34" charset="0"/>
            </a:rPr>
            <a:t>300% engaged employees grow company profits 3 times faster than their competitors.</a:t>
          </a:r>
          <a:endParaRPr lang="en-US" sz="1500" dirty="0">
            <a:latin typeface="Arial" panose="020B0604020202020204" pitchFamily="34" charset="0"/>
            <a:cs typeface="Arial" panose="020B0604020202020204" pitchFamily="34" charset="0"/>
          </a:endParaRPr>
        </a:p>
      </dgm:t>
    </dgm:pt>
    <dgm:pt modelId="{9A7C3B75-F549-401A-9ADF-B1C3387A91ED}" type="parTrans" cxnId="{12CE173F-55C8-4805-A8F3-CD1FA0F44352}">
      <dgm:prSet/>
      <dgm:spPr/>
      <dgm:t>
        <a:bodyPr/>
        <a:lstStyle/>
        <a:p>
          <a:endParaRPr lang="en-US"/>
        </a:p>
      </dgm:t>
    </dgm:pt>
    <dgm:pt modelId="{0F289DB9-5B02-4023-B3E9-9CF08BDA59E4}" type="sibTrans" cxnId="{12CE173F-55C8-4805-A8F3-CD1FA0F44352}">
      <dgm:prSet/>
      <dgm:spPr/>
      <dgm:t>
        <a:bodyPr/>
        <a:lstStyle/>
        <a:p>
          <a:endParaRPr lang="en-US"/>
        </a:p>
      </dgm:t>
    </dgm:pt>
    <dgm:pt modelId="{8CCA3561-669B-49C8-8654-5CBBD92B7566}" type="pres">
      <dgm:prSet presAssocID="{56C83050-C0C8-4FCF-BA33-989533A2C511}" presName="root" presStyleCnt="0">
        <dgm:presLayoutVars>
          <dgm:dir/>
          <dgm:resizeHandles val="exact"/>
        </dgm:presLayoutVars>
      </dgm:prSet>
      <dgm:spPr/>
    </dgm:pt>
    <dgm:pt modelId="{95E12FF6-3223-4F37-B1C9-C0B55EA05684}" type="pres">
      <dgm:prSet presAssocID="{FD04162F-5A66-4271-81E9-05D885C71C46}" presName="compNode" presStyleCnt="0"/>
      <dgm:spPr/>
    </dgm:pt>
    <dgm:pt modelId="{77EDBCC5-CA48-4D61-9E08-5BB3E0BC682B}" type="pres">
      <dgm:prSet presAssocID="{FD04162F-5A66-4271-81E9-05D885C71C46}" presName="iconBgRect" presStyleLbl="bgShp" presStyleIdx="0" presStyleCnt="3"/>
      <dgm:spPr>
        <a:solidFill>
          <a:srgbClr val="FF0066"/>
        </a:solidFill>
      </dgm:spPr>
    </dgm:pt>
    <dgm:pt modelId="{CCD9FFC6-B5F8-4760-90E7-672247137A2F}" type="pres">
      <dgm:prSet presAssocID="{FD04162F-5A66-4271-81E9-05D885C71C4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hare With Person"/>
        </a:ext>
      </dgm:extLst>
    </dgm:pt>
    <dgm:pt modelId="{24BA5A4C-6A17-4FBE-99AF-C05A9076A34A}" type="pres">
      <dgm:prSet presAssocID="{FD04162F-5A66-4271-81E9-05D885C71C46}" presName="spaceRect" presStyleCnt="0"/>
      <dgm:spPr/>
    </dgm:pt>
    <dgm:pt modelId="{B865B199-B54E-40AF-A409-B3AADAB382F6}" type="pres">
      <dgm:prSet presAssocID="{FD04162F-5A66-4271-81E9-05D885C71C46}" presName="textRect" presStyleLbl="revTx" presStyleIdx="0" presStyleCnt="3">
        <dgm:presLayoutVars>
          <dgm:chMax val="1"/>
          <dgm:chPref val="1"/>
        </dgm:presLayoutVars>
      </dgm:prSet>
      <dgm:spPr/>
    </dgm:pt>
    <dgm:pt modelId="{8E8DB961-662A-4CDD-966B-3F6CE27226F5}" type="pres">
      <dgm:prSet presAssocID="{A7743693-8D1A-4E55-BA6F-7DEE6EA7E4F8}" presName="sibTrans" presStyleCnt="0"/>
      <dgm:spPr/>
    </dgm:pt>
    <dgm:pt modelId="{517756EC-AE0A-4EBC-8881-6DEF184E36E7}" type="pres">
      <dgm:prSet presAssocID="{E2853EEE-A5B1-4A40-9980-A9FA77EA2317}" presName="compNode" presStyleCnt="0"/>
      <dgm:spPr/>
    </dgm:pt>
    <dgm:pt modelId="{E6066E0F-2C18-4EE9-87A8-344BBE71C3D8}" type="pres">
      <dgm:prSet presAssocID="{E2853EEE-A5B1-4A40-9980-A9FA77EA2317}" presName="iconBgRect" presStyleLbl="bgShp" presStyleIdx="1" presStyleCnt="3"/>
      <dgm:spPr>
        <a:solidFill>
          <a:srgbClr val="92D050"/>
        </a:solidFill>
      </dgm:spPr>
    </dgm:pt>
    <dgm:pt modelId="{3E82FCEE-BA5C-4C09-94DF-20CCF73A7209}" type="pres">
      <dgm:prSet presAssocID="{E2853EEE-A5B1-4A40-9980-A9FA77EA231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Success"/>
        </a:ext>
      </dgm:extLst>
    </dgm:pt>
    <dgm:pt modelId="{FFFB3720-4826-41A6-B906-EFC672B2C363}" type="pres">
      <dgm:prSet presAssocID="{E2853EEE-A5B1-4A40-9980-A9FA77EA2317}" presName="spaceRect" presStyleCnt="0"/>
      <dgm:spPr/>
    </dgm:pt>
    <dgm:pt modelId="{4B030911-95CE-44D8-97E4-180E1A8DBA8B}" type="pres">
      <dgm:prSet presAssocID="{E2853EEE-A5B1-4A40-9980-A9FA77EA2317}" presName="textRect" presStyleLbl="revTx" presStyleIdx="1" presStyleCnt="3">
        <dgm:presLayoutVars>
          <dgm:chMax val="1"/>
          <dgm:chPref val="1"/>
        </dgm:presLayoutVars>
      </dgm:prSet>
      <dgm:spPr/>
    </dgm:pt>
    <dgm:pt modelId="{E83B1B0F-1B23-46ED-81BD-880EEEDA96F9}" type="pres">
      <dgm:prSet presAssocID="{4F996EB2-0BDC-43EB-930A-1691C0BFDD64}" presName="sibTrans" presStyleCnt="0"/>
      <dgm:spPr/>
    </dgm:pt>
    <dgm:pt modelId="{CA9AD8D5-A7D4-4B52-839A-975ECD5BE802}" type="pres">
      <dgm:prSet presAssocID="{969A5BBF-BD63-46B9-B200-69BD927B1046}" presName="compNode" presStyleCnt="0"/>
      <dgm:spPr/>
    </dgm:pt>
    <dgm:pt modelId="{1D45E418-B7D1-4525-8C01-F277CC30D323}" type="pres">
      <dgm:prSet presAssocID="{969A5BBF-BD63-46B9-B200-69BD927B1046}" presName="iconBgRect" presStyleLbl="bgShp" presStyleIdx="2" presStyleCnt="3"/>
      <dgm:spPr>
        <a:solidFill>
          <a:srgbClr val="FFFF00"/>
        </a:solidFill>
      </dgm:spPr>
    </dgm:pt>
    <dgm:pt modelId="{E1202AA0-59FF-48BB-BC74-D527DB6DCA36}" type="pres">
      <dgm:prSet presAssocID="{969A5BBF-BD63-46B9-B200-69BD927B104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solidFill>
            <a:schemeClr val="accent1"/>
          </a:solidFill>
        </a:ln>
      </dgm:spPr>
      <dgm:extLst>
        <a:ext uri="{E40237B7-FDA0-4F09-8148-C483321AD2D9}">
          <dgm14:cNvPr xmlns:dgm14="http://schemas.microsoft.com/office/drawing/2010/diagram" id="0" name="" descr="Upward trend"/>
        </a:ext>
      </dgm:extLst>
    </dgm:pt>
    <dgm:pt modelId="{73BEFC42-726B-4440-AD1E-2E8C4679A83F}" type="pres">
      <dgm:prSet presAssocID="{969A5BBF-BD63-46B9-B200-69BD927B1046}" presName="spaceRect" presStyleCnt="0"/>
      <dgm:spPr/>
    </dgm:pt>
    <dgm:pt modelId="{3004315C-3860-43D1-8A4A-3DEFC7B7E549}" type="pres">
      <dgm:prSet presAssocID="{969A5BBF-BD63-46B9-B200-69BD927B1046}" presName="textRect" presStyleLbl="revTx" presStyleIdx="2" presStyleCnt="3">
        <dgm:presLayoutVars>
          <dgm:chMax val="1"/>
          <dgm:chPref val="1"/>
        </dgm:presLayoutVars>
      </dgm:prSet>
      <dgm:spPr/>
    </dgm:pt>
  </dgm:ptLst>
  <dgm:cxnLst>
    <dgm:cxn modelId="{12CE173F-55C8-4805-A8F3-CD1FA0F44352}" srcId="{56C83050-C0C8-4FCF-BA33-989533A2C511}" destId="{969A5BBF-BD63-46B9-B200-69BD927B1046}" srcOrd="2" destOrd="0" parTransId="{9A7C3B75-F549-401A-9ADF-B1C3387A91ED}" sibTransId="{0F289DB9-5B02-4023-B3E9-9CF08BDA59E4}"/>
    <dgm:cxn modelId="{74FAC067-3282-4BB5-8A2B-7E4703D8563A}" srcId="{56C83050-C0C8-4FCF-BA33-989533A2C511}" destId="{FD04162F-5A66-4271-81E9-05D885C71C46}" srcOrd="0" destOrd="0" parTransId="{DF872ED0-1E9E-4119-843A-E6DCC5378287}" sibTransId="{A7743693-8D1A-4E55-BA6F-7DEE6EA7E4F8}"/>
    <dgm:cxn modelId="{2CB37452-1925-4550-8220-8F7F0C721599}" type="presOf" srcId="{E2853EEE-A5B1-4A40-9980-A9FA77EA2317}" destId="{4B030911-95CE-44D8-97E4-180E1A8DBA8B}" srcOrd="0" destOrd="0" presId="urn:microsoft.com/office/officeart/2018/5/layout/IconCircleLabelList"/>
    <dgm:cxn modelId="{35380A73-BF15-4C20-87C7-FABA51F25720}" srcId="{56C83050-C0C8-4FCF-BA33-989533A2C511}" destId="{E2853EEE-A5B1-4A40-9980-A9FA77EA2317}" srcOrd="1" destOrd="0" parTransId="{20A0D907-69E1-4085-84FE-E102C2CFA6A4}" sibTransId="{4F996EB2-0BDC-43EB-930A-1691C0BFDD64}"/>
    <dgm:cxn modelId="{4FCF1573-1007-43DD-8F2B-00506B338993}" type="presOf" srcId="{FD04162F-5A66-4271-81E9-05D885C71C46}" destId="{B865B199-B54E-40AF-A409-B3AADAB382F6}" srcOrd="0" destOrd="0" presId="urn:microsoft.com/office/officeart/2018/5/layout/IconCircleLabelList"/>
    <dgm:cxn modelId="{DDE7A7C9-C157-44FE-BA2E-90C786A0950B}" type="presOf" srcId="{969A5BBF-BD63-46B9-B200-69BD927B1046}" destId="{3004315C-3860-43D1-8A4A-3DEFC7B7E549}" srcOrd="0" destOrd="0" presId="urn:microsoft.com/office/officeart/2018/5/layout/IconCircleLabelList"/>
    <dgm:cxn modelId="{856AADF8-F9E9-40C1-85F0-8366642145F1}" type="presOf" srcId="{56C83050-C0C8-4FCF-BA33-989533A2C511}" destId="{8CCA3561-669B-49C8-8654-5CBBD92B7566}" srcOrd="0" destOrd="0" presId="urn:microsoft.com/office/officeart/2018/5/layout/IconCircleLabelList"/>
    <dgm:cxn modelId="{FBECB6FA-71D1-4D9F-8D05-B00ECC35E06D}" type="presParOf" srcId="{8CCA3561-669B-49C8-8654-5CBBD92B7566}" destId="{95E12FF6-3223-4F37-B1C9-C0B55EA05684}" srcOrd="0" destOrd="0" presId="urn:microsoft.com/office/officeart/2018/5/layout/IconCircleLabelList"/>
    <dgm:cxn modelId="{EDA3A384-9ECD-4609-9D6E-B327AF060F95}" type="presParOf" srcId="{95E12FF6-3223-4F37-B1C9-C0B55EA05684}" destId="{77EDBCC5-CA48-4D61-9E08-5BB3E0BC682B}" srcOrd="0" destOrd="0" presId="urn:microsoft.com/office/officeart/2018/5/layout/IconCircleLabelList"/>
    <dgm:cxn modelId="{1C6C132A-8302-4549-B593-69C9FF068974}" type="presParOf" srcId="{95E12FF6-3223-4F37-B1C9-C0B55EA05684}" destId="{CCD9FFC6-B5F8-4760-90E7-672247137A2F}" srcOrd="1" destOrd="0" presId="urn:microsoft.com/office/officeart/2018/5/layout/IconCircleLabelList"/>
    <dgm:cxn modelId="{D8B1217F-E3A9-435B-99ED-060BD66712F5}" type="presParOf" srcId="{95E12FF6-3223-4F37-B1C9-C0B55EA05684}" destId="{24BA5A4C-6A17-4FBE-99AF-C05A9076A34A}" srcOrd="2" destOrd="0" presId="urn:microsoft.com/office/officeart/2018/5/layout/IconCircleLabelList"/>
    <dgm:cxn modelId="{1C56E38E-48D0-4AF2-B806-98599EE6631F}" type="presParOf" srcId="{95E12FF6-3223-4F37-B1C9-C0B55EA05684}" destId="{B865B199-B54E-40AF-A409-B3AADAB382F6}" srcOrd="3" destOrd="0" presId="urn:microsoft.com/office/officeart/2018/5/layout/IconCircleLabelList"/>
    <dgm:cxn modelId="{6779095B-9BE3-46B7-B7F2-A94F916990F4}" type="presParOf" srcId="{8CCA3561-669B-49C8-8654-5CBBD92B7566}" destId="{8E8DB961-662A-4CDD-966B-3F6CE27226F5}" srcOrd="1" destOrd="0" presId="urn:microsoft.com/office/officeart/2018/5/layout/IconCircleLabelList"/>
    <dgm:cxn modelId="{8D17C8E2-BD68-43AE-B03D-5EBE6EBEB9E0}" type="presParOf" srcId="{8CCA3561-669B-49C8-8654-5CBBD92B7566}" destId="{517756EC-AE0A-4EBC-8881-6DEF184E36E7}" srcOrd="2" destOrd="0" presId="urn:microsoft.com/office/officeart/2018/5/layout/IconCircleLabelList"/>
    <dgm:cxn modelId="{985F41AF-236D-4C39-8CED-0332CCBF4452}" type="presParOf" srcId="{517756EC-AE0A-4EBC-8881-6DEF184E36E7}" destId="{E6066E0F-2C18-4EE9-87A8-344BBE71C3D8}" srcOrd="0" destOrd="0" presId="urn:microsoft.com/office/officeart/2018/5/layout/IconCircleLabelList"/>
    <dgm:cxn modelId="{B515F40D-95C0-4A92-8B23-F9CE4C47E7BC}" type="presParOf" srcId="{517756EC-AE0A-4EBC-8881-6DEF184E36E7}" destId="{3E82FCEE-BA5C-4C09-94DF-20CCF73A7209}" srcOrd="1" destOrd="0" presId="urn:microsoft.com/office/officeart/2018/5/layout/IconCircleLabelList"/>
    <dgm:cxn modelId="{A38FF1B2-7F33-418A-94A9-38E0DD96C416}" type="presParOf" srcId="{517756EC-AE0A-4EBC-8881-6DEF184E36E7}" destId="{FFFB3720-4826-41A6-B906-EFC672B2C363}" srcOrd="2" destOrd="0" presId="urn:microsoft.com/office/officeart/2018/5/layout/IconCircleLabelList"/>
    <dgm:cxn modelId="{D8EC729B-1030-4EA9-935F-0DB22B1872AB}" type="presParOf" srcId="{517756EC-AE0A-4EBC-8881-6DEF184E36E7}" destId="{4B030911-95CE-44D8-97E4-180E1A8DBA8B}" srcOrd="3" destOrd="0" presId="urn:microsoft.com/office/officeart/2018/5/layout/IconCircleLabelList"/>
    <dgm:cxn modelId="{D0B40F69-F236-4AA1-8BC1-A256A28361A6}" type="presParOf" srcId="{8CCA3561-669B-49C8-8654-5CBBD92B7566}" destId="{E83B1B0F-1B23-46ED-81BD-880EEEDA96F9}" srcOrd="3" destOrd="0" presId="urn:microsoft.com/office/officeart/2018/5/layout/IconCircleLabelList"/>
    <dgm:cxn modelId="{CF3FEBF5-0354-42EB-9F1D-B0CF975F85B7}" type="presParOf" srcId="{8CCA3561-669B-49C8-8654-5CBBD92B7566}" destId="{CA9AD8D5-A7D4-4B52-839A-975ECD5BE802}" srcOrd="4" destOrd="0" presId="urn:microsoft.com/office/officeart/2018/5/layout/IconCircleLabelList"/>
    <dgm:cxn modelId="{E725BD46-61B9-4C84-8812-E3E49A92D39F}" type="presParOf" srcId="{CA9AD8D5-A7D4-4B52-839A-975ECD5BE802}" destId="{1D45E418-B7D1-4525-8C01-F277CC30D323}" srcOrd="0" destOrd="0" presId="urn:microsoft.com/office/officeart/2018/5/layout/IconCircleLabelList"/>
    <dgm:cxn modelId="{3F20525A-376E-44CD-811A-C255DCA146FE}" type="presParOf" srcId="{CA9AD8D5-A7D4-4B52-839A-975ECD5BE802}" destId="{E1202AA0-59FF-48BB-BC74-D527DB6DCA36}" srcOrd="1" destOrd="0" presId="urn:microsoft.com/office/officeart/2018/5/layout/IconCircleLabelList"/>
    <dgm:cxn modelId="{7AECC970-8B88-469C-8612-110897F38062}" type="presParOf" srcId="{CA9AD8D5-A7D4-4B52-839A-975ECD5BE802}" destId="{73BEFC42-726B-4440-AD1E-2E8C4679A83F}" srcOrd="2" destOrd="0" presId="urn:microsoft.com/office/officeart/2018/5/layout/IconCircleLabelList"/>
    <dgm:cxn modelId="{8624FE1D-E9E7-44A3-9C4C-907C8A8A7A73}" type="presParOf" srcId="{CA9AD8D5-A7D4-4B52-839A-975ECD5BE802}" destId="{3004315C-3860-43D1-8A4A-3DEFC7B7E54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94E89-9D99-48DB-A76A-E03581E1F0F5}">
      <dsp:nvSpPr>
        <dsp:cNvPr id="0" name=""/>
        <dsp:cNvSpPr/>
      </dsp:nvSpPr>
      <dsp:spPr>
        <a:xfrm>
          <a:off x="43394" y="179137"/>
          <a:ext cx="1289624" cy="15993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BAC461-679A-45C4-B13C-F6C582674592}">
      <dsp:nvSpPr>
        <dsp:cNvPr id="0" name=""/>
        <dsp:cNvSpPr/>
      </dsp:nvSpPr>
      <dsp:spPr>
        <a:xfrm>
          <a:off x="2659" y="1493036"/>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a:t>Meaningfulness</a:t>
          </a:r>
        </a:p>
      </dsp:txBody>
      <dsp:txXfrm>
        <a:off x="2659" y="1493036"/>
        <a:ext cx="1371093" cy="548437"/>
      </dsp:txXfrm>
    </dsp:sp>
    <dsp:sp modelId="{320A6BC7-95FC-4FD9-8954-B9069026848F}">
      <dsp:nvSpPr>
        <dsp:cNvPr id="0" name=""/>
        <dsp:cNvSpPr/>
      </dsp:nvSpPr>
      <dsp:spPr>
        <a:xfrm>
          <a:off x="1613694" y="185581"/>
          <a:ext cx="1409981" cy="15736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BD5F46-59BB-49D4-9CE1-B67BB4CB3E55}">
      <dsp:nvSpPr>
        <dsp:cNvPr id="0" name=""/>
        <dsp:cNvSpPr/>
      </dsp:nvSpPr>
      <dsp:spPr>
        <a:xfrm>
          <a:off x="1633138" y="1486591"/>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a:t>Safety</a:t>
          </a:r>
        </a:p>
      </dsp:txBody>
      <dsp:txXfrm>
        <a:off x="1633138" y="1486591"/>
        <a:ext cx="1371093" cy="548437"/>
      </dsp:txXfrm>
    </dsp:sp>
    <dsp:sp modelId="{DD5BD48F-F217-430F-BA1A-062A16DC4ADA}">
      <dsp:nvSpPr>
        <dsp:cNvPr id="0" name=""/>
        <dsp:cNvSpPr/>
      </dsp:nvSpPr>
      <dsp:spPr>
        <a:xfrm>
          <a:off x="3263617" y="254907"/>
          <a:ext cx="1629624" cy="13934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AA9028-D2FC-4FB4-ADE2-8D5A70854DB2}">
      <dsp:nvSpPr>
        <dsp:cNvPr id="0" name=""/>
        <dsp:cNvSpPr/>
      </dsp:nvSpPr>
      <dsp:spPr>
        <a:xfrm>
          <a:off x="3392883" y="1514421"/>
          <a:ext cx="1371093" cy="4512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dirty="0"/>
            <a:t>Availability</a:t>
          </a:r>
        </a:p>
      </dsp:txBody>
      <dsp:txXfrm>
        <a:off x="3392883" y="1514421"/>
        <a:ext cx="1371093" cy="4512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88538-FE30-4137-AE69-98406CBAE4EA}">
      <dsp:nvSpPr>
        <dsp:cNvPr id="0" name=""/>
        <dsp:cNvSpPr/>
      </dsp:nvSpPr>
      <dsp:spPr>
        <a:xfrm>
          <a:off x="0" y="153961"/>
          <a:ext cx="3251551" cy="195093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Engaged workers increase productivity.(gallup, 2019).</a:t>
          </a:r>
          <a:r>
            <a:rPr lang="en-GB" sz="1200" kern="1200" dirty="0">
              <a:latin typeface="Arial" panose="020B0604020202020204" pitchFamily="34" charset="0"/>
              <a:cs typeface="Arial" panose="020B0604020202020204" pitchFamily="34" charset="0"/>
            </a:rPr>
            <a:t> According to a Gallup survey, productive employees are 21% more engaged than their competitors</a:t>
          </a:r>
          <a:r>
            <a:rPr lang="en-US" sz="1200" kern="1200" dirty="0">
              <a:latin typeface="Arial" panose="020B0604020202020204" pitchFamily="34" charset="0"/>
              <a:cs typeface="Arial" panose="020B0604020202020204" pitchFamily="34" charset="0"/>
            </a:rPr>
            <a:t>.( gallup,2019)</a:t>
          </a:r>
        </a:p>
      </dsp:txBody>
      <dsp:txXfrm>
        <a:off x="0" y="153961"/>
        <a:ext cx="3251551" cy="1950931"/>
      </dsp:txXfrm>
    </dsp:sp>
    <dsp:sp modelId="{BF0EC84E-D00D-4E55-B966-55F84CC567C4}">
      <dsp:nvSpPr>
        <dsp:cNvPr id="0" name=""/>
        <dsp:cNvSpPr/>
      </dsp:nvSpPr>
      <dsp:spPr>
        <a:xfrm>
          <a:off x="3577540" y="97559"/>
          <a:ext cx="3251551" cy="1950931"/>
        </a:xfrm>
        <a:prstGeom prst="rect">
          <a:avLst/>
        </a:prstGeom>
        <a:solidFill>
          <a:schemeClr val="accent5">
            <a:hueOff val="-2252848"/>
            <a:satOff val="-5806"/>
            <a:lumOff val="-392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Employees engagement boost guests  satisfaction.(gallup.2019) According to Gallup data </a:t>
          </a:r>
          <a:r>
            <a:rPr lang="en-GB" sz="1200" kern="1200" dirty="0">
              <a:latin typeface="Arial" panose="020B0604020202020204" pitchFamily="34" charset="0"/>
              <a:cs typeface="Arial" panose="020B0604020202020204" pitchFamily="34" charset="0"/>
            </a:rPr>
            <a:t>The most engaged employee are more likely to put up the effort that results in higher production levels.</a:t>
          </a:r>
          <a:endParaRPr lang="en-US" sz="1200" kern="1200" dirty="0">
            <a:latin typeface="Arial" panose="020B0604020202020204" pitchFamily="34" charset="0"/>
            <a:cs typeface="Arial" panose="020B0604020202020204" pitchFamily="34" charset="0"/>
          </a:endParaRPr>
        </a:p>
      </dsp:txBody>
      <dsp:txXfrm>
        <a:off x="3577540" y="97559"/>
        <a:ext cx="3251551" cy="1950931"/>
      </dsp:txXfrm>
    </dsp:sp>
    <dsp:sp modelId="{E6AF2636-55DA-4D3E-8049-5241BBFA7CCA}">
      <dsp:nvSpPr>
        <dsp:cNvPr id="0" name=""/>
        <dsp:cNvSpPr/>
      </dsp:nvSpPr>
      <dsp:spPr>
        <a:xfrm>
          <a:off x="833" y="2373646"/>
          <a:ext cx="3251551" cy="2923118"/>
        </a:xfrm>
        <a:prstGeom prst="rect">
          <a:avLst/>
        </a:prstGeom>
        <a:solidFill>
          <a:schemeClr val="accent5">
            <a:hueOff val="-4505695"/>
            <a:satOff val="-11613"/>
            <a:lumOff val="-784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You will retain your best people</a:t>
          </a:r>
          <a:r>
            <a:rPr lang="en-US" sz="1700" kern="1200" dirty="0">
              <a:latin typeface="Arial" panose="020B0604020202020204" pitchFamily="34" charset="0"/>
              <a:cs typeface="Arial" panose="020B0604020202020204" pitchFamily="34" charset="0"/>
            </a:rPr>
            <a:t>. </a:t>
          </a:r>
        </a:p>
      </dsp:txBody>
      <dsp:txXfrm>
        <a:off x="833" y="2373646"/>
        <a:ext cx="3251551" cy="2923118"/>
      </dsp:txXfrm>
    </dsp:sp>
    <dsp:sp modelId="{77F7E30A-02C2-4FF6-907F-524B9F6BAAE4}">
      <dsp:nvSpPr>
        <dsp:cNvPr id="0" name=""/>
        <dsp:cNvSpPr/>
      </dsp:nvSpPr>
      <dsp:spPr>
        <a:xfrm>
          <a:off x="3577540" y="2378572"/>
          <a:ext cx="3251551" cy="2913266"/>
        </a:xfrm>
        <a:prstGeom prst="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engagement is a symptom of success.            </a:t>
          </a:r>
          <a:r>
            <a:rPr lang="en-GB" sz="1200" kern="1200" dirty="0">
              <a:latin typeface="Arial" panose="020B0604020202020204" pitchFamily="34" charset="0"/>
              <a:cs typeface="Arial" panose="020B0604020202020204" pitchFamily="34" charset="0"/>
            </a:rPr>
            <a:t> ( Latham, 2015)</a:t>
          </a:r>
        </a:p>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 According to the Forbes engaged </a:t>
          </a:r>
          <a:r>
            <a:rPr lang="en-GB" sz="1200" kern="1200" dirty="0">
              <a:latin typeface="Arial" panose="020B0604020202020204" pitchFamily="34" charset="0"/>
              <a:cs typeface="Arial" panose="020B0604020202020204" pitchFamily="34" charset="0"/>
            </a:rPr>
            <a:t>Employees who believe their job matters are more likely to be engaged than those who are productive or easy to deal with</a:t>
          </a:r>
          <a:r>
            <a:rPr lang="en-US" sz="1200" kern="1200" dirty="0">
              <a:latin typeface="Arial" panose="020B0604020202020204" pitchFamily="34" charset="0"/>
              <a:cs typeface="Arial" panose="020B0604020202020204" pitchFamily="34" charset="0"/>
            </a:rPr>
            <a:t>.  ( Latham, 2015)</a:t>
          </a:r>
        </a:p>
      </dsp:txBody>
      <dsp:txXfrm>
        <a:off x="3577540" y="2378572"/>
        <a:ext cx="3251551" cy="29132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83D0DC-6B07-4441-9945-70259AD0EA69}">
      <dsp:nvSpPr>
        <dsp:cNvPr id="0" name=""/>
        <dsp:cNvSpPr/>
      </dsp:nvSpPr>
      <dsp:spPr>
        <a:xfrm>
          <a:off x="5905" y="459055"/>
          <a:ext cx="1380659" cy="138065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4D438C-64CA-4F55-B41B-B80B4747E4F2}">
      <dsp:nvSpPr>
        <dsp:cNvPr id="0" name=""/>
        <dsp:cNvSpPr/>
      </dsp:nvSpPr>
      <dsp:spPr>
        <a:xfrm>
          <a:off x="230664" y="1287451"/>
          <a:ext cx="1380659" cy="138065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Inspire your team with meaningful work.</a:t>
          </a:r>
        </a:p>
      </dsp:txBody>
      <dsp:txXfrm>
        <a:off x="271102" y="1327889"/>
        <a:ext cx="1299783" cy="1299783"/>
      </dsp:txXfrm>
    </dsp:sp>
    <dsp:sp modelId="{B238A8E3-C1B4-4C42-B0D9-5BF84BBA09AE}">
      <dsp:nvSpPr>
        <dsp:cNvPr id="0" name=""/>
        <dsp:cNvSpPr/>
      </dsp:nvSpPr>
      <dsp:spPr>
        <a:xfrm>
          <a:off x="1652510" y="983508"/>
          <a:ext cx="265945" cy="3317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a:t>1</a:t>
          </a:r>
        </a:p>
      </dsp:txBody>
      <dsp:txXfrm>
        <a:off x="1652510" y="1049859"/>
        <a:ext cx="186162" cy="199051"/>
      </dsp:txXfrm>
    </dsp:sp>
    <dsp:sp modelId="{AC1B1B88-0D5A-4C10-AC91-39C5D0638D84}">
      <dsp:nvSpPr>
        <dsp:cNvPr id="0" name=""/>
        <dsp:cNvSpPr/>
      </dsp:nvSpPr>
      <dsp:spPr>
        <a:xfrm>
          <a:off x="2146409" y="459055"/>
          <a:ext cx="1380659" cy="1380659"/>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6E2A1B-CDBF-4A38-917D-0A77273448C6}">
      <dsp:nvSpPr>
        <dsp:cNvPr id="0" name=""/>
        <dsp:cNvSpPr/>
      </dsp:nvSpPr>
      <dsp:spPr>
        <a:xfrm>
          <a:off x="2371167" y="1287451"/>
          <a:ext cx="1380659" cy="138065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Develop human connections with your employees</a:t>
          </a:r>
          <a:r>
            <a:rPr lang="en-US" sz="1500" kern="1200" dirty="0"/>
            <a:t>.</a:t>
          </a:r>
        </a:p>
      </dsp:txBody>
      <dsp:txXfrm>
        <a:off x="2411605" y="1327889"/>
        <a:ext cx="1299783" cy="1299783"/>
      </dsp:txXfrm>
    </dsp:sp>
    <dsp:sp modelId="{47307A75-22B1-461A-B09B-B3C82E7A9FE9}">
      <dsp:nvSpPr>
        <dsp:cNvPr id="0" name=""/>
        <dsp:cNvSpPr/>
      </dsp:nvSpPr>
      <dsp:spPr>
        <a:xfrm>
          <a:off x="3793013" y="983508"/>
          <a:ext cx="265945" cy="3317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a:t>2</a:t>
          </a:r>
        </a:p>
      </dsp:txBody>
      <dsp:txXfrm>
        <a:off x="3793013" y="1049859"/>
        <a:ext cx="186162" cy="199051"/>
      </dsp:txXfrm>
    </dsp:sp>
    <dsp:sp modelId="{8A6E8140-F0DD-4CB1-8D55-F0E7012307DE}">
      <dsp:nvSpPr>
        <dsp:cNvPr id="0" name=""/>
        <dsp:cNvSpPr/>
      </dsp:nvSpPr>
      <dsp:spPr>
        <a:xfrm>
          <a:off x="4286912" y="459055"/>
          <a:ext cx="1380659" cy="1380659"/>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B2C13D-8FB4-4021-946E-31C5FA0DA17E}">
      <dsp:nvSpPr>
        <dsp:cNvPr id="0" name=""/>
        <dsp:cNvSpPr/>
      </dsp:nvSpPr>
      <dsp:spPr>
        <a:xfrm>
          <a:off x="4511671" y="1287451"/>
          <a:ext cx="1380659" cy="138065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Build on employee strengths</a:t>
          </a:r>
        </a:p>
      </dsp:txBody>
      <dsp:txXfrm>
        <a:off x="4552109" y="1327889"/>
        <a:ext cx="1299783" cy="1299783"/>
      </dsp:txXfrm>
    </dsp:sp>
    <dsp:sp modelId="{326C7861-1F12-4151-A3D2-BE4A24851998}">
      <dsp:nvSpPr>
        <dsp:cNvPr id="0" name=""/>
        <dsp:cNvSpPr/>
      </dsp:nvSpPr>
      <dsp:spPr>
        <a:xfrm>
          <a:off x="5933517" y="983508"/>
          <a:ext cx="265945" cy="3317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a:t>3</a:t>
          </a:r>
        </a:p>
      </dsp:txBody>
      <dsp:txXfrm>
        <a:off x="5933517" y="1049859"/>
        <a:ext cx="186162" cy="199051"/>
      </dsp:txXfrm>
    </dsp:sp>
    <dsp:sp modelId="{C7D538F9-1754-4A72-9F1F-2E4697F5C98D}">
      <dsp:nvSpPr>
        <dsp:cNvPr id="0" name=""/>
        <dsp:cNvSpPr/>
      </dsp:nvSpPr>
      <dsp:spPr>
        <a:xfrm>
          <a:off x="6427416" y="459055"/>
          <a:ext cx="1380659" cy="1380659"/>
        </a:xfrm>
        <a:prstGeom prst="roundRect">
          <a:avLst>
            <a:gd name="adj" fmla="val 10000"/>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598C3D-15ED-4248-B45D-FF45E68BBD56}">
      <dsp:nvSpPr>
        <dsp:cNvPr id="0" name=""/>
        <dsp:cNvSpPr/>
      </dsp:nvSpPr>
      <dsp:spPr>
        <a:xfrm>
          <a:off x="6652174" y="1287451"/>
          <a:ext cx="1380659" cy="138065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Reward successes</a:t>
          </a:r>
          <a:r>
            <a:rPr lang="en-US" sz="1700" kern="1200" dirty="0"/>
            <a:t>.</a:t>
          </a:r>
        </a:p>
      </dsp:txBody>
      <dsp:txXfrm>
        <a:off x="6692612" y="1327889"/>
        <a:ext cx="1299783" cy="1299783"/>
      </dsp:txXfrm>
    </dsp:sp>
    <dsp:sp modelId="{E06B4ADF-1725-4CF6-AD5C-E553EDA5516C}">
      <dsp:nvSpPr>
        <dsp:cNvPr id="0" name=""/>
        <dsp:cNvSpPr/>
      </dsp:nvSpPr>
      <dsp:spPr>
        <a:xfrm>
          <a:off x="8074020" y="983508"/>
          <a:ext cx="265945" cy="3317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a:t>4</a:t>
          </a:r>
        </a:p>
      </dsp:txBody>
      <dsp:txXfrm>
        <a:off x="8074020" y="1049859"/>
        <a:ext cx="186162" cy="199051"/>
      </dsp:txXfrm>
    </dsp:sp>
    <dsp:sp modelId="{6E5A3B6D-8E2A-4BBD-A635-986005112864}">
      <dsp:nvSpPr>
        <dsp:cNvPr id="0" name=""/>
        <dsp:cNvSpPr/>
      </dsp:nvSpPr>
      <dsp:spPr>
        <a:xfrm>
          <a:off x="8567919" y="459055"/>
          <a:ext cx="1380659" cy="1380659"/>
        </a:xfrm>
        <a:prstGeom prst="roundRect">
          <a:avLst>
            <a:gd name="adj" fmla="val 10000"/>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EAB3BA-E73B-4ED5-9A83-E1F152AC7530}">
      <dsp:nvSpPr>
        <dsp:cNvPr id="0" name=""/>
        <dsp:cNvSpPr/>
      </dsp:nvSpPr>
      <dsp:spPr>
        <a:xfrm>
          <a:off x="8798583" y="1269378"/>
          <a:ext cx="1380659" cy="138065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en-US" sz="1200" kern="1200" dirty="0">
              <a:latin typeface="Arial" panose="020B0604020202020204" pitchFamily="34" charset="0"/>
              <a:cs typeface="Arial" panose="020B0604020202020204" pitchFamily="34" charset="0"/>
            </a:rPr>
            <a:t>Lead by example. </a:t>
          </a:r>
        </a:p>
      </dsp:txBody>
      <dsp:txXfrm>
        <a:off x="8839021" y="1309816"/>
        <a:ext cx="1299783" cy="12997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EDBCC5-CA48-4D61-9E08-5BB3E0BC682B}">
      <dsp:nvSpPr>
        <dsp:cNvPr id="0" name=""/>
        <dsp:cNvSpPr/>
      </dsp:nvSpPr>
      <dsp:spPr>
        <a:xfrm>
          <a:off x="679050" y="188626"/>
          <a:ext cx="1887187" cy="1887187"/>
        </a:xfrm>
        <a:prstGeom prst="ellipse">
          <a:avLst/>
        </a:prstGeom>
        <a:solidFill>
          <a:srgbClr val="FF0066"/>
        </a:solidFill>
        <a:ln>
          <a:noFill/>
        </a:ln>
        <a:effectLst/>
      </dsp:spPr>
      <dsp:style>
        <a:lnRef idx="0">
          <a:scrgbClr r="0" g="0" b="0"/>
        </a:lnRef>
        <a:fillRef idx="1">
          <a:scrgbClr r="0" g="0" b="0"/>
        </a:fillRef>
        <a:effectRef idx="0">
          <a:scrgbClr r="0" g="0" b="0"/>
        </a:effectRef>
        <a:fontRef idx="minor"/>
      </dsp:style>
    </dsp:sp>
    <dsp:sp modelId="{CCD9FFC6-B5F8-4760-90E7-672247137A2F}">
      <dsp:nvSpPr>
        <dsp:cNvPr id="0" name=""/>
        <dsp:cNvSpPr/>
      </dsp:nvSpPr>
      <dsp:spPr>
        <a:xfrm>
          <a:off x="1081237" y="590814"/>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65B199-B54E-40AF-A409-B3AADAB382F6}">
      <dsp:nvSpPr>
        <dsp:cNvPr id="0" name=""/>
        <dsp:cNvSpPr/>
      </dsp:nvSpPr>
      <dsp:spPr>
        <a:xfrm>
          <a:off x="75768" y="2663627"/>
          <a:ext cx="30937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50000"/>
            </a:lnSpc>
            <a:spcBef>
              <a:spcPct val="0"/>
            </a:spcBef>
            <a:spcAft>
              <a:spcPct val="35000"/>
            </a:spcAft>
            <a:buNone/>
            <a:defRPr cap="all"/>
          </a:pPr>
          <a:r>
            <a:rPr lang="en-US" sz="1200" b="1" kern="1200" dirty="0">
              <a:latin typeface="Arial" panose="020B0604020202020204" pitchFamily="34" charset="0"/>
              <a:cs typeface="Arial" panose="020B0604020202020204" pitchFamily="34" charset="0"/>
            </a:rPr>
            <a:t>Engagement: </a:t>
          </a:r>
          <a:r>
            <a:rPr lang="en-US" sz="1200" b="0" kern="1200" cap="none" dirty="0">
              <a:latin typeface="Arial" panose="020B0604020202020204" pitchFamily="34" charset="0"/>
              <a:cs typeface="Arial" panose="020B0604020202020204" pitchFamily="34" charset="0"/>
            </a:rPr>
            <a:t>70% </a:t>
          </a:r>
          <a:r>
            <a:rPr lang="en-US" sz="1200" kern="1200" cap="none" dirty="0">
              <a:latin typeface="Arial" panose="020B0604020202020204" pitchFamily="34" charset="0"/>
              <a:cs typeface="Arial" panose="020B0604020202020204" pitchFamily="34" charset="0"/>
            </a:rPr>
            <a:t>of engaged employees understand how to meet customer needs</a:t>
          </a:r>
          <a:r>
            <a:rPr lang="en-US" sz="1200" kern="1200" cap="none" dirty="0"/>
            <a:t>.</a:t>
          </a:r>
          <a:endParaRPr lang="en-US" sz="1200" kern="1200" dirty="0"/>
        </a:p>
      </dsp:txBody>
      <dsp:txXfrm>
        <a:off x="75768" y="2663627"/>
        <a:ext cx="3093750" cy="765000"/>
      </dsp:txXfrm>
    </dsp:sp>
    <dsp:sp modelId="{E6066E0F-2C18-4EE9-87A8-344BBE71C3D8}">
      <dsp:nvSpPr>
        <dsp:cNvPr id="0" name=""/>
        <dsp:cNvSpPr/>
      </dsp:nvSpPr>
      <dsp:spPr>
        <a:xfrm>
          <a:off x="4314206" y="188626"/>
          <a:ext cx="1887187" cy="1887187"/>
        </a:xfrm>
        <a:prstGeom prst="ellipse">
          <a:avLst/>
        </a:prstGeom>
        <a:solidFill>
          <a:srgbClr val="92D050"/>
        </a:solidFill>
        <a:ln>
          <a:noFill/>
        </a:ln>
        <a:effectLst/>
      </dsp:spPr>
      <dsp:style>
        <a:lnRef idx="0">
          <a:scrgbClr r="0" g="0" b="0"/>
        </a:lnRef>
        <a:fillRef idx="1">
          <a:scrgbClr r="0" g="0" b="0"/>
        </a:fillRef>
        <a:effectRef idx="0">
          <a:scrgbClr r="0" g="0" b="0"/>
        </a:effectRef>
        <a:fontRef idx="minor"/>
      </dsp:style>
    </dsp:sp>
    <dsp:sp modelId="{3E82FCEE-BA5C-4C09-94DF-20CCF73A7209}">
      <dsp:nvSpPr>
        <dsp:cNvPr id="0" name=""/>
        <dsp:cNvSpPr/>
      </dsp:nvSpPr>
      <dsp:spPr>
        <a:xfrm>
          <a:off x="4716393" y="590814"/>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030911-95CE-44D8-97E4-180E1A8DBA8B}">
      <dsp:nvSpPr>
        <dsp:cNvPr id="0" name=""/>
        <dsp:cNvSpPr/>
      </dsp:nvSpPr>
      <dsp:spPr>
        <a:xfrm>
          <a:off x="3710925" y="2663627"/>
          <a:ext cx="30937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50000"/>
            </a:lnSpc>
            <a:spcBef>
              <a:spcPct val="0"/>
            </a:spcBef>
            <a:spcAft>
              <a:spcPct val="35000"/>
            </a:spcAft>
            <a:buNone/>
            <a:defRPr cap="all"/>
          </a:pPr>
          <a:r>
            <a:rPr lang="en-US" sz="1200" b="1" kern="1200" dirty="0">
              <a:latin typeface="Arial" panose="020B0604020202020204" pitchFamily="34" charset="0"/>
              <a:cs typeface="Arial" panose="020B0604020202020204" pitchFamily="34" charset="0"/>
            </a:rPr>
            <a:t>Productivity</a:t>
          </a:r>
          <a:r>
            <a:rPr lang="en-US" sz="1200" kern="1200" dirty="0">
              <a:latin typeface="Arial" panose="020B0604020202020204" pitchFamily="34" charset="0"/>
              <a:cs typeface="Arial" panose="020B0604020202020204" pitchFamily="34" charset="0"/>
            </a:rPr>
            <a:t>: </a:t>
          </a:r>
          <a:r>
            <a:rPr lang="en-US" sz="1200" kern="1200" cap="none" dirty="0">
              <a:latin typeface="Arial" panose="020B0604020202020204" pitchFamily="34" charset="0"/>
              <a:cs typeface="Arial" panose="020B0604020202020204" pitchFamily="34" charset="0"/>
            </a:rPr>
            <a:t>130% engaged employees work 4-5 days more.</a:t>
          </a:r>
          <a:endParaRPr lang="en-US" sz="1200" kern="1200" dirty="0">
            <a:latin typeface="Arial" panose="020B0604020202020204" pitchFamily="34" charset="0"/>
            <a:cs typeface="Arial" panose="020B0604020202020204" pitchFamily="34" charset="0"/>
          </a:endParaRPr>
        </a:p>
      </dsp:txBody>
      <dsp:txXfrm>
        <a:off x="3710925" y="2663627"/>
        <a:ext cx="3093750" cy="765000"/>
      </dsp:txXfrm>
    </dsp:sp>
    <dsp:sp modelId="{1D45E418-B7D1-4525-8C01-F277CC30D323}">
      <dsp:nvSpPr>
        <dsp:cNvPr id="0" name=""/>
        <dsp:cNvSpPr/>
      </dsp:nvSpPr>
      <dsp:spPr>
        <a:xfrm>
          <a:off x="7949362" y="188626"/>
          <a:ext cx="1887187" cy="1887187"/>
        </a:xfrm>
        <a:prstGeom prst="ellipse">
          <a:avLst/>
        </a:prstGeom>
        <a:solidFill>
          <a:srgbClr val="FFFF00"/>
        </a:solidFill>
        <a:ln>
          <a:noFill/>
        </a:ln>
        <a:effectLst/>
      </dsp:spPr>
      <dsp:style>
        <a:lnRef idx="0">
          <a:scrgbClr r="0" g="0" b="0"/>
        </a:lnRef>
        <a:fillRef idx="1">
          <a:scrgbClr r="0" g="0" b="0"/>
        </a:fillRef>
        <a:effectRef idx="0">
          <a:scrgbClr r="0" g="0" b="0"/>
        </a:effectRef>
        <a:fontRef idx="minor"/>
      </dsp:style>
    </dsp:sp>
    <dsp:sp modelId="{E1202AA0-59FF-48BB-BC74-D527DB6DCA36}">
      <dsp:nvSpPr>
        <dsp:cNvPr id="0" name=""/>
        <dsp:cNvSpPr/>
      </dsp:nvSpPr>
      <dsp:spPr>
        <a:xfrm>
          <a:off x="8351550" y="590814"/>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04315C-3860-43D1-8A4A-3DEFC7B7E549}">
      <dsp:nvSpPr>
        <dsp:cNvPr id="0" name=""/>
        <dsp:cNvSpPr/>
      </dsp:nvSpPr>
      <dsp:spPr>
        <a:xfrm>
          <a:off x="7346081" y="2663627"/>
          <a:ext cx="30937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50000"/>
            </a:lnSpc>
            <a:spcBef>
              <a:spcPct val="0"/>
            </a:spcBef>
            <a:spcAft>
              <a:spcPct val="35000"/>
            </a:spcAft>
            <a:buNone/>
            <a:defRPr cap="all"/>
          </a:pPr>
          <a:r>
            <a:rPr lang="en-US" sz="1200" b="1" kern="1200" dirty="0">
              <a:latin typeface="Arial" panose="020B0604020202020204" pitchFamily="34" charset="0"/>
              <a:cs typeface="Arial" panose="020B0604020202020204" pitchFamily="34" charset="0"/>
            </a:rPr>
            <a:t>Profitability</a:t>
          </a:r>
          <a:r>
            <a:rPr lang="en-US" sz="1200" kern="1200" dirty="0">
              <a:latin typeface="Arial" panose="020B0604020202020204" pitchFamily="34" charset="0"/>
              <a:cs typeface="Arial" panose="020B0604020202020204" pitchFamily="34" charset="0"/>
            </a:rPr>
            <a:t>: </a:t>
          </a:r>
          <a:r>
            <a:rPr lang="en-US" sz="1200" kern="1200" cap="none" dirty="0">
              <a:latin typeface="Arial" panose="020B0604020202020204" pitchFamily="34" charset="0"/>
              <a:cs typeface="Arial" panose="020B0604020202020204" pitchFamily="34" charset="0"/>
            </a:rPr>
            <a:t>300% engaged employees grow company profits 3 times faster than their competitors.</a:t>
          </a:r>
          <a:endParaRPr lang="en-US" sz="1500" kern="1200" dirty="0">
            <a:latin typeface="Arial" panose="020B0604020202020204" pitchFamily="34" charset="0"/>
            <a:cs typeface="Arial" panose="020B0604020202020204" pitchFamily="34" charset="0"/>
          </a:endParaRPr>
        </a:p>
      </dsp:txBody>
      <dsp:txXfrm>
        <a:off x="7346081" y="2663627"/>
        <a:ext cx="3093750" cy="765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DD20A7-DBC9-4EAD-84EE-EF50A9FF88D5}" type="datetimeFigureOut">
              <a:rPr lang="en-GB" smtClean="0"/>
              <a:t>02/12/2022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321572-F7D1-4307-B2FE-BAA85CDB0129}" type="slidenum">
              <a:rPr lang="en-GB" smtClean="0"/>
              <a:t>‹#›</a:t>
            </a:fld>
            <a:endParaRPr lang="en-GB"/>
          </a:p>
        </p:txBody>
      </p:sp>
    </p:spTree>
    <p:extLst>
      <p:ext uri="{BB962C8B-B14F-4D97-AF65-F5344CB8AC3E}">
        <p14:creationId xmlns:p14="http://schemas.microsoft.com/office/powerpoint/2010/main" val="1208928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321572-F7D1-4307-B2FE-BAA85CDB0129}" type="slidenum">
              <a:rPr lang="en-GB" smtClean="0"/>
              <a:t>2</a:t>
            </a:fld>
            <a:endParaRPr lang="en-GB"/>
          </a:p>
        </p:txBody>
      </p:sp>
    </p:spTree>
    <p:extLst>
      <p:ext uri="{BB962C8B-B14F-4D97-AF65-F5344CB8AC3E}">
        <p14:creationId xmlns:p14="http://schemas.microsoft.com/office/powerpoint/2010/main" val="117643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321572-F7D1-4307-B2FE-BAA85CDB0129}" type="slidenum">
              <a:rPr lang="en-GB" smtClean="0"/>
              <a:t>3</a:t>
            </a:fld>
            <a:endParaRPr lang="en-GB"/>
          </a:p>
        </p:txBody>
      </p:sp>
    </p:spTree>
    <p:extLst>
      <p:ext uri="{BB962C8B-B14F-4D97-AF65-F5344CB8AC3E}">
        <p14:creationId xmlns:p14="http://schemas.microsoft.com/office/powerpoint/2010/main" val="2995180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321572-F7D1-4307-B2FE-BAA85CDB0129}" type="slidenum">
              <a:rPr lang="en-GB" smtClean="0"/>
              <a:t>11</a:t>
            </a:fld>
            <a:endParaRPr lang="en-GB"/>
          </a:p>
        </p:txBody>
      </p:sp>
    </p:spTree>
    <p:extLst>
      <p:ext uri="{BB962C8B-B14F-4D97-AF65-F5344CB8AC3E}">
        <p14:creationId xmlns:p14="http://schemas.microsoft.com/office/powerpoint/2010/main" val="1622550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166C3-2414-642C-F583-E36641FAE8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BD00D4-231E-F093-D7D4-DB4134E1F2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EB737E-BE30-C03A-5FA0-44C4A1E296B2}"/>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5" name="Footer Placeholder 4">
            <a:extLst>
              <a:ext uri="{FF2B5EF4-FFF2-40B4-BE49-F238E27FC236}">
                <a16:creationId xmlns:a16="http://schemas.microsoft.com/office/drawing/2014/main" id="{7122730D-A1C8-5226-7CF9-E365BB71F6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0C13B7-5A87-7065-994A-332EFF3C3DFE}"/>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616455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8A65E-41FF-A5A7-DF83-98827AB2D0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103808-61B8-EEDD-AAA0-5DDC16EF22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BD5C82-2F1C-3AD7-8522-9914673CE83E}"/>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5" name="Footer Placeholder 4">
            <a:extLst>
              <a:ext uri="{FF2B5EF4-FFF2-40B4-BE49-F238E27FC236}">
                <a16:creationId xmlns:a16="http://schemas.microsoft.com/office/drawing/2014/main" id="{CB98DDA0-1971-A3A4-EA1F-C67143C42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105B6D-BA1C-BFCB-9C4A-77FFBBB579F7}"/>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1108397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ED9BD-0D28-2A59-23D4-71A812492B7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8BA199-B09F-1EA8-AF10-0068553AF9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34061E-5EC8-F405-94A7-63CCEFE0089B}"/>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5" name="Footer Placeholder 4">
            <a:extLst>
              <a:ext uri="{FF2B5EF4-FFF2-40B4-BE49-F238E27FC236}">
                <a16:creationId xmlns:a16="http://schemas.microsoft.com/office/drawing/2014/main" id="{948F3B03-7236-89A6-CB1F-356F25598A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031B8E-C000-9716-BBB4-0E87441D30C7}"/>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3116465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9991E-9E6C-CF4E-252A-8B0A36C3F3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F467B-1A13-CCA5-CD57-A495CBAF71C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6FBECDD-F4A3-25DF-807F-B7A9DACBBD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78321D2-1607-4082-4C9A-EF86DD81A516}"/>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6" name="Footer Placeholder 5">
            <a:extLst>
              <a:ext uri="{FF2B5EF4-FFF2-40B4-BE49-F238E27FC236}">
                <a16:creationId xmlns:a16="http://schemas.microsoft.com/office/drawing/2014/main" id="{4E165197-42FE-25F9-1E46-59A50CAD92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6E77C5-68AE-3F1A-889A-268F1E4ED644}"/>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3613242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608CA-B43F-1D74-6411-F742EA42967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E29DD2-D043-A4A3-23B8-984FF96230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43CDF2-5986-2C08-6ADC-E2C0C94722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E1CC27-0C87-9C9D-C435-1F817B49D4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CCC00D6-CBC1-5F80-1DC0-48BB85316F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15D78C8-CC13-0746-7B43-DCE6A2925793}"/>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8" name="Footer Placeholder 7">
            <a:extLst>
              <a:ext uri="{FF2B5EF4-FFF2-40B4-BE49-F238E27FC236}">
                <a16:creationId xmlns:a16="http://schemas.microsoft.com/office/drawing/2014/main" id="{383685AA-EB5B-014E-5B39-3DB54842DF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AE675-45FC-4F91-0FCE-254007B925DA}"/>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995968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2F158-0876-1845-3C69-CAAC43C0B1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DC91CD-C389-D1E2-FAC9-F35808CA3269}"/>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4" name="Footer Placeholder 3">
            <a:extLst>
              <a:ext uri="{FF2B5EF4-FFF2-40B4-BE49-F238E27FC236}">
                <a16:creationId xmlns:a16="http://schemas.microsoft.com/office/drawing/2014/main" id="{2B21961C-C2C4-B564-EE04-624319890F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6FFF732-C27B-0F07-56A2-5DB85B7DBBD8}"/>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1366263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D0AF97-FE7E-338E-DD7F-A87AD0D89DAC}"/>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3" name="Footer Placeholder 2">
            <a:extLst>
              <a:ext uri="{FF2B5EF4-FFF2-40B4-BE49-F238E27FC236}">
                <a16:creationId xmlns:a16="http://schemas.microsoft.com/office/drawing/2014/main" id="{377020F1-1BB2-6CA3-CA4D-83B61637BBB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91CFC8B-5B56-2163-3E78-6B3D614DE0E9}"/>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4057954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8E109-5474-8FE9-79F6-ED93B7B1A4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B2A3CB-19C6-8C3B-C7E1-AA4887BAF1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22AE721-BB4A-0E73-116A-2D5CCC0DB9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136D3E-D714-2710-1371-4D9BC67E8D0B}"/>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6" name="Footer Placeholder 5">
            <a:extLst>
              <a:ext uri="{FF2B5EF4-FFF2-40B4-BE49-F238E27FC236}">
                <a16:creationId xmlns:a16="http://schemas.microsoft.com/office/drawing/2014/main" id="{C050FDA1-29A5-3679-8E6C-FEF228C31B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4D0DC-5D7C-3EE2-2656-978E0B883C14}"/>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109017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7B955-0708-490A-F45A-4E7DDF18A5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258AB6-927D-244E-A368-E405C0F335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75FBB3A-1E52-1AC5-6279-2DCB3B0AD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2AF85B-2900-B1C4-72CB-D1B0C10033BD}"/>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6" name="Footer Placeholder 5">
            <a:extLst>
              <a:ext uri="{FF2B5EF4-FFF2-40B4-BE49-F238E27FC236}">
                <a16:creationId xmlns:a16="http://schemas.microsoft.com/office/drawing/2014/main" id="{84374A91-E83A-0251-DA36-9000C56959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B3C94C-454C-BFF9-ED48-5FCA2AAF6FC3}"/>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3540161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BD031-45A2-00F5-159B-495695911B7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968CBB-FF13-5AB0-A496-067961EA72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774D7C-7EA8-6E70-1ADC-7E1986C19FB1}"/>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5" name="Footer Placeholder 4">
            <a:extLst>
              <a:ext uri="{FF2B5EF4-FFF2-40B4-BE49-F238E27FC236}">
                <a16:creationId xmlns:a16="http://schemas.microsoft.com/office/drawing/2014/main" id="{37CD5C7F-32EE-86D9-5C8D-518E8C7BA6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307E44-5A27-3C67-FE05-B61282C65932}"/>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681347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1FD96D-51B0-1238-C179-C52C7B8383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772A48-2673-2703-F037-80E536D954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37FF45-8CA6-965A-4F98-0F039CA083A0}"/>
              </a:ext>
            </a:extLst>
          </p:cNvPr>
          <p:cNvSpPr>
            <a:spLocks noGrp="1"/>
          </p:cNvSpPr>
          <p:nvPr>
            <p:ph type="dt" sz="half" idx="10"/>
          </p:nvPr>
        </p:nvSpPr>
        <p:spPr/>
        <p:txBody>
          <a:bodyPr/>
          <a:lstStyle/>
          <a:p>
            <a:fld id="{10BB4A14-C289-4555-AD9B-E427319082CF}" type="datetimeFigureOut">
              <a:rPr lang="en-GB" smtClean="0"/>
              <a:t>02/12/2022</a:t>
            </a:fld>
            <a:endParaRPr lang="en-GB"/>
          </a:p>
        </p:txBody>
      </p:sp>
      <p:sp>
        <p:nvSpPr>
          <p:cNvPr id="5" name="Footer Placeholder 4">
            <a:extLst>
              <a:ext uri="{FF2B5EF4-FFF2-40B4-BE49-F238E27FC236}">
                <a16:creationId xmlns:a16="http://schemas.microsoft.com/office/drawing/2014/main" id="{4331CAFF-7B09-1B99-50BD-1CC7DF21E0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CF0A52-0D40-DF91-AA17-ECD62EC73BB8}"/>
              </a:ext>
            </a:extLst>
          </p:cNvPr>
          <p:cNvSpPr>
            <a:spLocks noGrp="1"/>
          </p:cNvSpPr>
          <p:nvPr>
            <p:ph type="sldNum" sz="quarter" idx="12"/>
          </p:nvPr>
        </p:nvSpPr>
        <p:spPr/>
        <p:txBody>
          <a:bodyPr/>
          <a:lstStyle/>
          <a:p>
            <a:fld id="{757BB8EA-9B2D-4B86-8E47-E6858512CFC2}" type="slidenum">
              <a:rPr lang="en-GB" smtClean="0"/>
              <a:t>‹#›</a:t>
            </a:fld>
            <a:endParaRPr lang="en-GB"/>
          </a:p>
        </p:txBody>
      </p:sp>
    </p:spTree>
    <p:extLst>
      <p:ext uri="{BB962C8B-B14F-4D97-AF65-F5344CB8AC3E}">
        <p14:creationId xmlns:p14="http://schemas.microsoft.com/office/powerpoint/2010/main" val="1509221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F25DDC-B545-DE6A-DAA1-2E8583BC86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48CB3D8-308B-EFD5-C57D-55FC824D5E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9D190-2427-9DFE-6D1E-6E74E2F57C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BB4A14-C289-4555-AD9B-E427319082CF}" type="datetimeFigureOut">
              <a:rPr lang="en-GB" smtClean="0"/>
              <a:t>02/12/2022</a:t>
            </a:fld>
            <a:endParaRPr lang="en-GB"/>
          </a:p>
        </p:txBody>
      </p:sp>
      <p:sp>
        <p:nvSpPr>
          <p:cNvPr id="5" name="Footer Placeholder 4">
            <a:extLst>
              <a:ext uri="{FF2B5EF4-FFF2-40B4-BE49-F238E27FC236}">
                <a16:creationId xmlns:a16="http://schemas.microsoft.com/office/drawing/2014/main" id="{AC34CCF8-67A4-91CC-DEE0-4CAB902640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BDCA54-F7D6-E0A5-1025-A6F838851F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BB8EA-9B2D-4B86-8E47-E6858512CFC2}" type="slidenum">
              <a:rPr lang="en-GB" smtClean="0"/>
              <a:t>‹#›</a:t>
            </a:fld>
            <a:endParaRPr lang="en-GB"/>
          </a:p>
        </p:txBody>
      </p:sp>
    </p:spTree>
    <p:extLst>
      <p:ext uri="{BB962C8B-B14F-4D97-AF65-F5344CB8AC3E}">
        <p14:creationId xmlns:p14="http://schemas.microsoft.com/office/powerpoint/2010/main" val="3463424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hyperlink" Target="https://www.peoplematters.in/article/employee-engagement/how-hr-should-leverage-line-management-for-engagement-14603" TargetMode="External"/><Relationship Id="rId7" Type="http://schemas.openxmlformats.org/officeDocument/2006/relationships/diagramColors" Target="../diagrams/colors2.xml"/><Relationship Id="rId2" Type="http://schemas.openxmlformats.org/officeDocument/2006/relationships/image" Target="../media/image10.jpg"/><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1.png"/><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hyperlink" Target="https://vhandit.blogspot.com/2018/05/fulfilling-your-contribution-needs.html" TargetMode="External"/><Relationship Id="rId5" Type="http://schemas.openxmlformats.org/officeDocument/2006/relationships/image" Target="../media/image33.jp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hyperlink" Target="https://www.forbes.com/sites/kevinkruse/2012/06/22/employee-engagement-what-and-why/?sh=4ef2a6c7f372" TargetMode="External"/><Relationship Id="rId3" Type="http://schemas.openxmlformats.org/officeDocument/2006/relationships/hyperlink" Target="https://www.mckinsey.com/capabilities/people-and-organizational-performance/our-insights/the-organization-blog/making-work-meaningful-from-the-c-suite-to-the-frontline" TargetMode="External"/><Relationship Id="rId7" Type="http://schemas.openxmlformats.org/officeDocument/2006/relationships/hyperlink" Target="https://www.hotelmanagement.net/human-resources/roi-people-employee-engagement-key-to-profitability" TargetMode="External"/><Relationship Id="rId12" Type="http://schemas.openxmlformats.org/officeDocument/2006/relationships/hyperlink" Target="https://www.virginincentives.com/services/your-employees/employee-engagement/"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hyperlink" Target="https://www.gallup.com/workplace/229424/employee-engagement.aspx" TargetMode="External"/><Relationship Id="rId11" Type="http://schemas.openxmlformats.org/officeDocument/2006/relationships/hyperlink" Target="https://wethrive.net/employee-engagement/employee-engagement-models-and-theories/" TargetMode="External"/><Relationship Id="rId5" Type="http://schemas.openxmlformats.org/officeDocument/2006/relationships/hyperlink" Target="https://news.gallup.com/poll/165269/worldwide-employees-engaged-work.aspx" TargetMode="External"/><Relationship Id="rId10" Type="http://schemas.openxmlformats.org/officeDocument/2006/relationships/hyperlink" Target="https://www.predictiveindex.com/learn/inspire/resources/surveys-reports/people-management-report/" TargetMode="External"/><Relationship Id="rId4" Type="http://schemas.openxmlformats.org/officeDocument/2006/relationships/hyperlink" Target="https://teambuilding.com/blog/employee-engagement-best-practices" TargetMode="External"/><Relationship Id="rId9" Type="http://schemas.openxmlformats.org/officeDocument/2006/relationships/hyperlink" Target="https://www.forbes.com/sites/annlatham/2015/11/01/10-reasons-your-employee-engagement-program-is-hurting-your-company/?sh=3b3c42e9235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B9D5-CD32-AFED-08AF-684EEC1FCC1D}"/>
              </a:ext>
            </a:extLst>
          </p:cNvPr>
          <p:cNvSpPr>
            <a:spLocks noGrp="1"/>
          </p:cNvSpPr>
          <p:nvPr>
            <p:ph type="ctrTitle"/>
          </p:nvPr>
        </p:nvSpPr>
        <p:spPr>
          <a:xfrm>
            <a:off x="645694" y="168812"/>
            <a:ext cx="9144000" cy="4684543"/>
          </a:xfrm>
        </p:spPr>
        <p:txBody>
          <a:bodyPr>
            <a:noAutofit/>
          </a:bodyPr>
          <a:lstStyle/>
          <a:p>
            <a:pPr>
              <a:lnSpc>
                <a:spcPct val="150000"/>
              </a:lnSpc>
            </a:pPr>
            <a:r>
              <a:rPr lang="en-GB" sz="2400" dirty="0">
                <a:latin typeface="Arial" panose="020B0604020202020204" pitchFamily="34" charset="0"/>
                <a:cs typeface="Arial" panose="020B0604020202020204" pitchFamily="34" charset="0"/>
              </a:rPr>
              <a:t>Student Name: FARID LEZAAR</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Student Number: 2117388</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Module Name: Operating Hotel Facilities (BMIH4006)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Tutor Name: Muhammad Cassamo</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Title: Employee Engagement Within Hotel</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0453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8F6144-871A-C9FD-4771-9BBEEB366C74}"/>
              </a:ext>
            </a:extLst>
          </p:cNvPr>
          <p:cNvSpPr>
            <a:spLocks noGrp="1"/>
          </p:cNvSpPr>
          <p:nvPr>
            <p:ph type="title"/>
          </p:nvPr>
        </p:nvSpPr>
        <p:spPr>
          <a:xfrm>
            <a:off x="643467" y="321735"/>
            <a:ext cx="2655914" cy="677594"/>
          </a:xfrm>
        </p:spPr>
        <p:txBody>
          <a:bodyPr>
            <a:normAutofit/>
          </a:bodyPr>
          <a:lstStyle/>
          <a:p>
            <a:r>
              <a:rPr lang="en-GB" sz="3600" b="1" dirty="0"/>
              <a:t>Introduction</a:t>
            </a:r>
          </a:p>
        </p:txBody>
      </p:sp>
      <p:sp>
        <p:nvSpPr>
          <p:cNvPr id="3" name="Content Placeholder 2">
            <a:extLst>
              <a:ext uri="{FF2B5EF4-FFF2-40B4-BE49-F238E27FC236}">
                <a16:creationId xmlns:a16="http://schemas.microsoft.com/office/drawing/2014/main" id="{0B8E032D-6664-6039-3BC7-7589F1D3D277}"/>
              </a:ext>
            </a:extLst>
          </p:cNvPr>
          <p:cNvSpPr>
            <a:spLocks noGrp="1"/>
          </p:cNvSpPr>
          <p:nvPr>
            <p:ph idx="1"/>
          </p:nvPr>
        </p:nvSpPr>
        <p:spPr>
          <a:xfrm>
            <a:off x="753329" y="1238251"/>
            <a:ext cx="3518334" cy="3684128"/>
          </a:xfrm>
        </p:spPr>
        <p:txBody>
          <a:bodyPr>
            <a:normAutofit/>
          </a:bodyPr>
          <a:lstStyle/>
          <a:p>
            <a:pPr>
              <a:lnSpc>
                <a:spcPct val="150000"/>
              </a:lnSpc>
            </a:pPr>
            <a:r>
              <a:rPr lang="en-US" sz="1200" b="1" u="sng" dirty="0">
                <a:latin typeface="+mj-lt"/>
                <a:cs typeface="Arial" panose="020B0604020202020204" pitchFamily="34" charset="0"/>
              </a:rPr>
              <a:t>Employee engagement :</a:t>
            </a:r>
            <a:r>
              <a:rPr lang="en-US" sz="1200" b="1" dirty="0">
                <a:latin typeface="+mj-lt"/>
                <a:cs typeface="Arial" panose="020B0604020202020204" pitchFamily="34" charset="0"/>
              </a:rPr>
              <a:t> </a:t>
            </a:r>
            <a:r>
              <a:rPr lang="en-US" sz="1200" dirty="0">
                <a:latin typeface="+mj-lt"/>
                <a:cs typeface="Arial" panose="020B0604020202020204" pitchFamily="34" charset="0"/>
              </a:rPr>
              <a:t>is</a:t>
            </a:r>
            <a:r>
              <a:rPr lang="en-GB" sz="1200" dirty="0">
                <a:latin typeface="+mj-lt"/>
                <a:cs typeface="Arial" panose="020B0604020202020204" pitchFamily="34" charset="0"/>
              </a:rPr>
              <a:t> the emotional dedication that an employee or staff has to the company and its objectives.</a:t>
            </a:r>
            <a:endParaRPr lang="en-US" sz="1200" dirty="0">
              <a:latin typeface="+mj-lt"/>
              <a:cs typeface="Arial" panose="020B0604020202020204" pitchFamily="34" charset="0"/>
            </a:endParaRPr>
          </a:p>
          <a:p>
            <a:pPr>
              <a:lnSpc>
                <a:spcPct val="150000"/>
              </a:lnSpc>
            </a:pPr>
            <a:r>
              <a:rPr lang="en-US" sz="1200" dirty="0">
                <a:latin typeface="+mj-lt"/>
                <a:cs typeface="Arial" panose="020B0604020202020204" pitchFamily="34" charset="0"/>
              </a:rPr>
              <a:t>This emotional commitment or dedication  means  that engaged employees care about their work and the company they work for. </a:t>
            </a:r>
            <a:r>
              <a:rPr lang="en-GB" sz="1200" dirty="0">
                <a:latin typeface="+mj-lt"/>
                <a:cs typeface="Arial" panose="020B0604020202020204" pitchFamily="34" charset="0"/>
              </a:rPr>
              <a:t>They put in effort for the company objectives rather than just working for a wage or the next promotion. </a:t>
            </a:r>
            <a:r>
              <a:rPr lang="en-US" sz="1200" dirty="0">
                <a:latin typeface="+mj-lt"/>
                <a:cs typeface="Arial" panose="020B0604020202020204" pitchFamily="34" charset="0"/>
              </a:rPr>
              <a:t>(Kruse, 2012).</a:t>
            </a:r>
          </a:p>
          <a:p>
            <a:pPr>
              <a:lnSpc>
                <a:spcPct val="150000"/>
              </a:lnSpc>
            </a:pPr>
            <a:r>
              <a:rPr lang="en-US" sz="1200" dirty="0">
                <a:latin typeface="+mj-lt"/>
                <a:cs typeface="Arial" panose="020B0604020202020204" pitchFamily="34" charset="0"/>
              </a:rPr>
              <a:t> the Gallup study showed that employee engaged in their work globally are only 13%. (Crabtree, 2013)</a:t>
            </a:r>
            <a:endParaRPr lang="en-GB" sz="1200" dirty="0">
              <a:latin typeface="+mj-lt"/>
              <a:cs typeface="Arial" panose="020B0604020202020204" pitchFamily="34" charset="0"/>
            </a:endParaRPr>
          </a:p>
        </p:txBody>
      </p:sp>
      <p:grpSp>
        <p:nvGrpSpPr>
          <p:cNvPr id="81" name="Group 80">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82" name="Rectangle 81">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Isosceles Triangle 82">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2" name="Picture 11" descr="Diagram&#10;&#10;Description automatically generated">
            <a:extLst>
              <a:ext uri="{FF2B5EF4-FFF2-40B4-BE49-F238E27FC236}">
                <a16:creationId xmlns:a16="http://schemas.microsoft.com/office/drawing/2014/main" id="{AA2AB417-2D3E-4A81-AC14-B64D0B63B10E}"/>
              </a:ext>
            </a:extLst>
          </p:cNvPr>
          <p:cNvPicPr>
            <a:picLocks noChangeAspect="1"/>
          </p:cNvPicPr>
          <p:nvPr/>
        </p:nvPicPr>
        <p:blipFill>
          <a:blip r:embed="rId3"/>
          <a:stretch>
            <a:fillRect/>
          </a:stretch>
        </p:blipFill>
        <p:spPr>
          <a:xfrm>
            <a:off x="6227639" y="1401194"/>
            <a:ext cx="4008384" cy="3464907"/>
          </a:xfrm>
          <a:prstGeom prst="rect">
            <a:avLst/>
          </a:prstGeom>
        </p:spPr>
      </p:pic>
      <p:grpSp>
        <p:nvGrpSpPr>
          <p:cNvPr id="85" name="Group 84">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86" name="Isosceles Triangle 8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B573EA09-777F-2F49-1137-8043C5AEC909}"/>
              </a:ext>
            </a:extLst>
          </p:cNvPr>
          <p:cNvPicPr>
            <a:picLocks noChangeAspect="1"/>
          </p:cNvPicPr>
          <p:nvPr/>
        </p:nvPicPr>
        <p:blipFill>
          <a:blip r:embed="rId4"/>
          <a:stretch>
            <a:fillRect/>
          </a:stretch>
        </p:blipFill>
        <p:spPr>
          <a:xfrm>
            <a:off x="441550" y="4805556"/>
            <a:ext cx="4141892" cy="1813521"/>
          </a:xfrm>
          <a:prstGeom prst="rect">
            <a:avLst/>
          </a:prstGeom>
        </p:spPr>
      </p:pic>
    </p:spTree>
    <p:extLst>
      <p:ext uri="{BB962C8B-B14F-4D97-AF65-F5344CB8AC3E}">
        <p14:creationId xmlns:p14="http://schemas.microsoft.com/office/powerpoint/2010/main" val="2128878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DE3A-D990-31D0-E136-E70EC830004E}"/>
              </a:ext>
            </a:extLst>
          </p:cNvPr>
          <p:cNvSpPr>
            <a:spLocks noGrp="1"/>
          </p:cNvSpPr>
          <p:nvPr>
            <p:ph type="title"/>
          </p:nvPr>
        </p:nvSpPr>
        <p:spPr>
          <a:xfrm>
            <a:off x="314793" y="175365"/>
            <a:ext cx="11287594" cy="886228"/>
          </a:xfrm>
        </p:spPr>
        <p:txBody>
          <a:bodyPr anchor="b">
            <a:normAutofit fontScale="90000"/>
          </a:bodyPr>
          <a:lstStyle/>
          <a:p>
            <a:pPr algn="ctr"/>
            <a:r>
              <a:rPr lang="en-GB" dirty="0"/>
              <a:t>Theory model of employee engagement</a:t>
            </a:r>
          </a:p>
        </p:txBody>
      </p:sp>
      <p:sp>
        <p:nvSpPr>
          <p:cNvPr id="14" name="Text Placeholder 13">
            <a:extLst>
              <a:ext uri="{FF2B5EF4-FFF2-40B4-BE49-F238E27FC236}">
                <a16:creationId xmlns:a16="http://schemas.microsoft.com/office/drawing/2014/main" id="{BF6BEB3C-44EA-0941-BF49-72F02478575A}"/>
              </a:ext>
            </a:extLst>
          </p:cNvPr>
          <p:cNvSpPr>
            <a:spLocks noGrp="1"/>
          </p:cNvSpPr>
          <p:nvPr>
            <p:ph type="body" idx="1"/>
          </p:nvPr>
        </p:nvSpPr>
        <p:spPr>
          <a:xfrm>
            <a:off x="7794884" y="5756223"/>
            <a:ext cx="3552565" cy="493816"/>
          </a:xfrm>
        </p:spPr>
        <p:txBody>
          <a:bodyPr>
            <a:normAutofit/>
          </a:bodyPr>
          <a:lstStyle/>
          <a:p>
            <a:r>
              <a:rPr lang="en-GB" dirty="0">
                <a:solidFill>
                  <a:schemeClr val="tx1"/>
                </a:solidFill>
              </a:rPr>
              <a:t>(Thompson, 2021)</a:t>
            </a:r>
          </a:p>
        </p:txBody>
      </p:sp>
      <p:graphicFrame>
        <p:nvGraphicFramePr>
          <p:cNvPr id="5" name="Content Placeholder 2">
            <a:extLst>
              <a:ext uri="{FF2B5EF4-FFF2-40B4-BE49-F238E27FC236}">
                <a16:creationId xmlns:a16="http://schemas.microsoft.com/office/drawing/2014/main" id="{D1DF87AB-E924-7D48-E87F-B778C48CE291}"/>
              </a:ext>
            </a:extLst>
          </p:cNvPr>
          <p:cNvGraphicFramePr>
            <a:graphicFrameLocks noGrp="1"/>
          </p:cNvGraphicFramePr>
          <p:nvPr>
            <p:ph idx="4294967295"/>
            <p:extLst>
              <p:ext uri="{D42A27DB-BD31-4B8C-83A1-F6EECF244321}">
                <p14:modId xmlns:p14="http://schemas.microsoft.com/office/powerpoint/2010/main" val="710392326"/>
              </p:ext>
            </p:extLst>
          </p:nvPr>
        </p:nvGraphicFramePr>
        <p:xfrm>
          <a:off x="6601554" y="1469036"/>
          <a:ext cx="4895902" cy="22206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137310A6-576B-1F03-2BF5-74003EDB1595}"/>
              </a:ext>
            </a:extLst>
          </p:cNvPr>
          <p:cNvPicPr>
            <a:picLocks noChangeAspect="1"/>
          </p:cNvPicPr>
          <p:nvPr/>
        </p:nvPicPr>
        <p:blipFill>
          <a:blip r:embed="rId8"/>
          <a:stretch>
            <a:fillRect/>
          </a:stretch>
        </p:blipFill>
        <p:spPr>
          <a:xfrm>
            <a:off x="7131058" y="4031711"/>
            <a:ext cx="3836894" cy="1382448"/>
          </a:xfrm>
          <a:prstGeom prst="rect">
            <a:avLst/>
          </a:prstGeom>
          <a:scene3d>
            <a:camera prst="perspectiveRelaxed">
              <a:rot lat="19800000" lon="1200000" rev="20820000"/>
            </a:camera>
            <a:lightRig rig="threePt" dir="t"/>
          </a:scene3d>
          <a:sp3d contourW="6350" prstMaterial="matte">
            <a:bevelT w="101600" h="101600"/>
            <a:contourClr>
              <a:srgbClr val="969696"/>
            </a:contourClr>
          </a:sp3d>
        </p:spPr>
      </p:pic>
      <p:sp>
        <p:nvSpPr>
          <p:cNvPr id="4" name="TextBox 3">
            <a:extLst>
              <a:ext uri="{FF2B5EF4-FFF2-40B4-BE49-F238E27FC236}">
                <a16:creationId xmlns:a16="http://schemas.microsoft.com/office/drawing/2014/main" id="{977B7826-8C62-F28C-3C6C-20A075D19358}"/>
              </a:ext>
            </a:extLst>
          </p:cNvPr>
          <p:cNvSpPr txBox="1"/>
          <p:nvPr/>
        </p:nvSpPr>
        <p:spPr>
          <a:xfrm>
            <a:off x="694544" y="1061593"/>
            <a:ext cx="5535775" cy="3877985"/>
          </a:xfrm>
          <a:prstGeom prst="rect">
            <a:avLst/>
          </a:prstGeom>
          <a:noFill/>
        </p:spPr>
        <p:txBody>
          <a:bodyPr wrap="square">
            <a:spAutoFit/>
          </a:bodyPr>
          <a:lstStyle/>
          <a:p>
            <a:pPr marL="228600" indent="-228600">
              <a:lnSpc>
                <a:spcPct val="150000"/>
              </a:lnSpc>
              <a:buFont typeface="+mj-lt"/>
              <a:buAutoNum type="arabicPeriod"/>
            </a:pPr>
            <a:r>
              <a:rPr lang="en-US" sz="1200" b="1" dirty="0">
                <a:latin typeface="Arial" panose="020B0604020202020204" pitchFamily="34" charset="0"/>
                <a:cs typeface="Arial" panose="020B0604020202020204" pitchFamily="34" charset="0"/>
              </a:rPr>
              <a:t>Meaningfulness</a:t>
            </a:r>
            <a:r>
              <a:rPr lang="en-US" sz="1200" dirty="0">
                <a:latin typeface="Arial" panose="020B0604020202020204" pitchFamily="34" charset="0"/>
                <a:cs typeface="Arial" panose="020B0604020202020204" pitchFamily="34" charset="0"/>
              </a:rPr>
              <a:t>: </a:t>
            </a:r>
            <a:r>
              <a:rPr lang="en-US" sz="1200" b="1" u="sng" dirty="0">
                <a:latin typeface="Arial" panose="020B0604020202020204" pitchFamily="34" charset="0"/>
                <a:cs typeface="Arial" panose="020B0604020202020204" pitchFamily="34" charset="0"/>
              </a:rPr>
              <a:t>for example</a:t>
            </a:r>
            <a:r>
              <a:rPr lang="en-US" sz="1200" dirty="0">
                <a:latin typeface="Arial" panose="020B0604020202020204" pitchFamily="34" charset="0"/>
                <a:cs typeface="Arial" panose="020B0604020202020204" pitchFamily="34" charset="0"/>
              </a:rPr>
              <a:t>: in article posted on McKinsey &amp; company website has found based on American research that when employees find their work to be meaningful their performance improve by 33% , 75% more committed to their companies, and 49% less likely to leave. (Bromley &amp; al, 2021). </a:t>
            </a:r>
          </a:p>
          <a:p>
            <a:pPr>
              <a:lnSpc>
                <a:spcPct val="150000"/>
              </a:lnSpc>
            </a:pPr>
            <a:r>
              <a:rPr lang="en-US" sz="1200" dirty="0">
                <a:latin typeface="Arial" panose="020B0604020202020204" pitchFamily="34" charset="0"/>
                <a:cs typeface="Arial" panose="020B0604020202020204" pitchFamily="34" charset="0"/>
              </a:rPr>
              <a:t>2. </a:t>
            </a:r>
            <a:r>
              <a:rPr lang="en-US" sz="1200" b="1" dirty="0">
                <a:latin typeface="Arial" panose="020B0604020202020204" pitchFamily="34" charset="0"/>
                <a:cs typeface="Arial" panose="020B0604020202020204" pitchFamily="34" charset="0"/>
              </a:rPr>
              <a:t> Safety</a:t>
            </a:r>
            <a:r>
              <a:rPr lang="en-US" sz="1200" dirty="0">
                <a:latin typeface="Arial" panose="020B0604020202020204" pitchFamily="34" charset="0"/>
                <a:cs typeface="Arial" panose="020B0604020202020204" pitchFamily="34" charset="0"/>
              </a:rPr>
              <a:t>: </a:t>
            </a:r>
            <a:r>
              <a:rPr lang="en-US" sz="1200" b="1" u="sng" dirty="0">
                <a:latin typeface="Arial" panose="020B0604020202020204" pitchFamily="34" charset="0"/>
                <a:cs typeface="Arial" panose="020B0604020202020204" pitchFamily="34" charset="0"/>
              </a:rPr>
              <a:t>for example</a:t>
            </a:r>
            <a:r>
              <a:rPr lang="en-US" sz="1200" dirty="0">
                <a:latin typeface="Arial" panose="020B0604020202020204" pitchFamily="34" charset="0"/>
                <a:cs typeface="Arial" panose="020B0604020202020204" pitchFamily="34" charset="0"/>
              </a:rPr>
              <a:t>: employees are not being spoken from causes that might think they will risk to be fired. </a:t>
            </a:r>
          </a:p>
          <a:p>
            <a:pPr>
              <a:lnSpc>
                <a:spcPct val="150000"/>
              </a:lnSpc>
            </a:pPr>
            <a:r>
              <a:rPr lang="en-US" sz="1200" dirty="0">
                <a:latin typeface="Arial" panose="020B0604020202020204" pitchFamily="34" charset="0"/>
                <a:cs typeface="Arial" panose="020B0604020202020204" pitchFamily="34" charset="0"/>
              </a:rPr>
              <a:t>3.  </a:t>
            </a:r>
            <a:r>
              <a:rPr lang="en-US" sz="1200" b="1" dirty="0">
                <a:latin typeface="Arial" panose="020B0604020202020204" pitchFamily="34" charset="0"/>
                <a:cs typeface="Arial" panose="020B0604020202020204" pitchFamily="34" charset="0"/>
              </a:rPr>
              <a:t>Availability</a:t>
            </a:r>
            <a:r>
              <a:rPr lang="en-US" sz="1200" dirty="0">
                <a:latin typeface="Arial" panose="020B0604020202020204" pitchFamily="34" charset="0"/>
                <a:cs typeface="Arial" panose="020B0604020202020204" pitchFamily="34" charset="0"/>
              </a:rPr>
              <a:t>: </a:t>
            </a:r>
            <a:r>
              <a:rPr lang="en-US" sz="1200" b="1" u="sng" dirty="0">
                <a:latin typeface="+mj-lt"/>
                <a:cs typeface="Arial" panose="020B0604020202020204" pitchFamily="34" charset="0"/>
              </a:rPr>
              <a:t>For example</a:t>
            </a:r>
            <a:r>
              <a:rPr lang="en-US" sz="1200" dirty="0">
                <a:latin typeface="Arial" panose="020B0604020202020204" pitchFamily="34" charset="0"/>
                <a:cs typeface="Arial" panose="020B0604020202020204" pitchFamily="34" charset="0"/>
              </a:rPr>
              <a:t>, “Many employees get energy from being around colleagues even if they don’t depend on them to complete their task.</a:t>
            </a:r>
            <a:r>
              <a:rPr lang="en-GB" sz="1200" dirty="0">
                <a:latin typeface="Arial" panose="020B0604020202020204" pitchFamily="34" charset="0"/>
                <a:cs typeface="Arial" panose="020B0604020202020204" pitchFamily="34" charset="0"/>
              </a:rPr>
              <a:t> Working remotely has made it impossible to interact with employee on a regular basis. Leaders need to take the initiative to make sure that workers interact sufficiently to stay motivated and have a purpose in their job.</a:t>
            </a:r>
            <a:r>
              <a:rPr lang="en-US" sz="1200" dirty="0">
                <a:latin typeface="Arial" panose="020B0604020202020204" pitchFamily="34" charset="0"/>
                <a:cs typeface="Arial" panose="020B0604020202020204" pitchFamily="34" charset="0"/>
              </a:rPr>
              <a:t> ( the predictive index, 2021)</a:t>
            </a:r>
          </a:p>
          <a:p>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8804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Shape 64">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CF3B659-1997-DD75-95B2-DC38A6543003}"/>
              </a:ext>
            </a:extLst>
          </p:cNvPr>
          <p:cNvSpPr>
            <a:spLocks noGrp="1"/>
          </p:cNvSpPr>
          <p:nvPr>
            <p:ph type="title"/>
          </p:nvPr>
        </p:nvSpPr>
        <p:spPr>
          <a:xfrm>
            <a:off x="1552074" y="681038"/>
            <a:ext cx="9801725" cy="693737"/>
          </a:xfrm>
        </p:spPr>
        <p:txBody>
          <a:bodyPr vert="horz" lIns="91440" tIns="45720" rIns="91440" bIns="45720" rtlCol="0" anchor="b">
            <a:normAutofit fontScale="90000"/>
          </a:bodyPr>
          <a:lstStyle/>
          <a:p>
            <a:r>
              <a:rPr lang="en-US" kern="1200" dirty="0">
                <a:solidFill>
                  <a:schemeClr val="tx1"/>
                </a:solidFill>
                <a:latin typeface="+mj-lt"/>
                <a:ea typeface="+mj-ea"/>
                <a:cs typeface="+mj-cs"/>
              </a:rPr>
              <a:t>The importance of employee engagement</a:t>
            </a:r>
          </a:p>
        </p:txBody>
      </p:sp>
      <p:pic>
        <p:nvPicPr>
          <p:cNvPr id="29" name="Content Placeholder 28" descr="A picture containing text&#10;&#10;Description automatically generated">
            <a:extLst>
              <a:ext uri="{FF2B5EF4-FFF2-40B4-BE49-F238E27FC236}">
                <a16:creationId xmlns:a16="http://schemas.microsoft.com/office/drawing/2014/main" id="{6ED4343E-5047-3880-8AD4-4085D4B8F385}"/>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3466" y="2055813"/>
            <a:ext cx="3399145" cy="3663714"/>
          </a:xfrm>
          <a:prstGeom prst="rect">
            <a:avLst/>
          </a:prstGeom>
        </p:spPr>
      </p:pic>
      <p:graphicFrame>
        <p:nvGraphicFramePr>
          <p:cNvPr id="18" name="Content Placeholder 2">
            <a:extLst>
              <a:ext uri="{FF2B5EF4-FFF2-40B4-BE49-F238E27FC236}">
                <a16:creationId xmlns:a16="http://schemas.microsoft.com/office/drawing/2014/main" id="{8B9280A0-06FC-A87B-B21D-B2A18910D88C}"/>
              </a:ext>
            </a:extLst>
          </p:cNvPr>
          <p:cNvGraphicFramePr>
            <a:graphicFrameLocks noGrp="1"/>
          </p:cNvGraphicFramePr>
          <p:nvPr>
            <p:ph sz="half" idx="1"/>
            <p:extLst>
              <p:ext uri="{D42A27DB-BD31-4B8C-83A1-F6EECF244321}">
                <p14:modId xmlns:p14="http://schemas.microsoft.com/office/powerpoint/2010/main" val="763150643"/>
              </p:ext>
            </p:extLst>
          </p:nvPr>
        </p:nvGraphicFramePr>
        <p:xfrm>
          <a:off x="4523874" y="1374775"/>
          <a:ext cx="6829926" cy="53943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13636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9827E-F56B-80EE-916D-C65D22DDCF3A}"/>
              </a:ext>
            </a:extLst>
          </p:cNvPr>
          <p:cNvSpPr>
            <a:spLocks noGrp="1"/>
          </p:cNvSpPr>
          <p:nvPr>
            <p:ph type="title"/>
          </p:nvPr>
        </p:nvSpPr>
        <p:spPr>
          <a:xfrm>
            <a:off x="831850" y="768349"/>
            <a:ext cx="9718919" cy="745657"/>
          </a:xfrm>
        </p:spPr>
        <p:txBody>
          <a:bodyPr vert="horz" lIns="91440" tIns="45720" rIns="91440" bIns="45720" rtlCol="0" anchor="b">
            <a:normAutofit/>
          </a:bodyPr>
          <a:lstStyle/>
          <a:p>
            <a:pPr algn="ctr"/>
            <a:r>
              <a:rPr lang="en-US" sz="3600" kern="1200" dirty="0">
                <a:solidFill>
                  <a:schemeClr val="tx2"/>
                </a:solidFill>
                <a:latin typeface="+mj-lt"/>
                <a:ea typeface="+mj-ea"/>
                <a:cs typeface="+mj-cs"/>
              </a:rPr>
              <a:t>Best practice of employee engagement </a:t>
            </a:r>
          </a:p>
        </p:txBody>
      </p:sp>
      <p:sp>
        <p:nvSpPr>
          <p:cNvPr id="30" name="Text Placeholder 29">
            <a:extLst>
              <a:ext uri="{FF2B5EF4-FFF2-40B4-BE49-F238E27FC236}">
                <a16:creationId xmlns:a16="http://schemas.microsoft.com/office/drawing/2014/main" id="{68106C74-3CCC-3035-E88D-E5260418021E}"/>
              </a:ext>
            </a:extLst>
          </p:cNvPr>
          <p:cNvSpPr>
            <a:spLocks noGrp="1"/>
          </p:cNvSpPr>
          <p:nvPr>
            <p:ph type="body" idx="1"/>
          </p:nvPr>
        </p:nvSpPr>
        <p:spPr>
          <a:xfrm>
            <a:off x="9115270" y="4313941"/>
            <a:ext cx="1828799" cy="546100"/>
          </a:xfrm>
        </p:spPr>
        <p:txBody>
          <a:bodyPr>
            <a:normAutofit/>
          </a:bodyPr>
          <a:lstStyle/>
          <a:p>
            <a:r>
              <a:rPr lang="en-GB" dirty="0">
                <a:solidFill>
                  <a:schemeClr val="tx1"/>
                </a:solidFill>
              </a:rPr>
              <a:t>(Chen, 2022)</a:t>
            </a:r>
          </a:p>
        </p:txBody>
      </p:sp>
      <p:graphicFrame>
        <p:nvGraphicFramePr>
          <p:cNvPr id="29" name="TextBox 7">
            <a:extLst>
              <a:ext uri="{FF2B5EF4-FFF2-40B4-BE49-F238E27FC236}">
                <a16:creationId xmlns:a16="http://schemas.microsoft.com/office/drawing/2014/main" id="{BFA0A1E9-4F71-B230-46FA-8729C79396BA}"/>
              </a:ext>
            </a:extLst>
          </p:cNvPr>
          <p:cNvGraphicFramePr/>
          <p:nvPr>
            <p:extLst>
              <p:ext uri="{D42A27DB-BD31-4B8C-83A1-F6EECF244321}">
                <p14:modId xmlns:p14="http://schemas.microsoft.com/office/powerpoint/2010/main" val="3247274479"/>
              </p:ext>
            </p:extLst>
          </p:nvPr>
        </p:nvGraphicFramePr>
        <p:xfrm>
          <a:off x="920166" y="1663909"/>
          <a:ext cx="10179243" cy="3127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50CDAD33-77C6-EA91-BDA8-330E9C81EBDF}"/>
              </a:ext>
            </a:extLst>
          </p:cNvPr>
          <p:cNvSpPr txBox="1"/>
          <p:nvPr/>
        </p:nvSpPr>
        <p:spPr>
          <a:xfrm>
            <a:off x="1247931" y="4860041"/>
            <a:ext cx="6093500" cy="889154"/>
          </a:xfrm>
          <a:prstGeom prst="rect">
            <a:avLst/>
          </a:prstGeom>
          <a:noFill/>
        </p:spPr>
        <p:txBody>
          <a:bodyPr wrap="square">
            <a:spAutoFit/>
          </a:bodyPr>
          <a:lstStyle/>
          <a:p>
            <a:pPr>
              <a:lnSpc>
                <a:spcPct val="150000"/>
              </a:lnSpc>
            </a:pPr>
            <a:r>
              <a:rPr lang="en-US" sz="1200" dirty="0">
                <a:latin typeface="Arial" panose="020B0604020202020204" pitchFamily="34" charset="0"/>
                <a:cs typeface="Arial" panose="020B0604020202020204" pitchFamily="34" charset="0"/>
              </a:rPr>
              <a:t>For example: </a:t>
            </a:r>
            <a:r>
              <a:rPr lang="en-GB" sz="1200" dirty="0">
                <a:latin typeface="Arial" panose="020B0604020202020204" pitchFamily="34" charset="0"/>
                <a:cs typeface="Arial" panose="020B0604020202020204" pitchFamily="34" charset="0"/>
              </a:rPr>
              <a:t>on Virgin website state, "If you treat your employees properly, they will be pleased." A happy workers is a proud workers, and a proud workers provides exceptional customer service, which lead to company success.</a:t>
            </a:r>
            <a:r>
              <a:rPr lang="en-US" sz="1200" dirty="0">
                <a:latin typeface="Arial" panose="020B0604020202020204" pitchFamily="34" charset="0"/>
                <a:cs typeface="Arial" panose="020B0604020202020204" pitchFamily="34" charset="0"/>
              </a:rPr>
              <a:t>.”(virgin incentives)</a:t>
            </a:r>
          </a:p>
        </p:txBody>
      </p:sp>
      <p:pic>
        <p:nvPicPr>
          <p:cNvPr id="5" name="Picture 4">
            <a:extLst>
              <a:ext uri="{FF2B5EF4-FFF2-40B4-BE49-F238E27FC236}">
                <a16:creationId xmlns:a16="http://schemas.microsoft.com/office/drawing/2014/main" id="{FDD8FDE8-F127-B548-6760-8350CDD94883}"/>
              </a:ext>
            </a:extLst>
          </p:cNvPr>
          <p:cNvPicPr>
            <a:picLocks noChangeAspect="1"/>
          </p:cNvPicPr>
          <p:nvPr/>
        </p:nvPicPr>
        <p:blipFill>
          <a:blip r:embed="rId7"/>
          <a:stretch>
            <a:fillRect/>
          </a:stretch>
        </p:blipFill>
        <p:spPr>
          <a:xfrm>
            <a:off x="7930396" y="5194091"/>
            <a:ext cx="2480342" cy="1447099"/>
          </a:xfrm>
          <a:prstGeom prst="rect">
            <a:avLst/>
          </a:prstGeom>
        </p:spPr>
      </p:pic>
    </p:spTree>
    <p:extLst>
      <p:ext uri="{BB962C8B-B14F-4D97-AF65-F5344CB8AC3E}">
        <p14:creationId xmlns:p14="http://schemas.microsoft.com/office/powerpoint/2010/main" val="18439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00F9A-F7A6-A187-425B-E94CB554A45E}"/>
              </a:ext>
            </a:extLst>
          </p:cNvPr>
          <p:cNvSpPr>
            <a:spLocks noGrp="1"/>
          </p:cNvSpPr>
          <p:nvPr>
            <p:ph type="title"/>
          </p:nvPr>
        </p:nvSpPr>
        <p:spPr>
          <a:xfrm>
            <a:off x="464949" y="0"/>
            <a:ext cx="10888851" cy="635432"/>
          </a:xfrm>
        </p:spPr>
        <p:txBody>
          <a:bodyPr>
            <a:normAutofit fontScale="90000"/>
          </a:bodyPr>
          <a:lstStyle/>
          <a:p>
            <a:r>
              <a:rPr lang="en-GB" dirty="0"/>
              <a:t>Data &amp; statistic </a:t>
            </a:r>
          </a:p>
        </p:txBody>
      </p:sp>
      <p:graphicFrame>
        <p:nvGraphicFramePr>
          <p:cNvPr id="5" name="Content Placeholder 2">
            <a:extLst>
              <a:ext uri="{FF2B5EF4-FFF2-40B4-BE49-F238E27FC236}">
                <a16:creationId xmlns:a16="http://schemas.microsoft.com/office/drawing/2014/main" id="{53469492-8520-EC17-084F-62D2E1AF0B77}"/>
              </a:ext>
            </a:extLst>
          </p:cNvPr>
          <p:cNvGraphicFramePr>
            <a:graphicFrameLocks noGrp="1"/>
          </p:cNvGraphicFramePr>
          <p:nvPr>
            <p:ph idx="1"/>
            <p:extLst>
              <p:ext uri="{D42A27DB-BD31-4B8C-83A1-F6EECF244321}">
                <p14:modId xmlns:p14="http://schemas.microsoft.com/office/powerpoint/2010/main" val="2335808939"/>
              </p:ext>
            </p:extLst>
          </p:nvPr>
        </p:nvGraphicFramePr>
        <p:xfrm>
          <a:off x="838200" y="635432"/>
          <a:ext cx="10515600" cy="36172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ED4CA7F7-E488-FF14-DB10-0A7EAB7100C8}"/>
              </a:ext>
            </a:extLst>
          </p:cNvPr>
          <p:cNvSpPr txBox="1"/>
          <p:nvPr/>
        </p:nvSpPr>
        <p:spPr>
          <a:xfrm>
            <a:off x="9052611" y="6170269"/>
            <a:ext cx="2691714" cy="369332"/>
          </a:xfrm>
          <a:prstGeom prst="rect">
            <a:avLst/>
          </a:prstGeom>
          <a:noFill/>
        </p:spPr>
        <p:txBody>
          <a:bodyPr wrap="square">
            <a:spAutoFit/>
          </a:bodyPr>
          <a:lstStyle/>
          <a:p>
            <a:r>
              <a:rPr lang="en-GB" dirty="0"/>
              <a:t>(</a:t>
            </a:r>
            <a:r>
              <a:rPr lang="en-GB" sz="1200" dirty="0">
                <a:latin typeface="Arial" panose="020B0604020202020204" pitchFamily="34" charset="0"/>
                <a:cs typeface="Arial" panose="020B0604020202020204" pitchFamily="34" charset="0"/>
              </a:rPr>
              <a:t>MacLeod &amp; Clarke, 2009) </a:t>
            </a:r>
          </a:p>
        </p:txBody>
      </p:sp>
      <p:sp>
        <p:nvSpPr>
          <p:cNvPr id="4" name="TextBox 3">
            <a:extLst>
              <a:ext uri="{FF2B5EF4-FFF2-40B4-BE49-F238E27FC236}">
                <a16:creationId xmlns:a16="http://schemas.microsoft.com/office/drawing/2014/main" id="{C70C94AC-5272-2966-51B3-9D44853047D8}"/>
              </a:ext>
            </a:extLst>
          </p:cNvPr>
          <p:cNvSpPr txBox="1"/>
          <p:nvPr/>
        </p:nvSpPr>
        <p:spPr>
          <a:xfrm>
            <a:off x="904875" y="5927446"/>
            <a:ext cx="4415971" cy="612155"/>
          </a:xfrm>
          <a:prstGeom prst="rect">
            <a:avLst/>
          </a:prstGeom>
          <a:noFill/>
        </p:spPr>
        <p:txBody>
          <a:bodyPr wrap="square">
            <a:spAutoFit/>
          </a:bodyPr>
          <a:lstStyle/>
          <a:p>
            <a:pPr>
              <a:lnSpc>
                <a:spcPct val="150000"/>
              </a:lnSpc>
            </a:pPr>
            <a:r>
              <a:rPr lang="en-GB" sz="1200" b="1" dirty="0">
                <a:latin typeface="Arial" panose="020B0604020202020204" pitchFamily="34" charset="0"/>
                <a:cs typeface="Arial" panose="020B0604020202020204" pitchFamily="34" charset="0"/>
              </a:rPr>
              <a:t>Stability:</a:t>
            </a:r>
            <a:r>
              <a:rPr lang="en-GB" sz="1200" dirty="0">
                <a:latin typeface="Arial" panose="020B0604020202020204" pitchFamily="34" charset="0"/>
                <a:cs typeface="Arial" panose="020B0604020202020204" pitchFamily="34" charset="0"/>
              </a:rPr>
              <a:t> employee who are engaged are 87% less likely to leave the company than disengaged employees.</a:t>
            </a:r>
          </a:p>
        </p:txBody>
      </p:sp>
      <p:sp>
        <p:nvSpPr>
          <p:cNvPr id="3" name="Flowchart: Connector 2">
            <a:extLst>
              <a:ext uri="{FF2B5EF4-FFF2-40B4-BE49-F238E27FC236}">
                <a16:creationId xmlns:a16="http://schemas.microsoft.com/office/drawing/2014/main" id="{641FA8B4-87F0-F778-CF77-D7BD7FB52913}"/>
              </a:ext>
            </a:extLst>
          </p:cNvPr>
          <p:cNvSpPr/>
          <p:nvPr/>
        </p:nvSpPr>
        <p:spPr>
          <a:xfrm>
            <a:off x="1352550" y="3818083"/>
            <a:ext cx="2028825" cy="1943100"/>
          </a:xfrm>
          <a:prstGeom prst="flowChartConnector">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p>
        </p:txBody>
      </p:sp>
      <p:sp>
        <p:nvSpPr>
          <p:cNvPr id="8" name="Arrow: Striped Right 7">
            <a:extLst>
              <a:ext uri="{FF2B5EF4-FFF2-40B4-BE49-F238E27FC236}">
                <a16:creationId xmlns:a16="http://schemas.microsoft.com/office/drawing/2014/main" id="{EF6065A4-CE66-26BE-990B-D776C4FE5796}"/>
              </a:ext>
            </a:extLst>
          </p:cNvPr>
          <p:cNvSpPr/>
          <p:nvPr/>
        </p:nvSpPr>
        <p:spPr>
          <a:xfrm>
            <a:off x="2066924" y="4221015"/>
            <a:ext cx="428625" cy="28431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Striped Right 8">
            <a:extLst>
              <a:ext uri="{FF2B5EF4-FFF2-40B4-BE49-F238E27FC236}">
                <a16:creationId xmlns:a16="http://schemas.microsoft.com/office/drawing/2014/main" id="{C49EFF4F-ED1B-FD04-0C54-B3397C7A4793}"/>
              </a:ext>
            </a:extLst>
          </p:cNvPr>
          <p:cNvSpPr/>
          <p:nvPr/>
        </p:nvSpPr>
        <p:spPr>
          <a:xfrm>
            <a:off x="2476501" y="4505324"/>
            <a:ext cx="495297" cy="28430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Striped Right 9">
            <a:extLst>
              <a:ext uri="{FF2B5EF4-FFF2-40B4-BE49-F238E27FC236}">
                <a16:creationId xmlns:a16="http://schemas.microsoft.com/office/drawing/2014/main" id="{0FA3CED2-E0B0-B75F-41C1-A2B202E8BD4C}"/>
              </a:ext>
            </a:extLst>
          </p:cNvPr>
          <p:cNvSpPr/>
          <p:nvPr/>
        </p:nvSpPr>
        <p:spPr>
          <a:xfrm>
            <a:off x="2066924" y="5010150"/>
            <a:ext cx="409577" cy="28430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Striped Right 10">
            <a:extLst>
              <a:ext uri="{FF2B5EF4-FFF2-40B4-BE49-F238E27FC236}">
                <a16:creationId xmlns:a16="http://schemas.microsoft.com/office/drawing/2014/main" id="{47BE95E4-1379-A90B-2D53-99088349DC2A}"/>
              </a:ext>
            </a:extLst>
          </p:cNvPr>
          <p:cNvSpPr/>
          <p:nvPr/>
        </p:nvSpPr>
        <p:spPr>
          <a:xfrm>
            <a:off x="1714500" y="4543426"/>
            <a:ext cx="495297" cy="28430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Striped Right 11">
            <a:extLst>
              <a:ext uri="{FF2B5EF4-FFF2-40B4-BE49-F238E27FC236}">
                <a16:creationId xmlns:a16="http://schemas.microsoft.com/office/drawing/2014/main" id="{78B6F12F-7993-E6AC-A43D-1A0EBD61828B}"/>
              </a:ext>
            </a:extLst>
          </p:cNvPr>
          <p:cNvSpPr/>
          <p:nvPr/>
        </p:nvSpPr>
        <p:spPr>
          <a:xfrm>
            <a:off x="2743200" y="5124450"/>
            <a:ext cx="409577" cy="28430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87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43E7DC-5101-4E7C-ADB5-596311F53D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1B8BCA7A-6464-4C53-A572-89B2B3C2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10976177 w 12192000"/>
              <a:gd name="connsiteY3" fmla="*/ 6858000 h 6858000"/>
              <a:gd name="connsiteX4" fmla="*/ 10997120 w 12192000"/>
              <a:gd name="connsiteY4" fmla="*/ 6851980 h 6858000"/>
              <a:gd name="connsiteX5" fmla="*/ 12094512 w 12192000"/>
              <a:gd name="connsiteY5" fmla="*/ 6315404 h 6858000"/>
              <a:gd name="connsiteX6" fmla="*/ 12191999 w 12192000"/>
              <a:gd name="connsiteY6" fmla="*/ 6239611 h 6858000"/>
              <a:gd name="connsiteX7" fmla="*/ 12191999 w 12192000"/>
              <a:gd name="connsiteY7" fmla="*/ 1104399 h 6858000"/>
              <a:gd name="connsiteX8" fmla="*/ 11979198 w 12192000"/>
              <a:gd name="connsiteY8" fmla="*/ 1051011 h 6858000"/>
              <a:gd name="connsiteX9" fmla="*/ 11742378 w 12192000"/>
              <a:gd name="connsiteY9" fmla="*/ 986227 h 6858000"/>
              <a:gd name="connsiteX10" fmla="*/ 12063968 w 12192000"/>
              <a:gd name="connsiteY10" fmla="*/ 729780 h 6858000"/>
              <a:gd name="connsiteX11" fmla="*/ 11572835 w 12192000"/>
              <a:gd name="connsiteY11" fmla="*/ 670151 h 6858000"/>
              <a:gd name="connsiteX12" fmla="*/ 11524844 w 12192000"/>
              <a:gd name="connsiteY12" fmla="*/ 671946 h 6858000"/>
              <a:gd name="connsiteX13" fmla="*/ 10560518 w 12192000"/>
              <a:gd name="connsiteY13" fmla="*/ 632492 h 6858000"/>
              <a:gd name="connsiteX14" fmla="*/ 9178169 w 12192000"/>
              <a:gd name="connsiteY14" fmla="*/ 501577 h 6858000"/>
              <a:gd name="connsiteX15" fmla="*/ 8033984 w 12192000"/>
              <a:gd name="connsiteY15" fmla="*/ 423121 h 6858000"/>
              <a:gd name="connsiteX16" fmla="*/ 6815795 w 12192000"/>
              <a:gd name="connsiteY16" fmla="*/ 270688 h 6858000"/>
              <a:gd name="connsiteX17" fmla="*/ 6757489 w 12192000"/>
              <a:gd name="connsiteY17" fmla="*/ 260880 h 6858000"/>
              <a:gd name="connsiteX18" fmla="*/ 6703217 w 12192000"/>
              <a:gd name="connsiteY18" fmla="*/ 290416 h 6858000"/>
              <a:gd name="connsiteX19" fmla="*/ 7005521 w 12192000"/>
              <a:gd name="connsiteY19" fmla="*/ 401154 h 6858000"/>
              <a:gd name="connsiteX20" fmla="*/ 6532779 w 12192000"/>
              <a:gd name="connsiteY20" fmla="*/ 342871 h 6858000"/>
              <a:gd name="connsiteX21" fmla="*/ 6524704 w 12192000"/>
              <a:gd name="connsiteY21" fmla="*/ 380529 h 6858000"/>
              <a:gd name="connsiteX22" fmla="*/ 7061587 w 12192000"/>
              <a:gd name="connsiteY22" fmla="*/ 523098 h 6858000"/>
              <a:gd name="connsiteX23" fmla="*/ 7013594 w 12192000"/>
              <a:gd name="connsiteY23" fmla="*/ 545070 h 6858000"/>
              <a:gd name="connsiteX24" fmla="*/ 6728335 w 12192000"/>
              <a:gd name="connsiteY24" fmla="*/ 489924 h 6858000"/>
              <a:gd name="connsiteX25" fmla="*/ 6670923 w 12192000"/>
              <a:gd name="connsiteY25" fmla="*/ 504270 h 6858000"/>
              <a:gd name="connsiteX26" fmla="*/ 6699180 w 12192000"/>
              <a:gd name="connsiteY26" fmla="*/ 571069 h 6858000"/>
              <a:gd name="connsiteX27" fmla="*/ 6822972 w 12192000"/>
              <a:gd name="connsiteY27" fmla="*/ 597073 h 6858000"/>
              <a:gd name="connsiteX28" fmla="*/ 7015839 w 12192000"/>
              <a:gd name="connsiteY28" fmla="*/ 753992 h 6858000"/>
              <a:gd name="connsiteX29" fmla="*/ 6723848 w 12192000"/>
              <a:gd name="connsiteY29" fmla="*/ 735160 h 6858000"/>
              <a:gd name="connsiteX30" fmla="*/ 6672268 w 12192000"/>
              <a:gd name="connsiteY30" fmla="*/ 773268 h 6858000"/>
              <a:gd name="connsiteX31" fmla="*/ 6652532 w 12192000"/>
              <a:gd name="connsiteY31" fmla="*/ 822585 h 6858000"/>
              <a:gd name="connsiteX32" fmla="*/ 6539505 w 12192000"/>
              <a:gd name="connsiteY32" fmla="*/ 863382 h 6858000"/>
              <a:gd name="connsiteX33" fmla="*/ 6717122 w 12192000"/>
              <a:gd name="connsiteY33" fmla="*/ 909114 h 6858000"/>
              <a:gd name="connsiteX34" fmla="*/ 6527397 w 12192000"/>
              <a:gd name="connsiteY34" fmla="*/ 909114 h 6858000"/>
              <a:gd name="connsiteX35" fmla="*/ 6309411 w 12192000"/>
              <a:gd name="connsiteY35" fmla="*/ 877731 h 6858000"/>
              <a:gd name="connsiteX36" fmla="*/ 6077077 w 12192000"/>
              <a:gd name="connsiteY36" fmla="*/ 887593 h 6858000"/>
              <a:gd name="connsiteX37" fmla="*/ 6076642 w 12192000"/>
              <a:gd name="connsiteY37" fmla="*/ 887537 h 6858000"/>
              <a:gd name="connsiteX38" fmla="*/ 6032390 w 12192000"/>
              <a:gd name="connsiteY38" fmla="*/ 898600 h 6858000"/>
              <a:gd name="connsiteX39" fmla="*/ 6008536 w 12192000"/>
              <a:gd name="connsiteY39" fmla="*/ 914503 h 6858000"/>
              <a:gd name="connsiteX40" fmla="*/ 5944926 w 12192000"/>
              <a:gd name="connsiteY40" fmla="*/ 922454 h 6858000"/>
              <a:gd name="connsiteX41" fmla="*/ 5929023 w 12192000"/>
              <a:gd name="connsiteY41" fmla="*/ 954259 h 6858000"/>
              <a:gd name="connsiteX42" fmla="*/ 5938641 w 12192000"/>
              <a:gd name="connsiteY42" fmla="*/ 983356 h 6858000"/>
              <a:gd name="connsiteX43" fmla="*/ 5941380 w 12192000"/>
              <a:gd name="connsiteY43" fmla="*/ 994243 h 6858000"/>
              <a:gd name="connsiteX44" fmla="*/ 6022639 w 12192000"/>
              <a:gd name="connsiteY44" fmla="*/ 1012399 h 6858000"/>
              <a:gd name="connsiteX45" fmla="*/ 6620687 w 12192000"/>
              <a:gd name="connsiteY45" fmla="*/ 1222947 h 6858000"/>
              <a:gd name="connsiteX46" fmla="*/ 6557895 w 12192000"/>
              <a:gd name="connsiteY46" fmla="*/ 1308577 h 6858000"/>
              <a:gd name="connsiteX47" fmla="*/ 6815348 w 12192000"/>
              <a:gd name="connsiteY47" fmla="*/ 1401831 h 6858000"/>
              <a:gd name="connsiteX48" fmla="*/ 6878591 w 12192000"/>
              <a:gd name="connsiteY48" fmla="*/ 1494187 h 6858000"/>
              <a:gd name="connsiteX49" fmla="*/ 6799202 w 12192000"/>
              <a:gd name="connsiteY49" fmla="*/ 1486118 h 6858000"/>
              <a:gd name="connsiteX50" fmla="*/ 6731027 w 12192000"/>
              <a:gd name="connsiteY50" fmla="*/ 1503602 h 6858000"/>
              <a:gd name="connsiteX51" fmla="*/ 6759282 w 12192000"/>
              <a:gd name="connsiteY51" fmla="*/ 1621067 h 6858000"/>
              <a:gd name="connsiteX52" fmla="*/ 7123035 w 12192000"/>
              <a:gd name="connsiteY52" fmla="*/ 1772603 h 6858000"/>
              <a:gd name="connsiteX53" fmla="*/ 7155777 w 12192000"/>
              <a:gd name="connsiteY53" fmla="*/ 1821919 h 6858000"/>
              <a:gd name="connsiteX54" fmla="*/ 7112270 w 12192000"/>
              <a:gd name="connsiteY54" fmla="*/ 1856890 h 6858000"/>
              <a:gd name="connsiteX55" fmla="*/ 6994755 w 12192000"/>
              <a:gd name="connsiteY55" fmla="*/ 1874821 h 6858000"/>
              <a:gd name="connsiteX56" fmla="*/ 7159364 w 12192000"/>
              <a:gd name="connsiteY56" fmla="*/ 2042948 h 6858000"/>
              <a:gd name="connsiteX57" fmla="*/ 7219467 w 12192000"/>
              <a:gd name="connsiteY57" fmla="*/ 2089573 h 6858000"/>
              <a:gd name="connsiteX58" fmla="*/ 7322179 w 12192000"/>
              <a:gd name="connsiteY58" fmla="*/ 2161756 h 6858000"/>
              <a:gd name="connsiteX59" fmla="*/ 7323974 w 12192000"/>
              <a:gd name="connsiteY59" fmla="*/ 2183724 h 6858000"/>
              <a:gd name="connsiteX60" fmla="*/ 7184034 w 12192000"/>
              <a:gd name="connsiteY60" fmla="*/ 2261285 h 6858000"/>
              <a:gd name="connsiteX61" fmla="*/ 6931516 w 12192000"/>
              <a:gd name="connsiteY61" fmla="*/ 2240212 h 6858000"/>
              <a:gd name="connsiteX62" fmla="*/ 7304686 w 12192000"/>
              <a:gd name="connsiteY62" fmla="*/ 2355883 h 6858000"/>
              <a:gd name="connsiteX63" fmla="*/ 6096813 w 12192000"/>
              <a:gd name="connsiteY63" fmla="*/ 2080160 h 6858000"/>
              <a:gd name="connsiteX64" fmla="*/ 6173959 w 12192000"/>
              <a:gd name="connsiteY64" fmla="*/ 2152340 h 6858000"/>
              <a:gd name="connsiteX65" fmla="*/ 6596469 w 12192000"/>
              <a:gd name="connsiteY65" fmla="*/ 2342432 h 6858000"/>
              <a:gd name="connsiteX66" fmla="*/ 6716224 w 12192000"/>
              <a:gd name="connsiteY66" fmla="*/ 2461690 h 6858000"/>
              <a:gd name="connsiteX67" fmla="*/ 6841810 w 12192000"/>
              <a:gd name="connsiteY67" fmla="*/ 2527594 h 6858000"/>
              <a:gd name="connsiteX68" fmla="*/ 7018080 w 12192000"/>
              <a:gd name="connsiteY68" fmla="*/ 2526249 h 6858000"/>
              <a:gd name="connsiteX69" fmla="*/ 7143217 w 12192000"/>
              <a:gd name="connsiteY69" fmla="*/ 2627573 h 6858000"/>
              <a:gd name="connsiteX70" fmla="*/ 7012697 w 12192000"/>
              <a:gd name="connsiteY70" fmla="*/ 2649094 h 6858000"/>
              <a:gd name="connsiteX71" fmla="*/ 6859752 w 12192000"/>
              <a:gd name="connsiteY71" fmla="*/ 2632505 h 6858000"/>
              <a:gd name="connsiteX72" fmla="*/ 6529636 w 12192000"/>
              <a:gd name="connsiteY72" fmla="*/ 2637883 h 6858000"/>
              <a:gd name="connsiteX73" fmla="*/ 6340360 w 12192000"/>
              <a:gd name="connsiteY73" fmla="*/ 2657610 h 6858000"/>
              <a:gd name="connsiteX74" fmla="*/ 5905294 w 12192000"/>
              <a:gd name="connsiteY74" fmla="*/ 2623984 h 6858000"/>
              <a:gd name="connsiteX75" fmla="*/ 5930860 w 12192000"/>
              <a:gd name="connsiteY75" fmla="*/ 2710066 h 6858000"/>
              <a:gd name="connsiteX76" fmla="*/ 5914710 w 12192000"/>
              <a:gd name="connsiteY76" fmla="*/ 2784935 h 6858000"/>
              <a:gd name="connsiteX77" fmla="*/ 5908433 w 12192000"/>
              <a:gd name="connsiteY77" fmla="*/ 2947683 h 6858000"/>
              <a:gd name="connsiteX78" fmla="*/ 5912470 w 12192000"/>
              <a:gd name="connsiteY78" fmla="*/ 2974134 h 6858000"/>
              <a:gd name="connsiteX79" fmla="*/ 5815141 w 12192000"/>
              <a:gd name="connsiteY79" fmla="*/ 2991171 h 6858000"/>
              <a:gd name="connsiteX80" fmla="*/ 6395082 w 12192000"/>
              <a:gd name="connsiteY80" fmla="*/ 3329661 h 6858000"/>
              <a:gd name="connsiteX81" fmla="*/ 6007557 w 12192000"/>
              <a:gd name="connsiteY81" fmla="*/ 3243581 h 6858000"/>
              <a:gd name="connsiteX82" fmla="*/ 5955079 w 12192000"/>
              <a:gd name="connsiteY82" fmla="*/ 3385704 h 6858000"/>
              <a:gd name="connsiteX83" fmla="*/ 6137180 w 12192000"/>
              <a:gd name="connsiteY83" fmla="*/ 3512133 h 6858000"/>
              <a:gd name="connsiteX84" fmla="*/ 6204457 w 12192000"/>
              <a:gd name="connsiteY84" fmla="*/ 3762302 h 6858000"/>
              <a:gd name="connsiteX85" fmla="*/ 6171716 w 12192000"/>
              <a:gd name="connsiteY85" fmla="*/ 3990952 h 6858000"/>
              <a:gd name="connsiteX86" fmla="*/ 6093674 w 12192000"/>
              <a:gd name="connsiteY86" fmla="*/ 4063580 h 6858000"/>
              <a:gd name="connsiteX87" fmla="*/ 5980645 w 12192000"/>
              <a:gd name="connsiteY87" fmla="*/ 4194045 h 6858000"/>
              <a:gd name="connsiteX88" fmla="*/ 5910676 w 12192000"/>
              <a:gd name="connsiteY88" fmla="*/ 4274743 h 6858000"/>
              <a:gd name="connsiteX89" fmla="*/ 5667577 w 12192000"/>
              <a:gd name="connsiteY89" fmla="*/ 4243362 h 6858000"/>
              <a:gd name="connsiteX90" fmla="*/ 5991859 w 12192000"/>
              <a:gd name="connsiteY90" fmla="*/ 4448252 h 6858000"/>
              <a:gd name="connsiteX91" fmla="*/ 5729024 w 12192000"/>
              <a:gd name="connsiteY91" fmla="*/ 4422695 h 6858000"/>
              <a:gd name="connsiteX92" fmla="*/ 5643357 w 12192000"/>
              <a:gd name="connsiteY92" fmla="*/ 4437041 h 6858000"/>
              <a:gd name="connsiteX93" fmla="*/ 5692243 w 12192000"/>
              <a:gd name="connsiteY93" fmla="*/ 4503395 h 6858000"/>
              <a:gd name="connsiteX94" fmla="*/ 5885111 w 12192000"/>
              <a:gd name="connsiteY94" fmla="*/ 4615926 h 6858000"/>
              <a:gd name="connsiteX95" fmla="*/ 6282503 w 12192000"/>
              <a:gd name="connsiteY95" fmla="*/ 4920793 h 6858000"/>
              <a:gd name="connsiteX96" fmla="*/ 5897668 w 12192000"/>
              <a:gd name="connsiteY96" fmla="*/ 4780915 h 6858000"/>
              <a:gd name="connsiteX97" fmla="*/ 6303132 w 12192000"/>
              <a:gd name="connsiteY97" fmla="*/ 5094297 h 6858000"/>
              <a:gd name="connsiteX98" fmla="*/ 6393287 w 12192000"/>
              <a:gd name="connsiteY98" fmla="*/ 5198310 h 6858000"/>
              <a:gd name="connsiteX99" fmla="*/ 6575386 w 12192000"/>
              <a:gd name="connsiteY99" fmla="*/ 5456548 h 6858000"/>
              <a:gd name="connsiteX100" fmla="*/ 6566415 w 12192000"/>
              <a:gd name="connsiteY100" fmla="*/ 5485690 h 6858000"/>
              <a:gd name="connsiteX101" fmla="*/ 6356059 w 12192000"/>
              <a:gd name="connsiteY101" fmla="*/ 5443995 h 6858000"/>
              <a:gd name="connsiteX102" fmla="*/ 6628762 w 12192000"/>
              <a:gd name="connsiteY102" fmla="*/ 5660990 h 6858000"/>
              <a:gd name="connsiteX103" fmla="*/ 6910436 w 12192000"/>
              <a:gd name="connsiteY103" fmla="*/ 5827767 h 6858000"/>
              <a:gd name="connsiteX104" fmla="*/ 6710393 w 12192000"/>
              <a:gd name="connsiteY104" fmla="*/ 5802214 h 6858000"/>
              <a:gd name="connsiteX105" fmla="*/ 6435448 w 12192000"/>
              <a:gd name="connsiteY105" fmla="*/ 5706719 h 6858000"/>
              <a:gd name="connsiteX106" fmla="*/ 6339913 w 12192000"/>
              <a:gd name="connsiteY106" fmla="*/ 5742586 h 6858000"/>
              <a:gd name="connsiteX107" fmla="*/ 6600503 w 12192000"/>
              <a:gd name="connsiteY107" fmla="*/ 5900398 h 6858000"/>
              <a:gd name="connsiteX108" fmla="*/ 6749863 w 12192000"/>
              <a:gd name="connsiteY108" fmla="*/ 5973478 h 6858000"/>
              <a:gd name="connsiteX109" fmla="*/ 6809515 w 12192000"/>
              <a:gd name="connsiteY109" fmla="*/ 6029519 h 6858000"/>
              <a:gd name="connsiteX110" fmla="*/ 6979954 w 12192000"/>
              <a:gd name="connsiteY110" fmla="*/ 6229474 h 6858000"/>
              <a:gd name="connsiteX111" fmla="*/ 7480509 w 12192000"/>
              <a:gd name="connsiteY111" fmla="*/ 6447812 h 6858000"/>
              <a:gd name="connsiteX112" fmla="*/ 7948764 w 12192000"/>
              <a:gd name="connsiteY112" fmla="*/ 6719056 h 6858000"/>
              <a:gd name="connsiteX113" fmla="*/ 8221244 w 12192000"/>
              <a:gd name="connsiteY113" fmla="*/ 6848868 h 6858000"/>
              <a:gd name="connsiteX114" fmla="*/ 8242921 w 12192000"/>
              <a:gd name="connsiteY114" fmla="*/ 6858000 h 6858000"/>
              <a:gd name="connsiteX115" fmla="*/ 0 w 12192000"/>
              <a:gd name="connsiteY1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12192000" h="6858000">
                <a:moveTo>
                  <a:pt x="0" y="0"/>
                </a:moveTo>
                <a:lnTo>
                  <a:pt x="12192000" y="0"/>
                </a:lnTo>
                <a:lnTo>
                  <a:pt x="12192000" y="6858000"/>
                </a:lnTo>
                <a:lnTo>
                  <a:pt x="10976177" y="6858000"/>
                </a:lnTo>
                <a:lnTo>
                  <a:pt x="10997120" y="6851980"/>
                </a:lnTo>
                <a:cubicBezTo>
                  <a:pt x="11372760" y="6734361"/>
                  <a:pt x="11757137" y="6563389"/>
                  <a:pt x="12094512" y="6315404"/>
                </a:cubicBezTo>
                <a:lnTo>
                  <a:pt x="12191999" y="6239611"/>
                </a:lnTo>
                <a:lnTo>
                  <a:pt x="12191999" y="1104399"/>
                </a:lnTo>
                <a:lnTo>
                  <a:pt x="11979198" y="1051011"/>
                </a:lnTo>
                <a:cubicBezTo>
                  <a:pt x="11902836" y="1030275"/>
                  <a:pt x="11824681" y="1008195"/>
                  <a:pt x="11742378" y="986227"/>
                </a:cubicBezTo>
                <a:cubicBezTo>
                  <a:pt x="11843295" y="875936"/>
                  <a:pt x="12022257" y="888939"/>
                  <a:pt x="12063968" y="729780"/>
                </a:cubicBezTo>
                <a:cubicBezTo>
                  <a:pt x="11901155" y="688534"/>
                  <a:pt x="11729822" y="735611"/>
                  <a:pt x="11572835" y="670151"/>
                </a:cubicBezTo>
                <a:cubicBezTo>
                  <a:pt x="11559381" y="664325"/>
                  <a:pt x="11540990" y="670151"/>
                  <a:pt x="11524844" y="671946"/>
                </a:cubicBezTo>
                <a:cubicBezTo>
                  <a:pt x="11201459" y="706916"/>
                  <a:pt x="10879418" y="676432"/>
                  <a:pt x="10560518" y="632492"/>
                </a:cubicBezTo>
                <a:cubicBezTo>
                  <a:pt x="10101230" y="569728"/>
                  <a:pt x="9640146" y="529825"/>
                  <a:pt x="9178169" y="501577"/>
                </a:cubicBezTo>
                <a:cubicBezTo>
                  <a:pt x="8796475" y="478266"/>
                  <a:pt x="8413886" y="467955"/>
                  <a:pt x="8033984" y="423121"/>
                </a:cubicBezTo>
                <a:cubicBezTo>
                  <a:pt x="7627624" y="375150"/>
                  <a:pt x="7221712" y="320901"/>
                  <a:pt x="6815795" y="270688"/>
                </a:cubicBezTo>
                <a:cubicBezTo>
                  <a:pt x="6797407" y="268446"/>
                  <a:pt x="6777110" y="261384"/>
                  <a:pt x="6757489" y="260880"/>
                </a:cubicBezTo>
                <a:cubicBezTo>
                  <a:pt x="6737867" y="260376"/>
                  <a:pt x="6718916" y="266430"/>
                  <a:pt x="6703217" y="290416"/>
                </a:cubicBezTo>
                <a:cubicBezTo>
                  <a:pt x="6786642" y="353629"/>
                  <a:pt x="6892941" y="329867"/>
                  <a:pt x="7005521" y="401154"/>
                </a:cubicBezTo>
                <a:cubicBezTo>
                  <a:pt x="6822525" y="378735"/>
                  <a:pt x="6677649" y="360801"/>
                  <a:pt x="6532779" y="342871"/>
                </a:cubicBezTo>
                <a:cubicBezTo>
                  <a:pt x="6530087" y="355424"/>
                  <a:pt x="6527397" y="367976"/>
                  <a:pt x="6524704" y="380529"/>
                </a:cubicBezTo>
                <a:cubicBezTo>
                  <a:pt x="6709945" y="406980"/>
                  <a:pt x="6881280" y="475126"/>
                  <a:pt x="7061587" y="523098"/>
                </a:cubicBezTo>
                <a:cubicBezTo>
                  <a:pt x="7044990" y="552691"/>
                  <a:pt x="7028398" y="546862"/>
                  <a:pt x="7013594" y="545070"/>
                </a:cubicBezTo>
                <a:cubicBezTo>
                  <a:pt x="6917162" y="533412"/>
                  <a:pt x="6820730" y="521755"/>
                  <a:pt x="6728335" y="489924"/>
                </a:cubicBezTo>
                <a:cubicBezTo>
                  <a:pt x="6707702" y="482748"/>
                  <a:pt x="6682583" y="482748"/>
                  <a:pt x="6670923" y="504270"/>
                </a:cubicBezTo>
                <a:cubicBezTo>
                  <a:pt x="6654326" y="534757"/>
                  <a:pt x="6678097" y="554484"/>
                  <a:pt x="6699180" y="571069"/>
                </a:cubicBezTo>
                <a:cubicBezTo>
                  <a:pt x="6735959" y="599764"/>
                  <a:pt x="6780362" y="591695"/>
                  <a:pt x="6822972" y="597073"/>
                </a:cubicBezTo>
                <a:cubicBezTo>
                  <a:pt x="6936448" y="610972"/>
                  <a:pt x="6990720" y="654460"/>
                  <a:pt x="7015839" y="753992"/>
                </a:cubicBezTo>
                <a:cubicBezTo>
                  <a:pt x="6916264" y="713640"/>
                  <a:pt x="6820280" y="763407"/>
                  <a:pt x="6723848" y="735160"/>
                </a:cubicBezTo>
                <a:cubicBezTo>
                  <a:pt x="6698731" y="727988"/>
                  <a:pt x="6658813" y="738747"/>
                  <a:pt x="6672268" y="773268"/>
                </a:cubicBezTo>
                <a:cubicBezTo>
                  <a:pt x="6684828" y="805550"/>
                  <a:pt x="6726540" y="828861"/>
                  <a:pt x="6652532" y="822585"/>
                </a:cubicBezTo>
                <a:cubicBezTo>
                  <a:pt x="6599609" y="818101"/>
                  <a:pt x="6495999" y="854418"/>
                  <a:pt x="6539505" y="863382"/>
                </a:cubicBezTo>
                <a:cubicBezTo>
                  <a:pt x="6594225" y="874593"/>
                  <a:pt x="6647600" y="890733"/>
                  <a:pt x="6717122" y="909114"/>
                </a:cubicBezTo>
                <a:cubicBezTo>
                  <a:pt x="6640423" y="939151"/>
                  <a:pt x="6585254" y="932874"/>
                  <a:pt x="6527397" y="909114"/>
                </a:cubicBezTo>
                <a:cubicBezTo>
                  <a:pt x="6457427" y="880419"/>
                  <a:pt x="6366375" y="845451"/>
                  <a:pt x="6309411" y="877731"/>
                </a:cubicBezTo>
                <a:cubicBezTo>
                  <a:pt x="6224192" y="926151"/>
                  <a:pt x="6153325" y="895663"/>
                  <a:pt x="6077077" y="887593"/>
                </a:cubicBezTo>
                <a:lnTo>
                  <a:pt x="6076642" y="887537"/>
                </a:lnTo>
                <a:lnTo>
                  <a:pt x="6032390" y="898600"/>
                </a:lnTo>
                <a:cubicBezTo>
                  <a:pt x="6023409" y="901866"/>
                  <a:pt x="6017756" y="911989"/>
                  <a:pt x="6008536" y="914503"/>
                </a:cubicBezTo>
                <a:cubicBezTo>
                  <a:pt x="5987921" y="920125"/>
                  <a:pt x="5964038" y="912898"/>
                  <a:pt x="5944926" y="922454"/>
                </a:cubicBezTo>
                <a:cubicBezTo>
                  <a:pt x="5934324" y="927755"/>
                  <a:pt x="5934324" y="943657"/>
                  <a:pt x="5929023" y="954259"/>
                </a:cubicBezTo>
                <a:cubicBezTo>
                  <a:pt x="5933305" y="967105"/>
                  <a:pt x="5936344" y="975942"/>
                  <a:pt x="5938641" y="983356"/>
                </a:cubicBezTo>
                <a:lnTo>
                  <a:pt x="5941380" y="994243"/>
                </a:lnTo>
                <a:lnTo>
                  <a:pt x="6022639" y="1012399"/>
                </a:lnTo>
                <a:cubicBezTo>
                  <a:pt x="6231931" y="1059643"/>
                  <a:pt x="6435672" y="1112210"/>
                  <a:pt x="6620687" y="1222947"/>
                </a:cubicBezTo>
                <a:cubicBezTo>
                  <a:pt x="6604990" y="1244018"/>
                  <a:pt x="6525153" y="1304094"/>
                  <a:pt x="6557895" y="1308577"/>
                </a:cubicBezTo>
                <a:cubicBezTo>
                  <a:pt x="6649842" y="1321581"/>
                  <a:pt x="6731472" y="1365517"/>
                  <a:pt x="6815348" y="1401831"/>
                </a:cubicBezTo>
                <a:cubicBezTo>
                  <a:pt x="6851679" y="1417523"/>
                  <a:pt x="6895633" y="1438147"/>
                  <a:pt x="6878591" y="1494187"/>
                </a:cubicBezTo>
                <a:cubicBezTo>
                  <a:pt x="6847640" y="1509878"/>
                  <a:pt x="6824766" y="1487911"/>
                  <a:pt x="6799202" y="1486118"/>
                </a:cubicBezTo>
                <a:cubicBezTo>
                  <a:pt x="6773186" y="1484326"/>
                  <a:pt x="6714877" y="1495981"/>
                  <a:pt x="6731027" y="1503602"/>
                </a:cubicBezTo>
                <a:cubicBezTo>
                  <a:pt x="6804583" y="1538124"/>
                  <a:pt x="6672268" y="1621067"/>
                  <a:pt x="6759282" y="1621067"/>
                </a:cubicBezTo>
                <a:cubicBezTo>
                  <a:pt x="6905053" y="1621514"/>
                  <a:pt x="6982647" y="1768566"/>
                  <a:pt x="7123035" y="1772603"/>
                </a:cubicBezTo>
                <a:cubicBezTo>
                  <a:pt x="7145459" y="1773049"/>
                  <a:pt x="7156224" y="1799053"/>
                  <a:pt x="7155777" y="1821919"/>
                </a:cubicBezTo>
                <a:cubicBezTo>
                  <a:pt x="7155777" y="1849268"/>
                  <a:pt x="7135144" y="1854199"/>
                  <a:pt x="7112270" y="1856890"/>
                </a:cubicBezTo>
                <a:cubicBezTo>
                  <a:pt x="7077284" y="1860923"/>
                  <a:pt x="7040954" y="1821919"/>
                  <a:pt x="6994755" y="1874821"/>
                </a:cubicBezTo>
                <a:cubicBezTo>
                  <a:pt x="7077735" y="1905755"/>
                  <a:pt x="7160709" y="1936693"/>
                  <a:pt x="7159364" y="2042948"/>
                </a:cubicBezTo>
                <a:cubicBezTo>
                  <a:pt x="7158916" y="2071638"/>
                  <a:pt x="7193452" y="2082399"/>
                  <a:pt x="7219467" y="2089573"/>
                </a:cubicBezTo>
                <a:cubicBezTo>
                  <a:pt x="7262526" y="2101231"/>
                  <a:pt x="7298853" y="2121854"/>
                  <a:pt x="7322179" y="2161756"/>
                </a:cubicBezTo>
                <a:cubicBezTo>
                  <a:pt x="7321730" y="2169378"/>
                  <a:pt x="7321281" y="2177446"/>
                  <a:pt x="7323974" y="2183724"/>
                </a:cubicBezTo>
                <a:cubicBezTo>
                  <a:pt x="7316349" y="2280115"/>
                  <a:pt x="7253555" y="2277424"/>
                  <a:pt x="7184034" y="2261285"/>
                </a:cubicBezTo>
                <a:cubicBezTo>
                  <a:pt x="7101058" y="2241558"/>
                  <a:pt x="7018978" y="2205691"/>
                  <a:pt x="6931516" y="2240212"/>
                </a:cubicBezTo>
                <a:cubicBezTo>
                  <a:pt x="7054861" y="2286391"/>
                  <a:pt x="7188967" y="2289976"/>
                  <a:pt x="7304686" y="2355883"/>
                </a:cubicBezTo>
                <a:cubicBezTo>
                  <a:pt x="6881280" y="2367989"/>
                  <a:pt x="6507211" y="2159959"/>
                  <a:pt x="6096813" y="2080160"/>
                </a:cubicBezTo>
                <a:cubicBezTo>
                  <a:pt x="6110718" y="2133508"/>
                  <a:pt x="6143907" y="2144268"/>
                  <a:pt x="6173959" y="2152340"/>
                </a:cubicBezTo>
                <a:cubicBezTo>
                  <a:pt x="6325561" y="2192691"/>
                  <a:pt x="6458320" y="2272943"/>
                  <a:pt x="6596469" y="2342432"/>
                </a:cubicBezTo>
                <a:cubicBezTo>
                  <a:pt x="6653429" y="2371125"/>
                  <a:pt x="6694695" y="2399820"/>
                  <a:pt x="6716224" y="2461690"/>
                </a:cubicBezTo>
                <a:cubicBezTo>
                  <a:pt x="6735511" y="2517732"/>
                  <a:pt x="6772739" y="2543736"/>
                  <a:pt x="6841810" y="2527594"/>
                </a:cubicBezTo>
                <a:cubicBezTo>
                  <a:pt x="6897875" y="2514144"/>
                  <a:pt x="6959322" y="2521317"/>
                  <a:pt x="7018080" y="2526249"/>
                </a:cubicBezTo>
                <a:cubicBezTo>
                  <a:pt x="7085808" y="2531629"/>
                  <a:pt x="7161607" y="2594845"/>
                  <a:pt x="7143217" y="2627573"/>
                </a:cubicBezTo>
                <a:cubicBezTo>
                  <a:pt x="7111823" y="2683166"/>
                  <a:pt x="7059345" y="2655370"/>
                  <a:pt x="7012697" y="2649094"/>
                </a:cubicBezTo>
                <a:cubicBezTo>
                  <a:pt x="6959771" y="2641473"/>
                  <a:pt x="6861547" y="2625779"/>
                  <a:pt x="6859752" y="2632505"/>
                </a:cubicBezTo>
                <a:cubicBezTo>
                  <a:pt x="6825212" y="2771936"/>
                  <a:pt x="6582114" y="2650439"/>
                  <a:pt x="6529636" y="2637883"/>
                </a:cubicBezTo>
                <a:cubicBezTo>
                  <a:pt x="6464154" y="2622192"/>
                  <a:pt x="6402705" y="2650887"/>
                  <a:pt x="6340360" y="2657610"/>
                </a:cubicBezTo>
                <a:cubicBezTo>
                  <a:pt x="6284743" y="2663887"/>
                  <a:pt x="5970330" y="2683166"/>
                  <a:pt x="5905294" y="2623984"/>
                </a:cubicBezTo>
                <a:cubicBezTo>
                  <a:pt x="5896322" y="2670163"/>
                  <a:pt x="5915159" y="2688993"/>
                  <a:pt x="5930860" y="2710066"/>
                </a:cubicBezTo>
                <a:cubicBezTo>
                  <a:pt x="5952838" y="2740102"/>
                  <a:pt x="5956426" y="2761175"/>
                  <a:pt x="5914710" y="2784935"/>
                </a:cubicBezTo>
                <a:cubicBezTo>
                  <a:pt x="5795853" y="2853086"/>
                  <a:pt x="5797649" y="2855325"/>
                  <a:pt x="5908433" y="2947683"/>
                </a:cubicBezTo>
                <a:cubicBezTo>
                  <a:pt x="5913818" y="2951715"/>
                  <a:pt x="5911572" y="2965167"/>
                  <a:pt x="5912470" y="2974134"/>
                </a:cubicBezTo>
                <a:cubicBezTo>
                  <a:pt x="5883316" y="2988480"/>
                  <a:pt x="5849228" y="2952613"/>
                  <a:pt x="5815141" y="2991171"/>
                </a:cubicBezTo>
                <a:cubicBezTo>
                  <a:pt x="5963601" y="3160638"/>
                  <a:pt x="6190105" y="3202332"/>
                  <a:pt x="6395082" y="3329661"/>
                </a:cubicBezTo>
                <a:cubicBezTo>
                  <a:pt x="6229127" y="3371803"/>
                  <a:pt x="6129555" y="3224751"/>
                  <a:pt x="6007557" y="3243581"/>
                </a:cubicBezTo>
                <a:cubicBezTo>
                  <a:pt x="5946560" y="3289760"/>
                  <a:pt x="6127760" y="3363734"/>
                  <a:pt x="5955079" y="3385704"/>
                </a:cubicBezTo>
                <a:cubicBezTo>
                  <a:pt x="6029985" y="3426052"/>
                  <a:pt x="6085601" y="3465503"/>
                  <a:pt x="6137180" y="3512133"/>
                </a:cubicBezTo>
                <a:cubicBezTo>
                  <a:pt x="6229127" y="3595522"/>
                  <a:pt x="6247069" y="3650219"/>
                  <a:pt x="6204457" y="3762302"/>
                </a:cubicBezTo>
                <a:cubicBezTo>
                  <a:pt x="6176648" y="3835828"/>
                  <a:pt x="6135833" y="3903528"/>
                  <a:pt x="6171716" y="3990952"/>
                </a:cubicBezTo>
                <a:cubicBezTo>
                  <a:pt x="6196832" y="4051028"/>
                  <a:pt x="6186964" y="4090479"/>
                  <a:pt x="6093674" y="4063580"/>
                </a:cubicBezTo>
                <a:cubicBezTo>
                  <a:pt x="5993205" y="4034885"/>
                  <a:pt x="5955530" y="4088685"/>
                  <a:pt x="5980645" y="4194045"/>
                </a:cubicBezTo>
                <a:cubicBezTo>
                  <a:pt x="5996791" y="4261744"/>
                  <a:pt x="5979747" y="4282366"/>
                  <a:pt x="5910676" y="4274743"/>
                </a:cubicBezTo>
                <a:cubicBezTo>
                  <a:pt x="5834426" y="4266226"/>
                  <a:pt x="5761765" y="4221841"/>
                  <a:pt x="5667577" y="4243362"/>
                </a:cubicBezTo>
                <a:cubicBezTo>
                  <a:pt x="5742928" y="4366207"/>
                  <a:pt x="5903948" y="4331236"/>
                  <a:pt x="5991859" y="4448252"/>
                </a:cubicBezTo>
                <a:cubicBezTo>
                  <a:pt x="5886904" y="4448697"/>
                  <a:pt x="5806617" y="4448252"/>
                  <a:pt x="5729024" y="4422695"/>
                </a:cubicBezTo>
                <a:cubicBezTo>
                  <a:pt x="5696728" y="4412381"/>
                  <a:pt x="5661295" y="4401625"/>
                  <a:pt x="5643357" y="4437041"/>
                </a:cubicBezTo>
                <a:cubicBezTo>
                  <a:pt x="5622274" y="4479633"/>
                  <a:pt x="5665781" y="4495772"/>
                  <a:pt x="5692243" y="4503395"/>
                </a:cubicBezTo>
                <a:cubicBezTo>
                  <a:pt x="5766702" y="4524914"/>
                  <a:pt x="5823661" y="4576025"/>
                  <a:pt x="5885111" y="4615926"/>
                </a:cubicBezTo>
                <a:cubicBezTo>
                  <a:pt x="6020115" y="4703353"/>
                  <a:pt x="6168129" y="4776430"/>
                  <a:pt x="6282503" y="4920793"/>
                </a:cubicBezTo>
                <a:cubicBezTo>
                  <a:pt x="6138526" y="4884029"/>
                  <a:pt x="6031329" y="4798399"/>
                  <a:pt x="5897668" y="4780915"/>
                </a:cubicBezTo>
                <a:cubicBezTo>
                  <a:pt x="6013387" y="4912275"/>
                  <a:pt x="6162296" y="4998804"/>
                  <a:pt x="6303132" y="5094297"/>
                </a:cubicBezTo>
                <a:cubicBezTo>
                  <a:pt x="6343501" y="5121199"/>
                  <a:pt x="6384317" y="5139580"/>
                  <a:pt x="6393287" y="5198310"/>
                </a:cubicBezTo>
                <a:cubicBezTo>
                  <a:pt x="6410780" y="5312186"/>
                  <a:pt x="6463257" y="5406336"/>
                  <a:pt x="6575386" y="5456548"/>
                </a:cubicBezTo>
                <a:cubicBezTo>
                  <a:pt x="6576284" y="5457000"/>
                  <a:pt x="6570007" y="5474037"/>
                  <a:pt x="6566415" y="5485690"/>
                </a:cubicBezTo>
                <a:cubicBezTo>
                  <a:pt x="6497793" y="5489279"/>
                  <a:pt x="6443521" y="5422027"/>
                  <a:pt x="6356059" y="5443995"/>
                </a:cubicBezTo>
                <a:cubicBezTo>
                  <a:pt x="6439934" y="5535454"/>
                  <a:pt x="6509903" y="5617502"/>
                  <a:pt x="6628762" y="5660990"/>
                </a:cubicBezTo>
                <a:cubicBezTo>
                  <a:pt x="6723848" y="5695511"/>
                  <a:pt x="6841363" y="5715686"/>
                  <a:pt x="6910436" y="5827767"/>
                </a:cubicBezTo>
                <a:cubicBezTo>
                  <a:pt x="6830149" y="5849739"/>
                  <a:pt x="6770494" y="5821942"/>
                  <a:pt x="6710393" y="5802214"/>
                </a:cubicBezTo>
                <a:cubicBezTo>
                  <a:pt x="6618446" y="5771728"/>
                  <a:pt x="6527397" y="5737208"/>
                  <a:pt x="6435448" y="5706719"/>
                </a:cubicBezTo>
                <a:cubicBezTo>
                  <a:pt x="6400463" y="5695062"/>
                  <a:pt x="6362338" y="5686991"/>
                  <a:pt x="6339913" y="5742586"/>
                </a:cubicBezTo>
                <a:cubicBezTo>
                  <a:pt x="6456978" y="5754244"/>
                  <a:pt x="6526948" y="5829564"/>
                  <a:pt x="6600503" y="5900398"/>
                </a:cubicBezTo>
                <a:cubicBezTo>
                  <a:pt x="6641770" y="5940299"/>
                  <a:pt x="6675410" y="5993652"/>
                  <a:pt x="6749863" y="5973478"/>
                </a:cubicBezTo>
                <a:cubicBezTo>
                  <a:pt x="6788885" y="5962718"/>
                  <a:pt x="6813554" y="5992754"/>
                  <a:pt x="6809515" y="6029519"/>
                </a:cubicBezTo>
                <a:cubicBezTo>
                  <a:pt x="6794715" y="6159089"/>
                  <a:pt x="6885766" y="6204369"/>
                  <a:pt x="6979954" y="6229474"/>
                </a:cubicBezTo>
                <a:cubicBezTo>
                  <a:pt x="7158469" y="6276549"/>
                  <a:pt x="7306929" y="6387287"/>
                  <a:pt x="7480509" y="6447812"/>
                </a:cubicBezTo>
                <a:cubicBezTo>
                  <a:pt x="7649154" y="6506545"/>
                  <a:pt x="7779672" y="6645975"/>
                  <a:pt x="7948764" y="6719056"/>
                </a:cubicBezTo>
                <a:cubicBezTo>
                  <a:pt x="8040603" y="6758733"/>
                  <a:pt x="8129409" y="6806985"/>
                  <a:pt x="8221244" y="6848868"/>
                </a:cubicBezTo>
                <a:lnTo>
                  <a:pt x="8242921"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endParaRPr lang="en-US" dirty="0">
              <a:solidFill>
                <a:schemeClr val="tx1"/>
              </a:solidFill>
            </a:endParaRPr>
          </a:p>
        </p:txBody>
      </p:sp>
      <p:sp>
        <p:nvSpPr>
          <p:cNvPr id="2" name="Title 1">
            <a:extLst>
              <a:ext uri="{FF2B5EF4-FFF2-40B4-BE49-F238E27FC236}">
                <a16:creationId xmlns:a16="http://schemas.microsoft.com/office/drawing/2014/main" id="{022AFAE1-EF66-A48C-C5BD-8F1A4A34AD14}"/>
              </a:ext>
            </a:extLst>
          </p:cNvPr>
          <p:cNvSpPr>
            <a:spLocks noGrp="1"/>
          </p:cNvSpPr>
          <p:nvPr>
            <p:ph type="title"/>
          </p:nvPr>
        </p:nvSpPr>
        <p:spPr>
          <a:xfrm>
            <a:off x="838199" y="365125"/>
            <a:ext cx="7553326" cy="1026947"/>
          </a:xfrm>
        </p:spPr>
        <p:txBody>
          <a:bodyPr vert="horz" lIns="91440" tIns="45720" rIns="91440" bIns="45720" rtlCol="0" anchor="ctr">
            <a:normAutofit fontScale="90000"/>
          </a:bodyPr>
          <a:lstStyle/>
          <a:p>
            <a:r>
              <a:rPr lang="en-US" sz="4100" b="1" dirty="0"/>
              <a:t>Reasons of Poor employee engagement</a:t>
            </a:r>
          </a:p>
        </p:txBody>
      </p:sp>
      <p:sp>
        <p:nvSpPr>
          <p:cNvPr id="3" name="Content Placeholder 2">
            <a:extLst>
              <a:ext uri="{FF2B5EF4-FFF2-40B4-BE49-F238E27FC236}">
                <a16:creationId xmlns:a16="http://schemas.microsoft.com/office/drawing/2014/main" id="{4D02753A-1420-BC59-610C-886B4996A56D}"/>
              </a:ext>
            </a:extLst>
          </p:cNvPr>
          <p:cNvSpPr>
            <a:spLocks noGrp="1"/>
          </p:cNvSpPr>
          <p:nvPr>
            <p:ph sz="half" idx="1"/>
          </p:nvPr>
        </p:nvSpPr>
        <p:spPr>
          <a:xfrm>
            <a:off x="810905" y="1757197"/>
            <a:ext cx="5234271" cy="4774232"/>
          </a:xfrm>
        </p:spPr>
        <p:txBody>
          <a:bodyPr vert="horz" lIns="91440" tIns="45720" rIns="91440" bIns="45720" rtlCol="0">
            <a:normAutofit/>
          </a:bodyPr>
          <a:lstStyle/>
          <a:p>
            <a:pPr>
              <a:lnSpc>
                <a:spcPct val="150000"/>
              </a:lnSpc>
            </a:pPr>
            <a:r>
              <a:rPr lang="en-US" sz="1200" dirty="0">
                <a:latin typeface="Arial" panose="020B0604020202020204" pitchFamily="34" charset="0"/>
                <a:cs typeface="Arial" panose="020B0604020202020204" pitchFamily="34" charset="0"/>
              </a:rPr>
              <a:t>LACK OF COMMUNICATION</a:t>
            </a:r>
          </a:p>
          <a:p>
            <a:pPr marL="0">
              <a:lnSpc>
                <a:spcPct val="150000"/>
              </a:lnSpc>
            </a:pPr>
            <a:r>
              <a:rPr lang="en-US" sz="1200" dirty="0">
                <a:latin typeface="Arial" panose="020B0604020202020204" pitchFamily="34" charset="0"/>
                <a:cs typeface="Arial" panose="020B0604020202020204" pitchFamily="34" charset="0"/>
              </a:rPr>
              <a:t>A recent survey of 1,000 employees' hotels in the U.S. done  by Reflective have </a:t>
            </a:r>
            <a:r>
              <a:rPr lang="en-GB" sz="1200" dirty="0">
                <a:latin typeface="Arial" panose="020B0604020202020204" pitchFamily="34" charset="0"/>
                <a:cs typeface="Arial" panose="020B0604020202020204" pitchFamily="34" charset="0"/>
              </a:rPr>
              <a:t>found that Employees who are engaged are three times more likely to stay at their company if they have regular one to one meetings with their managers.</a:t>
            </a:r>
            <a:r>
              <a:rPr lang="en-US" sz="1200" dirty="0">
                <a:latin typeface="Arial" panose="020B0604020202020204" pitchFamily="34" charset="0"/>
                <a:cs typeface="Arial" panose="020B0604020202020204" pitchFamily="34" charset="0"/>
              </a:rPr>
              <a:t> As result managers have the most important role to play when it comes to engaging, growing and retaining engaged staff. (Hoisington,2019)</a:t>
            </a:r>
          </a:p>
          <a:p>
            <a:pPr>
              <a:lnSpc>
                <a:spcPct val="150000"/>
              </a:lnSpc>
            </a:pPr>
            <a:r>
              <a:rPr lang="en-US" sz="1200" dirty="0">
                <a:latin typeface="Arial" panose="020B0604020202020204" pitchFamily="34" charset="0"/>
                <a:cs typeface="Arial" panose="020B0604020202020204" pitchFamily="34" charset="0"/>
              </a:rPr>
              <a:t>Disconnect from the mission</a:t>
            </a:r>
          </a:p>
          <a:p>
            <a:pPr marL="0">
              <a:lnSpc>
                <a:spcPct val="150000"/>
              </a:lnSpc>
            </a:pPr>
            <a:r>
              <a:rPr lang="en-GB" sz="1200" dirty="0">
                <a:latin typeface="Arial" panose="020B0604020202020204" pitchFamily="34" charset="0"/>
                <a:cs typeface="Arial" panose="020B0604020202020204" pitchFamily="34" charset="0"/>
              </a:rPr>
              <a:t>Employee engagement is frequently lower when staff members are unaware of the company's mission or aims. According to the data  by reflecktive has found that employees who say their organization’s values are “known and understood” are </a:t>
            </a:r>
            <a:r>
              <a:rPr lang="en-GB" sz="1200" b="1" dirty="0">
                <a:solidFill>
                  <a:srgbClr val="FF0000"/>
                </a:solidFill>
                <a:latin typeface="Arial" panose="020B0604020202020204" pitchFamily="34" charset="0"/>
                <a:cs typeface="Arial" panose="020B0604020202020204" pitchFamily="34" charset="0"/>
              </a:rPr>
              <a:t>51 times </a:t>
            </a:r>
            <a:r>
              <a:rPr lang="en-GB" sz="1200" dirty="0">
                <a:latin typeface="Arial" panose="020B0604020202020204" pitchFamily="34" charset="0"/>
                <a:cs typeface="Arial" panose="020B0604020202020204" pitchFamily="34" charset="0"/>
              </a:rPr>
              <a:t>more likely to be fully engaged</a:t>
            </a:r>
            <a:r>
              <a:rPr lang="en-US" sz="1200" dirty="0">
                <a:latin typeface="Arial" panose="020B0604020202020204" pitchFamily="34" charset="0"/>
                <a:cs typeface="Arial" panose="020B0604020202020204" pitchFamily="34" charset="0"/>
              </a:rPr>
              <a:t>. (Hoisington, 2019), </a:t>
            </a:r>
          </a:p>
        </p:txBody>
      </p:sp>
      <p:pic>
        <p:nvPicPr>
          <p:cNvPr id="5" name="Picture 4">
            <a:extLst>
              <a:ext uri="{FF2B5EF4-FFF2-40B4-BE49-F238E27FC236}">
                <a16:creationId xmlns:a16="http://schemas.microsoft.com/office/drawing/2014/main" id="{570C1F0A-6CEB-5A77-29E3-6F59CA65C7A3}"/>
              </a:ext>
            </a:extLst>
          </p:cNvPr>
          <p:cNvPicPr>
            <a:picLocks noChangeAspect="1"/>
          </p:cNvPicPr>
          <p:nvPr/>
        </p:nvPicPr>
        <p:blipFill>
          <a:blip r:embed="rId2"/>
          <a:stretch>
            <a:fillRect/>
          </a:stretch>
        </p:blipFill>
        <p:spPr>
          <a:xfrm>
            <a:off x="7202261" y="1455182"/>
            <a:ext cx="4499427" cy="4072780"/>
          </a:xfrm>
          <a:prstGeom prst="rect">
            <a:avLst/>
          </a:prstGeom>
        </p:spPr>
      </p:pic>
      <p:sp>
        <p:nvSpPr>
          <p:cNvPr id="8" name="TextBox 7">
            <a:extLst>
              <a:ext uri="{FF2B5EF4-FFF2-40B4-BE49-F238E27FC236}">
                <a16:creationId xmlns:a16="http://schemas.microsoft.com/office/drawing/2014/main" id="{F062AF57-987E-9AED-AABE-885836B9F639}"/>
              </a:ext>
            </a:extLst>
          </p:cNvPr>
          <p:cNvSpPr txBox="1"/>
          <p:nvPr/>
        </p:nvSpPr>
        <p:spPr>
          <a:xfrm>
            <a:off x="9323688" y="5591072"/>
            <a:ext cx="2731169" cy="27699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(The predictive index,2021)</a:t>
            </a:r>
          </a:p>
        </p:txBody>
      </p:sp>
    </p:spTree>
    <p:extLst>
      <p:ext uri="{BB962C8B-B14F-4D97-AF65-F5344CB8AC3E}">
        <p14:creationId xmlns:p14="http://schemas.microsoft.com/office/powerpoint/2010/main" val="3461562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904BF9-9920-A4B9-C785-D34D5F821C5C}"/>
              </a:ext>
            </a:extLst>
          </p:cNvPr>
          <p:cNvSpPr>
            <a:spLocks noGrp="1"/>
          </p:cNvSpPr>
          <p:nvPr>
            <p:ph type="title"/>
          </p:nvPr>
        </p:nvSpPr>
        <p:spPr>
          <a:xfrm>
            <a:off x="9468853" y="4681206"/>
            <a:ext cx="2720098" cy="700751"/>
          </a:xfrm>
        </p:spPr>
        <p:txBody>
          <a:bodyPr>
            <a:normAutofit/>
          </a:bodyPr>
          <a:lstStyle/>
          <a:p>
            <a:r>
              <a:rPr lang="en-GB" dirty="0"/>
              <a:t> </a:t>
            </a:r>
          </a:p>
        </p:txBody>
      </p:sp>
      <p:sp>
        <p:nvSpPr>
          <p:cNvPr id="3" name="Content Placeholder 2">
            <a:extLst>
              <a:ext uri="{FF2B5EF4-FFF2-40B4-BE49-F238E27FC236}">
                <a16:creationId xmlns:a16="http://schemas.microsoft.com/office/drawing/2014/main" id="{059263BF-7D18-7F88-FEBB-F0C4145B5EB9}"/>
              </a:ext>
            </a:extLst>
          </p:cNvPr>
          <p:cNvSpPr>
            <a:spLocks noGrp="1"/>
          </p:cNvSpPr>
          <p:nvPr>
            <p:ph idx="1"/>
          </p:nvPr>
        </p:nvSpPr>
        <p:spPr>
          <a:xfrm>
            <a:off x="800101" y="1771650"/>
            <a:ext cx="5676900" cy="3890920"/>
          </a:xfrm>
        </p:spPr>
        <p:txBody>
          <a:bodyPr>
            <a:normAutofit/>
          </a:bodyPr>
          <a:lstStyle/>
          <a:p>
            <a:pPr>
              <a:lnSpc>
                <a:spcPct val="160000"/>
              </a:lnSpc>
            </a:pPr>
            <a:r>
              <a:rPr lang="en-GB" sz="1200" b="1" u="sng" dirty="0">
                <a:latin typeface="Abadi" panose="020B0604020202020204" pitchFamily="34" charset="0"/>
                <a:cs typeface="Arial" panose="020B0604020202020204" pitchFamily="34" charset="0"/>
              </a:rPr>
              <a:t>Reduced churn</a:t>
            </a:r>
            <a:r>
              <a:rPr lang="en-GB" sz="1200" dirty="0">
                <a:latin typeface="Abadi" panose="020B0604020202020204" pitchFamily="34" charset="0"/>
                <a:cs typeface="Arial" panose="020B0604020202020204" pitchFamily="34" charset="0"/>
              </a:rPr>
              <a:t>: When team members leave, companies have to find, employ, and train replacements. This is a pricey and long  process. Employees who are invested in their employment are </a:t>
            </a:r>
            <a:r>
              <a:rPr lang="en-GB" sz="1200" b="1" dirty="0">
                <a:solidFill>
                  <a:schemeClr val="accent6">
                    <a:lumMod val="75000"/>
                  </a:schemeClr>
                </a:solidFill>
                <a:latin typeface="Abadi" panose="020B0604020202020204" pitchFamily="34" charset="0"/>
                <a:cs typeface="Arial" panose="020B0604020202020204" pitchFamily="34" charset="0"/>
              </a:rPr>
              <a:t>87% </a:t>
            </a:r>
            <a:r>
              <a:rPr lang="en-GB" sz="1200" dirty="0">
                <a:latin typeface="Abadi" panose="020B0604020202020204" pitchFamily="34" charset="0"/>
                <a:cs typeface="Arial" panose="020B0604020202020204" pitchFamily="34" charset="0"/>
              </a:rPr>
              <a:t>more likely to stay at them than those who are not. (Georgiev, 2022). </a:t>
            </a:r>
          </a:p>
          <a:p>
            <a:pPr>
              <a:lnSpc>
                <a:spcPct val="160000"/>
              </a:lnSpc>
            </a:pPr>
            <a:r>
              <a:rPr lang="en-GB" sz="1200" b="1" u="sng" dirty="0">
                <a:latin typeface="Abadi" panose="020B0604020202020204" pitchFamily="34" charset="0"/>
                <a:cs typeface="Arial" panose="020B0604020202020204" pitchFamily="34" charset="0"/>
              </a:rPr>
              <a:t>Better teamwork</a:t>
            </a:r>
            <a:r>
              <a:rPr lang="en-GB" sz="1200" dirty="0">
                <a:latin typeface="Abadi" panose="020B0604020202020204" pitchFamily="34" charset="0"/>
                <a:cs typeface="Arial" panose="020B0604020202020204" pitchFamily="34" charset="0"/>
              </a:rPr>
              <a:t>: Employees are more inclined to encourage, value, and trust their teammates when they work in a supportive, trustworthy atmosphere.</a:t>
            </a:r>
            <a:endParaRPr lang="en-US" sz="1200" dirty="0">
              <a:latin typeface="Abadi" panose="020B0604020202020204" pitchFamily="34" charset="0"/>
              <a:cs typeface="Arial" panose="020B0604020202020204" pitchFamily="34" charset="0"/>
            </a:endParaRPr>
          </a:p>
          <a:p>
            <a:pPr>
              <a:lnSpc>
                <a:spcPct val="160000"/>
              </a:lnSpc>
            </a:pPr>
            <a:r>
              <a:rPr lang="en-US" sz="1200" b="1" u="sng" dirty="0">
                <a:latin typeface="Abadi" panose="020B0604020202020204" pitchFamily="34" charset="0"/>
                <a:cs typeface="Arial" panose="020B0604020202020204" pitchFamily="34" charset="0"/>
              </a:rPr>
              <a:t>Happier customers</a:t>
            </a:r>
            <a:r>
              <a:rPr lang="en-US" sz="1200" dirty="0">
                <a:latin typeface="Abadi" panose="020B0604020202020204" pitchFamily="34" charset="0"/>
                <a:cs typeface="Arial" panose="020B0604020202020204" pitchFamily="34" charset="0"/>
              </a:rPr>
              <a:t>: </a:t>
            </a:r>
            <a:r>
              <a:rPr lang="en-GB" sz="1200" dirty="0">
                <a:latin typeface="Abadi" panose="020B0604020202020204" pitchFamily="34" charset="0"/>
                <a:cs typeface="Arial" panose="020B0604020202020204" pitchFamily="34" charset="0"/>
              </a:rPr>
              <a:t>Customer satisfaction and staff satisfaction are closely related. It comes as no surprise that visitors or customers are more likely to have positive experiences when they encounter with knowledgeable, motivated and engaged employee.</a:t>
            </a:r>
          </a:p>
        </p:txBody>
      </p:sp>
      <p:pic>
        <p:nvPicPr>
          <p:cNvPr id="4" name="Picture 3">
            <a:extLst>
              <a:ext uri="{FF2B5EF4-FFF2-40B4-BE49-F238E27FC236}">
                <a16:creationId xmlns:a16="http://schemas.microsoft.com/office/drawing/2014/main" id="{08F1D261-A770-44A1-7C91-F239AD86E9E3}"/>
              </a:ext>
            </a:extLst>
          </p:cNvPr>
          <p:cNvPicPr>
            <a:picLocks noChangeAspect="1"/>
          </p:cNvPicPr>
          <p:nvPr/>
        </p:nvPicPr>
        <p:blipFill>
          <a:blip r:embed="rId2"/>
          <a:stretch>
            <a:fillRect/>
          </a:stretch>
        </p:blipFill>
        <p:spPr>
          <a:xfrm>
            <a:off x="6807502" y="1644321"/>
            <a:ext cx="4749196" cy="4145577"/>
          </a:xfrm>
          <a:prstGeom prst="rect">
            <a:avLst/>
          </a:prstGeom>
        </p:spPr>
      </p:pic>
      <p:sp>
        <p:nvSpPr>
          <p:cNvPr id="7" name="TextBox 6">
            <a:extLst>
              <a:ext uri="{FF2B5EF4-FFF2-40B4-BE49-F238E27FC236}">
                <a16:creationId xmlns:a16="http://schemas.microsoft.com/office/drawing/2014/main" id="{B63B9D26-5157-1CFB-5BD0-5B4AF26DB572}"/>
              </a:ext>
            </a:extLst>
          </p:cNvPr>
          <p:cNvSpPr txBox="1"/>
          <p:nvPr/>
        </p:nvSpPr>
        <p:spPr>
          <a:xfrm>
            <a:off x="1085850" y="940774"/>
            <a:ext cx="5476875" cy="461665"/>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The benefits of employee engagement </a:t>
            </a:r>
          </a:p>
        </p:txBody>
      </p:sp>
    </p:spTree>
    <p:extLst>
      <p:ext uri="{BB962C8B-B14F-4D97-AF65-F5344CB8AC3E}">
        <p14:creationId xmlns:p14="http://schemas.microsoft.com/office/powerpoint/2010/main" val="2480950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Shape 54">
            <a:extLst>
              <a:ext uri="{FF2B5EF4-FFF2-40B4-BE49-F238E27FC236}">
                <a16:creationId xmlns:a16="http://schemas.microsoft.com/office/drawing/2014/main" id="{A94A2FC9-6D19-473C-B868-99FDB2044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36077" y="435547"/>
            <a:ext cx="1969483" cy="1775389"/>
          </a:xfrm>
          <a:custGeom>
            <a:avLst/>
            <a:gdLst>
              <a:gd name="connsiteX0" fmla="*/ 530616 w 1859834"/>
              <a:gd name="connsiteY0" fmla="*/ 0 h 1676546"/>
              <a:gd name="connsiteX1" fmla="*/ 1331006 w 1859834"/>
              <a:gd name="connsiteY1" fmla="*/ 0 h 1676546"/>
              <a:gd name="connsiteX2" fmla="*/ 1445347 w 1859834"/>
              <a:gd name="connsiteY2" fmla="*/ 65415 h 1676546"/>
              <a:gd name="connsiteX3" fmla="*/ 1845541 w 1859834"/>
              <a:gd name="connsiteY3" fmla="*/ 770436 h 1676546"/>
              <a:gd name="connsiteX4" fmla="*/ 1845541 w 1859834"/>
              <a:gd name="connsiteY4" fmla="*/ 906111 h 1676546"/>
              <a:gd name="connsiteX5" fmla="*/ 1445347 w 1859834"/>
              <a:gd name="connsiteY5" fmla="*/ 1611131 h 1676546"/>
              <a:gd name="connsiteX6" fmla="*/ 1331006 w 1859834"/>
              <a:gd name="connsiteY6" fmla="*/ 1676546 h 1676546"/>
              <a:gd name="connsiteX7" fmla="*/ 530616 w 1859834"/>
              <a:gd name="connsiteY7" fmla="*/ 1676546 h 1676546"/>
              <a:gd name="connsiteX8" fmla="*/ 416275 w 1859834"/>
              <a:gd name="connsiteY8" fmla="*/ 1611131 h 1676546"/>
              <a:gd name="connsiteX9" fmla="*/ 16080 w 1859834"/>
              <a:gd name="connsiteY9" fmla="*/ 906111 h 1676546"/>
              <a:gd name="connsiteX10" fmla="*/ 16080 w 1859834"/>
              <a:gd name="connsiteY10" fmla="*/ 770436 h 1676546"/>
              <a:gd name="connsiteX11" fmla="*/ 416275 w 1859834"/>
              <a:gd name="connsiteY11" fmla="*/ 65415 h 1676546"/>
              <a:gd name="connsiteX12" fmla="*/ 530616 w 1859834"/>
              <a:gd name="connsiteY12" fmla="*/ 0 h 1676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59834" h="1676546">
                <a:moveTo>
                  <a:pt x="530616" y="0"/>
                </a:moveTo>
                <a:cubicBezTo>
                  <a:pt x="1331006" y="0"/>
                  <a:pt x="1331006" y="0"/>
                  <a:pt x="1331006" y="0"/>
                </a:cubicBezTo>
                <a:cubicBezTo>
                  <a:pt x="1371502" y="0"/>
                  <a:pt x="1423909" y="29073"/>
                  <a:pt x="1445347" y="65415"/>
                </a:cubicBezTo>
                <a:cubicBezTo>
                  <a:pt x="1845541" y="770436"/>
                  <a:pt x="1845541" y="770436"/>
                  <a:pt x="1845541" y="770436"/>
                </a:cubicBezTo>
                <a:cubicBezTo>
                  <a:pt x="1864599" y="809200"/>
                  <a:pt x="1864599" y="867346"/>
                  <a:pt x="1845541" y="906111"/>
                </a:cubicBezTo>
                <a:cubicBezTo>
                  <a:pt x="1445347" y="1611131"/>
                  <a:pt x="1445347" y="1611131"/>
                  <a:pt x="1445347" y="1611131"/>
                </a:cubicBezTo>
                <a:cubicBezTo>
                  <a:pt x="1423909" y="1647474"/>
                  <a:pt x="1371502" y="1676546"/>
                  <a:pt x="1331006" y="1676546"/>
                </a:cubicBezTo>
                <a:lnTo>
                  <a:pt x="530616" y="1676546"/>
                </a:lnTo>
                <a:cubicBezTo>
                  <a:pt x="487738" y="1676546"/>
                  <a:pt x="435332" y="1647474"/>
                  <a:pt x="416275" y="1611131"/>
                </a:cubicBezTo>
                <a:cubicBezTo>
                  <a:pt x="16080" y="906111"/>
                  <a:pt x="16080" y="906111"/>
                  <a:pt x="16080" y="906111"/>
                </a:cubicBezTo>
                <a:cubicBezTo>
                  <a:pt x="-5359" y="867346"/>
                  <a:pt x="-5359" y="809200"/>
                  <a:pt x="16080" y="770436"/>
                </a:cubicBezTo>
                <a:cubicBezTo>
                  <a:pt x="416275" y="65415"/>
                  <a:pt x="416275" y="65415"/>
                  <a:pt x="416275" y="65415"/>
                </a:cubicBezTo>
                <a:cubicBezTo>
                  <a:pt x="435332" y="29073"/>
                  <a:pt x="487738" y="0"/>
                  <a:pt x="530616"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6C272AE6-945A-A1DA-FE89-EDC6317E18B4}"/>
              </a:ext>
            </a:extLst>
          </p:cNvPr>
          <p:cNvPicPr>
            <a:picLocks noChangeAspect="1"/>
          </p:cNvPicPr>
          <p:nvPr/>
        </p:nvPicPr>
        <p:blipFill>
          <a:blip r:embed="rId2"/>
          <a:stretch>
            <a:fillRect/>
          </a:stretch>
        </p:blipFill>
        <p:spPr>
          <a:xfrm>
            <a:off x="7409427" y="1081324"/>
            <a:ext cx="1222782" cy="691115"/>
          </a:xfrm>
          <a:prstGeom prst="rect">
            <a:avLst/>
          </a:prstGeom>
        </p:spPr>
      </p:pic>
      <p:sp>
        <p:nvSpPr>
          <p:cNvPr id="3" name="Content Placeholder 2">
            <a:extLst>
              <a:ext uri="{FF2B5EF4-FFF2-40B4-BE49-F238E27FC236}">
                <a16:creationId xmlns:a16="http://schemas.microsoft.com/office/drawing/2014/main" id="{92AA0A3E-957A-4F6D-E072-341D9DE68273}"/>
              </a:ext>
            </a:extLst>
          </p:cNvPr>
          <p:cNvSpPr>
            <a:spLocks noGrp="1"/>
          </p:cNvSpPr>
          <p:nvPr>
            <p:ph idx="1"/>
          </p:nvPr>
        </p:nvSpPr>
        <p:spPr>
          <a:xfrm>
            <a:off x="644245" y="1081324"/>
            <a:ext cx="4511679" cy="1440495"/>
          </a:xfrm>
        </p:spPr>
        <p:txBody>
          <a:bodyPr anchor="t">
            <a:normAutofit/>
          </a:bodyPr>
          <a:lstStyle/>
          <a:p>
            <a:pPr marL="0" indent="0">
              <a:lnSpc>
                <a:spcPct val="150000"/>
              </a:lnSpc>
              <a:buNone/>
            </a:pPr>
            <a:r>
              <a:rPr lang="en-US" sz="1200" dirty="0">
                <a:latin typeface="Arial" panose="020B0604020202020204" pitchFamily="34" charset="0"/>
                <a:cs typeface="Arial" panose="020B0604020202020204" pitchFamily="34" charset="0"/>
              </a:rPr>
              <a:t>Managers must be and Become a role model and behave in engaging way and remember always that Employees view their organisation from the same perspective in which they view their front-line managers.</a:t>
            </a:r>
          </a:p>
          <a:p>
            <a:pPr marL="0" indent="0">
              <a:buNone/>
            </a:pPr>
            <a:endParaRPr lang="en-GB" sz="1100" dirty="0"/>
          </a:p>
        </p:txBody>
      </p:sp>
      <p:sp>
        <p:nvSpPr>
          <p:cNvPr id="57" name="Freeform: Shape 56">
            <a:extLst>
              <a:ext uri="{FF2B5EF4-FFF2-40B4-BE49-F238E27FC236}">
                <a16:creationId xmlns:a16="http://schemas.microsoft.com/office/drawing/2014/main" id="{8BED0409-854E-49C4-876E-A78C6D881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64329" y="2391339"/>
            <a:ext cx="4295423" cy="4226565"/>
          </a:xfrm>
          <a:custGeom>
            <a:avLst/>
            <a:gdLst>
              <a:gd name="connsiteX0" fmla="*/ 2353286 w 3293367"/>
              <a:gd name="connsiteY0" fmla="*/ 2104683 h 3240573"/>
              <a:gd name="connsiteX1" fmla="*/ 2868450 w 3293367"/>
              <a:gd name="connsiteY1" fmla="*/ 2104683 h 3240573"/>
              <a:gd name="connsiteX2" fmla="*/ 2892703 w 3293367"/>
              <a:gd name="connsiteY2" fmla="*/ 2107904 h 3240573"/>
              <a:gd name="connsiteX3" fmla="*/ 2909383 w 3293367"/>
              <a:gd name="connsiteY3" fmla="*/ 2114898 h 3240573"/>
              <a:gd name="connsiteX4" fmla="*/ 2899189 w 3293367"/>
              <a:gd name="connsiteY4" fmla="*/ 2132529 h 3240573"/>
              <a:gd name="connsiteX5" fmla="*/ 2538022 w 3293367"/>
              <a:gd name="connsiteY5" fmla="*/ 2757176 h 3240573"/>
              <a:gd name="connsiteX6" fmla="*/ 2322847 w 3293367"/>
              <a:gd name="connsiteY6" fmla="*/ 2882232 h 3240573"/>
              <a:gd name="connsiteX7" fmla="*/ 2149884 w 3293367"/>
              <a:gd name="connsiteY7" fmla="*/ 2882232 h 3240573"/>
              <a:gd name="connsiteX8" fmla="*/ 2129707 w 3293367"/>
              <a:gd name="connsiteY8" fmla="*/ 2882232 h 3240573"/>
              <a:gd name="connsiteX9" fmla="*/ 2110453 w 3293367"/>
              <a:gd name="connsiteY9" fmla="*/ 2849077 h 3240573"/>
              <a:gd name="connsiteX10" fmla="*/ 2016148 w 3293367"/>
              <a:gd name="connsiteY10" fmla="*/ 2686675 h 3240573"/>
              <a:gd name="connsiteX11" fmla="*/ 2016148 w 3293367"/>
              <a:gd name="connsiteY11" fmla="*/ 2595774 h 3240573"/>
              <a:gd name="connsiteX12" fmla="*/ 2274287 w 3293367"/>
              <a:gd name="connsiteY12" fmla="*/ 2151242 h 3240573"/>
              <a:gd name="connsiteX13" fmla="*/ 2353286 w 3293367"/>
              <a:gd name="connsiteY13" fmla="*/ 2104683 h 3240573"/>
              <a:gd name="connsiteX14" fmla="*/ 939150 w 3293367"/>
              <a:gd name="connsiteY14" fmla="*/ 0 h 3240573"/>
              <a:gd name="connsiteX15" fmla="*/ 2322847 w 3293367"/>
              <a:gd name="connsiteY15" fmla="*/ 0 h 3240573"/>
              <a:gd name="connsiteX16" fmla="*/ 2538022 w 3293367"/>
              <a:gd name="connsiteY16" fmla="*/ 125055 h 3240573"/>
              <a:gd name="connsiteX17" fmla="*/ 3228376 w 3293367"/>
              <a:gd name="connsiteY17" fmla="*/ 1319038 h 3240573"/>
              <a:gd name="connsiteX18" fmla="*/ 3228376 w 3293367"/>
              <a:gd name="connsiteY18" fmla="*/ 1563194 h 3240573"/>
              <a:gd name="connsiteX19" fmla="*/ 2972043 w 3293367"/>
              <a:gd name="connsiteY19" fmla="*/ 2006528 h 3240573"/>
              <a:gd name="connsiteX20" fmla="*/ 2950440 w 3293367"/>
              <a:gd name="connsiteY20" fmla="*/ 2043890 h 3240573"/>
              <a:gd name="connsiteX21" fmla="*/ 2951200 w 3293367"/>
              <a:gd name="connsiteY21" fmla="*/ 2044209 h 3240573"/>
              <a:gd name="connsiteX22" fmla="*/ 2989324 w 3293367"/>
              <a:gd name="connsiteY22" fmla="*/ 2082660 h 3240573"/>
              <a:gd name="connsiteX23" fmla="*/ 3279247 w 3293367"/>
              <a:gd name="connsiteY23" fmla="*/ 2584089 h 3240573"/>
              <a:gd name="connsiteX24" fmla="*/ 3279247 w 3293367"/>
              <a:gd name="connsiteY24" fmla="*/ 2686626 h 3240573"/>
              <a:gd name="connsiteX25" fmla="*/ 2989324 w 3293367"/>
              <a:gd name="connsiteY25" fmla="*/ 3188054 h 3240573"/>
              <a:gd name="connsiteX26" fmla="*/ 2898957 w 3293367"/>
              <a:gd name="connsiteY26" fmla="*/ 3240573 h 3240573"/>
              <a:gd name="connsiteX27" fmla="*/ 2317855 w 3293367"/>
              <a:gd name="connsiteY27" fmla="*/ 3240573 h 3240573"/>
              <a:gd name="connsiteX28" fmla="*/ 2228744 w 3293367"/>
              <a:gd name="connsiteY28" fmla="*/ 3188054 h 3240573"/>
              <a:gd name="connsiteX29" fmla="*/ 2072563 w 3293367"/>
              <a:gd name="connsiteY29" fmla="*/ 2919100 h 3240573"/>
              <a:gd name="connsiteX30" fmla="*/ 2054920 w 3293367"/>
              <a:gd name="connsiteY30" fmla="*/ 2888716 h 3240573"/>
              <a:gd name="connsiteX31" fmla="*/ 2068802 w 3293367"/>
              <a:gd name="connsiteY31" fmla="*/ 2888716 h 3240573"/>
              <a:gd name="connsiteX32" fmla="*/ 2134418 w 3293367"/>
              <a:gd name="connsiteY32" fmla="*/ 2888716 h 3240573"/>
              <a:gd name="connsiteX33" fmla="*/ 2162922 w 3293367"/>
              <a:gd name="connsiteY33" fmla="*/ 2937803 h 3240573"/>
              <a:gd name="connsiteX34" fmla="*/ 2271824 w 3293367"/>
              <a:gd name="connsiteY34" fmla="*/ 3125340 h 3240573"/>
              <a:gd name="connsiteX35" fmla="*/ 2350824 w 3293367"/>
              <a:gd name="connsiteY35" fmla="*/ 3171900 h 3240573"/>
              <a:gd name="connsiteX36" fmla="*/ 2865989 w 3293367"/>
              <a:gd name="connsiteY36" fmla="*/ 3171900 h 3240573"/>
              <a:gd name="connsiteX37" fmla="*/ 2946100 w 3293367"/>
              <a:gd name="connsiteY37" fmla="*/ 3125340 h 3240573"/>
              <a:gd name="connsiteX38" fmla="*/ 3203126 w 3293367"/>
              <a:gd name="connsiteY38" fmla="*/ 2680809 h 3240573"/>
              <a:gd name="connsiteX39" fmla="*/ 3203126 w 3293367"/>
              <a:gd name="connsiteY39" fmla="*/ 2589906 h 3240573"/>
              <a:gd name="connsiteX40" fmla="*/ 2946100 w 3293367"/>
              <a:gd name="connsiteY40" fmla="*/ 2145375 h 3240573"/>
              <a:gd name="connsiteX41" fmla="*/ 2912303 w 3293367"/>
              <a:gd name="connsiteY41" fmla="*/ 2111287 h 3240573"/>
              <a:gd name="connsiteX42" fmla="*/ 2908392 w 3293367"/>
              <a:gd name="connsiteY42" fmla="*/ 2109648 h 3240573"/>
              <a:gd name="connsiteX43" fmla="*/ 2929357 w 3293367"/>
              <a:gd name="connsiteY43" fmla="*/ 2073390 h 3240573"/>
              <a:gd name="connsiteX44" fmla="*/ 2944948 w 3293367"/>
              <a:gd name="connsiteY44" fmla="*/ 2046424 h 3240573"/>
              <a:gd name="connsiteX45" fmla="*/ 2928777 w 3293367"/>
              <a:gd name="connsiteY45" fmla="*/ 2039643 h 3240573"/>
              <a:gd name="connsiteX46" fmla="*/ 2901420 w 3293367"/>
              <a:gd name="connsiteY46" fmla="*/ 2036009 h 3240573"/>
              <a:gd name="connsiteX47" fmla="*/ 2320317 w 3293367"/>
              <a:gd name="connsiteY47" fmla="*/ 2036009 h 3240573"/>
              <a:gd name="connsiteX48" fmla="*/ 2231207 w 3293367"/>
              <a:gd name="connsiteY48" fmla="*/ 2088527 h 3240573"/>
              <a:gd name="connsiteX49" fmla="*/ 1940028 w 3293367"/>
              <a:gd name="connsiteY49" fmla="*/ 2589956 h 3240573"/>
              <a:gd name="connsiteX50" fmla="*/ 1940028 w 3293367"/>
              <a:gd name="connsiteY50" fmla="*/ 2692493 h 3240573"/>
              <a:gd name="connsiteX51" fmla="*/ 2036139 w 3293367"/>
              <a:gd name="connsiteY51" fmla="*/ 2858003 h 3240573"/>
              <a:gd name="connsiteX52" fmla="*/ 2050209 w 3293367"/>
              <a:gd name="connsiteY52" fmla="*/ 2882232 h 3240573"/>
              <a:gd name="connsiteX53" fmla="*/ 1985031 w 3293367"/>
              <a:gd name="connsiteY53" fmla="*/ 2882232 h 3240573"/>
              <a:gd name="connsiteX54" fmla="*/ 939150 w 3293367"/>
              <a:gd name="connsiteY54" fmla="*/ 2882232 h 3240573"/>
              <a:gd name="connsiteX55" fmla="*/ 726963 w 3293367"/>
              <a:gd name="connsiteY55" fmla="*/ 2757176 h 3240573"/>
              <a:gd name="connsiteX56" fmla="*/ 33622 w 3293367"/>
              <a:gd name="connsiteY56" fmla="*/ 1563194 h 3240573"/>
              <a:gd name="connsiteX57" fmla="*/ 33622 w 3293367"/>
              <a:gd name="connsiteY57" fmla="*/ 1319038 h 3240573"/>
              <a:gd name="connsiteX58" fmla="*/ 726963 w 3293367"/>
              <a:gd name="connsiteY58" fmla="*/ 125055 h 3240573"/>
              <a:gd name="connsiteX59" fmla="*/ 939150 w 3293367"/>
              <a:gd name="connsiteY59" fmla="*/ 0 h 3240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93367" h="3240573">
                <a:moveTo>
                  <a:pt x="2353286" y="2104683"/>
                </a:moveTo>
                <a:cubicBezTo>
                  <a:pt x="2353286" y="2104683"/>
                  <a:pt x="2353286" y="2104683"/>
                  <a:pt x="2868450" y="2104683"/>
                </a:cubicBezTo>
                <a:cubicBezTo>
                  <a:pt x="2876795" y="2104683"/>
                  <a:pt x="2884932" y="2105791"/>
                  <a:pt x="2892703" y="2107904"/>
                </a:cubicBezTo>
                <a:lnTo>
                  <a:pt x="2909383" y="2114898"/>
                </a:lnTo>
                <a:lnTo>
                  <a:pt x="2899189" y="2132529"/>
                </a:lnTo>
                <a:cubicBezTo>
                  <a:pt x="2807017" y="2291942"/>
                  <a:pt x="2689037" y="2495992"/>
                  <a:pt x="2538022" y="2757176"/>
                </a:cubicBezTo>
                <a:cubicBezTo>
                  <a:pt x="2493195" y="2834591"/>
                  <a:pt x="2412503" y="2882232"/>
                  <a:pt x="2322847" y="2882232"/>
                </a:cubicBezTo>
                <a:cubicBezTo>
                  <a:pt x="2322847" y="2882232"/>
                  <a:pt x="2322847" y="2882232"/>
                  <a:pt x="2149884" y="2882232"/>
                </a:cubicBezTo>
                <a:lnTo>
                  <a:pt x="2129707" y="2882232"/>
                </a:lnTo>
                <a:lnTo>
                  <a:pt x="2110453" y="2849077"/>
                </a:lnTo>
                <a:cubicBezTo>
                  <a:pt x="2083644" y="2802909"/>
                  <a:pt x="2052449" y="2749188"/>
                  <a:pt x="2016148" y="2686675"/>
                </a:cubicBezTo>
                <a:cubicBezTo>
                  <a:pt x="1999459" y="2658961"/>
                  <a:pt x="1999459" y="2623488"/>
                  <a:pt x="2016148" y="2595774"/>
                </a:cubicBezTo>
                <a:cubicBezTo>
                  <a:pt x="2016148" y="2595774"/>
                  <a:pt x="2016148" y="2595774"/>
                  <a:pt x="2274287" y="2151242"/>
                </a:cubicBezTo>
                <a:cubicBezTo>
                  <a:pt x="2289865" y="2122420"/>
                  <a:pt x="2321018" y="2104683"/>
                  <a:pt x="2353286" y="2104683"/>
                </a:cubicBezTo>
                <a:close/>
                <a:moveTo>
                  <a:pt x="939150" y="0"/>
                </a:moveTo>
                <a:cubicBezTo>
                  <a:pt x="939150" y="0"/>
                  <a:pt x="939150" y="0"/>
                  <a:pt x="2322847" y="0"/>
                </a:cubicBezTo>
                <a:cubicBezTo>
                  <a:pt x="2412503" y="0"/>
                  <a:pt x="2493195" y="47640"/>
                  <a:pt x="2538022" y="125055"/>
                </a:cubicBezTo>
                <a:cubicBezTo>
                  <a:pt x="2538022" y="125055"/>
                  <a:pt x="2538022" y="125055"/>
                  <a:pt x="3228376" y="1319038"/>
                </a:cubicBezTo>
                <a:cubicBezTo>
                  <a:pt x="3273205" y="1393476"/>
                  <a:pt x="3273205" y="1488756"/>
                  <a:pt x="3228376" y="1563194"/>
                </a:cubicBezTo>
                <a:cubicBezTo>
                  <a:pt x="3228376" y="1563194"/>
                  <a:pt x="3228376" y="1563194"/>
                  <a:pt x="2972043" y="2006528"/>
                </a:cubicBezTo>
                <a:lnTo>
                  <a:pt x="2950440" y="2043890"/>
                </a:lnTo>
                <a:lnTo>
                  <a:pt x="2951200" y="2044209"/>
                </a:lnTo>
                <a:cubicBezTo>
                  <a:pt x="2966732" y="2053275"/>
                  <a:pt x="2979910" y="2066404"/>
                  <a:pt x="2989324" y="2082660"/>
                </a:cubicBezTo>
                <a:cubicBezTo>
                  <a:pt x="2989324" y="2082660"/>
                  <a:pt x="2989324" y="2082660"/>
                  <a:pt x="3279247" y="2584089"/>
                </a:cubicBezTo>
                <a:cubicBezTo>
                  <a:pt x="3298074" y="2615350"/>
                  <a:pt x="3298074" y="2655364"/>
                  <a:pt x="3279247" y="2686626"/>
                </a:cubicBezTo>
                <a:cubicBezTo>
                  <a:pt x="3279247" y="2686626"/>
                  <a:pt x="3279247" y="2686626"/>
                  <a:pt x="2989324" y="3188054"/>
                </a:cubicBezTo>
                <a:cubicBezTo>
                  <a:pt x="2970497" y="3220565"/>
                  <a:pt x="2936610" y="3240573"/>
                  <a:pt x="2898957" y="3240573"/>
                </a:cubicBezTo>
                <a:cubicBezTo>
                  <a:pt x="2898957" y="3240573"/>
                  <a:pt x="2898957" y="3240573"/>
                  <a:pt x="2317855" y="3240573"/>
                </a:cubicBezTo>
                <a:cubicBezTo>
                  <a:pt x="2281457" y="3240573"/>
                  <a:pt x="2246316" y="3220565"/>
                  <a:pt x="2228744" y="3188054"/>
                </a:cubicBezTo>
                <a:cubicBezTo>
                  <a:pt x="2228744" y="3188054"/>
                  <a:pt x="2228744" y="3188054"/>
                  <a:pt x="2072563" y="2919100"/>
                </a:cubicBezTo>
                <a:lnTo>
                  <a:pt x="2054920" y="2888716"/>
                </a:lnTo>
                <a:lnTo>
                  <a:pt x="2068802" y="2888716"/>
                </a:lnTo>
                <a:lnTo>
                  <a:pt x="2134418" y="2888716"/>
                </a:lnTo>
                <a:lnTo>
                  <a:pt x="2162922" y="2937803"/>
                </a:lnTo>
                <a:cubicBezTo>
                  <a:pt x="2271824" y="3125340"/>
                  <a:pt x="2271824" y="3125340"/>
                  <a:pt x="2271824" y="3125340"/>
                </a:cubicBezTo>
                <a:cubicBezTo>
                  <a:pt x="2287402" y="3154162"/>
                  <a:pt x="2318557" y="3171900"/>
                  <a:pt x="2350824" y="3171900"/>
                </a:cubicBezTo>
                <a:cubicBezTo>
                  <a:pt x="2865989" y="3171900"/>
                  <a:pt x="2865989" y="3171900"/>
                  <a:pt x="2865989" y="3171900"/>
                </a:cubicBezTo>
                <a:cubicBezTo>
                  <a:pt x="2899368" y="3171900"/>
                  <a:pt x="2929410" y="3154162"/>
                  <a:pt x="2946100" y="3125340"/>
                </a:cubicBezTo>
                <a:cubicBezTo>
                  <a:pt x="3203126" y="2680809"/>
                  <a:pt x="3203126" y="2680809"/>
                  <a:pt x="3203126" y="2680809"/>
                </a:cubicBezTo>
                <a:cubicBezTo>
                  <a:pt x="3219816" y="2653094"/>
                  <a:pt x="3219816" y="2617620"/>
                  <a:pt x="3203126" y="2589906"/>
                </a:cubicBezTo>
                <a:cubicBezTo>
                  <a:pt x="2946100" y="2145375"/>
                  <a:pt x="2946100" y="2145375"/>
                  <a:pt x="2946100" y="2145375"/>
                </a:cubicBezTo>
                <a:cubicBezTo>
                  <a:pt x="2937755" y="2130963"/>
                  <a:pt x="2926072" y="2119323"/>
                  <a:pt x="2912303" y="2111287"/>
                </a:cubicBezTo>
                <a:lnTo>
                  <a:pt x="2908392" y="2109648"/>
                </a:lnTo>
                <a:lnTo>
                  <a:pt x="2929357" y="2073390"/>
                </a:lnTo>
                <a:lnTo>
                  <a:pt x="2944948" y="2046424"/>
                </a:lnTo>
                <a:lnTo>
                  <a:pt x="2928777" y="2039643"/>
                </a:lnTo>
                <a:cubicBezTo>
                  <a:pt x="2920010" y="2037259"/>
                  <a:pt x="2910833" y="2036009"/>
                  <a:pt x="2901420" y="2036009"/>
                </a:cubicBezTo>
                <a:cubicBezTo>
                  <a:pt x="2320317" y="2036009"/>
                  <a:pt x="2320317" y="2036009"/>
                  <a:pt x="2320317" y="2036009"/>
                </a:cubicBezTo>
                <a:cubicBezTo>
                  <a:pt x="2283920" y="2036009"/>
                  <a:pt x="2248778" y="2056016"/>
                  <a:pt x="2231207" y="2088527"/>
                </a:cubicBezTo>
                <a:cubicBezTo>
                  <a:pt x="1940028" y="2589956"/>
                  <a:pt x="1940028" y="2589956"/>
                  <a:pt x="1940028" y="2589956"/>
                </a:cubicBezTo>
                <a:cubicBezTo>
                  <a:pt x="1921201" y="2621217"/>
                  <a:pt x="1921201" y="2661231"/>
                  <a:pt x="1940028" y="2692493"/>
                </a:cubicBezTo>
                <a:cubicBezTo>
                  <a:pt x="1976425" y="2755171"/>
                  <a:pt x="2008272" y="2810015"/>
                  <a:pt x="2036139" y="2858003"/>
                </a:cubicBezTo>
                <a:lnTo>
                  <a:pt x="2050209" y="2882232"/>
                </a:lnTo>
                <a:lnTo>
                  <a:pt x="1985031" y="2882232"/>
                </a:lnTo>
                <a:cubicBezTo>
                  <a:pt x="1782341" y="2882232"/>
                  <a:pt x="1458037" y="2882232"/>
                  <a:pt x="939150" y="2882232"/>
                </a:cubicBezTo>
                <a:cubicBezTo>
                  <a:pt x="852483" y="2882232"/>
                  <a:pt x="768803" y="2834591"/>
                  <a:pt x="726963" y="2757176"/>
                </a:cubicBezTo>
                <a:cubicBezTo>
                  <a:pt x="726963" y="2757176"/>
                  <a:pt x="726963" y="2757176"/>
                  <a:pt x="33622" y="1563194"/>
                </a:cubicBezTo>
                <a:cubicBezTo>
                  <a:pt x="-11207" y="1488756"/>
                  <a:pt x="-11207" y="1393476"/>
                  <a:pt x="33622" y="1319038"/>
                </a:cubicBezTo>
                <a:cubicBezTo>
                  <a:pt x="33622" y="1319038"/>
                  <a:pt x="33622" y="1319038"/>
                  <a:pt x="726963" y="125055"/>
                </a:cubicBezTo>
                <a:cubicBezTo>
                  <a:pt x="768803" y="47640"/>
                  <a:pt x="852483" y="0"/>
                  <a:pt x="939150"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Shape 58">
            <a:extLst>
              <a:ext uri="{FF2B5EF4-FFF2-40B4-BE49-F238E27FC236}">
                <a16:creationId xmlns:a16="http://schemas.microsoft.com/office/drawing/2014/main" id="{D4340B2E-01FD-4F5D-9C4D-AD3923AD2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1733" y="843530"/>
            <a:ext cx="3309879" cy="2983688"/>
          </a:xfrm>
          <a:custGeom>
            <a:avLst/>
            <a:gdLst>
              <a:gd name="connsiteX0" fmla="*/ 944317 w 3309879"/>
              <a:gd name="connsiteY0" fmla="*/ 0 h 2983688"/>
              <a:gd name="connsiteX1" fmla="*/ 2368743 w 3309879"/>
              <a:gd name="connsiteY1" fmla="*/ 0 h 2983688"/>
              <a:gd name="connsiteX2" fmla="*/ 2572231 w 3309879"/>
              <a:gd name="connsiteY2" fmla="*/ 116416 h 2983688"/>
              <a:gd name="connsiteX3" fmla="*/ 3284443 w 3309879"/>
              <a:gd name="connsiteY3" fmla="*/ 1371117 h 2983688"/>
              <a:gd name="connsiteX4" fmla="*/ 3284443 w 3309879"/>
              <a:gd name="connsiteY4" fmla="*/ 1612573 h 2983688"/>
              <a:gd name="connsiteX5" fmla="*/ 2572231 w 3309879"/>
              <a:gd name="connsiteY5" fmla="*/ 2867272 h 2983688"/>
              <a:gd name="connsiteX6" fmla="*/ 2368743 w 3309879"/>
              <a:gd name="connsiteY6" fmla="*/ 2983688 h 2983688"/>
              <a:gd name="connsiteX7" fmla="*/ 944317 w 3309879"/>
              <a:gd name="connsiteY7" fmla="*/ 2983688 h 2983688"/>
              <a:gd name="connsiteX8" fmla="*/ 740830 w 3309879"/>
              <a:gd name="connsiteY8" fmla="*/ 2867272 h 2983688"/>
              <a:gd name="connsiteX9" fmla="*/ 28617 w 3309879"/>
              <a:gd name="connsiteY9" fmla="*/ 1612573 h 2983688"/>
              <a:gd name="connsiteX10" fmla="*/ 28617 w 3309879"/>
              <a:gd name="connsiteY10" fmla="*/ 1371117 h 2983688"/>
              <a:gd name="connsiteX11" fmla="*/ 740830 w 3309879"/>
              <a:gd name="connsiteY11" fmla="*/ 116416 h 2983688"/>
              <a:gd name="connsiteX12" fmla="*/ 944317 w 3309879"/>
              <a:gd name="connsiteY12" fmla="*/ 0 h 2983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09879" h="2983688">
                <a:moveTo>
                  <a:pt x="944317" y="0"/>
                </a:moveTo>
                <a:cubicBezTo>
                  <a:pt x="2368743" y="0"/>
                  <a:pt x="2368743" y="0"/>
                  <a:pt x="2368743" y="0"/>
                </a:cubicBezTo>
                <a:cubicBezTo>
                  <a:pt x="2440811" y="0"/>
                  <a:pt x="2534078" y="51740"/>
                  <a:pt x="2572231" y="116416"/>
                </a:cubicBezTo>
                <a:cubicBezTo>
                  <a:pt x="3284443" y="1371117"/>
                  <a:pt x="3284443" y="1371117"/>
                  <a:pt x="3284443" y="1371117"/>
                </a:cubicBezTo>
                <a:cubicBezTo>
                  <a:pt x="3318358" y="1440104"/>
                  <a:pt x="3318358" y="1543584"/>
                  <a:pt x="3284443" y="1612573"/>
                </a:cubicBezTo>
                <a:cubicBezTo>
                  <a:pt x="2572231" y="2867272"/>
                  <a:pt x="2572231" y="2867272"/>
                  <a:pt x="2572231" y="2867272"/>
                </a:cubicBezTo>
                <a:cubicBezTo>
                  <a:pt x="2534078" y="2931949"/>
                  <a:pt x="2440811" y="2983688"/>
                  <a:pt x="2368743" y="2983688"/>
                </a:cubicBezTo>
                <a:lnTo>
                  <a:pt x="944317" y="2983688"/>
                </a:lnTo>
                <a:cubicBezTo>
                  <a:pt x="868010" y="2983688"/>
                  <a:pt x="774745" y="2931949"/>
                  <a:pt x="740830" y="2867272"/>
                </a:cubicBezTo>
                <a:cubicBezTo>
                  <a:pt x="28617" y="1612573"/>
                  <a:pt x="28617" y="1612573"/>
                  <a:pt x="28617" y="1612573"/>
                </a:cubicBezTo>
                <a:cubicBezTo>
                  <a:pt x="-9538" y="1543584"/>
                  <a:pt x="-9538" y="1440104"/>
                  <a:pt x="28617" y="1371117"/>
                </a:cubicBezTo>
                <a:cubicBezTo>
                  <a:pt x="740830" y="116416"/>
                  <a:pt x="740830" y="116416"/>
                  <a:pt x="740830" y="116416"/>
                </a:cubicBezTo>
                <a:cubicBezTo>
                  <a:pt x="774745" y="51740"/>
                  <a:pt x="868010" y="0"/>
                  <a:pt x="944317"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 name="Picture 10">
            <a:extLst>
              <a:ext uri="{FF2B5EF4-FFF2-40B4-BE49-F238E27FC236}">
                <a16:creationId xmlns:a16="http://schemas.microsoft.com/office/drawing/2014/main" id="{4DDE592E-46D7-57B1-2C48-9297899272C1}"/>
              </a:ext>
            </a:extLst>
          </p:cNvPr>
          <p:cNvPicPr>
            <a:picLocks noChangeAspect="1"/>
          </p:cNvPicPr>
          <p:nvPr/>
        </p:nvPicPr>
        <p:blipFill>
          <a:blip r:embed="rId3"/>
          <a:stretch>
            <a:fillRect/>
          </a:stretch>
        </p:blipFill>
        <p:spPr>
          <a:xfrm>
            <a:off x="5155924" y="2893557"/>
            <a:ext cx="3667915" cy="2603229"/>
          </a:xfrm>
          <a:prstGeom prst="rect">
            <a:avLst/>
          </a:prstGeom>
        </p:spPr>
      </p:pic>
      <p:pic>
        <p:nvPicPr>
          <p:cNvPr id="4" name="Picture 3">
            <a:extLst>
              <a:ext uri="{FF2B5EF4-FFF2-40B4-BE49-F238E27FC236}">
                <a16:creationId xmlns:a16="http://schemas.microsoft.com/office/drawing/2014/main" id="{08678BDF-C22B-7ECD-D94A-2C79FD3B1181}"/>
              </a:ext>
            </a:extLst>
          </p:cNvPr>
          <p:cNvPicPr>
            <a:picLocks noChangeAspect="1"/>
          </p:cNvPicPr>
          <p:nvPr/>
        </p:nvPicPr>
        <p:blipFill>
          <a:blip r:embed="rId4"/>
          <a:stretch>
            <a:fillRect/>
          </a:stretch>
        </p:blipFill>
        <p:spPr>
          <a:xfrm>
            <a:off x="8865105" y="1279666"/>
            <a:ext cx="3046439" cy="2603229"/>
          </a:xfrm>
          <a:prstGeom prst="rect">
            <a:avLst/>
          </a:prstGeom>
        </p:spPr>
      </p:pic>
      <p:sp>
        <p:nvSpPr>
          <p:cNvPr id="5" name="TextBox 4">
            <a:extLst>
              <a:ext uri="{FF2B5EF4-FFF2-40B4-BE49-F238E27FC236}">
                <a16:creationId xmlns:a16="http://schemas.microsoft.com/office/drawing/2014/main" id="{C326136A-3106-AB17-A9D2-2493260FE8C1}"/>
              </a:ext>
            </a:extLst>
          </p:cNvPr>
          <p:cNvSpPr txBox="1"/>
          <p:nvPr/>
        </p:nvSpPr>
        <p:spPr>
          <a:xfrm>
            <a:off x="8865105" y="5757626"/>
            <a:ext cx="2963134" cy="27699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(The predictive index, 2021)</a:t>
            </a:r>
          </a:p>
        </p:txBody>
      </p:sp>
      <p:pic>
        <p:nvPicPr>
          <p:cNvPr id="6" name="Picture 5" descr="A picture containing text, linedrawing&#10;&#10;Description automatically generated">
            <a:extLst>
              <a:ext uri="{FF2B5EF4-FFF2-40B4-BE49-F238E27FC236}">
                <a16:creationId xmlns:a16="http://schemas.microsoft.com/office/drawing/2014/main" id="{2072872E-3876-09B1-D824-3D2A11D76D5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73751" y="2521819"/>
            <a:ext cx="4018412" cy="4066674"/>
          </a:xfrm>
          <a:prstGeom prst="rect">
            <a:avLst/>
          </a:prstGeom>
        </p:spPr>
      </p:pic>
    </p:spTree>
    <p:extLst>
      <p:ext uri="{BB962C8B-B14F-4D97-AF65-F5344CB8AC3E}">
        <p14:creationId xmlns:p14="http://schemas.microsoft.com/office/powerpoint/2010/main" val="1981630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0" name="Group 19">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21" name="Freeform: Shape 20">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6" name="TextBox 5">
            <a:extLst>
              <a:ext uri="{FF2B5EF4-FFF2-40B4-BE49-F238E27FC236}">
                <a16:creationId xmlns:a16="http://schemas.microsoft.com/office/drawing/2014/main" id="{AE407745-FF27-4360-D489-615E428A5B8D}"/>
              </a:ext>
            </a:extLst>
          </p:cNvPr>
          <p:cNvSpPr txBox="1"/>
          <p:nvPr/>
        </p:nvSpPr>
        <p:spPr>
          <a:xfrm>
            <a:off x="804672" y="2053641"/>
            <a:ext cx="3669161" cy="276009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a:solidFill>
                  <a:schemeClr val="tx2"/>
                </a:solidFill>
                <a:latin typeface="+mj-lt"/>
                <a:ea typeface="+mj-ea"/>
                <a:cs typeface="+mj-cs"/>
              </a:rPr>
              <a:t>Conclusion</a:t>
            </a:r>
          </a:p>
        </p:txBody>
      </p:sp>
      <p:sp>
        <p:nvSpPr>
          <p:cNvPr id="3" name="TextBox 2">
            <a:extLst>
              <a:ext uri="{FF2B5EF4-FFF2-40B4-BE49-F238E27FC236}">
                <a16:creationId xmlns:a16="http://schemas.microsoft.com/office/drawing/2014/main" id="{3052D50B-8233-E20E-591F-07EF75D147F9}"/>
              </a:ext>
            </a:extLst>
          </p:cNvPr>
          <p:cNvSpPr txBox="1"/>
          <p:nvPr/>
        </p:nvSpPr>
        <p:spPr>
          <a:xfrm>
            <a:off x="5837497" y="1216404"/>
            <a:ext cx="5306084" cy="2961313"/>
          </a:xfrm>
          <a:prstGeom prst="rect">
            <a:avLst/>
          </a:prstGeom>
          <a:noFill/>
          <a:ln>
            <a:noFill/>
          </a:ln>
        </p:spPr>
        <p:txBody>
          <a:bodyPr vert="horz" lIns="91440" tIns="45720" rIns="91440" bIns="45720" rtlCol="0" anchor="ctr">
            <a:normAutofit/>
          </a:bodyPr>
          <a:lstStyle/>
          <a:p>
            <a:pPr marL="171450" indent="-171450">
              <a:lnSpc>
                <a:spcPct val="150000"/>
              </a:lnSpc>
              <a:spcAft>
                <a:spcPts val="600"/>
              </a:spcAft>
              <a:buFont typeface="Arial" panose="020B0604020202020204" pitchFamily="34" charset="0"/>
              <a:buChar char="•"/>
            </a:pPr>
            <a:r>
              <a:rPr lang="en-GB" sz="1200" dirty="0">
                <a:solidFill>
                  <a:schemeClr val="tx1">
                    <a:lumMod val="85000"/>
                    <a:lumOff val="15000"/>
                  </a:schemeClr>
                </a:solidFill>
                <a:cs typeface="Arial" panose="020B0604020202020204" pitchFamily="34" charset="0"/>
              </a:rPr>
              <a:t>Enhancing employee engagement is a continuous endeavour. Your plan for increasing employee engagement should be reviewed and revised often. </a:t>
            </a:r>
            <a:r>
              <a:rPr lang="en-GB" sz="1200" b="1" dirty="0">
                <a:solidFill>
                  <a:schemeClr val="tx1">
                    <a:lumMod val="85000"/>
                    <a:lumOff val="15000"/>
                  </a:schemeClr>
                </a:solidFill>
                <a:cs typeface="Arial" panose="020B0604020202020204" pitchFamily="34" charset="0"/>
              </a:rPr>
              <a:t>Keep in mind that what works this year may not work next</a:t>
            </a:r>
            <a:r>
              <a:rPr lang="en-GB" sz="1200" dirty="0">
                <a:solidFill>
                  <a:schemeClr val="tx1">
                    <a:lumMod val="85000"/>
                    <a:lumOff val="15000"/>
                  </a:schemeClr>
                </a:solidFill>
                <a:cs typeface="Arial" panose="020B0604020202020204" pitchFamily="34" charset="0"/>
              </a:rPr>
              <a:t>.</a:t>
            </a:r>
          </a:p>
          <a:p>
            <a:pPr marL="171450" indent="-171450">
              <a:lnSpc>
                <a:spcPct val="150000"/>
              </a:lnSpc>
              <a:spcAft>
                <a:spcPts val="600"/>
              </a:spcAft>
              <a:buFont typeface="Arial" panose="020B0604020202020204" pitchFamily="34" charset="0"/>
              <a:buChar char="•"/>
            </a:pPr>
            <a:r>
              <a:rPr lang="en-GB" sz="1200" dirty="0">
                <a:solidFill>
                  <a:schemeClr val="tx1">
                    <a:lumMod val="85000"/>
                    <a:lumOff val="15000"/>
                  </a:schemeClr>
                </a:solidFill>
                <a:cs typeface="Arial" panose="020B0604020202020204" pitchFamily="34" charset="0"/>
              </a:rPr>
              <a:t> Companies in general and hotels in special they need to pay attention to their employee needs if they want to prevent The Great Resignation, whether it's the freedom to work when and where you want or the ability to take time off and recover.</a:t>
            </a:r>
            <a:endParaRPr lang="en-US" sz="1200" dirty="0">
              <a:solidFill>
                <a:schemeClr val="tx1">
                  <a:lumMod val="85000"/>
                  <a:lumOff val="15000"/>
                </a:schemeClr>
              </a:solidFill>
              <a:cs typeface="Arial" panose="020B0604020202020204" pitchFamily="34" charset="0"/>
            </a:endParaRPr>
          </a:p>
        </p:txBody>
      </p:sp>
    </p:spTree>
    <p:extLst>
      <p:ext uri="{BB962C8B-B14F-4D97-AF65-F5344CB8AC3E}">
        <p14:creationId xmlns:p14="http://schemas.microsoft.com/office/powerpoint/2010/main" val="35132764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86328-870E-E7AC-5C93-FBCC91638E24}"/>
              </a:ext>
            </a:extLst>
          </p:cNvPr>
          <p:cNvSpPr>
            <a:spLocks noGrp="1"/>
          </p:cNvSpPr>
          <p:nvPr>
            <p:ph type="ctrTitle"/>
          </p:nvPr>
        </p:nvSpPr>
        <p:spPr>
          <a:xfrm>
            <a:off x="409576" y="85724"/>
            <a:ext cx="1333500" cy="342901"/>
          </a:xfrm>
        </p:spPr>
        <p:txBody>
          <a:bodyPr>
            <a:normAutofit fontScale="90000"/>
          </a:bodyPr>
          <a:lstStyle/>
          <a:p>
            <a:pPr algn="l"/>
            <a:r>
              <a:rPr lang="en-GB" sz="1800" dirty="0">
                <a:latin typeface="Arial" panose="020B0604020202020204" pitchFamily="34" charset="0"/>
                <a:cs typeface="Arial" panose="020B0604020202020204" pitchFamily="34" charset="0"/>
              </a:rPr>
              <a:t>References</a:t>
            </a:r>
            <a:r>
              <a:rPr lang="en-GB" dirty="0"/>
              <a:t> </a:t>
            </a:r>
          </a:p>
        </p:txBody>
      </p:sp>
      <p:sp>
        <p:nvSpPr>
          <p:cNvPr id="3" name="Subtitle 2">
            <a:extLst>
              <a:ext uri="{FF2B5EF4-FFF2-40B4-BE49-F238E27FC236}">
                <a16:creationId xmlns:a16="http://schemas.microsoft.com/office/drawing/2014/main" id="{3D530CE3-88A5-0892-8045-5448CA185861}"/>
              </a:ext>
            </a:extLst>
          </p:cNvPr>
          <p:cNvSpPr>
            <a:spLocks noGrp="1"/>
          </p:cNvSpPr>
          <p:nvPr>
            <p:ph type="subTitle" idx="1"/>
          </p:nvPr>
        </p:nvSpPr>
        <p:spPr>
          <a:xfrm>
            <a:off x="228601" y="314324"/>
            <a:ext cx="11839574" cy="6457951"/>
          </a:xfrm>
        </p:spPr>
        <p:txBody>
          <a:bodyPr>
            <a:noAutofit/>
          </a:bodyPr>
          <a:lstStyle/>
          <a:p>
            <a:pPr algn="l">
              <a:lnSpc>
                <a:spcPct val="150000"/>
              </a:lnSpc>
            </a:pPr>
            <a:r>
              <a:rPr lang="en-GB" sz="1200" dirty="0">
                <a:latin typeface="Arial" panose="020B0604020202020204" pitchFamily="34" charset="0"/>
                <a:cs typeface="Arial" panose="020B0604020202020204" pitchFamily="34" charset="0"/>
              </a:rPr>
              <a:t>Bromley, T.  Lauricella, T. Schaninger, B. (2021</a:t>
            </a:r>
            <a:r>
              <a:rPr lang="en-GB" sz="1200" i="1" dirty="0">
                <a:latin typeface="Arial" panose="020B0604020202020204" pitchFamily="34" charset="0"/>
                <a:cs typeface="Arial" panose="020B0604020202020204" pitchFamily="34" charset="0"/>
              </a:rPr>
              <a:t>) </a:t>
            </a:r>
            <a:r>
              <a:rPr lang="en-US" sz="1200" i="1" dirty="0">
                <a:latin typeface="Arial" panose="020B0604020202020204" pitchFamily="34" charset="0"/>
                <a:cs typeface="Arial" panose="020B0604020202020204" pitchFamily="34" charset="0"/>
              </a:rPr>
              <a:t>Making work meaningful from the C-suite to the frontline</a:t>
            </a:r>
            <a:r>
              <a:rPr lang="en-US" sz="1200" dirty="0">
                <a:latin typeface="Arial" panose="020B0604020202020204" pitchFamily="34" charset="0"/>
                <a:cs typeface="Arial" panose="020B0604020202020204" pitchFamily="34" charset="0"/>
              </a:rPr>
              <a:t>, Available at </a:t>
            </a:r>
            <a:r>
              <a:rPr lang="en-US" sz="1200" dirty="0">
                <a:latin typeface="Arial" panose="020B0604020202020204" pitchFamily="34" charset="0"/>
                <a:cs typeface="Arial" panose="020B0604020202020204" pitchFamily="34" charset="0"/>
                <a:hlinkClick r:id="rId3"/>
              </a:rPr>
              <a:t>https://www.mckinsey.com/capabilities/people-and-organizational-performance/our-insights/the-organization-blog/making-work-meaningful-from-the-c-suite-to-the-frontline</a:t>
            </a:r>
            <a:r>
              <a:rPr lang="en-US" sz="1200" dirty="0">
                <a:latin typeface="Arial" panose="020B0604020202020204" pitchFamily="34" charset="0"/>
                <a:cs typeface="Arial" panose="020B0604020202020204" pitchFamily="34" charset="0"/>
              </a:rPr>
              <a:t> ( accessed 28-11-2022).</a:t>
            </a:r>
          </a:p>
          <a:p>
            <a:pPr algn="l">
              <a:lnSpc>
                <a:spcPct val="150000"/>
              </a:lnSpc>
            </a:pPr>
            <a:r>
              <a:rPr lang="en-GB" sz="1200" dirty="0">
                <a:latin typeface="Arial" panose="020B0604020202020204" pitchFamily="34" charset="0"/>
                <a:cs typeface="Arial" panose="020B0604020202020204" pitchFamily="34" charset="0"/>
              </a:rPr>
              <a:t> Chen, J, 2022, </a:t>
            </a:r>
            <a:r>
              <a:rPr lang="en-US" sz="1200" dirty="0">
                <a:latin typeface="Arial" panose="020B0604020202020204" pitchFamily="34" charset="0"/>
                <a:cs typeface="Arial" panose="020B0604020202020204" pitchFamily="34" charset="0"/>
              </a:rPr>
              <a:t>18 </a:t>
            </a:r>
            <a:r>
              <a:rPr lang="en-US" sz="1200" i="1" dirty="0">
                <a:latin typeface="Arial" panose="020B0604020202020204" pitchFamily="34" charset="0"/>
                <a:cs typeface="Arial" panose="020B0604020202020204" pitchFamily="34" charset="0"/>
              </a:rPr>
              <a:t>Employee Engagement Best Practices in 2022</a:t>
            </a:r>
            <a:r>
              <a:rPr lang="en-US"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4"/>
              </a:rPr>
              <a:t>https://teambuilding.com/blog/employee-engagement-best-practices</a:t>
            </a:r>
            <a:r>
              <a:rPr lang="en-GB" sz="1200" dirty="0">
                <a:latin typeface="Arial" panose="020B0604020202020204" pitchFamily="34" charset="0"/>
                <a:cs typeface="Arial" panose="020B0604020202020204" pitchFamily="34" charset="0"/>
              </a:rPr>
              <a:t> , (accessed 28-11-2022). </a:t>
            </a:r>
          </a:p>
          <a:p>
            <a:pPr algn="l">
              <a:lnSpc>
                <a:spcPct val="150000"/>
              </a:lnSpc>
            </a:pPr>
            <a:r>
              <a:rPr lang="en-GB" sz="1200" dirty="0">
                <a:latin typeface="Arial" panose="020B0604020202020204" pitchFamily="34" charset="0"/>
                <a:cs typeface="Arial" panose="020B0604020202020204" pitchFamily="34" charset="0"/>
              </a:rPr>
              <a:t>CRABTREE. S, (2021), </a:t>
            </a:r>
            <a:r>
              <a:rPr lang="en-GB" sz="1200" i="1" dirty="0">
                <a:latin typeface="Arial" panose="020B0604020202020204" pitchFamily="34" charset="0"/>
                <a:cs typeface="Arial" panose="020B0604020202020204" pitchFamily="34" charset="0"/>
              </a:rPr>
              <a:t>Worldwide, 13% of Employees Are Engaged at Work</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5"/>
              </a:rPr>
              <a:t>https://news.gallup.com/poll/165269/worldwide-employees-engaged-work.aspx</a:t>
            </a:r>
            <a:r>
              <a:rPr lang="en-GB" sz="1200" dirty="0">
                <a:latin typeface="Arial" panose="020B0604020202020204" pitchFamily="34" charset="0"/>
                <a:cs typeface="Arial" panose="020B0604020202020204" pitchFamily="34" charset="0"/>
              </a:rPr>
              <a:t> (accessed 01-12-2022).</a:t>
            </a:r>
          </a:p>
          <a:p>
            <a:pPr algn="l">
              <a:lnSpc>
                <a:spcPct val="150000"/>
              </a:lnSpc>
            </a:pPr>
            <a:r>
              <a:rPr lang="en-GB" sz="1200" dirty="0">
                <a:latin typeface="Arial" panose="020B0604020202020204" pitchFamily="34" charset="0"/>
                <a:cs typeface="Arial" panose="020B0604020202020204" pitchFamily="34" charset="0"/>
              </a:rPr>
              <a:t>Gallup,2019, </a:t>
            </a:r>
            <a:r>
              <a:rPr lang="en-US" sz="1200" i="1" dirty="0">
                <a:latin typeface="Arial" panose="020B0604020202020204" pitchFamily="34" charset="0"/>
                <a:cs typeface="Arial" panose="020B0604020202020204" pitchFamily="34" charset="0"/>
              </a:rPr>
              <a:t>The Evolving Employee Engagement Movement </a:t>
            </a:r>
            <a:r>
              <a:rPr lang="en-US"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6"/>
              </a:rPr>
              <a:t>https://www.gallup.com/workplace/229424/employee-engagement.aspx</a:t>
            </a:r>
            <a:r>
              <a:rPr lang="en-GB" sz="1200" dirty="0">
                <a:latin typeface="Arial" panose="020B0604020202020204" pitchFamily="34" charset="0"/>
                <a:cs typeface="Arial" panose="020B0604020202020204" pitchFamily="34" charset="0"/>
              </a:rPr>
              <a:t> (accessed: 27-11.2022)</a:t>
            </a:r>
          </a:p>
          <a:p>
            <a:pPr algn="l">
              <a:lnSpc>
                <a:spcPct val="150000"/>
              </a:lnSpc>
            </a:pPr>
            <a:r>
              <a:rPr lang="en-GB" sz="1200" dirty="0">
                <a:latin typeface="Arial" panose="020B0604020202020204" pitchFamily="34" charset="0"/>
                <a:cs typeface="Arial" panose="020B0604020202020204" pitchFamily="34" charset="0"/>
              </a:rPr>
              <a:t>Hoisington, A, (2019), </a:t>
            </a:r>
            <a:r>
              <a:rPr lang="en-US" sz="1200" i="1" dirty="0">
                <a:latin typeface="Arial" panose="020B0604020202020204" pitchFamily="34" charset="0"/>
                <a:cs typeface="Arial" panose="020B0604020202020204" pitchFamily="34" charset="0"/>
              </a:rPr>
              <a:t>The ROI of people: Employee engagement key to profitability</a:t>
            </a:r>
            <a:r>
              <a:rPr lang="en-US" sz="1200" dirty="0">
                <a:latin typeface="Arial" panose="020B0604020202020204" pitchFamily="34" charset="0"/>
                <a:cs typeface="Arial" panose="020B0604020202020204" pitchFamily="34" charset="0"/>
              </a:rPr>
              <a:t>, Available at </a:t>
            </a:r>
            <a:r>
              <a:rPr lang="en-US" sz="1200" dirty="0">
                <a:latin typeface="Arial" panose="020B0604020202020204" pitchFamily="34" charset="0"/>
                <a:cs typeface="Arial" panose="020B0604020202020204" pitchFamily="34" charset="0"/>
                <a:hlinkClick r:id="rId7"/>
              </a:rPr>
              <a:t>https://www.hotelmanagement.net/human-resources/roi-people-employee-engagement-key-to-profitability</a:t>
            </a:r>
            <a:r>
              <a:rPr lang="en-US" sz="1200" dirty="0">
                <a:latin typeface="Arial" panose="020B0604020202020204" pitchFamily="34" charset="0"/>
                <a:cs typeface="Arial" panose="020B0604020202020204" pitchFamily="34" charset="0"/>
              </a:rPr>
              <a:t> (accessed 28-11-2022).</a:t>
            </a:r>
            <a:endParaRPr lang="en-GB" sz="1200" dirty="0">
              <a:latin typeface="Arial" panose="020B0604020202020204" pitchFamily="34" charset="0"/>
              <a:cs typeface="Arial" panose="020B0604020202020204" pitchFamily="34" charset="0"/>
            </a:endParaRPr>
          </a:p>
          <a:p>
            <a:pPr algn="l">
              <a:lnSpc>
                <a:spcPct val="150000"/>
              </a:lnSpc>
            </a:pPr>
            <a:r>
              <a:rPr lang="en-GB" sz="1200" dirty="0">
                <a:latin typeface="Arial" panose="020B0604020202020204" pitchFamily="34" charset="0"/>
                <a:cs typeface="Arial" panose="020B0604020202020204" pitchFamily="34" charset="0"/>
              </a:rPr>
              <a:t>Kruse, k, 2012, </a:t>
            </a:r>
            <a:r>
              <a:rPr lang="en-GB" sz="1200" i="1" dirty="0">
                <a:latin typeface="Arial" panose="020B0604020202020204" pitchFamily="34" charset="0"/>
                <a:cs typeface="Arial" panose="020B0604020202020204" pitchFamily="34" charset="0"/>
              </a:rPr>
              <a:t>What Is Employee Engagement</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8"/>
              </a:rPr>
              <a:t>https://www.forbes.com/sites/kevinkruse/2012/06/22/employee-engagement-what-and-why/?sh=4ef2a6c7f372</a:t>
            </a:r>
            <a:r>
              <a:rPr lang="en-GB" sz="1200" dirty="0">
                <a:latin typeface="Arial" panose="020B0604020202020204" pitchFamily="34" charset="0"/>
                <a:cs typeface="Arial" panose="020B0604020202020204" pitchFamily="34" charset="0"/>
              </a:rPr>
              <a:t> (accessed 27-11-2022).</a:t>
            </a:r>
          </a:p>
          <a:p>
            <a:pPr algn="l">
              <a:lnSpc>
                <a:spcPct val="150000"/>
              </a:lnSpc>
            </a:pPr>
            <a:r>
              <a:rPr lang="en-GB" sz="1200" dirty="0">
                <a:latin typeface="Arial" panose="020B0604020202020204" pitchFamily="34" charset="0"/>
                <a:cs typeface="Arial" panose="020B0604020202020204" pitchFamily="34" charset="0"/>
              </a:rPr>
              <a:t> Latham, A, 2015, </a:t>
            </a:r>
            <a:r>
              <a:rPr lang="en-US" sz="1200" i="1" dirty="0">
                <a:latin typeface="Arial" panose="020B0604020202020204" pitchFamily="34" charset="0"/>
                <a:cs typeface="Arial" panose="020B0604020202020204" pitchFamily="34" charset="0"/>
              </a:rPr>
              <a:t>10 Reasons Your Employee Engagement Program Is Hurting Your Company </a:t>
            </a:r>
            <a:r>
              <a:rPr lang="en-US" sz="1200" dirty="0">
                <a:latin typeface="Arial" panose="020B0604020202020204" pitchFamily="34" charset="0"/>
                <a:cs typeface="Arial" panose="020B0604020202020204" pitchFamily="34" charset="0"/>
              </a:rPr>
              <a:t>, available at </a:t>
            </a:r>
            <a:r>
              <a:rPr lang="en-US" sz="1200" dirty="0">
                <a:latin typeface="Arial" panose="020B0604020202020204" pitchFamily="34" charset="0"/>
                <a:cs typeface="Arial" panose="020B0604020202020204" pitchFamily="34" charset="0"/>
                <a:hlinkClick r:id="rId9"/>
              </a:rPr>
              <a:t>https://www.forbes.com/sites/annlatham/2015/11/01/10-reasons-your-employee-engagement-program-is-hurting-your-company/?sh=3b3c42e9235d</a:t>
            </a:r>
            <a:r>
              <a:rPr lang="en-US" sz="1200" dirty="0">
                <a:latin typeface="Arial" panose="020B0604020202020204" pitchFamily="34" charset="0"/>
                <a:cs typeface="Arial" panose="020B0604020202020204" pitchFamily="34" charset="0"/>
              </a:rPr>
              <a:t> , (accessed: 27-11-2022).</a:t>
            </a:r>
            <a:r>
              <a:rPr lang="en-GB" sz="1200" dirty="0">
                <a:latin typeface="Arial" panose="020B0604020202020204" pitchFamily="34" charset="0"/>
                <a:cs typeface="Arial" panose="020B0604020202020204" pitchFamily="34" charset="0"/>
              </a:rPr>
              <a:t> </a:t>
            </a:r>
          </a:p>
          <a:p>
            <a:pPr algn="l">
              <a:lnSpc>
                <a:spcPct val="150000"/>
              </a:lnSpc>
            </a:pPr>
            <a:r>
              <a:rPr lang="en-GB" sz="1200" dirty="0">
                <a:latin typeface="Arial" panose="020B0604020202020204" pitchFamily="34" charset="0"/>
                <a:cs typeface="Arial" panose="020B0604020202020204" pitchFamily="34" charset="0"/>
              </a:rPr>
              <a:t>Macleod, D. and Clarke, N, (2009). </a:t>
            </a:r>
            <a:r>
              <a:rPr lang="en-GB" sz="1200" i="1" dirty="0">
                <a:latin typeface="Arial" panose="020B0604020202020204" pitchFamily="34" charset="0"/>
                <a:cs typeface="Arial" panose="020B0604020202020204" pitchFamily="34" charset="0"/>
              </a:rPr>
              <a:t>Engaging for success: enhancing performance through employee engagement</a:t>
            </a:r>
            <a:r>
              <a:rPr lang="en-GB" sz="1200" dirty="0">
                <a:latin typeface="Arial" panose="020B0604020202020204" pitchFamily="34" charset="0"/>
                <a:cs typeface="Arial" panose="020B0604020202020204" pitchFamily="34" charset="0"/>
              </a:rPr>
              <a:t>: a report to government.</a:t>
            </a:r>
          </a:p>
          <a:p>
            <a:pPr algn="l">
              <a:lnSpc>
                <a:spcPct val="150000"/>
              </a:lnSpc>
            </a:pPr>
            <a:r>
              <a:rPr lang="en-GB" sz="1200" dirty="0">
                <a:latin typeface="Arial" panose="020B0604020202020204" pitchFamily="34" charset="0"/>
                <a:cs typeface="Arial" panose="020B0604020202020204" pitchFamily="34" charset="0"/>
              </a:rPr>
              <a:t>The predictive index, (2021), </a:t>
            </a:r>
            <a:r>
              <a:rPr lang="en-GB" sz="1200" i="1" dirty="0">
                <a:latin typeface="Arial" panose="020B0604020202020204" pitchFamily="34" charset="0"/>
                <a:cs typeface="Arial" panose="020B0604020202020204" pitchFamily="34" charset="0"/>
              </a:rPr>
              <a:t>people management report</a:t>
            </a:r>
            <a:r>
              <a:rPr lang="en-GB" sz="1200" dirty="0">
                <a:latin typeface="Arial" panose="020B0604020202020204" pitchFamily="34" charset="0"/>
                <a:cs typeface="Arial" panose="020B0604020202020204" pitchFamily="34" charset="0"/>
              </a:rPr>
              <a:t>, available </a:t>
            </a:r>
            <a:r>
              <a:rPr lang="en-GB" sz="1200" dirty="0">
                <a:latin typeface="Arial" panose="020B0604020202020204" pitchFamily="34" charset="0"/>
                <a:cs typeface="Arial" panose="020B0604020202020204" pitchFamily="34" charset="0"/>
                <a:hlinkClick r:id="rId10"/>
              </a:rPr>
              <a:t>https://www.predictiveindex.com/learn/inspire/resources/surveys-reports/people-management-report/</a:t>
            </a:r>
            <a:r>
              <a:rPr lang="en-GB" sz="1200" dirty="0">
                <a:latin typeface="Arial" panose="020B0604020202020204" pitchFamily="34" charset="0"/>
                <a:cs typeface="Arial" panose="020B0604020202020204" pitchFamily="34" charset="0"/>
              </a:rPr>
              <a:t> (accessed 29-11-2022)</a:t>
            </a:r>
          </a:p>
          <a:p>
            <a:pPr algn="l">
              <a:lnSpc>
                <a:spcPct val="150000"/>
              </a:lnSpc>
            </a:pPr>
            <a:r>
              <a:rPr lang="en-GB" sz="1200" dirty="0">
                <a:latin typeface="Arial" panose="020B0604020202020204" pitchFamily="34" charset="0"/>
                <a:cs typeface="Arial" panose="020B0604020202020204" pitchFamily="34" charset="0"/>
              </a:rPr>
              <a:t>Thompson, M,( 2012), </a:t>
            </a:r>
            <a:r>
              <a:rPr lang="en-US" sz="1200" i="1" dirty="0">
                <a:latin typeface="Arial" panose="020B0604020202020204" pitchFamily="34" charset="0"/>
                <a:cs typeface="Arial" panose="020B0604020202020204" pitchFamily="34" charset="0"/>
              </a:rPr>
              <a:t>Employee Engagement Models and Theories</a:t>
            </a:r>
            <a:r>
              <a:rPr lang="en-US"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11"/>
              </a:rPr>
              <a:t>https://wethrive.net/employee-engagement/employee-engagement-models-and-theories/</a:t>
            </a:r>
            <a:r>
              <a:rPr lang="en-GB" sz="1200" dirty="0">
                <a:latin typeface="Arial" panose="020B0604020202020204" pitchFamily="34" charset="0"/>
                <a:cs typeface="Arial" panose="020B0604020202020204" pitchFamily="34" charset="0"/>
              </a:rPr>
              <a:t> (accessed 28-11-2022).</a:t>
            </a:r>
          </a:p>
          <a:p>
            <a:pPr algn="l">
              <a:lnSpc>
                <a:spcPct val="150000"/>
              </a:lnSpc>
            </a:pPr>
            <a:r>
              <a:rPr lang="en-US" sz="1200" dirty="0">
                <a:latin typeface="Arial" panose="020B0604020202020204" pitchFamily="34" charset="0"/>
                <a:cs typeface="Arial" panose="020B0604020202020204" pitchFamily="34" charset="0"/>
              </a:rPr>
              <a:t>Virgin, </a:t>
            </a:r>
            <a:r>
              <a:rPr lang="en-US" sz="1200" i="1" dirty="0">
                <a:latin typeface="Arial" panose="020B0604020202020204" pitchFamily="34" charset="0"/>
                <a:cs typeface="Arial" panose="020B0604020202020204" pitchFamily="34" charset="0"/>
              </a:rPr>
              <a:t>Employee Engagement</a:t>
            </a:r>
            <a:r>
              <a:rPr lang="en-US" sz="1200" dirty="0">
                <a:latin typeface="Arial" panose="020B0604020202020204" pitchFamily="34" charset="0"/>
                <a:cs typeface="Arial" panose="020B0604020202020204" pitchFamily="34" charset="0"/>
              </a:rPr>
              <a:t>, available at </a:t>
            </a:r>
            <a:r>
              <a:rPr lang="en-US" sz="1200" dirty="0">
                <a:latin typeface="Arial" panose="020B0604020202020204" pitchFamily="34" charset="0"/>
                <a:cs typeface="Arial" panose="020B0604020202020204" pitchFamily="34" charset="0"/>
                <a:hlinkClick r:id="rId12"/>
              </a:rPr>
              <a:t>https://www.virginincentives.com/services/your-employees/employee-engagement/</a:t>
            </a:r>
            <a:r>
              <a:rPr lang="en-US" sz="1200" dirty="0">
                <a:latin typeface="Arial" panose="020B0604020202020204" pitchFamily="34" charset="0"/>
                <a:cs typeface="Arial" panose="020B0604020202020204" pitchFamily="34" charset="0"/>
              </a:rPr>
              <a:t> (accessed 28-11-2022)</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8444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1117</TotalTime>
  <Words>1341</Words>
  <Application>Microsoft Office PowerPoint</Application>
  <PresentationFormat>Widescreen</PresentationFormat>
  <Paragraphs>68</Paragraphs>
  <Slides>11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Abadi</vt:lpstr>
      <vt:lpstr>Arial</vt:lpstr>
      <vt:lpstr>Calibri</vt:lpstr>
      <vt:lpstr>Calibri Light</vt:lpstr>
      <vt:lpstr>Office Theme</vt:lpstr>
      <vt:lpstr>Student Name: FARID LEZAAR Student Number: 2117388 Module Name: Operating Hotel Facilities (BMIH4006)  Tutor Name: Muhammad Cassamo Title: Employee Engagement Within Hotel </vt:lpstr>
      <vt:lpstr>Introduction</vt:lpstr>
      <vt:lpstr>Theory model of employee engagement</vt:lpstr>
      <vt:lpstr>The importance of employee engagement</vt:lpstr>
      <vt:lpstr>Best practice of employee engagement </vt:lpstr>
      <vt:lpstr>Data &amp; statistic </vt:lpstr>
      <vt:lpstr>Reasons of Poor employee engagement</vt:lpstr>
      <vt:lpstr> </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student number  module name  tutor name title: employee engagement within hotel</dc:title>
  <dc:creator>Monica</dc:creator>
  <cp:lastModifiedBy>Farid Lezaar</cp:lastModifiedBy>
  <cp:revision>17</cp:revision>
  <dcterms:created xsi:type="dcterms:W3CDTF">2022-11-28T19:26:09Z</dcterms:created>
  <dcterms:modified xsi:type="dcterms:W3CDTF">2022-12-02T22:45:23Z</dcterms:modified>
</cp:coreProperties>
</file>