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74"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snapVertSplitter="1" vertBarState="minimized" horzBarState="maximized">
    <p:restoredLeft sz="14995" autoAdjust="0"/>
    <p:restoredTop sz="86059" autoAdjust="0"/>
  </p:normalViewPr>
  <p:slideViewPr>
    <p:cSldViewPr snapToGrid="0">
      <p:cViewPr varScale="1">
        <p:scale>
          <a:sx n="69" d="100"/>
          <a:sy n="69" d="100"/>
        </p:scale>
        <p:origin x="-1136" y="-6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4D2FDD-4290-4FA4-A7B3-3384FD558B48}" type="datetimeFigureOut">
              <a:rPr lang="en-GB" smtClean="0"/>
              <a:pPr/>
              <a:t>01/02/2026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8ACA32-0A98-4939-8946-51F169583D7B}" type="slidenum">
              <a:rPr lang="en-GB" smtClean="0"/>
              <a:pPr/>
              <a:t>‹#›</a:t>
            </a:fld>
            <a:endParaRPr lang="en-GB"/>
          </a:p>
        </p:txBody>
      </p:sp>
    </p:spTree>
    <p:extLst>
      <p:ext uri="{BB962C8B-B14F-4D97-AF65-F5344CB8AC3E}">
        <p14:creationId xmlns:p14="http://schemas.microsoft.com/office/powerpoint/2010/main" xmlns="" val="196835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8ACA32-0A98-4939-8946-51F169583D7B}" type="slidenum">
              <a:rPr lang="en-GB" smtClean="0"/>
              <a:pPr/>
              <a:t>2</a:t>
            </a:fld>
            <a:endParaRPr lang="en-GB"/>
          </a:p>
        </p:txBody>
      </p:sp>
    </p:spTree>
    <p:extLst>
      <p:ext uri="{BB962C8B-B14F-4D97-AF65-F5344CB8AC3E}">
        <p14:creationId xmlns:p14="http://schemas.microsoft.com/office/powerpoint/2010/main" xmlns="" val="2954429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8685FD4-70AD-07BD-8D8A-8971592239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C57643BF-914B-AF63-7BCB-E7C3D384EA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C19CEF03-A591-C19E-3942-9A1E556D17F0}"/>
              </a:ext>
            </a:extLst>
          </p:cNvPr>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ADDC4E47-2154-E404-C726-1A0F86B33FF4}"/>
              </a:ext>
            </a:extLst>
          </p:cNvPr>
          <p:cNvSpPr>
            <a:spLocks noGrp="1"/>
          </p:cNvSpPr>
          <p:nvPr>
            <p:ph type="sldNum" sz="quarter" idx="5"/>
          </p:nvPr>
        </p:nvSpPr>
        <p:spPr/>
        <p:txBody>
          <a:bodyPr/>
          <a:lstStyle/>
          <a:p>
            <a:fld id="{AC8ACA32-0A98-4939-8946-51F169583D7B}" type="slidenum">
              <a:rPr lang="en-GB" smtClean="0"/>
              <a:pPr/>
              <a:t>3</a:t>
            </a:fld>
            <a:endParaRPr lang="en-GB"/>
          </a:p>
        </p:txBody>
      </p:sp>
    </p:spTree>
    <p:extLst>
      <p:ext uri="{BB962C8B-B14F-4D97-AF65-F5344CB8AC3E}">
        <p14:creationId xmlns:p14="http://schemas.microsoft.com/office/powerpoint/2010/main" xmlns="" val="2279879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6AFD3B78-99C2-A66E-D5D1-52B36ADF51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FDEB9058-9952-8FA2-45E6-BA313CEBB5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93851E06-1965-7255-DF2D-0C23ABFA2C0D}"/>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This presentation will discuss how recruitment, learning, and development practices help in making organisations effective in a UK healthcare environment. As a case example, the role of the Healthcare Assistant will be considered to assess the ways systematic employment procedures contribute to quality, compliance, and patient outcomes of work. In addition, it will explore the recognition and intervention of individual training requirements using the founded theories of learning application.</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B5569605-764B-5A1E-6DE4-2F00F44C7D00}"/>
              </a:ext>
            </a:extLst>
          </p:cNvPr>
          <p:cNvSpPr>
            <a:spLocks noGrp="1"/>
          </p:cNvSpPr>
          <p:nvPr>
            <p:ph type="sldNum" sz="quarter" idx="5"/>
          </p:nvPr>
        </p:nvSpPr>
        <p:spPr/>
        <p:txBody>
          <a:bodyPr/>
          <a:lstStyle/>
          <a:p>
            <a:fld id="{AC8ACA32-0A98-4939-8946-51F169583D7B}" type="slidenum">
              <a:rPr lang="en-GB" smtClean="0"/>
              <a:pPr/>
              <a:t>4</a:t>
            </a:fld>
            <a:endParaRPr lang="en-GB"/>
          </a:p>
        </p:txBody>
      </p:sp>
    </p:spTree>
    <p:extLst>
      <p:ext uri="{BB962C8B-B14F-4D97-AF65-F5344CB8AC3E}">
        <p14:creationId xmlns:p14="http://schemas.microsoft.com/office/powerpoint/2010/main" xmlns="" val="2861290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CCAA588-C135-DE66-2263-7897455B9B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9FC25680-A548-7542-F96C-85F575475D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5921943F-9838-01D6-65C9-CA042197888C}"/>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Guy's and St Thomas' NHS Foundation Trust is a large healthcare institution in the UK that provides complex and specialist services in various hospital locations (NHS, 2026). This organisation is important in promoting health among populations and ensuring that the great concerns on clinical governance, patient safety and quality of services are upheld. The structure and magnitude of its operations require proper human resource management to maintain the right staffing, the capacity to meet its workforce, and safety in compliance with regulations.</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23D54991-CA71-8C8C-8FD8-E5C474253AAF}"/>
              </a:ext>
            </a:extLst>
          </p:cNvPr>
          <p:cNvSpPr>
            <a:spLocks noGrp="1"/>
          </p:cNvSpPr>
          <p:nvPr>
            <p:ph type="sldNum" sz="quarter" idx="5"/>
          </p:nvPr>
        </p:nvSpPr>
        <p:spPr/>
        <p:txBody>
          <a:bodyPr/>
          <a:lstStyle/>
          <a:p>
            <a:fld id="{AC8ACA32-0A98-4939-8946-51F169583D7B}" type="slidenum">
              <a:rPr lang="en-GB" smtClean="0"/>
              <a:pPr/>
              <a:t>5</a:t>
            </a:fld>
            <a:endParaRPr lang="en-GB"/>
          </a:p>
        </p:txBody>
      </p:sp>
    </p:spTree>
    <p:extLst>
      <p:ext uri="{BB962C8B-B14F-4D97-AF65-F5344CB8AC3E}">
        <p14:creationId xmlns:p14="http://schemas.microsoft.com/office/powerpoint/2010/main" xmlns="" val="3288348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B8457A0-1BCF-1886-820C-90D0B6DBEB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56FF87DB-7513-35CF-BD40-97D32CE8AE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0808CB3A-B02E-8C7B-9EC9-B818351C23C8}"/>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The position of the Healthcare Assistant plays a crucial role in the efficient operation of healthcare teams in the NHS trusts. HCAs give patients direct health care and serve as a primary contact with registered health care providers (Carroll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2024). Healthcare Assistants play a crucial role in improving patient experience and the quality of care. Thus, the Health Care Assistant (HCA) is suitable for analysing recruitment, training, and development requirements in a high-demand healthcare setting.</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28B43DA3-57AB-C859-31D9-F2E767B80AF9}"/>
              </a:ext>
            </a:extLst>
          </p:cNvPr>
          <p:cNvSpPr>
            <a:spLocks noGrp="1"/>
          </p:cNvSpPr>
          <p:nvPr>
            <p:ph type="sldNum" sz="quarter" idx="5"/>
          </p:nvPr>
        </p:nvSpPr>
        <p:spPr/>
        <p:txBody>
          <a:bodyPr/>
          <a:lstStyle/>
          <a:p>
            <a:fld id="{AC8ACA32-0A98-4939-8946-51F169583D7B}" type="slidenum">
              <a:rPr lang="en-GB" smtClean="0"/>
              <a:pPr/>
              <a:t>6</a:t>
            </a:fld>
            <a:endParaRPr lang="en-GB"/>
          </a:p>
        </p:txBody>
      </p:sp>
    </p:spTree>
    <p:extLst>
      <p:ext uri="{BB962C8B-B14F-4D97-AF65-F5344CB8AC3E}">
        <p14:creationId xmlns:p14="http://schemas.microsoft.com/office/powerpoint/2010/main" xmlns="" val="3995999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5EB76D0-CE9B-8EC9-0A59-174B40FF56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8C8C1690-0A33-E0B1-25E1-A94FE253E6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9BD7A909-8B81-A74A-D6C4-391DC5BE4E98}"/>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The recruitment in NHS Foundation Trusts is well organised to make it transparent, equitable and in line with the employment laws and the NHS values. The concept of workforce planning is important for identifying the service deficiencies and the way of staffing them (Senek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2025). Shortlisting and advertising will be done through standardised criteria. The mentioned recruitment strategy helps in recruiting people based on technical criteria and behaviours that correspond with patient-centred care, which reinforces organisational performance and quality of services delivered.</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E0F339FC-C6D7-7CA9-C705-0F92BCB24741}"/>
              </a:ext>
            </a:extLst>
          </p:cNvPr>
          <p:cNvSpPr>
            <a:spLocks noGrp="1"/>
          </p:cNvSpPr>
          <p:nvPr>
            <p:ph type="sldNum" sz="quarter" idx="5"/>
          </p:nvPr>
        </p:nvSpPr>
        <p:spPr/>
        <p:txBody>
          <a:bodyPr/>
          <a:lstStyle/>
          <a:p>
            <a:fld id="{AC8ACA32-0A98-4939-8946-51F169583D7B}" type="slidenum">
              <a:rPr lang="en-GB" smtClean="0"/>
              <a:pPr/>
              <a:t>7</a:t>
            </a:fld>
            <a:endParaRPr lang="en-GB"/>
          </a:p>
        </p:txBody>
      </p:sp>
    </p:spTree>
    <p:extLst>
      <p:ext uri="{BB962C8B-B14F-4D97-AF65-F5344CB8AC3E}">
        <p14:creationId xmlns:p14="http://schemas.microsoft.com/office/powerpoint/2010/main" xmlns="" val="4097610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0F69E4D-B251-CB84-FFDB-3FE6F53028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D57FF50E-DAD5-362A-EDCA-C13FA6915C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C424F2DD-55E0-5AA6-F9D1-F1D159012248}"/>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Job analysis is a very crucial human resource practice, which forms the basis of successful hiring and job descriptions. In the scenario of the Healthcare Assistant position, job analysis embraces both technical and non-technical requirements such as physical care, emotional stability and requirements of communication (Cui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2025). This facilitates a better design of the roles, makes safe staffing decisions and improves the validity of the later job descriptions and person specifications.</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3907D907-C9F7-74A8-43BE-03B6FB1234FD}"/>
              </a:ext>
            </a:extLst>
          </p:cNvPr>
          <p:cNvSpPr>
            <a:spLocks noGrp="1"/>
          </p:cNvSpPr>
          <p:nvPr>
            <p:ph type="sldNum" sz="quarter" idx="5"/>
          </p:nvPr>
        </p:nvSpPr>
        <p:spPr/>
        <p:txBody>
          <a:bodyPr/>
          <a:lstStyle/>
          <a:p>
            <a:fld id="{AC8ACA32-0A98-4939-8946-51F169583D7B}" type="slidenum">
              <a:rPr lang="en-GB" smtClean="0"/>
              <a:pPr/>
              <a:t>8</a:t>
            </a:fld>
            <a:endParaRPr lang="en-GB"/>
          </a:p>
        </p:txBody>
      </p:sp>
    </p:spTree>
    <p:extLst>
      <p:ext uri="{BB962C8B-B14F-4D97-AF65-F5344CB8AC3E}">
        <p14:creationId xmlns:p14="http://schemas.microsoft.com/office/powerpoint/2010/main" xmlns="" val="3915232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6F473E4-D64B-E830-0F5D-618E48A254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946CDAD5-8710-D835-F540-307862992D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0494D64D-7EAA-5596-5CD2-F8BB68786819}"/>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The job description is a formal and standard description of the job of a Healthcare Assistant at the Trust. It makes managers and applicants share a mutual understanding of the expectations of the roles, their accountability, and the requirements of the operations (Patel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2024). A clear job description provide clear role and responsibilities as well as reporting channels, and it assists in performance management. It also helps to follow the legal and professional environment, to make sure that staff members are assigned correctly.</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EC932C27-0ACF-87BD-584A-622BA95C9393}"/>
              </a:ext>
            </a:extLst>
          </p:cNvPr>
          <p:cNvSpPr>
            <a:spLocks noGrp="1"/>
          </p:cNvSpPr>
          <p:nvPr>
            <p:ph type="sldNum" sz="quarter" idx="5"/>
          </p:nvPr>
        </p:nvSpPr>
        <p:spPr/>
        <p:txBody>
          <a:bodyPr/>
          <a:lstStyle/>
          <a:p>
            <a:fld id="{AC8ACA32-0A98-4939-8946-51F169583D7B}" type="slidenum">
              <a:rPr lang="en-GB" smtClean="0"/>
              <a:pPr/>
              <a:t>9</a:t>
            </a:fld>
            <a:endParaRPr lang="en-GB"/>
          </a:p>
        </p:txBody>
      </p:sp>
    </p:spTree>
    <p:extLst>
      <p:ext uri="{BB962C8B-B14F-4D97-AF65-F5344CB8AC3E}">
        <p14:creationId xmlns:p14="http://schemas.microsoft.com/office/powerpoint/2010/main" xmlns="" val="33858684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ACC6C21-7088-6E87-F35A-CE72FD4958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6F0FA0F4-BF0C-D532-CCF1-8A82EE49DF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6F43832F-4C5B-0FED-FBA6-771EE007B9A9}"/>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Person specification outlines the specifications of the desired and needed qualities to be able to perform the Healthcare Assistant position (Jackson</a:t>
            </a:r>
            <a:r>
              <a:rPr lang="en-GB" sz="1200" i="1" dirty="0">
                <a:effectLst/>
                <a:latin typeface="Arial" panose="020B0604020202020204" pitchFamily="34" charset="0"/>
                <a:ea typeface="Arial" panose="020B0604020202020204" pitchFamily="34" charset="0"/>
              </a:rPr>
              <a:t> et al.</a:t>
            </a:r>
            <a:r>
              <a:rPr lang="en-GB" sz="1200" dirty="0">
                <a:effectLst/>
                <a:latin typeface="Arial" panose="020B0604020202020204" pitchFamily="34" charset="0"/>
                <a:ea typeface="Arial" panose="020B0604020202020204" pitchFamily="34" charset="0"/>
              </a:rPr>
              <a:t>, 2024). These two aspects of competencies and behavioural characteristics, the Trust can assume that recruited candidates can provide patients with safe, compassionate, and patient-centred care. This strategy decreases turnover risk and helps to sustain a sustainable workforce in the long term.</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65FFB71B-4D47-992A-6BE7-A277251AA7E3}"/>
              </a:ext>
            </a:extLst>
          </p:cNvPr>
          <p:cNvSpPr>
            <a:spLocks noGrp="1"/>
          </p:cNvSpPr>
          <p:nvPr>
            <p:ph type="sldNum" sz="quarter" idx="5"/>
          </p:nvPr>
        </p:nvSpPr>
        <p:spPr/>
        <p:txBody>
          <a:bodyPr/>
          <a:lstStyle/>
          <a:p>
            <a:fld id="{AC8ACA32-0A98-4939-8946-51F169583D7B}" type="slidenum">
              <a:rPr lang="en-GB" smtClean="0"/>
              <a:pPr/>
              <a:t>10</a:t>
            </a:fld>
            <a:endParaRPr lang="en-GB"/>
          </a:p>
        </p:txBody>
      </p:sp>
    </p:spTree>
    <p:extLst>
      <p:ext uri="{BB962C8B-B14F-4D97-AF65-F5344CB8AC3E}">
        <p14:creationId xmlns:p14="http://schemas.microsoft.com/office/powerpoint/2010/main" xmlns="" val="1777733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6ED5A120-2BFD-E4F6-31CF-56D8891AE0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B097737C-FF55-DD04-465B-7807B37740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267FF021-482B-479E-4C6A-147C93C8954F}"/>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The selection method in the NHS Foundation Trusts is aimed at achieving fairness, objectivity, and regulatory standards. The values-based and structured interviews help to make a universal evaluation and minimise the chances of bias (</a:t>
            </a:r>
            <a:r>
              <a:rPr lang="en-GB" sz="1200" dirty="0" err="1">
                <a:effectLst/>
                <a:latin typeface="Arial" panose="020B0604020202020204" pitchFamily="34" charset="0"/>
                <a:ea typeface="Arial" panose="020B0604020202020204" pitchFamily="34" charset="0"/>
              </a:rPr>
              <a:t>Alowais</a:t>
            </a:r>
            <a:r>
              <a:rPr lang="en-GB" sz="1200" dirty="0">
                <a:effectLst/>
                <a:latin typeface="Arial" panose="020B0604020202020204" pitchFamily="34" charset="0"/>
                <a:ea typeface="Arial" panose="020B0604020202020204" pitchFamily="34" charset="0"/>
              </a:rPr>
              <a:t>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2023). Employment cheques, such as references and DBS clearance, help in ensuring the security of the patients and the confidence of the people. This intensive selection system improves the quality of appointments, reduces recruitment risk and assists in the ethical healthcare services.</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D28B53C3-168B-1CF1-C7B3-0B2E99714F93}"/>
              </a:ext>
            </a:extLst>
          </p:cNvPr>
          <p:cNvSpPr>
            <a:spLocks noGrp="1"/>
          </p:cNvSpPr>
          <p:nvPr>
            <p:ph type="sldNum" sz="quarter" idx="5"/>
          </p:nvPr>
        </p:nvSpPr>
        <p:spPr/>
        <p:txBody>
          <a:bodyPr/>
          <a:lstStyle/>
          <a:p>
            <a:fld id="{AC8ACA32-0A98-4939-8946-51F169583D7B}" type="slidenum">
              <a:rPr lang="en-GB" smtClean="0"/>
              <a:pPr/>
              <a:t>11</a:t>
            </a:fld>
            <a:endParaRPr lang="en-GB"/>
          </a:p>
        </p:txBody>
      </p:sp>
    </p:spTree>
    <p:extLst>
      <p:ext uri="{BB962C8B-B14F-4D97-AF65-F5344CB8AC3E}">
        <p14:creationId xmlns:p14="http://schemas.microsoft.com/office/powerpoint/2010/main" xmlns="" val="2589181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16A1716-32E7-3C96-ED28-39DA30B63C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3ABF8163-8A0B-F66D-B405-4E8A055625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15FA46E3-5186-B7B9-93E2-72AD3DEEFEF6}"/>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The training and orientation of new Healthcare Assistants during the induction and onboarding is important to enable them to gain a safe and effective entry into clinical practice (Nazarko, 2024). Compulsory training and practice alleviate clinical risk and aid in knowledge acquisition during the early years of practice. Induction and onboarding may help to enhance engagement and psychological safety in the Guy’s and St Thomas’ NHS Foundation Trust. This allows new staff to join multidisciplinary teams. This will help in better retention, role competence attainment faster, as well as quality patient care.</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74E77B98-E87D-6E4F-51E4-4A76AB0F70AC}"/>
              </a:ext>
            </a:extLst>
          </p:cNvPr>
          <p:cNvSpPr>
            <a:spLocks noGrp="1"/>
          </p:cNvSpPr>
          <p:nvPr>
            <p:ph type="sldNum" sz="quarter" idx="5"/>
          </p:nvPr>
        </p:nvSpPr>
        <p:spPr/>
        <p:txBody>
          <a:bodyPr/>
          <a:lstStyle/>
          <a:p>
            <a:fld id="{AC8ACA32-0A98-4939-8946-51F169583D7B}" type="slidenum">
              <a:rPr lang="en-GB" smtClean="0"/>
              <a:pPr/>
              <a:t>12</a:t>
            </a:fld>
            <a:endParaRPr lang="en-GB"/>
          </a:p>
        </p:txBody>
      </p:sp>
    </p:spTree>
    <p:extLst>
      <p:ext uri="{BB962C8B-B14F-4D97-AF65-F5344CB8AC3E}">
        <p14:creationId xmlns:p14="http://schemas.microsoft.com/office/powerpoint/2010/main" xmlns="" val="2165956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EC0CD70-1B66-AA47-5FB0-663811FF07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64473798-10BC-2EC6-4366-9790BA2FE0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ADE31A04-D475-DFCE-0E74-430F7EF0C647}"/>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Healthcare Assistants require training and development under the influence of regulatory requirements, pressures on the service, and most importantly, changes in patient care standards. The mandatory training guarantees both legal and professional compliance, whereas further advancement in communication and clinical skills will improve the quality of care and patient experience (King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2023). It is especially important to address emotional and interpersonal competencies to cope with the fact that healthcare work is rather challenging. An organised perspective towards continuous professional development not only facilitates personal development but also resilience, ability, and sustained sustainability of the workforce and the organisation in the long run.</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54637026-D0FD-F806-49E1-61CBCA4059F1}"/>
              </a:ext>
            </a:extLst>
          </p:cNvPr>
          <p:cNvSpPr>
            <a:spLocks noGrp="1"/>
          </p:cNvSpPr>
          <p:nvPr>
            <p:ph type="sldNum" sz="quarter" idx="5"/>
          </p:nvPr>
        </p:nvSpPr>
        <p:spPr/>
        <p:txBody>
          <a:bodyPr/>
          <a:lstStyle/>
          <a:p>
            <a:fld id="{AC8ACA32-0A98-4939-8946-51F169583D7B}" type="slidenum">
              <a:rPr lang="en-GB" smtClean="0"/>
              <a:pPr/>
              <a:t>13</a:t>
            </a:fld>
            <a:endParaRPr lang="en-GB"/>
          </a:p>
        </p:txBody>
      </p:sp>
    </p:spTree>
    <p:extLst>
      <p:ext uri="{BB962C8B-B14F-4D97-AF65-F5344CB8AC3E}">
        <p14:creationId xmlns:p14="http://schemas.microsoft.com/office/powerpoint/2010/main" xmlns="" val="718080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07FBB40-CDA0-E8E9-7F88-987FF3BC30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423A1649-0A71-9276-2962-E899A1B8E0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0A58B837-5C7F-CB4E-11D7-C0F3A8D4EF56}"/>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Learning and development theories need to be followed by the Guy’s and St Thomas’ NHS Foundation Trust for maintaining workplace behaviour.  The behaviourist theory is especially applicable to compliance and skills-based training, whereas the cognitivist theories assist in gaining a more profound insight into clinical practises and decision-making. Humanist theory has been found to embrace the value of motivation, self-development, and learner autonomy (Anwar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2024). Experiential learning would particularly be useful in the medical sector, where the processes of professional learning and experience are fundamentally based on reflection. The combination of these theories can make the Trust provide balanced, effective, and learner-centred training strategies.</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F8488597-9936-F53D-8F90-E79B48F8F38F}"/>
              </a:ext>
            </a:extLst>
          </p:cNvPr>
          <p:cNvSpPr>
            <a:spLocks noGrp="1"/>
          </p:cNvSpPr>
          <p:nvPr>
            <p:ph type="sldNum" sz="quarter" idx="5"/>
          </p:nvPr>
        </p:nvSpPr>
        <p:spPr/>
        <p:txBody>
          <a:bodyPr/>
          <a:lstStyle/>
          <a:p>
            <a:fld id="{AC8ACA32-0A98-4939-8946-51F169583D7B}" type="slidenum">
              <a:rPr lang="en-GB" smtClean="0"/>
              <a:pPr/>
              <a:t>14</a:t>
            </a:fld>
            <a:endParaRPr lang="en-GB"/>
          </a:p>
        </p:txBody>
      </p:sp>
    </p:spTree>
    <p:extLst>
      <p:ext uri="{BB962C8B-B14F-4D97-AF65-F5344CB8AC3E}">
        <p14:creationId xmlns:p14="http://schemas.microsoft.com/office/powerpoint/2010/main" xmlns="" val="13848593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3440E76-D62D-01D8-DDC9-53F3D67BF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5920AD4D-EC02-7617-53BC-E1F0811600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895E9D33-485D-A5DD-A616-2A5EFAB47A0D}"/>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It can be observed that the NHS Foundation Trust of Guy's and St Thomas' can utilise a mixture of different learning theories to achieve the balance between efficiency and effectiveness. Behaviour methods are useful in compulsory training, but can restrict active learning through excessive application (</a:t>
            </a:r>
            <a:r>
              <a:rPr lang="en-GB" sz="1200" dirty="0" err="1">
                <a:effectLst/>
                <a:latin typeface="Arial" panose="020B0604020202020204" pitchFamily="34" charset="0"/>
                <a:ea typeface="Arial" panose="020B0604020202020204" pitchFamily="34" charset="0"/>
              </a:rPr>
              <a:t>Cronjé</a:t>
            </a:r>
            <a:r>
              <a:rPr lang="en-GB" sz="1200" dirty="0">
                <a:effectLst/>
                <a:latin typeface="Arial" panose="020B0604020202020204" pitchFamily="34" charset="0"/>
                <a:ea typeface="Arial" panose="020B0604020202020204" pitchFamily="34" charset="0"/>
              </a:rPr>
              <a:t>, 2022). Cognitivist strategies are good in helping to support clinical reasoning, but they are more resource-consuming. Humanist approaches enhance participation but can be a problem in terms of cohesion among personnel groups. Experiential learning is extremely applicable to the clinical setting, and the quality of learning may decrease with differing supervision. An integrated, evidence-based approach will help the Trust to maximise learning activities and overcome operational limitations.</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C33D0E09-E155-C5F7-5DD4-FA59941D3C78}"/>
              </a:ext>
            </a:extLst>
          </p:cNvPr>
          <p:cNvSpPr>
            <a:spLocks noGrp="1"/>
          </p:cNvSpPr>
          <p:nvPr>
            <p:ph type="sldNum" sz="quarter" idx="5"/>
          </p:nvPr>
        </p:nvSpPr>
        <p:spPr/>
        <p:txBody>
          <a:bodyPr/>
          <a:lstStyle/>
          <a:p>
            <a:fld id="{AC8ACA32-0A98-4939-8946-51F169583D7B}" type="slidenum">
              <a:rPr lang="en-GB" smtClean="0"/>
              <a:pPr/>
              <a:t>15</a:t>
            </a:fld>
            <a:endParaRPr lang="en-GB"/>
          </a:p>
        </p:txBody>
      </p:sp>
    </p:spTree>
    <p:extLst>
      <p:ext uri="{BB962C8B-B14F-4D97-AF65-F5344CB8AC3E}">
        <p14:creationId xmlns:p14="http://schemas.microsoft.com/office/powerpoint/2010/main" xmlns="" val="1538429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6E31E28-ED3D-A10D-3268-3D76181638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D4948F05-D07F-73AB-58D3-3E21D3ECD2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06AD9834-1266-6088-C3B7-491043914149}"/>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HR practices are evidence-based to achieve organisational success in a complex healthcare setup. The analysis of learning theories reveals that there is no single design that would be adequate, but rather there should be a combination approach that will be used to frame standardisation, engagement and experiential learning. Strategic workforce planning through recruitment and workforce development contributes to the sustainability of the workforce, the quality of the provided service, and organisational performance in the long term.</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611BED8C-3C22-747D-02E9-0430D3B01679}"/>
              </a:ext>
            </a:extLst>
          </p:cNvPr>
          <p:cNvSpPr>
            <a:spLocks noGrp="1"/>
          </p:cNvSpPr>
          <p:nvPr>
            <p:ph type="sldNum" sz="quarter" idx="5"/>
          </p:nvPr>
        </p:nvSpPr>
        <p:spPr/>
        <p:txBody>
          <a:bodyPr/>
          <a:lstStyle/>
          <a:p>
            <a:fld id="{AC8ACA32-0A98-4939-8946-51F169583D7B}" type="slidenum">
              <a:rPr lang="en-GB" smtClean="0"/>
              <a:pPr/>
              <a:t>16</a:t>
            </a:fld>
            <a:endParaRPr lang="en-GB"/>
          </a:p>
        </p:txBody>
      </p:sp>
    </p:spTree>
    <p:extLst>
      <p:ext uri="{BB962C8B-B14F-4D97-AF65-F5344CB8AC3E}">
        <p14:creationId xmlns:p14="http://schemas.microsoft.com/office/powerpoint/2010/main" xmlns="" val="993353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15CEE44-7BDB-1C9A-3E7F-CDBF35E367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BD9F8539-A9DD-6CDF-9CF9-312EC6FC05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FDA419AC-8584-0253-2394-BF56DEC69556}"/>
              </a:ext>
            </a:extLst>
          </p:cNvPr>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F98DBD1C-2386-166A-5B7C-5473FE7B313B}"/>
              </a:ext>
            </a:extLst>
          </p:cNvPr>
          <p:cNvSpPr>
            <a:spLocks noGrp="1"/>
          </p:cNvSpPr>
          <p:nvPr>
            <p:ph type="sldNum" sz="quarter" idx="5"/>
          </p:nvPr>
        </p:nvSpPr>
        <p:spPr/>
        <p:txBody>
          <a:bodyPr/>
          <a:lstStyle/>
          <a:p>
            <a:fld id="{AC8ACA32-0A98-4939-8946-51F169583D7B}" type="slidenum">
              <a:rPr lang="en-GB" smtClean="0"/>
              <a:pPr/>
              <a:t>17</a:t>
            </a:fld>
            <a:endParaRPr lang="en-GB"/>
          </a:p>
        </p:txBody>
      </p:sp>
    </p:spTree>
    <p:extLst>
      <p:ext uri="{BB962C8B-B14F-4D97-AF65-F5344CB8AC3E}">
        <p14:creationId xmlns:p14="http://schemas.microsoft.com/office/powerpoint/2010/main" xmlns="" val="30686556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4B0A125-15DC-81C6-C219-536C33F77B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BAFF77E0-4FC9-127C-DBC3-4C12399F6B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408C121C-3AEC-E8F2-D8C3-301AC532149C}"/>
              </a:ext>
            </a:extLst>
          </p:cNvPr>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2A99AD04-21D6-7850-D37C-B4627AD1A443}"/>
              </a:ext>
            </a:extLst>
          </p:cNvPr>
          <p:cNvSpPr>
            <a:spLocks noGrp="1"/>
          </p:cNvSpPr>
          <p:nvPr>
            <p:ph type="sldNum" sz="quarter" idx="5"/>
          </p:nvPr>
        </p:nvSpPr>
        <p:spPr/>
        <p:txBody>
          <a:bodyPr/>
          <a:lstStyle/>
          <a:p>
            <a:fld id="{AC8ACA32-0A98-4939-8946-51F169583D7B}" type="slidenum">
              <a:rPr lang="en-GB" smtClean="0"/>
              <a:pPr/>
              <a:t>18</a:t>
            </a:fld>
            <a:endParaRPr lang="en-GB"/>
          </a:p>
        </p:txBody>
      </p:sp>
    </p:spTree>
    <p:extLst>
      <p:ext uri="{BB962C8B-B14F-4D97-AF65-F5344CB8AC3E}">
        <p14:creationId xmlns:p14="http://schemas.microsoft.com/office/powerpoint/2010/main" xmlns="" val="2967799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FB52BFD1-1A63-4389-94CF-8DB8B57A68A4}" type="datetimeFigureOut">
              <a:rPr lang="en-GB" smtClean="0"/>
              <a:pPr/>
              <a:t>01/02/2026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3975241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2BFD1-1A63-4389-94CF-8DB8B57A68A4}" type="datetimeFigureOut">
              <a:rPr lang="en-GB" smtClean="0"/>
              <a:pPr/>
              <a:t>01/02/2026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1395049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FB52BFD1-1A63-4389-94CF-8DB8B57A68A4}" type="datetimeFigureOut">
              <a:rPr lang="en-GB" smtClean="0"/>
              <a:pPr/>
              <a:t>01/02/2026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3082443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52BFD1-1A63-4389-94CF-8DB8B57A68A4}" type="datetimeFigureOut">
              <a:rPr lang="en-GB" smtClean="0"/>
              <a:pPr/>
              <a:t>01/02/2026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4071205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52BFD1-1A63-4389-94CF-8DB8B57A68A4}" type="datetimeFigureOut">
              <a:rPr lang="en-GB" smtClean="0"/>
              <a:pPr/>
              <a:t>01/02/2026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85365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52BFD1-1A63-4389-94CF-8DB8B57A68A4}" type="datetimeFigureOut">
              <a:rPr lang="en-GB" smtClean="0"/>
              <a:pPr/>
              <a:t>01/02/2026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2227415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52BFD1-1A63-4389-94CF-8DB8B57A68A4}" type="datetimeFigureOut">
              <a:rPr lang="en-GB" smtClean="0"/>
              <a:pPr/>
              <a:t>01/02/2026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2542084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FB52BFD1-1A63-4389-94CF-8DB8B57A68A4}" type="datetimeFigureOut">
              <a:rPr lang="en-GB" smtClean="0"/>
              <a:pPr/>
              <a:t>01/02/2026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3279858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52BFD1-1A63-4389-94CF-8DB8B57A68A4}" type="datetimeFigureOut">
              <a:rPr lang="en-GB" smtClean="0"/>
              <a:pPr/>
              <a:t>01/02/2026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2577813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2BFD1-1A63-4389-94CF-8DB8B57A68A4}" type="datetimeFigureOut">
              <a:rPr lang="en-GB" smtClean="0"/>
              <a:pPr/>
              <a:t>01/02/2026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44286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FB52BFD1-1A63-4389-94CF-8DB8B57A68A4}" type="datetimeFigureOut">
              <a:rPr lang="en-GB" smtClean="0"/>
              <a:pPr/>
              <a:t>01/02/2026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9FCE03F1-E29E-4851-94D2-7FF3E277C9AE}" type="slidenum">
              <a:rPr lang="en-GB" smtClean="0"/>
              <a:pPr/>
              <a:t>‹#›</a:t>
            </a:fld>
            <a:endParaRPr lang="en-GB"/>
          </a:p>
        </p:txBody>
      </p:sp>
    </p:spTree>
    <p:extLst>
      <p:ext uri="{BB962C8B-B14F-4D97-AF65-F5344CB8AC3E}">
        <p14:creationId xmlns:p14="http://schemas.microsoft.com/office/powerpoint/2010/main" xmlns="" val="1321497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FB52BFD1-1A63-4389-94CF-8DB8B57A68A4}" type="datetimeFigureOut">
              <a:rPr lang="en-GB" smtClean="0"/>
              <a:pPr/>
              <a:t>01/02/2026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9FCE03F1-E29E-4851-94D2-7FF3E277C9AE}" type="slidenum">
              <a:rPr lang="en-GB" smtClean="0"/>
              <a:pPr/>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xmlns="" val="39856697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xmlns="" id="{FFD4EE11-6E62-F2D7-B7C6-80DB9F00D154}"/>
              </a:ext>
            </a:extLst>
          </p:cNvPr>
          <p:cNvSpPr>
            <a:spLocks noGrp="1"/>
          </p:cNvSpPr>
          <p:nvPr>
            <p:ph type="subTitle" idx="1"/>
          </p:nvPr>
        </p:nvSpPr>
        <p:spPr>
          <a:xfrm>
            <a:off x="599227" y="3256156"/>
            <a:ext cx="10993546" cy="3033132"/>
          </a:xfrm>
        </p:spPr>
        <p:txBody>
          <a:bodyPr>
            <a:normAutofit/>
          </a:bodyPr>
          <a:lstStyle/>
          <a:p>
            <a:pPr algn="ctr"/>
            <a:r>
              <a:rPr lang="en-GB" sz="2400" cap="none" dirty="0">
                <a:solidFill>
                  <a:schemeClr val="bg1"/>
                </a:solidFill>
                <a:latin typeface="Arial" panose="020B0604020202020204" pitchFamily="34" charset="0"/>
                <a:cs typeface="Arial" panose="020B0604020202020204" pitchFamily="34" charset="0"/>
              </a:rPr>
              <a:t>Student Name: Julie Clarke</a:t>
            </a:r>
          </a:p>
          <a:p>
            <a:pPr algn="ctr"/>
            <a:r>
              <a:rPr lang="en-GB" sz="2400" cap="none" dirty="0">
                <a:solidFill>
                  <a:schemeClr val="bg1"/>
                </a:solidFill>
                <a:latin typeface="Arial" panose="020B0604020202020204" pitchFamily="34" charset="0"/>
                <a:cs typeface="Arial" panose="020B0604020202020204" pitchFamily="34" charset="0"/>
              </a:rPr>
              <a:t>Student ID</a:t>
            </a:r>
            <a:r>
              <a:rPr lang="en-GB" sz="2400" cap="none">
                <a:solidFill>
                  <a:schemeClr val="bg1"/>
                </a:solidFill>
                <a:latin typeface="Arial" panose="020B0604020202020204" pitchFamily="34" charset="0"/>
                <a:cs typeface="Arial" panose="020B0604020202020204" pitchFamily="34" charset="0"/>
              </a:rPr>
              <a:t>: </a:t>
            </a:r>
            <a:r>
              <a:rPr lang="en-GB" sz="2400" cap="none" smtClean="0">
                <a:solidFill>
                  <a:schemeClr val="bg1"/>
                </a:solidFill>
                <a:latin typeface="Arial" panose="020B0604020202020204" pitchFamily="34" charset="0"/>
                <a:cs typeface="Arial" panose="020B0604020202020204" pitchFamily="34" charset="0"/>
              </a:rPr>
              <a:t>2412449</a:t>
            </a:r>
            <a:endParaRPr lang="en-GB" sz="2400" cap="none" dirty="0">
              <a:solidFill>
                <a:schemeClr val="bg1"/>
              </a:solidFill>
              <a:latin typeface="Arial" panose="020B0604020202020204" pitchFamily="34" charset="0"/>
              <a:cs typeface="Arial" panose="020B0604020202020204" pitchFamily="34" charset="0"/>
            </a:endParaRPr>
          </a:p>
          <a:p>
            <a:pPr algn="ctr"/>
            <a:r>
              <a:rPr lang="en-GB" sz="2400" cap="none" dirty="0">
                <a:solidFill>
                  <a:schemeClr val="bg1"/>
                </a:solidFill>
                <a:latin typeface="Arial" panose="020B0604020202020204" pitchFamily="34" charset="0"/>
                <a:cs typeface="Arial" panose="020B0604020202020204" pitchFamily="34" charset="0"/>
              </a:rPr>
              <a:t>Module Code: LCLM5002</a:t>
            </a:r>
          </a:p>
          <a:p>
            <a:pPr algn="ctr"/>
            <a:r>
              <a:rPr lang="en-GB" sz="2400" cap="none" dirty="0">
                <a:solidFill>
                  <a:schemeClr val="bg1"/>
                </a:solidFill>
                <a:latin typeface="Arial" panose="020B0604020202020204" pitchFamily="34" charset="0"/>
                <a:cs typeface="Arial" panose="020B0604020202020204" pitchFamily="34" charset="0"/>
              </a:rPr>
              <a:t>Module Title: </a:t>
            </a:r>
            <a:r>
              <a:rPr lang="en-US" sz="2400" cap="none" dirty="0">
                <a:solidFill>
                  <a:schemeClr val="bg1"/>
                </a:solidFill>
                <a:latin typeface="Arial" panose="020B0604020202020204" pitchFamily="34" charset="0"/>
                <a:cs typeface="Arial" panose="020B0604020202020204" pitchFamily="34" charset="0"/>
              </a:rPr>
              <a:t>Developing and Managing Individuals and Teams </a:t>
            </a:r>
            <a:endParaRPr lang="en-GB" sz="2400" cap="none" dirty="0">
              <a:solidFill>
                <a:schemeClr val="bg1"/>
              </a:solidFill>
              <a:latin typeface="Arial" panose="020B0604020202020204" pitchFamily="34" charset="0"/>
              <a:cs typeface="Arial" panose="020B0604020202020204" pitchFamily="34" charset="0"/>
            </a:endParaRPr>
          </a:p>
          <a:p>
            <a:pPr algn="ctr"/>
            <a:r>
              <a:rPr lang="en-GB" sz="2400" cap="none" dirty="0">
                <a:solidFill>
                  <a:schemeClr val="bg1"/>
                </a:solidFill>
                <a:latin typeface="Arial" panose="020B0604020202020204" pitchFamily="34" charset="0"/>
                <a:cs typeface="Arial" panose="020B0604020202020204" pitchFamily="34" charset="0"/>
              </a:rPr>
              <a:t>Lecturer’s Name: Doreen Nyaa </a:t>
            </a:r>
            <a:r>
              <a:rPr lang="en-GB" sz="2400" cap="none" dirty="0" err="1">
                <a:solidFill>
                  <a:schemeClr val="bg1"/>
                </a:solidFill>
                <a:latin typeface="Arial" panose="020B0604020202020204" pitchFamily="34" charset="0"/>
                <a:cs typeface="Arial" panose="020B0604020202020204" pitchFamily="34" charset="0"/>
              </a:rPr>
              <a:t>Amundam</a:t>
            </a:r>
            <a:r>
              <a:rPr lang="en-GB" sz="2400" cap="none" dirty="0">
                <a:solidFill>
                  <a:schemeClr val="bg1"/>
                </a:solidFill>
                <a:latin typeface="Arial" panose="020B0604020202020204" pitchFamily="34" charset="0"/>
                <a:cs typeface="Arial" panose="020B0604020202020204" pitchFamily="34" charset="0"/>
              </a:rPr>
              <a:t> and Nishi Ramsurrun</a:t>
            </a:r>
          </a:p>
          <a:p>
            <a:pPr algn="ctr"/>
            <a:r>
              <a:rPr lang="en-GB" sz="2400" cap="none" dirty="0">
                <a:solidFill>
                  <a:schemeClr val="bg1"/>
                </a:solidFill>
                <a:latin typeface="Arial" panose="020B0604020202020204" pitchFamily="34" charset="0"/>
                <a:cs typeface="Arial" panose="020B0604020202020204" pitchFamily="34" charset="0"/>
              </a:rPr>
              <a:t>Assignment Title: Component 1- Individual Presentation </a:t>
            </a:r>
          </a:p>
        </p:txBody>
      </p:sp>
      <p:pic>
        <p:nvPicPr>
          <p:cNvPr id="5" name="Picture 4">
            <a:extLst>
              <a:ext uri="{FF2B5EF4-FFF2-40B4-BE49-F238E27FC236}">
                <a16:creationId xmlns:a16="http://schemas.microsoft.com/office/drawing/2014/main" xmlns="" id="{8E9537D0-CC31-992D-5A8A-2CF09A465BC0}"/>
              </a:ext>
            </a:extLst>
          </p:cNvPr>
          <p:cNvPicPr>
            <a:picLocks noChangeAspect="1"/>
          </p:cNvPicPr>
          <p:nvPr/>
        </p:nvPicPr>
        <p:blipFill>
          <a:blip r:embed="rId2"/>
          <a:stretch>
            <a:fillRect/>
          </a:stretch>
        </p:blipFill>
        <p:spPr>
          <a:xfrm>
            <a:off x="4105682" y="1020495"/>
            <a:ext cx="4246262" cy="1789612"/>
          </a:xfrm>
          <a:prstGeom prst="rect">
            <a:avLst/>
          </a:prstGeom>
        </p:spPr>
      </p:pic>
    </p:spTree>
    <p:extLst>
      <p:ext uri="{BB962C8B-B14F-4D97-AF65-F5344CB8AC3E}">
        <p14:creationId xmlns:p14="http://schemas.microsoft.com/office/powerpoint/2010/main" xmlns="" val="673612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887FA1-1293-ECD2-3889-E08938E5ACA9}"/>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xmlns="" id="{5581D0B9-F236-E688-F938-FF095079859F}"/>
              </a:ext>
            </a:extLst>
          </p:cNvPr>
          <p:cNvSpPr>
            <a:spLocks noGrp="1"/>
          </p:cNvSpPr>
          <p:nvPr>
            <p:ph idx="1"/>
          </p:nvPr>
        </p:nvSpPr>
        <p:spPr>
          <a:xfrm>
            <a:off x="581192" y="1884556"/>
            <a:ext cx="4358798" cy="4884234"/>
          </a:xfrm>
          <a:solidFill>
            <a:schemeClr val="accent1">
              <a:lumMod val="10000"/>
              <a:lumOff val="90000"/>
            </a:schemeClr>
          </a:solidFill>
        </p:spPr>
        <p:txBody>
          <a:bodyPr>
            <a:normAutofit fontScale="62500" lnSpcReduction="20000"/>
          </a:bodyPr>
          <a:lstStyle/>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Introduction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Company Overview: Guy’s and St Thomas’ NHS Foundation Trust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Job Role Overview: Healthcare Assistant (HCA)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Overview of Recruitment Process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Job Analysis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Job Description: Healthcare Assistant (HCA)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Person Specification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Selection Methods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Induction and Onboarding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Training and Development Needs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Learning and Development Theories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Application and Evaluation of Learning Theories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Conclusion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Reference List	</a:t>
            </a:r>
          </a:p>
        </p:txBody>
      </p:sp>
      <p:pic>
        <p:nvPicPr>
          <p:cNvPr id="7" name="Picture 6">
            <a:extLst>
              <a:ext uri="{FF2B5EF4-FFF2-40B4-BE49-F238E27FC236}">
                <a16:creationId xmlns:a16="http://schemas.microsoft.com/office/drawing/2014/main" xmlns="" id="{77A28D2A-48A1-0FE8-DCCB-311CA05B1073}"/>
              </a:ext>
            </a:extLst>
          </p:cNvPr>
          <p:cNvPicPr>
            <a:picLocks noChangeAspect="1"/>
          </p:cNvPicPr>
          <p:nvPr/>
        </p:nvPicPr>
        <p:blipFill>
          <a:blip r:embed="rId3"/>
          <a:stretch>
            <a:fillRect/>
          </a:stretch>
        </p:blipFill>
        <p:spPr>
          <a:xfrm>
            <a:off x="6547856" y="1884556"/>
            <a:ext cx="4884233" cy="4884233"/>
          </a:xfrm>
          <a:prstGeom prst="rect">
            <a:avLst/>
          </a:prstGeom>
        </p:spPr>
      </p:pic>
    </p:spTree>
    <p:extLst>
      <p:ext uri="{BB962C8B-B14F-4D97-AF65-F5344CB8AC3E}">
        <p14:creationId xmlns:p14="http://schemas.microsoft.com/office/powerpoint/2010/main" xmlns="" val="510841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CA06B47-8F97-E4D8-30BC-979D421A3F9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393D343F-E54B-8F79-540A-97C6C422D2BF}"/>
              </a:ext>
            </a:extLst>
          </p:cNvPr>
          <p:cNvSpPr>
            <a:spLocks noGrp="1"/>
          </p:cNvSpPr>
          <p:nvPr>
            <p:ph idx="1"/>
          </p:nvPr>
        </p:nvSpPr>
        <p:spPr>
          <a:xfrm>
            <a:off x="581192" y="3106047"/>
            <a:ext cx="11029615" cy="2034665"/>
          </a:xfrm>
          <a:solidFill>
            <a:schemeClr val="accent1">
              <a:lumMod val="25000"/>
              <a:lumOff val="75000"/>
            </a:schemeClr>
          </a:solidFill>
        </p:spPr>
        <p:txBody>
          <a:bodyPr>
            <a:normAutofit/>
          </a:bodyPr>
          <a:lstStyle/>
          <a:p>
            <a:pPr marL="0" indent="0" algn="ctr">
              <a:lnSpc>
                <a:spcPct val="150000"/>
              </a:lnSpc>
              <a:buNone/>
            </a:pPr>
            <a:r>
              <a:rPr lang="en-GB" sz="2400" b="1" i="1" dirty="0">
                <a:solidFill>
                  <a:schemeClr val="tx1"/>
                </a:solidFill>
                <a:latin typeface="Arial" panose="020B0604020202020204" pitchFamily="34" charset="0"/>
                <a:cs typeface="Arial" panose="020B0604020202020204" pitchFamily="34" charset="0"/>
              </a:rPr>
              <a:t>Title: </a:t>
            </a:r>
            <a:r>
              <a:rPr lang="en-US" sz="2400" b="1" i="1" dirty="0">
                <a:solidFill>
                  <a:schemeClr val="tx1"/>
                </a:solidFill>
                <a:latin typeface="Arial" panose="020B0604020202020204" pitchFamily="34" charset="0"/>
                <a:cs typeface="Arial" panose="020B0604020202020204" pitchFamily="34" charset="0"/>
              </a:rPr>
              <a:t>Strategic Recruitment and Learning &amp; Development Practices: A Case Study of Healthcare Assistants at Guy’s and St Thomas’ NHS Foundation Trust</a:t>
            </a:r>
            <a:endParaRPr lang="en-GB" sz="2400" b="1" i="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4083409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D0A7FE7-9EF8-4F28-23E0-A139E9A070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81EEA5BF-3F29-6BEA-4D2D-D7181AA212F6}"/>
              </a:ext>
            </a:extLst>
          </p:cNvPr>
          <p:cNvSpPr>
            <a:spLocks noGrp="1"/>
          </p:cNvSpPr>
          <p:nvPr>
            <p:ph type="title"/>
          </p:nvPr>
        </p:nvSpPr>
        <p:spPr/>
        <p:txBody>
          <a:bodyPr>
            <a:normAutofit/>
          </a:bodyPr>
          <a:lstStyle/>
          <a:p>
            <a:pPr algn="ctr"/>
            <a:r>
              <a:rPr lang="en-GB" b="1" cap="none"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xmlns="" id="{000C8092-1EE4-FCD4-4B8D-21606B54826B}"/>
              </a:ext>
            </a:extLst>
          </p:cNvPr>
          <p:cNvSpPr>
            <a:spLocks noGrp="1"/>
          </p:cNvSpPr>
          <p:nvPr>
            <p:ph idx="1"/>
          </p:nvPr>
        </p:nvSpPr>
        <p:spPr>
          <a:xfrm>
            <a:off x="347018" y="2080135"/>
            <a:ext cx="7235812" cy="4543690"/>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This presentation will critically examine recruitment and employee development within a UK-based healthcare organisation.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It will focus on the </a:t>
            </a:r>
            <a:r>
              <a:rPr lang="en-GB" sz="1800" b="1" u="none" strike="noStrike" dirty="0">
                <a:solidFill>
                  <a:schemeClr val="tx1"/>
                </a:solidFill>
                <a:effectLst/>
                <a:latin typeface="Arial" panose="020B0604020202020204" pitchFamily="34" charset="0"/>
                <a:ea typeface="Arial" panose="020B0604020202020204" pitchFamily="34" charset="0"/>
              </a:rPr>
              <a:t>Healthcare Assistant role</a:t>
            </a:r>
            <a:r>
              <a:rPr lang="en-GB" sz="1800" u="none" strike="noStrike" dirty="0">
                <a:solidFill>
                  <a:schemeClr val="tx1"/>
                </a:solidFill>
                <a:effectLst/>
                <a:latin typeface="Arial" panose="020B0604020202020204" pitchFamily="34" charset="0"/>
                <a:ea typeface="Arial" panose="020B0604020202020204" pitchFamily="34" charset="0"/>
              </a:rPr>
              <a:t>.</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presentation evaluates how structured recruitment enhances workforce capability and service effectiveness.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It analyses the identification of learning and development needs to improve individual and team performance.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Relevant learning theories are applied to demonstrate evidence-based human resource management practice.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7F62FFFC-29C2-7B7C-265B-59A8E9177AAB}"/>
              </a:ext>
            </a:extLst>
          </p:cNvPr>
          <p:cNvPicPr>
            <a:picLocks noChangeAspect="1"/>
          </p:cNvPicPr>
          <p:nvPr/>
        </p:nvPicPr>
        <p:blipFill>
          <a:blip r:embed="rId3"/>
          <a:stretch>
            <a:fillRect/>
          </a:stretch>
        </p:blipFill>
        <p:spPr>
          <a:xfrm>
            <a:off x="7817005" y="2652178"/>
            <a:ext cx="3905055" cy="3124044"/>
          </a:xfrm>
          <a:prstGeom prst="rect">
            <a:avLst/>
          </a:prstGeom>
        </p:spPr>
      </p:pic>
    </p:spTree>
    <p:extLst>
      <p:ext uri="{BB962C8B-B14F-4D97-AF65-F5344CB8AC3E}">
        <p14:creationId xmlns:p14="http://schemas.microsoft.com/office/powerpoint/2010/main" xmlns="" val="210702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5753371-6321-0D31-9420-5A62615186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68F3D124-9820-0703-A736-9830A8F032A6}"/>
              </a:ext>
            </a:extLst>
          </p:cNvPr>
          <p:cNvSpPr>
            <a:spLocks noGrp="1"/>
          </p:cNvSpPr>
          <p:nvPr>
            <p:ph type="title"/>
          </p:nvPr>
        </p:nvSpPr>
        <p:spPr/>
        <p:txBody>
          <a:bodyPr>
            <a:normAutofit/>
          </a:bodyPr>
          <a:lstStyle/>
          <a:p>
            <a:pPr algn="ctr"/>
            <a:r>
              <a:rPr lang="en-US" b="1" cap="none" dirty="0">
                <a:latin typeface="Arial" panose="020B0604020202020204" pitchFamily="34" charset="0"/>
                <a:cs typeface="Arial" panose="020B0604020202020204" pitchFamily="34" charset="0"/>
              </a:rPr>
              <a:t>Company overview: Guy’s and St Thomas’ NHS Foundation Trust</a:t>
            </a:r>
            <a:endParaRPr lang="en-GB" b="1"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80BA8FFE-F9CC-C572-FE52-28DC502D38F8}"/>
              </a:ext>
            </a:extLst>
          </p:cNvPr>
          <p:cNvSpPr>
            <a:spLocks noGrp="1"/>
          </p:cNvSpPr>
          <p:nvPr>
            <p:ph idx="1"/>
          </p:nvPr>
        </p:nvSpPr>
        <p:spPr>
          <a:xfrm>
            <a:off x="369318" y="1918010"/>
            <a:ext cx="8350935" cy="4806176"/>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Guy’s and St Thomas’ NHS Foundation Trust is one of the largest and leading NHS trusts in the UK (NHS, 2026).</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Trust provides a wide range of acute, specialist, and community healthcare services.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It is internationally recognised for excellence in patient care, research, and education.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Trust employs a large multidisciplinary workforce across multiple clinical sites.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Strong human resource practices support high-quality service delivery and workforce sustainability.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xmlns="" id="{8A7DFCAB-EEA9-CFE3-1815-4080FBD52C18}"/>
              </a:ext>
            </a:extLst>
          </p:cNvPr>
          <p:cNvPicPr>
            <a:picLocks noChangeAspect="1"/>
          </p:cNvPicPr>
          <p:nvPr/>
        </p:nvPicPr>
        <p:blipFill>
          <a:blip r:embed="rId3"/>
          <a:stretch>
            <a:fillRect/>
          </a:stretch>
        </p:blipFill>
        <p:spPr>
          <a:xfrm>
            <a:off x="8950713" y="2530027"/>
            <a:ext cx="3106146" cy="3158497"/>
          </a:xfrm>
          <a:prstGeom prst="rect">
            <a:avLst/>
          </a:prstGeom>
        </p:spPr>
      </p:pic>
    </p:spTree>
    <p:extLst>
      <p:ext uri="{BB962C8B-B14F-4D97-AF65-F5344CB8AC3E}">
        <p14:creationId xmlns:p14="http://schemas.microsoft.com/office/powerpoint/2010/main" xmlns="" val="711265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8E38FF7-3B45-C4CF-280B-31CF6C827C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C6BFDAEC-498C-E63D-184E-F6AD8FF817F7}"/>
              </a:ext>
            </a:extLst>
          </p:cNvPr>
          <p:cNvSpPr>
            <a:spLocks noGrp="1"/>
          </p:cNvSpPr>
          <p:nvPr>
            <p:ph type="title"/>
          </p:nvPr>
        </p:nvSpPr>
        <p:spPr/>
        <p:txBody>
          <a:bodyPr/>
          <a:lstStyle/>
          <a:p>
            <a:pPr algn="ctr"/>
            <a:r>
              <a:rPr lang="en-US" b="1" cap="none" dirty="0">
                <a:latin typeface="Arial" panose="020B0604020202020204" pitchFamily="34" charset="0"/>
                <a:cs typeface="Arial" panose="020B0604020202020204" pitchFamily="34" charset="0"/>
              </a:rPr>
              <a:t>Job Role Overview: Healthcare Assistant (HCA)</a:t>
            </a:r>
            <a:endParaRPr lang="en-GB" b="1"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15EDAA8F-7139-70B6-345A-8CF41EFF0DD5}"/>
              </a:ext>
            </a:extLst>
          </p:cNvPr>
          <p:cNvSpPr>
            <a:spLocks noGrp="1"/>
          </p:cNvSpPr>
          <p:nvPr>
            <p:ph idx="1"/>
          </p:nvPr>
        </p:nvSpPr>
        <p:spPr>
          <a:xfrm>
            <a:off x="391623" y="1996069"/>
            <a:ext cx="7614954" cy="4694663"/>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Healthcare Assistant supports registered nurses in delivering safe and effective patient care (Carroll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2024).</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role involves assisting with personal care, mobility, and basic clinical observations.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Healthcare Assistants help maintain patient dignity, comfort, and well-being.</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role requires strong communication and teamwork within multidisciplinary teams.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Healthcare Assistants play a critical role in ensuring continuity and quality of care delivery.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xmlns="" id="{911321B3-8EF0-566F-293E-8FE773E8217D}"/>
              </a:ext>
            </a:extLst>
          </p:cNvPr>
          <p:cNvPicPr>
            <a:picLocks noChangeAspect="1"/>
          </p:cNvPicPr>
          <p:nvPr/>
        </p:nvPicPr>
        <p:blipFill>
          <a:blip r:embed="rId3"/>
          <a:stretch>
            <a:fillRect/>
          </a:stretch>
        </p:blipFill>
        <p:spPr>
          <a:xfrm>
            <a:off x="8837718" y="2165419"/>
            <a:ext cx="2413863" cy="4355962"/>
          </a:xfrm>
          <a:prstGeom prst="rect">
            <a:avLst/>
          </a:prstGeom>
        </p:spPr>
      </p:pic>
    </p:spTree>
    <p:extLst>
      <p:ext uri="{BB962C8B-B14F-4D97-AF65-F5344CB8AC3E}">
        <p14:creationId xmlns:p14="http://schemas.microsoft.com/office/powerpoint/2010/main" xmlns="" val="1436089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DA77601-5EF2-1960-BB77-A499DA9D09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E0656448-DA94-DAE1-1A8C-A0CF0A3AA93D}"/>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Overview Of Recruitment Process</a:t>
            </a:r>
          </a:p>
        </p:txBody>
      </p:sp>
      <p:sp>
        <p:nvSpPr>
          <p:cNvPr id="3" name="Content Placeholder 2">
            <a:extLst>
              <a:ext uri="{FF2B5EF4-FFF2-40B4-BE49-F238E27FC236}">
                <a16:creationId xmlns:a16="http://schemas.microsoft.com/office/drawing/2014/main" xmlns="" id="{8B02E36D-1E9E-EF3B-E056-B4A5DB8EBBB6}"/>
              </a:ext>
            </a:extLst>
          </p:cNvPr>
          <p:cNvSpPr>
            <a:spLocks noGrp="1"/>
          </p:cNvSpPr>
          <p:nvPr>
            <p:ph idx="1"/>
          </p:nvPr>
        </p:nvSpPr>
        <p:spPr>
          <a:xfrm>
            <a:off x="391621" y="1951462"/>
            <a:ext cx="8261726" cy="4739269"/>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endParaRPr lang="en-GB"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recruitment process is designed to ensure the selection of competent and values-driven candidates (Senek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2025).</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Workforce planning identifies staffing needs based on service demand and patient acuity.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Vacancies will be advertised through NHS Jobs and internal recruitment channels.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Shortlisting will be based on objective criteria aligned with job requirements.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Selection processes will promote fairness, equality, and regulatory compliance.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xmlns="" id="{72F48D37-2BF5-B902-B668-D993F3A0D0D7}"/>
              </a:ext>
            </a:extLst>
          </p:cNvPr>
          <p:cNvPicPr>
            <a:picLocks noChangeAspect="1"/>
          </p:cNvPicPr>
          <p:nvPr/>
        </p:nvPicPr>
        <p:blipFill>
          <a:blip r:embed="rId3"/>
          <a:stretch>
            <a:fillRect/>
          </a:stretch>
        </p:blipFill>
        <p:spPr>
          <a:xfrm>
            <a:off x="8976733" y="2376137"/>
            <a:ext cx="3048000" cy="3889917"/>
          </a:xfrm>
          <a:prstGeom prst="rect">
            <a:avLst/>
          </a:prstGeom>
        </p:spPr>
      </p:pic>
    </p:spTree>
    <p:extLst>
      <p:ext uri="{BB962C8B-B14F-4D97-AF65-F5344CB8AC3E}">
        <p14:creationId xmlns:p14="http://schemas.microsoft.com/office/powerpoint/2010/main" xmlns="" val="2014747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3F0B8FC-79BF-1437-EEAD-44EC8F513B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7F6192C9-6917-06E3-C4ED-7BFC6551524C}"/>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Job Analysis</a:t>
            </a:r>
          </a:p>
        </p:txBody>
      </p:sp>
      <p:sp>
        <p:nvSpPr>
          <p:cNvPr id="3" name="Content Placeholder 2">
            <a:extLst>
              <a:ext uri="{FF2B5EF4-FFF2-40B4-BE49-F238E27FC236}">
                <a16:creationId xmlns:a16="http://schemas.microsoft.com/office/drawing/2014/main" xmlns="" id="{E8834072-3E1D-FB63-624B-3D441E0F7C7D}"/>
              </a:ext>
            </a:extLst>
          </p:cNvPr>
          <p:cNvSpPr>
            <a:spLocks noGrp="1"/>
          </p:cNvSpPr>
          <p:nvPr>
            <p:ph idx="1"/>
          </p:nvPr>
        </p:nvSpPr>
        <p:spPr>
          <a:xfrm>
            <a:off x="458530" y="1946321"/>
            <a:ext cx="7157754" cy="4733260"/>
          </a:xfrm>
          <a:solidFill>
            <a:schemeClr val="accent1">
              <a:lumMod val="10000"/>
              <a:lumOff val="90000"/>
            </a:schemeClr>
          </a:solidFill>
        </p:spPr>
        <p:txBody>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Job analysis will include the key tasks, responsibilities, and competencies of the HCA role.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Information is gathered through observation, consultation, and organisational documentation.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process will mention workload, physical demands, and emotional labour requirements.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It supports accurate workforce planning and role design.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Job analysis ensures alignment between service needs and role expectations (Cui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2025).</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04736101-9FF1-62E4-05A9-1AD63B5ED1C7}"/>
              </a:ext>
            </a:extLst>
          </p:cNvPr>
          <p:cNvPicPr>
            <a:picLocks noChangeAspect="1"/>
          </p:cNvPicPr>
          <p:nvPr/>
        </p:nvPicPr>
        <p:blipFill>
          <a:blip r:embed="rId3"/>
          <a:stretch>
            <a:fillRect/>
          </a:stretch>
        </p:blipFill>
        <p:spPr>
          <a:xfrm>
            <a:off x="7772401" y="2888617"/>
            <a:ext cx="4270916" cy="2848667"/>
          </a:xfrm>
          <a:prstGeom prst="rect">
            <a:avLst/>
          </a:prstGeom>
        </p:spPr>
      </p:pic>
    </p:spTree>
    <p:extLst>
      <p:ext uri="{BB962C8B-B14F-4D97-AF65-F5344CB8AC3E}">
        <p14:creationId xmlns:p14="http://schemas.microsoft.com/office/powerpoint/2010/main" xmlns="" val="125264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6716E0D-AFE1-E8B5-A980-94BDAF283A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3011F8FC-29D2-2A4F-2BAD-3CF526372414}"/>
              </a:ext>
            </a:extLst>
          </p:cNvPr>
          <p:cNvSpPr>
            <a:spLocks noGrp="1"/>
          </p:cNvSpPr>
          <p:nvPr>
            <p:ph type="title"/>
          </p:nvPr>
        </p:nvSpPr>
        <p:spPr/>
        <p:txBody>
          <a:bodyPr/>
          <a:lstStyle/>
          <a:p>
            <a:pPr algn="ctr"/>
            <a:r>
              <a:rPr lang="en-US" b="1" cap="none" dirty="0">
                <a:latin typeface="Arial" panose="020B0604020202020204" pitchFamily="34" charset="0"/>
                <a:cs typeface="Arial" panose="020B0604020202020204" pitchFamily="34" charset="0"/>
              </a:rPr>
              <a:t>Job Description: Healthcare Assistant (HCA)</a:t>
            </a:r>
            <a:endParaRPr lang="en-GB" b="1"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F71748E9-C18E-8AA1-F8EA-413DC05DFC6B}"/>
              </a:ext>
            </a:extLst>
          </p:cNvPr>
          <p:cNvSpPr>
            <a:spLocks noGrp="1"/>
          </p:cNvSpPr>
          <p:nvPr>
            <p:ph idx="1"/>
          </p:nvPr>
        </p:nvSpPr>
        <p:spPr>
          <a:xfrm>
            <a:off x="458528" y="2135891"/>
            <a:ext cx="6812067" cy="4443329"/>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job description clearly outlines duties, responsibilities, and reporting structures (Patel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2024).</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It specifies clinical and non-clinical tasks required within the role.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Working conditions and shift patterns are defined.</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Performance expectations and accountability are clarified.</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document supports transparency and role consistency across the organisation.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C1162C30-D8CB-3209-1B7F-564F3690BC34}"/>
              </a:ext>
            </a:extLst>
          </p:cNvPr>
          <p:cNvPicPr>
            <a:picLocks noChangeAspect="1"/>
          </p:cNvPicPr>
          <p:nvPr/>
        </p:nvPicPr>
        <p:blipFill>
          <a:blip r:embed="rId3"/>
          <a:stretch>
            <a:fillRect/>
          </a:stretch>
        </p:blipFill>
        <p:spPr>
          <a:xfrm>
            <a:off x="7501186" y="2517734"/>
            <a:ext cx="4330258" cy="3849613"/>
          </a:xfrm>
          <a:prstGeom prst="rect">
            <a:avLst/>
          </a:prstGeom>
        </p:spPr>
      </p:pic>
    </p:spTree>
    <p:extLst>
      <p:ext uri="{BB962C8B-B14F-4D97-AF65-F5344CB8AC3E}">
        <p14:creationId xmlns:p14="http://schemas.microsoft.com/office/powerpoint/2010/main" xmlns="" val="114957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37C4C5A-29A2-B521-96AF-00C333C607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E82A82C2-E68C-11BD-52F5-CFCF3BA5955F}"/>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Person Specification</a:t>
            </a:r>
          </a:p>
        </p:txBody>
      </p:sp>
      <p:sp>
        <p:nvSpPr>
          <p:cNvPr id="3" name="Content Placeholder 2">
            <a:extLst>
              <a:ext uri="{FF2B5EF4-FFF2-40B4-BE49-F238E27FC236}">
                <a16:creationId xmlns:a16="http://schemas.microsoft.com/office/drawing/2014/main" xmlns="" id="{01E858C2-2D69-C3CA-C5C2-D1B3B16600E0}"/>
              </a:ext>
            </a:extLst>
          </p:cNvPr>
          <p:cNvSpPr>
            <a:spLocks noGrp="1"/>
          </p:cNvSpPr>
          <p:nvPr>
            <p:ph idx="1"/>
          </p:nvPr>
        </p:nvSpPr>
        <p:spPr>
          <a:xfrm>
            <a:off x="391622" y="2102437"/>
            <a:ext cx="7826828" cy="4632900"/>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Person Specification includes relevant care certificates and compliance with mandatory NHS standards (Jackson</a:t>
            </a:r>
            <a:r>
              <a:rPr lang="en-GB" sz="1800" i="1" u="none" strike="noStrike" dirty="0">
                <a:solidFill>
                  <a:schemeClr val="tx1"/>
                </a:solidFill>
                <a:effectLst/>
                <a:latin typeface="Arial" panose="020B0604020202020204" pitchFamily="34" charset="0"/>
                <a:ea typeface="Arial" panose="020B0604020202020204" pitchFamily="34" charset="0"/>
              </a:rPr>
              <a:t> et al.</a:t>
            </a:r>
            <a:r>
              <a:rPr lang="en-GB" sz="1800" u="none" strike="noStrike" dirty="0">
                <a:solidFill>
                  <a:schemeClr val="tx1"/>
                </a:solidFill>
                <a:effectLst/>
                <a:latin typeface="Arial" panose="020B0604020202020204" pitchFamily="34" charset="0"/>
                <a:ea typeface="Arial" panose="020B0604020202020204" pitchFamily="34" charset="0"/>
              </a:rPr>
              <a:t>, 2024).</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Candidates must demonstrate strong communication and interpersonal skills.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Evidence of compassion, professionalism, and adherence to NHS values is required.</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role demands physical stamina and emotional resilience.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Desirable criteria include prior healthcare experience and willingness to undertake further training.</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xmlns="" id="{CD148D55-2A03-194B-574D-4D75923684EB}"/>
              </a:ext>
            </a:extLst>
          </p:cNvPr>
          <p:cNvPicPr>
            <a:picLocks noChangeAspect="1"/>
          </p:cNvPicPr>
          <p:nvPr/>
        </p:nvPicPr>
        <p:blipFill>
          <a:blip r:embed="rId3" cstate="print"/>
          <a:stretch>
            <a:fillRect/>
          </a:stretch>
        </p:blipFill>
        <p:spPr>
          <a:xfrm>
            <a:off x="8600964" y="2361487"/>
            <a:ext cx="2908649" cy="4114800"/>
          </a:xfrm>
          <a:prstGeom prst="rect">
            <a:avLst/>
          </a:prstGeom>
        </p:spPr>
      </p:pic>
    </p:spTree>
    <p:extLst>
      <p:ext uri="{BB962C8B-B14F-4D97-AF65-F5344CB8AC3E}">
        <p14:creationId xmlns:p14="http://schemas.microsoft.com/office/powerpoint/2010/main" xmlns="" val="558321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68E8672-1EAF-E8BE-2A98-5393744477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10BD86F0-115F-8EB2-F4F5-D7D5273B7622}"/>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Selection Methods</a:t>
            </a:r>
          </a:p>
        </p:txBody>
      </p:sp>
      <p:sp>
        <p:nvSpPr>
          <p:cNvPr id="3" name="Content Placeholder 2">
            <a:extLst>
              <a:ext uri="{FF2B5EF4-FFF2-40B4-BE49-F238E27FC236}">
                <a16:creationId xmlns:a16="http://schemas.microsoft.com/office/drawing/2014/main" xmlns="" id="{72531926-E2A5-E1CA-8D5C-1B517D058713}"/>
              </a:ext>
            </a:extLst>
          </p:cNvPr>
          <p:cNvSpPr>
            <a:spLocks noGrp="1"/>
          </p:cNvSpPr>
          <p:nvPr>
            <p:ph idx="1"/>
          </p:nvPr>
        </p:nvSpPr>
        <p:spPr>
          <a:xfrm>
            <a:off x="425075" y="2024379"/>
            <a:ext cx="6544437" cy="4677504"/>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Applications will be screened against objective shortlisting criteria.</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Structured, competency-based interviews are used to assess role suitability (</a:t>
            </a:r>
            <a:r>
              <a:rPr lang="en-GB" sz="1800" u="none" strike="noStrike" dirty="0" err="1">
                <a:solidFill>
                  <a:schemeClr val="tx1"/>
                </a:solidFill>
                <a:effectLst/>
                <a:latin typeface="Arial" panose="020B0604020202020204" pitchFamily="34" charset="0"/>
                <a:ea typeface="Arial" panose="020B0604020202020204" pitchFamily="34" charset="0"/>
              </a:rPr>
              <a:t>Alowais</a:t>
            </a:r>
            <a:r>
              <a:rPr lang="en-GB" sz="1800" u="none" strike="noStrike" dirty="0">
                <a:solidFill>
                  <a:schemeClr val="tx1"/>
                </a:solidFill>
                <a:effectLst/>
                <a:latin typeface="Arial" panose="020B0604020202020204" pitchFamily="34" charset="0"/>
                <a:ea typeface="Arial" panose="020B0604020202020204" pitchFamily="34" charset="0"/>
              </a:rPr>
              <a:t>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2023).</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Values-based interview questions evaluate alignment with NHS principles.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Employment references and right-to-work checks are completed.</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Disclosure and Barring Service (DBS) checks ensure safeguarding compliance.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xmlns="" id="{9131C7E7-D413-13CE-0426-C97C4B6DAC21}"/>
              </a:ext>
            </a:extLst>
          </p:cNvPr>
          <p:cNvPicPr>
            <a:picLocks noChangeAspect="1"/>
          </p:cNvPicPr>
          <p:nvPr/>
        </p:nvPicPr>
        <p:blipFill>
          <a:blip r:embed="rId3"/>
          <a:stretch>
            <a:fillRect/>
          </a:stretch>
        </p:blipFill>
        <p:spPr>
          <a:xfrm>
            <a:off x="7047571" y="2474491"/>
            <a:ext cx="4999463" cy="3681353"/>
          </a:xfrm>
          <a:prstGeom prst="rect">
            <a:avLst/>
          </a:prstGeom>
        </p:spPr>
      </p:pic>
    </p:spTree>
    <p:extLst>
      <p:ext uri="{BB962C8B-B14F-4D97-AF65-F5344CB8AC3E}">
        <p14:creationId xmlns:p14="http://schemas.microsoft.com/office/powerpoint/2010/main" xmlns="" val="3947670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B95B447-8651-4ED3-3002-CBD48FB5B7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BACB2F96-B9FC-4C72-519D-7AFE2710BE00}"/>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Induction And Onboarding</a:t>
            </a:r>
          </a:p>
        </p:txBody>
      </p:sp>
      <p:sp>
        <p:nvSpPr>
          <p:cNvPr id="3" name="Content Placeholder 2">
            <a:extLst>
              <a:ext uri="{FF2B5EF4-FFF2-40B4-BE49-F238E27FC236}">
                <a16:creationId xmlns:a16="http://schemas.microsoft.com/office/drawing/2014/main" xmlns="" id="{DBC341FB-C643-D1D0-7EE5-4CF348362F91}"/>
              </a:ext>
            </a:extLst>
          </p:cNvPr>
          <p:cNvSpPr>
            <a:spLocks noGrp="1"/>
          </p:cNvSpPr>
          <p:nvPr>
            <p:ph idx="1"/>
          </p:nvPr>
        </p:nvSpPr>
        <p:spPr>
          <a:xfrm>
            <a:off x="436226" y="2018370"/>
            <a:ext cx="7269267" cy="4638908"/>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Induction introduces new starters to organisational policies and NHS values.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Mandatory training ensures compliance with safety and governance standards (Nazarko, 2024).</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Role-specific orientation supports early competence and confidence.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Supervised practice enables safe integration into clinical teams.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Effective onboarding improves retention, engagement, and early performance.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43647947-36EC-4088-21C2-257FC307D0A2}"/>
              </a:ext>
            </a:extLst>
          </p:cNvPr>
          <p:cNvPicPr>
            <a:picLocks noChangeAspect="1"/>
          </p:cNvPicPr>
          <p:nvPr/>
        </p:nvPicPr>
        <p:blipFill>
          <a:blip r:embed="rId3"/>
          <a:stretch>
            <a:fillRect/>
          </a:stretch>
        </p:blipFill>
        <p:spPr>
          <a:xfrm>
            <a:off x="8269986" y="2049149"/>
            <a:ext cx="3037351" cy="4577349"/>
          </a:xfrm>
          <a:prstGeom prst="rect">
            <a:avLst/>
          </a:prstGeom>
        </p:spPr>
      </p:pic>
    </p:spTree>
    <p:extLst>
      <p:ext uri="{BB962C8B-B14F-4D97-AF65-F5344CB8AC3E}">
        <p14:creationId xmlns:p14="http://schemas.microsoft.com/office/powerpoint/2010/main" xmlns="" val="4269420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9AD2AE5-FE6A-EAE9-4DE9-7D214D09BC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FFA592E9-1CC2-D222-6913-AA1C31CFEC67}"/>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Training And Development Needs</a:t>
            </a:r>
          </a:p>
        </p:txBody>
      </p:sp>
      <p:sp>
        <p:nvSpPr>
          <p:cNvPr id="3" name="Content Placeholder 2">
            <a:extLst>
              <a:ext uri="{FF2B5EF4-FFF2-40B4-BE49-F238E27FC236}">
                <a16:creationId xmlns:a16="http://schemas.microsoft.com/office/drawing/2014/main" xmlns="" id="{8332FA81-B047-BCD9-2459-27224D4D6518}"/>
              </a:ext>
            </a:extLst>
          </p:cNvPr>
          <p:cNvSpPr>
            <a:spLocks noGrp="1"/>
          </p:cNvSpPr>
          <p:nvPr>
            <p:ph idx="1"/>
          </p:nvPr>
        </p:nvSpPr>
        <p:spPr>
          <a:xfrm>
            <a:off x="447377" y="1962615"/>
            <a:ext cx="7815677" cy="4594302"/>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Ongoing training is required to maintain clinical competence and patient safety (King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2023).</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Mandatory updates include infection prevention, manual handling, and safeguarding.</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Communication and emotional intelligence training support patient-centred care.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Clinical skills development enhances confidence and role effectiveness.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Continuous professional development supports career progression and workforce capability.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4408DACA-160B-444B-6CCD-296581B8FE0E}"/>
              </a:ext>
            </a:extLst>
          </p:cNvPr>
          <p:cNvPicPr>
            <a:picLocks noChangeAspect="1"/>
          </p:cNvPicPr>
          <p:nvPr/>
        </p:nvPicPr>
        <p:blipFill>
          <a:blip r:embed="rId3" cstate="print"/>
          <a:stretch>
            <a:fillRect/>
          </a:stretch>
        </p:blipFill>
        <p:spPr>
          <a:xfrm>
            <a:off x="8092068" y="2590301"/>
            <a:ext cx="3951249" cy="2963437"/>
          </a:xfrm>
          <a:prstGeom prst="rect">
            <a:avLst/>
          </a:prstGeom>
        </p:spPr>
      </p:pic>
    </p:spTree>
    <p:extLst>
      <p:ext uri="{BB962C8B-B14F-4D97-AF65-F5344CB8AC3E}">
        <p14:creationId xmlns:p14="http://schemas.microsoft.com/office/powerpoint/2010/main" xmlns="" val="35566740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057E4CB-D244-EF9D-E37D-5AC562C79C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0B035076-A1B3-1DA4-5702-8357E859BA30}"/>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Learning And Development Theories</a:t>
            </a:r>
          </a:p>
        </p:txBody>
      </p:sp>
      <p:sp>
        <p:nvSpPr>
          <p:cNvPr id="3" name="Content Placeholder 2">
            <a:extLst>
              <a:ext uri="{FF2B5EF4-FFF2-40B4-BE49-F238E27FC236}">
                <a16:creationId xmlns:a16="http://schemas.microsoft.com/office/drawing/2014/main" xmlns="" id="{028EE5B5-E9C2-5B9F-B2D6-8F064A278620}"/>
              </a:ext>
            </a:extLst>
          </p:cNvPr>
          <p:cNvSpPr>
            <a:spLocks noGrp="1"/>
          </p:cNvSpPr>
          <p:nvPr>
            <p:ph idx="1"/>
          </p:nvPr>
        </p:nvSpPr>
        <p:spPr>
          <a:xfrm>
            <a:off x="425075" y="1962615"/>
            <a:ext cx="7525745" cy="4728117"/>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Behaviourist theory emphasises learning through reinforcement and observable behaviour change (Anwar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2024).</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Cognitivist theory focuses on mental processes such as understanding and problem-solving.</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Humanist theory highlights self-directed learning and personal growth.</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Experiential learning emphasises learning through reflection on practical experience.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These theories provide a framework for designing effective workplace training programmes.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7A893444-3AAA-C4C4-5E60-CEE7D82FA310}"/>
              </a:ext>
            </a:extLst>
          </p:cNvPr>
          <p:cNvPicPr>
            <a:picLocks noChangeAspect="1"/>
          </p:cNvPicPr>
          <p:nvPr/>
        </p:nvPicPr>
        <p:blipFill>
          <a:blip r:embed="rId3"/>
          <a:stretch>
            <a:fillRect/>
          </a:stretch>
        </p:blipFill>
        <p:spPr>
          <a:xfrm>
            <a:off x="8162692" y="2657256"/>
            <a:ext cx="3780263" cy="2808351"/>
          </a:xfrm>
          <a:prstGeom prst="rect">
            <a:avLst/>
          </a:prstGeom>
        </p:spPr>
      </p:pic>
    </p:spTree>
    <p:extLst>
      <p:ext uri="{BB962C8B-B14F-4D97-AF65-F5344CB8AC3E}">
        <p14:creationId xmlns:p14="http://schemas.microsoft.com/office/powerpoint/2010/main" xmlns="" val="1665171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991E3D1-00B7-7E36-5790-FC66643BAA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CFA0E12A-45A6-A032-0AE1-0DEF0288475F}"/>
              </a:ext>
            </a:extLst>
          </p:cNvPr>
          <p:cNvSpPr>
            <a:spLocks noGrp="1"/>
          </p:cNvSpPr>
          <p:nvPr>
            <p:ph type="title"/>
          </p:nvPr>
        </p:nvSpPr>
        <p:spPr/>
        <p:txBody>
          <a:bodyPr/>
          <a:lstStyle/>
          <a:p>
            <a:pPr algn="ctr"/>
            <a:r>
              <a:rPr lang="en-US" b="1" cap="none" dirty="0">
                <a:latin typeface="Arial" panose="020B0604020202020204" pitchFamily="34" charset="0"/>
                <a:cs typeface="Arial" panose="020B0604020202020204" pitchFamily="34" charset="0"/>
              </a:rPr>
              <a:t>Application And Evaluation Of Learning Theories</a:t>
            </a:r>
            <a:endParaRPr lang="en-GB" b="1"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02653927-C230-71DC-18C5-1A08AC259365}"/>
              </a:ext>
            </a:extLst>
          </p:cNvPr>
          <p:cNvSpPr>
            <a:spLocks noGrp="1"/>
          </p:cNvSpPr>
          <p:nvPr>
            <p:ph idx="1"/>
          </p:nvPr>
        </p:nvSpPr>
        <p:spPr>
          <a:xfrm>
            <a:off x="425076" y="2018372"/>
            <a:ext cx="8072154" cy="4750418"/>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Behaviourist approaches support compliance training but may encourage surface learning (</a:t>
            </a:r>
            <a:r>
              <a:rPr lang="en-GB" sz="1800" u="none" strike="noStrike" dirty="0" err="1">
                <a:solidFill>
                  <a:schemeClr val="tx1"/>
                </a:solidFill>
                <a:effectLst/>
                <a:latin typeface="Arial" panose="020B0604020202020204" pitchFamily="34" charset="0"/>
                <a:ea typeface="Arial" panose="020B0604020202020204" pitchFamily="34" charset="0"/>
              </a:rPr>
              <a:t>Cronjé</a:t>
            </a:r>
            <a:r>
              <a:rPr lang="en-GB" sz="1800" u="none" strike="noStrike" dirty="0">
                <a:solidFill>
                  <a:schemeClr val="tx1"/>
                </a:solidFill>
                <a:effectLst/>
                <a:latin typeface="Arial" panose="020B0604020202020204" pitchFamily="34" charset="0"/>
                <a:ea typeface="Arial" panose="020B0604020202020204" pitchFamily="34" charset="0"/>
              </a:rPr>
              <a:t>, 2022).</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Cognitivist methods enhance understanding but can be time-intensive to deliver.</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Humanist approaches improve motivation but may reduce standardisation of learning outcomes.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Experiential learning strengthens practical competence but may expose learners to variable practice quality.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A blended approach maximises effectiveness while mitigating individual theoretical limitations.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08E75DDA-99A1-B03A-D707-8F3C952FA982}"/>
              </a:ext>
            </a:extLst>
          </p:cNvPr>
          <p:cNvPicPr>
            <a:picLocks noChangeAspect="1"/>
          </p:cNvPicPr>
          <p:nvPr/>
        </p:nvPicPr>
        <p:blipFill>
          <a:blip r:embed="rId3" cstate="print"/>
          <a:stretch>
            <a:fillRect/>
          </a:stretch>
        </p:blipFill>
        <p:spPr>
          <a:xfrm>
            <a:off x="8858314" y="2772007"/>
            <a:ext cx="2908610" cy="3243146"/>
          </a:xfrm>
          <a:prstGeom prst="rect">
            <a:avLst/>
          </a:prstGeom>
        </p:spPr>
      </p:pic>
    </p:spTree>
    <p:extLst>
      <p:ext uri="{BB962C8B-B14F-4D97-AF65-F5344CB8AC3E}">
        <p14:creationId xmlns:p14="http://schemas.microsoft.com/office/powerpoint/2010/main" xmlns="" val="1487381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4C0B77F-8E0D-1662-8162-14FF212769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3D66B839-5F85-3348-4605-5E14A0251EFC}"/>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xmlns="" id="{975731F3-AE7E-2925-1822-54193CB8EB84}"/>
              </a:ext>
            </a:extLst>
          </p:cNvPr>
          <p:cNvSpPr>
            <a:spLocks noGrp="1"/>
          </p:cNvSpPr>
          <p:nvPr>
            <p:ph idx="1"/>
          </p:nvPr>
        </p:nvSpPr>
        <p:spPr>
          <a:xfrm>
            <a:off x="402773" y="1973766"/>
            <a:ext cx="7603803" cy="4427035"/>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Effective recruitment is essential to ensure workforce capability and patient safety.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Job analysis, descriptions, and person specifications improve role clarity and selection quality.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Robust selection and onboarding processes support early performance and retention.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Targeted training and development enhance individual and team effectiveness.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7E61A469-C5CB-A188-9B1B-70AD033BD064}"/>
              </a:ext>
            </a:extLst>
          </p:cNvPr>
          <p:cNvPicPr>
            <a:picLocks noChangeAspect="1"/>
          </p:cNvPicPr>
          <p:nvPr/>
        </p:nvPicPr>
        <p:blipFill>
          <a:blip r:embed="rId3"/>
          <a:stretch>
            <a:fillRect/>
          </a:stretch>
        </p:blipFill>
        <p:spPr>
          <a:xfrm>
            <a:off x="8089280" y="3004407"/>
            <a:ext cx="3997364" cy="2664909"/>
          </a:xfrm>
          <a:prstGeom prst="rect">
            <a:avLst/>
          </a:prstGeom>
        </p:spPr>
      </p:pic>
    </p:spTree>
    <p:extLst>
      <p:ext uri="{BB962C8B-B14F-4D97-AF65-F5344CB8AC3E}">
        <p14:creationId xmlns:p14="http://schemas.microsoft.com/office/powerpoint/2010/main" xmlns="" val="2835857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21B0757-8062-4B04-226B-C27E398A8A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075E3F23-D2CF-8C12-825D-DEC7B10BB3D8}"/>
              </a:ext>
            </a:extLst>
          </p:cNvPr>
          <p:cNvSpPr>
            <a:spLocks noGrp="1"/>
          </p:cNvSpPr>
          <p:nvPr>
            <p:ph type="title"/>
          </p:nvPr>
        </p:nvSpPr>
        <p:spPr/>
        <p:txBody>
          <a:bodyPr/>
          <a:lstStyle/>
          <a:p>
            <a:pPr algn="ctr"/>
            <a:r>
              <a:rPr lang="en-GB" cap="none"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xmlns="" id="{34508C2F-93E7-0A4D-3568-AF0B458FF04B}"/>
              </a:ext>
            </a:extLst>
          </p:cNvPr>
          <p:cNvSpPr>
            <a:spLocks noGrp="1"/>
          </p:cNvSpPr>
          <p:nvPr>
            <p:ph idx="1"/>
          </p:nvPr>
        </p:nvSpPr>
        <p:spPr>
          <a:xfrm>
            <a:off x="197005" y="2080135"/>
            <a:ext cx="11797989" cy="4387572"/>
          </a:xfrm>
          <a:solidFill>
            <a:schemeClr val="accent1">
              <a:lumMod val="10000"/>
              <a:lumOff val="90000"/>
            </a:schemeClr>
          </a:solidFill>
        </p:spPr>
        <p:txBody>
          <a:bodyPr>
            <a:normAutofit fontScale="62500" lnSpcReduction="20000"/>
          </a:bodyPr>
          <a:lstStyle/>
          <a:p>
            <a:pPr algn="just">
              <a:lnSpc>
                <a:spcPct val="150000"/>
              </a:lnSpc>
              <a:spcAft>
                <a:spcPts val="1100"/>
              </a:spcAft>
              <a:buFont typeface="Wingdings" panose="05000000000000000000" pitchFamily="2" charset="2"/>
              <a:buChar char="§"/>
            </a:pPr>
            <a:r>
              <a:rPr lang="en-GB" sz="1800" dirty="0" err="1">
                <a:effectLst/>
                <a:latin typeface="Arial" panose="020B0604020202020204" pitchFamily="34" charset="0"/>
                <a:ea typeface="Arial" panose="020B0604020202020204" pitchFamily="34" charset="0"/>
              </a:rPr>
              <a:t>Alowais</a:t>
            </a:r>
            <a:r>
              <a:rPr lang="en-GB" sz="1800" dirty="0">
                <a:effectLst/>
                <a:latin typeface="Arial" panose="020B0604020202020204" pitchFamily="34" charset="0"/>
                <a:ea typeface="Arial" panose="020B0604020202020204" pitchFamily="34" charset="0"/>
              </a:rPr>
              <a:t>, S.A., Alghamdi, S.S., </a:t>
            </a:r>
            <a:r>
              <a:rPr lang="en-GB" sz="1800" dirty="0" err="1">
                <a:effectLst/>
                <a:latin typeface="Arial" panose="020B0604020202020204" pitchFamily="34" charset="0"/>
                <a:ea typeface="Arial" panose="020B0604020202020204" pitchFamily="34" charset="0"/>
              </a:rPr>
              <a:t>Alsuhebany</a:t>
            </a:r>
            <a:r>
              <a:rPr lang="en-GB" sz="1800" dirty="0">
                <a:effectLst/>
                <a:latin typeface="Arial" panose="020B0604020202020204" pitchFamily="34" charset="0"/>
                <a:ea typeface="Arial" panose="020B0604020202020204" pitchFamily="34" charset="0"/>
              </a:rPr>
              <a:t>, N., Alqahtani, T., Alshaya, A., </a:t>
            </a:r>
            <a:r>
              <a:rPr lang="en-GB" sz="1800" dirty="0" err="1">
                <a:effectLst/>
                <a:latin typeface="Arial" panose="020B0604020202020204" pitchFamily="34" charset="0"/>
                <a:ea typeface="Arial" panose="020B0604020202020204" pitchFamily="34" charset="0"/>
              </a:rPr>
              <a:t>Almohareb</a:t>
            </a:r>
            <a:r>
              <a:rPr lang="en-GB" sz="1800" dirty="0">
                <a:effectLst/>
                <a:latin typeface="Arial" panose="020B0604020202020204" pitchFamily="34" charset="0"/>
                <a:ea typeface="Arial" panose="020B0604020202020204" pitchFamily="34" charset="0"/>
              </a:rPr>
              <a:t>, S.N., </a:t>
            </a:r>
            <a:r>
              <a:rPr lang="en-GB" sz="1800" dirty="0" err="1">
                <a:effectLst/>
                <a:latin typeface="Arial" panose="020B0604020202020204" pitchFamily="34" charset="0"/>
                <a:ea typeface="Arial" panose="020B0604020202020204" pitchFamily="34" charset="0"/>
              </a:rPr>
              <a:t>Aldairem</a:t>
            </a:r>
            <a:r>
              <a:rPr lang="en-GB" sz="1800" dirty="0">
                <a:effectLst/>
                <a:latin typeface="Arial" panose="020B0604020202020204" pitchFamily="34" charset="0"/>
                <a:ea typeface="Arial" panose="020B0604020202020204" pitchFamily="34" charset="0"/>
              </a:rPr>
              <a:t>, A., </a:t>
            </a:r>
            <a:r>
              <a:rPr lang="en-GB" sz="1800" dirty="0" err="1">
                <a:effectLst/>
                <a:latin typeface="Arial" panose="020B0604020202020204" pitchFamily="34" charset="0"/>
                <a:ea typeface="Arial" panose="020B0604020202020204" pitchFamily="34" charset="0"/>
              </a:rPr>
              <a:t>Alrashed</a:t>
            </a:r>
            <a:r>
              <a:rPr lang="en-GB" sz="1800" dirty="0">
                <a:effectLst/>
                <a:latin typeface="Arial" panose="020B0604020202020204" pitchFamily="34" charset="0"/>
                <a:ea typeface="Arial" panose="020B0604020202020204" pitchFamily="34" charset="0"/>
              </a:rPr>
              <a:t>, M., Saleh, K.B., Badreldin, H.A., Yami, A., Harbi, S.A. and </a:t>
            </a:r>
            <a:r>
              <a:rPr lang="en-GB" sz="1800" dirty="0" err="1">
                <a:effectLst/>
                <a:latin typeface="Arial" panose="020B0604020202020204" pitchFamily="34" charset="0"/>
                <a:ea typeface="Arial" panose="020B0604020202020204" pitchFamily="34" charset="0"/>
              </a:rPr>
              <a:t>Albekairy</a:t>
            </a:r>
            <a:r>
              <a:rPr lang="en-GB" sz="1800" dirty="0">
                <a:effectLst/>
                <a:latin typeface="Arial" panose="020B0604020202020204" pitchFamily="34" charset="0"/>
                <a:ea typeface="Arial" panose="020B0604020202020204" pitchFamily="34" charset="0"/>
              </a:rPr>
              <a:t>, A.M. (2023) 'Revolutionising healthcare: the Role of Artificial Intelligence in Clinical Practice', </a:t>
            </a:r>
            <a:r>
              <a:rPr lang="en-GB" sz="1800" i="1" dirty="0">
                <a:effectLst/>
                <a:latin typeface="Arial" panose="020B0604020202020204" pitchFamily="34" charset="0"/>
                <a:ea typeface="Arial" panose="020B0604020202020204" pitchFamily="34" charset="0"/>
              </a:rPr>
              <a:t>BMC Medical Education</a:t>
            </a:r>
            <a:r>
              <a:rPr lang="en-GB" sz="1800" dirty="0">
                <a:effectLst/>
                <a:latin typeface="Arial" panose="020B0604020202020204" pitchFamily="34" charset="0"/>
                <a:ea typeface="Arial" panose="020B0604020202020204" pitchFamily="34" charset="0"/>
              </a:rPr>
              <a:t>, 23(1), pp. 1–15. Available at: https://doi.org/10.1186/s12909-023-04698-z.</a:t>
            </a:r>
            <a:endParaRPr lang="en-US" sz="1800" dirty="0">
              <a:effectLst/>
              <a:latin typeface="Arial" panose="020B0604020202020204" pitchFamily="34" charset="0"/>
              <a:ea typeface="Arial" panose="020B0604020202020204" pitchFamily="34" charset="0"/>
            </a:endParaRPr>
          </a:p>
          <a:p>
            <a:pPr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Anwar, M.N., Sultan, A., Ali, F. and Hayat, S. (2024) 'Application of Behaviourist Theory in Classroom Instructional Reforms', </a:t>
            </a:r>
            <a:r>
              <a:rPr lang="en-GB" sz="1800" i="1" dirty="0" err="1">
                <a:effectLst/>
                <a:latin typeface="Arial" panose="020B0604020202020204" pitchFamily="34" charset="0"/>
                <a:ea typeface="Arial" panose="020B0604020202020204" pitchFamily="34" charset="0"/>
              </a:rPr>
              <a:t>Qlantic</a:t>
            </a:r>
            <a:r>
              <a:rPr lang="en-GB" sz="1800" i="1" dirty="0">
                <a:effectLst/>
                <a:latin typeface="Arial" panose="020B0604020202020204" pitchFamily="34" charset="0"/>
                <a:ea typeface="Arial" panose="020B0604020202020204" pitchFamily="34" charset="0"/>
              </a:rPr>
              <a:t> Journal of Social Sciences and Humanities</a:t>
            </a:r>
            <a:r>
              <a:rPr lang="en-GB" sz="1800" dirty="0">
                <a:effectLst/>
                <a:latin typeface="Arial" panose="020B0604020202020204" pitchFamily="34" charset="0"/>
                <a:ea typeface="Arial" panose="020B0604020202020204" pitchFamily="34" charset="0"/>
              </a:rPr>
              <a:t>, 5(2), pp. 341–350. Available at: https://doi.org/10.55737/qjssh.319972469.</a:t>
            </a:r>
            <a:endParaRPr lang="en-US" sz="1800" dirty="0">
              <a:effectLst/>
              <a:latin typeface="Arial" panose="020B0604020202020204" pitchFamily="34" charset="0"/>
              <a:ea typeface="Arial" panose="020B0604020202020204" pitchFamily="34" charset="0"/>
            </a:endParaRPr>
          </a:p>
          <a:p>
            <a:pPr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Carroll, R.E., Vries, K.D., Goodman, C. and Brown, J. (2024) ‘Health care assistant and registered nurse dyads, working together and apart – a qualitative study’, </a:t>
            </a:r>
            <a:r>
              <a:rPr lang="en-GB" sz="1800" i="1" dirty="0">
                <a:effectLst/>
                <a:latin typeface="Arial" panose="020B0604020202020204" pitchFamily="34" charset="0"/>
                <a:ea typeface="Arial" panose="020B0604020202020204" pitchFamily="34" charset="0"/>
              </a:rPr>
              <a:t>BMC Nursing</a:t>
            </a:r>
            <a:r>
              <a:rPr lang="en-GB" sz="1800" dirty="0">
                <a:effectLst/>
                <a:latin typeface="Arial" panose="020B0604020202020204" pitchFamily="34" charset="0"/>
                <a:ea typeface="Arial" panose="020B0604020202020204" pitchFamily="34" charset="0"/>
              </a:rPr>
              <a:t>, 23(1), pp. 591–613. Available at: https://doi.org/10.1186/s12912-024-02619-z.</a:t>
            </a:r>
            <a:endParaRPr lang="en-US" sz="1800" dirty="0">
              <a:effectLst/>
              <a:latin typeface="Arial" panose="020B0604020202020204" pitchFamily="34" charset="0"/>
              <a:ea typeface="Arial" panose="020B0604020202020204" pitchFamily="34" charset="0"/>
            </a:endParaRPr>
          </a:p>
          <a:p>
            <a:pPr algn="just">
              <a:lnSpc>
                <a:spcPct val="150000"/>
              </a:lnSpc>
              <a:spcAft>
                <a:spcPts val="1100"/>
              </a:spcAft>
              <a:buFont typeface="Wingdings" panose="05000000000000000000" pitchFamily="2" charset="2"/>
              <a:buChar char="§"/>
            </a:pPr>
            <a:r>
              <a:rPr lang="en-GB" sz="1800" dirty="0" err="1">
                <a:effectLst/>
                <a:latin typeface="Arial" panose="020B0604020202020204" pitchFamily="34" charset="0"/>
                <a:ea typeface="Arial" panose="020B0604020202020204" pitchFamily="34" charset="0"/>
              </a:rPr>
              <a:t>Cronjé</a:t>
            </a:r>
            <a:r>
              <a:rPr lang="en-GB" sz="1800" dirty="0">
                <a:effectLst/>
                <a:latin typeface="Arial" panose="020B0604020202020204" pitchFamily="34" charset="0"/>
                <a:ea typeface="Arial" panose="020B0604020202020204" pitchFamily="34" charset="0"/>
              </a:rPr>
              <a:t>, J.C. (2022) ‘Blending Behaviourism and Constructivism: A Case Study in Support of a New Definition of Blended Learning’, </a:t>
            </a:r>
            <a:r>
              <a:rPr lang="en-GB" sz="1800" i="1" dirty="0" err="1">
                <a:effectLst/>
                <a:latin typeface="Arial" panose="020B0604020202020204" pitchFamily="34" charset="0"/>
                <a:ea typeface="Arial" panose="020B0604020202020204" pitchFamily="34" charset="0"/>
              </a:rPr>
              <a:t>Progressio</a:t>
            </a:r>
            <a:r>
              <a:rPr lang="en-GB" sz="1800" dirty="0">
                <a:effectLst/>
                <a:latin typeface="Arial" panose="020B0604020202020204" pitchFamily="34" charset="0"/>
                <a:ea typeface="Arial" panose="020B0604020202020204" pitchFamily="34" charset="0"/>
              </a:rPr>
              <a:t>, 41(1), pp. 428–440. Available at: https://doi.org/10.25159/2663-5895/8314.</a:t>
            </a:r>
            <a:endParaRPr lang="en-US" sz="1800" dirty="0">
              <a:effectLst/>
              <a:latin typeface="Arial" panose="020B0604020202020204" pitchFamily="34" charset="0"/>
              <a:ea typeface="Arial" panose="020B0604020202020204" pitchFamily="34" charset="0"/>
            </a:endParaRPr>
          </a:p>
          <a:p>
            <a:pPr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Cui, N., Liang, R., Yan, X., Song, Y., Meng, L., Zhang, H. and Chu, Y. (2025) ‘Exploring the core characteristics of competence in healthcare assistants: a scoping review protocol’, </a:t>
            </a:r>
            <a:r>
              <a:rPr lang="en-GB" sz="1800" i="1" dirty="0">
                <a:effectLst/>
                <a:latin typeface="Arial" panose="020B0604020202020204" pitchFamily="34" charset="0"/>
                <a:ea typeface="Arial" panose="020B0604020202020204" pitchFamily="34" charset="0"/>
              </a:rPr>
              <a:t>BMJ Open</a:t>
            </a:r>
            <a:r>
              <a:rPr lang="en-GB" sz="1800" dirty="0">
                <a:effectLst/>
                <a:latin typeface="Arial" panose="020B0604020202020204" pitchFamily="34" charset="0"/>
                <a:ea typeface="Arial" panose="020B0604020202020204" pitchFamily="34" charset="0"/>
              </a:rPr>
              <a:t>, 15(9), pp. 107–248. Available at: https://doi.org/10.1136/bmjopen-2025-107248.</a:t>
            </a:r>
            <a:endParaRPr lang="en-US" sz="1800" dirty="0">
              <a:effectLst/>
              <a:latin typeface="Arial" panose="020B0604020202020204" pitchFamily="34" charset="0"/>
              <a:ea typeface="Arial" panose="020B0604020202020204" pitchFamily="34" charset="0"/>
            </a:endParaRPr>
          </a:p>
          <a:p>
            <a:pPr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Jackson, J., </a:t>
            </a:r>
            <a:r>
              <a:rPr lang="en-GB" sz="1800" dirty="0" err="1">
                <a:effectLst/>
                <a:latin typeface="Arial" panose="020B0604020202020204" pitchFamily="34" charset="0"/>
                <a:ea typeface="Arial" panose="020B0604020202020204" pitchFamily="34" charset="0"/>
              </a:rPr>
              <a:t>Gadimova</a:t>
            </a:r>
            <a:r>
              <a:rPr lang="en-GB" sz="1800" dirty="0">
                <a:effectLst/>
                <a:latin typeface="Arial" panose="020B0604020202020204" pitchFamily="34" charset="0"/>
                <a:ea typeface="Arial" panose="020B0604020202020204" pitchFamily="34" charset="0"/>
              </a:rPr>
              <a:t>, F. and </a:t>
            </a:r>
            <a:r>
              <a:rPr lang="en-GB" sz="1800" dirty="0" err="1">
                <a:effectLst/>
                <a:latin typeface="Arial" panose="020B0604020202020204" pitchFamily="34" charset="0"/>
                <a:ea typeface="Arial" panose="020B0604020202020204" pitchFamily="34" charset="0"/>
              </a:rPr>
              <a:t>Epko</a:t>
            </a:r>
            <a:r>
              <a:rPr lang="en-GB" sz="1800" dirty="0">
                <a:effectLst/>
                <a:latin typeface="Arial" panose="020B0604020202020204" pitchFamily="34" charset="0"/>
                <a:ea typeface="Arial" panose="020B0604020202020204" pitchFamily="34" charset="0"/>
              </a:rPr>
              <a:t>, S. (2024) 'A nurse by any other name? An international comparison of nomenclature and regulation of healthcare assistants, </a:t>
            </a:r>
            <a:r>
              <a:rPr lang="en-GB" sz="1800" i="1" dirty="0">
                <a:effectLst/>
                <a:latin typeface="Arial" panose="020B0604020202020204" pitchFamily="34" charset="0"/>
                <a:ea typeface="Arial" panose="020B0604020202020204" pitchFamily="34" charset="0"/>
              </a:rPr>
              <a:t>International Journal of Nursing Studies Advances</a:t>
            </a:r>
            <a:r>
              <a:rPr lang="en-GB" sz="1800" dirty="0">
                <a:effectLst/>
                <a:latin typeface="Arial" panose="020B0604020202020204" pitchFamily="34" charset="0"/>
                <a:ea typeface="Arial" panose="020B0604020202020204" pitchFamily="34" charset="0"/>
              </a:rPr>
              <a:t>, 29(9), pp. 100–200. Available at: https://doi.org/10.1016/j.ijnsa.2024.100200.</a:t>
            </a:r>
            <a:endParaRPr lang="en-US" sz="1800" dirty="0">
              <a:effectLst/>
              <a:latin typeface="Arial" panose="020B0604020202020204" pitchFamily="34" charset="0"/>
              <a:ea typeface="Arial" panose="020B0604020202020204" pitchFamily="34" charset="0"/>
            </a:endParaRPr>
          </a:p>
          <a:p>
            <a:pPr algn="just">
              <a:lnSpc>
                <a:spcPct val="150000"/>
              </a:lnSpc>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737182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151278D-6490-F58F-EE68-8E2ED32FB5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E04060ED-B60F-3BB8-05A8-B00055F5F910}"/>
              </a:ext>
            </a:extLst>
          </p:cNvPr>
          <p:cNvSpPr>
            <a:spLocks noGrp="1"/>
          </p:cNvSpPr>
          <p:nvPr>
            <p:ph type="title"/>
          </p:nvPr>
        </p:nvSpPr>
        <p:spPr/>
        <p:txBody>
          <a:bodyPr/>
          <a:lstStyle/>
          <a:p>
            <a:pPr algn="ctr"/>
            <a:r>
              <a:rPr lang="en-GB" cap="none"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xmlns="" id="{D1019EA7-E835-C896-47F9-975380131006}"/>
              </a:ext>
            </a:extLst>
          </p:cNvPr>
          <p:cNvSpPr>
            <a:spLocks noGrp="1"/>
          </p:cNvSpPr>
          <p:nvPr>
            <p:ph idx="1"/>
          </p:nvPr>
        </p:nvSpPr>
        <p:spPr>
          <a:xfrm>
            <a:off x="390293" y="2118733"/>
            <a:ext cx="11210691" cy="4505092"/>
          </a:xfrm>
          <a:solidFill>
            <a:schemeClr val="accent1">
              <a:lumMod val="10000"/>
              <a:lumOff val="90000"/>
            </a:schemeClr>
          </a:solidFill>
        </p:spPr>
        <p:txBody>
          <a:bodyPr>
            <a:normAutofit fontScale="62500" lnSpcReduction="20000"/>
          </a:bodyPr>
          <a:lstStyle/>
          <a:p>
            <a:pPr marR="0"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King, R., Laker, S., Alden, S., Ryan, T., Wood, E., Tod, A., Senek, M., Taylor, B. and Robertson, S. (2023) ‘Training and development experiences of nursing associate trainees based in primary care across England: a qualitative study’, </a:t>
            </a:r>
            <a:r>
              <a:rPr lang="en-GB" sz="1800" i="1" dirty="0">
                <a:effectLst/>
                <a:latin typeface="Arial" panose="020B0604020202020204" pitchFamily="34" charset="0"/>
                <a:ea typeface="Arial" panose="020B0604020202020204" pitchFamily="34" charset="0"/>
              </a:rPr>
              <a:t>Training and development experiences of nursing associate trainees based in primary care across England: a qualitative study</a:t>
            </a:r>
            <a:r>
              <a:rPr lang="en-GB" sz="1800" dirty="0">
                <a:effectLst/>
                <a:latin typeface="Arial" panose="020B0604020202020204" pitchFamily="34" charset="0"/>
                <a:ea typeface="Arial" panose="020B0604020202020204" pitchFamily="34" charset="0"/>
              </a:rPr>
              <a:t>, 24(24), pp. 287–305. Available at: https://doi.org/10.1017/s1463423623000221.</a:t>
            </a:r>
            <a:endParaRPr lang="en-US" sz="1800" dirty="0">
              <a:effectLst/>
              <a:latin typeface="Arial" panose="020B0604020202020204" pitchFamily="34" charset="0"/>
              <a:ea typeface="Arial" panose="020B0604020202020204" pitchFamily="34" charset="0"/>
            </a:endParaRPr>
          </a:p>
          <a:p>
            <a:pPr marR="0"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Nazarko, L. (2024) ‘Supporting healthcare assistants in the workplace’, </a:t>
            </a:r>
            <a:r>
              <a:rPr lang="en-GB" sz="1800" i="1" dirty="0">
                <a:effectLst/>
                <a:latin typeface="Arial" panose="020B0604020202020204" pitchFamily="34" charset="0"/>
                <a:ea typeface="Arial" panose="020B0604020202020204" pitchFamily="34" charset="0"/>
              </a:rPr>
              <a:t>British Journal of Healthcare Assistants</a:t>
            </a:r>
            <a:r>
              <a:rPr lang="en-GB" sz="1800" dirty="0">
                <a:effectLst/>
                <a:latin typeface="Arial" panose="020B0604020202020204" pitchFamily="34" charset="0"/>
                <a:ea typeface="Arial" panose="020B0604020202020204" pitchFamily="34" charset="0"/>
              </a:rPr>
              <a:t>, 18(1), pp. 22–25. Available at: https://doi.org/10.12968/bjha.2024.18.1.022.</a:t>
            </a:r>
            <a:endParaRPr lang="en-US" sz="1800" dirty="0">
              <a:effectLst/>
              <a:latin typeface="Arial" panose="020B0604020202020204" pitchFamily="34" charset="0"/>
              <a:ea typeface="Arial" panose="020B0604020202020204" pitchFamily="34" charset="0"/>
            </a:endParaRPr>
          </a:p>
          <a:p>
            <a:pPr marR="0"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NHS (2026) </a:t>
            </a:r>
            <a:r>
              <a:rPr lang="en-GB" sz="1800" i="1" dirty="0">
                <a:effectLst/>
                <a:latin typeface="Arial" panose="020B0604020202020204" pitchFamily="34" charset="0"/>
                <a:ea typeface="Arial" panose="020B0604020202020204" pitchFamily="34" charset="0"/>
              </a:rPr>
              <a:t>About us</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Guy’s and St Thomas’ NHS Foundation Trust</a:t>
            </a:r>
            <a:r>
              <a:rPr lang="en-GB" sz="1800" dirty="0">
                <a:effectLst/>
                <a:latin typeface="Arial" panose="020B0604020202020204" pitchFamily="34" charset="0"/>
                <a:ea typeface="Arial" panose="020B0604020202020204" pitchFamily="34" charset="0"/>
              </a:rPr>
              <a:t>. Available at: https://www.guysandstthomas.nhs.uk/about-us (Accessed: 24 January 2026).</a:t>
            </a:r>
            <a:endParaRPr lang="en-US" sz="1800" dirty="0">
              <a:effectLst/>
              <a:latin typeface="Arial" panose="020B0604020202020204" pitchFamily="34" charset="0"/>
              <a:ea typeface="Arial" panose="020B0604020202020204" pitchFamily="34" charset="0"/>
            </a:endParaRPr>
          </a:p>
          <a:p>
            <a:pPr marR="0"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Patel, K., Kendrick, A., Gay, S., Holland, R. and Anderson, E.S. (2024) 'Is it worth it? A comparison study of medical students' aspirations for gaining the Health Care Certificate following employment as Healthcare Assistants, </a:t>
            </a:r>
            <a:r>
              <a:rPr lang="en-GB" sz="1800" i="1" dirty="0">
                <a:effectLst/>
                <a:latin typeface="Arial" panose="020B0604020202020204" pitchFamily="34" charset="0"/>
                <a:ea typeface="Arial" panose="020B0604020202020204" pitchFamily="34" charset="0"/>
              </a:rPr>
              <a:t>Medical Teacher</a:t>
            </a:r>
            <a:r>
              <a:rPr lang="en-GB" sz="1800" dirty="0">
                <a:effectLst/>
                <a:latin typeface="Arial" panose="020B0604020202020204" pitchFamily="34" charset="0"/>
                <a:ea typeface="Arial" panose="020B0604020202020204" pitchFamily="34" charset="0"/>
              </a:rPr>
              <a:t>, 29(6), pp. 1–11. Available at: https://doi.org/10.1080/0142159x.2024.2407128.</a:t>
            </a:r>
            <a:endParaRPr lang="en-US" sz="1800" dirty="0">
              <a:effectLst/>
              <a:latin typeface="Arial" panose="020B0604020202020204" pitchFamily="34" charset="0"/>
              <a:ea typeface="Arial" panose="020B0604020202020204" pitchFamily="34" charset="0"/>
            </a:endParaRPr>
          </a:p>
          <a:p>
            <a:pPr marR="0"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Senek, M., Long, J., Ohlsen, S., Finn, R., Weich, S., Ryan, T. and Wood, E. (2025) ‘Factors affecting the retention of healthcare assistants in English mental health services: a qualitative interview study’, </a:t>
            </a:r>
            <a:r>
              <a:rPr lang="en-GB" sz="1800" i="1" dirty="0">
                <a:effectLst/>
                <a:latin typeface="Arial" panose="020B0604020202020204" pitchFamily="34" charset="0"/>
                <a:ea typeface="Arial" panose="020B0604020202020204" pitchFamily="34" charset="0"/>
              </a:rPr>
              <a:t>BMC Health Services Research</a:t>
            </a:r>
            <a:r>
              <a:rPr lang="en-GB" sz="1800" dirty="0">
                <a:effectLst/>
                <a:latin typeface="Arial" panose="020B0604020202020204" pitchFamily="34" charset="0"/>
                <a:ea typeface="Arial" panose="020B0604020202020204" pitchFamily="34" charset="0"/>
              </a:rPr>
              <a:t>, 25(1), pp. 1–15. Available at: https://doi.org/10.1186/s12913-025-12665-1.</a:t>
            </a:r>
            <a:endParaRPr lang="en-US" sz="1800" dirty="0">
              <a:effectLst/>
              <a:latin typeface="Arial" panose="020B0604020202020204" pitchFamily="34" charset="0"/>
              <a:ea typeface="Arial" panose="020B0604020202020204" pitchFamily="34" charset="0"/>
            </a:endParaRPr>
          </a:p>
          <a:p>
            <a:pPr algn="just">
              <a:lnSpc>
                <a:spcPct val="150000"/>
              </a:lnSpc>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501767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60FEF5B9-01F9-96AF-765E-D4119447BFD6}"/>
              </a:ext>
            </a:extLst>
          </p:cNvPr>
          <p:cNvPicPr>
            <a:picLocks noChangeAspect="1"/>
          </p:cNvPicPr>
          <p:nvPr/>
        </p:nvPicPr>
        <p:blipFill>
          <a:blip r:embed="rId2"/>
          <a:stretch>
            <a:fillRect/>
          </a:stretch>
        </p:blipFill>
        <p:spPr>
          <a:xfrm>
            <a:off x="3428070" y="2233728"/>
            <a:ext cx="5715000" cy="4286250"/>
          </a:xfrm>
          <a:prstGeom prst="rect">
            <a:avLst/>
          </a:prstGeom>
        </p:spPr>
      </p:pic>
    </p:spTree>
    <p:extLst>
      <p:ext uri="{BB962C8B-B14F-4D97-AF65-F5344CB8AC3E}">
        <p14:creationId xmlns:p14="http://schemas.microsoft.com/office/powerpoint/2010/main" xmlns="" val="321168593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65</TotalTime>
  <Words>2832</Words>
  <PresentationFormat>Custom</PresentationFormat>
  <Paragraphs>143</Paragraphs>
  <Slides>19</Slides>
  <Notes>17</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Dividend</vt:lpstr>
      <vt:lpstr>Slide 1</vt:lpstr>
      <vt:lpstr>Table of Contents</vt:lpstr>
      <vt:lpstr>Slide 3</vt:lpstr>
      <vt:lpstr>Introduction</vt:lpstr>
      <vt:lpstr>Company overview: Guy’s and St Thomas’ NHS Foundation Trust</vt:lpstr>
      <vt:lpstr>Job Role Overview: Healthcare Assistant (HCA)</vt:lpstr>
      <vt:lpstr>Overview Of Recruitment Process</vt:lpstr>
      <vt:lpstr>Job Analysis</vt:lpstr>
      <vt:lpstr>Job Description: Healthcare Assistant (HCA)</vt:lpstr>
      <vt:lpstr>Person Specification</vt:lpstr>
      <vt:lpstr>Selection Methods</vt:lpstr>
      <vt:lpstr>Induction And Onboarding</vt:lpstr>
      <vt:lpstr>Training And Development Needs</vt:lpstr>
      <vt:lpstr>Learning And Development Theories</vt:lpstr>
      <vt:lpstr>Application And Evaluation Of Learning Theories</vt:lpstr>
      <vt:lpstr>Conclusion </vt:lpstr>
      <vt:lpstr>Reference List</vt:lpstr>
      <vt:lpstr>Reference List</vt:lpstr>
      <vt:lpstr>Slide 19</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USER</cp:lastModifiedBy>
  <cp:revision>1</cp:revision>
  <dcterms:created xsi:type="dcterms:W3CDTF">2026-01-24T11:04:59Z</dcterms:created>
  <dcterms:modified xsi:type="dcterms:W3CDTF">2026-02-01T13:00:08Z</dcterms:modified>
</cp:coreProperties>
</file>