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12192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292E"/>
    <a:srgbClr val="C33B3B"/>
    <a:srgbClr val="D37D7C"/>
    <a:srgbClr val="F2D9B0"/>
    <a:srgbClr val="CFBF9D"/>
    <a:srgbClr val="CEAA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8" autoAdjust="0"/>
    <p:restoredTop sz="94631" autoAdjust="0"/>
  </p:normalViewPr>
  <p:slideViewPr>
    <p:cSldViewPr snapToGrid="0">
      <p:cViewPr varScale="1">
        <p:scale>
          <a:sx n="47" d="100"/>
          <a:sy n="47" d="100"/>
        </p:scale>
        <p:origin x="18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1/3/2020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1/3/2020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152525" y="7029450"/>
            <a:ext cx="9886950" cy="512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388374" y="336753"/>
            <a:ext cx="11415252" cy="1481775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18" Type="http://schemas.openxmlformats.org/officeDocument/2006/relationships/image" Target="../media/image15.jpeg"/><Relationship Id="rId3" Type="http://schemas.openxmlformats.org/officeDocument/2006/relationships/image" Target="../media/image2.svg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17" Type="http://schemas.openxmlformats.org/officeDocument/2006/relationships/image" Target="../media/image14.jpeg"/><Relationship Id="rId2" Type="http://schemas.openxmlformats.org/officeDocument/2006/relationships/image" Target="../media/image1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hyperlink" Target="https://www.verywellmind.com/what-is-negative-reinforcement-2795410" TargetMode="External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hyperlink" Target="https://www.verywellmind.com/what-is-positive-reinforcement-2795412" TargetMode="External"/><Relationship Id="rId9" Type="http://schemas.openxmlformats.org/officeDocument/2006/relationships/image" Target="../media/image6.svg"/><Relationship Id="rId1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roup 120" descr="Pencil Tip">
            <a:extLst>
              <a:ext uri="{FF2B5EF4-FFF2-40B4-BE49-F238E27FC236}">
                <a16:creationId xmlns:a16="http://schemas.microsoft.com/office/drawing/2014/main" id="{8096D734-9A18-4CDD-8E63-5B1E0374F1A6}"/>
              </a:ext>
            </a:extLst>
          </p:cNvPr>
          <p:cNvGrpSpPr/>
          <p:nvPr/>
        </p:nvGrpSpPr>
        <p:grpSpPr>
          <a:xfrm>
            <a:off x="5558269" y="720930"/>
            <a:ext cx="1083443" cy="866251"/>
            <a:chOff x="5558269" y="2683246"/>
            <a:chExt cx="1083443" cy="866251"/>
          </a:xfrm>
        </p:grpSpPr>
        <p:sp>
          <p:nvSpPr>
            <p:cNvPr id="27" name="Arrow: Down 26">
              <a:extLst>
                <a:ext uri="{FF2B5EF4-FFF2-40B4-BE49-F238E27FC236}">
                  <a16:creationId xmlns:a16="http://schemas.microsoft.com/office/drawing/2014/main" id="{B860C96A-5919-427D-ACDC-5B4ABDC6E4B8}"/>
                </a:ext>
              </a:extLst>
            </p:cNvPr>
            <p:cNvSpPr/>
            <p:nvPr/>
          </p:nvSpPr>
          <p:spPr>
            <a:xfrm rot="10800000" flipH="1">
              <a:off x="5558269" y="2683247"/>
              <a:ext cx="1083443" cy="866250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20A2F263-68FD-41AC-9E8F-145F5952DFEA}"/>
                </a:ext>
              </a:extLst>
            </p:cNvPr>
            <p:cNvSpPr/>
            <p:nvPr/>
          </p:nvSpPr>
          <p:spPr>
            <a:xfrm>
              <a:off x="5948483" y="2683246"/>
              <a:ext cx="303016" cy="17498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 descr="Pencil Section">
            <a:extLst>
              <a:ext uri="{FF2B5EF4-FFF2-40B4-BE49-F238E27FC236}">
                <a16:creationId xmlns:a16="http://schemas.microsoft.com/office/drawing/2014/main" id="{8C5CFB96-05C7-4060-B6EA-87F284A06808}"/>
              </a:ext>
            </a:extLst>
          </p:cNvPr>
          <p:cNvGrpSpPr/>
          <p:nvPr/>
        </p:nvGrpSpPr>
        <p:grpSpPr>
          <a:xfrm rot="10800000" flipH="1">
            <a:off x="5559043" y="1228651"/>
            <a:ext cx="1081893" cy="5945311"/>
            <a:chOff x="720000" y="5200650"/>
            <a:chExt cx="1440000" cy="3600000"/>
          </a:xfrm>
        </p:grpSpPr>
        <p:sp>
          <p:nvSpPr>
            <p:cNvPr id="22" name="Arrow: Down 21">
              <a:extLst>
                <a:ext uri="{FF2B5EF4-FFF2-40B4-BE49-F238E27FC236}">
                  <a16:creationId xmlns:a16="http://schemas.microsoft.com/office/drawing/2014/main" id="{539DCB09-D489-4AEF-A57A-4276E752CEA5}"/>
                </a:ext>
              </a:extLst>
            </p:cNvPr>
            <p:cNvSpPr/>
            <p:nvPr/>
          </p:nvSpPr>
          <p:spPr>
            <a:xfrm>
              <a:off x="72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Arrow: Down 23">
              <a:extLst>
                <a:ext uri="{FF2B5EF4-FFF2-40B4-BE49-F238E27FC236}">
                  <a16:creationId xmlns:a16="http://schemas.microsoft.com/office/drawing/2014/main" id="{B6433480-891A-4EB9-865B-9B1BBD57D290}"/>
                </a:ext>
              </a:extLst>
            </p:cNvPr>
            <p:cNvSpPr/>
            <p:nvPr/>
          </p:nvSpPr>
          <p:spPr>
            <a:xfrm>
              <a:off x="108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Arrow: Down 24">
              <a:extLst>
                <a:ext uri="{FF2B5EF4-FFF2-40B4-BE49-F238E27FC236}">
                  <a16:creationId xmlns:a16="http://schemas.microsoft.com/office/drawing/2014/main" id="{B446CB75-8164-4D77-8F31-A19689A43099}"/>
                </a:ext>
              </a:extLst>
            </p:cNvPr>
            <p:cNvSpPr/>
            <p:nvPr/>
          </p:nvSpPr>
          <p:spPr>
            <a:xfrm>
              <a:off x="144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Arrow: Down 25">
              <a:extLst>
                <a:ext uri="{FF2B5EF4-FFF2-40B4-BE49-F238E27FC236}">
                  <a16:creationId xmlns:a16="http://schemas.microsoft.com/office/drawing/2014/main" id="{AB2BEF8A-0269-4173-AA05-AB31BEADFAC1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E836A675-CF30-4322-9910-D0876ADF4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Infographic</a:t>
            </a:r>
          </a:p>
        </p:txBody>
      </p:sp>
      <p:grpSp>
        <p:nvGrpSpPr>
          <p:cNvPr id="90" name="Group 89" descr="Pencil Ribbon">
            <a:extLst>
              <a:ext uri="{FF2B5EF4-FFF2-40B4-BE49-F238E27FC236}">
                <a16:creationId xmlns:a16="http://schemas.microsoft.com/office/drawing/2014/main" id="{FAB42E28-35EA-4CE9-AD4D-037811A2670C}"/>
              </a:ext>
            </a:extLst>
          </p:cNvPr>
          <p:cNvGrpSpPr/>
          <p:nvPr/>
        </p:nvGrpSpPr>
        <p:grpSpPr>
          <a:xfrm>
            <a:off x="5431318" y="3329081"/>
            <a:ext cx="1329075" cy="1709685"/>
            <a:chOff x="5423088" y="5459207"/>
            <a:chExt cx="1329075" cy="1709685"/>
          </a:xfrm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D2CC921-A04F-47C0-BBDB-AA5EC0BA41A1}"/>
                </a:ext>
              </a:extLst>
            </p:cNvPr>
            <p:cNvSpPr/>
            <p:nvPr/>
          </p:nvSpPr>
          <p:spPr>
            <a:xfrm rot="16200000">
              <a:off x="6174403" y="5918289"/>
              <a:ext cx="1036842" cy="118678"/>
            </a:xfrm>
            <a:custGeom>
              <a:avLst/>
              <a:gdLst>
                <a:gd name="connsiteX0" fmla="*/ 1005567 w 1005567"/>
                <a:gd name="connsiteY0" fmla="*/ 0 h 118678"/>
                <a:gd name="connsiteX1" fmla="*/ 1005567 w 1005567"/>
                <a:gd name="connsiteY1" fmla="*/ 118384 h 118678"/>
                <a:gd name="connsiteX2" fmla="*/ 152953 w 1005567"/>
                <a:gd name="connsiteY2" fmla="*/ 118384 h 118678"/>
                <a:gd name="connsiteX3" fmla="*/ 151765 w 1005567"/>
                <a:gd name="connsiteY3" fmla="*/ 118678 h 118678"/>
                <a:gd name="connsiteX4" fmla="*/ 149847 w 1005567"/>
                <a:gd name="connsiteY4" fmla="*/ 118384 h 118678"/>
                <a:gd name="connsiteX5" fmla="*/ 98080 w 1005567"/>
                <a:gd name="connsiteY5" fmla="*/ 110463 h 118678"/>
                <a:gd name="connsiteX6" fmla="*/ 17770 w 1005567"/>
                <a:gd name="connsiteY6" fmla="*/ 37613 h 118678"/>
                <a:gd name="connsiteX7" fmla="*/ 0 w 1005567"/>
                <a:gd name="connsiteY7" fmla="*/ 0 h 118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5567" h="118678">
                  <a:moveTo>
                    <a:pt x="1005567" y="0"/>
                  </a:moveTo>
                  <a:lnTo>
                    <a:pt x="1005567" y="118384"/>
                  </a:lnTo>
                  <a:lnTo>
                    <a:pt x="152953" y="118384"/>
                  </a:lnTo>
                  <a:lnTo>
                    <a:pt x="151765" y="118678"/>
                  </a:lnTo>
                  <a:lnTo>
                    <a:pt x="149847" y="118384"/>
                  </a:lnTo>
                  <a:cubicBezTo>
                    <a:pt x="132591" y="115744"/>
                    <a:pt x="139149" y="120250"/>
                    <a:pt x="98080" y="110463"/>
                  </a:cubicBezTo>
                  <a:cubicBezTo>
                    <a:pt x="63948" y="98234"/>
                    <a:pt x="34481" y="72985"/>
                    <a:pt x="17770" y="37613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566B5788-E2E0-48F2-9B93-6D16F2940765}"/>
                </a:ext>
              </a:extLst>
            </p:cNvPr>
            <p:cNvSpPr/>
            <p:nvPr/>
          </p:nvSpPr>
          <p:spPr>
            <a:xfrm rot="16200000">
              <a:off x="5393104" y="7011957"/>
              <a:ext cx="186919" cy="126952"/>
            </a:xfrm>
            <a:custGeom>
              <a:avLst/>
              <a:gdLst>
                <a:gd name="connsiteX0" fmla="*/ 186919 w 186919"/>
                <a:gd name="connsiteY0" fmla="*/ 0 h 125314"/>
                <a:gd name="connsiteX1" fmla="*/ 186919 w 186919"/>
                <a:gd name="connsiteY1" fmla="*/ 125314 h 125314"/>
                <a:gd name="connsiteX2" fmla="*/ 0 w 186919"/>
                <a:gd name="connsiteY2" fmla="*/ 125314 h 125314"/>
                <a:gd name="connsiteX3" fmla="*/ 7831 w 186919"/>
                <a:gd name="connsiteY3" fmla="*/ 86525 h 125314"/>
                <a:gd name="connsiteX4" fmla="*/ 138367 w 186919"/>
                <a:gd name="connsiteY4" fmla="*/ 0 h 125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919" h="125314">
                  <a:moveTo>
                    <a:pt x="186919" y="0"/>
                  </a:moveTo>
                  <a:lnTo>
                    <a:pt x="186919" y="125314"/>
                  </a:lnTo>
                  <a:lnTo>
                    <a:pt x="0" y="125314"/>
                  </a:lnTo>
                  <a:lnTo>
                    <a:pt x="7831" y="86525"/>
                  </a:lnTo>
                  <a:cubicBezTo>
                    <a:pt x="29338" y="35678"/>
                    <a:pt x="79686" y="0"/>
                    <a:pt x="138367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Parallelogram 65">
              <a:extLst>
                <a:ext uri="{FF2B5EF4-FFF2-40B4-BE49-F238E27FC236}">
                  <a16:creationId xmlns:a16="http://schemas.microsoft.com/office/drawing/2014/main" id="{A18CFA55-058C-4633-83E7-611FE3036453}"/>
                </a:ext>
              </a:extLst>
            </p:cNvPr>
            <p:cNvSpPr/>
            <p:nvPr/>
          </p:nvSpPr>
          <p:spPr>
            <a:xfrm rot="16200000" flipH="1">
              <a:off x="5710180" y="6182300"/>
              <a:ext cx="763161" cy="1083445"/>
            </a:xfrm>
            <a:prstGeom prst="parallelogram">
              <a:avLst>
                <a:gd name="adj" fmla="val 72728"/>
              </a:avLst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Parallelogram 40">
              <a:extLst>
                <a:ext uri="{FF2B5EF4-FFF2-40B4-BE49-F238E27FC236}">
                  <a16:creationId xmlns:a16="http://schemas.microsoft.com/office/drawing/2014/main" id="{238853DE-EC73-4814-B7EE-3EF80DCDA05E}"/>
                </a:ext>
              </a:extLst>
            </p:cNvPr>
            <p:cNvSpPr/>
            <p:nvPr/>
          </p:nvSpPr>
          <p:spPr>
            <a:xfrm rot="16200000" flipH="1">
              <a:off x="5294044" y="5588541"/>
              <a:ext cx="1587453" cy="1328785"/>
            </a:xfrm>
            <a:prstGeom prst="parallelogram">
              <a:avLst>
                <a:gd name="adj" fmla="val 51278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1045" name="Graphic 1044" descr="Puzzle">
            <a:extLst>
              <a:ext uri="{FF2B5EF4-FFF2-40B4-BE49-F238E27FC236}">
                <a16:creationId xmlns:a16="http://schemas.microsoft.com/office/drawing/2014/main" id="{C6AC993A-DD3F-428F-87C7-A85222811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982236">
            <a:off x="5925857" y="3924001"/>
            <a:ext cx="469232" cy="469232"/>
          </a:xfrm>
          <a:prstGeom prst="rect">
            <a:avLst/>
          </a:prstGeom>
        </p:spPr>
      </p:pic>
      <p:grpSp>
        <p:nvGrpSpPr>
          <p:cNvPr id="54" name="Group 53" descr="Pencil Section">
            <a:extLst>
              <a:ext uri="{FF2B5EF4-FFF2-40B4-BE49-F238E27FC236}">
                <a16:creationId xmlns:a16="http://schemas.microsoft.com/office/drawing/2014/main" id="{5DCE6B97-B14E-4696-83E1-484FD5CE661D}"/>
              </a:ext>
            </a:extLst>
          </p:cNvPr>
          <p:cNvGrpSpPr/>
          <p:nvPr/>
        </p:nvGrpSpPr>
        <p:grpSpPr>
          <a:xfrm rot="10800000" flipH="1">
            <a:off x="5559821" y="6941674"/>
            <a:ext cx="1081891" cy="333124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55" name="Arrow: Down 54">
              <a:extLst>
                <a:ext uri="{FF2B5EF4-FFF2-40B4-BE49-F238E27FC236}">
                  <a16:creationId xmlns:a16="http://schemas.microsoft.com/office/drawing/2014/main" id="{3720879D-EA4C-48EC-BA7A-92D1722ED1A0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Arrow: Down 55">
              <a:extLst>
                <a:ext uri="{FF2B5EF4-FFF2-40B4-BE49-F238E27FC236}">
                  <a16:creationId xmlns:a16="http://schemas.microsoft.com/office/drawing/2014/main" id="{4807F6A6-6CF1-4185-8B9E-3A7DBC1DC9EF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Arrow: Down 56">
              <a:extLst>
                <a:ext uri="{FF2B5EF4-FFF2-40B4-BE49-F238E27FC236}">
                  <a16:creationId xmlns:a16="http://schemas.microsoft.com/office/drawing/2014/main" id="{91463D4C-E169-4CD7-9CF1-C735695BB472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Arrow: Down 57">
              <a:extLst>
                <a:ext uri="{FF2B5EF4-FFF2-40B4-BE49-F238E27FC236}">
                  <a16:creationId xmlns:a16="http://schemas.microsoft.com/office/drawing/2014/main" id="{FC0AA29E-FA9E-4076-B620-02F17C95AB09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1" name="Group 60" descr="Pencil Section">
            <a:extLst>
              <a:ext uri="{FF2B5EF4-FFF2-40B4-BE49-F238E27FC236}">
                <a16:creationId xmlns:a16="http://schemas.microsoft.com/office/drawing/2014/main" id="{FA67B8CC-BADB-480B-99C6-F0315E487428}"/>
              </a:ext>
            </a:extLst>
          </p:cNvPr>
          <p:cNvGrpSpPr/>
          <p:nvPr/>
        </p:nvGrpSpPr>
        <p:grpSpPr>
          <a:xfrm rot="10800000" flipH="1">
            <a:off x="5559821" y="10011198"/>
            <a:ext cx="1081891" cy="356383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62" name="Arrow: Down 61">
              <a:extLst>
                <a:ext uri="{FF2B5EF4-FFF2-40B4-BE49-F238E27FC236}">
                  <a16:creationId xmlns:a16="http://schemas.microsoft.com/office/drawing/2014/main" id="{687F0286-720F-48E5-B93C-F7339BD4878D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Arrow: Down 62">
              <a:extLst>
                <a:ext uri="{FF2B5EF4-FFF2-40B4-BE49-F238E27FC236}">
                  <a16:creationId xmlns:a16="http://schemas.microsoft.com/office/drawing/2014/main" id="{337DFB87-CFFE-49F4-B7B0-319AF30FC696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Arrow: Down 63">
              <a:extLst>
                <a:ext uri="{FF2B5EF4-FFF2-40B4-BE49-F238E27FC236}">
                  <a16:creationId xmlns:a16="http://schemas.microsoft.com/office/drawing/2014/main" id="{994ECC7C-6411-4822-923E-7327528677DD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Arrow: Down 64">
              <a:extLst>
                <a:ext uri="{FF2B5EF4-FFF2-40B4-BE49-F238E27FC236}">
                  <a16:creationId xmlns:a16="http://schemas.microsoft.com/office/drawing/2014/main" id="{38DF508B-21CB-4DAC-988D-D192B1CF236C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9" name="Group 48" descr="Pencil Eraser">
            <a:extLst>
              <a:ext uri="{FF2B5EF4-FFF2-40B4-BE49-F238E27FC236}">
                <a16:creationId xmlns:a16="http://schemas.microsoft.com/office/drawing/2014/main" id="{C1260421-D92C-4E2E-88CD-E4D9C935FEA5}"/>
              </a:ext>
            </a:extLst>
          </p:cNvPr>
          <p:cNvGrpSpPr/>
          <p:nvPr/>
        </p:nvGrpSpPr>
        <p:grpSpPr>
          <a:xfrm>
            <a:off x="5558272" y="13575035"/>
            <a:ext cx="1083442" cy="863524"/>
            <a:chOff x="5554279" y="11106364"/>
            <a:chExt cx="1083442" cy="8635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839231F-8AA0-47CC-9B7B-82EAF40A3A8D}"/>
                </a:ext>
              </a:extLst>
            </p:cNvPr>
            <p:cNvSpPr/>
            <p:nvPr/>
          </p:nvSpPr>
          <p:spPr>
            <a:xfrm rot="10800000" flipH="1">
              <a:off x="5554279" y="11106364"/>
              <a:ext cx="1083442" cy="48424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Rectangle: Top Corners Rounded 28">
              <a:extLst>
                <a:ext uri="{FF2B5EF4-FFF2-40B4-BE49-F238E27FC236}">
                  <a16:creationId xmlns:a16="http://schemas.microsoft.com/office/drawing/2014/main" id="{3D1EA64C-5006-4013-9C14-9A1F00DE6C98}"/>
                </a:ext>
              </a:extLst>
            </p:cNvPr>
            <p:cNvSpPr/>
            <p:nvPr/>
          </p:nvSpPr>
          <p:spPr>
            <a:xfrm rot="10800000" flipH="1">
              <a:off x="5554279" y="11590606"/>
              <a:ext cx="1083442" cy="379282"/>
            </a:xfrm>
            <a:prstGeom prst="round2Same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563BB47-CEF7-454E-BF04-B9383994F31A}"/>
                </a:ext>
              </a:extLst>
            </p:cNvPr>
            <p:cNvSpPr/>
            <p:nvPr/>
          </p:nvSpPr>
          <p:spPr>
            <a:xfrm rot="10800000" flipH="1">
              <a:off x="5554279" y="11501012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2BFC936-E991-4F9F-8385-770D4414AA4B}"/>
                </a:ext>
              </a:extLst>
            </p:cNvPr>
            <p:cNvSpPr/>
            <p:nvPr/>
          </p:nvSpPr>
          <p:spPr>
            <a:xfrm rot="10800000" flipH="1">
              <a:off x="5554279" y="11420788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BDA4819-792D-4D2C-B416-C6FB5733E3F2}"/>
                </a:ext>
              </a:extLst>
            </p:cNvPr>
            <p:cNvSpPr/>
            <p:nvPr/>
          </p:nvSpPr>
          <p:spPr>
            <a:xfrm rot="10800000" flipH="1">
              <a:off x="5554279" y="11340564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 descr="Header Graphic">
            <a:extLst>
              <a:ext uri="{FF2B5EF4-FFF2-40B4-BE49-F238E27FC236}">
                <a16:creationId xmlns:a16="http://schemas.microsoft.com/office/drawing/2014/main" id="{181D94F2-1E93-4B71-A78B-37D4B024053C}"/>
              </a:ext>
            </a:extLst>
          </p:cNvPr>
          <p:cNvGrpSpPr/>
          <p:nvPr/>
        </p:nvGrpSpPr>
        <p:grpSpPr>
          <a:xfrm>
            <a:off x="111535" y="5417262"/>
            <a:ext cx="6919329" cy="2599103"/>
            <a:chOff x="-7141" y="5532749"/>
            <a:chExt cx="6919329" cy="2201057"/>
          </a:xfrm>
        </p:grpSpPr>
        <p:sp>
          <p:nvSpPr>
            <p:cNvPr id="190" name="Isosceles Triangle 189">
              <a:extLst>
                <a:ext uri="{FF2B5EF4-FFF2-40B4-BE49-F238E27FC236}">
                  <a16:creationId xmlns:a16="http://schemas.microsoft.com/office/drawing/2014/main" id="{F3581DBC-9696-4462-B3C5-767EE02860DC}"/>
                </a:ext>
              </a:extLst>
            </p:cNvPr>
            <p:cNvSpPr/>
            <p:nvPr/>
          </p:nvSpPr>
          <p:spPr>
            <a:xfrm rot="5400000">
              <a:off x="6655238" y="7058004"/>
              <a:ext cx="243424" cy="270475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1" name="Rectangle 190">
              <a:extLst>
                <a:ext uri="{FF2B5EF4-FFF2-40B4-BE49-F238E27FC236}">
                  <a16:creationId xmlns:a16="http://schemas.microsoft.com/office/drawing/2014/main" id="{C72ABDA0-C156-472C-B9ED-6805DC489C86}"/>
                </a:ext>
              </a:extLst>
            </p:cNvPr>
            <p:cNvSpPr/>
            <p:nvPr/>
          </p:nvSpPr>
          <p:spPr>
            <a:xfrm>
              <a:off x="1" y="5532749"/>
              <a:ext cx="6912187" cy="1543969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0D300D7F-079C-4116-A792-BD36BA3AEDE4}"/>
                </a:ext>
              </a:extLst>
            </p:cNvPr>
            <p:cNvSpPr/>
            <p:nvPr/>
          </p:nvSpPr>
          <p:spPr>
            <a:xfrm rot="16200000">
              <a:off x="2447636" y="4622341"/>
              <a:ext cx="656688" cy="5566241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8D1A8F03-661A-46F2-BBC9-78FA1AE202DB}"/>
                </a:ext>
              </a:extLst>
            </p:cNvPr>
            <p:cNvSpPr/>
            <p:nvPr/>
          </p:nvSpPr>
          <p:spPr>
            <a:xfrm>
              <a:off x="5558268" y="7077117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5" name="TextBox 194">
            <a:extLst>
              <a:ext uri="{FF2B5EF4-FFF2-40B4-BE49-F238E27FC236}">
                <a16:creationId xmlns:a16="http://schemas.microsoft.com/office/drawing/2014/main" id="{B52B03A8-C706-4D1C-B84D-C2CF3E66F5F5}"/>
              </a:ext>
            </a:extLst>
          </p:cNvPr>
          <p:cNvSpPr txBox="1"/>
          <p:nvPr/>
        </p:nvSpPr>
        <p:spPr>
          <a:xfrm>
            <a:off x="775716" y="5628109"/>
            <a:ext cx="3085702" cy="50127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endParaRPr lang="en-US" sz="3200" b="1" spc="-150" noProof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4" name="TextBox 193">
            <a:extLst>
              <a:ext uri="{FF2B5EF4-FFF2-40B4-BE49-F238E27FC236}">
                <a16:creationId xmlns:a16="http://schemas.microsoft.com/office/drawing/2014/main" id="{DB4B2506-C8BD-467C-A8A9-4B23C0D3552E}"/>
              </a:ext>
            </a:extLst>
          </p:cNvPr>
          <p:cNvSpPr txBox="1"/>
          <p:nvPr/>
        </p:nvSpPr>
        <p:spPr>
          <a:xfrm>
            <a:off x="556884" y="5462117"/>
            <a:ext cx="3263880" cy="13606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r>
              <a:rPr lang="en-US" sz="5400" b="1" spc="-3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The Hidden Cirriculum</a:t>
            </a: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557E8AC8-4028-4FD4-93C6-1F9ABB601197}"/>
              </a:ext>
            </a:extLst>
          </p:cNvPr>
          <p:cNvSpPr txBox="1"/>
          <p:nvPr/>
        </p:nvSpPr>
        <p:spPr>
          <a:xfrm>
            <a:off x="3587495" y="5589566"/>
            <a:ext cx="3172898" cy="138499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b="1" dirty="0"/>
              <a:t>“Hidden</a:t>
            </a:r>
            <a:r>
              <a:rPr lang="en-GB" dirty="0"/>
              <a:t> </a:t>
            </a:r>
            <a:r>
              <a:rPr lang="en-GB" b="1" dirty="0"/>
              <a:t>curriculum</a:t>
            </a:r>
            <a:r>
              <a:rPr lang="en-GB" dirty="0"/>
              <a:t> refers to the unwritten, unofficial, and often unintended lessons, values, and perspectives that students learn in school.” (reform, 2015)</a:t>
            </a:r>
            <a:r>
              <a:rPr lang="en-GB" b="1" dirty="0"/>
              <a:t> </a:t>
            </a:r>
            <a:endParaRPr lang="en-GB" dirty="0"/>
          </a:p>
        </p:txBody>
      </p:sp>
      <p:grpSp>
        <p:nvGrpSpPr>
          <p:cNvPr id="233" name="Group 232" descr="1in3 Graphic Placeholder">
            <a:extLst>
              <a:ext uri="{FF2B5EF4-FFF2-40B4-BE49-F238E27FC236}">
                <a16:creationId xmlns:a16="http://schemas.microsoft.com/office/drawing/2014/main" id="{75BB10CF-B44E-43F4-A0CB-89E1F4914D9F}"/>
              </a:ext>
            </a:extLst>
          </p:cNvPr>
          <p:cNvGrpSpPr/>
          <p:nvPr/>
        </p:nvGrpSpPr>
        <p:grpSpPr>
          <a:xfrm>
            <a:off x="502443" y="1801481"/>
            <a:ext cx="4344375" cy="2129497"/>
            <a:chOff x="787060" y="2719040"/>
            <a:chExt cx="4344375" cy="2129497"/>
          </a:xfrm>
        </p:grpSpPr>
        <p:grpSp>
          <p:nvGrpSpPr>
            <p:cNvPr id="1043" name="Group 1042">
              <a:extLst>
                <a:ext uri="{FF2B5EF4-FFF2-40B4-BE49-F238E27FC236}">
                  <a16:creationId xmlns:a16="http://schemas.microsoft.com/office/drawing/2014/main" id="{EDE67141-2993-4412-A65C-1A5893653F11}"/>
                </a:ext>
              </a:extLst>
            </p:cNvPr>
            <p:cNvGrpSpPr/>
            <p:nvPr/>
          </p:nvGrpSpPr>
          <p:grpSpPr>
            <a:xfrm>
              <a:off x="787060" y="3393408"/>
              <a:ext cx="4344375" cy="1455129"/>
              <a:chOff x="673698" y="1834435"/>
              <a:chExt cx="4344375" cy="1455129"/>
            </a:xfrm>
          </p:grpSpPr>
          <p:sp>
            <p:nvSpPr>
              <p:cNvPr id="200" name="TextBox 199">
                <a:extLst>
                  <a:ext uri="{FF2B5EF4-FFF2-40B4-BE49-F238E27FC236}">
                    <a16:creationId xmlns:a16="http://schemas.microsoft.com/office/drawing/2014/main" id="{A025D5D5-CF94-406F-9B0D-1B6A88C449C9}"/>
                  </a:ext>
                </a:extLst>
              </p:cNvPr>
              <p:cNvSpPr txBox="1"/>
              <p:nvPr/>
            </p:nvSpPr>
            <p:spPr>
              <a:xfrm>
                <a:off x="673698" y="1834435"/>
                <a:ext cx="4337029" cy="101566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/>
                <a:r>
                  <a:rPr lang="en-US" sz="6600" b="1" dirty="0"/>
                  <a:t>1 in 3 </a:t>
                </a:r>
                <a:endParaRPr lang="en-US" sz="4000" noProof="1"/>
              </a:p>
            </p:txBody>
          </p:sp>
          <p:sp>
            <p:nvSpPr>
              <p:cNvPr id="201" name="TextBox 200">
                <a:extLst>
                  <a:ext uri="{FF2B5EF4-FFF2-40B4-BE49-F238E27FC236}">
                    <a16:creationId xmlns:a16="http://schemas.microsoft.com/office/drawing/2014/main" id="{56AA3C66-F9A9-40B8-9160-E15AA87DF7DA}"/>
                  </a:ext>
                </a:extLst>
              </p:cNvPr>
              <p:cNvSpPr txBox="1"/>
              <p:nvPr/>
            </p:nvSpPr>
            <p:spPr>
              <a:xfrm>
                <a:off x="681044" y="2550900"/>
                <a:ext cx="4337029" cy="73866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/>
                <a:r>
                  <a:rPr lang="en-US" sz="4800" dirty="0"/>
                  <a:t>Lorem Ipsum</a:t>
                </a:r>
                <a:endParaRPr lang="en-US" sz="4000" dirty="0"/>
              </a:p>
            </p:txBody>
          </p:sp>
        </p:grpSp>
        <p:grpSp>
          <p:nvGrpSpPr>
            <p:cNvPr id="1054" name="Group 1053">
              <a:extLst>
                <a:ext uri="{FF2B5EF4-FFF2-40B4-BE49-F238E27FC236}">
                  <a16:creationId xmlns:a16="http://schemas.microsoft.com/office/drawing/2014/main" id="{994A33BF-6CE5-4A10-B57E-EC3431CD6D96}"/>
                </a:ext>
              </a:extLst>
            </p:cNvPr>
            <p:cNvGrpSpPr/>
            <p:nvPr/>
          </p:nvGrpSpPr>
          <p:grpSpPr>
            <a:xfrm>
              <a:off x="3623201" y="2719040"/>
              <a:ext cx="1464512" cy="708471"/>
              <a:chOff x="3284030" y="2329845"/>
              <a:chExt cx="1464512" cy="708471"/>
            </a:xfrm>
          </p:grpSpPr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9177C0F3-38D9-4606-9E52-C72391D2BC91}"/>
                  </a:ext>
                </a:extLst>
              </p:cNvPr>
              <p:cNvSpPr/>
              <p:nvPr/>
            </p:nvSpPr>
            <p:spPr>
              <a:xfrm>
                <a:off x="3284030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6877EC82-8291-4A72-B05C-096D00670784}"/>
                  </a:ext>
                </a:extLst>
              </p:cNvPr>
              <p:cNvSpPr/>
              <p:nvPr/>
            </p:nvSpPr>
            <p:spPr>
              <a:xfrm>
                <a:off x="3843104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D670891D-8B8D-4255-A1F5-524098A30555}"/>
                  </a:ext>
                </a:extLst>
              </p:cNvPr>
              <p:cNvSpPr/>
              <p:nvPr/>
            </p:nvSpPr>
            <p:spPr>
              <a:xfrm>
                <a:off x="4402178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6350">
                <a:noFill/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034" name="Group 1033" title="Section Title">
            <a:extLst>
              <a:ext uri="{FF2B5EF4-FFF2-40B4-BE49-F238E27FC236}">
                <a16:creationId xmlns:a16="http://schemas.microsoft.com/office/drawing/2014/main" id="{20434B85-96ED-49B6-9A09-5BF47EF578EA}"/>
              </a:ext>
            </a:extLst>
          </p:cNvPr>
          <p:cNvGrpSpPr/>
          <p:nvPr/>
        </p:nvGrpSpPr>
        <p:grpSpPr>
          <a:xfrm>
            <a:off x="5431608" y="1808620"/>
            <a:ext cx="4221287" cy="1116695"/>
            <a:chOff x="5431608" y="4234169"/>
            <a:chExt cx="4221287" cy="1116695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4706127D-A2D7-44C8-9AF6-2705A19F487B}"/>
                </a:ext>
              </a:extLst>
            </p:cNvPr>
            <p:cNvSpPr/>
            <p:nvPr/>
          </p:nvSpPr>
          <p:spPr>
            <a:xfrm rot="16200000">
              <a:off x="7971542" y="3805037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3D83180-0EA1-4C3E-A2CB-0156B818A52D}"/>
                </a:ext>
              </a:extLst>
            </p:cNvPr>
            <p:cNvSpPr/>
            <p:nvPr/>
          </p:nvSpPr>
          <p:spPr>
            <a:xfrm rot="16200000">
              <a:off x="5384583" y="5119448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384250D-16D1-4C6E-9289-B0F638D91617}"/>
                </a:ext>
              </a:extLst>
            </p:cNvPr>
            <p:cNvSpPr/>
            <p:nvPr/>
          </p:nvSpPr>
          <p:spPr>
            <a:xfrm>
              <a:off x="5558271" y="5099224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Rectangle: Top Corners Rounded 38">
              <a:extLst>
                <a:ext uri="{FF2B5EF4-FFF2-40B4-BE49-F238E27FC236}">
                  <a16:creationId xmlns:a16="http://schemas.microsoft.com/office/drawing/2014/main" id="{403C72BC-017E-4889-86F3-EE29B4D8167C}"/>
                </a:ext>
              </a:extLst>
            </p:cNvPr>
            <p:cNvSpPr/>
            <p:nvPr/>
          </p:nvSpPr>
          <p:spPr>
            <a:xfrm rot="16200000">
              <a:off x="7092252" y="2573525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EDD96DC5-58F2-4DBD-8B2D-5E2C271130E4}"/>
                </a:ext>
              </a:extLst>
            </p:cNvPr>
            <p:cNvSpPr txBox="1"/>
            <p:nvPr/>
          </p:nvSpPr>
          <p:spPr>
            <a:xfrm>
              <a:off x="6372940" y="4324167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US" sz="2400" noProof="1">
                  <a:solidFill>
                    <a:schemeClr val="bg1"/>
                  </a:solidFill>
                  <a:latin typeface="+mj-lt"/>
                </a:rPr>
                <a:t>Educational             Theorists</a:t>
              </a:r>
            </a:p>
          </p:txBody>
        </p:sp>
      </p:grpSp>
      <p:sp>
        <p:nvSpPr>
          <p:cNvPr id="1041" name="TextBox 1040">
            <a:extLst>
              <a:ext uri="{FF2B5EF4-FFF2-40B4-BE49-F238E27FC236}">
                <a16:creationId xmlns:a16="http://schemas.microsoft.com/office/drawing/2014/main" id="{BF692857-62E3-483F-A263-AE58A9C07C3A}"/>
              </a:ext>
            </a:extLst>
          </p:cNvPr>
          <p:cNvSpPr txBox="1"/>
          <p:nvPr/>
        </p:nvSpPr>
        <p:spPr>
          <a:xfrm>
            <a:off x="6939543" y="2871259"/>
            <a:ext cx="4651347" cy="221599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fontAlgn="base"/>
            <a:r>
              <a:rPr lang="en-GB" dirty="0"/>
              <a:t>Skinner identified reinforcement as any event that strengthens the </a:t>
            </a:r>
            <a:r>
              <a:rPr lang="en-GB" dirty="0" err="1"/>
              <a:t>behavior</a:t>
            </a:r>
            <a:r>
              <a:rPr lang="en-GB" dirty="0"/>
              <a:t> it follows. The two types of reinforcement he identified were </a:t>
            </a:r>
            <a:r>
              <a:rPr lang="en-GB" u="sng" dirty="0">
                <a:hlinkClick r:id="rId4"/>
              </a:rPr>
              <a:t>positive reinforcement</a:t>
            </a:r>
            <a:r>
              <a:rPr lang="en-GB" dirty="0"/>
              <a:t> (</a:t>
            </a:r>
            <a:r>
              <a:rPr lang="en-GB" dirty="0" err="1"/>
              <a:t>favorable</a:t>
            </a:r>
            <a:r>
              <a:rPr lang="en-GB" dirty="0"/>
              <a:t> outcomes such as reward or praise) and </a:t>
            </a:r>
            <a:r>
              <a:rPr lang="en-GB" u="sng" dirty="0">
                <a:hlinkClick r:id="rId5"/>
              </a:rPr>
              <a:t>negative reinforcement</a:t>
            </a:r>
            <a:r>
              <a:rPr lang="en-GB" dirty="0"/>
              <a:t> (the removal of </a:t>
            </a:r>
            <a:r>
              <a:rPr lang="en-GB" dirty="0" err="1"/>
              <a:t>unfavorable</a:t>
            </a:r>
            <a:r>
              <a:rPr lang="en-GB" dirty="0"/>
              <a:t> outcomes). (cherry, 2019)</a:t>
            </a:r>
          </a:p>
          <a:p>
            <a:pPr fontAlgn="base"/>
            <a:endParaRPr lang="en-GB" dirty="0"/>
          </a:p>
        </p:txBody>
      </p:sp>
      <p:grpSp>
        <p:nvGrpSpPr>
          <p:cNvPr id="1038" name="Group 1037" descr="Icon Device&#10;">
            <a:extLst>
              <a:ext uri="{FF2B5EF4-FFF2-40B4-BE49-F238E27FC236}">
                <a16:creationId xmlns:a16="http://schemas.microsoft.com/office/drawing/2014/main" id="{E9D88B68-15C1-4E2A-9B7E-58D9787E6AEF}"/>
              </a:ext>
            </a:extLst>
          </p:cNvPr>
          <p:cNvGrpSpPr/>
          <p:nvPr/>
        </p:nvGrpSpPr>
        <p:grpSpPr>
          <a:xfrm>
            <a:off x="5576267" y="1962363"/>
            <a:ext cx="650318" cy="592512"/>
            <a:chOff x="5576267" y="4387912"/>
            <a:chExt cx="650318" cy="592512"/>
          </a:xfrm>
        </p:grpSpPr>
        <p:pic>
          <p:nvPicPr>
            <p:cNvPr id="138" name="Graphic 137" descr="Icon Placeholder">
              <a:extLst>
                <a:ext uri="{FF2B5EF4-FFF2-40B4-BE49-F238E27FC236}">
                  <a16:creationId xmlns:a16="http://schemas.microsoft.com/office/drawing/2014/main" id="{AD30BB2A-552E-417C-A91F-6A4633B7C12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576267" y="4387912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25" name="Graphic 124" descr="Books" title="Placeholder Icon">
              <a:extLst>
                <a:ext uri="{FF2B5EF4-FFF2-40B4-BE49-F238E27FC236}">
                  <a16:creationId xmlns:a16="http://schemas.microsoft.com/office/drawing/2014/main" id="{5B2CBC3C-ADFD-46E9-8879-B44F4DC9519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07529" y="4490271"/>
              <a:ext cx="387795" cy="387795"/>
            </a:xfrm>
            <a:prstGeom prst="rect">
              <a:avLst/>
            </a:prstGeom>
          </p:spPr>
        </p:pic>
      </p:grpSp>
      <p:grpSp>
        <p:nvGrpSpPr>
          <p:cNvPr id="1033" name="Group 1032" title="Section Title">
            <a:extLst>
              <a:ext uri="{FF2B5EF4-FFF2-40B4-BE49-F238E27FC236}">
                <a16:creationId xmlns:a16="http://schemas.microsoft.com/office/drawing/2014/main" id="{168FEE9B-244F-461A-8768-B88D8905D1A7}"/>
              </a:ext>
            </a:extLst>
          </p:cNvPr>
          <p:cNvGrpSpPr/>
          <p:nvPr/>
        </p:nvGrpSpPr>
        <p:grpSpPr>
          <a:xfrm>
            <a:off x="2539106" y="7576965"/>
            <a:ext cx="4221287" cy="1116002"/>
            <a:chOff x="2558155" y="8047174"/>
            <a:chExt cx="4221287" cy="1116002"/>
          </a:xfrm>
        </p:grpSpPr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7FC0EEE8-C40B-4479-B5D1-582225DFE69B}"/>
                </a:ext>
              </a:extLst>
            </p:cNvPr>
            <p:cNvSpPr/>
            <p:nvPr/>
          </p:nvSpPr>
          <p:spPr>
            <a:xfrm rot="5400000" flipH="1">
              <a:off x="4023509" y="7617349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F809C40-37D7-4C01-99D6-448B60F76186}"/>
                </a:ext>
              </a:extLst>
            </p:cNvPr>
            <p:cNvSpPr/>
            <p:nvPr/>
          </p:nvSpPr>
          <p:spPr>
            <a:xfrm rot="5400000" flipH="1">
              <a:off x="6600996" y="8932453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09A90CE3-0D00-4B6C-AD0A-81A141B5BCC6}"/>
                </a:ext>
              </a:extLst>
            </p:cNvPr>
            <p:cNvSpPr/>
            <p:nvPr/>
          </p:nvSpPr>
          <p:spPr>
            <a:xfrm flipH="1">
              <a:off x="5569337" y="8912229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6" name="Rectangle: Top Corners Rounded 155">
              <a:extLst>
                <a:ext uri="{FF2B5EF4-FFF2-40B4-BE49-F238E27FC236}">
                  <a16:creationId xmlns:a16="http://schemas.microsoft.com/office/drawing/2014/main" id="{BA4B72FA-1E94-4508-9187-5AFBF6572020}"/>
                </a:ext>
              </a:extLst>
            </p:cNvPr>
            <p:cNvSpPr/>
            <p:nvPr/>
          </p:nvSpPr>
          <p:spPr>
            <a:xfrm rot="5400000" flipH="1">
              <a:off x="4218799" y="6386530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1DE0CE38-8A60-4088-BAD5-266B36DC80E3}"/>
                </a:ext>
              </a:extLst>
            </p:cNvPr>
            <p:cNvSpPr txBox="1"/>
            <p:nvPr/>
          </p:nvSpPr>
          <p:spPr>
            <a:xfrm flipH="1">
              <a:off x="2650021" y="8137172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US" sz="2400" noProof="1">
                  <a:solidFill>
                    <a:schemeClr val="bg1"/>
                  </a:solidFill>
                  <a:latin typeface="+mj-lt"/>
                </a:rPr>
                <a:t>Perspectives of Education</a:t>
              </a:r>
            </a:p>
          </p:txBody>
        </p:sp>
      </p:grpSp>
      <p:grpSp>
        <p:nvGrpSpPr>
          <p:cNvPr id="1039" name="Group 1038" descr="Icon Device&#10;">
            <a:extLst>
              <a:ext uri="{FF2B5EF4-FFF2-40B4-BE49-F238E27FC236}">
                <a16:creationId xmlns:a16="http://schemas.microsoft.com/office/drawing/2014/main" id="{1B8285A2-D191-40C1-AC32-23BB73D18BBF}"/>
              </a:ext>
            </a:extLst>
          </p:cNvPr>
          <p:cNvGrpSpPr/>
          <p:nvPr/>
        </p:nvGrpSpPr>
        <p:grpSpPr>
          <a:xfrm>
            <a:off x="5963186" y="7694757"/>
            <a:ext cx="650318" cy="592512"/>
            <a:chOff x="5976846" y="8200917"/>
            <a:chExt cx="650318" cy="592512"/>
          </a:xfrm>
        </p:grpSpPr>
        <p:pic>
          <p:nvPicPr>
            <p:cNvPr id="158" name="Graphic 157" descr="Icon Placeholder">
              <a:extLst>
                <a:ext uri="{FF2B5EF4-FFF2-40B4-BE49-F238E27FC236}">
                  <a16:creationId xmlns:a16="http://schemas.microsoft.com/office/drawing/2014/main" id="{DADDA273-680D-4592-93B4-355FF1630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flipH="1">
              <a:off x="5976846" y="8200917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27" name="Graphic 126" descr="Planet" title="Placeholder Icon">
              <a:extLst>
                <a:ext uri="{FF2B5EF4-FFF2-40B4-BE49-F238E27FC236}">
                  <a16:creationId xmlns:a16="http://schemas.microsoft.com/office/drawing/2014/main" id="{20F469E7-012C-4E5D-BD85-673A06611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096561" y="8299898"/>
              <a:ext cx="426575" cy="426575"/>
            </a:xfrm>
            <a:prstGeom prst="rect">
              <a:avLst/>
            </a:prstGeom>
          </p:spPr>
        </p:pic>
      </p:grpSp>
      <p:grpSp>
        <p:nvGrpSpPr>
          <p:cNvPr id="1035" name="Group 1034" title="Section Title">
            <a:extLst>
              <a:ext uri="{FF2B5EF4-FFF2-40B4-BE49-F238E27FC236}">
                <a16:creationId xmlns:a16="http://schemas.microsoft.com/office/drawing/2014/main" id="{EB2C580B-236F-45CA-8920-1901BDEAF5B4}"/>
              </a:ext>
            </a:extLst>
          </p:cNvPr>
          <p:cNvGrpSpPr/>
          <p:nvPr/>
        </p:nvGrpSpPr>
        <p:grpSpPr>
          <a:xfrm>
            <a:off x="5494793" y="10581415"/>
            <a:ext cx="4221287" cy="1113120"/>
            <a:chOff x="5431608" y="10407788"/>
            <a:chExt cx="4221287" cy="1113120"/>
          </a:xfrm>
        </p:grpSpPr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BE55A04B-A7FC-4930-A1B2-3B8FBD8640B7}"/>
                </a:ext>
              </a:extLst>
            </p:cNvPr>
            <p:cNvSpPr/>
            <p:nvPr/>
          </p:nvSpPr>
          <p:spPr>
            <a:xfrm rot="16200000">
              <a:off x="7971543" y="9975081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D30972C-56EC-4588-B6E1-FCDC1B421F7D}"/>
                </a:ext>
              </a:extLst>
            </p:cNvPr>
            <p:cNvSpPr/>
            <p:nvPr/>
          </p:nvSpPr>
          <p:spPr>
            <a:xfrm rot="16200000">
              <a:off x="5384583" y="11293067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3" name="Rectangle 162">
              <a:extLst>
                <a:ext uri="{FF2B5EF4-FFF2-40B4-BE49-F238E27FC236}">
                  <a16:creationId xmlns:a16="http://schemas.microsoft.com/office/drawing/2014/main" id="{B5050D27-39E9-4351-B28E-1BCADF437609}"/>
                </a:ext>
              </a:extLst>
            </p:cNvPr>
            <p:cNvSpPr/>
            <p:nvPr/>
          </p:nvSpPr>
          <p:spPr>
            <a:xfrm>
              <a:off x="5558271" y="11272843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4" name="Rectangle: Top Corners Rounded 163">
              <a:extLst>
                <a:ext uri="{FF2B5EF4-FFF2-40B4-BE49-F238E27FC236}">
                  <a16:creationId xmlns:a16="http://schemas.microsoft.com/office/drawing/2014/main" id="{AAB78025-1E0E-4C11-83DD-689AD1797AC9}"/>
                </a:ext>
              </a:extLst>
            </p:cNvPr>
            <p:cNvSpPr/>
            <p:nvPr/>
          </p:nvSpPr>
          <p:spPr>
            <a:xfrm rot="16200000">
              <a:off x="7092252" y="8747144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1371BFB5-B11A-4FD2-BE25-9FA6D714FD30}"/>
                </a:ext>
              </a:extLst>
            </p:cNvPr>
            <p:cNvSpPr txBox="1"/>
            <p:nvPr/>
          </p:nvSpPr>
          <p:spPr>
            <a:xfrm>
              <a:off x="6372940" y="10497786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US" sz="2400" noProof="1">
                  <a:solidFill>
                    <a:schemeClr val="bg1"/>
                  </a:solidFill>
                  <a:latin typeface="+mj-lt"/>
                </a:rPr>
                <a:t>Theoretical framework</a:t>
              </a:r>
            </a:p>
          </p:txBody>
        </p:sp>
      </p:grpSp>
      <p:grpSp>
        <p:nvGrpSpPr>
          <p:cNvPr id="1040" name="Group 1039" descr="Icon Device&#10;">
            <a:extLst>
              <a:ext uri="{FF2B5EF4-FFF2-40B4-BE49-F238E27FC236}">
                <a16:creationId xmlns:a16="http://schemas.microsoft.com/office/drawing/2014/main" id="{5F5BB508-29D3-40CD-A55F-CB23B9500E9F}"/>
              </a:ext>
            </a:extLst>
          </p:cNvPr>
          <p:cNvGrpSpPr/>
          <p:nvPr/>
        </p:nvGrpSpPr>
        <p:grpSpPr>
          <a:xfrm>
            <a:off x="5656929" y="10763063"/>
            <a:ext cx="650318" cy="592512"/>
            <a:chOff x="5576267" y="10561531"/>
            <a:chExt cx="650318" cy="592512"/>
          </a:xfrm>
        </p:grpSpPr>
        <p:pic>
          <p:nvPicPr>
            <p:cNvPr id="166" name="Graphic 165" descr="Icon Placeholder">
              <a:extLst>
                <a:ext uri="{FF2B5EF4-FFF2-40B4-BE49-F238E27FC236}">
                  <a16:creationId xmlns:a16="http://schemas.microsoft.com/office/drawing/2014/main" id="{6387EF5A-8FDA-494F-8CAF-A60AA419DBF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576267" y="10561531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025" name="Graphic 1024" descr="Flask" title="Placeholder Icon">
              <a:extLst>
                <a:ext uri="{FF2B5EF4-FFF2-40B4-BE49-F238E27FC236}">
                  <a16:creationId xmlns:a16="http://schemas.microsoft.com/office/drawing/2014/main" id="{E5E3B15D-2648-414C-941F-C36777102E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81628" y="10642119"/>
              <a:ext cx="426575" cy="426575"/>
            </a:xfrm>
            <a:prstGeom prst="rect">
              <a:avLst/>
            </a:prstGeom>
          </p:spPr>
        </p:pic>
      </p:grpSp>
      <p:sp>
        <p:nvSpPr>
          <p:cNvPr id="180" name="TextBox 179">
            <a:extLst>
              <a:ext uri="{FF2B5EF4-FFF2-40B4-BE49-F238E27FC236}">
                <a16:creationId xmlns:a16="http://schemas.microsoft.com/office/drawing/2014/main" id="{15F4C582-0F50-4F1E-B4B8-D2D44D6DC793}"/>
              </a:ext>
            </a:extLst>
          </p:cNvPr>
          <p:cNvSpPr txBox="1"/>
          <p:nvPr/>
        </p:nvSpPr>
        <p:spPr>
          <a:xfrm>
            <a:off x="6912184" y="13222358"/>
            <a:ext cx="4597542" cy="193899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dirty="0"/>
              <a:t>X Primary School has recently started working with Enabling Enterprise and is keen to ensure children across the school have opportunities to work creatively and collaboratively. Today's enterprising challenge was a great chance for everyone to be focusing on developing their 'essential skills'. (builder, 2019) </a:t>
            </a: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4D5ED44B-169A-4277-B921-884EDA54B107}"/>
              </a:ext>
            </a:extLst>
          </p:cNvPr>
          <p:cNvSpPr txBox="1"/>
          <p:nvPr/>
        </p:nvSpPr>
        <p:spPr>
          <a:xfrm>
            <a:off x="1209324" y="11190248"/>
            <a:ext cx="3294599" cy="9233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r"/>
            <a:endParaRPr lang="en-US" sz="6000" noProof="1"/>
          </a:p>
        </p:txBody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85519184-8902-4803-9612-8B718C2BC704}"/>
              </a:ext>
            </a:extLst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81" y="513066"/>
            <a:ext cx="4502084" cy="344026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530427B-DD3D-45A6-9A58-489178DF6B37}"/>
              </a:ext>
            </a:extLst>
          </p:cNvPr>
          <p:cNvSpPr/>
          <p:nvPr/>
        </p:nvSpPr>
        <p:spPr>
          <a:xfrm>
            <a:off x="628709" y="3980155"/>
            <a:ext cx="1790939" cy="3903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vandevall</a:t>
            </a: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2013)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" name="Picture 121" descr="The eight essential skills">
            <a:extLst>
              <a:ext uri="{FF2B5EF4-FFF2-40B4-BE49-F238E27FC236}">
                <a16:creationId xmlns:a16="http://schemas.microsoft.com/office/drawing/2014/main" id="{3BD183A3-B27B-4CC7-ABF0-4C59E6932555}"/>
              </a:ext>
            </a:extLst>
          </p:cNvPr>
          <p:cNvPicPr/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273"/>
          <a:stretch/>
        </p:blipFill>
        <p:spPr bwMode="auto">
          <a:xfrm>
            <a:off x="502442" y="10459465"/>
            <a:ext cx="4658693" cy="17596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4" name="Picture 123" descr="The eight essential skills">
            <a:extLst>
              <a:ext uri="{FF2B5EF4-FFF2-40B4-BE49-F238E27FC236}">
                <a16:creationId xmlns:a16="http://schemas.microsoft.com/office/drawing/2014/main" id="{DEAB688B-12CE-495D-9A7C-F6181343D9CB}"/>
              </a:ext>
            </a:extLst>
          </p:cNvPr>
          <p:cNvPicPr/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64"/>
          <a:stretch/>
        </p:blipFill>
        <p:spPr bwMode="auto">
          <a:xfrm>
            <a:off x="775716" y="12070021"/>
            <a:ext cx="4510622" cy="16215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D2085E6-5D37-40EE-8640-88E7385E416F}"/>
              </a:ext>
            </a:extLst>
          </p:cNvPr>
          <p:cNvSpPr/>
          <p:nvPr/>
        </p:nvSpPr>
        <p:spPr>
          <a:xfrm>
            <a:off x="764080" y="13580558"/>
            <a:ext cx="1993687" cy="39215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(partnership, 2018)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F854B0-BD75-4670-8C37-B14841F3AFAC}"/>
              </a:ext>
            </a:extLst>
          </p:cNvPr>
          <p:cNvSpPr/>
          <p:nvPr/>
        </p:nvSpPr>
        <p:spPr>
          <a:xfrm>
            <a:off x="7103319" y="5351922"/>
            <a:ext cx="4447177" cy="2210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rgbClr val="0B0C0C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national curriculum sets out the programmes of study and attainment targets for all subjects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2400" dirty="0">
                <a:solidFill>
                  <a:srgbClr val="0B0C0C"/>
                </a:solidFill>
                <a:ea typeface="Calibri" panose="020F0502020204030204" pitchFamily="34" charset="0"/>
                <a:cs typeface="Arial" panose="020B0604020202020204" pitchFamily="34" charset="0"/>
              </a:rPr>
              <a:t> (government, 2014)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2c4a0fb7-d50f-47b3-bb2c-25f715f116ce@GBRP265">
            <a:extLst>
              <a:ext uri="{FF2B5EF4-FFF2-40B4-BE49-F238E27FC236}">
                <a16:creationId xmlns:a16="http://schemas.microsoft.com/office/drawing/2014/main" id="{2080A6BF-D08A-45A9-9FCE-D5F0EF71DC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3935" t="-293875" r="57310" b="284573"/>
          <a:stretch/>
        </p:blipFill>
        <p:spPr bwMode="auto">
          <a:xfrm flipH="1">
            <a:off x="-555670" y="2436545"/>
            <a:ext cx="561753" cy="4349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2c4a0fb7-d50f-47b3-bb2c-25f715f116ce@GBRP265">
            <a:extLst>
              <a:ext uri="{FF2B5EF4-FFF2-40B4-BE49-F238E27FC236}">
                <a16:creationId xmlns:a16="http://schemas.microsoft.com/office/drawing/2014/main" id="{24CA17AC-87B9-441B-99C9-CAAA84078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29" b="23273"/>
          <a:stretch/>
        </p:blipFill>
        <p:spPr bwMode="auto">
          <a:xfrm>
            <a:off x="3119614" y="13425923"/>
            <a:ext cx="1824371" cy="1735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0DA7E89-780B-43B7-A167-C77CDB66A3C2}"/>
              </a:ext>
            </a:extLst>
          </p:cNvPr>
          <p:cNvSpPr/>
          <p:nvPr/>
        </p:nvSpPr>
        <p:spPr>
          <a:xfrm>
            <a:off x="502442" y="8642317"/>
            <a:ext cx="4938696" cy="1138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500" dirty="0">
                <a:solidFill>
                  <a:srgbClr val="01101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Schools teach their pupils a whole range of other things in a more subtle or covert way. If you are a functionalist, these are the norms and values necessary for society to function properly and for the individual to function in that society. </a:t>
            </a:r>
            <a:endParaRPr lang="en-GB" sz="15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C4BC7D-03DF-411D-96EB-2F4F4E3FCC72}"/>
              </a:ext>
            </a:extLst>
          </p:cNvPr>
          <p:cNvSpPr/>
          <p:nvPr/>
        </p:nvSpPr>
        <p:spPr>
          <a:xfrm>
            <a:off x="487317" y="9676348"/>
            <a:ext cx="4881369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>
                <a:solidFill>
                  <a:srgbClr val="011010"/>
                </a:solidFill>
                <a:ea typeface="Calibri" panose="020F0502020204030204" pitchFamily="34" charset="0"/>
              </a:rPr>
              <a:t>Conflict theorists like Marxists and feminists would see this subtle teaching of norms and values as teaching people to accept the principles of capitalism or patriarchy. </a:t>
            </a:r>
            <a:r>
              <a:rPr lang="en-GB" sz="1500" dirty="0"/>
              <a:t>(tutor2U, 2018)</a:t>
            </a:r>
          </a:p>
          <a:p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8A89CA-D3EC-40B0-92EE-F0FFE0B08BA2}"/>
              </a:ext>
            </a:extLst>
          </p:cNvPr>
          <p:cNvSpPr/>
          <p:nvPr/>
        </p:nvSpPr>
        <p:spPr>
          <a:xfrm>
            <a:off x="1826860" y="11800920"/>
            <a:ext cx="2257221" cy="5587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Essential Skills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0204550-CDA3-42C3-8EA7-CC07ABECAE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461190" y="11555428"/>
            <a:ext cx="2977870" cy="1678774"/>
          </a:xfrm>
          <a:prstGeom prst="rect">
            <a:avLst/>
          </a:prstGeom>
        </p:spPr>
      </p:pic>
      <p:pic>
        <p:nvPicPr>
          <p:cNvPr id="1028" name="Picture 4" descr="09a1ff15-cc71-44ed-8375-6471c72c4494@GBRP265">
            <a:extLst>
              <a:ext uri="{FF2B5EF4-FFF2-40B4-BE49-F238E27FC236}">
                <a16:creationId xmlns:a16="http://schemas.microsoft.com/office/drawing/2014/main" id="{4562ADCD-8B52-427B-B486-1608F81E0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940432" y="6473368"/>
            <a:ext cx="2740661" cy="4656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D32FD52-0F1F-41E2-A900-21AF1468C651}"/>
              </a:ext>
            </a:extLst>
          </p:cNvPr>
          <p:cNvSpPr/>
          <p:nvPr/>
        </p:nvSpPr>
        <p:spPr>
          <a:xfrm>
            <a:off x="402368" y="4474839"/>
            <a:ext cx="6096000" cy="4921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a typeface="Calibri" panose="020F0502020204030204" pitchFamily="34" charset="0"/>
                <a:cs typeface="Times New Roman" panose="02020603050405020304" pitchFamily="18" charset="0"/>
              </a:rPr>
              <a:t>“Education is the passage to progress”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FB2F348-ED52-4AEC-BAFD-7B8B3436FD5D}"/>
              </a:ext>
            </a:extLst>
          </p:cNvPr>
          <p:cNvSpPr/>
          <p:nvPr/>
        </p:nvSpPr>
        <p:spPr>
          <a:xfrm>
            <a:off x="531873" y="4869676"/>
            <a:ext cx="1915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707070"/>
                </a:solidFill>
                <a:latin typeface="Roboto"/>
                <a:ea typeface="Calibri" panose="020F0502020204030204" pitchFamily="34" charset="0"/>
                <a:cs typeface="Times New Roman" panose="02020603050405020304" pitchFamily="18" charset="0"/>
              </a:rPr>
              <a:t>(planning, 2020)</a:t>
            </a:r>
            <a:r>
              <a:rPr lang="en-GB" b="1" dirty="0">
                <a:solidFill>
                  <a:srgbClr val="707070"/>
                </a:solidFill>
                <a:latin typeface="Roboto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606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CEDAB7C0-82AE-440E-A4E1-94ECF7F46C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814" y="293943"/>
            <a:ext cx="10238014" cy="8556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365F91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builder, s., 2019.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linden primary school visit ISG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bristol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https://www.skillsbuilder.org/press/Linden-Primary-School-visit-ISG-Bristol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01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cherry, k., 2019.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B. F. Skinner Biography,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very well mind.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government, u., 2014.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national-curriculum.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https://www.gov.uk/government/collections/national-curriculum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03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january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partnership, s. b., 2018.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 essential skills,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skills builder and enabling enterprise community interest company.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planning, e., 2020.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types of education- formal, informal, non formal.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https://examplanning.com/types-education-formal-informal-non-formal/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01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reform, t. g. o. e., 2015.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hidden curriculum.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https://www.edglossary.org/hidden-curriculum/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01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tutor2U, 2018.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Hidden curriculum.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https://www.tutor2u.net/sociology/topics/hidden-curriculum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03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january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vandevall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2013.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masslows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hierary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needs,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netherlands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dutch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renaissance press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llc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624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47F679DF-2C39-4631-8027-4294492C1725}" vid="{F9C39169-F391-4B73-9304-F92BE77C0C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52E3BC-8108-4473-AF33-C93DA317E364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71af3243-3dd4-4a8d-8c0d-dd76da1f02a5"/>
    <ds:schemaRef ds:uri="http://purl.org/dc/elements/1.1/"/>
    <ds:schemaRef ds:uri="http://schemas.microsoft.com/office/2006/metadata/properties"/>
    <ds:schemaRef ds:uri="16c05727-aa75-4e4a-9b5f-8a80a116589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8DCC618-084E-430C-B457-3CD1B78A57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C7F513-037B-408C-8F26-114261EF75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Education infographics poster</Template>
  <TotalTime>0</TotalTime>
  <Words>259</Words>
  <Application>Microsoft Office PowerPoint</Application>
  <PresentationFormat>Custom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Cambria</vt:lpstr>
      <vt:lpstr>Comic Sans MS</vt:lpstr>
      <vt:lpstr>Roboto</vt:lpstr>
      <vt:lpstr>Times New Roman</vt:lpstr>
      <vt:lpstr>Office Theme</vt:lpstr>
      <vt:lpstr>Education Infographic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2020-01-03T19:47:36Z</dcterms:created>
  <dcterms:modified xsi:type="dcterms:W3CDTF">2020-01-03T22:24:24Z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