
<file path=[Content_Types].xml><?xml version="1.0" encoding="utf-8"?>
<Types xmlns="http://schemas.openxmlformats.org/package/2006/content-types">
  <Override PartName="/ppt/slideLayouts/slideLayout7.xml" ContentType="application/vnd.openxmlformats-officedocument.presentationml.slideLayout+xml"/>
  <Override PartName="/ppt/slideLayouts/slideLayout8.xml" ContentType="application/vnd.openxmlformats-officedocument.presentationml.slideLayout+xml"/>
  <Default Extension="png" ContentType="image/png"/>
  <Override PartName="/ppt/notesSlides/notesSlide1.xml" ContentType="application/vnd.openxmlformats-officedocument.presentationml.notesSlide+xml"/>
  <Override PartName="/ppt/slideMasters/slideMaster1.xml" ContentType="application/vnd.openxmlformats-officedocument.presentationml.slideMaster+xml"/>
  <Override PartName="/ppt/slides/slide3.xml" ContentType="application/vnd.openxmlformats-officedocument.presentationml.slide+xml"/>
  <Override PartName="/ppt/slides/slide4.xml" ContentType="application/vnd.openxmlformats-officedocument.presentationml.slide+xml"/>
  <Override PartName="/ppt/presProps.xml" ContentType="application/vnd.openxmlformats-officedocument.presentationml.presProps+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theme/theme2.xml" ContentType="application/vnd.openxmlformats-officedocument.theme+xml"/>
  <Override PartName="/ppt/slides/slide1.xml" ContentType="application/vnd.openxmlformats-officedocument.presentationml.slide+xml"/>
  <Override PartName="/ppt/slides/slide2.xml" ContentType="application/vnd.openxmlformats-officedocument.presentationml.slide+xml"/>
  <Override PartName="/ppt/theme/theme1.xml" ContentType="application/vnd.openxmlformats-officedocument.theme+xml"/>
  <Override PartName="/ppt/slideLayouts/slideLayout2.xml" ContentType="application/vnd.openxmlformats-officedocument.presentationml.slideLayout+xml"/>
  <Override PartName="/ppt/slideLayouts/slideLayout3.xml" ContentType="application/vnd.openxmlformats-officedocument.presentationml.slideLayout+xml"/>
  <Default Extension="jpeg" ContentType="image/jpeg"/>
  <Default Extension="rels" ContentType="application/vnd.openxmlformats-package.relationships+xml"/>
  <Default Extension="xml" ContentType="application/xml"/>
  <Override PartName="/ppt/presentation.xml" ContentType="application/vnd.openxmlformats-officedocument.presentationml.presentation.main+xml"/>
  <Override PartName="/ppt/notesMasters/notesMaster1.xml" ContentType="application/vnd.openxmlformats-officedocument.presentationml.notesMaster+xml"/>
  <Override PartName="/ppt/slideLayouts/slideLayout1.xml" ContentType="application/vnd.openxmlformats-officedocument.presentationml.slideLayout+xml"/>
  <Override PartName="/docProps/app.xml" ContentType="application/vnd.openxmlformats-officedocument.extended-properties+xml"/>
  <Override PartName="/ppt/tableStyles.xml" ContentType="application/vnd.openxmlformats-officedocument.presentationml.tableStyles+xml"/>
  <Override PartName="/ppt/slideLayouts/slideLayout11.xml" ContentType="application/vnd.openxmlformats-officedocument.presentationml.slideLayout+xml"/>
  <Override PartName="/ppt/slideLayouts/slideLayout10.xml" ContentType="application/vnd.openxmlformats-officedocument.presentationml.slideLayout+xml"/>
  <Override PartName="/ppt/viewProps.xml" ContentType="application/vnd.openxmlformats-officedocument.presentationml.viewProps+xml"/>
  <Override PartName="/ppt/slideLayouts/slideLayout9.xml" ContentType="application/vnd.openxmlformats-officedocument.presentationml.slideLayout+xml"/>
  <Override PartName="/docProps/core.xml" ContentType="application/vnd.openxmlformats-package.core-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795" r:id="rId1"/>
  </p:sldMasterIdLst>
  <p:notesMasterIdLst>
    <p:notesMasterId r:id="rId6"/>
  </p:notesMasterIdLst>
  <p:sldIdLst>
    <p:sldId id="256" r:id="rId2"/>
    <p:sldId id="257" r:id="rId3"/>
    <p:sldId id="258" r:id="rId4"/>
    <p:sldId id="259" r:id="rId5"/>
  </p:sldIdLst>
  <p:sldSz cx="9144000" cy="6858000" type="screen4x3"/>
  <p:notesSz cx="6858000" cy="91440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p:clrMru>
    <a:srgbClr val="29BDCD"/>
    <a:srgbClr val="FF0066"/>
  </p:clrMru>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lastView="sldThumbnailView">
  <p:normalViewPr showOutlineIcons="0">
    <p:restoredLeft sz="15583" autoAdjust="0"/>
    <p:restoredTop sz="94624" autoAdjust="0"/>
  </p:normalViewPr>
  <p:slideViewPr>
    <p:cSldViewPr>
      <p:cViewPr varScale="1">
        <p:scale>
          <a:sx n="69" d="100"/>
          <a:sy n="69" d="100"/>
        </p:scale>
        <p:origin x="-1398" y="-102"/>
      </p:cViewPr>
      <p:guideLst>
        <p:guide orient="horz" pos="2160"/>
        <p:guide pos="2880"/>
      </p:guideLst>
    </p:cSldViewPr>
  </p:slideViewPr>
  <p:outlineViewPr>
    <p:cViewPr>
      <p:scale>
        <a:sx n="33" d="100"/>
        <a:sy n="33" d="100"/>
      </p:scale>
      <p:origin x="0" y="0"/>
    </p:cViewPr>
  </p:outlineViewPr>
  <p:notesTextViewPr>
    <p:cViewPr>
      <p:scale>
        <a:sx n="100" d="100"/>
        <a:sy n="100" d="100"/>
      </p:scale>
      <p:origin x="0" y="0"/>
    </p:cViewPr>
  </p:notesTextViewPr>
  <p:gridSpacing cx="73736200" cy="73736200"/>
</p:viewPr>
</file>

<file path=ppt/_rels/presentation.xml.rels><?xml version="1.0" encoding="UTF-8" standalone="yes"?>
<Relationships xmlns="http://schemas.openxmlformats.org/package/2006/relationships"><Relationship Id="rId8" Type="http://schemas.openxmlformats.org/officeDocument/2006/relationships/viewProps" Target="viewProps.xml"/><Relationship Id="rId3" Type="http://schemas.openxmlformats.org/officeDocument/2006/relationships/slide" Target="slides/slide2.xml"/><Relationship Id="rId7" Type="http://schemas.openxmlformats.org/officeDocument/2006/relationships/presProps" Target="presProps.xml"/><Relationship Id="rId2" Type="http://schemas.openxmlformats.org/officeDocument/2006/relationships/slide" Target="slides/slide1.xml"/><Relationship Id="rId1" Type="http://schemas.openxmlformats.org/officeDocument/2006/relationships/slideMaster" Target="slideMasters/slideMaster1.xml"/><Relationship Id="rId6" Type="http://schemas.openxmlformats.org/officeDocument/2006/relationships/notesMaster" Target="notesMasters/notesMaster1.xml"/><Relationship Id="rId5" Type="http://schemas.openxmlformats.org/officeDocument/2006/relationships/slide" Target="slides/slide4.xml"/><Relationship Id="rId10" Type="http://schemas.openxmlformats.org/officeDocument/2006/relationships/tableStyles" Target="tableStyles.xml"/><Relationship Id="rId4" Type="http://schemas.openxmlformats.org/officeDocument/2006/relationships/slide" Target="slides/slide3.xml"/><Relationship Id="rId9" Type="http://schemas.openxmlformats.org/officeDocument/2006/relationships/theme" Target="theme/theme1.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7200"/>
          </a:xfrm>
          <a:prstGeom prst="rect">
            <a:avLst/>
          </a:prstGeom>
        </p:spPr>
        <p:txBody>
          <a:bodyPr vert="horz" lIns="91440" tIns="45720" rIns="91440" bIns="45720" rtlCol="0"/>
          <a:lstStyle>
            <a:lvl1pPr algn="l">
              <a:defRPr sz="1200"/>
            </a:lvl1pPr>
          </a:lstStyle>
          <a:p>
            <a:endParaRPr lang="en-GB"/>
          </a:p>
        </p:txBody>
      </p:sp>
      <p:sp>
        <p:nvSpPr>
          <p:cNvPr id="3" name="Date Placeholder 2"/>
          <p:cNvSpPr>
            <a:spLocks noGrp="1"/>
          </p:cNvSpPr>
          <p:nvPr>
            <p:ph type="dt" idx="1"/>
          </p:nvPr>
        </p:nvSpPr>
        <p:spPr>
          <a:xfrm>
            <a:off x="3884613" y="0"/>
            <a:ext cx="2971800" cy="457200"/>
          </a:xfrm>
          <a:prstGeom prst="rect">
            <a:avLst/>
          </a:prstGeom>
        </p:spPr>
        <p:txBody>
          <a:bodyPr vert="horz" lIns="91440" tIns="45720" rIns="91440" bIns="45720" rtlCol="0"/>
          <a:lstStyle>
            <a:lvl1pPr algn="r">
              <a:defRPr sz="1200"/>
            </a:lvl1pPr>
          </a:lstStyle>
          <a:p>
            <a:fld id="{E93ACF79-D92B-42F9-BD68-F04BD9D496DE}" type="datetimeFigureOut">
              <a:rPr lang="en-US" smtClean="0"/>
              <a:pPr/>
              <a:t>3/9/2021</a:t>
            </a:fld>
            <a:endParaRPr lang="en-GB"/>
          </a:p>
        </p:txBody>
      </p:sp>
      <p:sp>
        <p:nvSpPr>
          <p:cNvPr id="4" name="Slide Image Placeholder 3"/>
          <p:cNvSpPr>
            <a:spLocks noGrp="1" noRot="1" noChangeAspect="1"/>
          </p:cNvSpPr>
          <p:nvPr>
            <p:ph type="sldImg" idx="2"/>
          </p:nvPr>
        </p:nvSpPr>
        <p:spPr>
          <a:xfrm>
            <a:off x="1143000" y="685800"/>
            <a:ext cx="4572000" cy="3429000"/>
          </a:xfrm>
          <a:prstGeom prst="rect">
            <a:avLst/>
          </a:prstGeom>
          <a:noFill/>
          <a:ln w="12700">
            <a:solidFill>
              <a:prstClr val="black"/>
            </a:solidFill>
          </a:ln>
        </p:spPr>
        <p:txBody>
          <a:bodyPr vert="horz" lIns="91440" tIns="45720" rIns="91440" bIns="45720" rtlCol="0" anchor="ctr"/>
          <a:lstStyle/>
          <a:p>
            <a:endParaRPr lang="en-GB"/>
          </a:p>
        </p:txBody>
      </p:sp>
      <p:sp>
        <p:nvSpPr>
          <p:cNvPr id="5" name="Notes Placeholder 4"/>
          <p:cNvSpPr>
            <a:spLocks noGrp="1"/>
          </p:cNvSpPr>
          <p:nvPr>
            <p:ph type="body" sz="quarter" idx="3"/>
          </p:nvPr>
        </p:nvSpPr>
        <p:spPr>
          <a:xfrm>
            <a:off x="685800" y="4343400"/>
            <a:ext cx="5486400" cy="4114800"/>
          </a:xfrm>
          <a:prstGeom prst="rect">
            <a:avLst/>
          </a:prstGeom>
        </p:spPr>
        <p:txBody>
          <a:bodyPr vert="horz" lIns="91440" tIns="45720" rIns="91440" bIns="45720" rtlCol="0">
            <a:normAutofit/>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GB"/>
          </a:p>
        </p:txBody>
      </p:sp>
      <p:sp>
        <p:nvSpPr>
          <p:cNvPr id="6" name="Footer Placeholder 5"/>
          <p:cNvSpPr>
            <a:spLocks noGrp="1"/>
          </p:cNvSpPr>
          <p:nvPr>
            <p:ph type="ftr" sz="quarter" idx="4"/>
          </p:nvPr>
        </p:nvSpPr>
        <p:spPr>
          <a:xfrm>
            <a:off x="0" y="8685213"/>
            <a:ext cx="2971800" cy="457200"/>
          </a:xfrm>
          <a:prstGeom prst="rect">
            <a:avLst/>
          </a:prstGeom>
        </p:spPr>
        <p:txBody>
          <a:bodyPr vert="horz" lIns="91440" tIns="45720" rIns="91440" bIns="45720" rtlCol="0" anchor="b"/>
          <a:lstStyle>
            <a:lvl1pPr algn="l">
              <a:defRPr sz="1200"/>
            </a:lvl1pPr>
          </a:lstStyle>
          <a:p>
            <a:endParaRPr lang="en-GB"/>
          </a:p>
        </p:txBody>
      </p:sp>
      <p:sp>
        <p:nvSpPr>
          <p:cNvPr id="7" name="Slide Number Placeholder 6"/>
          <p:cNvSpPr>
            <a:spLocks noGrp="1"/>
          </p:cNvSpPr>
          <p:nvPr>
            <p:ph type="sldNum" sz="quarter" idx="5"/>
          </p:nvPr>
        </p:nvSpPr>
        <p:spPr>
          <a:xfrm>
            <a:off x="3884613" y="8685213"/>
            <a:ext cx="2971800" cy="457200"/>
          </a:xfrm>
          <a:prstGeom prst="rect">
            <a:avLst/>
          </a:prstGeom>
        </p:spPr>
        <p:txBody>
          <a:bodyPr vert="horz" lIns="91440" tIns="45720" rIns="91440" bIns="45720" rtlCol="0" anchor="b"/>
          <a:lstStyle>
            <a:lvl1pPr algn="r">
              <a:defRPr sz="1200"/>
            </a:lvl1pPr>
          </a:lstStyle>
          <a:p>
            <a:fld id="{A239C39E-C279-4281-B0DF-EE34E1D4DC46}" type="slidenum">
              <a:rPr lang="en-GB" smtClean="0"/>
              <a:pPr/>
              <a:t>‹#›</a:t>
            </a:fld>
            <a:endParaRPr lang="en-GB"/>
          </a:p>
        </p:txBody>
      </p:sp>
    </p:spTree>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2.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normAutofit/>
          </a:bodyPr>
          <a:lstStyle/>
          <a:p>
            <a:endParaRPr lang="en-GB" dirty="0"/>
          </a:p>
        </p:txBody>
      </p:sp>
      <p:sp>
        <p:nvSpPr>
          <p:cNvPr id="4" name="Slide Number Placeholder 3"/>
          <p:cNvSpPr>
            <a:spLocks noGrp="1"/>
          </p:cNvSpPr>
          <p:nvPr>
            <p:ph type="sldNum" sz="quarter" idx="10"/>
          </p:nvPr>
        </p:nvSpPr>
        <p:spPr/>
        <p:txBody>
          <a:bodyPr/>
          <a:lstStyle/>
          <a:p>
            <a:fld id="{A239C39E-C279-4281-B0DF-EE34E1D4DC46}" type="slidenum">
              <a:rPr lang="en-GB" smtClean="0"/>
              <a:pPr/>
              <a:t>2</a:t>
            </a:fld>
            <a:endParaRPr lang="en-GB"/>
          </a:p>
        </p:txBody>
      </p:sp>
    </p:spTree>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685800" y="2130425"/>
            <a:ext cx="7772400" cy="1470025"/>
          </a:xfrm>
        </p:spPr>
        <p:txBody>
          <a:bodyPr/>
          <a:lstStyle/>
          <a:p>
            <a:r>
              <a:rPr lang="en-US" smtClean="0"/>
              <a:t>Click to edit Master title style</a:t>
            </a:r>
            <a:endParaRPr lang="en-GB"/>
          </a:p>
        </p:txBody>
      </p:sp>
      <p:sp>
        <p:nvSpPr>
          <p:cNvPr id="3" name="Subtitle 2"/>
          <p:cNvSpPr>
            <a:spLocks noGrp="1"/>
          </p:cNvSpPr>
          <p:nvPr>
            <p:ph type="subTitle" idx="1"/>
          </p:nvPr>
        </p:nvSpPr>
        <p:spPr>
          <a:xfrm>
            <a:off x="1371600" y="3886200"/>
            <a:ext cx="6400800" cy="1752600"/>
          </a:xfrm>
        </p:spPr>
        <p:txBody>
          <a:bodyPr/>
          <a:lstStyle>
            <a:lvl1pPr marL="0" indent="0" algn="ctr">
              <a:buNone/>
              <a:defRPr>
                <a:solidFill>
                  <a:schemeClr val="tx1">
                    <a:tint val="75000"/>
                  </a:schemeClr>
                </a:solidFill>
              </a:defRPr>
            </a:lvl1pPr>
            <a:lvl2pPr marL="457200" indent="0" algn="ctr">
              <a:buNone/>
              <a:defRPr>
                <a:solidFill>
                  <a:schemeClr val="tx1">
                    <a:tint val="75000"/>
                  </a:schemeClr>
                </a:solidFill>
              </a:defRPr>
            </a:lvl2pPr>
            <a:lvl3pPr marL="914400" indent="0" algn="ctr">
              <a:buNone/>
              <a:defRPr>
                <a:solidFill>
                  <a:schemeClr val="tx1">
                    <a:tint val="75000"/>
                  </a:schemeClr>
                </a:solidFill>
              </a:defRPr>
            </a:lvl3pPr>
            <a:lvl4pPr marL="1371600" indent="0" algn="ctr">
              <a:buNone/>
              <a:defRPr>
                <a:solidFill>
                  <a:schemeClr val="tx1">
                    <a:tint val="75000"/>
                  </a:schemeClr>
                </a:solidFill>
              </a:defRPr>
            </a:lvl4pPr>
            <a:lvl5pPr marL="1828800" indent="0" algn="ctr">
              <a:buNone/>
              <a:defRPr>
                <a:solidFill>
                  <a:schemeClr val="tx1">
                    <a:tint val="75000"/>
                  </a:schemeClr>
                </a:solidFill>
              </a:defRPr>
            </a:lvl5pPr>
            <a:lvl6pPr marL="2286000" indent="0" algn="ctr">
              <a:buNone/>
              <a:defRPr>
                <a:solidFill>
                  <a:schemeClr val="tx1">
                    <a:tint val="75000"/>
                  </a:schemeClr>
                </a:solidFill>
              </a:defRPr>
            </a:lvl6pPr>
            <a:lvl7pPr marL="2743200" indent="0" algn="ctr">
              <a:buNone/>
              <a:defRPr>
                <a:solidFill>
                  <a:schemeClr val="tx1">
                    <a:tint val="75000"/>
                  </a:schemeClr>
                </a:solidFill>
              </a:defRPr>
            </a:lvl7pPr>
            <a:lvl8pPr marL="3200400" indent="0" algn="ctr">
              <a:buNone/>
              <a:defRPr>
                <a:solidFill>
                  <a:schemeClr val="tx1">
                    <a:tint val="75000"/>
                  </a:schemeClr>
                </a:solidFill>
              </a:defRPr>
            </a:lvl8pPr>
            <a:lvl9pPr marL="3657600" indent="0" algn="ctr">
              <a:buNone/>
              <a:defRPr>
                <a:solidFill>
                  <a:schemeClr val="tx1">
                    <a:tint val="75000"/>
                  </a:schemeClr>
                </a:solidFill>
              </a:defRPr>
            </a:lvl9pPr>
          </a:lstStyle>
          <a:p>
            <a:r>
              <a:rPr lang="en-US" smtClean="0"/>
              <a:t>Click to edit Master subtitle style</a:t>
            </a:r>
            <a:endParaRPr lang="en-GB"/>
          </a:p>
        </p:txBody>
      </p:sp>
      <p:sp>
        <p:nvSpPr>
          <p:cNvPr id="4" name="Date Placeholder 3"/>
          <p:cNvSpPr>
            <a:spLocks noGrp="1"/>
          </p:cNvSpPr>
          <p:nvPr>
            <p:ph type="dt" sz="half" idx="10"/>
          </p:nvPr>
        </p:nvSpPr>
        <p:spPr/>
        <p:txBody>
          <a:bodyPr/>
          <a:lstStyle/>
          <a:p>
            <a:fld id="{46D8D787-10EC-496F-84E1-8BCAC1F91BF7}" type="datetimeFigureOut">
              <a:rPr lang="en-US" smtClean="0"/>
              <a:pPr/>
              <a:t>3/9/2021</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97854610-B1C1-42DF-84FE-2561567F66EC}" type="slidenum">
              <a:rPr lang="en-GB" smtClean="0"/>
              <a:pPr/>
              <a:t>‹#›</a:t>
            </a:fld>
            <a:endParaRPr lang="en-GB"/>
          </a:p>
        </p:txBody>
      </p:sp>
    </p:spTree>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GB"/>
          </a:p>
        </p:txBody>
      </p:sp>
      <p:sp>
        <p:nvSpPr>
          <p:cNvPr id="3" name="Content Placeholder 2"/>
          <p:cNvSpPr>
            <a:spLocks noGrp="1"/>
          </p:cNvSpPr>
          <p:nvPr>
            <p:ph idx="1"/>
          </p:nvPr>
        </p:nvSpPr>
        <p:spPr/>
        <p:txBody>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GB"/>
          </a:p>
        </p:txBody>
      </p:sp>
      <p:sp>
        <p:nvSpPr>
          <p:cNvPr id="4" name="Date Placeholder 3"/>
          <p:cNvSpPr>
            <a:spLocks noGrp="1"/>
          </p:cNvSpPr>
          <p:nvPr>
            <p:ph type="dt" sz="half" idx="10"/>
          </p:nvPr>
        </p:nvSpPr>
        <p:spPr/>
        <p:txBody>
          <a:bodyPr/>
          <a:lstStyle/>
          <a:p>
            <a:fld id="{46D8D787-10EC-496F-84E1-8BCAC1F91BF7}" type="datetimeFigureOut">
              <a:rPr lang="en-US" smtClean="0"/>
              <a:pPr/>
              <a:t>3/9/2021</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97854610-B1C1-42DF-84FE-2561567F66EC}" type="slidenum">
              <a:rPr lang="en-GB" smtClean="0"/>
              <a:pPr/>
              <a:t>‹#›</a:t>
            </a:fld>
            <a:endParaRPr lang="en-GB"/>
          </a:p>
        </p:txBody>
      </p:sp>
    </p:spTree>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722313" y="4406900"/>
            <a:ext cx="7772400" cy="1362075"/>
          </a:xfrm>
        </p:spPr>
        <p:txBody>
          <a:bodyPr anchor="t"/>
          <a:lstStyle>
            <a:lvl1pPr algn="l">
              <a:defRPr sz="4000" b="1" cap="all"/>
            </a:lvl1pPr>
          </a:lstStyle>
          <a:p>
            <a:r>
              <a:rPr lang="en-US" smtClean="0"/>
              <a:t>Click to edit Master title style</a:t>
            </a:r>
            <a:endParaRPr lang="en-GB"/>
          </a:p>
        </p:txBody>
      </p:sp>
      <p:sp>
        <p:nvSpPr>
          <p:cNvPr id="3" name="Text Placeholder 2"/>
          <p:cNvSpPr>
            <a:spLocks noGrp="1"/>
          </p:cNvSpPr>
          <p:nvPr>
            <p:ph type="body" idx="1"/>
          </p:nvPr>
        </p:nvSpPr>
        <p:spPr>
          <a:xfrm>
            <a:off x="722313" y="2906713"/>
            <a:ext cx="7772400" cy="1500187"/>
          </a:xfrm>
        </p:spPr>
        <p:txBody>
          <a:bodyPr anchor="b"/>
          <a:lstStyle>
            <a:lvl1pPr marL="0" indent="0">
              <a:buNone/>
              <a:defRPr sz="2000">
                <a:solidFill>
                  <a:schemeClr val="tx1">
                    <a:tint val="75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smtClean="0"/>
              <a:t>Click to edit Master text styles</a:t>
            </a:r>
          </a:p>
        </p:txBody>
      </p:sp>
      <p:sp>
        <p:nvSpPr>
          <p:cNvPr id="4" name="Date Placeholder 3"/>
          <p:cNvSpPr>
            <a:spLocks noGrp="1"/>
          </p:cNvSpPr>
          <p:nvPr>
            <p:ph type="dt" sz="half" idx="10"/>
          </p:nvPr>
        </p:nvSpPr>
        <p:spPr/>
        <p:txBody>
          <a:bodyPr/>
          <a:lstStyle/>
          <a:p>
            <a:fld id="{46D8D787-10EC-496F-84E1-8BCAC1F91BF7}" type="datetimeFigureOut">
              <a:rPr lang="en-US" smtClean="0"/>
              <a:pPr/>
              <a:t>3/9/2021</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97854610-B1C1-42DF-84FE-2561567F66EC}" type="slidenum">
              <a:rPr lang="en-GB" smtClean="0"/>
              <a:pPr/>
              <a:t>‹#›</a:t>
            </a:fld>
            <a:endParaRPr lang="en-GB"/>
          </a:p>
        </p:txBody>
      </p:sp>
    </p:spTree>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GB"/>
          </a:p>
        </p:txBody>
      </p:sp>
      <p:sp>
        <p:nvSpPr>
          <p:cNvPr id="3" name="Content Placeholder 2"/>
          <p:cNvSpPr>
            <a:spLocks noGrp="1"/>
          </p:cNvSpPr>
          <p:nvPr>
            <p:ph sz="half" idx="1"/>
          </p:nvPr>
        </p:nvSpPr>
        <p:spPr>
          <a:xfrm>
            <a:off x="457200" y="1600200"/>
            <a:ext cx="40386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GB"/>
          </a:p>
        </p:txBody>
      </p:sp>
      <p:sp>
        <p:nvSpPr>
          <p:cNvPr id="4" name="Content Placeholder 3"/>
          <p:cNvSpPr>
            <a:spLocks noGrp="1"/>
          </p:cNvSpPr>
          <p:nvPr>
            <p:ph sz="half" idx="2"/>
          </p:nvPr>
        </p:nvSpPr>
        <p:spPr>
          <a:xfrm>
            <a:off x="4648200" y="1600200"/>
            <a:ext cx="40386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GB"/>
          </a:p>
        </p:txBody>
      </p:sp>
      <p:sp>
        <p:nvSpPr>
          <p:cNvPr id="5" name="Date Placeholder 4"/>
          <p:cNvSpPr>
            <a:spLocks noGrp="1"/>
          </p:cNvSpPr>
          <p:nvPr>
            <p:ph type="dt" sz="half" idx="10"/>
          </p:nvPr>
        </p:nvSpPr>
        <p:spPr/>
        <p:txBody>
          <a:bodyPr/>
          <a:lstStyle/>
          <a:p>
            <a:fld id="{46D8D787-10EC-496F-84E1-8BCAC1F91BF7}" type="datetimeFigureOut">
              <a:rPr lang="en-US" smtClean="0"/>
              <a:pPr/>
              <a:t>3/9/2021</a:t>
            </a:fld>
            <a:endParaRPr lang="en-GB"/>
          </a:p>
        </p:txBody>
      </p:sp>
      <p:sp>
        <p:nvSpPr>
          <p:cNvPr id="6" name="Footer Placeholder 5"/>
          <p:cNvSpPr>
            <a:spLocks noGrp="1"/>
          </p:cNvSpPr>
          <p:nvPr>
            <p:ph type="ftr" sz="quarter" idx="11"/>
          </p:nvPr>
        </p:nvSpPr>
        <p:spPr/>
        <p:txBody>
          <a:bodyPr/>
          <a:lstStyle/>
          <a:p>
            <a:endParaRPr lang="en-GB"/>
          </a:p>
        </p:txBody>
      </p:sp>
      <p:sp>
        <p:nvSpPr>
          <p:cNvPr id="7" name="Slide Number Placeholder 6"/>
          <p:cNvSpPr>
            <a:spLocks noGrp="1"/>
          </p:cNvSpPr>
          <p:nvPr>
            <p:ph type="sldNum" sz="quarter" idx="12"/>
          </p:nvPr>
        </p:nvSpPr>
        <p:spPr/>
        <p:txBody>
          <a:bodyPr/>
          <a:lstStyle/>
          <a:p>
            <a:fld id="{97854610-B1C1-42DF-84FE-2561567F66EC}" type="slidenum">
              <a:rPr lang="en-GB" smtClean="0"/>
              <a:pPr/>
              <a:t>‹#›</a:t>
            </a:fld>
            <a:endParaRPr lang="en-GB"/>
          </a:p>
        </p:txBody>
      </p:sp>
    </p:spTree>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lvl1pPr>
              <a:defRPr/>
            </a:lvl1pPr>
          </a:lstStyle>
          <a:p>
            <a:r>
              <a:rPr lang="en-US" smtClean="0"/>
              <a:t>Click to edit Master title style</a:t>
            </a:r>
            <a:endParaRPr lang="en-GB"/>
          </a:p>
        </p:txBody>
      </p:sp>
      <p:sp>
        <p:nvSpPr>
          <p:cNvPr id="3" name="Text Placeholder 2"/>
          <p:cNvSpPr>
            <a:spLocks noGrp="1"/>
          </p:cNvSpPr>
          <p:nvPr>
            <p:ph type="body" idx="1"/>
          </p:nvPr>
        </p:nvSpPr>
        <p:spPr>
          <a:xfrm>
            <a:off x="457200" y="1535113"/>
            <a:ext cx="4040188"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Click to edit Master text styles</a:t>
            </a:r>
          </a:p>
        </p:txBody>
      </p:sp>
      <p:sp>
        <p:nvSpPr>
          <p:cNvPr id="4" name="Content Placeholder 3"/>
          <p:cNvSpPr>
            <a:spLocks noGrp="1"/>
          </p:cNvSpPr>
          <p:nvPr>
            <p:ph sz="half" idx="2"/>
          </p:nvPr>
        </p:nvSpPr>
        <p:spPr>
          <a:xfrm>
            <a:off x="457200" y="2174875"/>
            <a:ext cx="4040188"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GB"/>
          </a:p>
        </p:txBody>
      </p:sp>
      <p:sp>
        <p:nvSpPr>
          <p:cNvPr id="5" name="Text Placeholder 4"/>
          <p:cNvSpPr>
            <a:spLocks noGrp="1"/>
          </p:cNvSpPr>
          <p:nvPr>
            <p:ph type="body" sz="quarter" idx="3"/>
          </p:nvPr>
        </p:nvSpPr>
        <p:spPr>
          <a:xfrm>
            <a:off x="4645025" y="1535113"/>
            <a:ext cx="4041775"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Click to edit Master text styles</a:t>
            </a:r>
          </a:p>
        </p:txBody>
      </p:sp>
      <p:sp>
        <p:nvSpPr>
          <p:cNvPr id="6" name="Content Placeholder 5"/>
          <p:cNvSpPr>
            <a:spLocks noGrp="1"/>
          </p:cNvSpPr>
          <p:nvPr>
            <p:ph sz="quarter" idx="4"/>
          </p:nvPr>
        </p:nvSpPr>
        <p:spPr>
          <a:xfrm>
            <a:off x="4645025" y="2174875"/>
            <a:ext cx="4041775"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GB"/>
          </a:p>
        </p:txBody>
      </p:sp>
      <p:sp>
        <p:nvSpPr>
          <p:cNvPr id="7" name="Date Placeholder 6"/>
          <p:cNvSpPr>
            <a:spLocks noGrp="1"/>
          </p:cNvSpPr>
          <p:nvPr>
            <p:ph type="dt" sz="half" idx="10"/>
          </p:nvPr>
        </p:nvSpPr>
        <p:spPr/>
        <p:txBody>
          <a:bodyPr/>
          <a:lstStyle/>
          <a:p>
            <a:fld id="{46D8D787-10EC-496F-84E1-8BCAC1F91BF7}" type="datetimeFigureOut">
              <a:rPr lang="en-US" smtClean="0"/>
              <a:pPr/>
              <a:t>3/9/2021</a:t>
            </a:fld>
            <a:endParaRPr lang="en-GB"/>
          </a:p>
        </p:txBody>
      </p:sp>
      <p:sp>
        <p:nvSpPr>
          <p:cNvPr id="8" name="Footer Placeholder 7"/>
          <p:cNvSpPr>
            <a:spLocks noGrp="1"/>
          </p:cNvSpPr>
          <p:nvPr>
            <p:ph type="ftr" sz="quarter" idx="11"/>
          </p:nvPr>
        </p:nvSpPr>
        <p:spPr/>
        <p:txBody>
          <a:bodyPr/>
          <a:lstStyle/>
          <a:p>
            <a:endParaRPr lang="en-GB"/>
          </a:p>
        </p:txBody>
      </p:sp>
      <p:sp>
        <p:nvSpPr>
          <p:cNvPr id="9" name="Slide Number Placeholder 8"/>
          <p:cNvSpPr>
            <a:spLocks noGrp="1"/>
          </p:cNvSpPr>
          <p:nvPr>
            <p:ph type="sldNum" sz="quarter" idx="12"/>
          </p:nvPr>
        </p:nvSpPr>
        <p:spPr/>
        <p:txBody>
          <a:bodyPr/>
          <a:lstStyle/>
          <a:p>
            <a:fld id="{97854610-B1C1-42DF-84FE-2561567F66EC}" type="slidenum">
              <a:rPr lang="en-GB" smtClean="0"/>
              <a:pPr/>
              <a:t>‹#›</a:t>
            </a:fld>
            <a:endParaRPr lang="en-GB"/>
          </a:p>
        </p:txBody>
      </p:sp>
    </p:spTree>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GB"/>
          </a:p>
        </p:txBody>
      </p:sp>
      <p:sp>
        <p:nvSpPr>
          <p:cNvPr id="3" name="Date Placeholder 2"/>
          <p:cNvSpPr>
            <a:spLocks noGrp="1"/>
          </p:cNvSpPr>
          <p:nvPr>
            <p:ph type="dt" sz="half" idx="10"/>
          </p:nvPr>
        </p:nvSpPr>
        <p:spPr/>
        <p:txBody>
          <a:bodyPr/>
          <a:lstStyle/>
          <a:p>
            <a:fld id="{46D8D787-10EC-496F-84E1-8BCAC1F91BF7}" type="datetimeFigureOut">
              <a:rPr lang="en-US" smtClean="0"/>
              <a:pPr/>
              <a:t>3/9/2021</a:t>
            </a:fld>
            <a:endParaRPr lang="en-GB"/>
          </a:p>
        </p:txBody>
      </p:sp>
      <p:sp>
        <p:nvSpPr>
          <p:cNvPr id="4" name="Footer Placeholder 3"/>
          <p:cNvSpPr>
            <a:spLocks noGrp="1"/>
          </p:cNvSpPr>
          <p:nvPr>
            <p:ph type="ftr" sz="quarter" idx="11"/>
          </p:nvPr>
        </p:nvSpPr>
        <p:spPr/>
        <p:txBody>
          <a:bodyPr/>
          <a:lstStyle/>
          <a:p>
            <a:endParaRPr lang="en-GB"/>
          </a:p>
        </p:txBody>
      </p:sp>
      <p:sp>
        <p:nvSpPr>
          <p:cNvPr id="5" name="Slide Number Placeholder 4"/>
          <p:cNvSpPr>
            <a:spLocks noGrp="1"/>
          </p:cNvSpPr>
          <p:nvPr>
            <p:ph type="sldNum" sz="quarter" idx="12"/>
          </p:nvPr>
        </p:nvSpPr>
        <p:spPr/>
        <p:txBody>
          <a:bodyPr/>
          <a:lstStyle/>
          <a:p>
            <a:fld id="{97854610-B1C1-42DF-84FE-2561567F66EC}" type="slidenum">
              <a:rPr lang="en-GB" smtClean="0"/>
              <a:pPr/>
              <a:t>‹#›</a:t>
            </a:fld>
            <a:endParaRPr lang="en-GB"/>
          </a:p>
        </p:txBody>
      </p:sp>
    </p:spTree>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46D8D787-10EC-496F-84E1-8BCAC1F91BF7}" type="datetimeFigureOut">
              <a:rPr lang="en-US" smtClean="0"/>
              <a:pPr/>
              <a:t>3/9/2021</a:t>
            </a:fld>
            <a:endParaRPr lang="en-GB"/>
          </a:p>
        </p:txBody>
      </p:sp>
      <p:sp>
        <p:nvSpPr>
          <p:cNvPr id="3" name="Footer Placeholder 2"/>
          <p:cNvSpPr>
            <a:spLocks noGrp="1"/>
          </p:cNvSpPr>
          <p:nvPr>
            <p:ph type="ftr" sz="quarter" idx="11"/>
          </p:nvPr>
        </p:nvSpPr>
        <p:spPr/>
        <p:txBody>
          <a:bodyPr/>
          <a:lstStyle/>
          <a:p>
            <a:endParaRPr lang="en-GB"/>
          </a:p>
        </p:txBody>
      </p:sp>
      <p:sp>
        <p:nvSpPr>
          <p:cNvPr id="4" name="Slide Number Placeholder 3"/>
          <p:cNvSpPr>
            <a:spLocks noGrp="1"/>
          </p:cNvSpPr>
          <p:nvPr>
            <p:ph type="sldNum" sz="quarter" idx="12"/>
          </p:nvPr>
        </p:nvSpPr>
        <p:spPr/>
        <p:txBody>
          <a:bodyPr/>
          <a:lstStyle/>
          <a:p>
            <a:fld id="{97854610-B1C1-42DF-84FE-2561567F66EC}" type="slidenum">
              <a:rPr lang="en-GB" smtClean="0"/>
              <a:pPr/>
              <a:t>‹#›</a:t>
            </a:fld>
            <a:endParaRPr lang="en-GB"/>
          </a:p>
        </p:txBody>
      </p:sp>
    </p:spTree>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457200" y="273050"/>
            <a:ext cx="3008313" cy="1162050"/>
          </a:xfrm>
        </p:spPr>
        <p:txBody>
          <a:bodyPr anchor="b"/>
          <a:lstStyle>
            <a:lvl1pPr algn="l">
              <a:defRPr sz="2000" b="1"/>
            </a:lvl1pPr>
          </a:lstStyle>
          <a:p>
            <a:r>
              <a:rPr lang="en-US" smtClean="0"/>
              <a:t>Click to edit Master title style</a:t>
            </a:r>
            <a:endParaRPr lang="en-GB"/>
          </a:p>
        </p:txBody>
      </p:sp>
      <p:sp>
        <p:nvSpPr>
          <p:cNvPr id="3" name="Content Placeholder 2"/>
          <p:cNvSpPr>
            <a:spLocks noGrp="1"/>
          </p:cNvSpPr>
          <p:nvPr>
            <p:ph idx="1"/>
          </p:nvPr>
        </p:nvSpPr>
        <p:spPr>
          <a:xfrm>
            <a:off x="3575050" y="273050"/>
            <a:ext cx="5111750" cy="5853113"/>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GB"/>
          </a:p>
        </p:txBody>
      </p:sp>
      <p:sp>
        <p:nvSpPr>
          <p:cNvPr id="4" name="Text Placeholder 3"/>
          <p:cNvSpPr>
            <a:spLocks noGrp="1"/>
          </p:cNvSpPr>
          <p:nvPr>
            <p:ph type="body" sz="half" idx="2"/>
          </p:nvPr>
        </p:nvSpPr>
        <p:spPr>
          <a:xfrm>
            <a:off x="457200" y="1435100"/>
            <a:ext cx="3008313" cy="4691063"/>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smtClean="0"/>
              <a:t>Click to edit Master text styles</a:t>
            </a:r>
          </a:p>
        </p:txBody>
      </p:sp>
      <p:sp>
        <p:nvSpPr>
          <p:cNvPr id="5" name="Date Placeholder 4"/>
          <p:cNvSpPr>
            <a:spLocks noGrp="1"/>
          </p:cNvSpPr>
          <p:nvPr>
            <p:ph type="dt" sz="half" idx="10"/>
          </p:nvPr>
        </p:nvSpPr>
        <p:spPr/>
        <p:txBody>
          <a:bodyPr/>
          <a:lstStyle/>
          <a:p>
            <a:fld id="{46D8D787-10EC-496F-84E1-8BCAC1F91BF7}" type="datetimeFigureOut">
              <a:rPr lang="en-US" smtClean="0"/>
              <a:pPr/>
              <a:t>3/9/2021</a:t>
            </a:fld>
            <a:endParaRPr lang="en-GB"/>
          </a:p>
        </p:txBody>
      </p:sp>
      <p:sp>
        <p:nvSpPr>
          <p:cNvPr id="6" name="Footer Placeholder 5"/>
          <p:cNvSpPr>
            <a:spLocks noGrp="1"/>
          </p:cNvSpPr>
          <p:nvPr>
            <p:ph type="ftr" sz="quarter" idx="11"/>
          </p:nvPr>
        </p:nvSpPr>
        <p:spPr/>
        <p:txBody>
          <a:bodyPr/>
          <a:lstStyle/>
          <a:p>
            <a:endParaRPr lang="en-GB"/>
          </a:p>
        </p:txBody>
      </p:sp>
      <p:sp>
        <p:nvSpPr>
          <p:cNvPr id="7" name="Slide Number Placeholder 6"/>
          <p:cNvSpPr>
            <a:spLocks noGrp="1"/>
          </p:cNvSpPr>
          <p:nvPr>
            <p:ph type="sldNum" sz="quarter" idx="12"/>
          </p:nvPr>
        </p:nvSpPr>
        <p:spPr/>
        <p:txBody>
          <a:bodyPr/>
          <a:lstStyle/>
          <a:p>
            <a:fld id="{97854610-B1C1-42DF-84FE-2561567F66EC}" type="slidenum">
              <a:rPr lang="en-GB" smtClean="0"/>
              <a:pPr/>
              <a:t>‹#›</a:t>
            </a:fld>
            <a:endParaRPr lang="en-GB"/>
          </a:p>
        </p:txBody>
      </p:sp>
    </p:spTree>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1792288" y="4800600"/>
            <a:ext cx="5486400" cy="566738"/>
          </a:xfrm>
        </p:spPr>
        <p:txBody>
          <a:bodyPr anchor="b"/>
          <a:lstStyle>
            <a:lvl1pPr algn="l">
              <a:defRPr sz="2000" b="1"/>
            </a:lvl1pPr>
          </a:lstStyle>
          <a:p>
            <a:r>
              <a:rPr lang="en-US" smtClean="0"/>
              <a:t>Click to edit Master title style</a:t>
            </a:r>
            <a:endParaRPr lang="en-GB"/>
          </a:p>
        </p:txBody>
      </p:sp>
      <p:sp>
        <p:nvSpPr>
          <p:cNvPr id="3" name="Picture Placeholder 2"/>
          <p:cNvSpPr>
            <a:spLocks noGrp="1"/>
          </p:cNvSpPr>
          <p:nvPr>
            <p:ph type="pic" idx="1"/>
          </p:nvPr>
        </p:nvSpPr>
        <p:spPr>
          <a:xfrm>
            <a:off x="1792288" y="612775"/>
            <a:ext cx="5486400" cy="4114800"/>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n-GB"/>
          </a:p>
        </p:txBody>
      </p:sp>
      <p:sp>
        <p:nvSpPr>
          <p:cNvPr id="4" name="Text Placeholder 3"/>
          <p:cNvSpPr>
            <a:spLocks noGrp="1"/>
          </p:cNvSpPr>
          <p:nvPr>
            <p:ph type="body" sz="half" idx="2"/>
          </p:nvPr>
        </p:nvSpPr>
        <p:spPr>
          <a:xfrm>
            <a:off x="1792288" y="5367338"/>
            <a:ext cx="5486400" cy="804862"/>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smtClean="0"/>
              <a:t>Click to edit Master text styles</a:t>
            </a:r>
          </a:p>
        </p:txBody>
      </p:sp>
      <p:sp>
        <p:nvSpPr>
          <p:cNvPr id="5" name="Date Placeholder 4"/>
          <p:cNvSpPr>
            <a:spLocks noGrp="1"/>
          </p:cNvSpPr>
          <p:nvPr>
            <p:ph type="dt" sz="half" idx="10"/>
          </p:nvPr>
        </p:nvSpPr>
        <p:spPr/>
        <p:txBody>
          <a:bodyPr/>
          <a:lstStyle/>
          <a:p>
            <a:fld id="{46D8D787-10EC-496F-84E1-8BCAC1F91BF7}" type="datetimeFigureOut">
              <a:rPr lang="en-US" smtClean="0"/>
              <a:pPr/>
              <a:t>3/9/2021</a:t>
            </a:fld>
            <a:endParaRPr lang="en-GB"/>
          </a:p>
        </p:txBody>
      </p:sp>
      <p:sp>
        <p:nvSpPr>
          <p:cNvPr id="6" name="Footer Placeholder 5"/>
          <p:cNvSpPr>
            <a:spLocks noGrp="1"/>
          </p:cNvSpPr>
          <p:nvPr>
            <p:ph type="ftr" sz="quarter" idx="11"/>
          </p:nvPr>
        </p:nvSpPr>
        <p:spPr/>
        <p:txBody>
          <a:bodyPr/>
          <a:lstStyle/>
          <a:p>
            <a:endParaRPr lang="en-GB"/>
          </a:p>
        </p:txBody>
      </p:sp>
      <p:sp>
        <p:nvSpPr>
          <p:cNvPr id="7" name="Slide Number Placeholder 6"/>
          <p:cNvSpPr>
            <a:spLocks noGrp="1"/>
          </p:cNvSpPr>
          <p:nvPr>
            <p:ph type="sldNum" sz="quarter" idx="12"/>
          </p:nvPr>
        </p:nvSpPr>
        <p:spPr/>
        <p:txBody>
          <a:bodyPr/>
          <a:lstStyle/>
          <a:p>
            <a:fld id="{97854610-B1C1-42DF-84FE-2561567F66EC}" type="slidenum">
              <a:rPr lang="en-GB" smtClean="0"/>
              <a:pPr/>
              <a:t>‹#›</a:t>
            </a:fld>
            <a:endParaRPr lang="en-GB"/>
          </a:p>
        </p:txBody>
      </p:sp>
    </p:spTree>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GB"/>
          </a:p>
        </p:txBody>
      </p:sp>
      <p:sp>
        <p:nvSpPr>
          <p:cNvPr id="3" name="Vertical Text Placeholder 2"/>
          <p:cNvSpPr>
            <a:spLocks noGrp="1"/>
          </p:cNvSpPr>
          <p:nvPr>
            <p:ph type="body" orient="vert" idx="1"/>
          </p:nvPr>
        </p:nvSpPr>
        <p:spPr/>
        <p:txBody>
          <a:bodyPr vert="eaVert"/>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GB"/>
          </a:p>
        </p:txBody>
      </p:sp>
      <p:sp>
        <p:nvSpPr>
          <p:cNvPr id="4" name="Date Placeholder 3"/>
          <p:cNvSpPr>
            <a:spLocks noGrp="1"/>
          </p:cNvSpPr>
          <p:nvPr>
            <p:ph type="dt" sz="half" idx="10"/>
          </p:nvPr>
        </p:nvSpPr>
        <p:spPr/>
        <p:txBody>
          <a:bodyPr/>
          <a:lstStyle/>
          <a:p>
            <a:fld id="{46D8D787-10EC-496F-84E1-8BCAC1F91BF7}" type="datetimeFigureOut">
              <a:rPr lang="en-US" smtClean="0"/>
              <a:pPr/>
              <a:t>3/9/2021</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97854610-B1C1-42DF-84FE-2561567F66EC}" type="slidenum">
              <a:rPr lang="en-GB" smtClean="0"/>
              <a:pPr/>
              <a:t>‹#›</a:t>
            </a:fld>
            <a:endParaRPr lang="en-GB"/>
          </a:p>
        </p:txBody>
      </p:sp>
    </p:spTree>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6629400" y="274638"/>
            <a:ext cx="2057400" cy="5851525"/>
          </a:xfrm>
        </p:spPr>
        <p:txBody>
          <a:bodyPr vert="eaVert"/>
          <a:lstStyle/>
          <a:p>
            <a:r>
              <a:rPr lang="en-US" smtClean="0"/>
              <a:t>Click to edit Master title style</a:t>
            </a:r>
            <a:endParaRPr lang="en-GB"/>
          </a:p>
        </p:txBody>
      </p:sp>
      <p:sp>
        <p:nvSpPr>
          <p:cNvPr id="3" name="Vertical Text Placeholder 2"/>
          <p:cNvSpPr>
            <a:spLocks noGrp="1"/>
          </p:cNvSpPr>
          <p:nvPr>
            <p:ph type="body" orient="vert" idx="1"/>
          </p:nvPr>
        </p:nvSpPr>
        <p:spPr>
          <a:xfrm>
            <a:off x="457200" y="274638"/>
            <a:ext cx="6019800" cy="5851525"/>
          </a:xfrm>
        </p:spPr>
        <p:txBody>
          <a:bodyPr vert="eaVert"/>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GB"/>
          </a:p>
        </p:txBody>
      </p:sp>
      <p:sp>
        <p:nvSpPr>
          <p:cNvPr id="4" name="Date Placeholder 3"/>
          <p:cNvSpPr>
            <a:spLocks noGrp="1"/>
          </p:cNvSpPr>
          <p:nvPr>
            <p:ph type="dt" sz="half" idx="10"/>
          </p:nvPr>
        </p:nvSpPr>
        <p:spPr/>
        <p:txBody>
          <a:bodyPr/>
          <a:lstStyle/>
          <a:p>
            <a:fld id="{46D8D787-10EC-496F-84E1-8BCAC1F91BF7}" type="datetimeFigureOut">
              <a:rPr lang="en-US" smtClean="0"/>
              <a:pPr/>
              <a:t>3/9/2021</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97854610-B1C1-42DF-84FE-2561567F66EC}" type="slidenum">
              <a:rPr lang="en-GB" smtClean="0"/>
              <a:pPr/>
              <a:t>‹#›</a:t>
            </a:fld>
            <a:endParaRPr lang="en-GB"/>
          </a:p>
        </p:txBody>
      </p:sp>
    </p:spTree>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457200" y="274638"/>
            <a:ext cx="8229600" cy="1143000"/>
          </a:xfrm>
          <a:prstGeom prst="rect">
            <a:avLst/>
          </a:prstGeom>
        </p:spPr>
        <p:txBody>
          <a:bodyPr vert="horz" lIns="91440" tIns="45720" rIns="91440" bIns="45720" rtlCol="0" anchor="ctr">
            <a:normAutofit/>
          </a:bodyPr>
          <a:lstStyle/>
          <a:p>
            <a:r>
              <a:rPr lang="en-US" smtClean="0"/>
              <a:t>Click to edit Master title style</a:t>
            </a:r>
            <a:endParaRPr lang="en-GB"/>
          </a:p>
        </p:txBody>
      </p:sp>
      <p:sp>
        <p:nvSpPr>
          <p:cNvPr id="3" name="Text Placeholder 2"/>
          <p:cNvSpPr>
            <a:spLocks noGrp="1"/>
          </p:cNvSpPr>
          <p:nvPr>
            <p:ph type="body" idx="1"/>
          </p:nvPr>
        </p:nvSpPr>
        <p:spPr>
          <a:xfrm>
            <a:off x="457200" y="1600200"/>
            <a:ext cx="8229600" cy="4525963"/>
          </a:xfrm>
          <a:prstGeom prst="rect">
            <a:avLst/>
          </a:prstGeom>
        </p:spPr>
        <p:txBody>
          <a:bodyPr vert="horz" lIns="91440" tIns="45720" rIns="91440" bIns="45720" rtlCol="0">
            <a:normAutofit/>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GB"/>
          </a:p>
        </p:txBody>
      </p:sp>
      <p:sp>
        <p:nvSpPr>
          <p:cNvPr id="4" name="Date Placeholder 3"/>
          <p:cNvSpPr>
            <a:spLocks noGrp="1"/>
          </p:cNvSpPr>
          <p:nvPr>
            <p:ph type="dt" sz="half" idx="2"/>
          </p:nvPr>
        </p:nvSpPr>
        <p:spPr>
          <a:xfrm>
            <a:off x="457200" y="6356350"/>
            <a:ext cx="21336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46D8D787-10EC-496F-84E1-8BCAC1F91BF7}" type="datetimeFigureOut">
              <a:rPr lang="en-US" smtClean="0"/>
              <a:pPr/>
              <a:t>3/9/2021</a:t>
            </a:fld>
            <a:endParaRPr lang="en-GB"/>
          </a:p>
        </p:txBody>
      </p:sp>
      <p:sp>
        <p:nvSpPr>
          <p:cNvPr id="5" name="Footer Placeholder 4"/>
          <p:cNvSpPr>
            <a:spLocks noGrp="1"/>
          </p:cNvSpPr>
          <p:nvPr>
            <p:ph type="ftr" sz="quarter" idx="3"/>
          </p:nvPr>
        </p:nvSpPr>
        <p:spPr>
          <a:xfrm>
            <a:off x="3124200" y="6356350"/>
            <a:ext cx="28956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n-GB"/>
          </a:p>
        </p:txBody>
      </p:sp>
      <p:sp>
        <p:nvSpPr>
          <p:cNvPr id="6" name="Slide Number Placeholder 5"/>
          <p:cNvSpPr>
            <a:spLocks noGrp="1"/>
          </p:cNvSpPr>
          <p:nvPr>
            <p:ph type="sldNum" sz="quarter" idx="4"/>
          </p:nvPr>
        </p:nvSpPr>
        <p:spPr>
          <a:xfrm>
            <a:off x="6553200" y="6356350"/>
            <a:ext cx="21336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97854610-B1C1-42DF-84FE-2561567F66EC}" type="slidenum">
              <a:rPr lang="en-GB" smtClean="0"/>
              <a:pPr/>
              <a:t>‹#›</a:t>
            </a:fld>
            <a:endParaRPr lang="en-GB"/>
          </a:p>
        </p:txBody>
      </p:sp>
    </p:spTree>
  </p:cSld>
  <p:clrMap bg1="lt1" tx1="dk1" bg2="lt2" tx2="dk2" accent1="accent1" accent2="accent2" accent3="accent3" accent4="accent4" accent5="accent5" accent6="accent6" hlink="hlink" folHlink="folHlink"/>
  <p:sldLayoutIdLst>
    <p:sldLayoutId id="2147483796" r:id="rId1"/>
    <p:sldLayoutId id="2147483797" r:id="rId2"/>
    <p:sldLayoutId id="2147483798" r:id="rId3"/>
    <p:sldLayoutId id="2147483799" r:id="rId4"/>
    <p:sldLayoutId id="2147483800" r:id="rId5"/>
    <p:sldLayoutId id="2147483801" r:id="rId6"/>
    <p:sldLayoutId id="2147483802" r:id="rId7"/>
    <p:sldLayoutId id="2147483803" r:id="rId8"/>
    <p:sldLayoutId id="2147483804" r:id="rId9"/>
    <p:sldLayoutId id="2147483805" r:id="rId10"/>
    <p:sldLayoutId id="2147483806" r:id="rId11"/>
  </p:sldLayoutIdLst>
  <p:txStyles>
    <p:titleStyle>
      <a:lvl1pPr algn="ctr" defTabSz="914400" rtl="0" eaLnBrk="1" latinLnBrk="0" hangingPunct="1">
        <a:spcBef>
          <a:spcPct val="0"/>
        </a:spcBef>
        <a:buNone/>
        <a:defRPr sz="4400" kern="1200">
          <a:solidFill>
            <a:schemeClr val="tx1"/>
          </a:solidFill>
          <a:latin typeface="+mj-lt"/>
          <a:ea typeface="+mj-ea"/>
          <a:cs typeface="+mj-cs"/>
        </a:defRPr>
      </a:lvl1pPr>
    </p:titleStyle>
    <p:bodyStyle>
      <a:lvl1pPr marL="342900" indent="-342900" algn="l" defTabSz="914400" rtl="0" eaLnBrk="1" latinLnBrk="0" hangingPunct="1">
        <a:spcBef>
          <a:spcPct val="20000"/>
        </a:spcBef>
        <a:buFont typeface="Arial" pitchFamily="34" charset="0"/>
        <a:buChar char="•"/>
        <a:defRPr sz="3200" kern="1200">
          <a:solidFill>
            <a:schemeClr val="tx1"/>
          </a:solidFill>
          <a:latin typeface="+mn-lt"/>
          <a:ea typeface="+mn-ea"/>
          <a:cs typeface="+mn-cs"/>
        </a:defRPr>
      </a:lvl1pPr>
      <a:lvl2pPr marL="742950" indent="-285750" algn="l" defTabSz="914400" rtl="0" eaLnBrk="1" latinLnBrk="0" hangingPunct="1">
        <a:spcBef>
          <a:spcPct val="20000"/>
        </a:spcBef>
        <a:buFont typeface="Arial" pitchFamily="34" charset="0"/>
        <a:buChar char="–"/>
        <a:defRPr sz="2800" kern="1200">
          <a:solidFill>
            <a:schemeClr val="tx1"/>
          </a:solidFill>
          <a:latin typeface="+mn-lt"/>
          <a:ea typeface="+mn-ea"/>
          <a:cs typeface="+mn-cs"/>
        </a:defRPr>
      </a:lvl2pPr>
      <a:lvl3pPr marL="1143000" indent="-228600" algn="l" defTabSz="914400" rtl="0" eaLnBrk="1" latinLnBrk="0" hangingPunct="1">
        <a:spcBef>
          <a:spcPct val="20000"/>
        </a:spcBef>
        <a:buFont typeface="Arial" pitchFamily="34" charset="0"/>
        <a:buChar char="•"/>
        <a:defRPr sz="2400" kern="1200">
          <a:solidFill>
            <a:schemeClr val="tx1"/>
          </a:solidFill>
          <a:latin typeface="+mn-lt"/>
          <a:ea typeface="+mn-ea"/>
          <a:cs typeface="+mn-cs"/>
        </a:defRPr>
      </a:lvl3pPr>
      <a:lvl4pPr marL="1600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4pPr>
      <a:lvl5pPr marL="20574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5pPr>
      <a:lvl6pPr marL="25146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6pPr>
      <a:lvl7pPr marL="29718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7pPr>
      <a:lvl8pPr marL="34290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8pPr>
      <a:lvl9pPr marL="3886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2" Type="http://schemas.openxmlformats.org/officeDocument/2006/relationships/image" Target="../media/image1.png"/><Relationship Id="rId1" Type="http://schemas.openxmlformats.org/officeDocument/2006/relationships/slideLayout" Target="../slideLayouts/slideLayout2.xml"/></Relationships>
</file>

<file path=ppt/slides/_rels/slide2.xml.rels><?xml version="1.0" encoding="UTF-8" standalone="yes"?>
<Relationships xmlns="http://schemas.openxmlformats.org/package/2006/relationships"><Relationship Id="rId2" Type="http://schemas.openxmlformats.org/officeDocument/2006/relationships/notesSlide" Target="../notesSlides/notesSlide1.xml"/><Relationship Id="rId1" Type="http://schemas.openxmlformats.org/officeDocument/2006/relationships/slideLayout" Target="../slideLayouts/slideLayout2.xml"/></Relationships>
</file>

<file path=ppt/slides/_rels/slide3.xml.rels><?xml version="1.0" encoding="UTF-8" standalone="yes"?>
<Relationships xmlns="http://schemas.openxmlformats.org/package/2006/relationships"><Relationship Id="rId3" Type="http://schemas.openxmlformats.org/officeDocument/2006/relationships/image" Target="../media/image3.jpeg"/><Relationship Id="rId2" Type="http://schemas.openxmlformats.org/officeDocument/2006/relationships/image" Target="../media/image2.jpeg"/><Relationship Id="rId1" Type="http://schemas.openxmlformats.org/officeDocument/2006/relationships/slideLayout" Target="../slideLayouts/slideLayout2.xml"/></Relationships>
</file>

<file path=ppt/slides/_rels/slide4.xml.rels><?xml version="1.0" encoding="UTF-8" standalone="yes"?>
<Relationships xmlns="http://schemas.openxmlformats.org/package/2006/relationships"><Relationship Id="rId8" Type="http://schemas.openxmlformats.org/officeDocument/2006/relationships/hyperlink" Target="http://www.wales.nhs.uk/sitesplus/documents/888/A%20guide%20for%20Safeguarding%20Children%20and%20Adults%20at%20Risk%20in%20General%20Practice%20September%202016%202.pdf" TargetMode="External"/><Relationship Id="rId13" Type="http://schemas.openxmlformats.org/officeDocument/2006/relationships/hyperlink" Target="https://www.theschoolrun.com/what-is-an-education-welfare-officer" TargetMode="External"/><Relationship Id="rId3" Type="http://schemas.openxmlformats.org/officeDocument/2006/relationships/hyperlink" Target="https://www.gov.uk/government/publications/school-and-college-security/school-and-college-security" TargetMode="External"/><Relationship Id="rId7" Type="http://schemas.openxmlformats.org/officeDocument/2006/relationships/hyperlink" Target="https://pnghut.com/png/D2E2SBm2xJ/thinking-cartoon-animation-art-child-transparent-png" TargetMode="External"/><Relationship Id="rId12" Type="http://schemas.openxmlformats.org/officeDocument/2006/relationships/hyperlink" Target="https://www.swansea.gov.uk/cfiaa" TargetMode="External"/><Relationship Id="rId2" Type="http://schemas.openxmlformats.org/officeDocument/2006/relationships/hyperlink" Target="https://www.creativeeducation.co.uk/courseidea/health-and-safety-officers-rights-and-responsibilities-2/" TargetMode="External"/><Relationship Id="rId1" Type="http://schemas.openxmlformats.org/officeDocument/2006/relationships/slideLayout" Target="../slideLayouts/slideLayout2.xml"/><Relationship Id="rId6" Type="http://schemas.openxmlformats.org/officeDocument/2006/relationships/hyperlink" Target="https://www.pinterest.co.uk/pin/265149496785045022/" TargetMode="External"/><Relationship Id="rId11" Type="http://schemas.openxmlformats.org/officeDocument/2006/relationships/hyperlink" Target="https://gov.wales/sites/default/files/consultations/2018-01/270813-draft-guidance-en.pdf" TargetMode="External"/><Relationship Id="rId5" Type="http://schemas.openxmlformats.org/officeDocument/2006/relationships/hyperlink" Target="https://www.unicef.org/child-rights-convention/convention-text-childrens-version" TargetMode="External"/><Relationship Id="rId10" Type="http://schemas.openxmlformats.org/officeDocument/2006/relationships/hyperlink" Target="https://www.bremer.org.uk/wp-content/uploads/2017/07/Ofsted_Best_practice_in_safeguarding.pdf" TargetMode="External"/><Relationship Id="rId4" Type="http://schemas.openxmlformats.org/officeDocument/2006/relationships/hyperlink" Target="https://fis.carmarthenshire.gov.wales/team-around-family/" TargetMode="External"/><Relationship Id="rId9" Type="http://schemas.openxmlformats.org/officeDocument/2006/relationships/hyperlink" Target="https://learning.nspcc.org.uk/services-children-families" TargetMode="Externa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itle 3"/>
          <p:cNvSpPr>
            <a:spLocks noGrp="1"/>
          </p:cNvSpPr>
          <p:nvPr>
            <p:ph type="title"/>
          </p:nvPr>
        </p:nvSpPr>
        <p:spPr/>
        <p:txBody>
          <a:bodyPr/>
          <a:lstStyle/>
          <a:p>
            <a:r>
              <a:rPr lang="en-GB" dirty="0" smtClean="0"/>
              <a:t>How to keep our children safe ?</a:t>
            </a:r>
            <a:endParaRPr lang="en-GB" dirty="0"/>
          </a:p>
        </p:txBody>
      </p:sp>
      <p:sp>
        <p:nvSpPr>
          <p:cNvPr id="5" name="Content Placeholder 4"/>
          <p:cNvSpPr>
            <a:spLocks noGrp="1"/>
          </p:cNvSpPr>
          <p:nvPr>
            <p:ph idx="1"/>
          </p:nvPr>
        </p:nvSpPr>
        <p:spPr>
          <a:xfrm>
            <a:off x="642910" y="3214686"/>
            <a:ext cx="4043362" cy="3143272"/>
          </a:xfrm>
        </p:spPr>
        <p:txBody>
          <a:bodyPr>
            <a:normAutofit fontScale="70000" lnSpcReduction="20000"/>
          </a:bodyPr>
          <a:lstStyle/>
          <a:p>
            <a:pPr fontAlgn="base">
              <a:buNone/>
            </a:pPr>
            <a:r>
              <a:rPr lang="en-GB" dirty="0" smtClean="0"/>
              <a:t>Safeguarding in good practice : </a:t>
            </a:r>
          </a:p>
          <a:p>
            <a:pPr fontAlgn="base"/>
            <a:r>
              <a:rPr lang="en-GB" dirty="0" smtClean="0"/>
              <a:t>Risk assessments </a:t>
            </a:r>
          </a:p>
          <a:p>
            <a:pPr fontAlgn="base"/>
            <a:r>
              <a:rPr lang="en-GB" dirty="0" smtClean="0"/>
              <a:t>Site security </a:t>
            </a:r>
          </a:p>
          <a:p>
            <a:pPr fontAlgn="base"/>
            <a:r>
              <a:rPr lang="en-GB" dirty="0" smtClean="0"/>
              <a:t>Curriculum flexibility </a:t>
            </a:r>
          </a:p>
          <a:p>
            <a:pPr fontAlgn="base"/>
            <a:r>
              <a:rPr lang="en-GB" dirty="0" smtClean="0"/>
              <a:t>Responsible behaviour </a:t>
            </a:r>
          </a:p>
          <a:p>
            <a:pPr fontAlgn="base"/>
            <a:r>
              <a:rPr lang="en-GB" dirty="0" smtClean="0"/>
              <a:t>Child protection arrangements.  </a:t>
            </a:r>
          </a:p>
          <a:p>
            <a:pPr fontAlgn="base">
              <a:buNone/>
            </a:pPr>
            <a:r>
              <a:rPr lang="en-GB" dirty="0" smtClean="0"/>
              <a:t>(Ofsted,2011)</a:t>
            </a:r>
            <a:r>
              <a:rPr lang="en-GB" dirty="0"/>
              <a:t> </a:t>
            </a:r>
          </a:p>
          <a:p>
            <a:endParaRPr lang="en-GB" dirty="0"/>
          </a:p>
        </p:txBody>
      </p:sp>
      <p:sp>
        <p:nvSpPr>
          <p:cNvPr id="6" name="TextBox 5"/>
          <p:cNvSpPr txBox="1"/>
          <p:nvPr/>
        </p:nvSpPr>
        <p:spPr>
          <a:xfrm>
            <a:off x="357158" y="1500174"/>
            <a:ext cx="8429684" cy="1200329"/>
          </a:xfrm>
          <a:prstGeom prst="rect">
            <a:avLst/>
          </a:prstGeom>
          <a:noFill/>
        </p:spPr>
        <p:txBody>
          <a:bodyPr wrap="square" rtlCol="0">
            <a:spAutoFit/>
          </a:bodyPr>
          <a:lstStyle/>
          <a:p>
            <a:r>
              <a:rPr lang="en-GB" i="1" dirty="0" smtClean="0"/>
              <a:t>  </a:t>
            </a:r>
            <a:r>
              <a:rPr lang="en-GB" i="1" dirty="0" smtClean="0">
                <a:latin typeface="Arial" pitchFamily="34" charset="0"/>
                <a:cs typeface="Arial" pitchFamily="34" charset="0"/>
              </a:rPr>
              <a:t>’The United Nations Convention on the Rights of the Child </a:t>
            </a:r>
            <a:r>
              <a:rPr lang="en-GB" i="1" dirty="0" smtClean="0">
                <a:latin typeface="Arial" pitchFamily="34" charset="0"/>
                <a:cs typeface="Arial" pitchFamily="34" charset="0"/>
              </a:rPr>
              <a:t>1990</a:t>
            </a:r>
            <a:r>
              <a:rPr lang="en-GB" i="1" dirty="0" smtClean="0">
                <a:latin typeface="Arial" pitchFamily="34" charset="0"/>
                <a:cs typeface="Arial" pitchFamily="34" charset="0"/>
              </a:rPr>
              <a:t> states </a:t>
            </a:r>
            <a:r>
              <a:rPr lang="en-GB" i="1" dirty="0" smtClean="0">
                <a:latin typeface="Arial" pitchFamily="34" charset="0"/>
                <a:cs typeface="Arial" pitchFamily="34" charset="0"/>
              </a:rPr>
              <a:t>it </a:t>
            </a:r>
            <a:r>
              <a:rPr lang="en-GB" i="1" dirty="0" smtClean="0">
                <a:latin typeface="Arial" pitchFamily="34" charset="0"/>
                <a:cs typeface="Arial" pitchFamily="34" charset="0"/>
              </a:rPr>
              <a:t>is </a:t>
            </a:r>
            <a:r>
              <a:rPr lang="en-GB" i="1" dirty="0" smtClean="0">
                <a:latin typeface="Arial" pitchFamily="34" charset="0"/>
                <a:cs typeface="Arial" pitchFamily="34" charset="0"/>
              </a:rPr>
              <a:t>an important agreement by countries who have promised to protect children’s rights. The Convention explains who children are, all their rights, and the responsibilities of governments.’(UNICEF, 2020)</a:t>
            </a:r>
          </a:p>
        </p:txBody>
      </p:sp>
      <p:pic>
        <p:nvPicPr>
          <p:cNvPr id="1026" name="Picture 2"/>
          <p:cNvPicPr>
            <a:picLocks noChangeAspect="1" noChangeArrowheads="1"/>
          </p:cNvPicPr>
          <p:nvPr/>
        </p:nvPicPr>
        <p:blipFill>
          <a:blip r:embed="rId2"/>
          <a:srcRect l="31434" t="18554" r="32720" b="9179"/>
          <a:stretch>
            <a:fillRect/>
          </a:stretch>
        </p:blipFill>
        <p:spPr bwMode="auto">
          <a:xfrm>
            <a:off x="5357818" y="2500306"/>
            <a:ext cx="3571900" cy="4066471"/>
          </a:xfrm>
          <a:prstGeom prst="rect">
            <a:avLst/>
          </a:prstGeom>
          <a:noFill/>
          <a:ln w="9525">
            <a:noFill/>
            <a:miter lim="800000"/>
            <a:headEnd/>
            <a:tailEnd/>
          </a:ln>
          <a:effectLst/>
        </p:spPr>
      </p:pic>
      <p:sp>
        <p:nvSpPr>
          <p:cNvPr id="8" name="TextBox 7"/>
          <p:cNvSpPr txBox="1"/>
          <p:nvPr/>
        </p:nvSpPr>
        <p:spPr>
          <a:xfrm>
            <a:off x="6143636" y="6611779"/>
            <a:ext cx="2286016" cy="246221"/>
          </a:xfrm>
          <a:prstGeom prst="rect">
            <a:avLst/>
          </a:prstGeom>
          <a:noFill/>
        </p:spPr>
        <p:txBody>
          <a:bodyPr wrap="square" rtlCol="0">
            <a:spAutoFit/>
          </a:bodyPr>
          <a:lstStyle/>
          <a:p>
            <a:r>
              <a:rPr lang="en-GB" sz="1000" dirty="0" smtClean="0">
                <a:latin typeface="Arial" pitchFamily="34" charset="0"/>
                <a:cs typeface="Arial" pitchFamily="34" charset="0"/>
              </a:rPr>
              <a:t>(Image 1, 2020)  </a:t>
            </a:r>
            <a:endParaRPr lang="en-GB" sz="1000" dirty="0">
              <a:latin typeface="Arial" pitchFamily="34" charset="0"/>
              <a:cs typeface="Arial" pitchFamily="34" charset="0"/>
            </a:endParaRPr>
          </a:p>
        </p:txBody>
      </p:sp>
    </p:spTree>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500034" y="0"/>
            <a:ext cx="8229600" cy="714356"/>
          </a:xfrm>
        </p:spPr>
        <p:txBody>
          <a:bodyPr>
            <a:normAutofit fontScale="90000"/>
          </a:bodyPr>
          <a:lstStyle/>
          <a:p>
            <a:r>
              <a:rPr lang="en-GB" u="sng" dirty="0" smtClean="0">
                <a:latin typeface="Arial" pitchFamily="34" charset="0"/>
                <a:cs typeface="Arial" pitchFamily="34" charset="0"/>
              </a:rPr>
              <a:t>School welfare and safety </a:t>
            </a:r>
            <a:endParaRPr lang="en-GB" u="sng" dirty="0">
              <a:latin typeface="Arial" pitchFamily="34" charset="0"/>
              <a:cs typeface="Arial" pitchFamily="34" charset="0"/>
            </a:endParaRPr>
          </a:p>
        </p:txBody>
      </p:sp>
      <p:sp>
        <p:nvSpPr>
          <p:cNvPr id="4" name="Rounded Rectangle 3"/>
          <p:cNvSpPr/>
          <p:nvPr/>
        </p:nvSpPr>
        <p:spPr>
          <a:xfrm>
            <a:off x="2643174" y="857232"/>
            <a:ext cx="4000528" cy="928694"/>
          </a:xfrm>
          <a:prstGeom prst="roundRect">
            <a:avLst/>
          </a:prstGeom>
          <a:gradFill>
            <a:gsLst>
              <a:gs pos="0">
                <a:srgbClr val="FFC000"/>
              </a:gs>
              <a:gs pos="28000">
                <a:srgbClr val="FFFF00"/>
              </a:gs>
              <a:gs pos="100000">
                <a:schemeClr val="accent4">
                  <a:shade val="94000"/>
                  <a:satMod val="135000"/>
                </a:schemeClr>
              </a:gs>
            </a:gsLst>
            <a:lin ang="16200000" scaled="0"/>
          </a:gradFill>
          <a:ln/>
        </p:spPr>
        <p:style>
          <a:lnRef idx="0">
            <a:schemeClr val="accent4"/>
          </a:lnRef>
          <a:fillRef idx="3">
            <a:schemeClr val="accent4"/>
          </a:fillRef>
          <a:effectRef idx="3">
            <a:schemeClr val="accent4"/>
          </a:effectRef>
          <a:fontRef idx="minor">
            <a:schemeClr val="lt1"/>
          </a:fontRef>
        </p:style>
        <p:txBody>
          <a:bodyPr rtlCol="0" anchor="ctr"/>
          <a:lstStyle/>
          <a:p>
            <a:pPr algn="ctr"/>
            <a:endParaRPr lang="en-GB" dirty="0">
              <a:solidFill>
                <a:schemeClr val="bg1"/>
              </a:solidFill>
            </a:endParaRPr>
          </a:p>
        </p:txBody>
      </p:sp>
      <p:sp>
        <p:nvSpPr>
          <p:cNvPr id="5" name="Rounded Rectangle 4"/>
          <p:cNvSpPr/>
          <p:nvPr/>
        </p:nvSpPr>
        <p:spPr>
          <a:xfrm>
            <a:off x="571472" y="2285992"/>
            <a:ext cx="2143140" cy="1071570"/>
          </a:xfrm>
          <a:prstGeom prst="roundRect">
            <a:avLst/>
          </a:prstGeom>
          <a:gradFill flip="none" rotWithShape="1">
            <a:gsLst>
              <a:gs pos="100000">
                <a:srgbClr val="FFFF00"/>
              </a:gs>
              <a:gs pos="50000">
                <a:srgbClr val="00B0F0"/>
              </a:gs>
              <a:gs pos="100000">
                <a:srgbClr val="FF0066">
                  <a:shade val="100000"/>
                  <a:satMod val="115000"/>
                </a:srgbClr>
              </a:gs>
            </a:gsLst>
            <a:lin ang="16200000" scaled="1"/>
            <a:tileRect/>
          </a:gradFill>
        </p:spPr>
        <p:style>
          <a:lnRef idx="0">
            <a:schemeClr val="accent4"/>
          </a:lnRef>
          <a:fillRef idx="3">
            <a:schemeClr val="accent4"/>
          </a:fillRef>
          <a:effectRef idx="3">
            <a:schemeClr val="accent4"/>
          </a:effectRef>
          <a:fontRef idx="minor">
            <a:schemeClr val="lt1"/>
          </a:fontRef>
        </p:style>
        <p:txBody>
          <a:bodyPr rtlCol="0" anchor="ctr"/>
          <a:lstStyle/>
          <a:p>
            <a:pPr algn="ctr"/>
            <a:endParaRPr lang="en-GB"/>
          </a:p>
        </p:txBody>
      </p:sp>
      <p:sp>
        <p:nvSpPr>
          <p:cNvPr id="6" name="Rounded Rectangle 5"/>
          <p:cNvSpPr/>
          <p:nvPr/>
        </p:nvSpPr>
        <p:spPr>
          <a:xfrm>
            <a:off x="3571868" y="2285992"/>
            <a:ext cx="2071702" cy="1000132"/>
          </a:xfrm>
          <a:prstGeom prst="roundRect">
            <a:avLst/>
          </a:prstGeom>
          <a:gradFill flip="none" rotWithShape="1">
            <a:gsLst>
              <a:gs pos="0">
                <a:srgbClr val="00B0F0"/>
              </a:gs>
              <a:gs pos="82000">
                <a:srgbClr val="FFFF00"/>
              </a:gs>
              <a:gs pos="100000">
                <a:srgbClr val="FFFF00"/>
              </a:gs>
            </a:gsLst>
            <a:lin ang="16200000" scaled="1"/>
            <a:tileRect/>
          </a:gradFill>
        </p:spPr>
        <p:style>
          <a:lnRef idx="0">
            <a:schemeClr val="accent4"/>
          </a:lnRef>
          <a:fillRef idx="3">
            <a:schemeClr val="accent4"/>
          </a:fillRef>
          <a:effectRef idx="3">
            <a:schemeClr val="accent4"/>
          </a:effectRef>
          <a:fontRef idx="minor">
            <a:schemeClr val="lt1"/>
          </a:fontRef>
        </p:style>
        <p:txBody>
          <a:bodyPr rtlCol="0" anchor="ctr"/>
          <a:lstStyle/>
          <a:p>
            <a:pPr algn="ctr"/>
            <a:endParaRPr lang="en-GB"/>
          </a:p>
        </p:txBody>
      </p:sp>
      <p:sp>
        <p:nvSpPr>
          <p:cNvPr id="7" name="Rounded Rectangle 6"/>
          <p:cNvSpPr/>
          <p:nvPr/>
        </p:nvSpPr>
        <p:spPr>
          <a:xfrm>
            <a:off x="6500826" y="2357430"/>
            <a:ext cx="2000264" cy="785818"/>
          </a:xfrm>
          <a:prstGeom prst="roundRect">
            <a:avLst/>
          </a:prstGeom>
          <a:gradFill flip="none" rotWithShape="1">
            <a:gsLst>
              <a:gs pos="12000">
                <a:srgbClr val="29BDCD"/>
              </a:gs>
              <a:gs pos="50000">
                <a:srgbClr val="FFFF00"/>
              </a:gs>
              <a:gs pos="67000">
                <a:srgbClr val="FFFF00"/>
              </a:gs>
            </a:gsLst>
            <a:lin ang="16200000" scaled="1"/>
            <a:tileRect/>
          </a:gradFill>
        </p:spPr>
        <p:style>
          <a:lnRef idx="0">
            <a:schemeClr val="accent4"/>
          </a:lnRef>
          <a:fillRef idx="3">
            <a:schemeClr val="accent4"/>
          </a:fillRef>
          <a:effectRef idx="3">
            <a:schemeClr val="accent4"/>
          </a:effectRef>
          <a:fontRef idx="minor">
            <a:schemeClr val="lt1"/>
          </a:fontRef>
        </p:style>
        <p:txBody>
          <a:bodyPr rtlCol="0" anchor="ctr"/>
          <a:lstStyle/>
          <a:p>
            <a:pPr algn="ctr"/>
            <a:endParaRPr lang="en-GB" dirty="0"/>
          </a:p>
        </p:txBody>
      </p:sp>
      <p:sp>
        <p:nvSpPr>
          <p:cNvPr id="8" name="Rounded Rectangle 7"/>
          <p:cNvSpPr/>
          <p:nvPr/>
        </p:nvSpPr>
        <p:spPr>
          <a:xfrm>
            <a:off x="285720" y="3714752"/>
            <a:ext cx="2428892" cy="1571636"/>
          </a:xfrm>
          <a:prstGeom prst="roundRect">
            <a:avLst/>
          </a:prstGeom>
          <a:gradFill>
            <a:gsLst>
              <a:gs pos="0">
                <a:srgbClr val="00B050"/>
              </a:gs>
              <a:gs pos="80000">
                <a:schemeClr val="accent5">
                  <a:shade val="93000"/>
                  <a:satMod val="130000"/>
                </a:schemeClr>
              </a:gs>
              <a:gs pos="100000">
                <a:schemeClr val="accent5">
                  <a:shade val="94000"/>
                  <a:satMod val="135000"/>
                </a:schemeClr>
              </a:gs>
            </a:gsLst>
          </a:gradFill>
        </p:spPr>
        <p:style>
          <a:lnRef idx="0">
            <a:schemeClr val="accent5"/>
          </a:lnRef>
          <a:fillRef idx="3">
            <a:schemeClr val="accent5"/>
          </a:fillRef>
          <a:effectRef idx="3">
            <a:schemeClr val="accent5"/>
          </a:effectRef>
          <a:fontRef idx="minor">
            <a:schemeClr val="lt1"/>
          </a:fontRef>
        </p:style>
        <p:txBody>
          <a:bodyPr rtlCol="0" anchor="ctr"/>
          <a:lstStyle/>
          <a:p>
            <a:pPr algn="ctr"/>
            <a:endParaRPr lang="en-GB"/>
          </a:p>
        </p:txBody>
      </p:sp>
      <p:sp>
        <p:nvSpPr>
          <p:cNvPr id="9" name="Rounded Rectangle 8"/>
          <p:cNvSpPr/>
          <p:nvPr/>
        </p:nvSpPr>
        <p:spPr>
          <a:xfrm>
            <a:off x="3214678" y="3714752"/>
            <a:ext cx="2643206" cy="1571636"/>
          </a:xfrm>
          <a:prstGeom prst="roundRect">
            <a:avLst/>
          </a:prstGeom>
          <a:gradFill>
            <a:gsLst>
              <a:gs pos="0">
                <a:srgbClr val="00B050"/>
              </a:gs>
              <a:gs pos="80000">
                <a:schemeClr val="accent5">
                  <a:shade val="93000"/>
                  <a:satMod val="130000"/>
                </a:schemeClr>
              </a:gs>
              <a:gs pos="100000">
                <a:schemeClr val="accent5">
                  <a:shade val="94000"/>
                  <a:satMod val="135000"/>
                </a:schemeClr>
              </a:gs>
            </a:gsLst>
          </a:gradFill>
        </p:spPr>
        <p:style>
          <a:lnRef idx="0">
            <a:schemeClr val="accent5"/>
          </a:lnRef>
          <a:fillRef idx="3">
            <a:schemeClr val="accent5"/>
          </a:fillRef>
          <a:effectRef idx="3">
            <a:schemeClr val="accent5"/>
          </a:effectRef>
          <a:fontRef idx="minor">
            <a:schemeClr val="lt1"/>
          </a:fontRef>
        </p:style>
        <p:txBody>
          <a:bodyPr rtlCol="0" anchor="ctr"/>
          <a:lstStyle/>
          <a:p>
            <a:pPr algn="ctr"/>
            <a:endParaRPr lang="en-GB"/>
          </a:p>
        </p:txBody>
      </p:sp>
      <p:sp>
        <p:nvSpPr>
          <p:cNvPr id="10" name="Rounded Rectangle 9"/>
          <p:cNvSpPr/>
          <p:nvPr/>
        </p:nvSpPr>
        <p:spPr>
          <a:xfrm>
            <a:off x="6143636" y="3643314"/>
            <a:ext cx="2786082" cy="1643074"/>
          </a:xfrm>
          <a:prstGeom prst="roundRect">
            <a:avLst/>
          </a:prstGeom>
          <a:gradFill>
            <a:gsLst>
              <a:gs pos="0">
                <a:srgbClr val="00B050"/>
              </a:gs>
              <a:gs pos="80000">
                <a:schemeClr val="accent5">
                  <a:shade val="93000"/>
                  <a:satMod val="130000"/>
                </a:schemeClr>
              </a:gs>
              <a:gs pos="100000">
                <a:schemeClr val="accent5">
                  <a:shade val="94000"/>
                  <a:satMod val="135000"/>
                </a:schemeClr>
              </a:gs>
            </a:gsLst>
          </a:gradFill>
        </p:spPr>
        <p:style>
          <a:lnRef idx="0">
            <a:schemeClr val="accent5"/>
          </a:lnRef>
          <a:fillRef idx="3">
            <a:schemeClr val="accent5"/>
          </a:fillRef>
          <a:effectRef idx="3">
            <a:schemeClr val="accent5"/>
          </a:effectRef>
          <a:fontRef idx="minor">
            <a:schemeClr val="lt1"/>
          </a:fontRef>
        </p:style>
        <p:txBody>
          <a:bodyPr rtlCol="0" anchor="ctr"/>
          <a:lstStyle/>
          <a:p>
            <a:pPr algn="ctr"/>
            <a:endParaRPr lang="en-GB"/>
          </a:p>
        </p:txBody>
      </p:sp>
      <p:sp>
        <p:nvSpPr>
          <p:cNvPr id="11" name="TextBox 10"/>
          <p:cNvSpPr txBox="1"/>
          <p:nvPr/>
        </p:nvSpPr>
        <p:spPr>
          <a:xfrm>
            <a:off x="2714612" y="1071546"/>
            <a:ext cx="3857652" cy="338554"/>
          </a:xfrm>
          <a:prstGeom prst="rect">
            <a:avLst/>
          </a:prstGeom>
          <a:noFill/>
        </p:spPr>
        <p:txBody>
          <a:bodyPr wrap="square" rtlCol="0">
            <a:spAutoFit/>
          </a:bodyPr>
          <a:lstStyle/>
          <a:p>
            <a:pPr algn="ctr"/>
            <a:r>
              <a:rPr lang="en-GB" sz="1600" dirty="0" smtClean="0">
                <a:latin typeface="Arial" pitchFamily="34" charset="0"/>
                <a:cs typeface="Arial" pitchFamily="34" charset="0"/>
              </a:rPr>
              <a:t>How do schools keep children safe ? </a:t>
            </a:r>
            <a:endParaRPr lang="en-GB" sz="1600" dirty="0">
              <a:latin typeface="Arial" pitchFamily="34" charset="0"/>
              <a:cs typeface="Arial" pitchFamily="34" charset="0"/>
            </a:endParaRPr>
          </a:p>
        </p:txBody>
      </p:sp>
      <p:sp>
        <p:nvSpPr>
          <p:cNvPr id="12" name="TextBox 11"/>
          <p:cNvSpPr txBox="1"/>
          <p:nvPr/>
        </p:nvSpPr>
        <p:spPr>
          <a:xfrm>
            <a:off x="571472" y="2428868"/>
            <a:ext cx="2071702" cy="830997"/>
          </a:xfrm>
          <a:prstGeom prst="rect">
            <a:avLst/>
          </a:prstGeom>
          <a:noFill/>
        </p:spPr>
        <p:txBody>
          <a:bodyPr wrap="square" rtlCol="0">
            <a:spAutoFit/>
          </a:bodyPr>
          <a:lstStyle/>
          <a:p>
            <a:pPr algn="ctr"/>
            <a:r>
              <a:rPr lang="en-GB" sz="1600" dirty="0" smtClean="0">
                <a:latin typeface="Arial" pitchFamily="34" charset="0"/>
                <a:cs typeface="Arial" pitchFamily="34" charset="0"/>
              </a:rPr>
              <a:t>Responsible behaviour</a:t>
            </a:r>
          </a:p>
          <a:p>
            <a:pPr algn="ctr"/>
            <a:r>
              <a:rPr lang="en-GB" sz="1600" dirty="0" smtClean="0">
                <a:latin typeface="Arial" pitchFamily="34" charset="0"/>
                <a:cs typeface="Arial" pitchFamily="34" charset="0"/>
              </a:rPr>
              <a:t>(</a:t>
            </a:r>
            <a:r>
              <a:rPr lang="en-GB" sz="1600" dirty="0" err="1" smtClean="0">
                <a:latin typeface="Arial" pitchFamily="34" charset="0"/>
                <a:cs typeface="Arial" pitchFamily="34" charset="0"/>
              </a:rPr>
              <a:t>Ofsted</a:t>
            </a:r>
            <a:r>
              <a:rPr lang="en-GB" sz="1600" dirty="0" smtClean="0">
                <a:latin typeface="Arial" pitchFamily="34" charset="0"/>
                <a:cs typeface="Arial" pitchFamily="34" charset="0"/>
              </a:rPr>
              <a:t>, 2011) </a:t>
            </a:r>
            <a:endParaRPr lang="en-GB" sz="1600" dirty="0">
              <a:latin typeface="Arial" pitchFamily="34" charset="0"/>
              <a:cs typeface="Arial" pitchFamily="34" charset="0"/>
            </a:endParaRPr>
          </a:p>
        </p:txBody>
      </p:sp>
      <p:sp>
        <p:nvSpPr>
          <p:cNvPr id="14" name="TextBox 13"/>
          <p:cNvSpPr txBox="1"/>
          <p:nvPr/>
        </p:nvSpPr>
        <p:spPr>
          <a:xfrm>
            <a:off x="3643306" y="2357430"/>
            <a:ext cx="1857388" cy="830997"/>
          </a:xfrm>
          <a:prstGeom prst="rect">
            <a:avLst/>
          </a:prstGeom>
          <a:noFill/>
        </p:spPr>
        <p:txBody>
          <a:bodyPr wrap="square" rtlCol="0">
            <a:spAutoFit/>
          </a:bodyPr>
          <a:lstStyle/>
          <a:p>
            <a:pPr algn="ctr"/>
            <a:r>
              <a:rPr lang="en-GB" sz="1600" dirty="0" smtClean="0">
                <a:latin typeface="Arial" pitchFamily="34" charset="0"/>
                <a:cs typeface="Arial" pitchFamily="34" charset="0"/>
              </a:rPr>
              <a:t>Site security and risk assessments</a:t>
            </a:r>
          </a:p>
          <a:p>
            <a:pPr algn="ctr"/>
            <a:r>
              <a:rPr lang="en-GB" sz="1600" dirty="0" smtClean="0">
                <a:latin typeface="Arial" pitchFamily="34" charset="0"/>
                <a:cs typeface="Arial" pitchFamily="34" charset="0"/>
              </a:rPr>
              <a:t>(</a:t>
            </a:r>
            <a:r>
              <a:rPr lang="en-GB" sz="1600" dirty="0" err="1" smtClean="0">
                <a:latin typeface="Arial" pitchFamily="34" charset="0"/>
                <a:cs typeface="Arial" pitchFamily="34" charset="0"/>
              </a:rPr>
              <a:t>Ofsted</a:t>
            </a:r>
            <a:r>
              <a:rPr lang="en-GB" sz="1600" dirty="0" smtClean="0">
                <a:latin typeface="Arial" pitchFamily="34" charset="0"/>
                <a:cs typeface="Arial" pitchFamily="34" charset="0"/>
              </a:rPr>
              <a:t>, 2011) </a:t>
            </a:r>
            <a:endParaRPr lang="en-GB" sz="1600" dirty="0">
              <a:latin typeface="Arial" pitchFamily="34" charset="0"/>
              <a:cs typeface="Arial" pitchFamily="34" charset="0"/>
            </a:endParaRPr>
          </a:p>
        </p:txBody>
      </p:sp>
      <p:sp>
        <p:nvSpPr>
          <p:cNvPr id="15" name="TextBox 14"/>
          <p:cNvSpPr txBox="1"/>
          <p:nvPr/>
        </p:nvSpPr>
        <p:spPr>
          <a:xfrm>
            <a:off x="6500826" y="2571744"/>
            <a:ext cx="2000264" cy="584775"/>
          </a:xfrm>
          <a:prstGeom prst="rect">
            <a:avLst/>
          </a:prstGeom>
          <a:noFill/>
        </p:spPr>
        <p:txBody>
          <a:bodyPr wrap="square" rtlCol="0">
            <a:spAutoFit/>
          </a:bodyPr>
          <a:lstStyle/>
          <a:p>
            <a:pPr algn="ctr"/>
            <a:r>
              <a:rPr lang="en-GB" sz="1600" dirty="0" smtClean="0">
                <a:latin typeface="Arial" pitchFamily="34" charset="0"/>
                <a:cs typeface="Arial" pitchFamily="34" charset="0"/>
              </a:rPr>
              <a:t>Curriculum flexibility</a:t>
            </a:r>
          </a:p>
          <a:p>
            <a:pPr algn="ctr"/>
            <a:r>
              <a:rPr lang="en-GB" sz="1600" dirty="0" smtClean="0">
                <a:latin typeface="Arial" pitchFamily="34" charset="0"/>
                <a:cs typeface="Arial" pitchFamily="34" charset="0"/>
              </a:rPr>
              <a:t>(</a:t>
            </a:r>
            <a:r>
              <a:rPr lang="en-GB" sz="1600" dirty="0" err="1" smtClean="0">
                <a:latin typeface="Arial" pitchFamily="34" charset="0"/>
                <a:cs typeface="Arial" pitchFamily="34" charset="0"/>
              </a:rPr>
              <a:t>Ofsted</a:t>
            </a:r>
            <a:r>
              <a:rPr lang="en-GB" sz="1600" dirty="0" smtClean="0">
                <a:latin typeface="Arial" pitchFamily="34" charset="0"/>
                <a:cs typeface="Arial" pitchFamily="34" charset="0"/>
              </a:rPr>
              <a:t>, 2011) </a:t>
            </a:r>
            <a:endParaRPr lang="en-GB" sz="1600" dirty="0">
              <a:latin typeface="Arial" pitchFamily="34" charset="0"/>
              <a:cs typeface="Arial" pitchFamily="34" charset="0"/>
            </a:endParaRPr>
          </a:p>
        </p:txBody>
      </p:sp>
      <p:sp>
        <p:nvSpPr>
          <p:cNvPr id="16" name="TextBox 15"/>
          <p:cNvSpPr txBox="1"/>
          <p:nvPr/>
        </p:nvSpPr>
        <p:spPr>
          <a:xfrm>
            <a:off x="428596" y="3857628"/>
            <a:ext cx="2143140" cy="1169551"/>
          </a:xfrm>
          <a:prstGeom prst="rect">
            <a:avLst/>
          </a:prstGeom>
          <a:noFill/>
        </p:spPr>
        <p:txBody>
          <a:bodyPr wrap="square" rtlCol="0">
            <a:spAutoFit/>
          </a:bodyPr>
          <a:lstStyle/>
          <a:p>
            <a:r>
              <a:rPr lang="en-GB" sz="1400" dirty="0" smtClean="0">
                <a:latin typeface="Arial" pitchFamily="34" charset="0"/>
                <a:cs typeface="Arial" pitchFamily="34" charset="0"/>
              </a:rPr>
              <a:t>Work shops for internet safety </a:t>
            </a:r>
          </a:p>
          <a:p>
            <a:r>
              <a:rPr lang="en-GB" sz="1400" dirty="0" smtClean="0">
                <a:latin typeface="Arial" pitchFamily="34" charset="0"/>
                <a:cs typeface="Arial" pitchFamily="34" charset="0"/>
              </a:rPr>
              <a:t>External workshops for sexual education and wellbeing week </a:t>
            </a:r>
            <a:endParaRPr lang="en-GB" sz="1400" dirty="0">
              <a:latin typeface="Arial" pitchFamily="34" charset="0"/>
              <a:cs typeface="Arial" pitchFamily="34" charset="0"/>
            </a:endParaRPr>
          </a:p>
        </p:txBody>
      </p:sp>
      <p:sp>
        <p:nvSpPr>
          <p:cNvPr id="17" name="TextBox 16"/>
          <p:cNvSpPr txBox="1"/>
          <p:nvPr/>
        </p:nvSpPr>
        <p:spPr>
          <a:xfrm>
            <a:off x="3357554" y="3786190"/>
            <a:ext cx="2428892" cy="1569660"/>
          </a:xfrm>
          <a:prstGeom prst="rect">
            <a:avLst/>
          </a:prstGeom>
          <a:noFill/>
        </p:spPr>
        <p:txBody>
          <a:bodyPr wrap="square" rtlCol="0">
            <a:spAutoFit/>
          </a:bodyPr>
          <a:lstStyle/>
          <a:p>
            <a:r>
              <a:rPr lang="en-GB" sz="1200" dirty="0" smtClean="0">
                <a:latin typeface="Arial" pitchFamily="34" charset="0"/>
                <a:cs typeface="Arial" pitchFamily="34" charset="0"/>
              </a:rPr>
              <a:t>Visitor's to wear badges and sign in and out register book, DBS checks and procedures. Fire safety procedures, automatic lock doors(Department of education, 2019). Risk  Assessments to ensure the site of safe to learn. </a:t>
            </a:r>
            <a:endParaRPr lang="en-GB" sz="1200" dirty="0">
              <a:latin typeface="Arial" pitchFamily="34" charset="0"/>
              <a:cs typeface="Arial" pitchFamily="34" charset="0"/>
            </a:endParaRPr>
          </a:p>
        </p:txBody>
      </p:sp>
      <p:sp>
        <p:nvSpPr>
          <p:cNvPr id="18" name="TextBox 17"/>
          <p:cNvSpPr txBox="1"/>
          <p:nvPr/>
        </p:nvSpPr>
        <p:spPr>
          <a:xfrm>
            <a:off x="6143636" y="3714752"/>
            <a:ext cx="2714612" cy="1600438"/>
          </a:xfrm>
          <a:prstGeom prst="rect">
            <a:avLst/>
          </a:prstGeom>
          <a:noFill/>
        </p:spPr>
        <p:txBody>
          <a:bodyPr wrap="square" rtlCol="0">
            <a:spAutoFit/>
          </a:bodyPr>
          <a:lstStyle/>
          <a:p>
            <a:r>
              <a:rPr lang="en-GB" sz="1400" dirty="0" smtClean="0">
                <a:latin typeface="Arial" pitchFamily="34" charset="0"/>
                <a:cs typeface="Arial" pitchFamily="34" charset="0"/>
              </a:rPr>
              <a:t> Promote safeguarding, teach how to stay safe, how to protect themselves from harm and how to take responsibility for their own and others’ safety (Safeguarding  in children's education ,Education Act 2002) </a:t>
            </a:r>
            <a:endParaRPr lang="en-GB" sz="1400" dirty="0">
              <a:latin typeface="Arial" pitchFamily="34" charset="0"/>
              <a:cs typeface="Arial" pitchFamily="34" charset="0"/>
            </a:endParaRPr>
          </a:p>
        </p:txBody>
      </p:sp>
      <p:cxnSp>
        <p:nvCxnSpPr>
          <p:cNvPr id="21" name="Straight Arrow Connector 20"/>
          <p:cNvCxnSpPr/>
          <p:nvPr/>
        </p:nvCxnSpPr>
        <p:spPr>
          <a:xfrm rot="5400000">
            <a:off x="4321967" y="2035959"/>
            <a:ext cx="357190" cy="1588"/>
          </a:xfrm>
          <a:prstGeom prst="straightConnector1">
            <a:avLst/>
          </a:prstGeom>
          <a:ln>
            <a:tailEnd type="arrow"/>
          </a:ln>
        </p:spPr>
        <p:style>
          <a:lnRef idx="3">
            <a:schemeClr val="dk1"/>
          </a:lnRef>
          <a:fillRef idx="0">
            <a:schemeClr val="dk1"/>
          </a:fillRef>
          <a:effectRef idx="2">
            <a:schemeClr val="dk1"/>
          </a:effectRef>
          <a:fontRef idx="minor">
            <a:schemeClr val="tx1"/>
          </a:fontRef>
        </p:style>
      </p:cxnSp>
      <p:cxnSp>
        <p:nvCxnSpPr>
          <p:cNvPr id="23" name="Straight Arrow Connector 22"/>
          <p:cNvCxnSpPr/>
          <p:nvPr/>
        </p:nvCxnSpPr>
        <p:spPr>
          <a:xfrm>
            <a:off x="6215074" y="1857364"/>
            <a:ext cx="857256" cy="357190"/>
          </a:xfrm>
          <a:prstGeom prst="straightConnector1">
            <a:avLst/>
          </a:prstGeom>
          <a:ln>
            <a:tailEnd type="arrow"/>
          </a:ln>
        </p:spPr>
        <p:style>
          <a:lnRef idx="3">
            <a:schemeClr val="dk1"/>
          </a:lnRef>
          <a:fillRef idx="0">
            <a:schemeClr val="dk1"/>
          </a:fillRef>
          <a:effectRef idx="2">
            <a:schemeClr val="dk1"/>
          </a:effectRef>
          <a:fontRef idx="minor">
            <a:schemeClr val="tx1"/>
          </a:fontRef>
        </p:style>
      </p:cxnSp>
      <p:cxnSp>
        <p:nvCxnSpPr>
          <p:cNvPr id="25" name="Straight Arrow Connector 24"/>
          <p:cNvCxnSpPr/>
          <p:nvPr/>
        </p:nvCxnSpPr>
        <p:spPr>
          <a:xfrm rot="10800000" flipV="1">
            <a:off x="2285984" y="1857364"/>
            <a:ext cx="714380" cy="357190"/>
          </a:xfrm>
          <a:prstGeom prst="straightConnector1">
            <a:avLst/>
          </a:prstGeom>
          <a:ln>
            <a:tailEnd type="arrow"/>
          </a:ln>
        </p:spPr>
        <p:style>
          <a:lnRef idx="3">
            <a:schemeClr val="dk1"/>
          </a:lnRef>
          <a:fillRef idx="0">
            <a:schemeClr val="dk1"/>
          </a:fillRef>
          <a:effectRef idx="2">
            <a:schemeClr val="dk1"/>
          </a:effectRef>
          <a:fontRef idx="minor">
            <a:schemeClr val="tx1"/>
          </a:fontRef>
        </p:style>
      </p:cxnSp>
      <p:cxnSp>
        <p:nvCxnSpPr>
          <p:cNvPr id="27" name="Straight Arrow Connector 26"/>
          <p:cNvCxnSpPr/>
          <p:nvPr/>
        </p:nvCxnSpPr>
        <p:spPr>
          <a:xfrm rot="5400000">
            <a:off x="1322365" y="3535363"/>
            <a:ext cx="357190" cy="1588"/>
          </a:xfrm>
          <a:prstGeom prst="straightConnector1">
            <a:avLst/>
          </a:prstGeom>
          <a:ln>
            <a:tailEnd type="arrow"/>
          </a:ln>
        </p:spPr>
        <p:style>
          <a:lnRef idx="3">
            <a:schemeClr val="dk1"/>
          </a:lnRef>
          <a:fillRef idx="0">
            <a:schemeClr val="dk1"/>
          </a:fillRef>
          <a:effectRef idx="2">
            <a:schemeClr val="dk1"/>
          </a:effectRef>
          <a:fontRef idx="minor">
            <a:schemeClr val="tx1"/>
          </a:fontRef>
        </p:style>
      </p:cxnSp>
      <p:cxnSp>
        <p:nvCxnSpPr>
          <p:cNvPr id="29" name="Straight Arrow Connector 28"/>
          <p:cNvCxnSpPr/>
          <p:nvPr/>
        </p:nvCxnSpPr>
        <p:spPr>
          <a:xfrm rot="5400000">
            <a:off x="4287042" y="3499644"/>
            <a:ext cx="428628" cy="1588"/>
          </a:xfrm>
          <a:prstGeom prst="straightConnector1">
            <a:avLst/>
          </a:prstGeom>
          <a:ln>
            <a:tailEnd type="arrow"/>
          </a:ln>
        </p:spPr>
        <p:style>
          <a:lnRef idx="3">
            <a:schemeClr val="dk1"/>
          </a:lnRef>
          <a:fillRef idx="0">
            <a:schemeClr val="dk1"/>
          </a:fillRef>
          <a:effectRef idx="2">
            <a:schemeClr val="dk1"/>
          </a:effectRef>
          <a:fontRef idx="minor">
            <a:schemeClr val="tx1"/>
          </a:fontRef>
        </p:style>
      </p:cxnSp>
      <p:cxnSp>
        <p:nvCxnSpPr>
          <p:cNvPr id="31" name="Straight Arrow Connector 30"/>
          <p:cNvCxnSpPr/>
          <p:nvPr/>
        </p:nvCxnSpPr>
        <p:spPr>
          <a:xfrm rot="5400000">
            <a:off x="7287438" y="3356768"/>
            <a:ext cx="428628" cy="1588"/>
          </a:xfrm>
          <a:prstGeom prst="straightConnector1">
            <a:avLst/>
          </a:prstGeom>
          <a:ln>
            <a:tailEnd type="arrow"/>
          </a:ln>
        </p:spPr>
        <p:style>
          <a:lnRef idx="3">
            <a:schemeClr val="dk1"/>
          </a:lnRef>
          <a:fillRef idx="0">
            <a:schemeClr val="dk1"/>
          </a:fillRef>
          <a:effectRef idx="2">
            <a:schemeClr val="dk1"/>
          </a:effectRef>
          <a:fontRef idx="minor">
            <a:schemeClr val="tx1"/>
          </a:fontRef>
        </p:style>
      </p:cxnSp>
      <p:sp>
        <p:nvSpPr>
          <p:cNvPr id="24" name="Rounded Rectangle 23"/>
          <p:cNvSpPr/>
          <p:nvPr/>
        </p:nvSpPr>
        <p:spPr>
          <a:xfrm>
            <a:off x="357158" y="5643578"/>
            <a:ext cx="8501122" cy="1000132"/>
          </a:xfrm>
          <a:prstGeom prst="roundRect">
            <a:avLst/>
          </a:prstGeom>
          <a:solidFill>
            <a:srgbClr val="00B050"/>
          </a:solidFill>
          <a:ln/>
        </p:spPr>
        <p:style>
          <a:lnRef idx="0">
            <a:schemeClr val="accent5"/>
          </a:lnRef>
          <a:fillRef idx="3">
            <a:schemeClr val="accent5"/>
          </a:fillRef>
          <a:effectRef idx="3">
            <a:schemeClr val="accent5"/>
          </a:effectRef>
          <a:fontRef idx="minor">
            <a:schemeClr val="lt1"/>
          </a:fontRef>
        </p:style>
        <p:txBody>
          <a:bodyPr rtlCol="0" anchor="ctr"/>
          <a:lstStyle/>
          <a:p>
            <a:pPr algn="ctr"/>
            <a:endParaRPr lang="en-GB"/>
          </a:p>
        </p:txBody>
      </p:sp>
      <p:sp>
        <p:nvSpPr>
          <p:cNvPr id="26" name="TextBox 25"/>
          <p:cNvSpPr txBox="1"/>
          <p:nvPr/>
        </p:nvSpPr>
        <p:spPr>
          <a:xfrm>
            <a:off x="500034" y="5715016"/>
            <a:ext cx="8286808" cy="954107"/>
          </a:xfrm>
          <a:prstGeom prst="rect">
            <a:avLst/>
          </a:prstGeom>
          <a:noFill/>
        </p:spPr>
        <p:txBody>
          <a:bodyPr wrap="square" rtlCol="0">
            <a:spAutoFit/>
          </a:bodyPr>
          <a:lstStyle/>
          <a:p>
            <a:r>
              <a:rPr lang="en-GB" sz="1400" dirty="0" smtClean="0">
                <a:latin typeface="Arial" pitchFamily="34" charset="0"/>
                <a:cs typeface="Arial" pitchFamily="34" charset="0"/>
              </a:rPr>
              <a:t>All reported back to the education Welfare officer (EWO) of the school. Their job is to ensure children and young people are being granted a full education  (</a:t>
            </a:r>
            <a:r>
              <a:rPr lang="en-GB" sz="1400" dirty="0" err="1" smtClean="0">
                <a:latin typeface="Arial" pitchFamily="34" charset="0"/>
                <a:cs typeface="Arial" pitchFamily="34" charset="0"/>
              </a:rPr>
              <a:t>TheSchoolRun</a:t>
            </a:r>
            <a:r>
              <a:rPr lang="en-GB" sz="1400" dirty="0" smtClean="0">
                <a:latin typeface="Arial" pitchFamily="34" charset="0"/>
                <a:cs typeface="Arial" pitchFamily="34" charset="0"/>
              </a:rPr>
              <a:t>, 2021) or report to the Health and safety officer of the school , who ensures a safe learning environment for everyone (Creative Education, 2021) . </a:t>
            </a:r>
            <a:endParaRPr lang="en-GB" sz="1400" dirty="0">
              <a:latin typeface="Arial" pitchFamily="34" charset="0"/>
              <a:cs typeface="Arial" pitchFamily="34" charset="0"/>
            </a:endParaRPr>
          </a:p>
        </p:txBody>
      </p:sp>
      <p:cxnSp>
        <p:nvCxnSpPr>
          <p:cNvPr id="30" name="Straight Arrow Connector 29"/>
          <p:cNvCxnSpPr>
            <a:stCxn id="8" idx="2"/>
          </p:cNvCxnSpPr>
          <p:nvPr/>
        </p:nvCxnSpPr>
        <p:spPr>
          <a:xfrm rot="5400000">
            <a:off x="1321571" y="5464983"/>
            <a:ext cx="357190" cy="1588"/>
          </a:xfrm>
          <a:prstGeom prst="straightConnector1">
            <a:avLst/>
          </a:prstGeom>
          <a:ln w="57150">
            <a:solidFill>
              <a:schemeClr val="tx1"/>
            </a:solidFill>
            <a:tailEnd type="arrow"/>
          </a:ln>
        </p:spPr>
        <p:style>
          <a:lnRef idx="1">
            <a:schemeClr val="accent1"/>
          </a:lnRef>
          <a:fillRef idx="0">
            <a:schemeClr val="accent1"/>
          </a:fillRef>
          <a:effectRef idx="0">
            <a:schemeClr val="accent1"/>
          </a:effectRef>
          <a:fontRef idx="minor">
            <a:schemeClr val="tx1"/>
          </a:fontRef>
        </p:style>
      </p:cxnSp>
      <p:cxnSp>
        <p:nvCxnSpPr>
          <p:cNvPr id="34" name="Straight Arrow Connector 33"/>
          <p:cNvCxnSpPr/>
          <p:nvPr/>
        </p:nvCxnSpPr>
        <p:spPr>
          <a:xfrm rot="5400000">
            <a:off x="4394199" y="5464189"/>
            <a:ext cx="357190" cy="1588"/>
          </a:xfrm>
          <a:prstGeom prst="straightConnector1">
            <a:avLst/>
          </a:prstGeom>
          <a:ln w="57150">
            <a:solidFill>
              <a:schemeClr val="tx1"/>
            </a:solidFill>
            <a:tailEnd type="arrow"/>
          </a:ln>
        </p:spPr>
        <p:style>
          <a:lnRef idx="1">
            <a:schemeClr val="accent1"/>
          </a:lnRef>
          <a:fillRef idx="0">
            <a:schemeClr val="accent1"/>
          </a:fillRef>
          <a:effectRef idx="0">
            <a:schemeClr val="accent1"/>
          </a:effectRef>
          <a:fontRef idx="minor">
            <a:schemeClr val="tx1"/>
          </a:fontRef>
        </p:style>
      </p:cxnSp>
      <p:cxnSp>
        <p:nvCxnSpPr>
          <p:cNvPr id="35" name="Straight Arrow Connector 34"/>
          <p:cNvCxnSpPr/>
          <p:nvPr/>
        </p:nvCxnSpPr>
        <p:spPr>
          <a:xfrm rot="5400000">
            <a:off x="7466033" y="5464189"/>
            <a:ext cx="357190" cy="1588"/>
          </a:xfrm>
          <a:prstGeom prst="straightConnector1">
            <a:avLst/>
          </a:prstGeom>
          <a:ln w="57150">
            <a:solidFill>
              <a:schemeClr val="tx1"/>
            </a:solidFill>
            <a:tailEnd type="arrow"/>
          </a:ln>
        </p:spPr>
        <p:style>
          <a:lnRef idx="1">
            <a:schemeClr val="accent1"/>
          </a:lnRef>
          <a:fillRef idx="0">
            <a:schemeClr val="accent1"/>
          </a:fillRef>
          <a:effectRef idx="0">
            <a:schemeClr val="accent1"/>
          </a:effectRef>
          <a:fontRef idx="minor">
            <a:schemeClr val="tx1"/>
          </a:fontRef>
        </p:style>
      </p:cxnSp>
      <p:sp>
        <p:nvSpPr>
          <p:cNvPr id="28" name="TextBox 27"/>
          <p:cNvSpPr txBox="1"/>
          <p:nvPr/>
        </p:nvSpPr>
        <p:spPr>
          <a:xfrm>
            <a:off x="714348" y="5000636"/>
            <a:ext cx="1428760" cy="261610"/>
          </a:xfrm>
          <a:prstGeom prst="rect">
            <a:avLst/>
          </a:prstGeom>
          <a:noFill/>
        </p:spPr>
        <p:txBody>
          <a:bodyPr wrap="square" rtlCol="0">
            <a:spAutoFit/>
          </a:bodyPr>
          <a:lstStyle/>
          <a:p>
            <a:r>
              <a:rPr lang="en-GB" sz="1100" dirty="0" smtClean="0"/>
              <a:t>(NHS Wales, 2016) </a:t>
            </a:r>
            <a:endParaRPr lang="en-GB" sz="1100" dirty="0"/>
          </a:p>
        </p:txBody>
      </p:sp>
    </p:spTree>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500230" y="0"/>
            <a:ext cx="6115064" cy="1143000"/>
          </a:xfrm>
        </p:spPr>
        <p:txBody>
          <a:bodyPr>
            <a:normAutofit/>
          </a:bodyPr>
          <a:lstStyle/>
          <a:p>
            <a:r>
              <a:rPr lang="en-GB" sz="1800" u="sng" dirty="0" smtClean="0">
                <a:latin typeface="Arial" pitchFamily="34" charset="0"/>
                <a:cs typeface="Arial" pitchFamily="34" charset="0"/>
              </a:rPr>
              <a:t>Outside agencies </a:t>
            </a:r>
            <a:endParaRPr lang="en-GB" sz="1800" u="sng" dirty="0">
              <a:latin typeface="Arial" pitchFamily="34" charset="0"/>
              <a:cs typeface="Arial" pitchFamily="34" charset="0"/>
            </a:endParaRPr>
          </a:p>
        </p:txBody>
      </p:sp>
      <p:sp>
        <p:nvSpPr>
          <p:cNvPr id="3" name="Content Placeholder 2"/>
          <p:cNvSpPr>
            <a:spLocks noGrp="1"/>
          </p:cNvSpPr>
          <p:nvPr>
            <p:ph idx="1"/>
          </p:nvPr>
        </p:nvSpPr>
        <p:spPr>
          <a:xfrm>
            <a:off x="4071934" y="714356"/>
            <a:ext cx="4929222" cy="3929090"/>
          </a:xfrm>
          <a:ln>
            <a:solidFill>
              <a:srgbClr val="00B050"/>
            </a:solidFill>
          </a:ln>
        </p:spPr>
        <p:style>
          <a:lnRef idx="2">
            <a:schemeClr val="accent2"/>
          </a:lnRef>
          <a:fillRef idx="1">
            <a:schemeClr val="lt1"/>
          </a:fillRef>
          <a:effectRef idx="0">
            <a:schemeClr val="accent2"/>
          </a:effectRef>
          <a:fontRef idx="minor">
            <a:schemeClr val="dk1"/>
          </a:fontRef>
        </p:style>
        <p:txBody>
          <a:bodyPr>
            <a:noAutofit/>
          </a:bodyPr>
          <a:lstStyle/>
          <a:p>
            <a:pPr fontAlgn="base">
              <a:buNone/>
            </a:pPr>
            <a:r>
              <a:rPr lang="en-GB" sz="1400" dirty="0" smtClean="0">
                <a:latin typeface="Arial" pitchFamily="34" charset="0"/>
                <a:cs typeface="Arial" pitchFamily="34" charset="0"/>
              </a:rPr>
              <a:t>Support from agencies such as:</a:t>
            </a:r>
          </a:p>
          <a:p>
            <a:pPr fontAlgn="base"/>
            <a:r>
              <a:rPr lang="en-GB" sz="1400" dirty="0" smtClean="0">
                <a:latin typeface="Arial" pitchFamily="34" charset="0"/>
                <a:cs typeface="Arial" pitchFamily="34" charset="0"/>
              </a:rPr>
              <a:t> Team around the family (TAF) ‘</a:t>
            </a:r>
            <a:r>
              <a:rPr lang="en-GB" sz="1400" dirty="0">
                <a:latin typeface="Arial" pitchFamily="34" charset="0"/>
                <a:cs typeface="Arial" pitchFamily="34" charset="0"/>
              </a:rPr>
              <a:t> is a way of bringing people together who can help you and your family really make a difference. </a:t>
            </a:r>
            <a:r>
              <a:rPr lang="en-GB" sz="1400" dirty="0" smtClean="0">
                <a:latin typeface="Arial" pitchFamily="34" charset="0"/>
                <a:cs typeface="Arial" pitchFamily="34" charset="0"/>
              </a:rPr>
              <a:t>‘ They state that TAF </a:t>
            </a:r>
            <a:r>
              <a:rPr lang="en-GB" sz="1400" dirty="0">
                <a:latin typeface="Arial" pitchFamily="34" charset="0"/>
                <a:cs typeface="Arial" pitchFamily="34" charset="0"/>
              </a:rPr>
              <a:t>will work with you and make sure you get the help and support you </a:t>
            </a:r>
            <a:r>
              <a:rPr lang="en-GB" sz="1400" dirty="0" smtClean="0">
                <a:latin typeface="Arial" pitchFamily="34" charset="0"/>
                <a:cs typeface="Arial" pitchFamily="34" charset="0"/>
              </a:rPr>
              <a:t>need’ (Family information service Carmarthenshire, 2021)</a:t>
            </a:r>
          </a:p>
          <a:p>
            <a:pPr fontAlgn="base"/>
            <a:r>
              <a:rPr lang="en-GB" sz="1400" dirty="0" smtClean="0">
                <a:latin typeface="Arial" pitchFamily="34" charset="0"/>
                <a:cs typeface="Arial" pitchFamily="34" charset="0"/>
              </a:rPr>
              <a:t>Social Services Swansea have stated that they provide information that is  ‘universal</a:t>
            </a:r>
            <a:r>
              <a:rPr lang="en-GB" sz="1400" dirty="0">
                <a:latin typeface="Arial" pitchFamily="34" charset="0"/>
                <a:cs typeface="Arial" pitchFamily="34" charset="0"/>
              </a:rPr>
              <a:t>, community and preventative support services to help people make informed choices about their </a:t>
            </a:r>
            <a:r>
              <a:rPr lang="en-GB" sz="1400" dirty="0" smtClean="0">
                <a:latin typeface="Arial" pitchFamily="34" charset="0"/>
                <a:cs typeface="Arial" pitchFamily="34" charset="0"/>
              </a:rPr>
              <a:t>well-being’(Swansea council, 2020). </a:t>
            </a:r>
          </a:p>
          <a:p>
            <a:pPr fontAlgn="base"/>
            <a:r>
              <a:rPr lang="en-GB" sz="1400" dirty="0" smtClean="0">
                <a:latin typeface="Arial" pitchFamily="34" charset="0"/>
                <a:cs typeface="Arial" pitchFamily="34" charset="0"/>
              </a:rPr>
              <a:t>NSPCC-  Work with lots of organisations  such as faith groups, schools, hospitals and sports clubs to  ’provide is evaluated at different stages and from different perspectives so we can learn what works best and improve our provision’ (NSPCC learning , 2021) </a:t>
            </a:r>
          </a:p>
        </p:txBody>
      </p:sp>
      <p:sp>
        <p:nvSpPr>
          <p:cNvPr id="4" name="TextBox 3"/>
          <p:cNvSpPr txBox="1"/>
          <p:nvPr/>
        </p:nvSpPr>
        <p:spPr>
          <a:xfrm>
            <a:off x="2786050" y="5072074"/>
            <a:ext cx="4000528" cy="1600438"/>
          </a:xfrm>
          <a:prstGeom prst="rect">
            <a:avLst/>
          </a:prstGeom>
          <a:ln>
            <a:solidFill>
              <a:srgbClr val="00B050"/>
            </a:solidFill>
          </a:ln>
        </p:spPr>
        <p:style>
          <a:lnRef idx="2">
            <a:schemeClr val="accent2"/>
          </a:lnRef>
          <a:fillRef idx="1">
            <a:schemeClr val="lt1"/>
          </a:fillRef>
          <a:effectRef idx="0">
            <a:schemeClr val="accent2"/>
          </a:effectRef>
          <a:fontRef idx="minor">
            <a:schemeClr val="dk1"/>
          </a:fontRef>
        </p:style>
        <p:txBody>
          <a:bodyPr wrap="square" rtlCol="0">
            <a:spAutoFit/>
          </a:bodyPr>
          <a:lstStyle/>
          <a:p>
            <a:r>
              <a:rPr lang="en-GB" sz="1400" dirty="0" smtClean="0">
                <a:latin typeface="Arial" pitchFamily="34" charset="0"/>
                <a:cs typeface="Arial" pitchFamily="34" charset="0"/>
              </a:rPr>
              <a:t>Linked to :</a:t>
            </a:r>
          </a:p>
          <a:p>
            <a:r>
              <a:rPr lang="en-GB" sz="1400" dirty="0" smtClean="0">
                <a:latin typeface="Arial" pitchFamily="34" charset="0"/>
                <a:cs typeface="Arial" pitchFamily="34" charset="0"/>
              </a:rPr>
              <a:t>Supporting children and young people can be linked to </a:t>
            </a:r>
            <a:r>
              <a:rPr lang="en-GB" sz="1400" dirty="0" err="1" smtClean="0">
                <a:latin typeface="Arial" pitchFamily="34" charset="0"/>
                <a:cs typeface="Arial" pitchFamily="34" charset="0"/>
              </a:rPr>
              <a:t>Vygotsky’s</a:t>
            </a:r>
            <a:r>
              <a:rPr lang="en-GB" sz="1400" dirty="0" smtClean="0">
                <a:latin typeface="Arial" pitchFamily="34" charset="0"/>
                <a:cs typeface="Arial" pitchFamily="34" charset="0"/>
              </a:rPr>
              <a:t> scaffolding of the ‘zone of development’. This shows that ‘children and young people can reach their true potential with correct support from adults.’ (Allen and Gordon, 2011, p. 48) </a:t>
            </a:r>
            <a:endParaRPr lang="en-GB" sz="1400" dirty="0">
              <a:latin typeface="Arial" pitchFamily="34" charset="0"/>
              <a:cs typeface="Arial" pitchFamily="34" charset="0"/>
            </a:endParaRPr>
          </a:p>
        </p:txBody>
      </p:sp>
      <p:pic>
        <p:nvPicPr>
          <p:cNvPr id="17410" name="Picture 2" descr="See the source image"/>
          <p:cNvPicPr>
            <a:picLocks noChangeAspect="1" noChangeArrowheads="1"/>
          </p:cNvPicPr>
          <p:nvPr/>
        </p:nvPicPr>
        <p:blipFill>
          <a:blip r:embed="rId2" cstate="print"/>
          <a:srcRect/>
          <a:stretch>
            <a:fillRect/>
          </a:stretch>
        </p:blipFill>
        <p:spPr bwMode="auto">
          <a:xfrm>
            <a:off x="6858016" y="4786322"/>
            <a:ext cx="2285984" cy="1857388"/>
          </a:xfrm>
          <a:prstGeom prst="rect">
            <a:avLst/>
          </a:prstGeom>
          <a:noFill/>
        </p:spPr>
      </p:pic>
      <p:sp>
        <p:nvSpPr>
          <p:cNvPr id="6" name="TextBox 5"/>
          <p:cNvSpPr txBox="1"/>
          <p:nvPr/>
        </p:nvSpPr>
        <p:spPr>
          <a:xfrm>
            <a:off x="7358082" y="6627168"/>
            <a:ext cx="1214414" cy="230832"/>
          </a:xfrm>
          <a:prstGeom prst="rect">
            <a:avLst/>
          </a:prstGeom>
          <a:noFill/>
        </p:spPr>
        <p:txBody>
          <a:bodyPr wrap="square" rtlCol="0">
            <a:spAutoFit/>
          </a:bodyPr>
          <a:lstStyle/>
          <a:p>
            <a:r>
              <a:rPr lang="en-GB" sz="900" dirty="0" smtClean="0">
                <a:latin typeface="Arial" pitchFamily="34" charset="0"/>
                <a:cs typeface="Arial" pitchFamily="34" charset="0"/>
              </a:rPr>
              <a:t>(Image 2, 2015)</a:t>
            </a:r>
            <a:endParaRPr lang="en-GB" sz="900" dirty="0">
              <a:latin typeface="Arial" pitchFamily="34" charset="0"/>
              <a:cs typeface="Arial" pitchFamily="34" charset="0"/>
            </a:endParaRPr>
          </a:p>
        </p:txBody>
      </p:sp>
      <p:sp>
        <p:nvSpPr>
          <p:cNvPr id="8" name="TextBox 7"/>
          <p:cNvSpPr txBox="1"/>
          <p:nvPr/>
        </p:nvSpPr>
        <p:spPr>
          <a:xfrm>
            <a:off x="285720" y="6627168"/>
            <a:ext cx="1714512" cy="230832"/>
          </a:xfrm>
          <a:prstGeom prst="rect">
            <a:avLst/>
          </a:prstGeom>
          <a:noFill/>
        </p:spPr>
        <p:txBody>
          <a:bodyPr wrap="square" rtlCol="0">
            <a:spAutoFit/>
          </a:bodyPr>
          <a:lstStyle/>
          <a:p>
            <a:r>
              <a:rPr lang="en-GB" sz="900" dirty="0" smtClean="0">
                <a:latin typeface="Arial" pitchFamily="34" charset="0"/>
                <a:cs typeface="Arial" pitchFamily="34" charset="0"/>
              </a:rPr>
              <a:t>(Image 3, 2021)</a:t>
            </a:r>
            <a:endParaRPr lang="en-GB" sz="900" dirty="0">
              <a:latin typeface="Arial" pitchFamily="34" charset="0"/>
              <a:cs typeface="Arial" pitchFamily="34" charset="0"/>
            </a:endParaRPr>
          </a:p>
        </p:txBody>
      </p:sp>
      <p:pic>
        <p:nvPicPr>
          <p:cNvPr id="1029" name="Picture 5" descr="See the source image"/>
          <p:cNvPicPr>
            <a:picLocks noChangeAspect="1" noChangeArrowheads="1"/>
          </p:cNvPicPr>
          <p:nvPr/>
        </p:nvPicPr>
        <p:blipFill>
          <a:blip r:embed="rId3">
            <a:clrChange>
              <a:clrFrom>
                <a:srgbClr val="E4E4E4"/>
              </a:clrFrom>
              <a:clrTo>
                <a:srgbClr val="E4E4E4">
                  <a:alpha val="0"/>
                </a:srgbClr>
              </a:clrTo>
            </a:clrChange>
          </a:blip>
          <a:srcRect/>
          <a:stretch>
            <a:fillRect/>
          </a:stretch>
        </p:blipFill>
        <p:spPr bwMode="auto">
          <a:xfrm>
            <a:off x="214282" y="4071942"/>
            <a:ext cx="2560630" cy="2560630"/>
          </a:xfrm>
          <a:prstGeom prst="rect">
            <a:avLst/>
          </a:prstGeom>
          <a:noFill/>
        </p:spPr>
      </p:pic>
      <p:sp>
        <p:nvSpPr>
          <p:cNvPr id="12" name="Cloud Callout 11"/>
          <p:cNvSpPr/>
          <p:nvPr/>
        </p:nvSpPr>
        <p:spPr>
          <a:xfrm>
            <a:off x="0" y="3929066"/>
            <a:ext cx="1214414" cy="428628"/>
          </a:xfrm>
          <a:prstGeom prst="cloudCallout">
            <a:avLst>
              <a:gd name="adj1" fmla="val 53417"/>
              <a:gd name="adj2" fmla="val -99115"/>
            </a:avLst>
          </a:prstGeom>
        </p:spPr>
        <p:style>
          <a:lnRef idx="1">
            <a:schemeClr val="accent1"/>
          </a:lnRef>
          <a:fillRef idx="2">
            <a:schemeClr val="accent1"/>
          </a:fillRef>
          <a:effectRef idx="1">
            <a:schemeClr val="accent1"/>
          </a:effectRef>
          <a:fontRef idx="minor">
            <a:schemeClr val="dk1"/>
          </a:fontRef>
        </p:style>
        <p:txBody>
          <a:bodyPr rtlCol="0" anchor="ctr"/>
          <a:lstStyle/>
          <a:p>
            <a:pPr algn="ctr"/>
            <a:endParaRPr lang="en-GB"/>
          </a:p>
        </p:txBody>
      </p:sp>
      <p:sp>
        <p:nvSpPr>
          <p:cNvPr id="13" name="Cloud Callout 12"/>
          <p:cNvSpPr/>
          <p:nvPr/>
        </p:nvSpPr>
        <p:spPr>
          <a:xfrm>
            <a:off x="214282" y="1857364"/>
            <a:ext cx="1428760" cy="1000132"/>
          </a:xfrm>
          <a:prstGeom prst="cloudCallout">
            <a:avLst>
              <a:gd name="adj1" fmla="val 30851"/>
              <a:gd name="adj2" fmla="val 60284"/>
            </a:avLst>
          </a:prstGeom>
        </p:spPr>
        <p:style>
          <a:lnRef idx="1">
            <a:schemeClr val="accent1"/>
          </a:lnRef>
          <a:fillRef idx="2">
            <a:schemeClr val="accent1"/>
          </a:fillRef>
          <a:effectRef idx="1">
            <a:schemeClr val="accent1"/>
          </a:effectRef>
          <a:fontRef idx="minor">
            <a:schemeClr val="dk1"/>
          </a:fontRef>
        </p:style>
        <p:txBody>
          <a:bodyPr rtlCol="0" anchor="ctr"/>
          <a:lstStyle/>
          <a:p>
            <a:pPr algn="ctr"/>
            <a:endParaRPr lang="en-GB"/>
          </a:p>
        </p:txBody>
      </p:sp>
      <p:sp>
        <p:nvSpPr>
          <p:cNvPr id="14" name="Cloud Callout 13"/>
          <p:cNvSpPr/>
          <p:nvPr/>
        </p:nvSpPr>
        <p:spPr>
          <a:xfrm>
            <a:off x="0" y="3000372"/>
            <a:ext cx="1000100" cy="500066"/>
          </a:xfrm>
          <a:prstGeom prst="cloudCallout">
            <a:avLst>
              <a:gd name="adj1" fmla="val 53542"/>
              <a:gd name="adj2" fmla="val 69544"/>
            </a:avLst>
          </a:prstGeom>
        </p:spPr>
        <p:style>
          <a:lnRef idx="1">
            <a:schemeClr val="accent1"/>
          </a:lnRef>
          <a:fillRef idx="2">
            <a:schemeClr val="accent1"/>
          </a:fillRef>
          <a:effectRef idx="1">
            <a:schemeClr val="accent1"/>
          </a:effectRef>
          <a:fontRef idx="minor">
            <a:schemeClr val="dk1"/>
          </a:fontRef>
        </p:style>
        <p:txBody>
          <a:bodyPr rtlCol="0" anchor="ctr"/>
          <a:lstStyle/>
          <a:p>
            <a:pPr algn="ctr"/>
            <a:endParaRPr lang="en-GB"/>
          </a:p>
        </p:txBody>
      </p:sp>
      <p:sp>
        <p:nvSpPr>
          <p:cNvPr id="15" name="Cloud Callout 14"/>
          <p:cNvSpPr/>
          <p:nvPr/>
        </p:nvSpPr>
        <p:spPr>
          <a:xfrm>
            <a:off x="2786050" y="2428868"/>
            <a:ext cx="1071570" cy="714380"/>
          </a:xfrm>
          <a:prstGeom prst="cloudCallout">
            <a:avLst>
              <a:gd name="adj1" fmla="val -61799"/>
              <a:gd name="adj2" fmla="val 42905"/>
            </a:avLst>
          </a:prstGeom>
        </p:spPr>
        <p:style>
          <a:lnRef idx="1">
            <a:schemeClr val="accent1"/>
          </a:lnRef>
          <a:fillRef idx="2">
            <a:schemeClr val="accent1"/>
          </a:fillRef>
          <a:effectRef idx="1">
            <a:schemeClr val="accent1"/>
          </a:effectRef>
          <a:fontRef idx="minor">
            <a:schemeClr val="dk1"/>
          </a:fontRef>
        </p:style>
        <p:txBody>
          <a:bodyPr rtlCol="0" anchor="ctr"/>
          <a:lstStyle/>
          <a:p>
            <a:pPr algn="ctr"/>
            <a:endParaRPr lang="en-GB"/>
          </a:p>
        </p:txBody>
      </p:sp>
      <p:sp>
        <p:nvSpPr>
          <p:cNvPr id="16" name="Cloud Callout 15"/>
          <p:cNvSpPr/>
          <p:nvPr/>
        </p:nvSpPr>
        <p:spPr>
          <a:xfrm>
            <a:off x="1643042" y="1571612"/>
            <a:ext cx="1643074" cy="928694"/>
          </a:xfrm>
          <a:prstGeom prst="cloudCallout">
            <a:avLst>
              <a:gd name="adj1" fmla="val -30087"/>
              <a:gd name="adj2" fmla="val 73939"/>
            </a:avLst>
          </a:prstGeom>
        </p:spPr>
        <p:style>
          <a:lnRef idx="1">
            <a:schemeClr val="accent1"/>
          </a:lnRef>
          <a:fillRef idx="2">
            <a:schemeClr val="accent1"/>
          </a:fillRef>
          <a:effectRef idx="1">
            <a:schemeClr val="accent1"/>
          </a:effectRef>
          <a:fontRef idx="minor">
            <a:schemeClr val="dk1"/>
          </a:fontRef>
        </p:style>
        <p:txBody>
          <a:bodyPr rtlCol="0" anchor="ctr"/>
          <a:lstStyle/>
          <a:p>
            <a:pPr algn="ctr"/>
            <a:endParaRPr lang="en-GB"/>
          </a:p>
        </p:txBody>
      </p:sp>
      <p:sp>
        <p:nvSpPr>
          <p:cNvPr id="17" name="TextBox 16"/>
          <p:cNvSpPr txBox="1"/>
          <p:nvPr/>
        </p:nvSpPr>
        <p:spPr>
          <a:xfrm>
            <a:off x="214282" y="3929066"/>
            <a:ext cx="1214446" cy="369332"/>
          </a:xfrm>
          <a:prstGeom prst="rect">
            <a:avLst/>
          </a:prstGeom>
          <a:noFill/>
        </p:spPr>
        <p:txBody>
          <a:bodyPr wrap="square" rtlCol="0">
            <a:spAutoFit/>
          </a:bodyPr>
          <a:lstStyle/>
          <a:p>
            <a:r>
              <a:rPr lang="en-GB" sz="1400" dirty="0" smtClean="0"/>
              <a:t>Police</a:t>
            </a:r>
            <a:r>
              <a:rPr lang="en-GB" dirty="0" smtClean="0"/>
              <a:t> </a:t>
            </a:r>
            <a:endParaRPr lang="en-GB" dirty="0"/>
          </a:p>
        </p:txBody>
      </p:sp>
      <p:sp>
        <p:nvSpPr>
          <p:cNvPr id="18" name="TextBox 17"/>
          <p:cNvSpPr txBox="1"/>
          <p:nvPr/>
        </p:nvSpPr>
        <p:spPr>
          <a:xfrm>
            <a:off x="357158" y="1928802"/>
            <a:ext cx="1357322" cy="738664"/>
          </a:xfrm>
          <a:prstGeom prst="rect">
            <a:avLst/>
          </a:prstGeom>
          <a:noFill/>
        </p:spPr>
        <p:txBody>
          <a:bodyPr wrap="square" rtlCol="0">
            <a:spAutoFit/>
          </a:bodyPr>
          <a:lstStyle/>
          <a:p>
            <a:r>
              <a:rPr lang="en-GB" sz="1400" dirty="0" smtClean="0"/>
              <a:t>Speech and language Therapist  </a:t>
            </a:r>
            <a:endParaRPr lang="en-GB" sz="1400" dirty="0"/>
          </a:p>
        </p:txBody>
      </p:sp>
      <p:sp>
        <p:nvSpPr>
          <p:cNvPr id="19" name="TextBox 18"/>
          <p:cNvSpPr txBox="1"/>
          <p:nvPr/>
        </p:nvSpPr>
        <p:spPr>
          <a:xfrm>
            <a:off x="285720" y="3071810"/>
            <a:ext cx="642910" cy="369332"/>
          </a:xfrm>
          <a:prstGeom prst="rect">
            <a:avLst/>
          </a:prstGeom>
          <a:noFill/>
        </p:spPr>
        <p:txBody>
          <a:bodyPr wrap="square" rtlCol="0">
            <a:spAutoFit/>
          </a:bodyPr>
          <a:lstStyle/>
          <a:p>
            <a:r>
              <a:rPr lang="en-GB" sz="1400" dirty="0" smtClean="0"/>
              <a:t>PCSO</a:t>
            </a:r>
            <a:r>
              <a:rPr lang="en-GB" dirty="0" smtClean="0"/>
              <a:t> </a:t>
            </a:r>
            <a:endParaRPr lang="en-GB" dirty="0"/>
          </a:p>
        </p:txBody>
      </p:sp>
      <p:sp>
        <p:nvSpPr>
          <p:cNvPr id="20" name="TextBox 19"/>
          <p:cNvSpPr txBox="1"/>
          <p:nvPr/>
        </p:nvSpPr>
        <p:spPr>
          <a:xfrm>
            <a:off x="1785918" y="1714488"/>
            <a:ext cx="1357322" cy="646331"/>
          </a:xfrm>
          <a:prstGeom prst="rect">
            <a:avLst/>
          </a:prstGeom>
          <a:noFill/>
        </p:spPr>
        <p:txBody>
          <a:bodyPr wrap="square" rtlCol="0">
            <a:spAutoFit/>
          </a:bodyPr>
          <a:lstStyle/>
          <a:p>
            <a:r>
              <a:rPr lang="en-GB" sz="1200" dirty="0" smtClean="0"/>
              <a:t>Additional learning needs officer </a:t>
            </a:r>
          </a:p>
          <a:p>
            <a:r>
              <a:rPr lang="en-GB" sz="1200" dirty="0" smtClean="0"/>
              <a:t>(ALN )</a:t>
            </a:r>
            <a:endParaRPr lang="en-GB" sz="1200" dirty="0"/>
          </a:p>
        </p:txBody>
      </p:sp>
      <p:sp>
        <p:nvSpPr>
          <p:cNvPr id="21" name="TextBox 20"/>
          <p:cNvSpPr txBox="1"/>
          <p:nvPr/>
        </p:nvSpPr>
        <p:spPr>
          <a:xfrm>
            <a:off x="2857488" y="2643182"/>
            <a:ext cx="1071570" cy="307777"/>
          </a:xfrm>
          <a:prstGeom prst="rect">
            <a:avLst/>
          </a:prstGeom>
          <a:noFill/>
        </p:spPr>
        <p:txBody>
          <a:bodyPr wrap="square" rtlCol="0">
            <a:spAutoFit/>
          </a:bodyPr>
          <a:lstStyle/>
          <a:p>
            <a:r>
              <a:rPr lang="en-GB" sz="1400" dirty="0" smtClean="0"/>
              <a:t>CAMHS</a:t>
            </a:r>
            <a:endParaRPr lang="en-GB" sz="1400" dirty="0"/>
          </a:p>
        </p:txBody>
      </p:sp>
      <p:sp>
        <p:nvSpPr>
          <p:cNvPr id="22" name="Oval Callout 21"/>
          <p:cNvSpPr/>
          <p:nvPr/>
        </p:nvSpPr>
        <p:spPr>
          <a:xfrm>
            <a:off x="1142976" y="2857496"/>
            <a:ext cx="1643074" cy="1071570"/>
          </a:xfrm>
          <a:prstGeom prst="wedgeEllipseCallout">
            <a:avLst/>
          </a:prstGeom>
        </p:spPr>
        <p:style>
          <a:lnRef idx="3">
            <a:schemeClr val="lt1"/>
          </a:lnRef>
          <a:fillRef idx="1">
            <a:schemeClr val="accent1"/>
          </a:fillRef>
          <a:effectRef idx="1">
            <a:schemeClr val="accent1"/>
          </a:effectRef>
          <a:fontRef idx="minor">
            <a:schemeClr val="lt1"/>
          </a:fontRef>
        </p:style>
        <p:txBody>
          <a:bodyPr rtlCol="0" anchor="ctr"/>
          <a:lstStyle/>
          <a:p>
            <a:pPr algn="ctr"/>
            <a:endParaRPr lang="en-GB"/>
          </a:p>
        </p:txBody>
      </p:sp>
      <p:sp>
        <p:nvSpPr>
          <p:cNvPr id="23" name="TextBox 22"/>
          <p:cNvSpPr txBox="1"/>
          <p:nvPr/>
        </p:nvSpPr>
        <p:spPr>
          <a:xfrm>
            <a:off x="1285852" y="3071810"/>
            <a:ext cx="1428760" cy="646331"/>
          </a:xfrm>
          <a:prstGeom prst="rect">
            <a:avLst/>
          </a:prstGeom>
          <a:noFill/>
        </p:spPr>
        <p:txBody>
          <a:bodyPr wrap="square" rtlCol="0">
            <a:spAutoFit/>
          </a:bodyPr>
          <a:lstStyle/>
          <a:p>
            <a:pPr algn="ctr"/>
            <a:r>
              <a:rPr lang="en-GB" dirty="0" smtClean="0"/>
              <a:t>Who can help ? </a:t>
            </a:r>
            <a:endParaRPr lang="en-GB" dirty="0"/>
          </a:p>
        </p:txBody>
      </p:sp>
      <p:sp>
        <p:nvSpPr>
          <p:cNvPr id="26" name="Cloud Callout 25"/>
          <p:cNvSpPr/>
          <p:nvPr/>
        </p:nvSpPr>
        <p:spPr>
          <a:xfrm>
            <a:off x="2928926" y="3357562"/>
            <a:ext cx="1000132" cy="571504"/>
          </a:xfrm>
          <a:prstGeom prst="cloudCallout">
            <a:avLst>
              <a:gd name="adj1" fmla="val -70703"/>
              <a:gd name="adj2" fmla="val -2954"/>
            </a:avLst>
          </a:prstGeom>
        </p:spPr>
        <p:style>
          <a:lnRef idx="1">
            <a:schemeClr val="accent1"/>
          </a:lnRef>
          <a:fillRef idx="2">
            <a:schemeClr val="accent1"/>
          </a:fillRef>
          <a:effectRef idx="1">
            <a:schemeClr val="accent1"/>
          </a:effectRef>
          <a:fontRef idx="minor">
            <a:schemeClr val="dk1"/>
          </a:fontRef>
        </p:style>
        <p:txBody>
          <a:bodyPr rtlCol="0" anchor="ctr"/>
          <a:lstStyle/>
          <a:p>
            <a:pPr algn="ctr"/>
            <a:endParaRPr lang="en-GB"/>
          </a:p>
        </p:txBody>
      </p:sp>
      <p:sp>
        <p:nvSpPr>
          <p:cNvPr id="27" name="TextBox 26"/>
          <p:cNvSpPr txBox="1"/>
          <p:nvPr/>
        </p:nvSpPr>
        <p:spPr>
          <a:xfrm>
            <a:off x="3000364" y="3429000"/>
            <a:ext cx="785818" cy="369332"/>
          </a:xfrm>
          <a:prstGeom prst="rect">
            <a:avLst/>
          </a:prstGeom>
          <a:noFill/>
        </p:spPr>
        <p:txBody>
          <a:bodyPr wrap="square" rtlCol="0">
            <a:spAutoFit/>
          </a:bodyPr>
          <a:lstStyle/>
          <a:p>
            <a:r>
              <a:rPr lang="en-GB" dirty="0" smtClean="0"/>
              <a:t>Thrive </a:t>
            </a:r>
            <a:endParaRPr lang="en-GB" dirty="0"/>
          </a:p>
        </p:txBody>
      </p:sp>
      <p:sp>
        <p:nvSpPr>
          <p:cNvPr id="28" name="Cloud Callout 27"/>
          <p:cNvSpPr/>
          <p:nvPr/>
        </p:nvSpPr>
        <p:spPr>
          <a:xfrm>
            <a:off x="2500298" y="4000504"/>
            <a:ext cx="1071570" cy="714380"/>
          </a:xfrm>
          <a:prstGeom prst="cloudCallout">
            <a:avLst>
              <a:gd name="adj1" fmla="val -55742"/>
              <a:gd name="adj2" fmla="val -63560"/>
            </a:avLst>
          </a:prstGeom>
        </p:spPr>
        <p:style>
          <a:lnRef idx="1">
            <a:schemeClr val="accent1"/>
          </a:lnRef>
          <a:fillRef idx="2">
            <a:schemeClr val="accent1"/>
          </a:fillRef>
          <a:effectRef idx="1">
            <a:schemeClr val="accent1"/>
          </a:effectRef>
          <a:fontRef idx="minor">
            <a:schemeClr val="dk1"/>
          </a:fontRef>
        </p:style>
        <p:txBody>
          <a:bodyPr rtlCol="0" anchor="ctr"/>
          <a:lstStyle/>
          <a:p>
            <a:pPr algn="ctr"/>
            <a:endParaRPr lang="en-GB"/>
          </a:p>
        </p:txBody>
      </p:sp>
      <p:sp>
        <p:nvSpPr>
          <p:cNvPr id="29" name="TextBox 28"/>
          <p:cNvSpPr txBox="1"/>
          <p:nvPr/>
        </p:nvSpPr>
        <p:spPr>
          <a:xfrm>
            <a:off x="2643174" y="4143380"/>
            <a:ext cx="928694" cy="369332"/>
          </a:xfrm>
          <a:prstGeom prst="rect">
            <a:avLst/>
          </a:prstGeom>
          <a:noFill/>
        </p:spPr>
        <p:txBody>
          <a:bodyPr wrap="square" rtlCol="0">
            <a:spAutoFit/>
          </a:bodyPr>
          <a:lstStyle/>
          <a:p>
            <a:r>
              <a:rPr lang="en-GB" dirty="0" smtClean="0"/>
              <a:t>ELSA </a:t>
            </a:r>
            <a:endParaRPr lang="en-GB" dirty="0"/>
          </a:p>
        </p:txBody>
      </p:sp>
    </p:spTree>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dirty="0" smtClean="0"/>
              <a:t>References’</a:t>
            </a:r>
            <a:endParaRPr lang="en-GB" dirty="0"/>
          </a:p>
        </p:txBody>
      </p:sp>
      <p:sp>
        <p:nvSpPr>
          <p:cNvPr id="3" name="Content Placeholder 2"/>
          <p:cNvSpPr>
            <a:spLocks noGrp="1"/>
          </p:cNvSpPr>
          <p:nvPr>
            <p:ph idx="1"/>
          </p:nvPr>
        </p:nvSpPr>
        <p:spPr/>
        <p:txBody>
          <a:bodyPr>
            <a:normAutofit fontScale="77500" lnSpcReduction="20000"/>
          </a:bodyPr>
          <a:lstStyle/>
          <a:p>
            <a:r>
              <a:rPr lang="en-GB" sz="1400" dirty="0" smtClean="0">
                <a:latin typeface="Arial" pitchFamily="34" charset="0"/>
                <a:cs typeface="Arial" pitchFamily="34" charset="0"/>
              </a:rPr>
              <a:t>Allen, S.A, Gordon, P.G (2011) How children learn 4, Thinking on special educational needs and inclusion, Practical Pre school books: London. </a:t>
            </a:r>
          </a:p>
          <a:p>
            <a:r>
              <a:rPr lang="en-GB" sz="1400" dirty="0" err="1" smtClean="0">
                <a:latin typeface="Arial" pitchFamily="34" charset="0"/>
                <a:cs typeface="Arial" pitchFamily="34" charset="0"/>
              </a:rPr>
              <a:t>Creativer</a:t>
            </a:r>
            <a:r>
              <a:rPr lang="en-GB" sz="1400" dirty="0" smtClean="0">
                <a:latin typeface="Arial" pitchFamily="34" charset="0"/>
                <a:cs typeface="Arial" pitchFamily="34" charset="0"/>
              </a:rPr>
              <a:t> Education (2021)</a:t>
            </a:r>
            <a:r>
              <a:rPr lang="en-GB" sz="1400" b="1" dirty="0" smtClean="0">
                <a:latin typeface="Arial" pitchFamily="34" charset="0"/>
                <a:cs typeface="Arial" pitchFamily="34" charset="0"/>
              </a:rPr>
              <a:t> </a:t>
            </a:r>
            <a:r>
              <a:rPr lang="en-GB" sz="1400" i="1" dirty="0" smtClean="0">
                <a:latin typeface="Arial" pitchFamily="34" charset="0"/>
                <a:cs typeface="Arial" pitchFamily="34" charset="0"/>
              </a:rPr>
              <a:t>Health and Safety Officers – Rights and Responsibilities </a:t>
            </a:r>
            <a:r>
              <a:rPr lang="en-GB" sz="1400" dirty="0" smtClean="0">
                <a:latin typeface="Arial" pitchFamily="34" charset="0"/>
                <a:cs typeface="Arial" pitchFamily="34" charset="0"/>
              </a:rPr>
              <a:t>, Available at : </a:t>
            </a:r>
            <a:r>
              <a:rPr lang="en-GB" sz="1400" dirty="0" smtClean="0">
                <a:latin typeface="Arial" pitchFamily="34" charset="0"/>
                <a:cs typeface="Arial" pitchFamily="34" charset="0"/>
                <a:hlinkClick r:id="rId2"/>
              </a:rPr>
              <a:t>Health and Safety Officers – Rights and Responsibilities - Creative Education</a:t>
            </a:r>
            <a:r>
              <a:rPr lang="en-GB" sz="1400" dirty="0" smtClean="0">
                <a:latin typeface="Arial" pitchFamily="34" charset="0"/>
                <a:cs typeface="Arial" pitchFamily="34" charset="0"/>
              </a:rPr>
              <a:t>, (Accessed: 3</a:t>
            </a:r>
            <a:r>
              <a:rPr lang="en-GB" sz="1400" baseline="30000" dirty="0" smtClean="0">
                <a:latin typeface="Arial" pitchFamily="34" charset="0"/>
                <a:cs typeface="Arial" pitchFamily="34" charset="0"/>
              </a:rPr>
              <a:t>rd</a:t>
            </a:r>
            <a:r>
              <a:rPr lang="en-GB" sz="1400" dirty="0" smtClean="0">
                <a:latin typeface="Arial" pitchFamily="34" charset="0"/>
                <a:cs typeface="Arial" pitchFamily="34" charset="0"/>
              </a:rPr>
              <a:t> March, 2021). </a:t>
            </a:r>
          </a:p>
          <a:p>
            <a:r>
              <a:rPr lang="en-GB" sz="1400" dirty="0" smtClean="0">
                <a:latin typeface="Arial" pitchFamily="34" charset="0"/>
                <a:cs typeface="Arial" pitchFamily="34" charset="0"/>
              </a:rPr>
              <a:t>Department of Education (2019) </a:t>
            </a:r>
            <a:r>
              <a:rPr lang="en-GB" sz="1400" i="1" dirty="0" smtClean="0">
                <a:latin typeface="Arial" pitchFamily="34" charset="0"/>
                <a:cs typeface="Arial" pitchFamily="34" charset="0"/>
              </a:rPr>
              <a:t>, School and collage security, </a:t>
            </a:r>
            <a:r>
              <a:rPr lang="en-GB" sz="1400" dirty="0" smtClean="0">
                <a:latin typeface="Arial" pitchFamily="34" charset="0"/>
                <a:cs typeface="Arial" pitchFamily="34" charset="0"/>
              </a:rPr>
              <a:t>Available at : </a:t>
            </a:r>
            <a:r>
              <a:rPr lang="en-GB" sz="1400" dirty="0" smtClean="0">
                <a:latin typeface="Arial" pitchFamily="34" charset="0"/>
                <a:cs typeface="Arial" pitchFamily="34" charset="0"/>
                <a:hlinkClick r:id="rId3"/>
              </a:rPr>
              <a:t>School and college security - GOV.UK (www.gov.uk)</a:t>
            </a:r>
            <a:r>
              <a:rPr lang="en-GB" sz="1400" dirty="0" smtClean="0">
                <a:latin typeface="Arial" pitchFamily="34" charset="0"/>
                <a:cs typeface="Arial" pitchFamily="34" charset="0"/>
              </a:rPr>
              <a:t> (Accessed: 3</a:t>
            </a:r>
            <a:r>
              <a:rPr lang="en-GB" sz="1400" baseline="30000" dirty="0" smtClean="0">
                <a:latin typeface="Arial" pitchFamily="34" charset="0"/>
                <a:cs typeface="Arial" pitchFamily="34" charset="0"/>
              </a:rPr>
              <a:t>rd</a:t>
            </a:r>
            <a:r>
              <a:rPr lang="en-GB" sz="1400" dirty="0" smtClean="0">
                <a:latin typeface="Arial" pitchFamily="34" charset="0"/>
                <a:cs typeface="Arial" pitchFamily="34" charset="0"/>
              </a:rPr>
              <a:t> March</a:t>
            </a:r>
            <a:r>
              <a:rPr lang="en-GB" sz="1200" dirty="0" smtClean="0">
                <a:latin typeface="Arial" pitchFamily="34" charset="0"/>
                <a:cs typeface="Arial" pitchFamily="34" charset="0"/>
              </a:rPr>
              <a:t>) </a:t>
            </a:r>
            <a:endParaRPr lang="en-GB" sz="1400" dirty="0" smtClean="0">
              <a:latin typeface="Arial" pitchFamily="34" charset="0"/>
              <a:cs typeface="Arial" pitchFamily="34" charset="0"/>
            </a:endParaRPr>
          </a:p>
          <a:p>
            <a:r>
              <a:rPr lang="en-GB" sz="1400" dirty="0" smtClean="0">
                <a:latin typeface="Arial" pitchFamily="34" charset="0"/>
                <a:cs typeface="Arial" pitchFamily="34" charset="0"/>
              </a:rPr>
              <a:t>Family information service </a:t>
            </a:r>
            <a:r>
              <a:rPr lang="en-GB" sz="1400" dirty="0">
                <a:latin typeface="Arial" pitchFamily="34" charset="0"/>
                <a:cs typeface="Arial" pitchFamily="34" charset="0"/>
              </a:rPr>
              <a:t>Carmarthenshire</a:t>
            </a:r>
            <a:r>
              <a:rPr lang="en-GB" sz="1400" dirty="0" smtClean="0">
                <a:latin typeface="Arial" pitchFamily="34" charset="0"/>
                <a:cs typeface="Arial" pitchFamily="34" charset="0"/>
              </a:rPr>
              <a:t> (2021), </a:t>
            </a:r>
            <a:r>
              <a:rPr lang="en-GB" sz="1400" i="1" dirty="0" smtClean="0">
                <a:latin typeface="Arial" pitchFamily="34" charset="0"/>
                <a:cs typeface="Arial" pitchFamily="34" charset="0"/>
              </a:rPr>
              <a:t>Team around the family</a:t>
            </a:r>
            <a:r>
              <a:rPr lang="en-GB" sz="1400" dirty="0" smtClean="0">
                <a:latin typeface="Arial" pitchFamily="34" charset="0"/>
                <a:cs typeface="Arial" pitchFamily="34" charset="0"/>
              </a:rPr>
              <a:t>, Available at : </a:t>
            </a:r>
            <a:r>
              <a:rPr lang="en-GB" sz="1400" dirty="0" smtClean="0">
                <a:latin typeface="Arial" pitchFamily="34" charset="0"/>
                <a:cs typeface="Arial" pitchFamily="34" charset="0"/>
                <a:hlinkClick r:id="rId4"/>
              </a:rPr>
              <a:t>Team Around the Family - Carmarthenshire Family Information Service (</a:t>
            </a:r>
            <a:r>
              <a:rPr lang="en-GB" sz="1400" dirty="0" err="1" smtClean="0">
                <a:latin typeface="Arial" pitchFamily="34" charset="0"/>
                <a:cs typeface="Arial" pitchFamily="34" charset="0"/>
                <a:hlinkClick r:id="rId4"/>
              </a:rPr>
              <a:t>gov.wales</a:t>
            </a:r>
            <a:r>
              <a:rPr lang="en-GB" sz="1400" dirty="0" smtClean="0">
                <a:latin typeface="Arial" pitchFamily="34" charset="0"/>
                <a:cs typeface="Arial" pitchFamily="34" charset="0"/>
                <a:hlinkClick r:id="rId4"/>
              </a:rPr>
              <a:t>)</a:t>
            </a:r>
            <a:r>
              <a:rPr lang="en-GB" sz="1400" dirty="0" smtClean="0">
                <a:latin typeface="Arial" pitchFamily="34" charset="0"/>
                <a:cs typeface="Arial" pitchFamily="34" charset="0"/>
              </a:rPr>
              <a:t> (Accessed:22</a:t>
            </a:r>
            <a:r>
              <a:rPr lang="en-GB" sz="1400" baseline="30000" dirty="0" smtClean="0">
                <a:latin typeface="Arial" pitchFamily="34" charset="0"/>
                <a:cs typeface="Arial" pitchFamily="34" charset="0"/>
              </a:rPr>
              <a:t>nd</a:t>
            </a:r>
            <a:r>
              <a:rPr lang="en-GB" sz="1400" dirty="0" smtClean="0">
                <a:latin typeface="Arial" pitchFamily="34" charset="0"/>
                <a:cs typeface="Arial" pitchFamily="34" charset="0"/>
              </a:rPr>
              <a:t> February,2021).</a:t>
            </a:r>
          </a:p>
          <a:p>
            <a:r>
              <a:rPr lang="en-GB" sz="1400" dirty="0" smtClean="0">
                <a:latin typeface="Arial" pitchFamily="34" charset="0"/>
                <a:cs typeface="Arial" pitchFamily="34" charset="0"/>
              </a:rPr>
              <a:t>Image 1 (2020) Available at : </a:t>
            </a:r>
            <a:r>
              <a:rPr lang="en-GB" sz="1400" dirty="0" smtClean="0">
                <a:latin typeface="Arial" pitchFamily="34" charset="0"/>
                <a:cs typeface="Arial" pitchFamily="34" charset="0"/>
                <a:hlinkClick r:id="rId5"/>
              </a:rPr>
              <a:t>The Convention on the Rights of the Child: The children’s version | UNICEF</a:t>
            </a:r>
            <a:r>
              <a:rPr lang="en-GB" sz="1400" dirty="0" smtClean="0">
                <a:latin typeface="Arial" pitchFamily="34" charset="0"/>
                <a:cs typeface="Arial" pitchFamily="34" charset="0"/>
              </a:rPr>
              <a:t>  (Accessed:21</a:t>
            </a:r>
            <a:r>
              <a:rPr lang="en-GB" sz="1400" baseline="30000" dirty="0" smtClean="0">
                <a:latin typeface="Arial" pitchFamily="34" charset="0"/>
                <a:cs typeface="Arial" pitchFamily="34" charset="0"/>
              </a:rPr>
              <a:t>st</a:t>
            </a:r>
            <a:r>
              <a:rPr lang="en-GB" sz="1400" dirty="0" smtClean="0">
                <a:latin typeface="Arial" pitchFamily="34" charset="0"/>
                <a:cs typeface="Arial" pitchFamily="34" charset="0"/>
              </a:rPr>
              <a:t> February, 2021) .</a:t>
            </a:r>
          </a:p>
          <a:p>
            <a:r>
              <a:rPr lang="en-GB" sz="1400" dirty="0" smtClean="0">
                <a:latin typeface="Arial" pitchFamily="34" charset="0"/>
                <a:cs typeface="Arial" pitchFamily="34" charset="0"/>
              </a:rPr>
              <a:t>Image 2 (2015) Available at : </a:t>
            </a:r>
            <a:r>
              <a:rPr lang="en-GB" sz="1400" dirty="0" smtClean="0">
                <a:latin typeface="Arial" pitchFamily="34" charset="0"/>
                <a:cs typeface="Arial" pitchFamily="34" charset="0"/>
                <a:hlinkClick r:id="rId6"/>
              </a:rPr>
              <a:t>unh-ed604 - Lev Vygotsky | Child development theories, Cognitive development, Human growth and development (pinterest.co.uk)</a:t>
            </a:r>
            <a:r>
              <a:rPr lang="en-GB" sz="1400" dirty="0" smtClean="0">
                <a:latin typeface="Arial" pitchFamily="34" charset="0"/>
                <a:cs typeface="Arial" pitchFamily="34" charset="0"/>
              </a:rPr>
              <a:t> (Accessed: 2</a:t>
            </a:r>
            <a:r>
              <a:rPr lang="en-GB" sz="1400" baseline="30000" dirty="0" smtClean="0">
                <a:latin typeface="Arial" pitchFamily="34" charset="0"/>
                <a:cs typeface="Arial" pitchFamily="34" charset="0"/>
              </a:rPr>
              <a:t>nd</a:t>
            </a:r>
            <a:r>
              <a:rPr lang="en-GB" sz="1400" dirty="0" smtClean="0">
                <a:latin typeface="Arial" pitchFamily="34" charset="0"/>
                <a:cs typeface="Arial" pitchFamily="34" charset="0"/>
              </a:rPr>
              <a:t> February, 2021)</a:t>
            </a:r>
          </a:p>
          <a:p>
            <a:r>
              <a:rPr lang="en-GB" sz="1400" dirty="0" smtClean="0">
                <a:latin typeface="Arial" pitchFamily="34" charset="0"/>
                <a:cs typeface="Arial" pitchFamily="34" charset="0"/>
              </a:rPr>
              <a:t>Image 3 (2021), Available at : </a:t>
            </a:r>
            <a:r>
              <a:rPr lang="en-GB" sz="1400" dirty="0" smtClean="0">
                <a:latin typeface="Arial" pitchFamily="34" charset="0"/>
                <a:cs typeface="Arial" pitchFamily="34" charset="0"/>
                <a:hlinkClick r:id="rId7"/>
              </a:rPr>
              <a:t>Thinking Cartoon - Animation - Art Child Transparent PNG (pnghut.com) </a:t>
            </a:r>
            <a:r>
              <a:rPr lang="en-GB" sz="1400" dirty="0" smtClean="0">
                <a:latin typeface="Arial" pitchFamily="34" charset="0"/>
                <a:cs typeface="Arial" pitchFamily="34" charset="0"/>
              </a:rPr>
              <a:t> (22</a:t>
            </a:r>
            <a:r>
              <a:rPr lang="en-GB" sz="1400" baseline="30000" dirty="0" smtClean="0">
                <a:latin typeface="Arial" pitchFamily="34" charset="0"/>
                <a:cs typeface="Arial" pitchFamily="34" charset="0"/>
              </a:rPr>
              <a:t>nd</a:t>
            </a:r>
            <a:r>
              <a:rPr lang="en-GB" sz="1400" dirty="0" smtClean="0">
                <a:latin typeface="Arial" pitchFamily="34" charset="0"/>
                <a:cs typeface="Arial" pitchFamily="34" charset="0"/>
              </a:rPr>
              <a:t> February, 2021)</a:t>
            </a:r>
          </a:p>
          <a:p>
            <a:r>
              <a:rPr lang="en-GB" sz="1400" dirty="0" smtClean="0">
                <a:latin typeface="Arial" pitchFamily="34" charset="0"/>
                <a:cs typeface="Arial" pitchFamily="34" charset="0"/>
              </a:rPr>
              <a:t>NHS Wales (2016), </a:t>
            </a:r>
            <a:r>
              <a:rPr lang="en-GB" sz="1400" i="1" dirty="0" smtClean="0">
                <a:latin typeface="Arial" pitchFamily="34" charset="0"/>
                <a:cs typeface="Arial" pitchFamily="34" charset="0"/>
              </a:rPr>
              <a:t>A guide for safeguarding children and adults at risk in general practice V.1 ,</a:t>
            </a:r>
            <a:r>
              <a:rPr lang="en-GB" sz="1400" dirty="0" smtClean="0">
                <a:latin typeface="Arial" pitchFamily="34" charset="0"/>
                <a:cs typeface="Arial" pitchFamily="34" charset="0"/>
              </a:rPr>
              <a:t>Available at : </a:t>
            </a:r>
            <a:r>
              <a:rPr lang="en-GB" sz="1200" dirty="0" smtClean="0">
                <a:hlinkClick r:id="rId8"/>
              </a:rPr>
              <a:t>Microsoft Word - A guide for Safeguarding Children and Adults at Risk in General Practice September 2016 2.doc (wales.nhs.uk)</a:t>
            </a:r>
            <a:r>
              <a:rPr lang="en-GB" sz="1400" dirty="0" smtClean="0">
                <a:latin typeface="Arial" pitchFamily="34" charset="0"/>
                <a:cs typeface="Arial" pitchFamily="34" charset="0"/>
              </a:rPr>
              <a:t> (Accessed:3</a:t>
            </a:r>
            <a:r>
              <a:rPr lang="en-GB" sz="1400" baseline="30000" dirty="0" smtClean="0">
                <a:latin typeface="Arial" pitchFamily="34" charset="0"/>
                <a:cs typeface="Arial" pitchFamily="34" charset="0"/>
              </a:rPr>
              <a:t>rd</a:t>
            </a:r>
            <a:r>
              <a:rPr lang="en-GB" sz="1400" dirty="0" smtClean="0">
                <a:latin typeface="Arial" pitchFamily="34" charset="0"/>
                <a:cs typeface="Arial" pitchFamily="34" charset="0"/>
              </a:rPr>
              <a:t> March, 2021) .</a:t>
            </a:r>
          </a:p>
          <a:p>
            <a:r>
              <a:rPr lang="en-GB" sz="1400" dirty="0" smtClean="0">
                <a:latin typeface="Arial" pitchFamily="34" charset="0"/>
                <a:cs typeface="Arial" pitchFamily="34" charset="0"/>
              </a:rPr>
              <a:t>NSPCC learning (2021)  </a:t>
            </a:r>
            <a:r>
              <a:rPr lang="en-GB" sz="1400" i="1" dirty="0" smtClean="0">
                <a:latin typeface="Arial" pitchFamily="34" charset="0"/>
                <a:cs typeface="Arial" pitchFamily="34" charset="0"/>
              </a:rPr>
              <a:t>Children’s services, </a:t>
            </a:r>
            <a:r>
              <a:rPr lang="en-GB" sz="1400" dirty="0" smtClean="0">
                <a:latin typeface="Arial" pitchFamily="34" charset="0"/>
                <a:cs typeface="Arial" pitchFamily="34" charset="0"/>
              </a:rPr>
              <a:t>Available at : </a:t>
            </a:r>
            <a:r>
              <a:rPr lang="en-GB" sz="1400" dirty="0" smtClean="0">
                <a:latin typeface="Arial" pitchFamily="34" charset="0"/>
                <a:cs typeface="Arial" pitchFamily="34" charset="0"/>
                <a:hlinkClick r:id="rId9"/>
              </a:rPr>
              <a:t>Services for children and families | NSPCC Learning</a:t>
            </a:r>
            <a:r>
              <a:rPr lang="en-GB" sz="1400" dirty="0" smtClean="0">
                <a:latin typeface="Arial" pitchFamily="34" charset="0"/>
                <a:cs typeface="Arial" pitchFamily="34" charset="0"/>
              </a:rPr>
              <a:t> (</a:t>
            </a:r>
            <a:r>
              <a:rPr lang="en-GB" sz="1400" dirty="0" err="1" smtClean="0">
                <a:latin typeface="Arial" pitchFamily="34" charset="0"/>
                <a:cs typeface="Arial" pitchFamily="34" charset="0"/>
              </a:rPr>
              <a:t>Acccessed</a:t>
            </a:r>
            <a:r>
              <a:rPr lang="en-GB" sz="1400" dirty="0" smtClean="0">
                <a:latin typeface="Arial" pitchFamily="34" charset="0"/>
                <a:cs typeface="Arial" pitchFamily="34" charset="0"/>
              </a:rPr>
              <a:t>: 3</a:t>
            </a:r>
            <a:r>
              <a:rPr lang="en-GB" sz="1400" baseline="30000" dirty="0" smtClean="0">
                <a:latin typeface="Arial" pitchFamily="34" charset="0"/>
                <a:cs typeface="Arial" pitchFamily="34" charset="0"/>
              </a:rPr>
              <a:t>rd</a:t>
            </a:r>
            <a:r>
              <a:rPr lang="en-GB" sz="1400" dirty="0" smtClean="0">
                <a:latin typeface="Arial" pitchFamily="34" charset="0"/>
                <a:cs typeface="Arial" pitchFamily="34" charset="0"/>
              </a:rPr>
              <a:t> March, 2021) </a:t>
            </a:r>
          </a:p>
          <a:p>
            <a:r>
              <a:rPr lang="en-GB" sz="1400" dirty="0" err="1" smtClean="0">
                <a:latin typeface="Arial" pitchFamily="34" charset="0"/>
                <a:cs typeface="Arial" pitchFamily="34" charset="0"/>
              </a:rPr>
              <a:t>Ofsted</a:t>
            </a:r>
            <a:r>
              <a:rPr lang="en-GB" sz="1400" dirty="0" smtClean="0">
                <a:latin typeface="Arial" pitchFamily="34" charset="0"/>
                <a:cs typeface="Arial" pitchFamily="34" charset="0"/>
              </a:rPr>
              <a:t> (2011), Safeguarding in schools: best practice  , Available at : </a:t>
            </a:r>
            <a:r>
              <a:rPr lang="en-GB" sz="1400" dirty="0" err="1" smtClean="0">
                <a:latin typeface="Arial" pitchFamily="34" charset="0"/>
                <a:cs typeface="Arial" pitchFamily="34" charset="0"/>
                <a:hlinkClick r:id="rId10"/>
              </a:rPr>
              <a:t>Ofsted</a:t>
            </a:r>
            <a:r>
              <a:rPr lang="en-GB" sz="1400" dirty="0" smtClean="0">
                <a:latin typeface="Arial" pitchFamily="34" charset="0"/>
                <a:cs typeface="Arial" pitchFamily="34" charset="0"/>
                <a:hlinkClick r:id="rId10"/>
              </a:rPr>
              <a:t> publication (bremer.org.uk)</a:t>
            </a:r>
            <a:r>
              <a:rPr lang="en-GB" sz="1400" dirty="0" smtClean="0">
                <a:latin typeface="Arial" pitchFamily="34" charset="0"/>
                <a:cs typeface="Arial" pitchFamily="34" charset="0"/>
              </a:rPr>
              <a:t> (Accessed: 21</a:t>
            </a:r>
            <a:r>
              <a:rPr lang="en-GB" sz="1400" baseline="30000" dirty="0" smtClean="0">
                <a:latin typeface="Arial" pitchFamily="34" charset="0"/>
                <a:cs typeface="Arial" pitchFamily="34" charset="0"/>
              </a:rPr>
              <a:t>st</a:t>
            </a:r>
            <a:r>
              <a:rPr lang="en-GB" sz="1400" dirty="0" smtClean="0">
                <a:latin typeface="Arial" pitchFamily="34" charset="0"/>
                <a:cs typeface="Arial" pitchFamily="34" charset="0"/>
              </a:rPr>
              <a:t> February, 2021) .</a:t>
            </a:r>
          </a:p>
          <a:p>
            <a:r>
              <a:rPr lang="en-GB" sz="1400" dirty="0" smtClean="0">
                <a:latin typeface="Arial" pitchFamily="34" charset="0"/>
                <a:cs typeface="Arial" pitchFamily="34" charset="0"/>
              </a:rPr>
              <a:t>Safeguarding in children's education, Education Act 2002, C. 1 , Available at :   </a:t>
            </a:r>
            <a:r>
              <a:rPr lang="en-GB" sz="1400" dirty="0" smtClean="0">
                <a:latin typeface="Arial" pitchFamily="34" charset="0"/>
                <a:cs typeface="Arial" pitchFamily="34" charset="0"/>
                <a:hlinkClick r:id="rId11"/>
              </a:rPr>
              <a:t>Welsh Government</a:t>
            </a:r>
            <a:r>
              <a:rPr lang="en-GB" sz="1400" dirty="0" smtClean="0">
                <a:latin typeface="Arial" pitchFamily="34" charset="0"/>
                <a:cs typeface="Arial" pitchFamily="34" charset="0"/>
              </a:rPr>
              <a:t>  (Accessed: 21</a:t>
            </a:r>
            <a:r>
              <a:rPr lang="en-GB" sz="1400" baseline="30000" dirty="0" smtClean="0">
                <a:latin typeface="Arial" pitchFamily="34" charset="0"/>
                <a:cs typeface="Arial" pitchFamily="34" charset="0"/>
              </a:rPr>
              <a:t>st</a:t>
            </a:r>
            <a:r>
              <a:rPr lang="en-GB" sz="1400" dirty="0" smtClean="0">
                <a:latin typeface="Arial" pitchFamily="34" charset="0"/>
                <a:cs typeface="Arial" pitchFamily="34" charset="0"/>
              </a:rPr>
              <a:t> February) .</a:t>
            </a:r>
          </a:p>
          <a:p>
            <a:r>
              <a:rPr lang="en-GB" sz="1400" dirty="0" smtClean="0">
                <a:latin typeface="Arial" pitchFamily="34" charset="0"/>
                <a:cs typeface="Arial" pitchFamily="34" charset="0"/>
              </a:rPr>
              <a:t>Swansea council(2020)</a:t>
            </a:r>
            <a:r>
              <a:rPr lang="en-GB" sz="1400" i="1" dirty="0" smtClean="0">
                <a:latin typeface="Arial" pitchFamily="34" charset="0"/>
                <a:cs typeface="Arial" pitchFamily="34" charset="0"/>
              </a:rPr>
              <a:t> </a:t>
            </a:r>
            <a:r>
              <a:rPr lang="en-GB" sz="1400" i="1" dirty="0">
                <a:latin typeface="Arial" pitchFamily="34" charset="0"/>
                <a:cs typeface="Arial" pitchFamily="34" charset="0"/>
              </a:rPr>
              <a:t>The Child and Family Information, Advice and Assistance </a:t>
            </a:r>
            <a:r>
              <a:rPr lang="en-GB" sz="1400" i="1" dirty="0" smtClean="0">
                <a:latin typeface="Arial" pitchFamily="34" charset="0"/>
                <a:cs typeface="Arial" pitchFamily="34" charset="0"/>
              </a:rPr>
              <a:t>Service, </a:t>
            </a:r>
            <a:r>
              <a:rPr lang="en-GB" sz="1400" dirty="0" smtClean="0">
                <a:latin typeface="Arial" pitchFamily="34" charset="0"/>
                <a:cs typeface="Arial" pitchFamily="34" charset="0"/>
              </a:rPr>
              <a:t>Available at :</a:t>
            </a:r>
            <a:r>
              <a:rPr lang="en-GB" sz="1400" dirty="0" smtClean="0">
                <a:latin typeface="Arial" pitchFamily="34" charset="0"/>
                <a:cs typeface="Arial" pitchFamily="34" charset="0"/>
                <a:hlinkClick r:id="rId12"/>
              </a:rPr>
              <a:t>Swansea - The Child and Family Information, Advice and Assistance Service</a:t>
            </a:r>
            <a:r>
              <a:rPr lang="en-GB" sz="1400" dirty="0" smtClean="0">
                <a:latin typeface="Arial" pitchFamily="34" charset="0"/>
                <a:cs typeface="Arial" pitchFamily="34" charset="0"/>
              </a:rPr>
              <a:t> (Accessed: 22</a:t>
            </a:r>
            <a:r>
              <a:rPr lang="en-GB" sz="1400" baseline="30000" dirty="0" smtClean="0">
                <a:latin typeface="Arial" pitchFamily="34" charset="0"/>
                <a:cs typeface="Arial" pitchFamily="34" charset="0"/>
              </a:rPr>
              <a:t>nd</a:t>
            </a:r>
            <a:r>
              <a:rPr lang="en-GB" sz="1400" dirty="0" smtClean="0">
                <a:latin typeface="Arial" pitchFamily="34" charset="0"/>
                <a:cs typeface="Arial" pitchFamily="34" charset="0"/>
              </a:rPr>
              <a:t> February, 2021).</a:t>
            </a:r>
          </a:p>
          <a:p>
            <a:r>
              <a:rPr lang="en-GB" sz="1400" dirty="0" smtClean="0">
                <a:latin typeface="Arial" pitchFamily="34" charset="0"/>
                <a:cs typeface="Arial" pitchFamily="34" charset="0"/>
              </a:rPr>
              <a:t>The School Run (2021)</a:t>
            </a:r>
            <a:r>
              <a:rPr lang="en-GB" sz="1400" i="1" dirty="0" smtClean="0">
                <a:latin typeface="Arial" pitchFamily="34" charset="0"/>
                <a:cs typeface="Arial" pitchFamily="34" charset="0"/>
              </a:rPr>
              <a:t>What is an Education Welfare Officer? </a:t>
            </a:r>
            <a:r>
              <a:rPr lang="en-GB" sz="1400" dirty="0" smtClean="0">
                <a:latin typeface="Arial" pitchFamily="34" charset="0"/>
                <a:cs typeface="Arial" pitchFamily="34" charset="0"/>
              </a:rPr>
              <a:t>,  Available at : </a:t>
            </a:r>
            <a:r>
              <a:rPr lang="en-GB" sz="1400" dirty="0" smtClean="0">
                <a:latin typeface="Arial" pitchFamily="34" charset="0"/>
                <a:cs typeface="Arial" pitchFamily="34" charset="0"/>
                <a:hlinkClick r:id="rId13"/>
              </a:rPr>
              <a:t>What is an Education Welfare Officer? | </a:t>
            </a:r>
            <a:r>
              <a:rPr lang="en-GB" sz="1400" dirty="0" err="1" smtClean="0">
                <a:latin typeface="Arial" pitchFamily="34" charset="0"/>
                <a:cs typeface="Arial" pitchFamily="34" charset="0"/>
                <a:hlinkClick r:id="rId13"/>
              </a:rPr>
              <a:t>TheSchoolRun</a:t>
            </a:r>
            <a:r>
              <a:rPr lang="en-GB" sz="1400" dirty="0" smtClean="0">
                <a:latin typeface="Arial" pitchFamily="34" charset="0"/>
                <a:cs typeface="Arial" pitchFamily="34" charset="0"/>
              </a:rPr>
              <a:t> (Accessed : 3</a:t>
            </a:r>
            <a:r>
              <a:rPr lang="en-GB" sz="1400" baseline="30000" dirty="0" smtClean="0">
                <a:latin typeface="Arial" pitchFamily="34" charset="0"/>
                <a:cs typeface="Arial" pitchFamily="34" charset="0"/>
              </a:rPr>
              <a:t>rd</a:t>
            </a:r>
            <a:r>
              <a:rPr lang="en-GB" sz="1400" dirty="0" smtClean="0">
                <a:latin typeface="Arial" pitchFamily="34" charset="0"/>
                <a:cs typeface="Arial" pitchFamily="34" charset="0"/>
              </a:rPr>
              <a:t> March , 2021). </a:t>
            </a:r>
          </a:p>
          <a:p>
            <a:r>
              <a:rPr lang="en-GB" sz="1400" dirty="0" smtClean="0">
                <a:latin typeface="Arial" pitchFamily="34" charset="0"/>
                <a:cs typeface="Arial" pitchFamily="34" charset="0"/>
              </a:rPr>
              <a:t>UNICEF(2020) </a:t>
            </a:r>
            <a:r>
              <a:rPr lang="en-GB" sz="1400" i="1" dirty="0" smtClean="0">
                <a:latin typeface="Arial" pitchFamily="34" charset="0"/>
                <a:cs typeface="Arial" pitchFamily="34" charset="0"/>
              </a:rPr>
              <a:t>The Convention on the Rights of the Child: The children’s version , </a:t>
            </a:r>
            <a:r>
              <a:rPr lang="en-GB" sz="1400" dirty="0" smtClean="0">
                <a:latin typeface="Arial" pitchFamily="34" charset="0"/>
                <a:cs typeface="Arial" pitchFamily="34" charset="0"/>
              </a:rPr>
              <a:t>Available at : </a:t>
            </a:r>
            <a:r>
              <a:rPr lang="en-GB" sz="1400" dirty="0" smtClean="0">
                <a:latin typeface="Arial" pitchFamily="34" charset="0"/>
                <a:cs typeface="Arial" pitchFamily="34" charset="0"/>
                <a:hlinkClick r:id="rId5"/>
              </a:rPr>
              <a:t>The Convention on the Rights of the Child: The children’s version | UNICEF</a:t>
            </a:r>
            <a:r>
              <a:rPr lang="en-GB" sz="1400" dirty="0" smtClean="0">
                <a:latin typeface="Arial" pitchFamily="34" charset="0"/>
                <a:cs typeface="Arial" pitchFamily="34" charset="0"/>
              </a:rPr>
              <a:t> (Accessed:21</a:t>
            </a:r>
            <a:r>
              <a:rPr lang="en-GB" sz="1400" baseline="30000" dirty="0" smtClean="0">
                <a:latin typeface="Arial" pitchFamily="34" charset="0"/>
                <a:cs typeface="Arial" pitchFamily="34" charset="0"/>
              </a:rPr>
              <a:t>st</a:t>
            </a:r>
            <a:r>
              <a:rPr lang="en-GB" sz="1400" dirty="0" smtClean="0">
                <a:latin typeface="Arial" pitchFamily="34" charset="0"/>
                <a:cs typeface="Arial" pitchFamily="34" charset="0"/>
              </a:rPr>
              <a:t> February, 2021).</a:t>
            </a:r>
          </a:p>
        </p:txBody>
      </p:sp>
    </p:spTree>
  </p:cSld>
  <p:clrMapOvr>
    <a:masterClrMapping/>
  </p:clrMapOvr>
</p:sld>
</file>

<file path=ppt/theme/theme1.xml><?xml version="1.0" encoding="utf-8"?>
<a:theme xmlns:a="http://schemas.openxmlformats.org/drawingml/2006/main" name="Office Theme">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Template/>
  <TotalTime>2292</TotalTime>
  <Words>785</Words>
  <Application>Microsoft Office PowerPoint</Application>
  <PresentationFormat>On-screen Show (4:3)</PresentationFormat>
  <Paragraphs>58</Paragraphs>
  <Slides>4</Slides>
  <Notes>1</Notes>
  <HiddenSlides>0</HiddenSlides>
  <MMClips>0</MMClips>
  <ScaleCrop>false</ScaleCrop>
  <HeadingPairs>
    <vt:vector size="4" baseType="variant">
      <vt:variant>
        <vt:lpstr>Theme</vt:lpstr>
      </vt:variant>
      <vt:variant>
        <vt:i4>1</vt:i4>
      </vt:variant>
      <vt:variant>
        <vt:lpstr>Slide Titles</vt:lpstr>
      </vt:variant>
      <vt:variant>
        <vt:i4>4</vt:i4>
      </vt:variant>
    </vt:vector>
  </HeadingPairs>
  <TitlesOfParts>
    <vt:vector size="5" baseType="lpstr">
      <vt:lpstr>Office Theme</vt:lpstr>
      <vt:lpstr>How to keep our children safe ?</vt:lpstr>
      <vt:lpstr>School welfare and safety </vt:lpstr>
      <vt:lpstr>Outside agencies </vt:lpstr>
      <vt:lpstr>References’</vt:lpstr>
    </vt:vector>
  </TitlesOfParts>
  <Company>Hewlett-Packard</Company>
  <LinksUpToDate>false</LinksUpToDate>
  <SharedDoc>false</SharedDoc>
  <HyperlinksChanged>false</HyperlinksChanged>
  <AppVersion>12.0000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How to keep our children safe ?</dc:title>
  <dc:creator>Brodie Kelly</dc:creator>
  <cp:lastModifiedBy>Brodie Kelly</cp:lastModifiedBy>
  <cp:revision>17</cp:revision>
  <dcterms:created xsi:type="dcterms:W3CDTF">2021-02-21T12:33:20Z</dcterms:created>
  <dcterms:modified xsi:type="dcterms:W3CDTF">2021-03-09T19:20:47Z</dcterms:modified>
</cp:coreProperties>
</file>