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363" r:id="rId2"/>
    <p:sldId id="1829" r:id="rId3"/>
    <p:sldId id="331" r:id="rId4"/>
    <p:sldId id="370" r:id="rId5"/>
    <p:sldId id="259" r:id="rId6"/>
    <p:sldId id="1825" r:id="rId7"/>
    <p:sldId id="312" r:id="rId8"/>
    <p:sldId id="1828" r:id="rId9"/>
    <p:sldId id="1816" r:id="rId10"/>
    <p:sldId id="306" r:id="rId11"/>
    <p:sldId id="1815" r:id="rId12"/>
    <p:sldId id="307" r:id="rId13"/>
    <p:sldId id="784" r:id="rId14"/>
    <p:sldId id="308" r:id="rId15"/>
    <p:sldId id="309" r:id="rId16"/>
    <p:sldId id="1827" r:id="rId17"/>
    <p:sldId id="1830" r:id="rId18"/>
    <p:sldId id="311" r:id="rId19"/>
    <p:sldId id="273" r:id="rId20"/>
    <p:sldId id="274" r:id="rId21"/>
    <p:sldId id="275" r:id="rId22"/>
    <p:sldId id="269" r:id="rId23"/>
    <p:sldId id="270" r:id="rId24"/>
    <p:sldId id="1817" r:id="rId25"/>
    <p:sldId id="286" r:id="rId26"/>
    <p:sldId id="832" r:id="rId27"/>
    <p:sldId id="291" r:id="rId28"/>
    <p:sldId id="292" r:id="rId29"/>
    <p:sldId id="293" r:id="rId30"/>
    <p:sldId id="297" r:id="rId31"/>
    <p:sldId id="298" r:id="rId32"/>
    <p:sldId id="299" r:id="rId33"/>
    <p:sldId id="1818" r:id="rId34"/>
    <p:sldId id="1819" r:id="rId35"/>
    <p:sldId id="477"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174" autoAdjust="0"/>
    <p:restoredTop sz="80623" autoAdjust="0"/>
  </p:normalViewPr>
  <p:slideViewPr>
    <p:cSldViewPr>
      <p:cViewPr varScale="1">
        <p:scale>
          <a:sx n="102" d="100"/>
          <a:sy n="102" d="100"/>
        </p:scale>
        <p:origin x="1264" y="184"/>
      </p:cViewPr>
      <p:guideLst>
        <p:guide orient="horz" pos="2160"/>
        <p:guide pos="3840"/>
      </p:guideLst>
    </p:cSldViewPr>
  </p:slideViewPr>
  <p:outlineViewPr>
    <p:cViewPr>
      <p:scale>
        <a:sx n="33" d="100"/>
        <a:sy n="33" d="100"/>
      </p:scale>
      <p:origin x="0" y="0"/>
    </p:cViewPr>
  </p:outlineViewPr>
  <p:notesTextViewPr>
    <p:cViewPr>
      <p:scale>
        <a:sx n="65" d="100"/>
        <a:sy n="65"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639FDB-A3CA-4586-984B-68A38516F32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U"/>
        </a:p>
      </dgm:t>
    </dgm:pt>
    <dgm:pt modelId="{B04866A9-43B2-4EB2-9FF9-60B58015C57B}">
      <dgm:prSet phldrT="[Text]" custT="1"/>
      <dgm:spPr>
        <a:solidFill>
          <a:schemeClr val="bg2"/>
        </a:solidFill>
      </dgm:spPr>
      <dgm:t>
        <a:bodyPr/>
        <a:lstStyle/>
        <a:p>
          <a:pPr>
            <a:lnSpc>
              <a:spcPct val="100000"/>
            </a:lnSpc>
          </a:pPr>
          <a:r>
            <a:rPr lang="en-US" sz="1800" b="1" dirty="0">
              <a:solidFill>
                <a:schemeClr val="tx2"/>
              </a:solidFill>
            </a:rPr>
            <a:t>Team improvement </a:t>
          </a:r>
          <a:br>
            <a:rPr lang="en-US" sz="1800" b="1" dirty="0">
              <a:solidFill>
                <a:schemeClr val="tx2"/>
              </a:solidFill>
            </a:rPr>
          </a:br>
          <a:r>
            <a:rPr lang="en-US" sz="1800" dirty="0">
              <a:solidFill>
                <a:schemeClr val="tx2"/>
              </a:solidFill>
            </a:rPr>
            <a:t>over specific individual results</a:t>
          </a:r>
        </a:p>
      </dgm:t>
    </dgm:pt>
    <dgm:pt modelId="{BC492ADB-41C0-4307-81C5-09A8717B8A1A}" type="parTrans" cxnId="{AB25FDE9-252C-47BF-846E-09D1CFFD3EAB}">
      <dgm:prSet/>
      <dgm:spPr/>
      <dgm:t>
        <a:bodyPr/>
        <a:lstStyle/>
        <a:p>
          <a:endParaRPr lang="en-AU"/>
        </a:p>
      </dgm:t>
    </dgm:pt>
    <dgm:pt modelId="{EE51A0A4-294E-4949-96B2-C397D9C25428}" type="sibTrans" cxnId="{AB25FDE9-252C-47BF-846E-09D1CFFD3EAB}">
      <dgm:prSet/>
      <dgm:spPr/>
      <dgm:t>
        <a:bodyPr/>
        <a:lstStyle/>
        <a:p>
          <a:endParaRPr lang="en-AU"/>
        </a:p>
      </dgm:t>
    </dgm:pt>
    <dgm:pt modelId="{4D462883-81D3-4D87-9327-85A7337A6D28}">
      <dgm:prSet phldrT="[Text]" custT="1"/>
      <dgm:spPr>
        <a:solidFill>
          <a:schemeClr val="bg2"/>
        </a:solidFill>
      </dgm:spPr>
      <dgm:t>
        <a:bodyPr/>
        <a:lstStyle/>
        <a:p>
          <a:r>
            <a:rPr lang="en-US" sz="1800" b="1" dirty="0">
              <a:solidFill>
                <a:schemeClr val="tx2"/>
              </a:solidFill>
            </a:rPr>
            <a:t>Business value-driven delivery </a:t>
          </a:r>
          <a:r>
            <a:rPr lang="en-US" sz="1800" dirty="0">
              <a:solidFill>
                <a:schemeClr val="tx2"/>
              </a:solidFill>
            </a:rPr>
            <a:t>over meeting targets</a:t>
          </a:r>
        </a:p>
      </dgm:t>
    </dgm:pt>
    <dgm:pt modelId="{E7EAE23E-A113-440F-9FE1-93878CCD44BD}" type="parTrans" cxnId="{6451777B-36D1-4EA4-B6EF-CAD20E71EE79}">
      <dgm:prSet/>
      <dgm:spPr/>
      <dgm:t>
        <a:bodyPr/>
        <a:lstStyle/>
        <a:p>
          <a:endParaRPr lang="en-AU"/>
        </a:p>
      </dgm:t>
    </dgm:pt>
    <dgm:pt modelId="{6B274BAF-F651-45E0-9B70-F1432701C224}" type="sibTrans" cxnId="{6451777B-36D1-4EA4-B6EF-CAD20E71EE79}">
      <dgm:prSet/>
      <dgm:spPr/>
      <dgm:t>
        <a:bodyPr/>
        <a:lstStyle/>
        <a:p>
          <a:endParaRPr lang="en-AU"/>
        </a:p>
      </dgm:t>
    </dgm:pt>
    <dgm:pt modelId="{E5E7DB04-6EC6-4897-82F6-408250C04F4E}">
      <dgm:prSet phldrT="[Text]" custT="1"/>
      <dgm:spPr>
        <a:solidFill>
          <a:schemeClr val="bg2"/>
        </a:solidFill>
      </dgm:spPr>
      <dgm:t>
        <a:bodyPr/>
        <a:lstStyle/>
        <a:p>
          <a:pPr>
            <a:lnSpc>
              <a:spcPct val="100000"/>
            </a:lnSpc>
          </a:pPr>
          <a:r>
            <a:rPr lang="en-NZ" sz="1800" b="1" dirty="0">
              <a:solidFill>
                <a:schemeClr val="tx2"/>
              </a:solidFill>
            </a:rPr>
            <a:t>Guiding principles </a:t>
          </a:r>
          <a:r>
            <a:rPr lang="en-NZ" sz="1800" b="0" dirty="0">
              <a:solidFill>
                <a:schemeClr val="tx2"/>
              </a:solidFill>
            </a:rPr>
            <a:t>over rules and procedures</a:t>
          </a:r>
        </a:p>
      </dgm:t>
    </dgm:pt>
    <dgm:pt modelId="{C52982F6-43EB-4B53-AA8C-DB77AC408E3C}" type="parTrans" cxnId="{9F9A003F-85B9-4E6C-BC90-4254C9AF2944}">
      <dgm:prSet/>
      <dgm:spPr/>
      <dgm:t>
        <a:bodyPr/>
        <a:lstStyle/>
        <a:p>
          <a:endParaRPr lang="en-AU"/>
        </a:p>
      </dgm:t>
    </dgm:pt>
    <dgm:pt modelId="{C13EFFDB-68EC-45DB-83E1-0B205CD17EA3}" type="sibTrans" cxnId="{9F9A003F-85B9-4E6C-BC90-4254C9AF2944}">
      <dgm:prSet/>
      <dgm:spPr/>
      <dgm:t>
        <a:bodyPr/>
        <a:lstStyle/>
        <a:p>
          <a:endParaRPr lang="en-AU"/>
        </a:p>
      </dgm:t>
    </dgm:pt>
    <dgm:pt modelId="{162CC5F1-8452-4F9E-B4DB-7329CB3C480F}">
      <dgm:prSet phldrT="[Text]" custT="1"/>
      <dgm:spPr>
        <a:solidFill>
          <a:schemeClr val="bg2"/>
        </a:solidFill>
      </dgm:spPr>
      <dgm:t>
        <a:bodyPr/>
        <a:lstStyle/>
        <a:p>
          <a:pPr>
            <a:lnSpc>
              <a:spcPct val="100000"/>
            </a:lnSpc>
            <a:spcAft>
              <a:spcPts val="0"/>
            </a:spcAft>
          </a:pPr>
          <a:r>
            <a:rPr lang="en-US" sz="1800" b="1" dirty="0">
              <a:solidFill>
                <a:schemeClr val="tx2"/>
              </a:solidFill>
            </a:rPr>
            <a:t>Curiosity and trust</a:t>
          </a:r>
          <a:br>
            <a:rPr lang="en-US" sz="1800" b="1" dirty="0">
              <a:solidFill>
                <a:schemeClr val="tx2"/>
              </a:solidFill>
            </a:rPr>
          </a:br>
          <a:r>
            <a:rPr lang="en-US" sz="1800" dirty="0">
              <a:solidFill>
                <a:schemeClr val="tx2"/>
              </a:solidFill>
            </a:rPr>
            <a:t>over judging or </a:t>
          </a:r>
        </a:p>
        <a:p>
          <a:pPr>
            <a:lnSpc>
              <a:spcPct val="100000"/>
            </a:lnSpc>
            <a:spcAft>
              <a:spcPct val="35000"/>
            </a:spcAft>
          </a:pPr>
          <a:r>
            <a:rPr lang="en-US" sz="1800" dirty="0">
              <a:solidFill>
                <a:schemeClr val="tx2"/>
              </a:solidFill>
            </a:rPr>
            <a:t>manipulating</a:t>
          </a:r>
        </a:p>
      </dgm:t>
    </dgm:pt>
    <dgm:pt modelId="{D6F4ED72-1549-498C-B10E-7B0C36826674}" type="parTrans" cxnId="{039793C2-FA6D-46C9-8DCB-F6644F3D88B1}">
      <dgm:prSet/>
      <dgm:spPr/>
      <dgm:t>
        <a:bodyPr/>
        <a:lstStyle/>
        <a:p>
          <a:endParaRPr lang="en-AU"/>
        </a:p>
      </dgm:t>
    </dgm:pt>
    <dgm:pt modelId="{7BD9E1BD-4990-44A2-B832-C4E5C6C69103}" type="sibTrans" cxnId="{039793C2-FA6D-46C9-8DCB-F6644F3D88B1}">
      <dgm:prSet/>
      <dgm:spPr/>
      <dgm:t>
        <a:bodyPr/>
        <a:lstStyle/>
        <a:p>
          <a:endParaRPr lang="en-AU"/>
        </a:p>
      </dgm:t>
    </dgm:pt>
    <dgm:pt modelId="{6219EC24-17FB-492C-AE6C-270956D3FDF7}">
      <dgm:prSet phldrT="[Text]" custT="1"/>
      <dgm:spPr>
        <a:solidFill>
          <a:schemeClr val="bg2"/>
        </a:solidFill>
      </dgm:spPr>
      <dgm:t>
        <a:bodyPr/>
        <a:lstStyle/>
        <a:p>
          <a:pPr>
            <a:lnSpc>
              <a:spcPct val="100000"/>
            </a:lnSpc>
            <a:spcAft>
              <a:spcPts val="0"/>
            </a:spcAft>
          </a:pPr>
          <a:r>
            <a:rPr lang="en-US" sz="1800" b="1" dirty="0">
              <a:solidFill>
                <a:schemeClr val="tx2"/>
              </a:solidFill>
            </a:rPr>
            <a:t>Learning and empowerment </a:t>
          </a:r>
          <a:r>
            <a:rPr lang="en-US" sz="1800" dirty="0">
              <a:solidFill>
                <a:schemeClr val="tx2"/>
              </a:solidFill>
            </a:rPr>
            <a:t>over </a:t>
          </a:r>
        </a:p>
        <a:p>
          <a:pPr>
            <a:lnSpc>
              <a:spcPct val="100000"/>
            </a:lnSpc>
            <a:spcAft>
              <a:spcPct val="35000"/>
            </a:spcAft>
          </a:pPr>
          <a:r>
            <a:rPr lang="en-US" sz="1800" dirty="0">
              <a:solidFill>
                <a:schemeClr val="tx2"/>
              </a:solidFill>
            </a:rPr>
            <a:t>“doing it for them”</a:t>
          </a:r>
        </a:p>
      </dgm:t>
    </dgm:pt>
    <dgm:pt modelId="{7011D9D4-08FD-429E-AA08-1472592B9898}" type="parTrans" cxnId="{F85097AE-6713-49F9-AA6D-9AF52766667F}">
      <dgm:prSet/>
      <dgm:spPr/>
      <dgm:t>
        <a:bodyPr/>
        <a:lstStyle/>
        <a:p>
          <a:endParaRPr lang="en-AU"/>
        </a:p>
      </dgm:t>
    </dgm:pt>
    <dgm:pt modelId="{26447C3F-CF6D-48AD-96BC-82C486997F38}" type="sibTrans" cxnId="{F85097AE-6713-49F9-AA6D-9AF52766667F}">
      <dgm:prSet/>
      <dgm:spPr/>
      <dgm:t>
        <a:bodyPr/>
        <a:lstStyle/>
        <a:p>
          <a:endParaRPr lang="en-AU"/>
        </a:p>
      </dgm:t>
    </dgm:pt>
    <dgm:pt modelId="{DC886DDE-9EEE-4D4B-8941-354080BA0985}">
      <dgm:prSet phldrT="[Text]" custT="1"/>
      <dgm:spPr>
        <a:solidFill>
          <a:schemeClr val="bg2"/>
        </a:solidFill>
      </dgm:spPr>
      <dgm:t>
        <a:bodyPr/>
        <a:lstStyle/>
        <a:p>
          <a:pPr>
            <a:lnSpc>
              <a:spcPct val="100000"/>
            </a:lnSpc>
          </a:pPr>
          <a:r>
            <a:rPr lang="en-US" sz="1800" b="1" dirty="0">
              <a:solidFill>
                <a:schemeClr val="tx2"/>
              </a:solidFill>
            </a:rPr>
            <a:t>“Servant as leader” style </a:t>
          </a:r>
          <a:r>
            <a:rPr lang="en-US" sz="1800" dirty="0">
              <a:solidFill>
                <a:schemeClr val="tx2"/>
              </a:solidFill>
            </a:rPr>
            <a:t>over management by “telling” style</a:t>
          </a:r>
        </a:p>
      </dgm:t>
    </dgm:pt>
    <dgm:pt modelId="{E84B117F-59D7-4B87-B773-902BB52E1293}" type="parTrans" cxnId="{72DDC630-63FF-43F7-B290-78CF927B6C32}">
      <dgm:prSet/>
      <dgm:spPr/>
      <dgm:t>
        <a:bodyPr/>
        <a:lstStyle/>
        <a:p>
          <a:endParaRPr lang="en-AU"/>
        </a:p>
      </dgm:t>
    </dgm:pt>
    <dgm:pt modelId="{EB4BA7D2-4856-478D-968A-F14DD9F6E4AA}" type="sibTrans" cxnId="{72DDC630-63FF-43F7-B290-78CF927B6C32}">
      <dgm:prSet/>
      <dgm:spPr/>
      <dgm:t>
        <a:bodyPr/>
        <a:lstStyle/>
        <a:p>
          <a:endParaRPr lang="en-AU"/>
        </a:p>
      </dgm:t>
    </dgm:pt>
    <dgm:pt modelId="{DE103FF3-6168-4FE7-8B29-3DF3BA580454}" type="pres">
      <dgm:prSet presAssocID="{7D639FDB-A3CA-4586-984B-68A38516F32A}" presName="diagram" presStyleCnt="0">
        <dgm:presLayoutVars>
          <dgm:dir/>
          <dgm:resizeHandles val="exact"/>
        </dgm:presLayoutVars>
      </dgm:prSet>
      <dgm:spPr/>
    </dgm:pt>
    <dgm:pt modelId="{11DA4832-EC43-4688-8B8E-63C49ADCFDE2}" type="pres">
      <dgm:prSet presAssocID="{B04866A9-43B2-4EB2-9FF9-60B58015C57B}" presName="node" presStyleLbl="node1" presStyleIdx="0" presStyleCnt="6">
        <dgm:presLayoutVars>
          <dgm:bulletEnabled val="1"/>
        </dgm:presLayoutVars>
      </dgm:prSet>
      <dgm:spPr/>
    </dgm:pt>
    <dgm:pt modelId="{CC8780B2-AA0C-4782-B4CD-A5DF5D6D3F67}" type="pres">
      <dgm:prSet presAssocID="{EE51A0A4-294E-4949-96B2-C397D9C25428}" presName="sibTrans" presStyleCnt="0"/>
      <dgm:spPr/>
    </dgm:pt>
    <dgm:pt modelId="{FDDC6EE2-60BF-4AB9-84CB-B9E20096B9A0}" type="pres">
      <dgm:prSet presAssocID="{4D462883-81D3-4D87-9327-85A7337A6D28}" presName="node" presStyleLbl="node1" presStyleIdx="1" presStyleCnt="6">
        <dgm:presLayoutVars>
          <dgm:bulletEnabled val="1"/>
        </dgm:presLayoutVars>
      </dgm:prSet>
      <dgm:spPr/>
    </dgm:pt>
    <dgm:pt modelId="{780811CB-D225-413E-A9E0-2FF0A75D0C19}" type="pres">
      <dgm:prSet presAssocID="{6B274BAF-F651-45E0-9B70-F1432701C224}" presName="sibTrans" presStyleCnt="0"/>
      <dgm:spPr/>
    </dgm:pt>
    <dgm:pt modelId="{9EB52FDD-2F6D-44BC-95B8-38974D62FA60}" type="pres">
      <dgm:prSet presAssocID="{E5E7DB04-6EC6-4897-82F6-408250C04F4E}" presName="node" presStyleLbl="node1" presStyleIdx="2" presStyleCnt="6">
        <dgm:presLayoutVars>
          <dgm:bulletEnabled val="1"/>
        </dgm:presLayoutVars>
      </dgm:prSet>
      <dgm:spPr/>
    </dgm:pt>
    <dgm:pt modelId="{EA478A79-1A09-4EF4-98AD-277784D0D6D7}" type="pres">
      <dgm:prSet presAssocID="{C13EFFDB-68EC-45DB-83E1-0B205CD17EA3}" presName="sibTrans" presStyleCnt="0"/>
      <dgm:spPr/>
    </dgm:pt>
    <dgm:pt modelId="{B66C84C4-3697-41AF-80E7-C49FAF7C17E2}" type="pres">
      <dgm:prSet presAssocID="{162CC5F1-8452-4F9E-B4DB-7329CB3C480F}" presName="node" presStyleLbl="node1" presStyleIdx="3" presStyleCnt="6">
        <dgm:presLayoutVars>
          <dgm:bulletEnabled val="1"/>
        </dgm:presLayoutVars>
      </dgm:prSet>
      <dgm:spPr/>
    </dgm:pt>
    <dgm:pt modelId="{3A272932-7F1C-4E29-9273-6ECA84C48BA0}" type="pres">
      <dgm:prSet presAssocID="{7BD9E1BD-4990-44A2-B832-C4E5C6C69103}" presName="sibTrans" presStyleCnt="0"/>
      <dgm:spPr/>
    </dgm:pt>
    <dgm:pt modelId="{9C9F28BA-8000-4589-921F-C8D70D6F4B88}" type="pres">
      <dgm:prSet presAssocID="{6219EC24-17FB-492C-AE6C-270956D3FDF7}" presName="node" presStyleLbl="node1" presStyleIdx="4" presStyleCnt="6">
        <dgm:presLayoutVars>
          <dgm:bulletEnabled val="1"/>
        </dgm:presLayoutVars>
      </dgm:prSet>
      <dgm:spPr/>
    </dgm:pt>
    <dgm:pt modelId="{7BF8AC89-C3CB-425B-8922-835606F51490}" type="pres">
      <dgm:prSet presAssocID="{26447C3F-CF6D-48AD-96BC-82C486997F38}" presName="sibTrans" presStyleCnt="0"/>
      <dgm:spPr/>
    </dgm:pt>
    <dgm:pt modelId="{3B1A2594-3A30-4F96-A9A9-4E927A028836}" type="pres">
      <dgm:prSet presAssocID="{DC886DDE-9EEE-4D4B-8941-354080BA0985}" presName="node" presStyleLbl="node1" presStyleIdx="5" presStyleCnt="6">
        <dgm:presLayoutVars>
          <dgm:bulletEnabled val="1"/>
        </dgm:presLayoutVars>
      </dgm:prSet>
      <dgm:spPr/>
    </dgm:pt>
  </dgm:ptLst>
  <dgm:cxnLst>
    <dgm:cxn modelId="{72DDC630-63FF-43F7-B290-78CF927B6C32}" srcId="{7D639FDB-A3CA-4586-984B-68A38516F32A}" destId="{DC886DDE-9EEE-4D4B-8941-354080BA0985}" srcOrd="5" destOrd="0" parTransId="{E84B117F-59D7-4B87-B773-902BB52E1293}" sibTransId="{EB4BA7D2-4856-478D-968A-F14DD9F6E4AA}"/>
    <dgm:cxn modelId="{9F9A003F-85B9-4E6C-BC90-4254C9AF2944}" srcId="{7D639FDB-A3CA-4586-984B-68A38516F32A}" destId="{E5E7DB04-6EC6-4897-82F6-408250C04F4E}" srcOrd="2" destOrd="0" parTransId="{C52982F6-43EB-4B53-AA8C-DB77AC408E3C}" sibTransId="{C13EFFDB-68EC-45DB-83E1-0B205CD17EA3}"/>
    <dgm:cxn modelId="{4BC56D54-2644-492F-8C73-8EE2583D88F3}" type="presOf" srcId="{E5E7DB04-6EC6-4897-82F6-408250C04F4E}" destId="{9EB52FDD-2F6D-44BC-95B8-38974D62FA60}" srcOrd="0" destOrd="0" presId="urn:microsoft.com/office/officeart/2005/8/layout/default"/>
    <dgm:cxn modelId="{1B1DC66F-3D7C-440B-8353-BED9B53F90F1}" type="presOf" srcId="{162CC5F1-8452-4F9E-B4DB-7329CB3C480F}" destId="{B66C84C4-3697-41AF-80E7-C49FAF7C17E2}" srcOrd="0" destOrd="0" presId="urn:microsoft.com/office/officeart/2005/8/layout/default"/>
    <dgm:cxn modelId="{6451777B-36D1-4EA4-B6EF-CAD20E71EE79}" srcId="{7D639FDB-A3CA-4586-984B-68A38516F32A}" destId="{4D462883-81D3-4D87-9327-85A7337A6D28}" srcOrd="1" destOrd="0" parTransId="{E7EAE23E-A113-440F-9FE1-93878CCD44BD}" sibTransId="{6B274BAF-F651-45E0-9B70-F1432701C224}"/>
    <dgm:cxn modelId="{4E5B9E95-B9B9-486E-9E05-90CFD807F5F8}" type="presOf" srcId="{6219EC24-17FB-492C-AE6C-270956D3FDF7}" destId="{9C9F28BA-8000-4589-921F-C8D70D6F4B88}" srcOrd="0" destOrd="0" presId="urn:microsoft.com/office/officeart/2005/8/layout/default"/>
    <dgm:cxn modelId="{F85097AE-6713-49F9-AA6D-9AF52766667F}" srcId="{7D639FDB-A3CA-4586-984B-68A38516F32A}" destId="{6219EC24-17FB-492C-AE6C-270956D3FDF7}" srcOrd="4" destOrd="0" parTransId="{7011D9D4-08FD-429E-AA08-1472592B9898}" sibTransId="{26447C3F-CF6D-48AD-96BC-82C486997F38}"/>
    <dgm:cxn modelId="{611078AF-B426-4368-B242-452F56EE8244}" type="presOf" srcId="{B04866A9-43B2-4EB2-9FF9-60B58015C57B}" destId="{11DA4832-EC43-4688-8B8E-63C49ADCFDE2}" srcOrd="0" destOrd="0" presId="urn:microsoft.com/office/officeart/2005/8/layout/default"/>
    <dgm:cxn modelId="{728689B3-57C4-4774-8953-5D71D0EA2DE0}" type="presOf" srcId="{4D462883-81D3-4D87-9327-85A7337A6D28}" destId="{FDDC6EE2-60BF-4AB9-84CB-B9E20096B9A0}" srcOrd="0" destOrd="0" presId="urn:microsoft.com/office/officeart/2005/8/layout/default"/>
    <dgm:cxn modelId="{039793C2-FA6D-46C9-8DCB-F6644F3D88B1}" srcId="{7D639FDB-A3CA-4586-984B-68A38516F32A}" destId="{162CC5F1-8452-4F9E-B4DB-7329CB3C480F}" srcOrd="3" destOrd="0" parTransId="{D6F4ED72-1549-498C-B10E-7B0C36826674}" sibTransId="{7BD9E1BD-4990-44A2-B832-C4E5C6C69103}"/>
    <dgm:cxn modelId="{CF6F6DC3-AD5B-4E41-9A61-7BD57BE5A93F}" type="presOf" srcId="{7D639FDB-A3CA-4586-984B-68A38516F32A}" destId="{DE103FF3-6168-4FE7-8B29-3DF3BA580454}" srcOrd="0" destOrd="0" presId="urn:microsoft.com/office/officeart/2005/8/layout/default"/>
    <dgm:cxn modelId="{FCD9ACC9-1771-4BC4-AC9D-0142A7AA5837}" type="presOf" srcId="{DC886DDE-9EEE-4D4B-8941-354080BA0985}" destId="{3B1A2594-3A30-4F96-A9A9-4E927A028836}" srcOrd="0" destOrd="0" presId="urn:microsoft.com/office/officeart/2005/8/layout/default"/>
    <dgm:cxn modelId="{AB25FDE9-252C-47BF-846E-09D1CFFD3EAB}" srcId="{7D639FDB-A3CA-4586-984B-68A38516F32A}" destId="{B04866A9-43B2-4EB2-9FF9-60B58015C57B}" srcOrd="0" destOrd="0" parTransId="{BC492ADB-41C0-4307-81C5-09A8717B8A1A}" sibTransId="{EE51A0A4-294E-4949-96B2-C397D9C25428}"/>
    <dgm:cxn modelId="{0745EE0D-569C-40D4-A1FA-6D217E0385E3}" type="presParOf" srcId="{DE103FF3-6168-4FE7-8B29-3DF3BA580454}" destId="{11DA4832-EC43-4688-8B8E-63C49ADCFDE2}" srcOrd="0" destOrd="0" presId="urn:microsoft.com/office/officeart/2005/8/layout/default"/>
    <dgm:cxn modelId="{5AA34081-7965-4628-97BD-FFEA776E240E}" type="presParOf" srcId="{DE103FF3-6168-4FE7-8B29-3DF3BA580454}" destId="{CC8780B2-AA0C-4782-B4CD-A5DF5D6D3F67}" srcOrd="1" destOrd="0" presId="urn:microsoft.com/office/officeart/2005/8/layout/default"/>
    <dgm:cxn modelId="{2B6BB28B-B3A3-43EB-8B77-38F9C5DBAC64}" type="presParOf" srcId="{DE103FF3-6168-4FE7-8B29-3DF3BA580454}" destId="{FDDC6EE2-60BF-4AB9-84CB-B9E20096B9A0}" srcOrd="2" destOrd="0" presId="urn:microsoft.com/office/officeart/2005/8/layout/default"/>
    <dgm:cxn modelId="{27D4389B-F1E6-47FA-AEEC-AF75311FC2B4}" type="presParOf" srcId="{DE103FF3-6168-4FE7-8B29-3DF3BA580454}" destId="{780811CB-D225-413E-A9E0-2FF0A75D0C19}" srcOrd="3" destOrd="0" presId="urn:microsoft.com/office/officeart/2005/8/layout/default"/>
    <dgm:cxn modelId="{E21CF547-9F91-460E-AC73-CEE0BBE83F3A}" type="presParOf" srcId="{DE103FF3-6168-4FE7-8B29-3DF3BA580454}" destId="{9EB52FDD-2F6D-44BC-95B8-38974D62FA60}" srcOrd="4" destOrd="0" presId="urn:microsoft.com/office/officeart/2005/8/layout/default"/>
    <dgm:cxn modelId="{46D8C17E-395F-4FDF-BF40-2A19E9F2B590}" type="presParOf" srcId="{DE103FF3-6168-4FE7-8B29-3DF3BA580454}" destId="{EA478A79-1A09-4EF4-98AD-277784D0D6D7}" srcOrd="5" destOrd="0" presId="urn:microsoft.com/office/officeart/2005/8/layout/default"/>
    <dgm:cxn modelId="{FE82274B-D63C-4730-9C0C-AD106626AE98}" type="presParOf" srcId="{DE103FF3-6168-4FE7-8B29-3DF3BA580454}" destId="{B66C84C4-3697-41AF-80E7-C49FAF7C17E2}" srcOrd="6" destOrd="0" presId="urn:microsoft.com/office/officeart/2005/8/layout/default"/>
    <dgm:cxn modelId="{E60045B4-6D32-4B8F-8DCD-7A6B36472BD4}" type="presParOf" srcId="{DE103FF3-6168-4FE7-8B29-3DF3BA580454}" destId="{3A272932-7F1C-4E29-9273-6ECA84C48BA0}" srcOrd="7" destOrd="0" presId="urn:microsoft.com/office/officeart/2005/8/layout/default"/>
    <dgm:cxn modelId="{2E863ADF-E7C2-4099-A58E-D8B7105D1F05}" type="presParOf" srcId="{DE103FF3-6168-4FE7-8B29-3DF3BA580454}" destId="{9C9F28BA-8000-4589-921F-C8D70D6F4B88}" srcOrd="8" destOrd="0" presId="urn:microsoft.com/office/officeart/2005/8/layout/default"/>
    <dgm:cxn modelId="{F4D206A8-072A-4C0A-9C61-6CAE66051982}" type="presParOf" srcId="{DE103FF3-6168-4FE7-8B29-3DF3BA580454}" destId="{7BF8AC89-C3CB-425B-8922-835606F51490}" srcOrd="9" destOrd="0" presId="urn:microsoft.com/office/officeart/2005/8/layout/default"/>
    <dgm:cxn modelId="{61178F07-8D41-434F-81E3-F34003B66130}" type="presParOf" srcId="{DE103FF3-6168-4FE7-8B29-3DF3BA580454}" destId="{3B1A2594-3A30-4F96-A9A9-4E927A02883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036258-599F-4F89-927B-A910493EC865}"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AU"/>
        </a:p>
      </dgm:t>
    </dgm:pt>
    <dgm:pt modelId="{F25978BB-C67A-4C41-80B7-BAD8B8F5F98D}">
      <dgm:prSet phldrT="[Text]" custT="1"/>
      <dgm:spPr>
        <a:solidFill>
          <a:schemeClr val="bg1">
            <a:lumMod val="65000"/>
          </a:schemeClr>
        </a:solidFill>
      </dgm:spPr>
      <dgm:t>
        <a:bodyPr/>
        <a:lstStyle/>
        <a:p>
          <a:pPr>
            <a:lnSpc>
              <a:spcPct val="100000"/>
            </a:lnSpc>
          </a:pPr>
          <a:r>
            <a:rPr lang="en-US" sz="1800" b="1" dirty="0"/>
            <a:t>Resist</a:t>
          </a:r>
          <a:r>
            <a:rPr lang="en-US" sz="1800" b="0" dirty="0"/>
            <a:t> the urge to jump in</a:t>
          </a:r>
        </a:p>
      </dgm:t>
    </dgm:pt>
    <dgm:pt modelId="{FC286C63-2C82-47C8-A4A4-6141887CB9F5}" type="parTrans" cxnId="{72ED0963-EC86-4D75-AC7F-82489E4709A9}">
      <dgm:prSet/>
      <dgm:spPr/>
      <dgm:t>
        <a:bodyPr/>
        <a:lstStyle/>
        <a:p>
          <a:pPr>
            <a:lnSpc>
              <a:spcPct val="100000"/>
            </a:lnSpc>
          </a:pPr>
          <a:endParaRPr lang="en-AU" sz="1800"/>
        </a:p>
      </dgm:t>
    </dgm:pt>
    <dgm:pt modelId="{7864CA1F-276D-4F11-B950-C70B7871C98C}" type="sibTrans" cxnId="{72ED0963-EC86-4D75-AC7F-82489E4709A9}">
      <dgm:prSet/>
      <dgm:spPr/>
      <dgm:t>
        <a:bodyPr/>
        <a:lstStyle/>
        <a:p>
          <a:pPr>
            <a:lnSpc>
              <a:spcPct val="100000"/>
            </a:lnSpc>
          </a:pPr>
          <a:endParaRPr lang="en-AU" sz="1800"/>
        </a:p>
      </dgm:t>
    </dgm:pt>
    <dgm:pt modelId="{CC4CC103-F5CE-4E4C-B7C8-EAA2A5132E6D}">
      <dgm:prSet phldrT="[Text]" custT="1"/>
      <dgm:spPr>
        <a:solidFill>
          <a:schemeClr val="bg1">
            <a:lumMod val="65000"/>
          </a:schemeClr>
        </a:solidFill>
      </dgm:spPr>
      <dgm:t>
        <a:bodyPr/>
        <a:lstStyle/>
        <a:p>
          <a:pPr>
            <a:lnSpc>
              <a:spcPct val="100000"/>
            </a:lnSpc>
          </a:pPr>
          <a:r>
            <a:rPr lang="en-US" sz="1800" b="1" dirty="0"/>
            <a:t>Wait</a:t>
          </a:r>
          <a:r>
            <a:rPr lang="en-US" sz="1800" b="0" dirty="0"/>
            <a:t> and count to 10</a:t>
          </a:r>
          <a:endParaRPr lang="en-US" sz="1800" dirty="0"/>
        </a:p>
      </dgm:t>
    </dgm:pt>
    <dgm:pt modelId="{32A8CFFD-9A6F-4F2B-BDD9-5D67DFD30771}" type="parTrans" cxnId="{23A7E896-9002-4848-BF23-2C18C8946B6F}">
      <dgm:prSet/>
      <dgm:spPr/>
      <dgm:t>
        <a:bodyPr/>
        <a:lstStyle/>
        <a:p>
          <a:pPr>
            <a:lnSpc>
              <a:spcPct val="100000"/>
            </a:lnSpc>
          </a:pPr>
          <a:endParaRPr lang="en-AU" sz="1800"/>
        </a:p>
      </dgm:t>
    </dgm:pt>
    <dgm:pt modelId="{8FC42C1A-C419-4390-8490-7D70B97F340A}" type="sibTrans" cxnId="{23A7E896-9002-4848-BF23-2C18C8946B6F}">
      <dgm:prSet/>
      <dgm:spPr/>
      <dgm:t>
        <a:bodyPr/>
        <a:lstStyle/>
        <a:p>
          <a:pPr>
            <a:lnSpc>
              <a:spcPct val="100000"/>
            </a:lnSpc>
          </a:pPr>
          <a:endParaRPr lang="en-AU" sz="1800"/>
        </a:p>
      </dgm:t>
    </dgm:pt>
    <dgm:pt modelId="{CC835179-ED25-41D0-B2BD-B6151A4E4842}">
      <dgm:prSet phldrT="[Text]" custT="1"/>
      <dgm:spPr>
        <a:solidFill>
          <a:schemeClr val="bg1">
            <a:lumMod val="65000"/>
          </a:schemeClr>
        </a:solidFill>
      </dgm:spPr>
      <dgm:t>
        <a:bodyPr/>
        <a:lstStyle/>
        <a:p>
          <a:pPr>
            <a:lnSpc>
              <a:spcPct val="100000"/>
            </a:lnSpc>
          </a:pPr>
          <a:r>
            <a:rPr lang="en-US" sz="1800" b="0" dirty="0"/>
            <a:t>In a group environment </a:t>
          </a:r>
          <a:r>
            <a:rPr lang="en-US" sz="1800" b="1" dirty="0"/>
            <a:t>look around </a:t>
          </a:r>
          <a:r>
            <a:rPr lang="en-US" sz="1800" b="0" dirty="0"/>
            <a:t>at other team members</a:t>
          </a:r>
        </a:p>
      </dgm:t>
    </dgm:pt>
    <dgm:pt modelId="{5E5F96F2-D07A-4A0E-8CEE-2E1AE456818F}" type="parTrans" cxnId="{65EB34C8-47E4-4C1B-9497-B705016F43CE}">
      <dgm:prSet/>
      <dgm:spPr/>
      <dgm:t>
        <a:bodyPr/>
        <a:lstStyle/>
        <a:p>
          <a:pPr>
            <a:lnSpc>
              <a:spcPct val="100000"/>
            </a:lnSpc>
          </a:pPr>
          <a:endParaRPr lang="en-AU" sz="1800"/>
        </a:p>
      </dgm:t>
    </dgm:pt>
    <dgm:pt modelId="{0E1751B4-B45D-4724-B414-06BFE83AB5FB}" type="sibTrans" cxnId="{65EB34C8-47E4-4C1B-9497-B705016F43CE}">
      <dgm:prSet/>
      <dgm:spPr/>
      <dgm:t>
        <a:bodyPr/>
        <a:lstStyle/>
        <a:p>
          <a:pPr>
            <a:lnSpc>
              <a:spcPct val="100000"/>
            </a:lnSpc>
          </a:pPr>
          <a:endParaRPr lang="en-AU" sz="1800"/>
        </a:p>
      </dgm:t>
    </dgm:pt>
    <dgm:pt modelId="{E8B39617-87D2-492C-AFF3-9EA1C0B61AA1}" type="pres">
      <dgm:prSet presAssocID="{FD036258-599F-4F89-927B-A910493EC865}" presName="Name0" presStyleCnt="0">
        <dgm:presLayoutVars>
          <dgm:chMax val="7"/>
          <dgm:dir/>
          <dgm:animOne val="branch"/>
        </dgm:presLayoutVars>
      </dgm:prSet>
      <dgm:spPr/>
    </dgm:pt>
    <dgm:pt modelId="{79869956-94B2-40C2-B435-73974586C6EA}" type="pres">
      <dgm:prSet presAssocID="{F25978BB-C67A-4C41-80B7-BAD8B8F5F98D}" presName="parTx1" presStyleLbl="node1" presStyleIdx="0" presStyleCnt="3"/>
      <dgm:spPr/>
    </dgm:pt>
    <dgm:pt modelId="{ADA873AB-0FAA-4E6D-A90D-F6DFB055A413}" type="pres">
      <dgm:prSet presAssocID="{CC4CC103-F5CE-4E4C-B7C8-EAA2A5132E6D}" presName="parTx2" presStyleLbl="node1" presStyleIdx="1" presStyleCnt="3"/>
      <dgm:spPr/>
    </dgm:pt>
    <dgm:pt modelId="{82D33ECC-2E65-4126-9123-B4D00F3E8608}" type="pres">
      <dgm:prSet presAssocID="{CC835179-ED25-41D0-B2BD-B6151A4E4842}" presName="parTx3" presStyleLbl="node1" presStyleIdx="2" presStyleCnt="3"/>
      <dgm:spPr/>
    </dgm:pt>
  </dgm:ptLst>
  <dgm:cxnLst>
    <dgm:cxn modelId="{101DDB21-8CBB-4A97-AB6D-BE5F59F49AE9}" type="presOf" srcId="{CC4CC103-F5CE-4E4C-B7C8-EAA2A5132E6D}" destId="{ADA873AB-0FAA-4E6D-A90D-F6DFB055A413}" srcOrd="0" destOrd="0" presId="urn:microsoft.com/office/officeart/2009/3/layout/SubStepProcess"/>
    <dgm:cxn modelId="{D5CBD827-6F56-4D73-8252-C7E256612E71}" type="presOf" srcId="{CC835179-ED25-41D0-B2BD-B6151A4E4842}" destId="{82D33ECC-2E65-4126-9123-B4D00F3E8608}" srcOrd="0" destOrd="0" presId="urn:microsoft.com/office/officeart/2009/3/layout/SubStepProcess"/>
    <dgm:cxn modelId="{5E6E745A-C2E8-40B7-BEF9-83D563F7FB51}" type="presOf" srcId="{F25978BB-C67A-4C41-80B7-BAD8B8F5F98D}" destId="{79869956-94B2-40C2-B435-73974586C6EA}" srcOrd="0" destOrd="0" presId="urn:microsoft.com/office/officeart/2009/3/layout/SubStepProcess"/>
    <dgm:cxn modelId="{72ED0963-EC86-4D75-AC7F-82489E4709A9}" srcId="{FD036258-599F-4F89-927B-A910493EC865}" destId="{F25978BB-C67A-4C41-80B7-BAD8B8F5F98D}" srcOrd="0" destOrd="0" parTransId="{FC286C63-2C82-47C8-A4A4-6141887CB9F5}" sibTransId="{7864CA1F-276D-4F11-B950-C70B7871C98C}"/>
    <dgm:cxn modelId="{C9DC1683-5C45-4C7C-9EAA-2AD07C6D2456}" type="presOf" srcId="{FD036258-599F-4F89-927B-A910493EC865}" destId="{E8B39617-87D2-492C-AFF3-9EA1C0B61AA1}" srcOrd="0" destOrd="0" presId="urn:microsoft.com/office/officeart/2009/3/layout/SubStepProcess"/>
    <dgm:cxn modelId="{23A7E896-9002-4848-BF23-2C18C8946B6F}" srcId="{FD036258-599F-4F89-927B-A910493EC865}" destId="{CC4CC103-F5CE-4E4C-B7C8-EAA2A5132E6D}" srcOrd="1" destOrd="0" parTransId="{32A8CFFD-9A6F-4F2B-BDD9-5D67DFD30771}" sibTransId="{8FC42C1A-C419-4390-8490-7D70B97F340A}"/>
    <dgm:cxn modelId="{65EB34C8-47E4-4C1B-9497-B705016F43CE}" srcId="{FD036258-599F-4F89-927B-A910493EC865}" destId="{CC835179-ED25-41D0-B2BD-B6151A4E4842}" srcOrd="2" destOrd="0" parTransId="{5E5F96F2-D07A-4A0E-8CEE-2E1AE456818F}" sibTransId="{0E1751B4-B45D-4724-B414-06BFE83AB5FB}"/>
    <dgm:cxn modelId="{73756AFD-BD0C-4C53-BE32-6B2058A7CBC1}" type="presParOf" srcId="{E8B39617-87D2-492C-AFF3-9EA1C0B61AA1}" destId="{79869956-94B2-40C2-B435-73974586C6EA}" srcOrd="0" destOrd="0" presId="urn:microsoft.com/office/officeart/2009/3/layout/SubStepProcess"/>
    <dgm:cxn modelId="{7C8C333B-FB0A-480B-8441-BDF56EE302E9}" type="presParOf" srcId="{E8B39617-87D2-492C-AFF3-9EA1C0B61AA1}" destId="{ADA873AB-0FAA-4E6D-A90D-F6DFB055A413}" srcOrd="1" destOrd="0" presId="urn:microsoft.com/office/officeart/2009/3/layout/SubStepProcess"/>
    <dgm:cxn modelId="{484F9D93-578B-45D5-8649-A547AFECB7E3}" type="presParOf" srcId="{E8B39617-87D2-492C-AFF3-9EA1C0B61AA1}" destId="{82D33ECC-2E65-4126-9123-B4D00F3E8608}" srcOrd="2"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A4832-EC43-4688-8B8E-63C49ADCFDE2}">
      <dsp:nvSpPr>
        <dsp:cNvPr id="0" name=""/>
        <dsp:cNvSpPr/>
      </dsp:nvSpPr>
      <dsp:spPr>
        <a:xfrm>
          <a:off x="326254"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Team improvement </a:t>
          </a:r>
          <a:br>
            <a:rPr lang="en-US" sz="1800" b="1" kern="1200" dirty="0">
              <a:solidFill>
                <a:schemeClr val="tx2"/>
              </a:solidFill>
            </a:rPr>
          </a:br>
          <a:r>
            <a:rPr lang="en-US" sz="1800" kern="1200" dirty="0">
              <a:solidFill>
                <a:schemeClr val="tx2"/>
              </a:solidFill>
            </a:rPr>
            <a:t>over specific individual results</a:t>
          </a:r>
        </a:p>
      </dsp:txBody>
      <dsp:txXfrm>
        <a:off x="326254" y="1198"/>
        <a:ext cx="2305743" cy="1383445"/>
      </dsp:txXfrm>
    </dsp:sp>
    <dsp:sp modelId="{FDDC6EE2-60BF-4AB9-84CB-B9E20096B9A0}">
      <dsp:nvSpPr>
        <dsp:cNvPr id="0" name=""/>
        <dsp:cNvSpPr/>
      </dsp:nvSpPr>
      <dsp:spPr>
        <a:xfrm>
          <a:off x="2862572"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tx2"/>
              </a:solidFill>
            </a:rPr>
            <a:t>Business value-driven delivery </a:t>
          </a:r>
          <a:r>
            <a:rPr lang="en-US" sz="1800" kern="1200" dirty="0">
              <a:solidFill>
                <a:schemeClr val="tx2"/>
              </a:solidFill>
            </a:rPr>
            <a:t>over meeting targets</a:t>
          </a:r>
        </a:p>
      </dsp:txBody>
      <dsp:txXfrm>
        <a:off x="2862572" y="1198"/>
        <a:ext cx="2305743" cy="1383445"/>
      </dsp:txXfrm>
    </dsp:sp>
    <dsp:sp modelId="{9EB52FDD-2F6D-44BC-95B8-38974D62FA60}">
      <dsp:nvSpPr>
        <dsp:cNvPr id="0" name=""/>
        <dsp:cNvSpPr/>
      </dsp:nvSpPr>
      <dsp:spPr>
        <a:xfrm>
          <a:off x="5398889" y="119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NZ" sz="1800" b="1" kern="1200" dirty="0">
              <a:solidFill>
                <a:schemeClr val="tx2"/>
              </a:solidFill>
            </a:rPr>
            <a:t>Guiding principles </a:t>
          </a:r>
          <a:r>
            <a:rPr lang="en-NZ" sz="1800" b="0" kern="1200" dirty="0">
              <a:solidFill>
                <a:schemeClr val="tx2"/>
              </a:solidFill>
            </a:rPr>
            <a:t>over rules and procedures</a:t>
          </a:r>
        </a:p>
      </dsp:txBody>
      <dsp:txXfrm>
        <a:off x="5398889" y="1198"/>
        <a:ext cx="2305743" cy="1383445"/>
      </dsp:txXfrm>
    </dsp:sp>
    <dsp:sp modelId="{B66C84C4-3697-41AF-80E7-C49FAF7C17E2}">
      <dsp:nvSpPr>
        <dsp:cNvPr id="0" name=""/>
        <dsp:cNvSpPr/>
      </dsp:nvSpPr>
      <dsp:spPr>
        <a:xfrm>
          <a:off x="326254"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Curiosity and trust</a:t>
          </a:r>
          <a:br>
            <a:rPr lang="en-US" sz="1800" b="1" kern="1200" dirty="0">
              <a:solidFill>
                <a:schemeClr val="tx2"/>
              </a:solidFill>
            </a:rPr>
          </a:br>
          <a:r>
            <a:rPr lang="en-US" sz="1800" kern="1200" dirty="0">
              <a:solidFill>
                <a:schemeClr val="tx2"/>
              </a:solidFill>
            </a:rPr>
            <a:t>over judging or </a:t>
          </a:r>
        </a:p>
        <a:p>
          <a:pPr marL="0" lvl="0" indent="0" algn="ctr" defTabSz="800100">
            <a:lnSpc>
              <a:spcPct val="100000"/>
            </a:lnSpc>
            <a:spcBef>
              <a:spcPct val="0"/>
            </a:spcBef>
            <a:spcAft>
              <a:spcPct val="35000"/>
            </a:spcAft>
            <a:buNone/>
          </a:pPr>
          <a:r>
            <a:rPr lang="en-US" sz="1800" kern="1200" dirty="0">
              <a:solidFill>
                <a:schemeClr val="tx2"/>
              </a:solidFill>
            </a:rPr>
            <a:t>manipulating</a:t>
          </a:r>
        </a:p>
      </dsp:txBody>
      <dsp:txXfrm>
        <a:off x="326254" y="1615218"/>
        <a:ext cx="2305743" cy="1383445"/>
      </dsp:txXfrm>
    </dsp:sp>
    <dsp:sp modelId="{9C9F28BA-8000-4589-921F-C8D70D6F4B88}">
      <dsp:nvSpPr>
        <dsp:cNvPr id="0" name=""/>
        <dsp:cNvSpPr/>
      </dsp:nvSpPr>
      <dsp:spPr>
        <a:xfrm>
          <a:off x="2862572"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ts val="0"/>
            </a:spcAft>
            <a:buNone/>
          </a:pPr>
          <a:r>
            <a:rPr lang="en-US" sz="1800" b="1" kern="1200" dirty="0">
              <a:solidFill>
                <a:schemeClr val="tx2"/>
              </a:solidFill>
            </a:rPr>
            <a:t>Learning and empowerment </a:t>
          </a:r>
          <a:r>
            <a:rPr lang="en-US" sz="1800" kern="1200" dirty="0">
              <a:solidFill>
                <a:schemeClr val="tx2"/>
              </a:solidFill>
            </a:rPr>
            <a:t>over </a:t>
          </a:r>
        </a:p>
        <a:p>
          <a:pPr marL="0" lvl="0" indent="0" algn="ctr" defTabSz="800100">
            <a:lnSpc>
              <a:spcPct val="100000"/>
            </a:lnSpc>
            <a:spcBef>
              <a:spcPct val="0"/>
            </a:spcBef>
            <a:spcAft>
              <a:spcPct val="35000"/>
            </a:spcAft>
            <a:buNone/>
          </a:pPr>
          <a:r>
            <a:rPr lang="en-US" sz="1800" kern="1200" dirty="0">
              <a:solidFill>
                <a:schemeClr val="tx2"/>
              </a:solidFill>
            </a:rPr>
            <a:t>“doing it for them”</a:t>
          </a:r>
        </a:p>
      </dsp:txBody>
      <dsp:txXfrm>
        <a:off x="2862572" y="1615218"/>
        <a:ext cx="2305743" cy="1383445"/>
      </dsp:txXfrm>
    </dsp:sp>
    <dsp:sp modelId="{3B1A2594-3A30-4F96-A9A9-4E927A028836}">
      <dsp:nvSpPr>
        <dsp:cNvPr id="0" name=""/>
        <dsp:cNvSpPr/>
      </dsp:nvSpPr>
      <dsp:spPr>
        <a:xfrm>
          <a:off x="5398889" y="1615218"/>
          <a:ext cx="2305743" cy="1383445"/>
        </a:xfrm>
        <a:prstGeom prst="rect">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b="1" kern="1200" dirty="0">
              <a:solidFill>
                <a:schemeClr val="tx2"/>
              </a:solidFill>
            </a:rPr>
            <a:t>“Servant as leader” style </a:t>
          </a:r>
          <a:r>
            <a:rPr lang="en-US" sz="1800" kern="1200" dirty="0">
              <a:solidFill>
                <a:schemeClr val="tx2"/>
              </a:solidFill>
            </a:rPr>
            <a:t>over management by “telling” style</a:t>
          </a:r>
        </a:p>
      </dsp:txBody>
      <dsp:txXfrm>
        <a:off x="5398889" y="1615218"/>
        <a:ext cx="2305743" cy="1383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869956-94B2-40C2-B435-73974586C6EA}">
      <dsp:nvSpPr>
        <dsp:cNvPr id="0" name=""/>
        <dsp:cNvSpPr/>
      </dsp:nvSpPr>
      <dsp:spPr>
        <a:xfrm>
          <a:off x="1188132"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Resist</a:t>
          </a:r>
          <a:r>
            <a:rPr lang="en-US" sz="1800" b="0" kern="1200" dirty="0"/>
            <a:t> the urge to jump in</a:t>
          </a:r>
        </a:p>
      </dsp:txBody>
      <dsp:txXfrm>
        <a:off x="1493946" y="305814"/>
        <a:ext cx="1476604" cy="1476604"/>
      </dsp:txXfrm>
    </dsp:sp>
    <dsp:sp modelId="{ADA873AB-0FAA-4E6D-A90D-F6DFB055A413}">
      <dsp:nvSpPr>
        <dsp:cNvPr id="0" name=""/>
        <dsp:cNvSpPr/>
      </dsp:nvSpPr>
      <dsp:spPr>
        <a:xfrm>
          <a:off x="3276364"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1" kern="1200" dirty="0"/>
            <a:t>Wait</a:t>
          </a:r>
          <a:r>
            <a:rPr lang="en-US" sz="1800" b="0" kern="1200" dirty="0"/>
            <a:t> and count to 10</a:t>
          </a:r>
          <a:endParaRPr lang="en-US" sz="1800" kern="1200" dirty="0"/>
        </a:p>
      </dsp:txBody>
      <dsp:txXfrm>
        <a:off x="3582178" y="305814"/>
        <a:ext cx="1476604" cy="1476604"/>
      </dsp:txXfrm>
    </dsp:sp>
    <dsp:sp modelId="{82D33ECC-2E65-4126-9123-B4D00F3E8608}">
      <dsp:nvSpPr>
        <dsp:cNvPr id="0" name=""/>
        <dsp:cNvSpPr/>
      </dsp:nvSpPr>
      <dsp:spPr>
        <a:xfrm>
          <a:off x="5364596" y="0"/>
          <a:ext cx="2088232" cy="2088232"/>
        </a:xfrm>
        <a:prstGeom prst="ellipse">
          <a:avLst/>
        </a:prstGeom>
        <a:solidFill>
          <a:schemeClr val="bg1">
            <a:lumMod val="6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100000"/>
            </a:lnSpc>
            <a:spcBef>
              <a:spcPct val="0"/>
            </a:spcBef>
            <a:spcAft>
              <a:spcPct val="35000"/>
            </a:spcAft>
            <a:buNone/>
          </a:pPr>
          <a:r>
            <a:rPr lang="en-US" sz="1800" b="0" kern="1200" dirty="0"/>
            <a:t>In a group environment </a:t>
          </a:r>
          <a:r>
            <a:rPr lang="en-US" sz="1800" b="1" kern="1200" dirty="0"/>
            <a:t>look around </a:t>
          </a:r>
          <a:r>
            <a:rPr lang="en-US" sz="1800" b="0" kern="1200" dirty="0"/>
            <a:t>at other team members</a:t>
          </a:r>
        </a:p>
      </dsp:txBody>
      <dsp:txXfrm>
        <a:off x="5670410" y="305814"/>
        <a:ext cx="1476604" cy="147660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ogtpxA6brGo&amp;t=546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en-GB" sz="1200" kern="1200" dirty="0">
                <a:solidFill>
                  <a:schemeClr val="tx1"/>
                </a:solidFill>
                <a:effectLst/>
                <a:latin typeface="Arial" panose="020B0604020202020204" pitchFamily="34" charset="0"/>
                <a:ea typeface="+mn-ea"/>
                <a:cs typeface="+mn-cs"/>
              </a:rPr>
              <a:t>The session aims to help students: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Understand </a:t>
            </a:r>
            <a:r>
              <a:rPr kumimoji="1" lang="en-GB" sz="1200" b="1" kern="1200" dirty="0">
                <a:solidFill>
                  <a:schemeClr val="tx1"/>
                </a:solidFill>
                <a:effectLst/>
                <a:latin typeface="Arial" panose="020B0604020202020204" pitchFamily="34" charset="0"/>
                <a:ea typeface="+mn-ea"/>
                <a:cs typeface="+mn-cs"/>
              </a:rPr>
              <a:t>uncertainty and rapid change</a:t>
            </a:r>
            <a:r>
              <a:rPr kumimoji="1" lang="en-GB" sz="1200" kern="1200" dirty="0">
                <a:solidFill>
                  <a:schemeClr val="tx1"/>
                </a:solidFill>
                <a:effectLst/>
                <a:latin typeface="Arial" panose="020B0604020202020204" pitchFamily="34" charset="0"/>
                <a:ea typeface="+mn-ea"/>
                <a:cs typeface="+mn-cs"/>
              </a:rPr>
              <a:t> in international business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Apply </a:t>
            </a:r>
            <a:r>
              <a:rPr kumimoji="1" lang="en-GB" sz="1200" b="1" kern="1200" dirty="0">
                <a:solidFill>
                  <a:schemeClr val="tx1"/>
                </a:solidFill>
                <a:effectLst/>
                <a:latin typeface="Arial" panose="020B0604020202020204" pitchFamily="34" charset="0"/>
                <a:ea typeface="+mn-ea"/>
                <a:cs typeface="+mn-cs"/>
              </a:rPr>
              <a:t>VUCA</a:t>
            </a:r>
            <a:r>
              <a:rPr kumimoji="1" lang="en-GB" sz="1200" kern="1200" dirty="0">
                <a:solidFill>
                  <a:schemeClr val="tx1"/>
                </a:solidFill>
                <a:effectLst/>
                <a:latin typeface="Arial" panose="020B0604020202020204" pitchFamily="34" charset="0"/>
                <a:ea typeface="+mn-ea"/>
                <a:cs typeface="+mn-cs"/>
              </a:rPr>
              <a:t> and </a:t>
            </a:r>
            <a:r>
              <a:rPr kumimoji="1" lang="en-GB" sz="1200" b="1" kern="1200" dirty="0" err="1">
                <a:solidFill>
                  <a:schemeClr val="tx1"/>
                </a:solidFill>
                <a:effectLst/>
                <a:latin typeface="Arial" panose="020B0604020202020204" pitchFamily="34" charset="0"/>
                <a:ea typeface="+mn-ea"/>
                <a:cs typeface="+mn-cs"/>
              </a:rPr>
              <a:t>Cynefin</a:t>
            </a:r>
            <a:r>
              <a:rPr kumimoji="1" lang="en-GB" sz="1200" kern="1200" dirty="0">
                <a:solidFill>
                  <a:schemeClr val="tx1"/>
                </a:solidFill>
                <a:effectLst/>
                <a:latin typeface="Arial" panose="020B0604020202020204" pitchFamily="34" charset="0"/>
                <a:ea typeface="+mn-ea"/>
                <a:cs typeface="+mn-cs"/>
              </a:rPr>
              <a:t> frameworks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Appreciate </a:t>
            </a:r>
            <a:r>
              <a:rPr kumimoji="1" lang="en-GB" sz="1200" b="1" kern="1200" dirty="0">
                <a:solidFill>
                  <a:schemeClr val="tx1"/>
                </a:solidFill>
                <a:effectLst/>
                <a:latin typeface="Arial" panose="020B0604020202020204" pitchFamily="34" charset="0"/>
                <a:ea typeface="+mn-ea"/>
                <a:cs typeface="+mn-cs"/>
              </a:rPr>
              <a:t>adaptive leadership</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Distinguish </a:t>
            </a:r>
            <a:r>
              <a:rPr kumimoji="1" lang="en-GB" sz="1200" b="1" kern="1200" dirty="0">
                <a:solidFill>
                  <a:schemeClr val="tx1"/>
                </a:solidFill>
                <a:effectLst/>
                <a:latin typeface="Arial" panose="020B0604020202020204" pitchFamily="34" charset="0"/>
                <a:ea typeface="+mn-ea"/>
                <a:cs typeface="+mn-cs"/>
              </a:rPr>
              <a:t>technical vs adaptive challenges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Recognise the competencies of adaptive leaders</a:t>
            </a:r>
          </a:p>
          <a:p>
            <a:pPr marL="171450" lvl="0" indent="-171450">
              <a:buFont typeface="Arial" panose="020B0604020202020204" pitchFamily="34" charset="0"/>
              <a:buChar char="•"/>
            </a:pP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This module is about </a:t>
            </a:r>
            <a:r>
              <a:rPr kumimoji="1" lang="en-GB" sz="1200" b="1" kern="1200" dirty="0">
                <a:solidFill>
                  <a:schemeClr val="tx1"/>
                </a:solidFill>
                <a:effectLst/>
                <a:latin typeface="Arial" panose="020B0604020202020204" pitchFamily="34" charset="0"/>
                <a:ea typeface="+mn-ea"/>
                <a:cs typeface="+mn-cs"/>
              </a:rPr>
              <a:t>decision-making under uncertainty</a:t>
            </a:r>
            <a:r>
              <a:rPr kumimoji="1" lang="en-GB" sz="1200" kern="1200" dirty="0">
                <a:solidFill>
                  <a:schemeClr val="tx1"/>
                </a:solidFill>
                <a:effectLst/>
                <a:latin typeface="Arial" panose="020B0604020202020204" pitchFamily="34" charset="0"/>
                <a:ea typeface="+mn-ea"/>
                <a:cs typeface="+mn-cs"/>
              </a:rPr>
              <a:t>, not just theory. Students should leave understanding:</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Why traditional management models fail in turbulent environments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Why leadership today is more about </a:t>
            </a:r>
            <a:r>
              <a:rPr kumimoji="1" lang="en-GB" sz="1200" b="1" kern="1200" dirty="0">
                <a:solidFill>
                  <a:schemeClr val="tx1"/>
                </a:solidFill>
                <a:effectLst/>
                <a:latin typeface="Arial" panose="020B0604020202020204" pitchFamily="34" charset="0"/>
                <a:ea typeface="+mn-ea"/>
                <a:cs typeface="+mn-cs"/>
              </a:rPr>
              <a:t>sense-making and adaptation</a:t>
            </a:r>
            <a:r>
              <a:rPr kumimoji="1" lang="en-GB" sz="1200" kern="1200" dirty="0">
                <a:solidFill>
                  <a:schemeClr val="tx1"/>
                </a:solidFill>
                <a:effectLst/>
                <a:latin typeface="Arial" panose="020B0604020202020204" pitchFamily="34" charset="0"/>
                <a:ea typeface="+mn-ea"/>
                <a:cs typeface="+mn-cs"/>
              </a:rPr>
              <a:t> than control</a:t>
            </a:r>
          </a:p>
          <a:p>
            <a:r>
              <a:rPr kumimoji="1" lang="en-GB" sz="1200" b="1" kern="1200" dirty="0">
                <a:solidFill>
                  <a:schemeClr val="tx1"/>
                </a:solidFill>
                <a:effectLst/>
                <a:latin typeface="Arial" panose="020B0604020202020204" pitchFamily="34" charset="0"/>
                <a:ea typeface="+mn-ea"/>
                <a:cs typeface="+mn-cs"/>
              </a:rPr>
              <a:t>Contemporary 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COVID-19, AI disruption, geopolitical instability, and climate regulation changes illustrate why static business strategies no longer work.</a:t>
            </a:r>
          </a:p>
          <a:p>
            <a:pPr marL="0" lvl="0" indent="0">
              <a:buFont typeface="Arial" panose="020B0604020202020204" pitchFamily="34" charset="0"/>
              <a:buNone/>
            </a:pPr>
            <a:endParaRPr kumimoji="1" lang="en-GB" sz="1200" kern="1200" dirty="0">
              <a:solidFill>
                <a:schemeClr val="tx1"/>
              </a:solidFill>
              <a:effectLst/>
              <a:latin typeface="Arial" panose="020B0604020202020204" pitchFamily="34" charset="0"/>
              <a:ea typeface="+mn-ea"/>
              <a:cs typeface="+mn-cs"/>
            </a:endParaRPr>
          </a:p>
          <a:p>
            <a:endParaRPr lang="en-US" altLang="en-US" sz="100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dirty="0">
                <a:solidFill>
                  <a:srgbClr val="000000"/>
                </a:solidFill>
                <a:effectLst/>
                <a:latin typeface="Arial" panose="020B0604020202020204" pitchFamily="34" charset="0"/>
              </a:rPr>
              <a:t>In today's rapidly evolving world, organizations are continually faced with the challenge of navigating through an environment marked by volatility, uncertainty, complexity, and ambiguity </a:t>
            </a:r>
            <a:r>
              <a:rPr lang="en-GB" b="0" i="0" u="sng" dirty="0">
                <a:solidFill>
                  <a:srgbClr val="005DAA"/>
                </a:solidFill>
                <a:effectLst/>
                <a:latin typeface="Arial" panose="020B0604020202020204" pitchFamily="34" charset="0"/>
              </a:rPr>
              <a:t>(VUCA)</a:t>
            </a:r>
            <a:r>
              <a:rPr lang="en-GB" b="0" i="0" dirty="0">
                <a:solidFill>
                  <a:srgbClr val="000000"/>
                </a:solidFill>
                <a:effectLst/>
                <a:latin typeface="Arial" panose="020B0604020202020204" pitchFamily="34" charset="0"/>
              </a:rPr>
              <a:t>. Welcome to the VUCA world - a term coined by the U.S. Army War College and later adopted by strategic leadership within various organizations</a:t>
            </a:r>
          </a:p>
          <a:p>
            <a:endParaRPr lang="en-GB" altLang="en-US" b="0" i="0" dirty="0">
              <a:solidFill>
                <a:srgbClr val="000000"/>
              </a:solidFill>
              <a:effectLst/>
              <a:latin typeface="Arial" panose="020B0604020202020204" pitchFamily="34" charset="0"/>
            </a:endParaRPr>
          </a:p>
          <a:p>
            <a:r>
              <a:rPr kumimoji="1" lang="en-GB" sz="1200" kern="1200" dirty="0">
                <a:solidFill>
                  <a:schemeClr val="tx1"/>
                </a:solidFill>
                <a:effectLst/>
                <a:latin typeface="Arial" panose="020B0604020202020204" pitchFamily="34" charset="0"/>
                <a:ea typeface="+mn-ea"/>
                <a:cs typeface="+mn-cs"/>
              </a:rPr>
              <a:t>VUCA = </a:t>
            </a:r>
            <a:r>
              <a:rPr kumimoji="1" lang="en-GB" sz="1200" b="1" kern="1200" dirty="0">
                <a:solidFill>
                  <a:schemeClr val="tx1"/>
                </a:solidFill>
                <a:effectLst/>
                <a:latin typeface="Arial" panose="020B0604020202020204" pitchFamily="34" charset="0"/>
                <a:ea typeface="+mn-ea"/>
                <a:cs typeface="+mn-cs"/>
              </a:rPr>
              <a:t>Volatility, Uncertainty, Complexity, Ambiguity</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The deck critiques VUCA as often being used lazily as “everything is chaotic,” when in reality each dimension requires a </a:t>
            </a:r>
            <a:r>
              <a:rPr kumimoji="1" lang="en-GB" sz="1200" b="1" kern="1200" dirty="0">
                <a:solidFill>
                  <a:schemeClr val="tx1"/>
                </a:solidFill>
                <a:effectLst/>
                <a:latin typeface="Arial" panose="020B0604020202020204" pitchFamily="34" charset="0"/>
                <a:ea typeface="+mn-ea"/>
                <a:cs typeface="+mn-cs"/>
              </a:rPr>
              <a:t>different managerial response</a:t>
            </a:r>
            <a:r>
              <a:rPr kumimoji="1" lang="en-GB" sz="1200" kern="1200" dirty="0">
                <a:solidFill>
                  <a:schemeClr val="tx1"/>
                </a:solidFill>
                <a:effectLst/>
                <a:latin typeface="Arial" panose="020B0604020202020204" pitchFamily="34" charset="0"/>
                <a:ea typeface="+mn-ea"/>
                <a:cs typeface="+mn-cs"/>
              </a:rPr>
              <a:t>.</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Breakdown with Examples</a:t>
            </a:r>
            <a:endParaRPr kumimoji="1" lang="en-GB" sz="1200" kern="1200" dirty="0">
              <a:solidFill>
                <a:schemeClr val="tx1"/>
              </a:solidFill>
              <a:effectLst/>
              <a:latin typeface="Arial" panose="020B0604020202020204" pitchFamily="34" charset="0"/>
              <a:ea typeface="+mn-ea"/>
              <a:cs typeface="+mn-cs"/>
            </a:endParaRP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Dimension</a:t>
            </a:r>
            <a:r>
              <a:rPr kumimoji="1" lang="en-GB" sz="1200" b="0" kern="1200" dirty="0">
                <a:solidFill>
                  <a:schemeClr val="tx1"/>
                </a:solidFill>
                <a:effectLst/>
                <a:latin typeface="Arial" panose="020B0604020202020204" pitchFamily="34" charset="0"/>
                <a:ea typeface="+mn-ea"/>
                <a:cs typeface="+mn-cs"/>
              </a:rPr>
              <a:t>                                          </a:t>
            </a:r>
            <a:r>
              <a:rPr kumimoji="1" lang="en-GB" sz="1200" b="1" kern="1200" dirty="0">
                <a:solidFill>
                  <a:schemeClr val="tx1"/>
                </a:solidFill>
                <a:effectLst/>
                <a:latin typeface="Arial" panose="020B0604020202020204" pitchFamily="34" charset="0"/>
                <a:ea typeface="+mn-ea"/>
                <a:cs typeface="+mn-cs"/>
              </a:rPr>
              <a:t>Meaning</a:t>
            </a:r>
            <a:r>
              <a:rPr kumimoji="1" lang="en-GB" sz="1200" b="0" kern="1200" dirty="0">
                <a:solidFill>
                  <a:schemeClr val="tx1"/>
                </a:solidFill>
                <a:effectLst/>
                <a:latin typeface="Arial" panose="020B0604020202020204" pitchFamily="34" charset="0"/>
                <a:ea typeface="+mn-ea"/>
                <a:cs typeface="+mn-cs"/>
              </a:rPr>
              <a:t>                                     </a:t>
            </a:r>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Volatility                                              </a:t>
            </a:r>
            <a:r>
              <a:rPr kumimoji="1" lang="en-GB" sz="1200" kern="1200" dirty="0">
                <a:solidFill>
                  <a:schemeClr val="tx1"/>
                </a:solidFill>
                <a:effectLst/>
                <a:latin typeface="Arial" panose="020B0604020202020204" pitchFamily="34" charset="0"/>
                <a:ea typeface="+mn-ea"/>
                <a:cs typeface="+mn-cs"/>
              </a:rPr>
              <a:t>Rapid, unstable change             Oil prices fluctuating due to Middle East tensions</a:t>
            </a:r>
          </a:p>
          <a:p>
            <a:r>
              <a:rPr kumimoji="1" lang="en-GB" sz="1200" b="1" kern="1200" dirty="0">
                <a:solidFill>
                  <a:schemeClr val="tx1"/>
                </a:solidFill>
                <a:effectLst/>
                <a:latin typeface="Arial" panose="020B0604020202020204" pitchFamily="34" charset="0"/>
                <a:ea typeface="+mn-ea"/>
                <a:cs typeface="+mn-cs"/>
              </a:rPr>
              <a:t>Uncertainty                                         </a:t>
            </a:r>
            <a:r>
              <a:rPr kumimoji="1" lang="en-GB" sz="1200" kern="1200" dirty="0">
                <a:solidFill>
                  <a:schemeClr val="tx1"/>
                </a:solidFill>
                <a:effectLst/>
                <a:latin typeface="Arial" panose="020B0604020202020204" pitchFamily="34" charset="0"/>
                <a:ea typeface="+mn-ea"/>
                <a:cs typeface="+mn-cs"/>
              </a:rPr>
              <a:t>Lack of predictability                   AI regulation timelines</a:t>
            </a:r>
          </a:p>
          <a:p>
            <a:r>
              <a:rPr kumimoji="1" lang="en-GB" sz="1200" b="1" kern="1200" dirty="0">
                <a:solidFill>
                  <a:schemeClr val="tx1"/>
                </a:solidFill>
                <a:effectLst/>
                <a:latin typeface="Arial" panose="020B0604020202020204" pitchFamily="34" charset="0"/>
                <a:ea typeface="+mn-ea"/>
                <a:cs typeface="+mn-cs"/>
              </a:rPr>
              <a:t>Complexity                                         </a:t>
            </a:r>
            <a:r>
              <a:rPr kumimoji="1" lang="en-GB" sz="1200" kern="1200" dirty="0">
                <a:solidFill>
                  <a:schemeClr val="tx1"/>
                </a:solidFill>
                <a:effectLst/>
                <a:latin typeface="Arial" panose="020B0604020202020204" pitchFamily="34" charset="0"/>
                <a:ea typeface="+mn-ea"/>
                <a:cs typeface="+mn-cs"/>
              </a:rPr>
              <a:t>Many interconnected variables   Global supply chains</a:t>
            </a:r>
          </a:p>
          <a:p>
            <a:r>
              <a:rPr kumimoji="1" lang="en-GB" sz="1200" b="1" kern="1200" dirty="0">
                <a:solidFill>
                  <a:schemeClr val="tx1"/>
                </a:solidFill>
                <a:effectLst/>
                <a:latin typeface="Arial" panose="020B0604020202020204" pitchFamily="34" charset="0"/>
                <a:ea typeface="+mn-ea"/>
                <a:cs typeface="+mn-cs"/>
              </a:rPr>
              <a:t>Ambiguity                                           </a:t>
            </a:r>
            <a:r>
              <a:rPr kumimoji="1" lang="en-GB" sz="1200" kern="1200" dirty="0">
                <a:solidFill>
                  <a:schemeClr val="tx1"/>
                </a:solidFill>
                <a:effectLst/>
                <a:latin typeface="Arial" panose="020B0604020202020204" pitchFamily="34" charset="0"/>
                <a:ea typeface="+mn-ea"/>
                <a:cs typeface="+mn-cs"/>
              </a:rPr>
              <a:t>Unclear cause–effect                  Metaverse business models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Teaching Tip</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Ask students: Which of these is hardest for managers to deal with – and why?”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Arial" panose="020B0604020202020204" pitchFamily="34" charset="0"/>
              <a:buChar char="•"/>
            </a:pPr>
            <a:r>
              <a:rPr lang="en-GB" b="1" i="0" dirty="0">
                <a:solidFill>
                  <a:srgbClr val="111827"/>
                </a:solidFill>
                <a:effectLst/>
                <a:latin typeface="Arial" panose="020B0604020202020204" pitchFamily="34" charset="0"/>
              </a:rPr>
              <a:t>Volatility:</a:t>
            </a:r>
            <a:r>
              <a:rPr lang="en-GB" b="0" i="0" dirty="0">
                <a:solidFill>
                  <a:srgbClr val="000000"/>
                </a:solidFill>
                <a:effectLst/>
                <a:latin typeface="Arial" panose="020B0604020202020204" pitchFamily="34" charset="0"/>
              </a:rPr>
              <a:t> The global financial markets are a prime example of volatility. The prices of stocks, commodities, and currencies can change rapidly in a very short time, driven by a myriad of factors ranging from economic indicators to geopolitical events. The 2008 financial crisis is an instance of extreme volatility where markets around the world experienced dramatic fluctuations.</a:t>
            </a:r>
          </a:p>
          <a:p>
            <a:pPr algn="l">
              <a:buFont typeface="Arial" panose="020B0604020202020204" pitchFamily="34" charset="0"/>
              <a:buChar char="•"/>
            </a:pPr>
            <a:r>
              <a:rPr lang="en-GB" b="1" i="0" dirty="0">
                <a:solidFill>
                  <a:srgbClr val="111827"/>
                </a:solidFill>
                <a:effectLst/>
                <a:latin typeface="Arial" panose="020B0604020202020204" pitchFamily="34" charset="0"/>
              </a:rPr>
              <a:t>Uncertainty:</a:t>
            </a:r>
            <a:r>
              <a:rPr lang="en-GB" b="0" i="0" dirty="0">
                <a:solidFill>
                  <a:srgbClr val="000000"/>
                </a:solidFill>
                <a:effectLst/>
                <a:latin typeface="Arial" panose="020B0604020202020204" pitchFamily="34" charset="0"/>
              </a:rPr>
              <a:t> A recent example of uncertainty is the Brexit referendum. The decision for the UK to leave the European Union brought with it significant unpredictability regarding economic, political, and social outcomes. This uncertainty had far-reaching impacts, affecting everything from trade agreements to immigration policies.</a:t>
            </a:r>
          </a:p>
          <a:p>
            <a:pPr algn="l">
              <a:buFont typeface="Arial" panose="020B0604020202020204" pitchFamily="34" charset="0"/>
              <a:buChar char="•"/>
            </a:pPr>
            <a:r>
              <a:rPr lang="en-GB" b="1" i="0" dirty="0">
                <a:solidFill>
                  <a:srgbClr val="111827"/>
                </a:solidFill>
                <a:effectLst/>
                <a:latin typeface="Arial" panose="020B0604020202020204" pitchFamily="34" charset="0"/>
              </a:rPr>
              <a:t>Complexity:</a:t>
            </a:r>
            <a:r>
              <a:rPr lang="en-GB" b="0" i="0" dirty="0">
                <a:solidFill>
                  <a:srgbClr val="000000"/>
                </a:solidFill>
                <a:effectLst/>
                <a:latin typeface="Arial" panose="020B0604020202020204" pitchFamily="34" charset="0"/>
              </a:rPr>
              <a:t> The healthcare sector often grapples with complexity, with a myriad of intertwined factors such as patient demographics, disease profiles, evolving regulations, and technological advancements. The COVID-19 pandemic is a stark example of this complexity, with healthcare providers having to simultaneously manage an influx of patients, vaccine distribution, evolving treatment protocols, supply chain disruptions, and a rapidly changing regulatory landscape.</a:t>
            </a:r>
          </a:p>
          <a:p>
            <a:pPr algn="l">
              <a:buFont typeface="Arial" panose="020B0604020202020204" pitchFamily="34" charset="0"/>
              <a:buChar char="•"/>
            </a:pPr>
            <a:r>
              <a:rPr lang="en-GB" b="1" i="0" dirty="0">
                <a:solidFill>
                  <a:srgbClr val="111827"/>
                </a:solidFill>
                <a:effectLst/>
                <a:latin typeface="Arial" panose="020B0604020202020204" pitchFamily="34" charset="0"/>
              </a:rPr>
              <a:t>Ambiguity:</a:t>
            </a:r>
            <a:r>
              <a:rPr lang="en-GB" b="0" i="0" dirty="0">
                <a:solidFill>
                  <a:srgbClr val="000000"/>
                </a:solidFill>
                <a:effectLst/>
                <a:latin typeface="Arial" panose="020B0604020202020204" pitchFamily="34" charset="0"/>
              </a:rPr>
              <a:t> The rise of artificial intelligence (AI) and automation technologies brings with it a degree of ambiguity. While these advancements promise improved efficiency and productivity, there are unclear implications for job displacement, data privacy, and ethical considerations. The lack of a clear regulatory framework for these emerging technologies further compounds this ambiguity.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3: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3: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The average lifespan of S&amp;P 500 companies has fallen from </a:t>
            </a:r>
            <a:r>
              <a:rPr kumimoji="1" lang="en-GB" sz="1200" b="1" kern="1200" dirty="0">
                <a:solidFill>
                  <a:schemeClr val="tx1"/>
                </a:solidFill>
                <a:effectLst/>
                <a:latin typeface="Arial" panose="020B0604020202020204" pitchFamily="34" charset="0"/>
                <a:ea typeface="+mn-ea"/>
                <a:cs typeface="+mn-cs"/>
              </a:rPr>
              <a:t>67 years (1920s)</a:t>
            </a:r>
            <a:r>
              <a:rPr kumimoji="1" lang="en-GB" sz="1200" kern="1200" dirty="0">
                <a:solidFill>
                  <a:schemeClr val="tx1"/>
                </a:solidFill>
                <a:effectLst/>
                <a:latin typeface="Arial" panose="020B0604020202020204" pitchFamily="34" charset="0"/>
                <a:ea typeface="+mn-ea"/>
                <a:cs typeface="+mn-cs"/>
              </a:rPr>
              <a:t> to </a:t>
            </a:r>
            <a:r>
              <a:rPr kumimoji="1" lang="en-GB" sz="1200" b="1" kern="1200" dirty="0">
                <a:solidFill>
                  <a:schemeClr val="tx1"/>
                </a:solidFill>
                <a:effectLst/>
                <a:latin typeface="Arial" panose="020B0604020202020204" pitchFamily="34" charset="0"/>
                <a:ea typeface="+mn-ea"/>
                <a:cs typeface="+mn-cs"/>
              </a:rPr>
              <a:t>15 years today</a:t>
            </a:r>
            <a:r>
              <a:rPr kumimoji="1" lang="en-GB" sz="1200" kern="1200" dirty="0">
                <a:solidFill>
                  <a:schemeClr val="tx1"/>
                </a:solidFill>
                <a:effectLst/>
                <a:latin typeface="Arial" panose="020B0604020202020204" pitchFamily="34" charset="0"/>
                <a:ea typeface="+mn-ea"/>
                <a:cs typeface="+mn-cs"/>
              </a:rPr>
              <a:t>.</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Interpretation</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Firms now fail faster due to:</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Digital disruption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Global competition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Faster innovation cycles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Changing consumer expectations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pPr lvl="0"/>
            <a:r>
              <a:rPr kumimoji="1" lang="en-GB" sz="1200" b="1" kern="1200" dirty="0">
                <a:solidFill>
                  <a:schemeClr val="tx1"/>
                </a:solidFill>
                <a:effectLst/>
                <a:latin typeface="Arial" panose="020B0604020202020204" pitchFamily="34" charset="0"/>
                <a:ea typeface="+mn-ea"/>
                <a:cs typeface="+mn-cs"/>
              </a:rPr>
              <a:t>Kodak</a:t>
            </a:r>
            <a:r>
              <a:rPr kumimoji="1" lang="en-GB" sz="1200" kern="1200" dirty="0">
                <a:solidFill>
                  <a:schemeClr val="tx1"/>
                </a:solidFill>
                <a:effectLst/>
                <a:latin typeface="Arial" panose="020B0604020202020204" pitchFamily="34" charset="0"/>
                <a:ea typeface="+mn-ea"/>
                <a:cs typeface="+mn-cs"/>
              </a:rPr>
              <a:t> failed to adapt to digital photography</a:t>
            </a:r>
          </a:p>
          <a:p>
            <a:pPr lvl="0"/>
            <a:r>
              <a:rPr kumimoji="1" lang="en-GB" sz="1200" b="1" kern="1200" dirty="0">
                <a:solidFill>
                  <a:schemeClr val="tx1"/>
                </a:solidFill>
                <a:effectLst/>
                <a:latin typeface="Arial" panose="020B0604020202020204" pitchFamily="34" charset="0"/>
                <a:ea typeface="+mn-ea"/>
                <a:cs typeface="+mn-cs"/>
              </a:rPr>
              <a:t>Nokia</a:t>
            </a:r>
            <a:r>
              <a:rPr kumimoji="1" lang="en-GB" sz="1200" kern="1200" dirty="0">
                <a:solidFill>
                  <a:schemeClr val="tx1"/>
                </a:solidFill>
                <a:effectLst/>
                <a:latin typeface="Arial" panose="020B0604020202020204" pitchFamily="34" charset="0"/>
                <a:ea typeface="+mn-ea"/>
                <a:cs typeface="+mn-cs"/>
              </a:rPr>
              <a:t> lost leadership due to smartphone disruption</a:t>
            </a:r>
          </a:p>
          <a:p>
            <a:pPr lvl="0"/>
            <a:r>
              <a:rPr kumimoji="1" lang="en-GB" sz="1200" b="1" kern="1200" dirty="0">
                <a:solidFill>
                  <a:schemeClr val="tx1"/>
                </a:solidFill>
                <a:effectLst/>
                <a:latin typeface="Arial" panose="020B0604020202020204" pitchFamily="34" charset="0"/>
                <a:ea typeface="+mn-ea"/>
                <a:cs typeface="+mn-cs"/>
              </a:rPr>
              <a:t>WeWork</a:t>
            </a:r>
            <a:r>
              <a:rPr kumimoji="1" lang="en-GB" sz="1200" kern="1200" dirty="0">
                <a:solidFill>
                  <a:schemeClr val="tx1"/>
                </a:solidFill>
                <a:effectLst/>
                <a:latin typeface="Arial" panose="020B0604020202020204" pitchFamily="34" charset="0"/>
                <a:ea typeface="+mn-ea"/>
                <a:cs typeface="+mn-cs"/>
              </a:rPr>
              <a:t> collapsed due to poor governance and unclear business models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Teaching Insight</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Survival now depends on </a:t>
            </a:r>
            <a:r>
              <a:rPr kumimoji="1" lang="en-GB" sz="1200" b="1" kern="1200" dirty="0">
                <a:solidFill>
                  <a:schemeClr val="tx1"/>
                </a:solidFill>
                <a:effectLst/>
                <a:latin typeface="Arial" panose="020B0604020202020204" pitchFamily="34" charset="0"/>
                <a:ea typeface="+mn-ea"/>
                <a:cs typeface="+mn-cs"/>
              </a:rPr>
              <a:t>adaptability</a:t>
            </a:r>
            <a:r>
              <a:rPr kumimoji="1" lang="en-GB" sz="1200" kern="1200" dirty="0">
                <a:solidFill>
                  <a:schemeClr val="tx1"/>
                </a:solidFill>
                <a:effectLst/>
                <a:latin typeface="Arial" panose="020B0604020202020204" pitchFamily="34" charset="0"/>
                <a:ea typeface="+mn-ea"/>
                <a:cs typeface="+mn-cs"/>
              </a:rPr>
              <a:t>, not just scale or legacy.</a:t>
            </a:r>
          </a:p>
          <a:p>
            <a:pPr marL="457200" lvl="0" indent="-228600" algn="l" rtl="0">
              <a:lnSpc>
                <a:spcPct val="100000"/>
              </a:lnSpc>
              <a:spcBef>
                <a:spcPts val="0"/>
              </a:spcBef>
              <a:spcAft>
                <a:spcPts val="0"/>
              </a:spcAft>
              <a:buSzPts val="1400"/>
              <a:buNone/>
            </a:pPr>
            <a:endParaRPr dirty="0"/>
          </a:p>
        </p:txBody>
      </p:sp>
      <p:sp>
        <p:nvSpPr>
          <p:cNvPr id="218" name="Google Shape;218;p3: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219" name="Google Shape;219;p3: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pic>
        <p:nvPicPr>
          <p:cNvPr id="220" name="Google Shape;220;p3:notes"/>
          <p:cNvPicPr preferRelativeResize="0"/>
          <p:nvPr/>
        </p:nvPicPr>
        <p:blipFill rotWithShape="1">
          <a:blip r:embed="rId3">
            <a:alphaModFix/>
          </a:blip>
          <a:srcRect/>
          <a:stretch/>
        </p:blipFill>
        <p:spPr>
          <a:xfrm>
            <a:off x="808038" y="4846638"/>
            <a:ext cx="5480260" cy="3079751"/>
          </a:xfrm>
          <a:prstGeom prst="rect">
            <a:avLst/>
          </a:prstGeom>
          <a:noFill/>
          <a:ln>
            <a:noFill/>
          </a:ln>
        </p:spPr>
      </p:pic>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The slides note that leaders are:</a:t>
            </a:r>
          </a:p>
          <a:p>
            <a:pPr lvl="0"/>
            <a:r>
              <a:rPr kumimoji="1" lang="en-GB" sz="1200" kern="1200" dirty="0">
                <a:solidFill>
                  <a:schemeClr val="tx1"/>
                </a:solidFill>
                <a:effectLst/>
                <a:latin typeface="Arial" panose="020B0604020202020204" pitchFamily="34" charset="0"/>
                <a:ea typeface="+mn-ea"/>
                <a:cs typeface="+mn-cs"/>
              </a:rPr>
              <a:t>Both </a:t>
            </a:r>
            <a:r>
              <a:rPr kumimoji="1" lang="en-GB" sz="1200" b="1" kern="1200" dirty="0">
                <a:solidFill>
                  <a:schemeClr val="tx1"/>
                </a:solidFill>
                <a:effectLst/>
                <a:latin typeface="Arial" panose="020B0604020202020204" pitchFamily="34" charset="0"/>
                <a:ea typeface="+mn-ea"/>
                <a:cs typeface="+mn-cs"/>
              </a:rPr>
              <a:t>mistrusted</a:t>
            </a:r>
            <a:endParaRPr kumimoji="1" lang="en-GB" sz="1200" kern="1200" dirty="0">
              <a:solidFill>
                <a:schemeClr val="tx1"/>
              </a:solidFill>
              <a:effectLst/>
              <a:latin typeface="Arial" panose="020B0604020202020204" pitchFamily="34" charset="0"/>
              <a:ea typeface="+mn-ea"/>
              <a:cs typeface="+mn-cs"/>
            </a:endParaRPr>
          </a:p>
          <a:p>
            <a:pPr lvl="0"/>
            <a:r>
              <a:rPr kumimoji="1" lang="en-GB" sz="1200" kern="1200" dirty="0">
                <a:solidFill>
                  <a:schemeClr val="tx1"/>
                </a:solidFill>
                <a:effectLst/>
                <a:latin typeface="Arial" panose="020B0604020202020204" pitchFamily="34" charset="0"/>
                <a:ea typeface="+mn-ea"/>
                <a:cs typeface="+mn-cs"/>
              </a:rPr>
              <a:t>And </a:t>
            </a:r>
            <a:r>
              <a:rPr kumimoji="1" lang="en-GB" sz="1200" b="1" kern="1200" dirty="0">
                <a:solidFill>
                  <a:schemeClr val="tx1"/>
                </a:solidFill>
                <a:effectLst/>
                <a:latin typeface="Arial" panose="020B0604020202020204" pitchFamily="34" charset="0"/>
                <a:ea typeface="+mn-ea"/>
                <a:cs typeface="+mn-cs"/>
              </a:rPr>
              <a:t>expected to provide solutions</a:t>
            </a:r>
            <a:endParaRPr kumimoji="1" lang="en-GB" sz="1200" kern="1200" dirty="0">
              <a:solidFill>
                <a:schemeClr val="tx1"/>
              </a:solidFill>
              <a:effectLst/>
              <a:latin typeface="Arial" panose="020B0604020202020204" pitchFamily="34" charset="0"/>
              <a:ea typeface="+mn-ea"/>
              <a:cs typeface="+mn-cs"/>
            </a:endParaRP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Discussion Prompt</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“What changes in your working environment over the last 5–10 years have affected leadership effectiveness?”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Real-World Changes</a:t>
            </a:r>
            <a:endParaRPr kumimoji="1" lang="en-GB" sz="1200" kern="1200" dirty="0">
              <a:solidFill>
                <a:schemeClr val="tx1"/>
              </a:solidFill>
              <a:effectLst/>
              <a:latin typeface="Arial" panose="020B0604020202020204" pitchFamily="34" charset="0"/>
              <a:ea typeface="+mn-ea"/>
              <a:cs typeface="+mn-cs"/>
            </a:endParaRPr>
          </a:p>
          <a:p>
            <a:pPr lvl="0"/>
            <a:r>
              <a:rPr kumimoji="1" lang="en-GB" sz="1200" kern="1200" dirty="0">
                <a:solidFill>
                  <a:schemeClr val="tx1"/>
                </a:solidFill>
                <a:effectLst/>
                <a:latin typeface="Arial" panose="020B0604020202020204" pitchFamily="34" charset="0"/>
                <a:ea typeface="+mn-ea"/>
                <a:cs typeface="+mn-cs"/>
              </a:rPr>
              <a:t>Remote work</a:t>
            </a:r>
          </a:p>
          <a:p>
            <a:pPr lvl="0"/>
            <a:r>
              <a:rPr kumimoji="1" lang="en-GB" sz="1200" kern="1200" dirty="0">
                <a:solidFill>
                  <a:schemeClr val="tx1"/>
                </a:solidFill>
                <a:effectLst/>
                <a:latin typeface="Arial" panose="020B0604020202020204" pitchFamily="34" charset="0"/>
                <a:ea typeface="+mn-ea"/>
                <a:cs typeface="+mn-cs"/>
              </a:rPr>
              <a:t>AI automation</a:t>
            </a:r>
          </a:p>
          <a:p>
            <a:pPr lvl="0"/>
            <a:r>
              <a:rPr kumimoji="1" lang="en-GB" sz="1200" kern="1200" dirty="0">
                <a:solidFill>
                  <a:schemeClr val="tx1"/>
                </a:solidFill>
                <a:effectLst/>
                <a:latin typeface="Arial" panose="020B0604020202020204" pitchFamily="34" charset="0"/>
                <a:ea typeface="+mn-ea"/>
                <a:cs typeface="+mn-cs"/>
              </a:rPr>
              <a:t>ESG pressures</a:t>
            </a:r>
          </a:p>
          <a:p>
            <a:pPr lvl="0"/>
            <a:r>
              <a:rPr kumimoji="1" lang="en-GB" sz="1200" kern="1200" dirty="0">
                <a:solidFill>
                  <a:schemeClr val="tx1"/>
                </a:solidFill>
                <a:effectLst/>
                <a:latin typeface="Arial" panose="020B0604020202020204" pitchFamily="34" charset="0"/>
                <a:ea typeface="+mn-ea"/>
                <a:cs typeface="+mn-cs"/>
              </a:rPr>
              <a:t>Platform economies</a:t>
            </a:r>
          </a:p>
          <a:p>
            <a:pPr lvl="0"/>
            <a:r>
              <a:rPr kumimoji="1" lang="en-GB" sz="1200" kern="1200" dirty="0">
                <a:solidFill>
                  <a:schemeClr val="tx1"/>
                </a:solidFill>
                <a:effectLst/>
                <a:latin typeface="Arial" panose="020B0604020202020204" pitchFamily="34" charset="0"/>
                <a:ea typeface="+mn-ea"/>
                <a:cs typeface="+mn-cs"/>
              </a:rPr>
              <a:t>Political instability</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Elon Musk’s leadership at X (Twitter) shows how controversial leadership can both drive rapid change and destroy trust simultaneously.</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dirty="0"/>
          </a:p>
        </p:txBody>
      </p:sp>
    </p:spTree>
    <p:extLst>
      <p:ext uri="{BB962C8B-B14F-4D97-AF65-F5344CB8AC3E}">
        <p14:creationId xmlns:p14="http://schemas.microsoft.com/office/powerpoint/2010/main" val="3956809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6" name="Google Shape;306;p1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The </a:t>
            </a:r>
            <a:r>
              <a:rPr kumimoji="1" lang="en-GB" sz="1200" kern="1200" dirty="0" err="1">
                <a:solidFill>
                  <a:schemeClr val="tx1"/>
                </a:solidFill>
                <a:effectLst/>
                <a:latin typeface="Arial" panose="020B0604020202020204" pitchFamily="34" charset="0"/>
                <a:ea typeface="+mn-ea"/>
                <a:cs typeface="+mn-cs"/>
              </a:rPr>
              <a:t>Cynefin</a:t>
            </a:r>
            <a:r>
              <a:rPr kumimoji="1" lang="en-GB" sz="1200" kern="1200" dirty="0">
                <a:solidFill>
                  <a:schemeClr val="tx1"/>
                </a:solidFill>
                <a:effectLst/>
                <a:latin typeface="Arial" panose="020B0604020202020204" pitchFamily="34" charset="0"/>
                <a:ea typeface="+mn-ea"/>
                <a:cs typeface="+mn-cs"/>
              </a:rPr>
              <a:t> model categorises environments into:</a:t>
            </a:r>
          </a:p>
          <a:p>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b="1" kern="1200" dirty="0">
                <a:solidFill>
                  <a:schemeClr val="tx1"/>
                </a:solidFill>
                <a:effectLst/>
                <a:latin typeface="Arial" panose="020B0604020202020204" pitchFamily="34" charset="0"/>
                <a:ea typeface="+mn-ea"/>
                <a:cs typeface="+mn-cs"/>
              </a:rPr>
              <a:t>Obvious (Simple)</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b="1" kern="1200" dirty="0">
                <a:solidFill>
                  <a:schemeClr val="tx1"/>
                </a:solidFill>
                <a:effectLst/>
                <a:latin typeface="Arial" panose="020B0604020202020204" pitchFamily="34" charset="0"/>
                <a:ea typeface="+mn-ea"/>
                <a:cs typeface="+mn-cs"/>
              </a:rPr>
              <a:t>Complicated</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b="1" kern="1200" dirty="0">
                <a:solidFill>
                  <a:schemeClr val="tx1"/>
                </a:solidFill>
                <a:effectLst/>
                <a:latin typeface="Arial" panose="020B0604020202020204" pitchFamily="34" charset="0"/>
                <a:ea typeface="+mn-ea"/>
                <a:cs typeface="+mn-cs"/>
              </a:rPr>
              <a:t>Complex</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b="1" kern="1200" dirty="0">
                <a:solidFill>
                  <a:schemeClr val="tx1"/>
                </a:solidFill>
                <a:effectLst/>
                <a:latin typeface="Arial" panose="020B0604020202020204" pitchFamily="34" charset="0"/>
                <a:ea typeface="+mn-ea"/>
                <a:cs typeface="+mn-cs"/>
              </a:rPr>
              <a:t>Chaotic</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b="1" kern="1200" dirty="0">
                <a:solidFill>
                  <a:schemeClr val="tx1"/>
                </a:solidFill>
                <a:effectLst/>
                <a:latin typeface="Arial" panose="020B0604020202020204" pitchFamily="34" charset="0"/>
                <a:ea typeface="+mn-ea"/>
                <a:cs typeface="+mn-cs"/>
              </a:rPr>
              <a:t>Disorder (centre)</a:t>
            </a:r>
            <a:endParaRPr kumimoji="1" lang="en-GB" sz="1200" kern="1200" dirty="0">
              <a:solidFill>
                <a:schemeClr val="tx1"/>
              </a:solidFill>
              <a:effectLst/>
              <a:latin typeface="Arial" panose="020B0604020202020204" pitchFamily="34" charset="0"/>
              <a:ea typeface="+mn-ea"/>
              <a:cs typeface="+mn-cs"/>
            </a:endParaRP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Key Teaching Point</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Different situations require </a:t>
            </a:r>
            <a:r>
              <a:rPr kumimoji="1" lang="en-GB" sz="1200" b="1" kern="1200" dirty="0">
                <a:solidFill>
                  <a:schemeClr val="tx1"/>
                </a:solidFill>
                <a:effectLst/>
                <a:latin typeface="Arial" panose="020B0604020202020204" pitchFamily="34" charset="0"/>
                <a:ea typeface="+mn-ea"/>
                <a:cs typeface="+mn-cs"/>
              </a:rPr>
              <a:t>different leadership responses</a:t>
            </a:r>
            <a:r>
              <a:rPr kumimoji="1" lang="en-GB" sz="1200" kern="1200" dirty="0">
                <a:solidFill>
                  <a:schemeClr val="tx1"/>
                </a:solidFill>
                <a:effectLst/>
                <a:latin typeface="Arial" panose="020B0604020202020204" pitchFamily="34" charset="0"/>
                <a:ea typeface="+mn-ea"/>
                <a:cs typeface="+mn-cs"/>
              </a:rPr>
              <a:t>.</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Domain</a:t>
            </a:r>
            <a:r>
              <a:rPr kumimoji="1" lang="en-GB" sz="1200" b="0" kern="1200" dirty="0">
                <a:solidFill>
                  <a:schemeClr val="tx1"/>
                </a:solidFill>
                <a:effectLst/>
                <a:latin typeface="Arial" panose="020B0604020202020204" pitchFamily="34" charset="0"/>
                <a:ea typeface="+mn-ea"/>
                <a:cs typeface="+mn-cs"/>
              </a:rPr>
              <a:t>                                     </a:t>
            </a:r>
            <a:r>
              <a:rPr kumimoji="1" lang="en-GB" sz="1200" b="1" kern="1200" dirty="0">
                <a:solidFill>
                  <a:schemeClr val="tx1"/>
                </a:solidFill>
                <a:effectLst/>
                <a:latin typeface="Arial" panose="020B0604020202020204" pitchFamily="34" charset="0"/>
                <a:ea typeface="+mn-ea"/>
                <a:cs typeface="+mn-cs"/>
              </a:rPr>
              <a:t>Decision Style</a:t>
            </a:r>
            <a:r>
              <a:rPr kumimoji="1" lang="en-GB" sz="1200" b="0" kern="1200" dirty="0">
                <a:solidFill>
                  <a:schemeClr val="tx1"/>
                </a:solidFill>
                <a:effectLst/>
                <a:latin typeface="Arial" panose="020B0604020202020204" pitchFamily="34" charset="0"/>
                <a:ea typeface="+mn-ea"/>
                <a:cs typeface="+mn-cs"/>
              </a:rPr>
              <a:t>                                      </a:t>
            </a:r>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Obvious                                     Best practice                                          Payroll processing</a:t>
            </a:r>
          </a:p>
          <a:p>
            <a:r>
              <a:rPr kumimoji="1" lang="en-GB" sz="1200" kern="1200" dirty="0">
                <a:solidFill>
                  <a:schemeClr val="tx1"/>
                </a:solidFill>
                <a:effectLst/>
                <a:latin typeface="Arial" panose="020B0604020202020204" pitchFamily="34" charset="0"/>
                <a:ea typeface="+mn-ea"/>
                <a:cs typeface="+mn-cs"/>
              </a:rPr>
              <a:t>Complicated                              Expert analysis                                       Aircraft engineering</a:t>
            </a:r>
          </a:p>
          <a:p>
            <a:r>
              <a:rPr kumimoji="1" lang="en-GB" sz="1200" kern="1200" dirty="0">
                <a:solidFill>
                  <a:schemeClr val="tx1"/>
                </a:solidFill>
                <a:effectLst/>
                <a:latin typeface="Arial" panose="020B0604020202020204" pitchFamily="34" charset="0"/>
                <a:ea typeface="+mn-ea"/>
                <a:cs typeface="+mn-cs"/>
              </a:rPr>
              <a:t>Complex                                    Experiment &amp; learn                                New market entry</a:t>
            </a:r>
          </a:p>
          <a:p>
            <a:r>
              <a:rPr kumimoji="1" lang="en-GB" sz="1200" kern="1200" dirty="0">
                <a:solidFill>
                  <a:schemeClr val="tx1"/>
                </a:solidFill>
                <a:effectLst/>
                <a:latin typeface="Arial" panose="020B0604020202020204" pitchFamily="34" charset="0"/>
                <a:ea typeface="+mn-ea"/>
                <a:cs typeface="+mn-cs"/>
              </a:rPr>
              <a:t>Chaotic                                      Act fast                                                  Crisis management</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During COVID-19:</a:t>
            </a:r>
          </a:p>
          <a:p>
            <a:pPr lvl="0"/>
            <a:r>
              <a:rPr kumimoji="1" lang="en-GB" sz="1200" kern="1200" dirty="0">
                <a:solidFill>
                  <a:schemeClr val="tx1"/>
                </a:solidFill>
                <a:effectLst/>
                <a:latin typeface="Arial" panose="020B0604020202020204" pitchFamily="34" charset="0"/>
                <a:ea typeface="+mn-ea"/>
                <a:cs typeface="+mn-cs"/>
              </a:rPr>
              <a:t>Early stages = </a:t>
            </a:r>
            <a:r>
              <a:rPr kumimoji="1" lang="en-GB" sz="1200" b="1" kern="1200" dirty="0">
                <a:solidFill>
                  <a:schemeClr val="tx1"/>
                </a:solidFill>
                <a:effectLst/>
                <a:latin typeface="Arial" panose="020B0604020202020204" pitchFamily="34" charset="0"/>
                <a:ea typeface="+mn-ea"/>
                <a:cs typeface="+mn-cs"/>
              </a:rPr>
              <a:t>Chaotic</a:t>
            </a:r>
            <a:endParaRPr kumimoji="1" lang="en-GB" sz="1200" kern="1200" dirty="0">
              <a:solidFill>
                <a:schemeClr val="tx1"/>
              </a:solidFill>
              <a:effectLst/>
              <a:latin typeface="Arial" panose="020B0604020202020204" pitchFamily="34" charset="0"/>
              <a:ea typeface="+mn-ea"/>
              <a:cs typeface="+mn-cs"/>
            </a:endParaRPr>
          </a:p>
          <a:p>
            <a:pPr lvl="0"/>
            <a:r>
              <a:rPr kumimoji="1" lang="en-GB" sz="1200" kern="1200" dirty="0">
                <a:solidFill>
                  <a:schemeClr val="tx1"/>
                </a:solidFill>
                <a:effectLst/>
                <a:latin typeface="Arial" panose="020B0604020202020204" pitchFamily="34" charset="0"/>
                <a:ea typeface="+mn-ea"/>
                <a:cs typeface="+mn-cs"/>
              </a:rPr>
              <a:t>Policy design = </a:t>
            </a:r>
            <a:r>
              <a:rPr kumimoji="1" lang="en-GB" sz="1200" b="1" kern="1200" dirty="0">
                <a:solidFill>
                  <a:schemeClr val="tx1"/>
                </a:solidFill>
                <a:effectLst/>
                <a:latin typeface="Arial" panose="020B0604020202020204" pitchFamily="34" charset="0"/>
                <a:ea typeface="+mn-ea"/>
                <a:cs typeface="+mn-cs"/>
              </a:rPr>
              <a:t>Complex</a:t>
            </a:r>
            <a:endParaRPr kumimoji="1" lang="en-GB" sz="1200" kern="1200" dirty="0">
              <a:solidFill>
                <a:schemeClr val="tx1"/>
              </a:solidFill>
              <a:effectLst/>
              <a:latin typeface="Arial" panose="020B0604020202020204" pitchFamily="34" charset="0"/>
              <a:ea typeface="+mn-ea"/>
              <a:cs typeface="+mn-cs"/>
            </a:endParaRPr>
          </a:p>
          <a:p>
            <a:pPr lvl="0"/>
            <a:r>
              <a:rPr kumimoji="1" lang="en-GB" sz="1200" kern="1200" dirty="0">
                <a:solidFill>
                  <a:schemeClr val="tx1"/>
                </a:solidFill>
                <a:effectLst/>
                <a:latin typeface="Arial" panose="020B0604020202020204" pitchFamily="34" charset="0"/>
                <a:ea typeface="+mn-ea"/>
                <a:cs typeface="+mn-cs"/>
              </a:rPr>
              <a:t>Vaccine production = </a:t>
            </a:r>
            <a:r>
              <a:rPr kumimoji="1" lang="en-GB" sz="1200" b="1" kern="1200" dirty="0">
                <a:solidFill>
                  <a:schemeClr val="tx1"/>
                </a:solidFill>
                <a:effectLst/>
                <a:latin typeface="Arial" panose="020B0604020202020204" pitchFamily="34" charset="0"/>
                <a:ea typeface="+mn-ea"/>
                <a:cs typeface="+mn-cs"/>
              </a:rPr>
              <a:t>Complicated</a:t>
            </a:r>
            <a:endParaRPr kumimoji="1" lang="en-GB" sz="1200" kern="1200" dirty="0">
              <a:solidFill>
                <a:schemeClr val="tx1"/>
              </a:solidFill>
              <a:effectLst/>
              <a:latin typeface="Arial" panose="020B0604020202020204" pitchFamily="34" charset="0"/>
              <a:ea typeface="+mn-ea"/>
              <a:cs typeface="+mn-cs"/>
            </a:endParaRP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Classroom Exercise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Students map their job roles into </a:t>
            </a:r>
            <a:r>
              <a:rPr kumimoji="1" lang="en-GB" sz="1200" kern="1200" dirty="0" err="1">
                <a:solidFill>
                  <a:schemeClr val="tx1"/>
                </a:solidFill>
                <a:effectLst/>
                <a:latin typeface="Arial" panose="020B0604020202020204" pitchFamily="34" charset="0"/>
                <a:ea typeface="+mn-ea"/>
                <a:cs typeface="+mn-cs"/>
              </a:rPr>
              <a:t>Cynefin</a:t>
            </a:r>
            <a:r>
              <a:rPr kumimoji="1" lang="en-GB" sz="1200" kern="1200" dirty="0">
                <a:solidFill>
                  <a:schemeClr val="tx1"/>
                </a:solidFill>
                <a:effectLst/>
                <a:latin typeface="Arial" panose="020B0604020202020204" pitchFamily="34" charset="0"/>
                <a:ea typeface="+mn-ea"/>
                <a:cs typeface="+mn-cs"/>
              </a:rPr>
              <a:t> categories.</a:t>
            </a:r>
          </a:p>
          <a:p>
            <a:pPr marL="457200" lvl="0" indent="-228600" algn="l" rtl="0">
              <a:lnSpc>
                <a:spcPct val="100000"/>
              </a:lnSpc>
              <a:spcBef>
                <a:spcPts val="0"/>
              </a:spcBef>
              <a:spcAft>
                <a:spcPts val="0"/>
              </a:spcAft>
              <a:buSzPts val="1400"/>
              <a:buNone/>
            </a:pPr>
            <a:endParaRPr dirty="0"/>
          </a:p>
        </p:txBody>
      </p:sp>
    </p:spTree>
    <p:extLst>
      <p:ext uri="{BB962C8B-B14F-4D97-AF65-F5344CB8AC3E}">
        <p14:creationId xmlns:p14="http://schemas.microsoft.com/office/powerpoint/2010/main" val="1485561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a:extLst>
            <a:ext uri="{FF2B5EF4-FFF2-40B4-BE49-F238E27FC236}">
              <a16:creationId xmlns:a16="http://schemas.microsoft.com/office/drawing/2014/main" id="{B64A24D2-FC0E-E67E-5B9D-F07A2168C966}"/>
            </a:ext>
          </a:extLst>
        </p:cNvPr>
        <p:cNvGrpSpPr/>
        <p:nvPr/>
      </p:nvGrpSpPr>
      <p:grpSpPr>
        <a:xfrm>
          <a:off x="0" y="0"/>
          <a:ext cx="0" cy="0"/>
          <a:chOff x="0" y="0"/>
          <a:chExt cx="0" cy="0"/>
        </a:xfrm>
      </p:grpSpPr>
      <p:sp>
        <p:nvSpPr>
          <p:cNvPr id="285" name="Google Shape;285;p7:notes">
            <a:extLst>
              <a:ext uri="{FF2B5EF4-FFF2-40B4-BE49-F238E27FC236}">
                <a16:creationId xmlns:a16="http://schemas.microsoft.com/office/drawing/2014/main" id="{85A53312-123C-B522-0825-22314AD318FE}"/>
              </a:ext>
            </a:extLst>
          </p:cNvPr>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a:extLst>
              <a:ext uri="{FF2B5EF4-FFF2-40B4-BE49-F238E27FC236}">
                <a16:creationId xmlns:a16="http://schemas.microsoft.com/office/drawing/2014/main" id="{D9241DD7-D84E-44E4-48CF-653B6C634B11}"/>
              </a:ext>
            </a:extLst>
          </p:cNvPr>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GB" dirty="0">
                <a:hlinkClick r:id="rId3"/>
              </a:rPr>
              <a:t>The Cynefin Framework - A Leader's Framework for Decision Making and Action.</a:t>
            </a:r>
            <a:r>
              <a:rPr lang="en-GB" u="none" dirty="0">
                <a:solidFill>
                  <a:srgbClr val="000000"/>
                </a:solidFill>
              </a:rPr>
              <a:t>- this video has an introduction to the model – watch it as background, optionally play it. 12 mins 26 sec</a:t>
            </a:r>
            <a:endParaRPr lang="en-GB" dirty="0"/>
          </a:p>
          <a:p>
            <a:pPr marL="457200" marR="0" lvl="0" indent="-228600" algn="l" rtl="0">
              <a:lnSpc>
                <a:spcPct val="100000"/>
              </a:lnSpc>
              <a:spcBef>
                <a:spcPts val="0"/>
              </a:spcBef>
              <a:spcAft>
                <a:spcPts val="0"/>
              </a:spcAft>
              <a:buClr>
                <a:srgbClr val="000000"/>
              </a:buClr>
              <a:buSzPts val="1400"/>
              <a:buFont typeface="Arial"/>
              <a:buNone/>
            </a:pPr>
            <a:endParaRPr lang="en-GB" u="none" dirty="0">
              <a:solidFill>
                <a:srgbClr val="000000"/>
              </a:solidFill>
            </a:endParaRPr>
          </a:p>
          <a:p>
            <a:pPr marL="457200" marR="0" lvl="0" indent="-228600" algn="l" rtl="0">
              <a:lnSpc>
                <a:spcPct val="100000"/>
              </a:lnSpc>
              <a:spcBef>
                <a:spcPts val="0"/>
              </a:spcBef>
              <a:spcAft>
                <a:spcPts val="0"/>
              </a:spcAft>
              <a:buClr>
                <a:srgbClr val="000000"/>
              </a:buClr>
              <a:buSzPts val="1400"/>
              <a:buFont typeface="Arial"/>
              <a:buNone/>
            </a:pPr>
            <a:r>
              <a:rPr lang="en-GB" b="0" i="0" dirty="0">
                <a:solidFill>
                  <a:srgbClr val="000000"/>
                </a:solidFill>
                <a:effectLst/>
                <a:latin typeface="Noto Sans" panose="020B0502040204020203" pitchFamily="34" charset="0"/>
              </a:rPr>
              <a:t>Snowden, D.J. and Boone, M.E. (2007) ‘A Leader’s Framework for Decision Making’, </a:t>
            </a:r>
            <a:r>
              <a:rPr lang="en-GB" b="0" i="1" dirty="0">
                <a:solidFill>
                  <a:srgbClr val="000000"/>
                </a:solidFill>
                <a:effectLst/>
                <a:latin typeface="Noto Sans" panose="020B0502040204020203" pitchFamily="34" charset="0"/>
              </a:rPr>
              <a:t>Harvard Business Review</a:t>
            </a:r>
            <a:r>
              <a:rPr lang="en-GB" b="0" i="0" dirty="0">
                <a:solidFill>
                  <a:srgbClr val="000000"/>
                </a:solidFill>
                <a:effectLst/>
                <a:latin typeface="Noto Sans" panose="020B0502040204020203" pitchFamily="34" charset="0"/>
              </a:rPr>
              <a:t>, 85(11), pp. 68–76. Available at: https://research-</a:t>
            </a:r>
            <a:r>
              <a:rPr lang="en-GB" b="0" i="0" dirty="0" err="1">
                <a:solidFill>
                  <a:srgbClr val="000000"/>
                </a:solidFill>
                <a:effectLst/>
                <a:latin typeface="Noto Sans" panose="020B0502040204020203" pitchFamily="34" charset="0"/>
              </a:rPr>
              <a:t>ebsco</a:t>
            </a:r>
            <a:r>
              <a:rPr lang="en-GB" b="0" i="0" dirty="0">
                <a:solidFill>
                  <a:srgbClr val="000000"/>
                </a:solidFill>
                <a:effectLst/>
                <a:latin typeface="Noto Sans" panose="020B0502040204020203" pitchFamily="34" charset="0"/>
              </a:rPr>
              <a:t>-</a:t>
            </a:r>
            <a:r>
              <a:rPr lang="en-GB" b="0" i="0" dirty="0" err="1">
                <a:solidFill>
                  <a:srgbClr val="000000"/>
                </a:solidFill>
                <a:effectLst/>
                <a:latin typeface="Noto Sans" panose="020B0502040204020203" pitchFamily="34" charset="0"/>
              </a:rPr>
              <a:t>com.ezproxy.uwtsd.ac.uk</a:t>
            </a:r>
            <a:r>
              <a:rPr lang="en-GB" b="0" i="0" dirty="0">
                <a:solidFill>
                  <a:srgbClr val="000000"/>
                </a:solidFill>
                <a:effectLst/>
                <a:latin typeface="Noto Sans" panose="020B0502040204020203" pitchFamily="34" charset="0"/>
              </a:rPr>
              <a:t>/</a:t>
            </a:r>
            <a:r>
              <a:rPr lang="en-GB" b="0" i="0" dirty="0" err="1">
                <a:solidFill>
                  <a:srgbClr val="000000"/>
                </a:solidFill>
                <a:effectLst/>
                <a:latin typeface="Noto Sans" panose="020B0502040204020203" pitchFamily="34" charset="0"/>
              </a:rPr>
              <a:t>linkprocessor</a:t>
            </a:r>
            <a:r>
              <a:rPr lang="en-GB" b="0" i="0" dirty="0">
                <a:solidFill>
                  <a:srgbClr val="000000"/>
                </a:solidFill>
                <a:effectLst/>
                <a:latin typeface="Noto Sans" panose="020B0502040204020203" pitchFamily="34" charset="0"/>
              </a:rPr>
              <a:t>/</a:t>
            </a:r>
            <a:r>
              <a:rPr lang="en-GB" b="0" i="0" dirty="0" err="1">
                <a:solidFill>
                  <a:srgbClr val="000000"/>
                </a:solidFill>
                <a:effectLst/>
                <a:latin typeface="Noto Sans" panose="020B0502040204020203" pitchFamily="34" charset="0"/>
              </a:rPr>
              <a:t>plink?id</a:t>
            </a:r>
            <a:r>
              <a:rPr lang="en-GB" b="0" i="0" dirty="0">
                <a:solidFill>
                  <a:srgbClr val="000000"/>
                </a:solidFill>
                <a:effectLst/>
                <a:latin typeface="Noto Sans" panose="020B0502040204020203" pitchFamily="34" charset="0"/>
              </a:rPr>
              <a:t>=10ce7bb9-cb9c-3503-9739-c38e8e910396 (Accessed: 13 April 2025).</a:t>
            </a:r>
          </a:p>
          <a:p>
            <a:pPr marL="457200" marR="0" lvl="0" indent="-228600" algn="l" rtl="0">
              <a:lnSpc>
                <a:spcPct val="100000"/>
              </a:lnSpc>
              <a:spcBef>
                <a:spcPts val="0"/>
              </a:spcBef>
              <a:spcAft>
                <a:spcPts val="0"/>
              </a:spcAft>
              <a:buClr>
                <a:srgbClr val="000000"/>
              </a:buClr>
              <a:buSzPts val="1400"/>
              <a:buFont typeface="Arial"/>
              <a:buNone/>
            </a:pPr>
            <a:endParaRPr lang="en-GB" dirty="0"/>
          </a:p>
          <a:p>
            <a:pPr marL="457200" marR="0" lvl="0" indent="-228600" algn="l" rtl="0">
              <a:lnSpc>
                <a:spcPct val="100000"/>
              </a:lnSpc>
              <a:spcBef>
                <a:spcPts val="0"/>
              </a:spcBef>
              <a:spcAft>
                <a:spcPts val="0"/>
              </a:spcAft>
              <a:buClr>
                <a:srgbClr val="000000"/>
              </a:buClr>
              <a:buSzPts val="1400"/>
              <a:buFont typeface="Arial"/>
              <a:buNone/>
            </a:pPr>
            <a:r>
              <a:rPr lang="en-GB" dirty="0"/>
              <a:t>“</a:t>
            </a:r>
            <a:r>
              <a:rPr lang="en-GB" dirty="0" err="1"/>
              <a:t>Kyn</a:t>
            </a:r>
            <a:r>
              <a:rPr lang="en-GB" dirty="0"/>
              <a:t>-</a:t>
            </a:r>
            <a:r>
              <a:rPr lang="en-GB" dirty="0" err="1"/>
              <a:t>ef</a:t>
            </a:r>
            <a:r>
              <a:rPr lang="en-GB" dirty="0"/>
              <a:t>-in”</a:t>
            </a:r>
          </a:p>
          <a:p>
            <a:pPr marL="457200" marR="0" lvl="0" indent="-228600" algn="l" rtl="0">
              <a:lnSpc>
                <a:spcPct val="100000"/>
              </a:lnSpc>
              <a:spcBef>
                <a:spcPts val="0"/>
              </a:spcBef>
              <a:spcAft>
                <a:spcPts val="0"/>
              </a:spcAft>
              <a:buClr>
                <a:srgbClr val="000000"/>
              </a:buClr>
              <a:buSzPts val="1400"/>
              <a:buFont typeface="Arial"/>
              <a:buNone/>
            </a:pPr>
            <a:endParaRPr lang="en-GB" dirty="0"/>
          </a:p>
          <a:p>
            <a:pPr marL="457200" lvl="0" indent="-228600" algn="l" rtl="0">
              <a:lnSpc>
                <a:spcPct val="100000"/>
              </a:lnSpc>
              <a:spcBef>
                <a:spcPts val="0"/>
              </a:spcBef>
              <a:spcAft>
                <a:spcPts val="0"/>
              </a:spcAft>
              <a:buSzPts val="1400"/>
              <a:buNone/>
            </a:pPr>
            <a:r>
              <a:rPr lang="en-GB" dirty="0"/>
              <a:t>The </a:t>
            </a:r>
            <a:r>
              <a:rPr lang="en-GB" dirty="0" err="1"/>
              <a:t>Cynefin</a:t>
            </a:r>
            <a:r>
              <a:rPr lang="en-GB" dirty="0"/>
              <a:t> framework draws on research into complex adaptive systems theory, cognitive science, anthropology and narrative patterns, as well as evolutionary psychology. It "explores the relationship between man, experience and context" and proposes new  approaches to communication, decision-making, policy-making and knowledge  management in complex social environments. </a:t>
            </a:r>
          </a:p>
          <a:p>
            <a:pPr marL="457200" lvl="0" indent="-228600" algn="l" rtl="0">
              <a:lnSpc>
                <a:spcPct val="100000"/>
              </a:lnSpc>
              <a:spcBef>
                <a:spcPts val="0"/>
              </a:spcBef>
              <a:spcAft>
                <a:spcPts val="0"/>
              </a:spcAft>
              <a:buSzPts val="1400"/>
              <a:buNone/>
            </a:pPr>
            <a:endParaRPr lang="en-GB" dirty="0"/>
          </a:p>
          <a:p>
            <a:pPr marL="457200" lvl="0" indent="-228600" algn="l" rtl="0">
              <a:lnSpc>
                <a:spcPct val="100000"/>
              </a:lnSpc>
              <a:spcBef>
                <a:spcPts val="0"/>
              </a:spcBef>
              <a:spcAft>
                <a:spcPts val="0"/>
              </a:spcAft>
              <a:buSzPts val="1400"/>
              <a:buNone/>
            </a:pPr>
            <a:r>
              <a:rPr lang="en-GB" dirty="0"/>
              <a:t>Knowledge intensive product development projects are normally Complicated (problem is understood, solution is not), some are Complex where uncertainty around problem and solution are high</a:t>
            </a:r>
          </a:p>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287" name="Google Shape;287;p7:notes">
            <a:extLst>
              <a:ext uri="{FF2B5EF4-FFF2-40B4-BE49-F238E27FC236}">
                <a16:creationId xmlns:a16="http://schemas.microsoft.com/office/drawing/2014/main" id="{17340DB0-5375-5033-996A-58542A50248D}"/>
              </a:ext>
            </a:extLst>
          </p:cNvPr>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a:extLst>
              <a:ext uri="{FF2B5EF4-FFF2-40B4-BE49-F238E27FC236}">
                <a16:creationId xmlns:a16="http://schemas.microsoft.com/office/drawing/2014/main" id="{F17B3ABD-5333-6632-7B8F-748E0FEE2170}"/>
              </a:ext>
            </a:extLst>
          </p:cNvPr>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extLst>
      <p:ext uri="{BB962C8B-B14F-4D97-AF65-F5344CB8AC3E}">
        <p14:creationId xmlns:p14="http://schemas.microsoft.com/office/powerpoint/2010/main" val="2654507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99932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r>
              <a:rPr lang="en-GB" b="0" i="0" dirty="0">
                <a:solidFill>
                  <a:srgbClr val="212427"/>
                </a:solidFill>
                <a:effectLst/>
                <a:latin typeface="henderson-bcg-sans"/>
              </a:rPr>
              <a:t>Traditional leadership, “Hierarchical, command-and-control approaches simply do not work anymore. They impede information flows inside companies, hampering the fluid and collaborative nature of work today.” (Palmisano, IBM CEO)</a:t>
            </a:r>
          </a:p>
          <a:p>
            <a:pPr marL="0" lvl="0" indent="0" algn="l" rtl="0">
              <a:spcBef>
                <a:spcPts val="0"/>
              </a:spcBef>
              <a:spcAft>
                <a:spcPts val="0"/>
              </a:spcAft>
              <a:buNone/>
            </a:pPr>
            <a:endParaRPr lang="en-GB" b="0" i="0" dirty="0">
              <a:solidFill>
                <a:srgbClr val="212427"/>
              </a:solidFill>
              <a:effectLst/>
              <a:latin typeface="henderson-bcg-sans"/>
            </a:endParaRPr>
          </a:p>
          <a:p>
            <a:r>
              <a:rPr kumimoji="1" lang="en-GB" sz="1200" b="1" kern="1200" dirty="0">
                <a:solidFill>
                  <a:schemeClr val="tx1"/>
                </a:solidFill>
                <a:effectLst/>
                <a:latin typeface="Arial" panose="020B0604020202020204" pitchFamily="34" charset="0"/>
                <a:ea typeface="+mn-ea"/>
                <a:cs typeface="+mn-cs"/>
              </a:rPr>
              <a:t>Key Idea</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Adaptive leadership is not about </a:t>
            </a:r>
            <a:r>
              <a:rPr kumimoji="1" lang="en-GB" sz="1200" b="1" kern="1200" dirty="0">
                <a:solidFill>
                  <a:schemeClr val="tx1"/>
                </a:solidFill>
                <a:effectLst/>
                <a:latin typeface="Arial" panose="020B0604020202020204" pitchFamily="34" charset="0"/>
                <a:ea typeface="+mn-ea"/>
                <a:cs typeface="+mn-cs"/>
              </a:rPr>
              <a:t>having answers</a:t>
            </a:r>
            <a:r>
              <a:rPr kumimoji="1" lang="en-GB" sz="1200" kern="1200" dirty="0">
                <a:solidFill>
                  <a:schemeClr val="tx1"/>
                </a:solidFill>
                <a:effectLst/>
                <a:latin typeface="Arial" panose="020B0604020202020204" pitchFamily="34" charset="0"/>
                <a:ea typeface="+mn-ea"/>
                <a:cs typeface="+mn-cs"/>
              </a:rPr>
              <a:t> – it is about:</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Diagnosing change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Challenging the status quo</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Enabling learning</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Satya Nadella transformed Microsoft by shifting culture from “know-it-all” to “learn-it-all.”</a:t>
            </a:r>
          </a:p>
          <a:p>
            <a:pPr marL="0" lvl="0" indent="0" algn="l" rtl="0">
              <a:spcBef>
                <a:spcPts val="0"/>
              </a:spcBef>
              <a:spcAft>
                <a:spcPts val="0"/>
              </a:spcAft>
              <a:buNone/>
            </a:pPr>
            <a:endParaRPr dirty="0"/>
          </a:p>
        </p:txBody>
      </p:sp>
      <p:sp>
        <p:nvSpPr>
          <p:cNvPr id="234" name="Google Shape;234;p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610" name="Rectangle 1"/>
          <p:cNvSpPr>
            <a:spLocks noGrp="1" noRot="1" noChangeAspect="1" noChangeArrowheads="1" noTextEdit="1"/>
          </p:cNvSpPr>
          <p:nvPr>
            <p:ph type="sldImg"/>
          </p:nvPr>
        </p:nvSpPr>
        <p:spPr>
          <a:xfrm>
            <a:off x="382588" y="685800"/>
            <a:ext cx="6094412" cy="3429000"/>
          </a:xfrm>
          <a:solidFill>
            <a:srgbClr val="FFFFFF"/>
          </a:solidFill>
          <a:ln/>
        </p:spPr>
      </p:sp>
      <p:sp>
        <p:nvSpPr>
          <p:cNvPr id="3246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NZ" altLang="en-US" dirty="0">
                <a:solidFill>
                  <a:srgbClr val="000000"/>
                </a:solidFill>
                <a:latin typeface="Arial" pitchFamily="34" charset="0"/>
                <a:cs typeface="Arial" pitchFamily="34" charset="0"/>
                <a:sym typeface="Arial" pitchFamily="34" charset="0"/>
              </a:rPr>
              <a:t>On what it means to be a leader and tie that in to what it means to be an agile leader (with the basic definition of how do we measure our agility – re: readiness to change; embracing change, etc.):  Change</a:t>
            </a:r>
            <a:endParaRPr lang="en-NZ" altLang="en-US" dirty="0">
              <a:solidFill>
                <a:srgbClr val="000000"/>
              </a:solidFill>
              <a:latin typeface="Arial" pitchFamily="34" charset="0"/>
              <a:sym typeface="Gill Sans"/>
            </a:endParaRPr>
          </a:p>
          <a:p>
            <a:pPr eaLnBrk="1" hangingPunct="1"/>
            <a:r>
              <a:rPr lang="en-NZ" altLang="en-US" dirty="0">
                <a:solidFill>
                  <a:srgbClr val="000000"/>
                </a:solidFill>
                <a:latin typeface="Arial" pitchFamily="34" charset="0"/>
                <a:cs typeface="Arial" pitchFamily="34" charset="0"/>
                <a:sym typeface="Arial" pitchFamily="34" charset="0"/>
              </a:rPr>
              <a:t>What it means to </a:t>
            </a:r>
            <a:r>
              <a:rPr lang="en-NZ" altLang="en-US" u="sng" dirty="0">
                <a:solidFill>
                  <a:srgbClr val="000000"/>
                </a:solidFill>
                <a:latin typeface="Arial" pitchFamily="34" charset="0"/>
                <a:cs typeface="Arial" pitchFamily="34" charset="0"/>
                <a:sym typeface="Arial" pitchFamily="34" charset="0"/>
              </a:rPr>
              <a:t>be</a:t>
            </a:r>
            <a:r>
              <a:rPr lang="en-NZ" altLang="en-US" dirty="0">
                <a:solidFill>
                  <a:srgbClr val="000000"/>
                </a:solidFill>
                <a:latin typeface="Arial" pitchFamily="34" charset="0"/>
                <a:cs typeface="Arial" pitchFamily="34" charset="0"/>
                <a:sym typeface="Arial" pitchFamily="34" charset="0"/>
              </a:rPr>
              <a:t> agile:  Live and Breathe Agile Values and Principles – Leading Transformational Change</a:t>
            </a:r>
            <a:endParaRPr lang="en-NZ" altLang="en-US" dirty="0">
              <a:solidFill>
                <a:srgbClr val="000000"/>
              </a:solidFill>
              <a:latin typeface="Arial" pitchFamily="34" charset="0"/>
              <a:sym typeface="Gill Sans"/>
            </a:endParaRPr>
          </a:p>
          <a:p>
            <a:pPr eaLnBrk="1" hangingPunct="1"/>
            <a:r>
              <a:rPr lang="en-NZ" altLang="ja-JP" dirty="0">
                <a:solidFill>
                  <a:srgbClr val="000000"/>
                </a:solidFill>
                <a:latin typeface="Arial" pitchFamily="34" charset="0"/>
                <a:cs typeface="Arial" pitchFamily="34" charset="0"/>
                <a:sym typeface="Arial" pitchFamily="34" charset="0"/>
              </a:rPr>
              <a:t>“Be the change you want to see in the world” Mahatma Gandhi</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 central theme of today</a:t>
            </a:r>
            <a:r>
              <a:rPr lang="en-NZ" altLang="ja-JP" dirty="0">
                <a:solidFill>
                  <a:srgbClr val="000000"/>
                </a:solidFill>
                <a:latin typeface="Arial" pitchFamily="34" charset="0"/>
                <a:cs typeface="Arial" pitchFamily="34" charset="0"/>
                <a:sym typeface="Arial" pitchFamily="34" charset="0"/>
              </a:rPr>
              <a:t>’s presentation is change.  Meaningful change comes only with execution (at all levels).</a:t>
            </a:r>
            <a:endParaRPr lang="en-NZ" altLang="ja-JP" dirty="0">
              <a:solidFill>
                <a:srgbClr val="000000"/>
              </a:solidFill>
              <a:latin typeface="Arial" pitchFamily="34" charset="0"/>
              <a:sym typeface="Gill Sans"/>
            </a:endParaRPr>
          </a:p>
          <a:p>
            <a:pPr eaLnBrk="1" hangingPunct="1"/>
            <a:endParaRPr lang="en-NZ" altLang="en-US" dirty="0">
              <a:solidFill>
                <a:srgbClr val="000000"/>
              </a:solidFill>
              <a:latin typeface="Arial" pitchFamily="34" charset="0"/>
              <a:cs typeface="Arial" pitchFamily="34" charset="0"/>
              <a:sym typeface="Arial" pitchFamily="34" charset="0"/>
            </a:endParaRPr>
          </a:p>
          <a:p>
            <a:pPr eaLnBrk="1" hangingPunct="1"/>
            <a:r>
              <a:rPr lang="en-NZ" altLang="en-US" dirty="0">
                <a:solidFill>
                  <a:srgbClr val="000000"/>
                </a:solidFill>
                <a:latin typeface="Arial" pitchFamily="34" charset="0"/>
                <a:cs typeface="Arial" pitchFamily="34" charset="0"/>
                <a:sym typeface="Arial" pitchFamily="34" charset="0"/>
              </a:rPr>
              <a:t>Activity:  Agile Strategy Map</a:t>
            </a:r>
          </a:p>
          <a:p>
            <a:pPr eaLnBrk="1" hangingPunct="1"/>
            <a:endParaRPr lang="en-NZ" altLang="en-US" dirty="0">
              <a:solidFill>
                <a:srgbClr val="000000"/>
              </a:solidFill>
              <a:latin typeface="Arial" pitchFamily="34" charset="0"/>
              <a:cs typeface="Arial" pitchFamily="34" charset="0"/>
              <a:sym typeface="Arial" pitchFamily="34" charset="0"/>
            </a:endParaRPr>
          </a:p>
          <a:p>
            <a:r>
              <a:rPr kumimoji="1" lang="en-GB" sz="1200" kern="1200" dirty="0">
                <a:solidFill>
                  <a:schemeClr val="tx1"/>
                </a:solidFill>
                <a:effectLst/>
                <a:latin typeface="Arial" panose="020B0604020202020204" pitchFamily="34" charset="0"/>
                <a:ea typeface="+mn-ea"/>
                <a:cs typeface="+mn-cs"/>
              </a:rPr>
              <a:t>The slides argue leaders do not:</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Make detailed plans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Solve every problem</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Control everything</a:t>
            </a:r>
          </a:p>
          <a:p>
            <a:r>
              <a:rPr kumimoji="1" lang="en-GB" sz="1200" kern="1200" dirty="0">
                <a:solidFill>
                  <a:schemeClr val="tx1"/>
                </a:solidFill>
                <a:effectLst/>
                <a:latin typeface="Arial" panose="020B0604020202020204" pitchFamily="34" charset="0"/>
                <a:ea typeface="+mn-ea"/>
                <a:cs typeface="+mn-cs"/>
              </a:rPr>
              <a:t>Instead, they:</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Prepare organisations for change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Help people cope with uncertainty</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During AI transformation, leaders cannot define all future roles – they must </a:t>
            </a:r>
            <a:r>
              <a:rPr kumimoji="1" lang="en-GB" sz="1200" b="1" kern="1200" dirty="0">
                <a:solidFill>
                  <a:schemeClr val="tx1"/>
                </a:solidFill>
                <a:effectLst/>
                <a:latin typeface="Arial" panose="020B0604020202020204" pitchFamily="34" charset="0"/>
                <a:ea typeface="+mn-ea"/>
                <a:cs typeface="+mn-cs"/>
              </a:rPr>
              <a:t>build learning capacity</a:t>
            </a:r>
            <a:r>
              <a:rPr kumimoji="1" lang="en-GB" sz="1200" kern="1200" dirty="0">
                <a:solidFill>
                  <a:schemeClr val="tx1"/>
                </a:solidFill>
                <a:effectLst/>
                <a:latin typeface="Arial" panose="020B0604020202020204" pitchFamily="34" charset="0"/>
                <a:ea typeface="+mn-ea"/>
                <a:cs typeface="+mn-cs"/>
              </a:rPr>
              <a:t>.</a:t>
            </a:r>
          </a:p>
          <a:p>
            <a:pPr eaLnBrk="1" hangingPunct="1"/>
            <a:endParaRPr lang="en-NZ" altLang="en-US" dirty="0">
              <a:solidFill>
                <a:srgbClr val="000000"/>
              </a:solidFill>
              <a:latin typeface="Arial" pitchFamily="34" charset="0"/>
              <a:cs typeface="Arial" pitchFamily="34" charset="0"/>
              <a:sym typeface="Arial" pitchFamily="34" charset="0"/>
            </a:endParaRPr>
          </a:p>
        </p:txBody>
      </p:sp>
      <p:pic>
        <p:nvPicPr>
          <p:cNvPr id="2" name="Picture 1"/>
          <p:cNvPicPr>
            <a:picLocks noChangeAspect="1"/>
          </p:cNvPicPr>
          <p:nvPr/>
        </p:nvPicPr>
        <p:blipFill>
          <a:blip r:embed="rId3"/>
          <a:stretch>
            <a:fillRect/>
          </a:stretch>
        </p:blipFill>
        <p:spPr>
          <a:xfrm>
            <a:off x="7431614" y="1333260"/>
            <a:ext cx="6096851" cy="3429479"/>
          </a:xfrm>
          <a:prstGeom prst="rect">
            <a:avLst/>
          </a:prstGeom>
        </p:spPr>
      </p:pic>
    </p:spTree>
    <p:extLst>
      <p:ext uri="{BB962C8B-B14F-4D97-AF65-F5344CB8AC3E}">
        <p14:creationId xmlns:p14="http://schemas.microsoft.com/office/powerpoint/2010/main" val="1849497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Key mindset shifts include:</a:t>
            </a:r>
          </a:p>
          <a:p>
            <a:pPr lvl="0"/>
            <a:r>
              <a:rPr kumimoji="1" lang="en-GB" sz="1200" kern="1200" dirty="0">
                <a:solidFill>
                  <a:schemeClr val="tx1"/>
                </a:solidFill>
                <a:effectLst/>
                <a:latin typeface="Arial" panose="020B0604020202020204" pitchFamily="34" charset="0"/>
                <a:ea typeface="+mn-ea"/>
                <a:cs typeface="+mn-cs"/>
              </a:rPr>
              <a:t>From control → collaboration</a:t>
            </a:r>
          </a:p>
          <a:p>
            <a:pPr lvl="0"/>
            <a:r>
              <a:rPr kumimoji="1" lang="en-GB" sz="1200" kern="1200" dirty="0">
                <a:solidFill>
                  <a:schemeClr val="tx1"/>
                </a:solidFill>
                <a:effectLst/>
                <a:latin typeface="Arial" panose="020B0604020202020204" pitchFamily="34" charset="0"/>
                <a:ea typeface="+mn-ea"/>
                <a:cs typeface="+mn-cs"/>
              </a:rPr>
              <a:t>From certainty → experimentation</a:t>
            </a:r>
          </a:p>
          <a:p>
            <a:pPr lvl="0"/>
            <a:r>
              <a:rPr kumimoji="1" lang="en-GB" sz="1200" kern="1200" dirty="0">
                <a:solidFill>
                  <a:schemeClr val="tx1"/>
                </a:solidFill>
                <a:effectLst/>
                <a:latin typeface="Arial" panose="020B0604020202020204" pitchFamily="34" charset="0"/>
                <a:ea typeface="+mn-ea"/>
                <a:cs typeface="+mn-cs"/>
              </a:rPr>
              <a:t>From authority → influence</a:t>
            </a:r>
          </a:p>
          <a:p>
            <a:r>
              <a:rPr kumimoji="1" lang="en-GB" sz="1200" b="1" kern="1200" dirty="0">
                <a:solidFill>
                  <a:schemeClr val="tx1"/>
                </a:solidFill>
                <a:effectLst/>
                <a:latin typeface="Arial" panose="020B0604020202020204" pitchFamily="34" charset="0"/>
                <a:ea typeface="+mn-ea"/>
                <a:cs typeface="+mn-cs"/>
              </a:rPr>
              <a:t>Teaching Angle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Leadership today is less “heroic” and more </a:t>
            </a:r>
            <a:r>
              <a:rPr kumimoji="1" lang="en-GB" sz="1200" b="1" kern="1200" dirty="0">
                <a:solidFill>
                  <a:schemeClr val="tx1"/>
                </a:solidFill>
                <a:effectLst/>
                <a:latin typeface="Arial" panose="020B0604020202020204" pitchFamily="34" charset="0"/>
                <a:ea typeface="+mn-ea"/>
                <a:cs typeface="+mn-cs"/>
              </a:rPr>
              <a:t>facilitative</a:t>
            </a:r>
            <a:r>
              <a:rPr kumimoji="1" lang="en-GB" sz="1200" kern="1200" dirty="0">
                <a:solidFill>
                  <a:schemeClr val="tx1"/>
                </a:solidFill>
                <a:effectLst/>
                <a:latin typeface="Arial" panose="020B0604020202020204" pitchFamily="34" charset="0"/>
                <a:ea typeface="+mn-ea"/>
                <a:cs typeface="+mn-cs"/>
              </a:rPr>
              <a:t>.</a:t>
            </a:r>
          </a:p>
          <a:p>
            <a:pPr marL="0" lvl="0" indent="0" algn="l" rtl="0">
              <a:spcBef>
                <a:spcPts val="0"/>
              </a:spcBef>
              <a:spcAft>
                <a:spcPts val="0"/>
              </a:spcAft>
              <a:buNone/>
            </a:pPr>
            <a:endParaRPr dirty="0"/>
          </a:p>
        </p:txBody>
      </p:sp>
      <p:sp>
        <p:nvSpPr>
          <p:cNvPr id="240" name="Google Shape;240;p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The stress is upon the coach’s desire to serve the individual and the team even when this imperative supersedes organizational objectives</a:t>
            </a:r>
          </a:p>
          <a:p>
            <a:endParaRPr lang="en-US" dirty="0"/>
          </a:p>
          <a:p>
            <a:r>
              <a:rPr lang="en-US" dirty="0"/>
              <a:t>The Agile coach holds a belief that organizational goals are achieved on a long-term basis only by first facilitating the growth, development, and general well-being of the individuals who comprise the organization</a:t>
            </a:r>
          </a:p>
          <a:p>
            <a:endParaRPr lang="en-US" dirty="0"/>
          </a:p>
          <a:p>
            <a:r>
              <a:rPr lang="en-US" dirty="0"/>
              <a:t>The Agile coaches primary objective is the individuals and the team, and their growth, then the customer base, and finally organizational performance</a:t>
            </a:r>
          </a:p>
        </p:txBody>
      </p:sp>
    </p:spTree>
    <p:extLst>
      <p:ext uri="{BB962C8B-B14F-4D97-AF65-F5344CB8AC3E}">
        <p14:creationId xmlns:p14="http://schemas.microsoft.com/office/powerpoint/2010/main" val="2588171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6:notes"/>
          <p:cNvSpPr txBox="1">
            <a:spLocks noGrp="1"/>
          </p:cNvSpPr>
          <p:nvPr>
            <p:ph type="body" idx="1"/>
          </p:nvPr>
        </p:nvSpPr>
        <p:spPr>
          <a:xfrm>
            <a:off x="114668" y="4160837"/>
            <a:ext cx="7010399" cy="4224597"/>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b="1" dirty="0"/>
              <a:t>Strategy </a:t>
            </a:r>
            <a:r>
              <a:rPr lang="en-AU" dirty="0"/>
              <a:t>is knowing how to look ahead, spot the trends, and anticipate the course of action you will follow to maximize your success. </a:t>
            </a:r>
            <a:r>
              <a:rPr lang="en-AU" b="1" dirty="0"/>
              <a:t>Action – </a:t>
            </a:r>
            <a:r>
              <a:rPr lang="en-AU" dirty="0"/>
              <a:t>An idea is a curious thing; it will not work unless you do. For most leaders, desire is not the factor that holds them back; it’s knowing how to execute. </a:t>
            </a:r>
            <a:r>
              <a:rPr lang="en-AU" b="1" dirty="0"/>
              <a:t>Results – </a:t>
            </a:r>
            <a:r>
              <a:rPr lang="en-AU" dirty="0"/>
              <a:t>It’s a myth that hard work is enough to achieve results. Far too often obstacles are thrown in a leader’s path that require a special set of skills to reach the finish line.</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Adaptive Leadership:  </a:t>
            </a:r>
            <a:r>
              <a:rPr lang="en-AU" dirty="0"/>
              <a:t>The Adaptive Leadership skills represent the major discovery of what sets great leaders apart: these skills represent the otherwise intangible qualities that great leaders have in common. Adaptive Leadership is a unique combination of skills, perspective, and guided effort that enable true change and effectiveness in a VUCA world; future excellence. The Adaptive Leadership skills can take a leader at any level to places others cannot go.</a:t>
            </a:r>
            <a:endParaRPr dirty="0"/>
          </a:p>
          <a:p>
            <a:pPr marL="457200" marR="0" lvl="0" indent="-228600" algn="l" rtl="0">
              <a:lnSpc>
                <a:spcPct val="100000"/>
              </a:lnSpc>
              <a:spcBef>
                <a:spcPts val="0"/>
              </a:spcBef>
              <a:spcAft>
                <a:spcPts val="0"/>
              </a:spcAft>
              <a:buClr>
                <a:srgbClr val="000000"/>
              </a:buClr>
              <a:buSzPts val="1400"/>
              <a:buFont typeface="Arial"/>
              <a:buNone/>
            </a:pPr>
            <a:r>
              <a:rPr lang="en-AU" dirty="0"/>
              <a:t>Adaptive Leadership is…</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Emotional Intelligence</a:t>
            </a:r>
            <a:r>
              <a:rPr lang="en-AU" dirty="0"/>
              <a:t> -Emotional intelligence is a set of skills that capture our awareness of our own emotions and the emotions of others and how we use this awareness to manage ourselves effectively and form quality relationships.  It enables us to create meaning and make sense; for us to be effective in leading our teams and organisation through uncertainty we need to really know who we are; and role model authentic Adaptive Leadership with cohesion; </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Organizational Justice – </a:t>
            </a:r>
            <a:r>
              <a:rPr lang="en-AU" dirty="0"/>
              <a:t>Great leaders don’t shy away from the truth. They know how to integrate what people think, what they want to hear, and how they want to hear it with the facts. This makes people feel respected and valued.</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Character – </a:t>
            </a:r>
            <a:r>
              <a:rPr lang="en-AU" dirty="0"/>
              <a:t>Leaders who embody a true sense of character are transparent and forthcoming. They aren’t perfect, but they earn people’s respect by walking their talk.</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t>Development – </a:t>
            </a:r>
            <a:r>
              <a:rPr lang="en-AU" dirty="0"/>
              <a:t>The moment leaders think they have nothing more to learn and have no obligation to help develop those they lead is the moment they ensure they’ll never know their true potential.</a:t>
            </a:r>
            <a:endParaRPr dirty="0"/>
          </a:p>
          <a:p>
            <a:pPr marL="457200" marR="0" lvl="0" indent="-228600" algn="l" rtl="0">
              <a:lnSpc>
                <a:spcPct val="100000"/>
              </a:lnSpc>
              <a:spcBef>
                <a:spcPts val="0"/>
              </a:spcBef>
              <a:spcAft>
                <a:spcPts val="0"/>
              </a:spcAft>
              <a:buClr>
                <a:srgbClr val="000000"/>
              </a:buClr>
              <a:buSzPts val="1400"/>
              <a:buFont typeface="Arial"/>
              <a:buNone/>
            </a:pPr>
            <a:r>
              <a:rPr lang="en-AU" dirty="0"/>
              <a:t>In addition to separating great leaders from the rest of the pack, Adaptive Leadership skills are what leaders overestimate their abilities in the most. </a:t>
            </a:r>
            <a:endParaRPr dirty="0"/>
          </a:p>
          <a:p>
            <a:pPr marL="457200" marR="0" lvl="0" indent="-228600" algn="l" rtl="0">
              <a:lnSpc>
                <a:spcPct val="100000"/>
              </a:lnSpc>
              <a:spcBef>
                <a:spcPts val="0"/>
              </a:spcBef>
              <a:spcAft>
                <a:spcPts val="0"/>
              </a:spcAft>
              <a:buClr>
                <a:srgbClr val="000000"/>
              </a:buClr>
              <a:buSzPts val="1400"/>
              <a:buFont typeface="Arial"/>
              <a:buNone/>
            </a:pPr>
            <a:endParaRPr dirty="0"/>
          </a:p>
          <a:p>
            <a:pPr marL="457200" marR="0" lvl="0" indent="-228600" algn="l" rtl="0">
              <a:lnSpc>
                <a:spcPct val="100000"/>
              </a:lnSpc>
              <a:spcBef>
                <a:spcPts val="0"/>
              </a:spcBef>
              <a:spcAft>
                <a:spcPts val="0"/>
              </a:spcAft>
              <a:buClr>
                <a:srgbClr val="000000"/>
              </a:buClr>
              <a:buSzPts val="1400"/>
              <a:buFont typeface="Arial"/>
              <a:buNone/>
            </a:pPr>
            <a:r>
              <a:rPr lang="en-AU" dirty="0">
                <a:latin typeface="Arial"/>
                <a:ea typeface="Arial"/>
                <a:cs typeface="Arial"/>
                <a:sym typeface="Arial"/>
              </a:rPr>
              <a:t>Great leaders take people out of their comfort zone and overcome their fear of stretching beyond what they think they can do. You do that by ‘seeing’ the potential in people that they can’t see themselves. Walt Disney was great at doing this </a:t>
            </a:r>
            <a:endParaRPr dirty="0"/>
          </a:p>
          <a:p>
            <a:pPr marL="457200" marR="0" lvl="0" indent="-228600" algn="l" rtl="0">
              <a:lnSpc>
                <a:spcPct val="100000"/>
              </a:lnSpc>
              <a:spcBef>
                <a:spcPts val="0"/>
              </a:spcBef>
              <a:spcAft>
                <a:spcPts val="0"/>
              </a:spcAft>
              <a:buClr>
                <a:srgbClr val="000000"/>
              </a:buClr>
              <a:buSzPts val="1400"/>
              <a:buFont typeface="Arial"/>
              <a:buNone/>
            </a:pPr>
            <a:endParaRPr dirty="0">
              <a:latin typeface="Arial"/>
              <a:ea typeface="Arial"/>
              <a:cs typeface="Arial"/>
              <a:sym typeface="Arial"/>
            </a:endParaRPr>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“Come to the edge”, he said.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They said, “We are afraid.”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“Come to the edge”, he said.</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They came.</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He pushed them.</a:t>
            </a:r>
            <a:endParaRPr dirty="0"/>
          </a:p>
          <a:p>
            <a:pPr marL="457200" marR="0" lvl="0" indent="-228600" algn="l" rtl="0">
              <a:lnSpc>
                <a:spcPct val="100000"/>
              </a:lnSpc>
              <a:spcBef>
                <a:spcPts val="0"/>
              </a:spcBef>
              <a:spcAft>
                <a:spcPts val="0"/>
              </a:spcAft>
              <a:buClr>
                <a:srgbClr val="000000"/>
              </a:buClr>
              <a:buSzPts val="1400"/>
              <a:buFont typeface="Arial"/>
              <a:buNone/>
            </a:pPr>
            <a:r>
              <a:rPr lang="en-AU" i="1" dirty="0">
                <a:latin typeface="Arial"/>
                <a:ea typeface="Arial"/>
                <a:cs typeface="Arial"/>
                <a:sym typeface="Arial"/>
              </a:rPr>
              <a:t>And they flew.</a:t>
            </a:r>
            <a:endParaRPr dirty="0"/>
          </a:p>
          <a:p>
            <a:pPr marL="457200" marR="0" lvl="0" indent="-228600" algn="l" rtl="0">
              <a:lnSpc>
                <a:spcPct val="100000"/>
              </a:lnSpc>
              <a:spcBef>
                <a:spcPts val="0"/>
              </a:spcBef>
              <a:spcAft>
                <a:spcPts val="0"/>
              </a:spcAft>
              <a:buClr>
                <a:srgbClr val="000000"/>
              </a:buClr>
              <a:buSzPts val="1400"/>
              <a:buFont typeface="Arial"/>
              <a:buNone/>
            </a:pPr>
            <a:r>
              <a:rPr lang="en-AU" b="1" dirty="0">
                <a:latin typeface="Arial"/>
                <a:ea typeface="Arial"/>
                <a:cs typeface="Arial"/>
                <a:sym typeface="Arial"/>
              </a:rPr>
              <a:t>- Christopher Logue</a:t>
            </a:r>
            <a:endParaRPr dirty="0"/>
          </a:p>
        </p:txBody>
      </p:sp>
      <p:sp>
        <p:nvSpPr>
          <p:cNvPr id="247" name="Google Shape;247;p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48" name="Google Shape;248;p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7: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r>
              <a:rPr lang="en-AU" sz="1000" b="1" dirty="0"/>
              <a:t>Leadership Competencies and Change </a:t>
            </a:r>
            <a:r>
              <a:rPr lang="en-AU" sz="1000" dirty="0"/>
              <a:t>The growing need for change leadership in organisations is widely acknowledged as some estimates are as high as 70% of all large scale change initiatives fail to meet the objectives delineated at the beginning of the process.  The research and literature on change indicates that a primary reason for the success or failure of a change initiative hinges on the skills and knowledge of the individuals responsible for leading the change.  In light of this, one obvious question arises:  </a:t>
            </a:r>
            <a:r>
              <a:rPr lang="en-AU" sz="1000" i="1" dirty="0"/>
              <a:t>What leadership </a:t>
            </a:r>
            <a:r>
              <a:rPr lang="en-AU" sz="1000" i="1" dirty="0" err="1"/>
              <a:t>behaviors</a:t>
            </a:r>
            <a:r>
              <a:rPr lang="en-AU" sz="1000" i="1" dirty="0"/>
              <a:t> or competencies are most strongly associated with effectively leading or overseeing change initiatives? </a:t>
            </a:r>
            <a:endParaRPr sz="1000" dirty="0"/>
          </a:p>
          <a:p>
            <a:pPr marL="457200" marR="0" lvl="0" indent="-228600" algn="l" rtl="0">
              <a:lnSpc>
                <a:spcPct val="100000"/>
              </a:lnSpc>
              <a:spcBef>
                <a:spcPts val="0"/>
              </a:spcBef>
              <a:spcAft>
                <a:spcPts val="0"/>
              </a:spcAft>
              <a:buClr>
                <a:srgbClr val="000000"/>
              </a:buClr>
              <a:buSzPts val="1400"/>
              <a:buFont typeface="Arial"/>
              <a:buNone/>
            </a:pPr>
            <a:r>
              <a:rPr lang="en-AU" sz="1000" dirty="0"/>
              <a:t>In my opinion there are six competency areas that enhance the capacity of a leader to coordinate and drive organisational change: </a:t>
            </a:r>
            <a:r>
              <a:rPr lang="en-AU" sz="1000" i="1" dirty="0"/>
              <a:t>Systems Thinking, Strategic Savvy, Organizational Agility, Capacity Building, Creative Communication, and Courage.</a:t>
            </a:r>
            <a:r>
              <a:rPr lang="en-AU" sz="1000" dirty="0"/>
              <a:t> I am going to introduce the first three in this blog entry and will follow up with an overview of the other three next week.  It is important to note that these competencies are intended to correspond most directly with individuals that are in a mid-level leader role, within medium to large organisations, and with responsibility for overseeing or leading the actual change initiative.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Systems Thinking </a:t>
            </a:r>
            <a:r>
              <a:rPr lang="en-AU" sz="1000" dirty="0"/>
              <a:t>This is an advance understanding of how an organisation is in fact an interrelated set of relationships, processes, strategies, and cultural influences.  It is the ability to see the broader context of the organisation and sensitivity to how the different elements are apt to influence and interact with each other when a significant change is introduced into the system.  And while it is impossible for anyone to predict exactly all the ripple effects of change in a system – the leader with the capacity for thinking systemically will accurately anticipate enough of the ripples to make a significant difference.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Strategic Savvy and Change Savvy </a:t>
            </a:r>
            <a:r>
              <a:rPr lang="en-AU" sz="1000" dirty="0"/>
              <a:t>This is basically an advanced knowledge of the factors that are most critical to the success of an organisational change initiative.   And it isn’t just the knowledge of these factors — it is the ability to use them in support of the change process.   In essence, it is the understanding and wherewithal to develop and oversee a coherent change strategy.  It is an appreciation for factors such as change sponsorship, communication strategies, and success metrics.  And of course it isn’t just an understanding of the factors – it is the ability and willingness to leverage the factors to drive change.</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b="1" dirty="0"/>
              <a:t>Organizational Agility</a:t>
            </a:r>
            <a:endParaRPr dirty="0"/>
          </a:p>
          <a:p>
            <a:pPr marL="457200" marR="0" lvl="0" indent="-228600" algn="l" rtl="0">
              <a:lnSpc>
                <a:spcPct val="100000"/>
              </a:lnSpc>
              <a:spcBef>
                <a:spcPts val="0"/>
              </a:spcBef>
              <a:spcAft>
                <a:spcPts val="0"/>
              </a:spcAft>
              <a:buClr>
                <a:srgbClr val="000000"/>
              </a:buClr>
              <a:buSzPts val="1400"/>
              <a:buFont typeface="Arial"/>
              <a:buNone/>
            </a:pPr>
            <a:r>
              <a:rPr lang="en-AU" sz="1000" dirty="0"/>
              <a:t>This is about knowing </a:t>
            </a:r>
            <a:r>
              <a:rPr lang="en-AU" sz="1000" u="sng" dirty="0"/>
              <a:t>who</a:t>
            </a:r>
            <a:r>
              <a:rPr lang="en-AU" sz="1000" dirty="0"/>
              <a:t> to get involved and knowing </a:t>
            </a:r>
            <a:r>
              <a:rPr lang="en-AU" sz="1000" u="sng" dirty="0"/>
              <a:t>how</a:t>
            </a:r>
            <a:r>
              <a:rPr lang="en-AU" sz="1000" dirty="0"/>
              <a:t> to get them involved in order effect positive organisational change.  It entails a finely honed understanding of the larger relationship network within an organisation — and the requisite skills to navigate, influence, and establish the involvement and/or support of key players pursuant to the change initiative. The person that is organisationally agile has solid interpersonal influence and, what might be referred to as, an advance level of applied emotional intelligence.</a:t>
            </a:r>
            <a:endParaRPr dirty="0"/>
          </a:p>
        </p:txBody>
      </p:sp>
      <p:sp>
        <p:nvSpPr>
          <p:cNvPr id="287" name="Google Shape;287;p7: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a:extLst>
            <a:ext uri="{FF2B5EF4-FFF2-40B4-BE49-F238E27FC236}">
              <a16:creationId xmlns:a16="http://schemas.microsoft.com/office/drawing/2014/main" id="{8CDC1F39-726A-7FDD-0C58-1375CD945A0C}"/>
            </a:ext>
          </a:extLst>
        </p:cNvPr>
        <p:cNvGrpSpPr/>
        <p:nvPr/>
      </p:nvGrpSpPr>
      <p:grpSpPr>
        <a:xfrm>
          <a:off x="0" y="0"/>
          <a:ext cx="0" cy="0"/>
          <a:chOff x="0" y="0"/>
          <a:chExt cx="0" cy="0"/>
        </a:xfrm>
      </p:grpSpPr>
      <p:sp>
        <p:nvSpPr>
          <p:cNvPr id="285" name="Google Shape;285;p7:notes">
            <a:extLst>
              <a:ext uri="{FF2B5EF4-FFF2-40B4-BE49-F238E27FC236}">
                <a16:creationId xmlns:a16="http://schemas.microsoft.com/office/drawing/2014/main" id="{78F1E470-39B1-CDCB-1B2F-EB5A4A6C88D4}"/>
              </a:ext>
            </a:extLst>
          </p:cNvPr>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6" name="Google Shape;286;p7:notes">
            <a:extLst>
              <a:ext uri="{FF2B5EF4-FFF2-40B4-BE49-F238E27FC236}">
                <a16:creationId xmlns:a16="http://schemas.microsoft.com/office/drawing/2014/main" id="{DCF91805-D706-F3CE-C9F3-42B74C907ACD}"/>
              </a:ext>
            </a:extLst>
          </p:cNvPr>
          <p:cNvSpPr txBox="1">
            <a:spLocks noGrp="1"/>
          </p:cNvSpPr>
          <p:nvPr>
            <p:ph type="body" idx="1"/>
          </p:nvPr>
        </p:nvSpPr>
        <p:spPr>
          <a:xfrm>
            <a:off x="122238" y="4237037"/>
            <a:ext cx="6781799" cy="4446611"/>
          </a:xfrm>
          <a:prstGeom prst="rect">
            <a:avLst/>
          </a:prstGeom>
          <a:noFill/>
          <a:ln>
            <a:noFill/>
          </a:ln>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Students reflect on their own leadership development areas.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Growth Mindset</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Belief that abilities can be developed through:</a:t>
            </a:r>
          </a:p>
          <a:p>
            <a:pPr lvl="0"/>
            <a:r>
              <a:rPr kumimoji="1" lang="en-GB" sz="1200" kern="1200" dirty="0">
                <a:solidFill>
                  <a:schemeClr val="tx1"/>
                </a:solidFill>
                <a:effectLst/>
                <a:latin typeface="Arial" panose="020B0604020202020204" pitchFamily="34" charset="0"/>
                <a:ea typeface="+mn-ea"/>
                <a:cs typeface="+mn-cs"/>
              </a:rPr>
              <a:t>Learning</a:t>
            </a:r>
          </a:p>
          <a:p>
            <a:pPr lvl="0"/>
            <a:r>
              <a:rPr kumimoji="1" lang="en-GB" sz="1200" kern="1200" dirty="0">
                <a:solidFill>
                  <a:schemeClr val="tx1"/>
                </a:solidFill>
                <a:effectLst/>
                <a:latin typeface="Arial" panose="020B0604020202020204" pitchFamily="34" charset="0"/>
                <a:ea typeface="+mn-ea"/>
                <a:cs typeface="+mn-cs"/>
              </a:rPr>
              <a:t>Effort</a:t>
            </a:r>
          </a:p>
          <a:p>
            <a:pPr lvl="0"/>
            <a:r>
              <a:rPr kumimoji="1" lang="en-GB" sz="1200" kern="1200" dirty="0">
                <a:solidFill>
                  <a:schemeClr val="tx1"/>
                </a:solidFill>
                <a:effectLst/>
                <a:latin typeface="Arial" panose="020B0604020202020204" pitchFamily="34" charset="0"/>
                <a:ea typeface="+mn-ea"/>
                <a:cs typeface="+mn-cs"/>
              </a:rPr>
              <a:t>Feedback</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Google’s “Project Aristotle” showed team effectiveness depends more on psychological safety than individual brilliance.</a:t>
            </a:r>
          </a:p>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287" name="Google Shape;287;p7:notes">
            <a:extLst>
              <a:ext uri="{FF2B5EF4-FFF2-40B4-BE49-F238E27FC236}">
                <a16:creationId xmlns:a16="http://schemas.microsoft.com/office/drawing/2014/main" id="{28CCCBD0-4717-87E7-3859-4F832EAFDA9F}"/>
              </a:ext>
            </a:extLst>
          </p:cNvPr>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288" name="Google Shape;288;p7:notes">
            <a:extLst>
              <a:ext uri="{FF2B5EF4-FFF2-40B4-BE49-F238E27FC236}">
                <a16:creationId xmlns:a16="http://schemas.microsoft.com/office/drawing/2014/main" id="{CAF2EFA2-B000-30D0-5CDF-293A109B4620}"/>
              </a:ext>
            </a:extLst>
          </p:cNvPr>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extLst>
      <p:ext uri="{BB962C8B-B14F-4D97-AF65-F5344CB8AC3E}">
        <p14:creationId xmlns:p14="http://schemas.microsoft.com/office/powerpoint/2010/main" val="3058571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00" name="Google Shape;300;p9: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Google Shape;365;p16: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6" name="Google Shape;366;p16: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Five ideas about complex systems: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Decentralised agents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Self-organisation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Emergent behaviour</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Rich information flows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Simple guiding rules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Financial markets, social media ecosystems, and supply chains behave in complex, unpredictable ways.</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Teaching Insight</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Managers must </a:t>
            </a:r>
            <a:r>
              <a:rPr kumimoji="1" lang="en-GB" sz="1200" b="1" kern="1200" dirty="0">
                <a:solidFill>
                  <a:schemeClr val="tx1"/>
                </a:solidFill>
                <a:effectLst/>
                <a:latin typeface="Arial" panose="020B0604020202020204" pitchFamily="34" charset="0"/>
                <a:ea typeface="+mn-ea"/>
                <a:cs typeface="+mn-cs"/>
              </a:rPr>
              <a:t>guide</a:t>
            </a:r>
            <a:r>
              <a:rPr kumimoji="1" lang="en-GB" sz="1200" kern="1200" dirty="0">
                <a:solidFill>
                  <a:schemeClr val="tx1"/>
                </a:solidFill>
                <a:effectLst/>
                <a:latin typeface="Arial" panose="020B0604020202020204" pitchFamily="34" charset="0"/>
                <a:ea typeface="+mn-ea"/>
                <a:cs typeface="+mn-cs"/>
              </a:rPr>
              <a:t>, not control, complex systems.</a:t>
            </a:r>
          </a:p>
        </p:txBody>
      </p:sp>
      <p:sp>
        <p:nvSpPr>
          <p:cNvPr id="367" name="Google Shape;367;p16: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Business Agility</a:t>
            </a:r>
            <a:endParaRPr/>
          </a:p>
        </p:txBody>
      </p:sp>
      <p:sp>
        <p:nvSpPr>
          <p:cNvPr id="368" name="Google Shape;368;p16: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p17: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74" name="Google Shape;374;p17: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8"/>
        <p:cNvGrpSpPr/>
        <p:nvPr/>
      </p:nvGrpSpPr>
      <p:grpSpPr>
        <a:xfrm>
          <a:off x="0" y="0"/>
          <a:ext cx="0" cy="0"/>
          <a:chOff x="0" y="0"/>
          <a:chExt cx="0" cy="0"/>
        </a:xfrm>
      </p:grpSpPr>
      <p:sp>
        <p:nvSpPr>
          <p:cNvPr id="379" name="Google Shape;379;p18: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80" name="Google Shape;380;p18: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Installing new software = technical</a:t>
            </a:r>
            <a:br>
              <a:rPr kumimoji="1" lang="en-GB" sz="1200" kern="1200" dirty="0">
                <a:solidFill>
                  <a:schemeClr val="tx1"/>
                </a:solidFill>
                <a:effectLst/>
                <a:latin typeface="Arial" panose="020B0604020202020204" pitchFamily="34" charset="0"/>
                <a:ea typeface="+mn-ea"/>
                <a:cs typeface="+mn-cs"/>
              </a:rPr>
            </a:br>
            <a:r>
              <a:rPr kumimoji="1" lang="en-GB" sz="1200" kern="1200" dirty="0">
                <a:solidFill>
                  <a:schemeClr val="tx1"/>
                </a:solidFill>
                <a:effectLst/>
                <a:latin typeface="Arial" panose="020B0604020202020204" pitchFamily="34" charset="0"/>
                <a:ea typeface="+mn-ea"/>
                <a:cs typeface="+mn-cs"/>
              </a:rPr>
              <a:t>Changing company culture = adaptive</a:t>
            </a:r>
          </a:p>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381" name="Google Shape;381;p18: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lvl="0" indent="0" algn="l" rtl="0">
              <a:lnSpc>
                <a:spcPct val="100000"/>
              </a:lnSpc>
              <a:spcBef>
                <a:spcPts val="0"/>
              </a:spcBef>
              <a:spcAft>
                <a:spcPts val="0"/>
              </a:spcAft>
              <a:buNone/>
            </a:pPr>
            <a:fld id="{00000000-1234-1234-1234-123412341234}" type="slidenum">
              <a:rPr lang="en-AU"/>
              <a:t>21</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p12: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1" name="Google Shape;321;p12: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p13: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328" name="Google Shape;328;p1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3"/>
        <p:cNvGrpSpPr/>
        <p:nvPr/>
      </p:nvGrpSpPr>
      <p:grpSpPr>
        <a:xfrm>
          <a:off x="0" y="0"/>
          <a:ext cx="0" cy="0"/>
          <a:chOff x="0" y="0"/>
          <a:chExt cx="0" cy="0"/>
        </a:xfrm>
      </p:grpSpPr>
      <p:sp>
        <p:nvSpPr>
          <p:cNvPr id="394" name="Google Shape;394;p20: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95" name="Google Shape;395;p20: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Adaptive leadership involves: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Asking powerful questions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Allowing silence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Encouraging experimentation</a:t>
            </a: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Design thinking at IDEO uses iteration and questioning to solve ambiguous problems.</a:t>
            </a:r>
          </a:p>
          <a:p>
            <a:pPr marL="457200" lvl="0" indent="-228600" algn="l" rtl="0">
              <a:lnSpc>
                <a:spcPct val="100000"/>
              </a:lnSpc>
              <a:spcBef>
                <a:spcPts val="0"/>
              </a:spcBef>
              <a:spcAft>
                <a:spcPts val="0"/>
              </a:spcAft>
              <a:buSzPts val="1400"/>
              <a:buFont typeface="Arial"/>
              <a:buNone/>
            </a:pPr>
            <a:endParaRPr b="0" dirty="0">
              <a:latin typeface="Arial"/>
              <a:ea typeface="Arial"/>
              <a:cs typeface="Arial"/>
              <a:sym typeface="Arial"/>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8"/>
        <p:cNvGrpSpPr/>
        <p:nvPr/>
      </p:nvGrpSpPr>
      <p:grpSpPr>
        <a:xfrm>
          <a:off x="0" y="0"/>
          <a:ext cx="0" cy="0"/>
          <a:chOff x="0" y="0"/>
          <a:chExt cx="0" cy="0"/>
        </a:xfrm>
      </p:grpSpPr>
      <p:sp>
        <p:nvSpPr>
          <p:cNvPr id="529" name="Google Shape;529;p29:notes"/>
          <p:cNvSpPr>
            <a:spLocks noGrp="1" noRot="1" noChangeAspect="1"/>
          </p:cNvSpPr>
          <p:nvPr>
            <p:ph type="sldImg" idx="2"/>
          </p:nvPr>
        </p:nvSpPr>
        <p:spPr>
          <a:xfrm>
            <a:off x="139700" y="768350"/>
            <a:ext cx="6819900" cy="3836988"/>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0" name="Google Shape;530;p29: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pPr marL="457200" marR="0" lvl="0" indent="-228600" algn="l" rtl="0">
              <a:lnSpc>
                <a:spcPct val="100000"/>
              </a:lnSpc>
              <a:spcBef>
                <a:spcPts val="0"/>
              </a:spcBef>
              <a:spcAft>
                <a:spcPts val="0"/>
              </a:spcAft>
              <a:buClr>
                <a:srgbClr val="000000"/>
              </a:buClr>
              <a:buSzPts val="1400"/>
              <a:buFont typeface="Arial"/>
              <a:buNone/>
            </a:pPr>
            <a:endParaRPr/>
          </a:p>
        </p:txBody>
      </p:sp>
      <p:sp>
        <p:nvSpPr>
          <p:cNvPr id="531" name="Google Shape;531;p29:notes"/>
          <p:cNvSpPr txBox="1">
            <a:spLocks noGrp="1"/>
          </p:cNvSpPr>
          <p:nvPr>
            <p:ph type="hdr" idx="3"/>
          </p:nvPr>
        </p:nvSpPr>
        <p:spPr>
          <a:xfrm>
            <a:off x="1" y="0"/>
            <a:ext cx="3076363" cy="513508"/>
          </a:xfrm>
          <a:prstGeom prst="rect">
            <a:avLst/>
          </a:prstGeom>
          <a:noFill/>
          <a:ln>
            <a:noFill/>
          </a:ln>
        </p:spPr>
        <p:txBody>
          <a:bodyPr spcFirstLastPara="1" wrap="square" lIns="99075" tIns="49525" rIns="99075" bIns="49525" anchor="t" anchorCtr="0">
            <a:noAutofit/>
          </a:bodyPr>
          <a:lstStyle/>
          <a:p>
            <a:pPr marL="0" lvl="0" indent="0" algn="l" rtl="0">
              <a:lnSpc>
                <a:spcPct val="100000"/>
              </a:lnSpc>
              <a:spcBef>
                <a:spcPts val="0"/>
              </a:spcBef>
              <a:spcAft>
                <a:spcPts val="0"/>
              </a:spcAft>
              <a:buSzPts val="1400"/>
              <a:buNone/>
            </a:pPr>
            <a:r>
              <a:rPr lang="en-AU"/>
              <a:t>Adaptive Leadership</a:t>
            </a:r>
            <a:endParaRPr/>
          </a:p>
        </p:txBody>
      </p:sp>
      <p:sp>
        <p:nvSpPr>
          <p:cNvPr id="532" name="Google Shape;532;p29:notes"/>
          <p:cNvSpPr txBox="1">
            <a:spLocks noGrp="1"/>
          </p:cNvSpPr>
          <p:nvPr>
            <p:ph type="ftr" idx="11"/>
          </p:nvPr>
        </p:nvSpPr>
        <p:spPr>
          <a:xfrm>
            <a:off x="1" y="9721108"/>
            <a:ext cx="3076363" cy="513507"/>
          </a:xfrm>
          <a:prstGeom prst="rect">
            <a:avLst/>
          </a:prstGeom>
          <a:noFill/>
          <a:ln>
            <a:noFill/>
          </a:ln>
        </p:spPr>
        <p:txBody>
          <a:bodyPr spcFirstLastPara="1" wrap="square" lIns="99075" tIns="49525" rIns="99075" bIns="49525" anchor="b" anchorCtr="0">
            <a:noAutofit/>
          </a:bodyPr>
          <a:lstStyle/>
          <a:p>
            <a:pPr marL="0" lvl="0" indent="0" algn="ctr" rtl="0">
              <a:lnSpc>
                <a:spcPct val="100000"/>
              </a:lnSpc>
              <a:spcBef>
                <a:spcPts val="0"/>
              </a:spcBef>
              <a:spcAft>
                <a:spcPts val="0"/>
              </a:spcAft>
              <a:buSzPts val="1400"/>
              <a:buNone/>
            </a:pPr>
            <a:r>
              <a:rPr lang="en-AU">
                <a:latin typeface="Arial"/>
                <a:ea typeface="Arial"/>
                <a:cs typeface="Arial"/>
                <a:sym typeface="Arial"/>
              </a:rPr>
              <a:t>Copyright © iHoriz SoftEd, 2014</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1013" y="1279525"/>
            <a:ext cx="6138862" cy="3454400"/>
          </a:xfrm>
        </p:spPr>
      </p:sp>
      <p:sp>
        <p:nvSpPr>
          <p:cNvPr id="3" name="Notes Placeholder 2"/>
          <p:cNvSpPr>
            <a:spLocks noGrp="1"/>
          </p:cNvSpPr>
          <p:nvPr>
            <p:ph type="body" idx="1"/>
          </p:nvPr>
        </p:nvSpPr>
        <p:spPr/>
        <p:txBody>
          <a:bodyPr/>
          <a:lstStyle/>
          <a:p>
            <a:r>
              <a:rPr lang="en-US" dirty="0"/>
              <a:t>LO3.1.4</a:t>
            </a:r>
          </a:p>
        </p:txBody>
      </p:sp>
    </p:spTree>
    <p:extLst>
      <p:ext uri="{BB962C8B-B14F-4D97-AF65-F5344CB8AC3E}">
        <p14:creationId xmlns:p14="http://schemas.microsoft.com/office/powerpoint/2010/main" val="24072082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g85e632a49d_0_3: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3" name="Google Shape;633;g85e632a49d_0_3:notes"/>
          <p:cNvSpPr txBox="1">
            <a:spLocks noGrp="1"/>
          </p:cNvSpPr>
          <p:nvPr>
            <p:ph type="body" idx="1"/>
          </p:nvPr>
        </p:nvSpPr>
        <p:spPr>
          <a:xfrm>
            <a:off x="709930" y="4925408"/>
            <a:ext cx="5679300" cy="4029900"/>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34" name="Google Shape;634;g85e632a49d_0_3:notes"/>
          <p:cNvSpPr txBox="1">
            <a:spLocks noGrp="1"/>
          </p:cNvSpPr>
          <p:nvPr>
            <p:ph type="sldNum" idx="12"/>
          </p:nvPr>
        </p:nvSpPr>
        <p:spPr>
          <a:xfrm>
            <a:off x="4021295" y="9721108"/>
            <a:ext cx="3076500" cy="513600"/>
          </a:xfrm>
          <a:prstGeom prst="rect">
            <a:avLst/>
          </a:prstGeom>
        </p:spPr>
        <p:txBody>
          <a:bodyPr spcFirstLastPara="1" wrap="square" lIns="99075" tIns="49525" rIns="99075" bIns="49525" anchor="b" anchorCtr="0">
            <a:noAutofit/>
          </a:bodyPr>
          <a:lstStyle/>
          <a:p>
            <a:pPr marL="0" lvl="0" indent="0" algn="r" rtl="0">
              <a:spcBef>
                <a:spcPts val="0"/>
              </a:spcBef>
              <a:spcAft>
                <a:spcPts val="0"/>
              </a:spcAft>
              <a:buNone/>
            </a:pPr>
            <a:fld id="{00000000-1234-1234-1234-123412341234}" type="slidenum">
              <a:rPr lang="en-AU"/>
              <a:t>27</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8"/>
        <p:cNvGrpSpPr/>
        <p:nvPr/>
      </p:nvGrpSpPr>
      <p:grpSpPr>
        <a:xfrm>
          <a:off x="0" y="0"/>
          <a:ext cx="0" cy="0"/>
          <a:chOff x="0" y="0"/>
          <a:chExt cx="0" cy="0"/>
        </a:xfrm>
      </p:grpSpPr>
      <p:sp>
        <p:nvSpPr>
          <p:cNvPr id="639" name="Google Shape;639;p34: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People resist change when it involves </a:t>
            </a:r>
            <a:r>
              <a:rPr kumimoji="1" lang="en-GB" sz="1200" b="1" kern="1200" dirty="0">
                <a:solidFill>
                  <a:schemeClr val="tx1"/>
                </a:solidFill>
                <a:effectLst/>
                <a:latin typeface="Arial" panose="020B0604020202020204" pitchFamily="34" charset="0"/>
                <a:ea typeface="+mn-ea"/>
                <a:cs typeface="+mn-cs"/>
              </a:rPr>
              <a:t>loss of</a:t>
            </a:r>
            <a:r>
              <a:rPr kumimoji="1" lang="en-GB" sz="1200" kern="1200" dirty="0">
                <a:solidFill>
                  <a:schemeClr val="tx1"/>
                </a:solidFill>
                <a:effectLst/>
                <a:latin typeface="Arial" panose="020B0604020202020204" pitchFamily="34" charset="0"/>
                <a:ea typeface="+mn-ea"/>
                <a:cs typeface="+mn-cs"/>
              </a:rPr>
              <a:t>:</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Status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Identity</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Power</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Comfort</a:t>
            </a:r>
          </a:p>
          <a:p>
            <a:endParaRPr kumimoji="1" lang="en-GB" sz="1200" b="1" kern="1200" dirty="0">
              <a:solidFill>
                <a:schemeClr val="tx1"/>
              </a:solidFill>
              <a:effectLst/>
              <a:latin typeface="Arial" panose="020B0604020202020204" pitchFamily="34" charset="0"/>
              <a:ea typeface="+mn-ea"/>
              <a:cs typeface="+mn-cs"/>
            </a:endParaRP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Office return mandates triggered resistance because employees perceived a loss of flexibility.</a:t>
            </a:r>
          </a:p>
          <a:p>
            <a:pPr marL="0" lvl="0" indent="0" algn="l" rtl="0">
              <a:spcBef>
                <a:spcPts val="0"/>
              </a:spcBef>
              <a:spcAft>
                <a:spcPts val="0"/>
              </a:spcAft>
              <a:buNone/>
            </a:pPr>
            <a:endParaRPr dirty="0"/>
          </a:p>
        </p:txBody>
      </p:sp>
      <p:sp>
        <p:nvSpPr>
          <p:cNvPr id="640" name="Google Shape;640;p34: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4"/>
        <p:cNvGrpSpPr/>
        <p:nvPr/>
      </p:nvGrpSpPr>
      <p:grpSpPr>
        <a:xfrm>
          <a:off x="0" y="0"/>
          <a:ext cx="0" cy="0"/>
          <a:chOff x="0" y="0"/>
          <a:chExt cx="0" cy="0"/>
        </a:xfrm>
      </p:grpSpPr>
      <p:sp>
        <p:nvSpPr>
          <p:cNvPr id="645" name="Google Shape;645;p35: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pPr marL="0" lvl="0" indent="0" algn="l" rtl="0">
              <a:spcBef>
                <a:spcPts val="0"/>
              </a:spcBef>
              <a:spcAft>
                <a:spcPts val="0"/>
              </a:spcAft>
              <a:buNone/>
            </a:pPr>
            <a:endParaRPr/>
          </a:p>
        </p:txBody>
      </p:sp>
      <p:sp>
        <p:nvSpPr>
          <p:cNvPr id="646" name="Google Shape;646;p35: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p39:notes"/>
          <p:cNvSpPr txBox="1">
            <a:spLocks noGrp="1"/>
          </p:cNvSpPr>
          <p:nvPr>
            <p:ph type="sldNum" idx="12"/>
          </p:nvPr>
        </p:nvSpPr>
        <p:spPr>
          <a:xfrm>
            <a:off x="4023092" y="8917422"/>
            <a:ext cx="3077739" cy="469424"/>
          </a:xfrm>
          <a:prstGeom prst="rect">
            <a:avLst/>
          </a:prstGeom>
          <a:noFill/>
          <a:ln>
            <a:noFill/>
          </a:ln>
        </p:spPr>
        <p:txBody>
          <a:bodyPr spcFirstLastPara="1" wrap="square" lIns="94200" tIns="47100" rIns="94200" bIns="47100" anchor="b" anchorCtr="0">
            <a:noAutofit/>
          </a:bodyPr>
          <a:lstStyle/>
          <a:p>
            <a:pPr marL="0" marR="0" lvl="0" indent="0" algn="l" rtl="0">
              <a:lnSpc>
                <a:spcPct val="100000"/>
              </a:lnSpc>
              <a:spcBef>
                <a:spcPts val="0"/>
              </a:spcBef>
              <a:spcAft>
                <a:spcPts val="0"/>
              </a:spcAft>
              <a:buNone/>
            </a:pPr>
            <a:fld id="{00000000-1234-1234-1234-123412341234}" type="slidenum">
              <a:rPr lang="en-AU" sz="1200" b="0" i="0" u="none" strike="noStrike" cap="none">
                <a:solidFill>
                  <a:schemeClr val="dk1"/>
                </a:solidFill>
                <a:latin typeface="Arial"/>
                <a:ea typeface="Arial"/>
                <a:cs typeface="Arial"/>
                <a:sym typeface="Arial"/>
              </a:rPr>
              <a:t>30</a:t>
            </a:fld>
            <a:endParaRPr sz="1200" b="0" i="0" u="none" strike="noStrike" cap="none">
              <a:solidFill>
                <a:schemeClr val="dk1"/>
              </a:solidFill>
              <a:latin typeface="Arial"/>
              <a:ea typeface="Arial"/>
              <a:cs typeface="Arial"/>
              <a:sym typeface="Arial"/>
            </a:endParaRPr>
          </a:p>
        </p:txBody>
      </p:sp>
      <p:sp>
        <p:nvSpPr>
          <p:cNvPr id="761" name="Google Shape;761;p39:notes"/>
          <p:cNvSpPr>
            <a:spLocks noGrp="1" noRot="1" noChangeAspect="1"/>
          </p:cNvSpPr>
          <p:nvPr>
            <p:ph type="sldImg" idx="2"/>
          </p:nvPr>
        </p:nvSpPr>
        <p:spPr>
          <a:xfrm>
            <a:off x="423863" y="704850"/>
            <a:ext cx="6256337" cy="3519488"/>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762" name="Google Shape;762;p39:notes"/>
          <p:cNvSpPr txBox="1">
            <a:spLocks noGrp="1"/>
          </p:cNvSpPr>
          <p:nvPr>
            <p:ph type="body" idx="1"/>
          </p:nvPr>
        </p:nvSpPr>
        <p:spPr>
          <a:xfrm>
            <a:off x="122237" y="4084637"/>
            <a:ext cx="6980238" cy="4224597"/>
          </a:xfrm>
          <a:prstGeom prst="rect">
            <a:avLst/>
          </a:prstGeom>
          <a:noFill/>
          <a:ln>
            <a:noFill/>
          </a:ln>
        </p:spPr>
        <p:txBody>
          <a:bodyPr spcFirstLastPara="1" wrap="square" lIns="99075" tIns="49525" rIns="99075" bIns="49525" anchor="t" anchorCtr="0">
            <a:noAutofit/>
          </a:bodyPr>
          <a:lstStyle/>
          <a:p>
            <a:pPr marL="457200" lvl="0" indent="-228600" algn="l" rtl="0">
              <a:lnSpc>
                <a:spcPct val="100000"/>
              </a:lnSpc>
              <a:spcBef>
                <a:spcPts val="0"/>
              </a:spcBef>
              <a:spcAft>
                <a:spcPts val="0"/>
              </a:spcAft>
              <a:buSzPts val="1400"/>
              <a:buNone/>
            </a:pPr>
            <a:r>
              <a:rPr lang="en-AU" dirty="0">
                <a:latin typeface="Arial"/>
                <a:ea typeface="Arial"/>
                <a:cs typeface="Arial"/>
                <a:sym typeface="Arial"/>
              </a:rPr>
              <a:t> Understanding and knowing how to regulate stress, tension and conflict is one of the most differentiating and important Adaptive Leadership skills…..let’s explore why</a:t>
            </a:r>
            <a:endParaRPr sz="1000" dirty="0"/>
          </a:p>
          <a:p>
            <a:pPr marL="457200" lvl="0" indent="-228600" algn="l" rtl="0">
              <a:lnSpc>
                <a:spcPct val="100000"/>
              </a:lnSpc>
              <a:spcBef>
                <a:spcPts val="0"/>
              </a:spcBef>
              <a:spcAft>
                <a:spcPts val="0"/>
              </a:spcAft>
              <a:buClr>
                <a:srgbClr val="002060"/>
              </a:buClr>
              <a:buSzPts val="1000"/>
              <a:buFont typeface="Noto Sans Symbols"/>
              <a:buChar char="▪"/>
            </a:pPr>
            <a:r>
              <a:rPr lang="en-AU" sz="1000" dirty="0"/>
              <a:t>Disequilibrium in the social system context is an increased level of urgency, conflict and </a:t>
            </a:r>
            <a:r>
              <a:rPr lang="en-AU" sz="1000" dirty="0">
                <a:solidFill>
                  <a:srgbClr val="0000FF"/>
                </a:solidFill>
              </a:rPr>
              <a:t>tension generated by adaptive challenges. </a:t>
            </a:r>
            <a:endParaRPr sz="1000" dirty="0"/>
          </a:p>
          <a:p>
            <a:pPr marL="457200" lvl="0" indent="-228600" algn="l" rtl="0">
              <a:lnSpc>
                <a:spcPct val="100000"/>
              </a:lnSpc>
              <a:spcBef>
                <a:spcPts val="0"/>
              </a:spcBef>
              <a:spcAft>
                <a:spcPts val="0"/>
              </a:spcAft>
              <a:buClr>
                <a:srgbClr val="002060"/>
              </a:buClr>
              <a:buSzPts val="1000"/>
              <a:buFont typeface="Noto Sans Symbols"/>
              <a:buChar char="▪"/>
            </a:pPr>
            <a:r>
              <a:rPr lang="en-AU" sz="1000" dirty="0"/>
              <a:t>To exercise leadership one must </a:t>
            </a:r>
            <a:r>
              <a:rPr lang="en-AU" sz="1000" dirty="0">
                <a:solidFill>
                  <a:srgbClr val="0000FF"/>
                </a:solidFill>
              </a:rPr>
              <a:t>overcome the work evasion mechanisms</a:t>
            </a:r>
            <a:r>
              <a:rPr lang="en-AU" sz="1000" dirty="0"/>
              <a:t> and help people learn </a:t>
            </a:r>
            <a:r>
              <a:rPr lang="en-AU" sz="1000" dirty="0">
                <a:solidFill>
                  <a:schemeClr val="hlink"/>
                </a:solidFill>
              </a:rPr>
              <a:t>despite their resistance</a:t>
            </a:r>
            <a:r>
              <a:rPr lang="en-AU" sz="1000" dirty="0"/>
              <a:t>.</a:t>
            </a:r>
            <a:endParaRPr sz="1000" dirty="0">
              <a:latin typeface="Arial"/>
              <a:ea typeface="Arial"/>
              <a:cs typeface="Arial"/>
              <a:sym typeface="Arial"/>
            </a:endParaRPr>
          </a:p>
          <a:p>
            <a:pPr marL="457200" lvl="0" indent="-228600" algn="l" rtl="0">
              <a:lnSpc>
                <a:spcPct val="100000"/>
              </a:lnSpc>
              <a:spcBef>
                <a:spcPts val="0"/>
              </a:spcBef>
              <a:spcAft>
                <a:spcPts val="0"/>
              </a:spcAft>
              <a:buSzPts val="1400"/>
              <a:buNone/>
            </a:pPr>
            <a:r>
              <a:rPr lang="en-AU" sz="1000" dirty="0">
                <a:latin typeface="Arial"/>
                <a:ea typeface="Arial"/>
                <a:cs typeface="Arial"/>
                <a:sym typeface="Arial"/>
              </a:rPr>
              <a:t>Let’s talk more about that challenge to your basic assumptions and values. Leadership authors Ronald Heifetz and Marty Linsky present Adaptive Learning as a model for looking at how people learn and make changes to their perspectives, needs, biases, values or beliefs. Successfully changing your basic assumptions—that is </a:t>
            </a:r>
            <a:r>
              <a:rPr lang="en-AU" sz="1000" i="1" dirty="0">
                <a:latin typeface="Arial"/>
                <a:ea typeface="Arial"/>
                <a:cs typeface="Arial"/>
                <a:sym typeface="Arial"/>
              </a:rPr>
              <a:t>adapting—requires</a:t>
            </a:r>
            <a:r>
              <a:rPr lang="en-AU" sz="1000" dirty="0">
                <a:latin typeface="Arial"/>
                <a:ea typeface="Arial"/>
                <a:cs typeface="Arial"/>
                <a:sym typeface="Arial"/>
              </a:rPr>
              <a:t> some level of discomfort, which they refer to as disequilibrium.  If the level of disequilibrium is too low, then people just avoid the work or the problem is merely a technical one, and not an adaptive one. This is depicted in the yellow zone on the screen. If your group is here they are not motivated to learn and grow at all. Whatever adaptive problem you are facing won’t be solved. </a:t>
            </a:r>
            <a:endParaRPr dirty="0"/>
          </a:p>
          <a:p>
            <a:pPr marL="457200" lvl="0" indent="-228600" algn="l" rtl="0">
              <a:lnSpc>
                <a:spcPct val="100000"/>
              </a:lnSpc>
              <a:spcBef>
                <a:spcPts val="0"/>
              </a:spcBef>
              <a:spcAft>
                <a:spcPts val="0"/>
              </a:spcAft>
              <a:buSzPts val="1400"/>
              <a:buNone/>
            </a:pPr>
            <a:r>
              <a:rPr lang="en-AU" sz="1000" dirty="0">
                <a:latin typeface="Arial"/>
                <a:ea typeface="Arial"/>
                <a:cs typeface="Arial"/>
                <a:sym typeface="Arial"/>
              </a:rPr>
              <a:t>Now take a look at the zone in red: If you push people too hard, in effect turn up too much heat under the issue or make the pace too fast, then you exceed their limits of tolerance—and they don’t adapt. They just melt down. They retreat Innovation and productivity both evaporate! </a:t>
            </a:r>
            <a:endParaRPr dirty="0"/>
          </a:p>
          <a:p>
            <a:pPr marL="457200" lvl="0" indent="-228600" algn="l" rtl="0">
              <a:lnSpc>
                <a:spcPct val="100000"/>
              </a:lnSpc>
              <a:spcBef>
                <a:spcPts val="0"/>
              </a:spcBef>
              <a:spcAft>
                <a:spcPts val="0"/>
              </a:spcAft>
              <a:buSzPts val="1400"/>
              <a:buNone/>
            </a:pPr>
            <a:r>
              <a:rPr lang="en-AU" sz="1000" dirty="0">
                <a:latin typeface="Arial"/>
                <a:ea typeface="Arial"/>
                <a:cs typeface="Arial"/>
                <a:sym typeface="Arial"/>
              </a:rPr>
              <a:t>Now focus on the green zone: that’s the area of productive distress. </a:t>
            </a:r>
            <a:r>
              <a:rPr lang="en-AU" sz="1000" i="1" dirty="0">
                <a:latin typeface="Arial"/>
                <a:ea typeface="Arial"/>
                <a:cs typeface="Arial"/>
                <a:sym typeface="Arial"/>
              </a:rPr>
              <a:t>That’s</a:t>
            </a:r>
            <a:r>
              <a:rPr lang="en-AU" sz="1000" dirty="0">
                <a:latin typeface="Arial"/>
                <a:ea typeface="Arial"/>
                <a:cs typeface="Arial"/>
                <a:sym typeface="Arial"/>
              </a:rPr>
              <a:t> where innovation happens. The point of this is—if people can’t adapt, then they can’t learn. If they can’t learn then they can’t change and grow. If they can’t do these things then they cannot innovate. As a leader, you need to find that significant point where people are pushed </a:t>
            </a:r>
            <a:r>
              <a:rPr lang="en-AU" sz="1000" i="1" dirty="0">
                <a:latin typeface="Arial"/>
                <a:ea typeface="Arial"/>
                <a:cs typeface="Arial"/>
                <a:sym typeface="Arial"/>
              </a:rPr>
              <a:t>just enough</a:t>
            </a:r>
            <a:r>
              <a:rPr lang="en-AU" sz="1000" dirty="0">
                <a:latin typeface="Arial"/>
                <a:ea typeface="Arial"/>
                <a:cs typeface="Arial"/>
                <a:sym typeface="Arial"/>
              </a:rPr>
              <a:t> out of their comfort zones so that they do learn, change their perspectives, and grow, in short—they function as a learning organisation. As a leader, you have to find the right pace, the right motivators, create just the right sense of urgency, to bring your team into this range of “productive distress”.  </a:t>
            </a:r>
            <a:endParaRPr dirty="0"/>
          </a:p>
          <a:p>
            <a:pPr marL="457200" lvl="0" indent="-228600" algn="l" rtl="0">
              <a:lnSpc>
                <a:spcPct val="100000"/>
              </a:lnSpc>
              <a:spcBef>
                <a:spcPts val="0"/>
              </a:spcBef>
              <a:spcAft>
                <a:spcPts val="0"/>
              </a:spcAft>
              <a:buSzPts val="1400"/>
              <a:buNone/>
            </a:pPr>
            <a:r>
              <a:rPr lang="en-AU" sz="1000" dirty="0">
                <a:latin typeface="Arial"/>
                <a:ea typeface="Arial"/>
                <a:cs typeface="Arial"/>
                <a:sym typeface="Arial"/>
              </a:rPr>
              <a:t>Keeping your team in the green zone requires that you as a leader keep close tabs on the stress level of the group so that the proverbial heat isn’t up too high for them to function. As the leader, you have to help the team be brutally honest about what is real, what the current reality is like, and help them constantly gauge how far they are from their vision.  You will need to encourage them so they feel the future they’re creating is worth what they are losing by changing and giving up their status quo. Leaders need to hold the group responsible for the work at hand and make sure they implement their decisions and are accountable for their results. Praising and celebrating success is essential once they have accomplished their tasks.</a:t>
            </a:r>
            <a:endParaRPr dirty="0"/>
          </a:p>
          <a:p>
            <a:pPr marL="457200" lvl="0" indent="-228600" algn="l" rtl="0">
              <a:lnSpc>
                <a:spcPct val="100000"/>
              </a:lnSpc>
              <a:spcBef>
                <a:spcPts val="0"/>
              </a:spcBef>
              <a:spcAft>
                <a:spcPts val="0"/>
              </a:spcAft>
              <a:buSzPts val="1400"/>
              <a:buNone/>
            </a:pPr>
            <a:endParaRPr sz="1000" dirty="0">
              <a:latin typeface="Arial"/>
              <a:ea typeface="Arial"/>
              <a:cs typeface="Arial"/>
              <a:sym typeface="Arial"/>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9"/>
        <p:cNvGrpSpPr/>
        <p:nvPr/>
      </p:nvGrpSpPr>
      <p:grpSpPr>
        <a:xfrm>
          <a:off x="0" y="0"/>
          <a:ext cx="0" cy="0"/>
          <a:chOff x="0" y="0"/>
          <a:chExt cx="0" cy="0"/>
        </a:xfrm>
      </p:grpSpPr>
      <p:sp>
        <p:nvSpPr>
          <p:cNvPr id="790" name="Google Shape;790;p40:notes"/>
          <p:cNvSpPr txBox="1">
            <a:spLocks noGrp="1"/>
          </p:cNvSpPr>
          <p:nvPr>
            <p:ph type="body" idx="1"/>
          </p:nvPr>
        </p:nvSpPr>
        <p:spPr>
          <a:xfrm>
            <a:off x="709930" y="4925408"/>
            <a:ext cx="5679440" cy="4029879"/>
          </a:xfrm>
          <a:prstGeom prst="rect">
            <a:avLst/>
          </a:prstGeom>
        </p:spPr>
        <p:txBody>
          <a:bodyPr spcFirstLastPara="1" wrap="square" lIns="99075" tIns="49525" rIns="99075" bIns="49525" anchor="t" anchorCtr="0">
            <a:noAutofit/>
          </a:bodyPr>
          <a:lstStyle/>
          <a:p>
            <a:r>
              <a:rPr kumimoji="1" lang="en-GB" sz="1200" kern="1200" dirty="0">
                <a:solidFill>
                  <a:schemeClr val="tx1"/>
                </a:solidFill>
                <a:effectLst/>
                <a:latin typeface="Arial" panose="020B0604020202020204" pitchFamily="34" charset="0"/>
                <a:ea typeface="+mn-ea"/>
                <a:cs typeface="+mn-cs"/>
              </a:rPr>
              <a:t>Leaders must keep teams in the </a:t>
            </a:r>
            <a:r>
              <a:rPr kumimoji="1" lang="en-GB" sz="1200" b="1" kern="1200" dirty="0">
                <a:solidFill>
                  <a:schemeClr val="tx1"/>
                </a:solidFill>
                <a:effectLst/>
                <a:latin typeface="Arial" panose="020B0604020202020204" pitchFamily="34" charset="0"/>
                <a:ea typeface="+mn-ea"/>
                <a:cs typeface="+mn-cs"/>
              </a:rPr>
              <a:t>productive discomfort zone</a:t>
            </a:r>
            <a:r>
              <a:rPr kumimoji="1" lang="en-GB" sz="1200" kern="1200" dirty="0">
                <a:solidFill>
                  <a:schemeClr val="tx1"/>
                </a:solidFill>
                <a:effectLst/>
                <a:latin typeface="Arial" panose="020B0604020202020204" pitchFamily="34" charset="0"/>
                <a:ea typeface="+mn-ea"/>
                <a:cs typeface="+mn-cs"/>
              </a:rPr>
              <a:t>:</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Too little tension → complacency</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Too much → burnout</a:t>
            </a: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High-growth </a:t>
            </a:r>
            <a:r>
              <a:rPr kumimoji="1" lang="en-GB" sz="1200" kern="1200" dirty="0" err="1">
                <a:solidFill>
                  <a:schemeClr val="tx1"/>
                </a:solidFill>
                <a:effectLst/>
                <a:latin typeface="Arial" panose="020B0604020202020204" pitchFamily="34" charset="0"/>
                <a:ea typeface="+mn-ea"/>
                <a:cs typeface="+mn-cs"/>
              </a:rPr>
              <a:t>startups</a:t>
            </a:r>
            <a:r>
              <a:rPr kumimoji="1" lang="en-GB" sz="1200" kern="1200" dirty="0">
                <a:solidFill>
                  <a:schemeClr val="tx1"/>
                </a:solidFill>
                <a:effectLst/>
                <a:latin typeface="Arial" panose="020B0604020202020204" pitchFamily="34" charset="0"/>
                <a:ea typeface="+mn-ea"/>
                <a:cs typeface="+mn-cs"/>
              </a:rPr>
              <a:t> often fail due to excessive pressure without psychological safety.</a:t>
            </a:r>
          </a:p>
          <a:p>
            <a:pPr marL="0" lvl="0" indent="0" algn="l" rtl="0">
              <a:spcBef>
                <a:spcPts val="0"/>
              </a:spcBef>
              <a:spcAft>
                <a:spcPts val="0"/>
              </a:spcAft>
              <a:buNone/>
            </a:pPr>
            <a:endParaRPr dirty="0"/>
          </a:p>
        </p:txBody>
      </p:sp>
      <p:sp>
        <p:nvSpPr>
          <p:cNvPr id="791" name="Google Shape;791;p40: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41:notes"/>
          <p:cNvSpPr>
            <a:spLocks noGrp="1" noRot="1" noChangeAspect="1"/>
          </p:cNvSpPr>
          <p:nvPr>
            <p:ph type="sldImg" idx="2"/>
          </p:nvPr>
        </p:nvSpPr>
        <p:spPr>
          <a:xfrm>
            <a:off x="481013" y="1279525"/>
            <a:ext cx="6138862" cy="34544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97" name="Google Shape;797;p41:notes"/>
          <p:cNvSpPr txBox="1">
            <a:spLocks noGrp="1"/>
          </p:cNvSpPr>
          <p:nvPr>
            <p:ph type="body" idx="1"/>
          </p:nvPr>
        </p:nvSpPr>
        <p:spPr>
          <a:xfrm>
            <a:off x="709930" y="4925408"/>
            <a:ext cx="5679440" cy="4029879"/>
          </a:xfrm>
          <a:prstGeom prst="rect">
            <a:avLst/>
          </a:prstGeom>
          <a:noFill/>
          <a:ln>
            <a:noFill/>
          </a:ln>
        </p:spPr>
        <p:txBody>
          <a:bodyPr spcFirstLastPara="1" wrap="square" lIns="99075" tIns="49525" rIns="99075" bIns="49525" anchor="t" anchorCtr="0">
            <a:noAutofit/>
          </a:bodyPr>
          <a:lstStyle/>
          <a:p>
            <a:r>
              <a:rPr kumimoji="1" lang="en-GB" sz="1200" b="1" kern="1200" dirty="0">
                <a:solidFill>
                  <a:schemeClr val="tx1"/>
                </a:solidFill>
                <a:effectLst/>
                <a:latin typeface="Arial" panose="020B0604020202020204" pitchFamily="34" charset="0"/>
                <a:ea typeface="+mn-ea"/>
                <a:cs typeface="+mn-cs"/>
              </a:rPr>
              <a:t>Amplifiers:</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Reflection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Experimentation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Safe failure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Imagination</a:t>
            </a:r>
          </a:p>
          <a:p>
            <a:r>
              <a:rPr kumimoji="1" lang="en-GB" sz="1200" b="1" kern="1200" dirty="0" err="1">
                <a:solidFill>
                  <a:schemeClr val="tx1"/>
                </a:solidFill>
                <a:effectLst/>
                <a:latin typeface="Arial" panose="020B0604020202020204" pitchFamily="34" charset="0"/>
                <a:ea typeface="+mn-ea"/>
                <a:cs typeface="+mn-cs"/>
              </a:rPr>
              <a:t>Derailers</a:t>
            </a:r>
            <a:r>
              <a:rPr kumimoji="1" lang="en-GB" sz="1200" b="1" kern="1200" dirty="0">
                <a:solidFill>
                  <a:schemeClr val="tx1"/>
                </a:solidFill>
                <a:effectLst/>
                <a:latin typeface="Arial" panose="020B0604020202020204" pitchFamily="34" charset="0"/>
                <a:ea typeface="+mn-ea"/>
                <a:cs typeface="+mn-cs"/>
              </a:rPr>
              <a:t>:</a:t>
            </a:r>
            <a:endParaRPr kumimoji="1" lang="en-GB" sz="1200" kern="1200" dirty="0">
              <a:solidFill>
                <a:schemeClr val="tx1"/>
              </a:solidFill>
              <a:effectLst/>
              <a:latin typeface="Arial" panose="020B0604020202020204" pitchFamily="34" charset="0"/>
              <a:ea typeface="+mn-ea"/>
              <a:cs typeface="+mn-cs"/>
            </a:endParaRP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Busyness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Constant meetings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Shallow work</a:t>
            </a: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Amazon’s “two-pizza teams” reduce complexity and protect deep work.</a:t>
            </a:r>
          </a:p>
          <a:p>
            <a:pPr marL="457200" marR="0" lvl="0" indent="-228600" algn="l" rtl="0">
              <a:lnSpc>
                <a:spcPct val="100000"/>
              </a:lnSpc>
              <a:spcBef>
                <a:spcPts val="0"/>
              </a:spcBef>
              <a:spcAft>
                <a:spcPts val="0"/>
              </a:spcAft>
              <a:buClr>
                <a:srgbClr val="000000"/>
              </a:buClr>
              <a:buSzPts val="1400"/>
              <a:buFont typeface="Arial"/>
              <a:buNone/>
            </a:pPr>
            <a:endParaRPr dirty="0"/>
          </a:p>
        </p:txBody>
      </p:sp>
      <p:sp>
        <p:nvSpPr>
          <p:cNvPr id="798" name="Google Shape;798;p41:notes"/>
          <p:cNvSpPr txBox="1">
            <a:spLocks noGrp="1"/>
          </p:cNvSpPr>
          <p:nvPr>
            <p:ph type="sldNum" idx="12"/>
          </p:nvPr>
        </p:nvSpPr>
        <p:spPr>
          <a:xfrm>
            <a:off x="4021295" y="9721108"/>
            <a:ext cx="3076363" cy="513507"/>
          </a:xfrm>
          <a:prstGeom prst="rect">
            <a:avLst/>
          </a:prstGeom>
          <a:noFill/>
          <a:ln>
            <a:noFill/>
          </a:ln>
        </p:spPr>
        <p:txBody>
          <a:bodyPr spcFirstLastPara="1" wrap="square" lIns="99075" tIns="49525" rIns="99075" bIns="49525" anchor="b" anchorCtr="0">
            <a:noAutofit/>
          </a:bodyPr>
          <a:lstStyle/>
          <a:p>
            <a:pPr marL="0" lvl="0" indent="0" algn="l" rtl="0">
              <a:lnSpc>
                <a:spcPct val="100000"/>
              </a:lnSpc>
              <a:spcBef>
                <a:spcPts val="0"/>
              </a:spcBef>
              <a:spcAft>
                <a:spcPts val="0"/>
              </a:spcAft>
              <a:buNone/>
            </a:pPr>
            <a:fld id="{00000000-1234-1234-1234-123412341234}" type="slidenum">
              <a:rPr lang="en-AU"/>
              <a:t>32</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NZ" dirty="0"/>
              <a:t>How much time a week do you think you spend on actual valuable work?</a:t>
            </a:r>
          </a:p>
          <a:p>
            <a:pPr marL="1422624" lvl="1" indent="-711312">
              <a:buFont typeface="+mj-lt"/>
              <a:buAutoNum type="arabicPeriod"/>
            </a:pPr>
            <a:r>
              <a:rPr lang="en-NZ" dirty="0"/>
              <a:t>1-10 hours</a:t>
            </a:r>
          </a:p>
          <a:p>
            <a:pPr marL="1422624" lvl="1" indent="-711312">
              <a:buFont typeface="+mj-lt"/>
              <a:buAutoNum type="arabicPeriod"/>
            </a:pPr>
            <a:r>
              <a:rPr lang="en-NZ" dirty="0"/>
              <a:t>11-20 hours</a:t>
            </a:r>
          </a:p>
          <a:p>
            <a:pPr marL="1422624" lvl="1" indent="-711312">
              <a:buFont typeface="+mj-lt"/>
              <a:buAutoNum type="arabicPeriod"/>
            </a:pPr>
            <a:r>
              <a:rPr lang="en-NZ" dirty="0"/>
              <a:t>21-30 hours</a:t>
            </a:r>
          </a:p>
          <a:p>
            <a:pPr marL="1422624" lvl="1" indent="-711312">
              <a:buFont typeface="+mj-lt"/>
              <a:buAutoNum type="arabicPeriod"/>
            </a:pPr>
            <a:r>
              <a:rPr lang="en-NZ" dirty="0"/>
              <a:t>31-40 hours</a:t>
            </a:r>
          </a:p>
          <a:p>
            <a:endParaRPr lang="en-NZ" dirty="0"/>
          </a:p>
          <a:p>
            <a:endParaRPr lang="en-NZ" dirty="0"/>
          </a:p>
          <a:p>
            <a:pPr marL="266742" indent="-266742">
              <a:buFont typeface="Arial" panose="020B0604020202020204" pitchFamily="34" charset="0"/>
              <a:buChar char="•"/>
            </a:pPr>
            <a:r>
              <a:rPr lang="en-NZ" dirty="0"/>
              <a:t>Research suggests that, on average, managers have fewer than seven hours per week of uninterrupted time to do deep versus shallow work</a:t>
            </a:r>
          </a:p>
          <a:p>
            <a:pPr marL="266742" indent="-266742">
              <a:buFont typeface="Arial" panose="020B0604020202020204" pitchFamily="34" charset="0"/>
              <a:buChar char="•"/>
            </a:pPr>
            <a:r>
              <a:rPr lang="en-NZ" dirty="0"/>
              <a:t>They spend the rest of their time attending meetings, sending e-communications or working in time increments of less than 20 minutes</a:t>
            </a:r>
          </a:p>
          <a:p>
            <a:pPr marL="266742" indent="-266742">
              <a:buFont typeface="Arial" panose="020B0604020202020204" pitchFamily="34" charset="0"/>
              <a:buChar char="•"/>
            </a:pPr>
            <a:r>
              <a:rPr lang="en-NZ" dirty="0"/>
              <a:t>Busyness drains energy, equals less innovation and engagement</a:t>
            </a:r>
          </a:p>
          <a:p>
            <a:pPr marL="266742" indent="-266742">
              <a:buFont typeface="Arial" panose="020B0604020202020204" pitchFamily="34" charset="0"/>
              <a:buChar char="•"/>
            </a:pPr>
            <a:r>
              <a:rPr lang="en-NZ" dirty="0"/>
              <a:t>Labour Productivity - measure of how efficiently inputs (capital and labour) are used in the economy to produce outputs – (goods and services), has been declining over the last 5 years and sits at less than 1% per annum</a:t>
            </a:r>
          </a:p>
          <a:p>
            <a:pPr marL="266742" indent="-266742">
              <a:buFont typeface="Arial" panose="020B0604020202020204" pitchFamily="34" charset="0"/>
              <a:buChar char="•"/>
            </a:pPr>
            <a:r>
              <a:rPr lang="en-NZ" dirty="0"/>
              <a:t>Perhaps explained by the fact that only 14% of employees are engaged in their jobs and showing up to work enthusiastic and motivated to be highly productive</a:t>
            </a:r>
          </a:p>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33</a:t>
            </a:fld>
            <a:endParaRPr lang="en-US" dirty="0"/>
          </a:p>
        </p:txBody>
      </p:sp>
    </p:spTree>
    <p:extLst>
      <p:ext uri="{BB962C8B-B14F-4D97-AF65-F5344CB8AC3E}">
        <p14:creationId xmlns:p14="http://schemas.microsoft.com/office/powerpoint/2010/main" val="9247516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GB" sz="1200" kern="1200" dirty="0">
                <a:solidFill>
                  <a:schemeClr val="tx1"/>
                </a:solidFill>
                <a:effectLst/>
                <a:latin typeface="Arial" panose="020B0604020202020204" pitchFamily="34" charset="0"/>
                <a:ea typeface="+mn-ea"/>
                <a:cs typeface="+mn-cs"/>
              </a:rPr>
              <a:t>Key practices: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Lean work</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Energy management</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Learning time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Reduced over-communication</a:t>
            </a:r>
          </a:p>
          <a:p>
            <a:r>
              <a:rPr kumimoji="1" lang="en-GB" sz="1200" b="1" kern="1200" dirty="0">
                <a:solidFill>
                  <a:schemeClr val="tx1"/>
                </a:solidFill>
                <a:effectLst/>
                <a:latin typeface="Arial" panose="020B0604020202020204" pitchFamily="34" charset="0"/>
                <a:ea typeface="+mn-ea"/>
                <a:cs typeface="+mn-cs"/>
              </a:rPr>
              <a:t>Example</a:t>
            </a:r>
            <a:endParaRPr kumimoji="1" lang="en-GB"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Microsoft Japan’s 4-day work week increased productivity by 40%.</a:t>
            </a:r>
          </a:p>
          <a:p>
            <a:endParaRPr lang="en-NZ" dirty="0"/>
          </a:p>
        </p:txBody>
      </p:sp>
      <p:sp>
        <p:nvSpPr>
          <p:cNvPr id="4" name="Slide Number Placeholder 3"/>
          <p:cNvSpPr>
            <a:spLocks noGrp="1"/>
          </p:cNvSpPr>
          <p:nvPr>
            <p:ph type="sldNum" sz="quarter" idx="5"/>
          </p:nvPr>
        </p:nvSpPr>
        <p:spPr/>
        <p:txBody>
          <a:bodyPr/>
          <a:lstStyle/>
          <a:p>
            <a:fld id="{20C7557C-4AE6-EA4F-81DB-276FE467BEAE}" type="slidenum">
              <a:rPr lang="en-US" smtClean="0"/>
              <a:pPr/>
              <a:t>34</a:t>
            </a:fld>
            <a:endParaRPr lang="en-US" dirty="0"/>
          </a:p>
        </p:txBody>
      </p:sp>
    </p:spTree>
    <p:extLst>
      <p:ext uri="{BB962C8B-B14F-4D97-AF65-F5344CB8AC3E}">
        <p14:creationId xmlns:p14="http://schemas.microsoft.com/office/powerpoint/2010/main" val="37298403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kumimoji="1" lang="en-GB" sz="1200" kern="1200" dirty="0">
                <a:solidFill>
                  <a:schemeClr val="tx1"/>
                </a:solidFill>
                <a:effectLst/>
                <a:latin typeface="Arial" panose="020B0604020202020204" pitchFamily="34" charset="0"/>
                <a:ea typeface="+mn-ea"/>
                <a:cs typeface="+mn-cs"/>
              </a:rPr>
              <a:t>Modern leadership requires: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Context awareness</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Adaptive thinking</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Emotional intelligence</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Learning orientation</a:t>
            </a:r>
          </a:p>
          <a:p>
            <a:pPr marL="171450" lvl="0" indent="-171450">
              <a:buFont typeface="Arial" panose="020B0604020202020204" pitchFamily="34" charset="0"/>
              <a:buChar char="•"/>
            </a:pPr>
            <a:r>
              <a:rPr kumimoji="1" lang="en-GB" sz="1200" kern="1200" dirty="0">
                <a:solidFill>
                  <a:schemeClr val="tx1"/>
                </a:solidFill>
                <a:effectLst/>
                <a:latin typeface="Arial" panose="020B0604020202020204" pitchFamily="34" charset="0"/>
                <a:ea typeface="+mn-ea"/>
                <a:cs typeface="+mn-cs"/>
              </a:rPr>
              <a:t>Strategic agility</a:t>
            </a:r>
          </a:p>
          <a:p>
            <a:r>
              <a:rPr kumimoji="1" lang="en-GB" sz="1200" kern="1200" dirty="0">
                <a:solidFill>
                  <a:schemeClr val="tx1"/>
                </a:solidFill>
                <a:effectLst/>
                <a:latin typeface="Arial" panose="020B0604020202020204" pitchFamily="34" charset="0"/>
                <a:ea typeface="+mn-ea"/>
                <a:cs typeface="+mn-cs"/>
              </a:rPr>
              <a:t>The VUCA and </a:t>
            </a:r>
            <a:r>
              <a:rPr kumimoji="1" lang="en-GB" sz="1200" kern="1200" dirty="0" err="1">
                <a:solidFill>
                  <a:schemeClr val="tx1"/>
                </a:solidFill>
                <a:effectLst/>
                <a:latin typeface="Arial" panose="020B0604020202020204" pitchFamily="34" charset="0"/>
                <a:ea typeface="+mn-ea"/>
                <a:cs typeface="+mn-cs"/>
              </a:rPr>
              <a:t>Cynefin</a:t>
            </a:r>
            <a:r>
              <a:rPr kumimoji="1" lang="en-GB" sz="1200" kern="1200" dirty="0">
                <a:solidFill>
                  <a:schemeClr val="tx1"/>
                </a:solidFill>
                <a:effectLst/>
                <a:latin typeface="Arial" panose="020B0604020202020204" pitchFamily="34" charset="0"/>
                <a:ea typeface="+mn-ea"/>
                <a:cs typeface="+mn-cs"/>
              </a:rPr>
              <a:t> frameworks help leaders </a:t>
            </a:r>
            <a:r>
              <a:rPr kumimoji="1" lang="en-GB" sz="1200" b="1" kern="1200" dirty="0">
                <a:solidFill>
                  <a:schemeClr val="tx1"/>
                </a:solidFill>
                <a:effectLst/>
                <a:latin typeface="Arial" panose="020B0604020202020204" pitchFamily="34" charset="0"/>
                <a:ea typeface="+mn-ea"/>
                <a:cs typeface="+mn-cs"/>
              </a:rPr>
              <a:t>diagnose uncertainty</a:t>
            </a:r>
            <a:r>
              <a:rPr kumimoji="1" lang="en-GB" sz="1200" kern="1200" dirty="0">
                <a:solidFill>
                  <a:schemeClr val="tx1"/>
                </a:solidFill>
                <a:effectLst/>
                <a:latin typeface="Arial" panose="020B0604020202020204" pitchFamily="34" charset="0"/>
                <a:ea typeface="+mn-ea"/>
                <a:cs typeface="+mn-cs"/>
              </a:rPr>
              <a:t>, while adaptive leadership provides the tools to </a:t>
            </a:r>
            <a:r>
              <a:rPr kumimoji="1" lang="en-GB" sz="1200" b="1" kern="1200" dirty="0">
                <a:solidFill>
                  <a:schemeClr val="tx1"/>
                </a:solidFill>
                <a:effectLst/>
                <a:latin typeface="Arial" panose="020B0604020202020204" pitchFamily="34" charset="0"/>
                <a:ea typeface="+mn-ea"/>
                <a:cs typeface="+mn-cs"/>
              </a:rPr>
              <a:t>respond effectively</a:t>
            </a:r>
            <a:r>
              <a:rPr kumimoji="1" lang="en-GB" sz="1200" kern="1200" dirty="0">
                <a:solidFill>
                  <a:schemeClr val="tx1"/>
                </a:solidFill>
                <a:effectLst/>
                <a:latin typeface="Arial" panose="020B0604020202020204" pitchFamily="34" charset="0"/>
                <a:ea typeface="+mn-ea"/>
                <a:cs typeface="+mn-cs"/>
              </a:rPr>
              <a: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20/01/2026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20/01/2026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20/01/2026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20/01/2026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20/01/2026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20/01/2026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20/01/2026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20/01/2026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20/01/2026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20/01/2026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20/01/2026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Section Header">
  <p:cSld name="1_Section Header">
    <p:bg>
      <p:bgPr>
        <a:solidFill>
          <a:schemeClr val="lt2"/>
        </a:solidFill>
        <a:effectLst/>
      </p:bgPr>
    </p:bg>
    <p:spTree>
      <p:nvGrpSpPr>
        <p:cNvPr id="1" name="Shape 39"/>
        <p:cNvGrpSpPr/>
        <p:nvPr/>
      </p:nvGrpSpPr>
      <p:grpSpPr>
        <a:xfrm>
          <a:off x="0" y="0"/>
          <a:ext cx="0" cy="0"/>
          <a:chOff x="0" y="0"/>
          <a:chExt cx="0" cy="0"/>
        </a:xfrm>
      </p:grpSpPr>
      <p:sp>
        <p:nvSpPr>
          <p:cNvPr id="40" name="Google Shape;40;p52"/>
          <p:cNvSpPr txBox="1">
            <a:spLocks noGrp="1"/>
          </p:cNvSpPr>
          <p:nvPr>
            <p:ph type="ctrTitle"/>
          </p:nvPr>
        </p:nvSpPr>
        <p:spPr>
          <a:xfrm>
            <a:off x="1" y="3214800"/>
            <a:ext cx="12193201" cy="784800"/>
          </a:xfrm>
          <a:prstGeom prst="rect">
            <a:avLst/>
          </a:prstGeom>
          <a:noFill/>
          <a:ln>
            <a:noFill/>
          </a:ln>
        </p:spPr>
        <p:txBody>
          <a:bodyPr spcFirstLastPara="1" wrap="square" lIns="91425" tIns="45700" rIns="91425" bIns="45700" anchor="t" anchorCtr="0">
            <a:noAutofit/>
          </a:bodyPr>
          <a:lstStyle>
            <a:lvl1pPr lvl="0" algn="ctr">
              <a:lnSpc>
                <a:spcPct val="90000"/>
              </a:lnSpc>
              <a:spcBef>
                <a:spcPts val="0"/>
              </a:spcBef>
              <a:spcAft>
                <a:spcPts val="0"/>
              </a:spcAft>
              <a:buClr>
                <a:schemeClr val="lt1"/>
              </a:buClr>
              <a:buSzPts val="7200"/>
              <a:buFont typeface="Play"/>
              <a:buNone/>
              <a:defRPr sz="5400">
                <a:solidFill>
                  <a:schemeClr val="l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52"/>
          <p:cNvSpPr txBox="1">
            <a:spLocks noGrp="1"/>
          </p:cNvSpPr>
          <p:nvPr>
            <p:ph type="subTitle" idx="1"/>
          </p:nvPr>
        </p:nvSpPr>
        <p:spPr>
          <a:xfrm>
            <a:off x="1126800" y="4294801"/>
            <a:ext cx="9939600" cy="381859"/>
          </a:xfrm>
          <a:prstGeom prst="rect">
            <a:avLst/>
          </a:prstGeom>
          <a:noFill/>
          <a:ln>
            <a:noFill/>
          </a:ln>
        </p:spPr>
        <p:txBody>
          <a:bodyPr spcFirstLastPara="1" wrap="square" lIns="91425" tIns="45700" rIns="91425" bIns="45700" anchor="t" anchorCtr="0">
            <a:spAutoFit/>
          </a:bodyPr>
          <a:lstStyle>
            <a:lvl1pPr lvl="0" algn="l">
              <a:lnSpc>
                <a:spcPct val="90000"/>
              </a:lnSpc>
              <a:spcBef>
                <a:spcPts val="750"/>
              </a:spcBef>
              <a:spcAft>
                <a:spcPts val="0"/>
              </a:spcAft>
              <a:buClr>
                <a:schemeClr val="lt1"/>
              </a:buClr>
              <a:buSzPts val="1800"/>
              <a:buFont typeface="Arial"/>
              <a:buChar char="•"/>
              <a:defRPr sz="1350" b="0">
                <a:solidFill>
                  <a:schemeClr val="lt1"/>
                </a:solidFill>
                <a:latin typeface="Arial"/>
                <a:ea typeface="Arial"/>
                <a:cs typeface="Arial"/>
                <a:sym typeface="Arial"/>
              </a:defRPr>
            </a:lvl1pPr>
            <a:lvl2pPr lvl="1" algn="ctr">
              <a:lnSpc>
                <a:spcPct val="90000"/>
              </a:lnSpc>
              <a:spcBef>
                <a:spcPts val="375"/>
              </a:spcBef>
              <a:spcAft>
                <a:spcPts val="0"/>
              </a:spcAft>
              <a:buClr>
                <a:schemeClr val="dk1"/>
              </a:buClr>
              <a:buSzPts val="2000"/>
              <a:buNone/>
              <a:defRPr sz="1500"/>
            </a:lvl2pPr>
            <a:lvl3pPr lvl="2" algn="ctr">
              <a:lnSpc>
                <a:spcPct val="90000"/>
              </a:lnSpc>
              <a:spcBef>
                <a:spcPts val="375"/>
              </a:spcBef>
              <a:spcAft>
                <a:spcPts val="0"/>
              </a:spcAft>
              <a:buClr>
                <a:schemeClr val="dk1"/>
              </a:buClr>
              <a:buSzPts val="1800"/>
              <a:buNone/>
              <a:defRPr sz="1350"/>
            </a:lvl3pPr>
            <a:lvl4pPr lvl="3" algn="ctr">
              <a:lnSpc>
                <a:spcPct val="90000"/>
              </a:lnSpc>
              <a:spcBef>
                <a:spcPts val="375"/>
              </a:spcBef>
              <a:spcAft>
                <a:spcPts val="0"/>
              </a:spcAft>
              <a:buClr>
                <a:schemeClr val="dk1"/>
              </a:buClr>
              <a:buSzPts val="1600"/>
              <a:buNone/>
              <a:defRPr sz="1200"/>
            </a:lvl4pPr>
            <a:lvl5pPr lvl="4" algn="ctr">
              <a:lnSpc>
                <a:spcPct val="90000"/>
              </a:lnSpc>
              <a:spcBef>
                <a:spcPts val="375"/>
              </a:spcBef>
              <a:spcAft>
                <a:spcPts val="0"/>
              </a:spcAft>
              <a:buClr>
                <a:schemeClr val="dk1"/>
              </a:buClr>
              <a:buSzPts val="1600"/>
              <a:buNone/>
              <a:defRPr sz="1200"/>
            </a:lvl5pPr>
            <a:lvl6pPr lvl="5" algn="ctr">
              <a:lnSpc>
                <a:spcPct val="90000"/>
              </a:lnSpc>
              <a:spcBef>
                <a:spcPts val="375"/>
              </a:spcBef>
              <a:spcAft>
                <a:spcPts val="0"/>
              </a:spcAft>
              <a:buClr>
                <a:schemeClr val="dk1"/>
              </a:buClr>
              <a:buSzPts val="1600"/>
              <a:buNone/>
              <a:defRPr sz="1200"/>
            </a:lvl6pPr>
            <a:lvl7pPr lvl="6" algn="ctr">
              <a:lnSpc>
                <a:spcPct val="90000"/>
              </a:lnSpc>
              <a:spcBef>
                <a:spcPts val="375"/>
              </a:spcBef>
              <a:spcAft>
                <a:spcPts val="0"/>
              </a:spcAft>
              <a:buClr>
                <a:schemeClr val="dk1"/>
              </a:buClr>
              <a:buSzPts val="1600"/>
              <a:buNone/>
              <a:defRPr sz="1200"/>
            </a:lvl7pPr>
            <a:lvl8pPr lvl="7" algn="ctr">
              <a:lnSpc>
                <a:spcPct val="90000"/>
              </a:lnSpc>
              <a:spcBef>
                <a:spcPts val="375"/>
              </a:spcBef>
              <a:spcAft>
                <a:spcPts val="0"/>
              </a:spcAft>
              <a:buClr>
                <a:schemeClr val="dk1"/>
              </a:buClr>
              <a:buSzPts val="1600"/>
              <a:buNone/>
              <a:defRPr sz="1200"/>
            </a:lvl8pPr>
            <a:lvl9pPr lvl="8" algn="ctr">
              <a:lnSpc>
                <a:spcPct val="90000"/>
              </a:lnSpc>
              <a:spcBef>
                <a:spcPts val="375"/>
              </a:spcBef>
              <a:spcAft>
                <a:spcPts val="0"/>
              </a:spcAft>
              <a:buClr>
                <a:schemeClr val="dk1"/>
              </a:buClr>
              <a:buSzPts val="1600"/>
              <a:buNone/>
              <a:defRPr sz="1200"/>
            </a:lvl9pPr>
          </a:lstStyle>
          <a:p>
            <a:endParaRPr/>
          </a:p>
        </p:txBody>
      </p:sp>
    </p:spTree>
    <p:extLst>
      <p:ext uri="{BB962C8B-B14F-4D97-AF65-F5344CB8AC3E}">
        <p14:creationId xmlns:p14="http://schemas.microsoft.com/office/powerpoint/2010/main" val="12713979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29"/>
        <p:cNvGrpSpPr/>
        <p:nvPr/>
      </p:nvGrpSpPr>
      <p:grpSpPr>
        <a:xfrm>
          <a:off x="0" y="0"/>
          <a:ext cx="0" cy="0"/>
          <a:chOff x="0" y="0"/>
          <a:chExt cx="0" cy="0"/>
        </a:xfrm>
      </p:grpSpPr>
      <p:sp>
        <p:nvSpPr>
          <p:cNvPr id="30" name="Google Shape;30;p50"/>
          <p:cNvSpPr/>
          <p:nvPr/>
        </p:nvSpPr>
        <p:spPr>
          <a:xfrm>
            <a:off x="-25813" y="970627"/>
            <a:ext cx="11435183" cy="5887381"/>
          </a:xfrm>
          <a:prstGeom prst="rect">
            <a:avLst/>
          </a:prstGeom>
          <a:solidFill>
            <a:srgbClr val="00ABDE">
              <a:alpha val="5882"/>
            </a:srgbClr>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2117"/>
              <a:buFont typeface="Arial"/>
              <a:buNone/>
            </a:pPr>
            <a:endParaRPr sz="1588" b="0" i="0" u="none" strike="noStrike" cap="none">
              <a:solidFill>
                <a:schemeClr val="lt1"/>
              </a:solidFill>
              <a:latin typeface="Arial"/>
              <a:ea typeface="Arial"/>
              <a:cs typeface="Arial"/>
              <a:sym typeface="Arial"/>
            </a:endParaRPr>
          </a:p>
        </p:txBody>
      </p:sp>
      <p:sp>
        <p:nvSpPr>
          <p:cNvPr id="31" name="Google Shape;31;p50"/>
          <p:cNvSpPr txBox="1">
            <a:spLocks noGrp="1"/>
          </p:cNvSpPr>
          <p:nvPr>
            <p:ph type="title"/>
          </p:nvPr>
        </p:nvSpPr>
        <p:spPr>
          <a:xfrm>
            <a:off x="608407" y="403200"/>
            <a:ext cx="10799999" cy="5652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lt2"/>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50"/>
          <p:cNvSpPr/>
          <p:nvPr/>
        </p:nvSpPr>
        <p:spPr>
          <a:xfrm>
            <a:off x="0" y="972147"/>
            <a:ext cx="11409363" cy="80590"/>
          </a:xfrm>
          <a:prstGeom prst="rect">
            <a:avLst/>
          </a:prstGeom>
          <a:solidFill>
            <a:schemeClr val="accent1"/>
          </a:solidFill>
          <a:ln>
            <a:noFill/>
          </a:ln>
        </p:spPr>
        <p:txBody>
          <a:bodyPr spcFirstLastPara="1" wrap="square" lIns="68569" tIns="34275" rIns="68569" bIns="34275" anchor="ctr" anchorCtr="0">
            <a:noAutofit/>
          </a:bodyPr>
          <a:lstStyle/>
          <a:p>
            <a:pPr marL="0" marR="0" lvl="0" indent="0" algn="ctr" rtl="0">
              <a:lnSpc>
                <a:spcPct val="100000"/>
              </a:lnSpc>
              <a:spcBef>
                <a:spcPts val="0"/>
              </a:spcBef>
              <a:spcAft>
                <a:spcPts val="0"/>
              </a:spcAft>
              <a:buClr>
                <a:srgbClr val="000000"/>
              </a:buClr>
              <a:buSzPts val="1000"/>
              <a:buFont typeface="Arial"/>
              <a:buNone/>
            </a:pPr>
            <a:endParaRPr sz="750" b="0" i="0" u="none" strike="noStrike" cap="none">
              <a:solidFill>
                <a:srgbClr val="00ABDE"/>
              </a:solidFill>
              <a:latin typeface="Arial"/>
              <a:ea typeface="Arial"/>
              <a:cs typeface="Arial"/>
              <a:sym typeface="Arial"/>
            </a:endParaRPr>
          </a:p>
        </p:txBody>
      </p:sp>
      <p:sp>
        <p:nvSpPr>
          <p:cNvPr id="33" name="Google Shape;33;p50"/>
          <p:cNvSpPr txBox="1"/>
          <p:nvPr/>
        </p:nvSpPr>
        <p:spPr>
          <a:xfrm>
            <a:off x="539761" y="1490417"/>
            <a:ext cx="1725177" cy="2389075"/>
          </a:xfrm>
          <a:prstGeom prst="rect">
            <a:avLst/>
          </a:prstGeom>
          <a:noFill/>
          <a:ln>
            <a:noFill/>
          </a:ln>
        </p:spPr>
        <p:txBody>
          <a:bodyPr spcFirstLastPara="1" wrap="square" lIns="68569" tIns="34275" rIns="68569" bIns="34275" anchor="t" anchorCtr="0">
            <a:spAutoFit/>
          </a:bodyPr>
          <a:lstStyle/>
          <a:p>
            <a:pPr marL="0" marR="0" lvl="0" indent="0" algn="l" rtl="0">
              <a:lnSpc>
                <a:spcPct val="100000"/>
              </a:lnSpc>
              <a:spcBef>
                <a:spcPts val="0"/>
              </a:spcBef>
              <a:spcAft>
                <a:spcPts val="0"/>
              </a:spcAft>
              <a:buClr>
                <a:srgbClr val="000000"/>
              </a:buClr>
              <a:buSzPts val="19900"/>
              <a:buFont typeface="Arial"/>
              <a:buNone/>
            </a:pPr>
            <a:r>
              <a:rPr lang="en-AU" sz="14925" b="0" i="0" u="none" strike="noStrike" cap="none">
                <a:solidFill>
                  <a:srgbClr val="0091C1"/>
                </a:solidFill>
                <a:latin typeface="Play"/>
                <a:ea typeface="Play"/>
                <a:cs typeface="Play"/>
                <a:sym typeface="Play"/>
              </a:rPr>
              <a:t>“</a:t>
            </a:r>
            <a:endParaRPr sz="1050" b="0" i="0" u="none" strike="noStrike" cap="none">
              <a:solidFill>
                <a:srgbClr val="000000"/>
              </a:solidFill>
              <a:latin typeface="Arial"/>
              <a:ea typeface="Arial"/>
              <a:cs typeface="Arial"/>
              <a:sym typeface="Arial"/>
            </a:endParaRPr>
          </a:p>
        </p:txBody>
      </p:sp>
      <p:sp>
        <p:nvSpPr>
          <p:cNvPr id="34" name="Google Shape;34;p50"/>
          <p:cNvSpPr txBox="1">
            <a:spLocks noGrp="1"/>
          </p:cNvSpPr>
          <p:nvPr>
            <p:ph type="body" idx="1"/>
          </p:nvPr>
        </p:nvSpPr>
        <p:spPr>
          <a:xfrm>
            <a:off x="1816099" y="2298458"/>
            <a:ext cx="8232000" cy="3887999"/>
          </a:xfrm>
          <a:prstGeom prst="rect">
            <a:avLst/>
          </a:prstGeom>
          <a:noFill/>
          <a:ln>
            <a:noFill/>
          </a:ln>
        </p:spPr>
        <p:txBody>
          <a:bodyPr spcFirstLastPara="1" wrap="square" lIns="91425" tIns="45700" rIns="91425" bIns="45700" anchor="t" anchorCtr="0">
            <a:normAutofit/>
          </a:bodyPr>
          <a:lstStyle>
            <a:lvl1pPr marL="342900" lvl="0" indent="-171450" algn="l">
              <a:lnSpc>
                <a:spcPct val="90000"/>
              </a:lnSpc>
              <a:spcBef>
                <a:spcPts val="750"/>
              </a:spcBef>
              <a:spcAft>
                <a:spcPts val="0"/>
              </a:spcAft>
              <a:buClr>
                <a:schemeClr val="dk1"/>
              </a:buClr>
              <a:buSzPts val="2400"/>
              <a:buNone/>
              <a:defRPr sz="1800"/>
            </a:lvl1pPr>
            <a:lvl2pPr marL="685800" lvl="1" indent="-257175" algn="l">
              <a:lnSpc>
                <a:spcPct val="90000"/>
              </a:lnSpc>
              <a:spcBef>
                <a:spcPts val="375"/>
              </a:spcBef>
              <a:spcAft>
                <a:spcPts val="0"/>
              </a:spcAft>
              <a:buClr>
                <a:schemeClr val="dk1"/>
              </a:buClr>
              <a:buSzPts val="1800"/>
              <a:buChar char="•"/>
              <a:defRPr/>
            </a:lvl2pPr>
            <a:lvl3pPr marL="1028700" lvl="2" indent="-257175" algn="l">
              <a:lnSpc>
                <a:spcPct val="90000"/>
              </a:lnSpc>
              <a:spcBef>
                <a:spcPts val="375"/>
              </a:spcBef>
              <a:spcAft>
                <a:spcPts val="0"/>
              </a:spcAft>
              <a:buClr>
                <a:schemeClr val="dk1"/>
              </a:buClr>
              <a:buSzPts val="1800"/>
              <a:buChar char="•"/>
              <a:defRPr/>
            </a:lvl3pPr>
            <a:lvl4pPr marL="1371600" lvl="3" indent="-257175" algn="l">
              <a:lnSpc>
                <a:spcPct val="90000"/>
              </a:lnSpc>
              <a:spcBef>
                <a:spcPts val="375"/>
              </a:spcBef>
              <a:spcAft>
                <a:spcPts val="0"/>
              </a:spcAft>
              <a:buClr>
                <a:schemeClr val="dk1"/>
              </a:buClr>
              <a:buSzPts val="1800"/>
              <a:buChar char="•"/>
              <a:defRPr/>
            </a:lvl4pPr>
            <a:lvl5pPr marL="1714500" lvl="4" indent="-257175" algn="l">
              <a:lnSpc>
                <a:spcPct val="90000"/>
              </a:lnSpc>
              <a:spcBef>
                <a:spcPts val="375"/>
              </a:spcBef>
              <a:spcAft>
                <a:spcPts val="0"/>
              </a:spcAft>
              <a:buClr>
                <a:schemeClr val="dk1"/>
              </a:buClr>
              <a:buSzPts val="1800"/>
              <a:buChar char="•"/>
              <a:defRPr/>
            </a:lvl5pPr>
            <a:lvl6pPr marL="2057400" lvl="5" indent="-257175" algn="l">
              <a:lnSpc>
                <a:spcPct val="90000"/>
              </a:lnSpc>
              <a:spcBef>
                <a:spcPts val="375"/>
              </a:spcBef>
              <a:spcAft>
                <a:spcPts val="0"/>
              </a:spcAft>
              <a:buClr>
                <a:schemeClr val="dk1"/>
              </a:buClr>
              <a:buSzPts val="1800"/>
              <a:buChar char="•"/>
              <a:defRPr/>
            </a:lvl6pPr>
            <a:lvl7pPr marL="2400300" lvl="6" indent="-257175" algn="l">
              <a:lnSpc>
                <a:spcPct val="90000"/>
              </a:lnSpc>
              <a:spcBef>
                <a:spcPts val="375"/>
              </a:spcBef>
              <a:spcAft>
                <a:spcPts val="0"/>
              </a:spcAft>
              <a:buClr>
                <a:schemeClr val="dk1"/>
              </a:buClr>
              <a:buSzPts val="1800"/>
              <a:buChar char="•"/>
              <a:defRPr/>
            </a:lvl7pPr>
            <a:lvl8pPr marL="2743200" lvl="7" indent="-257175" algn="l">
              <a:lnSpc>
                <a:spcPct val="90000"/>
              </a:lnSpc>
              <a:spcBef>
                <a:spcPts val="375"/>
              </a:spcBef>
              <a:spcAft>
                <a:spcPts val="0"/>
              </a:spcAft>
              <a:buClr>
                <a:schemeClr val="dk1"/>
              </a:buClr>
              <a:buSzPts val="1800"/>
              <a:buChar char="•"/>
              <a:defRPr/>
            </a:lvl8pPr>
            <a:lvl9pPr marL="3086100" lvl="8" indent="-257175" algn="l">
              <a:lnSpc>
                <a:spcPct val="90000"/>
              </a:lnSpc>
              <a:spcBef>
                <a:spcPts val="375"/>
              </a:spcBef>
              <a:spcAft>
                <a:spcPts val="0"/>
              </a:spcAft>
              <a:buClr>
                <a:schemeClr val="dk1"/>
              </a:buClr>
              <a:buSzPts val="1800"/>
              <a:buChar char="•"/>
              <a:defRPr/>
            </a:lvl9pPr>
          </a:lstStyle>
          <a:p>
            <a:endParaRPr/>
          </a:p>
        </p:txBody>
      </p:sp>
    </p:spTree>
    <p:extLst>
      <p:ext uri="{BB962C8B-B14F-4D97-AF65-F5344CB8AC3E}">
        <p14:creationId xmlns:p14="http://schemas.microsoft.com/office/powerpoint/2010/main" val="1466606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20/01/2026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hbr.org/2014/09/a-framework-for-understanding-vuca"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innovation-pedagogique.fr/article7320.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forbes.com/sites/travisbradberry/2012/11/09/leadership-2-0-are-you-an-adaptive-leader/"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4371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2 - VUCA Analysis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268760"/>
            <a:ext cx="10693188" cy="4032448"/>
          </a:xfrm>
          <a:prstGeom prst="rect">
            <a:avLst/>
          </a:prstGeom>
        </p:spPr>
        <p:txBody>
          <a:bodyPr/>
          <a:lstStyle/>
          <a:p>
            <a:pPr algn="just"/>
            <a:r>
              <a:rPr lang="en-GB" sz="2400" dirty="0"/>
              <a:t>To understand and appreciate the role of uncertainty and rapid environmental changes in International Business</a:t>
            </a:r>
          </a:p>
          <a:p>
            <a:pPr algn="just"/>
            <a:r>
              <a:rPr lang="en-GB" sz="2400" dirty="0"/>
              <a:t>Effectively use the VUCA and </a:t>
            </a:r>
            <a:r>
              <a:rPr lang="en-GB" sz="2400" dirty="0" err="1"/>
              <a:t>Cynefin</a:t>
            </a:r>
            <a:r>
              <a:rPr lang="en-GB" sz="2400" dirty="0"/>
              <a:t> frameworks to better understand the uncertainties facing IB and potential responses </a:t>
            </a:r>
          </a:p>
          <a:p>
            <a:pPr algn="just"/>
            <a:r>
              <a:rPr lang="en-GB" sz="2400" dirty="0"/>
              <a:t>To better understand and appreciate the role of adaptive leadership in uncertain environments</a:t>
            </a:r>
          </a:p>
          <a:p>
            <a:pPr algn="just"/>
            <a:r>
              <a:rPr lang="en-GB" sz="2400" dirty="0"/>
              <a:t>Contrast adaptive leadership with traditional models of leadership and to understand the traits of an adaptive leader</a:t>
            </a:r>
          </a:p>
          <a:p>
            <a:pPr algn="just"/>
            <a:r>
              <a:rPr lang="en-GB" sz="2400" dirty="0"/>
              <a:t>Contrast between adaptive and technical challenges and understand how to tailor your response accordingly</a:t>
            </a:r>
          </a:p>
          <a:p>
            <a:pPr algn="just"/>
            <a:endParaRPr lang="en-US" sz="2400" dirty="0"/>
          </a:p>
          <a:p>
            <a:endParaRPr lang="en-GB" sz="2400" dirty="0"/>
          </a:p>
          <a:p>
            <a:pPr marL="0" indent="0" eaLnBrk="1" hangingPunct="1">
              <a:buNone/>
              <a:defRPr/>
            </a:pPr>
            <a:endParaRPr lang="en-GB" altLang="en-US" sz="20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VUCA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268760"/>
            <a:ext cx="10729191" cy="4464496"/>
          </a:xfrm>
          <a:prstGeom prst="rect">
            <a:avLst/>
          </a:prstGeom>
        </p:spPr>
        <p:txBody>
          <a:bodyPr/>
          <a:lstStyle/>
          <a:p>
            <a:pPr marL="0" indent="0" eaLnBrk="1" hangingPunct="1">
              <a:buNone/>
              <a:defRPr/>
            </a:pPr>
            <a:r>
              <a:rPr lang="en-GB" sz="2400" dirty="0"/>
              <a:t>It’s become a trendy managerial acronym: </a:t>
            </a:r>
            <a:r>
              <a:rPr lang="en-GB" sz="2400" dirty="0">
                <a:hlinkClick r:id="rId3"/>
              </a:rPr>
              <a:t>VUCA, short for </a:t>
            </a:r>
            <a:r>
              <a:rPr lang="en-GB" sz="2400" i="1" dirty="0">
                <a:hlinkClick r:id="rId3"/>
              </a:rPr>
              <a:t>volatility, uncertainty, complexity, and ambiguity</a:t>
            </a:r>
            <a:r>
              <a:rPr lang="en-GB" sz="2400" i="1" dirty="0"/>
              <a:t>,</a:t>
            </a:r>
            <a:r>
              <a:rPr lang="en-GB" sz="2400" dirty="0"/>
              <a:t> and a catchall for “Hey, it’s crazy out there!” It’s also misleading: VUCA conflates four distinct types of challenges that demand four distinct types of responses. That makes it difficult to know how to approach a challenging situation and easy to use VUCA as a crutch, a way to throw off the hard work of strategy and planning—after all, you can’t prepare for a VUCA world, right?</a:t>
            </a:r>
            <a:endParaRPr lang="en-GB" altLang="en-US" sz="2400" dirty="0"/>
          </a:p>
        </p:txBody>
      </p:sp>
      <p:sp>
        <p:nvSpPr>
          <p:cNvPr id="4" name="Footer Placeholder 1">
            <a:extLst>
              <a:ext uri="{FF2B5EF4-FFF2-40B4-BE49-F238E27FC236}">
                <a16:creationId xmlns:a16="http://schemas.microsoft.com/office/drawing/2014/main" id="{0E10DDE2-39CE-6BFD-EE80-2EEE7FAFFB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575839"/>
          </a:xfrm>
        </p:spPr>
        <p:txBody>
          <a:bodyPr/>
          <a:lstStyle/>
          <a:p>
            <a:pPr eaLnBrk="1" hangingPunct="1"/>
            <a:r>
              <a:rPr lang="en-GB" altLang="en-US" sz="3600" b="1" dirty="0">
                <a:solidFill>
                  <a:schemeClr val="tx2">
                    <a:lumMod val="75000"/>
                  </a:schemeClr>
                </a:solidFill>
              </a:rPr>
              <a:t>VUCA FRAMEWORK</a:t>
            </a:r>
          </a:p>
        </p:txBody>
      </p:sp>
      <p:sp>
        <p:nvSpPr>
          <p:cNvPr id="2" name="Footer Placeholder 1">
            <a:extLst>
              <a:ext uri="{FF2B5EF4-FFF2-40B4-BE49-F238E27FC236}">
                <a16:creationId xmlns:a16="http://schemas.microsoft.com/office/drawing/2014/main" id="{87228900-10D0-112D-6F44-DD6180A8F38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4" name="Picture 3">
            <a:extLst>
              <a:ext uri="{FF2B5EF4-FFF2-40B4-BE49-F238E27FC236}">
                <a16:creationId xmlns:a16="http://schemas.microsoft.com/office/drawing/2014/main" id="{C49DEF02-77B3-4B9A-82EB-6F77EC8C7C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9576" y="575840"/>
            <a:ext cx="8601208" cy="5176182"/>
          </a:xfrm>
          <a:prstGeom prst="rect">
            <a:avLst/>
          </a:prstGeom>
        </p:spPr>
      </p:pic>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
          <p:cNvSpPr txBox="1"/>
          <p:nvPr/>
        </p:nvSpPr>
        <p:spPr>
          <a:xfrm>
            <a:off x="1559496" y="1293762"/>
            <a:ext cx="2267425" cy="3023874"/>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2400" dirty="0">
                <a:latin typeface="+mn-lt"/>
                <a:cs typeface="+mn-cs"/>
                <a:sym typeface="Arial"/>
              </a:rPr>
              <a:t>“The average lifespan of an S&amp;P 500 company has decreased from: 67 years (1920’s) to 15 years (today).”</a:t>
            </a:r>
            <a:endParaRPr sz="2400" dirty="0">
              <a:latin typeface="+mn-lt"/>
              <a:cs typeface="+mn-cs"/>
            </a:endParaRPr>
          </a:p>
        </p:txBody>
      </p:sp>
      <p:sp>
        <p:nvSpPr>
          <p:cNvPr id="223" name="Google Shape;223;p3"/>
          <p:cNvSpPr/>
          <p:nvPr/>
        </p:nvSpPr>
        <p:spPr>
          <a:xfrm>
            <a:off x="6083796" y="991901"/>
            <a:ext cx="4536282" cy="3627596"/>
          </a:xfrm>
          <a:prstGeom prst="rect">
            <a:avLst/>
          </a:prstGeom>
          <a:solidFill>
            <a:schemeClr val="lt1"/>
          </a:solidFill>
          <a:ln>
            <a:noFill/>
          </a:ln>
          <a:effectLst>
            <a:outerShdw dist="38100" dir="5400000" algn="t" rotWithShape="0">
              <a:schemeClr val="dk2">
                <a:alpha val="20000"/>
              </a:schemeClr>
            </a:outerShdw>
          </a:effectLst>
        </p:spPr>
        <p:txBody>
          <a:bodyPr spcFirstLastPara="1" wrap="square" lIns="68569" tIns="34275" rIns="68569" bIns="34275" anchor="ctr" anchorCtr="0">
            <a:noAutofit/>
          </a:bodyPr>
          <a:lstStyle/>
          <a:p>
            <a:pPr algn="ctr">
              <a:lnSpc>
                <a:spcPct val="95000"/>
              </a:lnSpc>
              <a:spcBef>
                <a:spcPts val="0"/>
              </a:spcBef>
              <a:spcAft>
                <a:spcPts val="0"/>
              </a:spcAft>
            </a:pPr>
            <a:r>
              <a:rPr lang="en-AU" sz="2880" b="1" dirty="0">
                <a:solidFill>
                  <a:schemeClr val="dk1"/>
                </a:solidFill>
                <a:latin typeface="Arial"/>
                <a:ea typeface="Arial"/>
                <a:cs typeface="Arial"/>
                <a:sym typeface="Arial"/>
              </a:rPr>
              <a:t>V</a:t>
            </a:r>
            <a:r>
              <a:rPr lang="en-AU" sz="2880" b="1" dirty="0">
                <a:solidFill>
                  <a:srgbClr val="7F7F7F"/>
                </a:solidFill>
                <a:latin typeface="Arial"/>
                <a:ea typeface="Arial"/>
                <a:cs typeface="Arial"/>
                <a:sym typeface="Arial"/>
              </a:rPr>
              <a:t>olatility</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U</a:t>
            </a:r>
            <a:r>
              <a:rPr lang="en-AU" sz="2880" b="1" dirty="0">
                <a:solidFill>
                  <a:srgbClr val="7F7F7F"/>
                </a:solidFill>
                <a:latin typeface="Arial"/>
                <a:ea typeface="Arial"/>
                <a:cs typeface="Arial"/>
                <a:sym typeface="Arial"/>
              </a:rPr>
              <a:t>ncertainty</a:t>
            </a:r>
            <a:endParaRPr dirty="0"/>
          </a:p>
          <a:p>
            <a:pPr algn="ctr">
              <a:lnSpc>
                <a:spcPct val="95000"/>
              </a:lnSpc>
              <a:spcBef>
                <a:spcPts val="0"/>
              </a:spcBef>
              <a:spcAft>
                <a:spcPts val="0"/>
              </a:spcAft>
            </a:pPr>
            <a:r>
              <a:rPr lang="en-AU" sz="10350" b="1" dirty="0">
                <a:solidFill>
                  <a:schemeClr val="dk1"/>
                </a:solidFill>
                <a:latin typeface="Arial"/>
                <a:ea typeface="Arial"/>
                <a:cs typeface="Arial"/>
                <a:sym typeface="Arial"/>
              </a:rPr>
              <a:t>VUCA</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C</a:t>
            </a:r>
            <a:r>
              <a:rPr lang="en-AU" sz="2880" b="1" dirty="0">
                <a:solidFill>
                  <a:srgbClr val="7F7F7F"/>
                </a:solidFill>
                <a:latin typeface="Arial"/>
                <a:ea typeface="Arial"/>
                <a:cs typeface="Arial"/>
                <a:sym typeface="Arial"/>
              </a:rPr>
              <a:t>omplexity</a:t>
            </a:r>
            <a:endParaRPr dirty="0"/>
          </a:p>
          <a:p>
            <a:pPr algn="ctr">
              <a:lnSpc>
                <a:spcPct val="95000"/>
              </a:lnSpc>
              <a:spcBef>
                <a:spcPts val="0"/>
              </a:spcBef>
              <a:spcAft>
                <a:spcPts val="0"/>
              </a:spcAft>
            </a:pPr>
            <a:r>
              <a:rPr lang="en-AU" sz="2880" b="1" dirty="0">
                <a:solidFill>
                  <a:schemeClr val="dk1"/>
                </a:solidFill>
                <a:latin typeface="Arial"/>
                <a:ea typeface="Arial"/>
                <a:cs typeface="Arial"/>
                <a:sym typeface="Arial"/>
              </a:rPr>
              <a:t>A</a:t>
            </a:r>
            <a:r>
              <a:rPr lang="en-AU" sz="2880" b="1" dirty="0">
                <a:solidFill>
                  <a:srgbClr val="7F7F7F"/>
                </a:solidFill>
                <a:latin typeface="Arial"/>
                <a:ea typeface="Arial"/>
                <a:cs typeface="Arial"/>
                <a:sym typeface="Arial"/>
              </a:rPr>
              <a:t>mbiguity</a:t>
            </a:r>
            <a:endParaRPr dirty="0"/>
          </a:p>
        </p:txBody>
      </p:sp>
      <p:sp>
        <p:nvSpPr>
          <p:cNvPr id="224" name="Google Shape;224;p3"/>
          <p:cNvSpPr txBox="1">
            <a:spLocks noGrp="1"/>
          </p:cNvSpPr>
          <p:nvPr>
            <p:ph type="sldNum" idx="4294967295"/>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5</a:t>
            </a:fld>
            <a:endParaRPr sz="563">
              <a:solidFill>
                <a:schemeClr val="dk1"/>
              </a:solidFil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AA1460-1D8E-49F8-8571-C39811BDC57A}"/>
              </a:ext>
            </a:extLst>
          </p:cNvPr>
          <p:cNvSpPr txBox="1"/>
          <p:nvPr/>
        </p:nvSpPr>
        <p:spPr>
          <a:xfrm>
            <a:off x="875225" y="1628800"/>
            <a:ext cx="6094070" cy="4062651"/>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mn-lt"/>
                <a:cs typeface="+mn-cs"/>
              </a:rPr>
              <a:t>Challenging environments influences attitudes to leadership</a:t>
            </a:r>
          </a:p>
          <a:p>
            <a:pPr marL="342900" indent="-342900">
              <a:buFont typeface="Arial" panose="020B0604020202020204" pitchFamily="34" charset="0"/>
              <a:buChar char="•"/>
            </a:pPr>
            <a:r>
              <a:rPr lang="en-GB" sz="2400" dirty="0">
                <a:latin typeface="+mn-lt"/>
                <a:cs typeface="+mn-cs"/>
              </a:rPr>
              <a:t>Leaders are both mistrusted and at the same time expected to offer solutions</a:t>
            </a:r>
          </a:p>
          <a:p>
            <a:endParaRPr lang="en-GB" sz="2400" dirty="0">
              <a:latin typeface="+mn-lt"/>
              <a:cs typeface="+mn-cs"/>
            </a:endParaRPr>
          </a:p>
          <a:p>
            <a:pPr marL="342900" indent="-342900">
              <a:buFont typeface="Arial" panose="020B0604020202020204" pitchFamily="34" charset="0"/>
              <a:buChar char="•"/>
            </a:pPr>
            <a:r>
              <a:rPr lang="en-GB" sz="2400" dirty="0">
                <a:latin typeface="+mn-lt"/>
                <a:cs typeface="+mn-cs"/>
              </a:rPr>
              <a:t>What are the key changes in your working environment in the last 5-10 years? </a:t>
            </a:r>
          </a:p>
          <a:p>
            <a:pPr marL="342900" indent="-342900">
              <a:buFont typeface="Arial" panose="020B0604020202020204" pitchFamily="34" charset="0"/>
              <a:buChar char="•"/>
            </a:pPr>
            <a:r>
              <a:rPr lang="en-GB" sz="2400" dirty="0">
                <a:latin typeface="+mn-lt"/>
                <a:cs typeface="+mn-cs"/>
              </a:rPr>
              <a:t>How do you think they have affected the practice of (effective) leadership?</a:t>
            </a:r>
          </a:p>
          <a:p>
            <a:pPr marL="0" indent="0">
              <a:buNone/>
            </a:pPr>
            <a:endParaRPr lang="en-GB" sz="2400" dirty="0">
              <a:latin typeface="+mn-lt"/>
              <a:cs typeface="+mn-cs"/>
            </a:endParaRPr>
          </a:p>
          <a:p>
            <a:pPr marL="0" indent="0">
              <a:buNone/>
            </a:pPr>
            <a:endParaRPr lang="en-GB" dirty="0">
              <a:solidFill>
                <a:schemeClr val="tx2"/>
              </a:solidFill>
            </a:endParaRPr>
          </a:p>
        </p:txBody>
      </p:sp>
      <p:sp>
        <p:nvSpPr>
          <p:cNvPr id="4" name="Title 2">
            <a:extLst>
              <a:ext uri="{FF2B5EF4-FFF2-40B4-BE49-F238E27FC236}">
                <a16:creationId xmlns:a16="http://schemas.microsoft.com/office/drawing/2014/main" id="{FF6A8D76-E507-4429-9C34-41EDC869F098}"/>
              </a:ext>
            </a:extLst>
          </p:cNvPr>
          <p:cNvSpPr txBox="1">
            <a:spLocks/>
          </p:cNvSpPr>
          <p:nvPr/>
        </p:nvSpPr>
        <p:spPr>
          <a:xfrm>
            <a:off x="-384720" y="810461"/>
            <a:ext cx="7848872" cy="574453"/>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sz="3600" b="1" dirty="0">
                <a:solidFill>
                  <a:schemeClr val="tx2">
                    <a:lumMod val="75000"/>
                  </a:schemeClr>
                </a:solidFill>
              </a:rPr>
              <a:t>Complex environments</a:t>
            </a:r>
          </a:p>
        </p:txBody>
      </p:sp>
      <p:pic>
        <p:nvPicPr>
          <p:cNvPr id="7" name="Picture Placeholder 7">
            <a:extLst>
              <a:ext uri="{FF2B5EF4-FFF2-40B4-BE49-F238E27FC236}">
                <a16:creationId xmlns:a16="http://schemas.microsoft.com/office/drawing/2014/main" id="{6DCD98EC-44FA-421C-9CD4-B73CDECC902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032104" y="1041150"/>
            <a:ext cx="4284671" cy="4426146"/>
          </a:xfrm>
          <a:prstGeom prst="rect">
            <a:avLst/>
          </a:prstGeom>
        </p:spPr>
      </p:pic>
    </p:spTree>
    <p:extLst>
      <p:ext uri="{BB962C8B-B14F-4D97-AF65-F5344CB8AC3E}">
        <p14:creationId xmlns:p14="http://schemas.microsoft.com/office/powerpoint/2010/main" val="16766954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10"/>
          <p:cNvSpPr txBox="1">
            <a:spLocks noGrp="1"/>
          </p:cNvSpPr>
          <p:nvPr>
            <p:ph type="title"/>
          </p:nvPr>
        </p:nvSpPr>
        <p:spPr>
          <a:xfrm>
            <a:off x="2275471" y="260648"/>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SzPts val="1800"/>
            </a:pPr>
            <a:r>
              <a:rPr lang="en-AU" sz="3600" b="1" dirty="0" err="1">
                <a:solidFill>
                  <a:schemeClr val="tx2">
                    <a:lumMod val="75000"/>
                  </a:schemeClr>
                </a:solidFill>
              </a:rPr>
              <a:t>Cynefin</a:t>
            </a:r>
            <a:r>
              <a:rPr lang="en-AU" sz="3600" b="1" dirty="0">
                <a:solidFill>
                  <a:schemeClr val="tx2">
                    <a:lumMod val="75000"/>
                  </a:schemeClr>
                </a:solidFill>
              </a:rPr>
              <a:t> Framework</a:t>
            </a:r>
            <a:endParaRPr sz="3600" b="1" dirty="0">
              <a:solidFill>
                <a:schemeClr val="tx2">
                  <a:lumMod val="75000"/>
                </a:schemeClr>
              </a:solidFill>
            </a:endParaRPr>
          </a:p>
        </p:txBody>
      </p:sp>
      <p:sp>
        <p:nvSpPr>
          <p:cNvPr id="309" name="Google Shape;309;p10"/>
          <p:cNvSpPr txBox="1"/>
          <p:nvPr/>
        </p:nvSpPr>
        <p:spPr>
          <a:xfrm>
            <a:off x="6834744" y="5644055"/>
            <a:ext cx="3245556" cy="196177"/>
          </a:xfrm>
          <a:prstGeom prst="rect">
            <a:avLst/>
          </a:prstGeom>
          <a:noFill/>
          <a:ln>
            <a:noFill/>
          </a:ln>
        </p:spPr>
        <p:txBody>
          <a:bodyPr spcFirstLastPara="1" wrap="square" lIns="34275" tIns="34275" rIns="34275" bIns="34275" anchor="t" anchorCtr="0">
            <a:spAutoFit/>
          </a:bodyPr>
          <a:lstStyle/>
          <a:p>
            <a:pPr algn="r">
              <a:spcBef>
                <a:spcPts val="0"/>
              </a:spcBef>
              <a:spcAft>
                <a:spcPts val="0"/>
              </a:spcAft>
            </a:pPr>
            <a:r>
              <a:rPr lang="en-AU" sz="825">
                <a:solidFill>
                  <a:srgbClr val="595959"/>
                </a:solidFill>
                <a:latin typeface="Arial"/>
                <a:ea typeface="Arial"/>
                <a:cs typeface="Arial"/>
                <a:sym typeface="Arial"/>
              </a:rPr>
              <a:t>source https://cognitive-edge.com</a:t>
            </a:r>
            <a:endParaRPr/>
          </a:p>
        </p:txBody>
      </p:sp>
      <p:sp>
        <p:nvSpPr>
          <p:cNvPr id="310" name="Google Shape;310;p10"/>
          <p:cNvSpPr/>
          <p:nvPr/>
        </p:nvSpPr>
        <p:spPr>
          <a:xfrm>
            <a:off x="1817489" y="731942"/>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
        <p:nvSpPr>
          <p:cNvPr id="311" name="Google Shape;311;p10"/>
          <p:cNvSpPr txBox="1"/>
          <p:nvPr/>
        </p:nvSpPr>
        <p:spPr>
          <a:xfrm>
            <a:off x="7608168" y="1916832"/>
            <a:ext cx="3390140" cy="1915879"/>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2400" dirty="0">
                <a:latin typeface="+mn-lt"/>
                <a:cs typeface="+mn-cs"/>
                <a:sym typeface="Arial"/>
              </a:rPr>
              <a:t>The dark domain in the centre is disorder</a:t>
            </a:r>
            <a:endParaRPr sz="2400" dirty="0">
              <a:latin typeface="+mn-lt"/>
              <a:cs typeface="+mn-cs"/>
            </a:endParaRPr>
          </a:p>
          <a:p>
            <a:pPr>
              <a:spcBef>
                <a:spcPts val="0"/>
              </a:spcBef>
              <a:spcAft>
                <a:spcPts val="0"/>
              </a:spcAft>
            </a:pPr>
            <a:endParaRPr sz="2400" dirty="0">
              <a:latin typeface="+mn-lt"/>
              <a:cs typeface="+mn-cs"/>
              <a:sym typeface="Arial"/>
            </a:endParaRPr>
          </a:p>
          <a:p>
            <a:pPr>
              <a:spcBef>
                <a:spcPts val="0"/>
              </a:spcBef>
              <a:spcAft>
                <a:spcPts val="0"/>
              </a:spcAft>
            </a:pPr>
            <a:r>
              <a:rPr lang="en-AU" sz="2400" dirty="0">
                <a:latin typeface="+mn-lt"/>
                <a:cs typeface="+mn-cs"/>
                <a:sym typeface="Arial"/>
              </a:rPr>
              <a:t>“Obvious” is sometimes labelled “Simple”</a:t>
            </a:r>
            <a:endParaRPr sz="2400" dirty="0">
              <a:latin typeface="+mn-lt"/>
              <a:cs typeface="+mn-cs"/>
            </a:endParaRPr>
          </a:p>
        </p:txBody>
      </p:sp>
      <p:pic>
        <p:nvPicPr>
          <p:cNvPr id="312" name="Google Shape;312;p10"/>
          <p:cNvPicPr preferRelativeResize="0"/>
          <p:nvPr/>
        </p:nvPicPr>
        <p:blipFill rotWithShape="1">
          <a:blip r:embed="rId3">
            <a:alphaModFix/>
          </a:blip>
          <a:srcRect/>
          <a:stretch/>
        </p:blipFill>
        <p:spPr>
          <a:xfrm>
            <a:off x="407368" y="839779"/>
            <a:ext cx="6120680" cy="4804276"/>
          </a:xfrm>
          <a:prstGeom prst="rect">
            <a:avLst/>
          </a:prstGeom>
          <a:noFill/>
          <a:ln>
            <a:noFill/>
          </a:ln>
        </p:spPr>
      </p:pic>
    </p:spTree>
    <p:extLst>
      <p:ext uri="{BB962C8B-B14F-4D97-AF65-F5344CB8AC3E}">
        <p14:creationId xmlns:p14="http://schemas.microsoft.com/office/powerpoint/2010/main" val="378630914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9">
          <a:extLst>
            <a:ext uri="{FF2B5EF4-FFF2-40B4-BE49-F238E27FC236}">
              <a16:creationId xmlns:a16="http://schemas.microsoft.com/office/drawing/2014/main" id="{46434F3B-2F39-D9D9-894C-EF0A64A0C7BC}"/>
            </a:ext>
          </a:extLst>
        </p:cNvPr>
        <p:cNvGrpSpPr/>
        <p:nvPr/>
      </p:nvGrpSpPr>
      <p:grpSpPr>
        <a:xfrm>
          <a:off x="0" y="0"/>
          <a:ext cx="0" cy="0"/>
          <a:chOff x="0" y="0"/>
          <a:chExt cx="0" cy="0"/>
        </a:xfrm>
      </p:grpSpPr>
      <p:sp>
        <p:nvSpPr>
          <p:cNvPr id="290" name="Google Shape;290;p7">
            <a:extLst>
              <a:ext uri="{FF2B5EF4-FFF2-40B4-BE49-F238E27FC236}">
                <a16:creationId xmlns:a16="http://schemas.microsoft.com/office/drawing/2014/main" id="{4D2976BD-9534-A018-06A7-79EFF2243C5C}"/>
              </a:ext>
            </a:extLst>
          </p:cNvPr>
          <p:cNvSpPr txBox="1">
            <a:spLocks noGrp="1"/>
          </p:cNvSpPr>
          <p:nvPr>
            <p:ph type="title"/>
          </p:nvPr>
        </p:nvSpPr>
        <p:spPr>
          <a:xfrm>
            <a:off x="1972695" y="404664"/>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Exercise: </a:t>
            </a:r>
            <a:r>
              <a:rPr lang="en-AU" sz="3600" b="1" dirty="0" err="1">
                <a:solidFill>
                  <a:schemeClr val="tx2">
                    <a:lumMod val="75000"/>
                  </a:schemeClr>
                </a:solidFill>
              </a:rPr>
              <a:t>Cynefin</a:t>
            </a:r>
            <a:r>
              <a:rPr lang="en-AU" sz="3600" b="1" dirty="0">
                <a:solidFill>
                  <a:schemeClr val="tx2">
                    <a:lumMod val="75000"/>
                  </a:schemeClr>
                </a:solidFill>
              </a:rPr>
              <a:t> and Your Work</a:t>
            </a:r>
            <a:br>
              <a:rPr lang="en-AU" sz="3600" dirty="0">
                <a:solidFill>
                  <a:schemeClr val="tx2"/>
                </a:solidFill>
              </a:rPr>
            </a:br>
            <a:endParaRPr sz="3600" b="1" dirty="0">
              <a:solidFill>
                <a:schemeClr val="tx2">
                  <a:lumMod val="75000"/>
                </a:schemeClr>
              </a:solidFill>
            </a:endParaRPr>
          </a:p>
        </p:txBody>
      </p:sp>
      <p:sp>
        <p:nvSpPr>
          <p:cNvPr id="291" name="Google Shape;291;p7">
            <a:extLst>
              <a:ext uri="{FF2B5EF4-FFF2-40B4-BE49-F238E27FC236}">
                <a16:creationId xmlns:a16="http://schemas.microsoft.com/office/drawing/2014/main" id="{908D2744-E8D7-383F-3AAB-71F48F700327}"/>
              </a:ext>
            </a:extLst>
          </p:cNvPr>
          <p:cNvSpPr txBox="1">
            <a:spLocks noGrp="1"/>
          </p:cNvSpPr>
          <p:nvPr>
            <p:ph type="body" idx="1"/>
          </p:nvPr>
        </p:nvSpPr>
        <p:spPr>
          <a:xfrm>
            <a:off x="623392" y="2938872"/>
            <a:ext cx="9865096" cy="980256"/>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marL="0" indent="0">
              <a:spcBef>
                <a:spcPts val="0"/>
              </a:spcBef>
              <a:spcAft>
                <a:spcPts val="0"/>
              </a:spcAft>
              <a:buClr>
                <a:schemeClr val="tx1"/>
              </a:buClr>
              <a:buSzPct val="80000"/>
              <a:buNone/>
            </a:pPr>
            <a:r>
              <a:rPr lang="en-GB" sz="2400" dirty="0">
                <a:latin typeface="+mn-lt"/>
                <a:cs typeface="+mn-cs"/>
                <a:sym typeface="Arial"/>
              </a:rPr>
              <a:t>List the top two or three of your work areas currently and put them in the </a:t>
            </a:r>
            <a:r>
              <a:rPr lang="en-GB" sz="2400" dirty="0" err="1">
                <a:latin typeface="+mn-lt"/>
                <a:cs typeface="+mn-cs"/>
                <a:sym typeface="Arial"/>
              </a:rPr>
              <a:t>Cynefin</a:t>
            </a:r>
            <a:r>
              <a:rPr lang="en-GB" sz="2400" dirty="0">
                <a:latin typeface="+mn-lt"/>
                <a:cs typeface="+mn-cs"/>
                <a:sym typeface="Arial"/>
              </a:rPr>
              <a:t> model, where do they stand?</a:t>
            </a:r>
          </a:p>
        </p:txBody>
      </p:sp>
    </p:spTree>
    <p:extLst>
      <p:ext uri="{BB962C8B-B14F-4D97-AF65-F5344CB8AC3E}">
        <p14:creationId xmlns:p14="http://schemas.microsoft.com/office/powerpoint/2010/main" val="425541861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Adaptive Leadership Primer</a:t>
            </a:r>
            <a:endParaRPr sz="3600" b="1" dirty="0">
              <a:solidFill>
                <a:schemeClr val="tx2">
                  <a:lumMod val="75000"/>
                </a:schemeClr>
              </a:solidFill>
            </a:endParaRPr>
          </a:p>
        </p:txBody>
      </p:sp>
    </p:spTree>
    <p:extLst>
      <p:ext uri="{BB962C8B-B14F-4D97-AF65-F5344CB8AC3E}">
        <p14:creationId xmlns:p14="http://schemas.microsoft.com/office/powerpoint/2010/main" val="1076482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Google Shape;236;p4"/>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algn="ctr" eaLnBrk="1" hangingPunct="1">
              <a:spcBef>
                <a:spcPct val="0"/>
              </a:spcBef>
              <a:spcAft>
                <a:spcPct val="0"/>
              </a:spcAft>
            </a:pPr>
            <a:r>
              <a:rPr lang="en-AU" sz="3600" b="1" dirty="0">
                <a:solidFill>
                  <a:schemeClr val="tx2">
                    <a:lumMod val="75000"/>
                  </a:schemeClr>
                </a:solidFill>
              </a:rPr>
              <a:t>What is Adaptive Leadership?</a:t>
            </a:r>
            <a:endParaRPr sz="3600" b="1" dirty="0">
              <a:solidFill>
                <a:schemeClr val="tx2">
                  <a:lumMod val="75000"/>
                </a:schemeClr>
              </a:solidFill>
            </a:endParaRPr>
          </a:p>
        </p:txBody>
      </p:sp>
      <p:sp>
        <p:nvSpPr>
          <p:cNvPr id="237" name="Google Shape;237;p4"/>
          <p:cNvSpPr txBox="1">
            <a:spLocks noGrp="1"/>
          </p:cNvSpPr>
          <p:nvPr>
            <p:ph type="body" idx="1"/>
          </p:nvPr>
        </p:nvSpPr>
        <p:spPr>
          <a:xfrm>
            <a:off x="2855640" y="2276872"/>
            <a:ext cx="6174000" cy="2915999"/>
          </a:xfrm>
          <a:prstGeom prst="rect">
            <a:avLst/>
          </a:prstGeom>
          <a:noFill/>
          <a:ln>
            <a:noFill/>
          </a:ln>
        </p:spPr>
        <p:txBody>
          <a:bodyPr spcFirstLastPara="1" vert="horz" wrap="square" lIns="68569" tIns="34275" rIns="68569" bIns="34275" numCol="1" anchor="t" anchorCtr="0" compatLnSpc="1">
            <a:prstTxWarp prst="textNoShape">
              <a:avLst/>
            </a:prstTxWarp>
            <a:normAutofit fontScale="85000" lnSpcReduction="20000"/>
          </a:bodyPr>
          <a:lstStyle/>
          <a:p>
            <a:pPr>
              <a:lnSpc>
                <a:spcPct val="80000"/>
              </a:lnSpc>
            </a:pPr>
            <a:r>
              <a:rPr lang="en-AU" sz="2400" dirty="0"/>
              <a:t>“Adaptive Leadership is a practical leadership</a:t>
            </a:r>
            <a:endParaRPr sz="2400" dirty="0"/>
          </a:p>
          <a:p>
            <a:pPr>
              <a:lnSpc>
                <a:spcPct val="80000"/>
              </a:lnSpc>
            </a:pPr>
            <a:r>
              <a:rPr lang="en-AU" sz="2400" dirty="0"/>
              <a:t>framework that helps individuals and</a:t>
            </a:r>
            <a:endParaRPr sz="2400" dirty="0"/>
          </a:p>
          <a:p>
            <a:pPr>
              <a:lnSpc>
                <a:spcPct val="80000"/>
              </a:lnSpc>
            </a:pPr>
            <a:r>
              <a:rPr lang="en-AU" sz="2400" dirty="0"/>
              <a:t>organisations adapt and thrive in challenging</a:t>
            </a:r>
            <a:endParaRPr sz="2400" dirty="0"/>
          </a:p>
          <a:p>
            <a:pPr>
              <a:lnSpc>
                <a:spcPct val="80000"/>
              </a:lnSpc>
            </a:pPr>
            <a:r>
              <a:rPr lang="en-AU" sz="2400" dirty="0"/>
              <a:t>environments. It is being able, both individually</a:t>
            </a:r>
            <a:endParaRPr sz="2400" dirty="0"/>
          </a:p>
          <a:p>
            <a:pPr>
              <a:lnSpc>
                <a:spcPct val="80000"/>
              </a:lnSpc>
            </a:pPr>
            <a:r>
              <a:rPr lang="en-AU" sz="2400" dirty="0"/>
              <a:t>and collectively, to take on the gradual but</a:t>
            </a:r>
            <a:endParaRPr sz="2400" dirty="0"/>
          </a:p>
          <a:p>
            <a:pPr>
              <a:lnSpc>
                <a:spcPct val="80000"/>
              </a:lnSpc>
            </a:pPr>
            <a:r>
              <a:rPr lang="en-AU" sz="2400" dirty="0"/>
              <a:t>meaningful process of change. It is about</a:t>
            </a:r>
            <a:endParaRPr sz="2400" dirty="0"/>
          </a:p>
          <a:p>
            <a:pPr>
              <a:lnSpc>
                <a:spcPct val="80000"/>
              </a:lnSpc>
            </a:pPr>
            <a:r>
              <a:rPr lang="en-AU" sz="2400" dirty="0"/>
              <a:t>diagnosing the essential from the expendable and</a:t>
            </a:r>
            <a:endParaRPr sz="2400" dirty="0"/>
          </a:p>
          <a:p>
            <a:pPr>
              <a:lnSpc>
                <a:spcPct val="80000"/>
              </a:lnSpc>
            </a:pPr>
            <a:r>
              <a:rPr lang="en-AU" sz="2400" dirty="0"/>
              <a:t>bringing about a real challenge to the status quo.”</a:t>
            </a:r>
            <a:br>
              <a:rPr lang="en-AU" sz="2400" dirty="0"/>
            </a:br>
            <a:endParaRPr lang="en-AU" sz="2400" dirty="0"/>
          </a:p>
          <a:p>
            <a:pPr>
              <a:lnSpc>
                <a:spcPct val="80000"/>
              </a:lnSpc>
            </a:pPr>
            <a:r>
              <a:rPr lang="en-AU" sz="2400" dirty="0"/>
              <a:t>~ Cambridge Leadership Associates</a:t>
            </a:r>
            <a:endParaRPr sz="2400" dirty="0"/>
          </a:p>
          <a:p>
            <a:pPr>
              <a:lnSpc>
                <a:spcPct val="80000"/>
              </a:lnSpc>
            </a:pP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ody of water with a mountain in the background&#10;&#10;Description generated with high confidence">
            <a:extLst>
              <a:ext uri="{FF2B5EF4-FFF2-40B4-BE49-F238E27FC236}">
                <a16:creationId xmlns:a16="http://schemas.microsoft.com/office/drawing/2014/main" id="{DA278E24-BD6E-4A95-9CD3-988B552782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8428" y="256717"/>
            <a:ext cx="3600400" cy="5275312"/>
          </a:xfrm>
          <a:prstGeom prst="rect">
            <a:avLst/>
          </a:prstGeom>
        </p:spPr>
      </p:pic>
      <p:sp>
        <p:nvSpPr>
          <p:cNvPr id="105477" name="Rectangle 4"/>
          <p:cNvSpPr>
            <a:spLocks noGrp="1" noChangeArrowheads="1"/>
          </p:cNvSpPr>
          <p:nvPr>
            <p:ph type="title"/>
          </p:nvPr>
        </p:nvSpPr>
        <p:spPr>
          <a:xfrm>
            <a:off x="1055440" y="1339851"/>
            <a:ext cx="3810474" cy="1296033"/>
          </a:xfrm>
          <a:noFill/>
          <a:ln>
            <a:solidFill>
              <a:schemeClr val="bg1"/>
            </a:solidFill>
          </a:ln>
        </p:spPr>
        <p:txBody>
          <a:bodyPr wrap="square">
            <a:normAutofit fontScale="90000"/>
          </a:bodyPr>
          <a:lstStyle/>
          <a:p>
            <a:r>
              <a:rPr lang="en-NZ" altLang="en-US" sz="4000" b="1" dirty="0">
                <a:solidFill>
                  <a:schemeClr val="tx2">
                    <a:lumMod val="75000"/>
                  </a:schemeClr>
                </a:solidFill>
              </a:rPr>
              <a:t>What Adaptive Leaders do </a:t>
            </a:r>
            <a:r>
              <a:rPr lang="en-NZ" altLang="en-US" dirty="0">
                <a:solidFill>
                  <a:schemeClr val="bg1"/>
                </a:solidFill>
              </a:rPr>
              <a:t>Really Do</a:t>
            </a:r>
          </a:p>
        </p:txBody>
      </p:sp>
      <p:sp>
        <p:nvSpPr>
          <p:cNvPr id="105478" name="Rectangle 5"/>
          <p:cNvSpPr>
            <a:spLocks noGrp="1" noChangeArrowheads="1"/>
          </p:cNvSpPr>
          <p:nvPr>
            <p:ph idx="1"/>
          </p:nvPr>
        </p:nvSpPr>
        <p:spPr>
          <a:xfrm>
            <a:off x="1055440" y="2635884"/>
            <a:ext cx="4104456" cy="2561717"/>
          </a:xfrm>
        </p:spPr>
        <p:txBody>
          <a:bodyPr>
            <a:noAutofit/>
          </a:bodyPr>
          <a:lstStyle/>
          <a:p>
            <a:pPr indent="-171450">
              <a:lnSpc>
                <a:spcPct val="80000"/>
              </a:lnSpc>
              <a:spcBef>
                <a:spcPts val="750"/>
              </a:spcBef>
              <a:spcAft>
                <a:spcPts val="0"/>
              </a:spcAft>
              <a:buClr>
                <a:schemeClr val="dk1"/>
              </a:buClr>
              <a:buSzPts val="2400"/>
              <a:buNone/>
            </a:pPr>
            <a:r>
              <a:rPr lang="en-NZ" altLang="ja-JP" sz="2400" dirty="0">
                <a:sym typeface="Myriad Pro Semibold"/>
              </a:rPr>
              <a:t>“They don’t make plans; they don’t solve problems; they don’t even organise people.  What leaders really do is prepare organisations for change and help them cope as they struggle through It”</a:t>
            </a:r>
          </a:p>
        </p:txBody>
      </p:sp>
    </p:spTree>
    <p:extLst>
      <p:ext uri="{BB962C8B-B14F-4D97-AF65-F5344CB8AC3E}">
        <p14:creationId xmlns:p14="http://schemas.microsoft.com/office/powerpoint/2010/main" val="368082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5"/>
          <p:cNvSpPr txBox="1">
            <a:spLocks noGrp="1"/>
          </p:cNvSpPr>
          <p:nvPr>
            <p:ph type="title"/>
          </p:nvPr>
        </p:nvSpPr>
        <p:spPr>
          <a:xfrm>
            <a:off x="2046000" y="18864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Characteristics of an Adaptive Leader</a:t>
            </a:r>
            <a:endParaRPr sz="3600" b="1" dirty="0">
              <a:solidFill>
                <a:schemeClr val="tx2">
                  <a:lumMod val="75000"/>
                </a:schemeClr>
              </a:solidFill>
            </a:endParaRPr>
          </a:p>
        </p:txBody>
      </p:sp>
      <p:pic>
        <p:nvPicPr>
          <p:cNvPr id="243" name="Google Shape;243;p5"/>
          <p:cNvPicPr preferRelativeResize="0"/>
          <p:nvPr/>
        </p:nvPicPr>
        <p:blipFill rotWithShape="1">
          <a:blip r:embed="rId3">
            <a:alphaModFix/>
          </a:blip>
          <a:srcRect t="11852"/>
          <a:stretch/>
        </p:blipFill>
        <p:spPr>
          <a:xfrm>
            <a:off x="1127448" y="764704"/>
            <a:ext cx="9577064" cy="4896544"/>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5AA3BF-3DA7-4E9A-AC74-F4B29E61E090}"/>
              </a:ext>
            </a:extLst>
          </p:cNvPr>
          <p:cNvSpPr>
            <a:spLocks noGrp="1"/>
          </p:cNvSpPr>
          <p:nvPr>
            <p:ph type="title"/>
          </p:nvPr>
        </p:nvSpPr>
        <p:spPr/>
        <p:txBody>
          <a:bodyPr/>
          <a:lstStyle/>
          <a:p>
            <a:pPr eaLnBrk="1" hangingPunct="1"/>
            <a:r>
              <a:rPr lang="en-US" sz="3600" b="1" dirty="0">
                <a:solidFill>
                  <a:schemeClr val="tx2">
                    <a:lumMod val="75000"/>
                  </a:schemeClr>
                </a:solidFill>
              </a:rPr>
              <a:t>Essential Mindset Shifts</a:t>
            </a:r>
          </a:p>
        </p:txBody>
      </p:sp>
      <p:sp>
        <p:nvSpPr>
          <p:cNvPr id="5" name="Content Placeholder 4">
            <a:extLst>
              <a:ext uri="{FF2B5EF4-FFF2-40B4-BE49-F238E27FC236}">
                <a16:creationId xmlns:a16="http://schemas.microsoft.com/office/drawing/2014/main" id="{F0020DBF-A89E-4C62-9B52-60C0D63CEA9F}"/>
              </a:ext>
            </a:extLst>
          </p:cNvPr>
          <p:cNvSpPr>
            <a:spLocks noGrp="1"/>
          </p:cNvSpPr>
          <p:nvPr>
            <p:ph idx="1"/>
          </p:nvPr>
        </p:nvSpPr>
        <p:spPr>
          <a:xfrm>
            <a:off x="2064024" y="1365241"/>
            <a:ext cx="7453880" cy="489546"/>
          </a:xfrm>
        </p:spPr>
        <p:txBody>
          <a:bodyPr>
            <a:noAutofit/>
          </a:bodyPr>
          <a:lstStyle/>
          <a:p>
            <a:pPr marL="0" indent="0">
              <a:buNone/>
            </a:pPr>
            <a:r>
              <a:rPr lang="en-US" sz="1350" dirty="0">
                <a:solidFill>
                  <a:schemeClr val="tx1">
                    <a:lumMod val="65000"/>
                    <a:lumOff val="35000"/>
                  </a:schemeClr>
                </a:solidFill>
              </a:rPr>
              <a:t>Adaptive Leaders should serve as a living example of how one can thrive with a </a:t>
            </a:r>
            <a:r>
              <a:rPr lang="en-US" sz="1350" b="1" dirty="0">
                <a:solidFill>
                  <a:schemeClr val="tx1">
                    <a:lumMod val="65000"/>
                    <a:lumOff val="35000"/>
                  </a:schemeClr>
                </a:solidFill>
              </a:rPr>
              <a:t>shift in mindset</a:t>
            </a:r>
            <a:r>
              <a:rPr lang="en-US" sz="1350" dirty="0">
                <a:solidFill>
                  <a:schemeClr val="tx1">
                    <a:lumMod val="65000"/>
                    <a:lumOff val="35000"/>
                  </a:schemeClr>
                </a:solidFill>
              </a:rPr>
              <a:t>. The leader should focus on:</a:t>
            </a:r>
          </a:p>
        </p:txBody>
      </p:sp>
      <p:graphicFrame>
        <p:nvGraphicFramePr>
          <p:cNvPr id="9" name="Diagram 8">
            <a:extLst>
              <a:ext uri="{FF2B5EF4-FFF2-40B4-BE49-F238E27FC236}">
                <a16:creationId xmlns:a16="http://schemas.microsoft.com/office/drawing/2014/main" id="{8708721B-DBAD-4354-B481-BF468FE8FBA3}"/>
              </a:ext>
            </a:extLst>
          </p:cNvPr>
          <p:cNvGraphicFramePr/>
          <p:nvPr>
            <p:extLst>
              <p:ext uri="{D42A27DB-BD31-4B8C-83A1-F6EECF244321}">
                <p14:modId xmlns:p14="http://schemas.microsoft.com/office/powerpoint/2010/main" val="1360637948"/>
              </p:ext>
            </p:extLst>
          </p:nvPr>
        </p:nvGraphicFramePr>
        <p:xfrm>
          <a:off x="1775520" y="2031282"/>
          <a:ext cx="8030888" cy="2999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656167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grpSp>
        <p:nvGrpSpPr>
          <p:cNvPr id="250" name="Google Shape;250;p6"/>
          <p:cNvGrpSpPr/>
          <p:nvPr/>
        </p:nvGrpSpPr>
        <p:grpSpPr>
          <a:xfrm>
            <a:off x="3474610" y="3897701"/>
            <a:ext cx="5242785" cy="1230144"/>
            <a:chOff x="2630" y="242749"/>
            <a:chExt cx="6990380" cy="1640192"/>
          </a:xfrm>
        </p:grpSpPr>
        <p:sp>
          <p:nvSpPr>
            <p:cNvPr id="251" name="Google Shape;251;p6"/>
            <p:cNvSpPr/>
            <p:nvPr/>
          </p:nvSpPr>
          <p:spPr>
            <a:xfrm>
              <a:off x="2630" y="242749"/>
              <a:ext cx="1581534" cy="516114"/>
            </a:xfrm>
            <a:prstGeom prst="rect">
              <a:avLst/>
            </a:prstGeom>
            <a:solidFill>
              <a:srgbClr val="C5DBAD"/>
            </a:solidFill>
            <a:ln w="25400" cap="flat" cmpd="sng">
              <a:solidFill>
                <a:srgbClr val="C5DBAD"/>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2" name="Google Shape;252;p6"/>
            <p:cNvSpPr txBox="1"/>
            <p:nvPr/>
          </p:nvSpPr>
          <p:spPr>
            <a:xfrm>
              <a:off x="2630"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Emotional Intelligence</a:t>
              </a:r>
              <a:endParaRPr sz="975" b="1">
                <a:solidFill>
                  <a:schemeClr val="lt1"/>
                </a:solidFill>
                <a:latin typeface="Arial"/>
                <a:ea typeface="Arial"/>
                <a:cs typeface="Arial"/>
                <a:sym typeface="Arial"/>
              </a:endParaRPr>
            </a:p>
          </p:txBody>
        </p:sp>
        <p:sp>
          <p:nvSpPr>
            <p:cNvPr id="253" name="Google Shape;253;p6"/>
            <p:cNvSpPr/>
            <p:nvPr/>
          </p:nvSpPr>
          <p:spPr>
            <a:xfrm>
              <a:off x="2630" y="758864"/>
              <a:ext cx="1581534" cy="1124077"/>
            </a:xfrm>
            <a:prstGeom prst="rect">
              <a:avLst/>
            </a:prstGeom>
            <a:solidFill>
              <a:srgbClr val="EAF2E3">
                <a:alpha val="89803"/>
              </a:srgbClr>
            </a:solidFill>
            <a:ln w="25400" cap="flat" cmpd="sng">
              <a:solidFill>
                <a:srgbClr val="EAF2E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4" name="Google Shape;254;p6"/>
            <p:cNvSpPr txBox="1"/>
            <p:nvPr/>
          </p:nvSpPr>
          <p:spPr>
            <a:xfrm>
              <a:off x="2630"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Self-awareness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Self-management</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Social awareness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Relationship management</a:t>
              </a:r>
              <a:endParaRPr/>
            </a:p>
          </p:txBody>
        </p:sp>
        <p:sp>
          <p:nvSpPr>
            <p:cNvPr id="255" name="Google Shape;255;p6"/>
            <p:cNvSpPr/>
            <p:nvPr/>
          </p:nvSpPr>
          <p:spPr>
            <a:xfrm>
              <a:off x="1805579" y="242749"/>
              <a:ext cx="1581534" cy="516114"/>
            </a:xfrm>
            <a:prstGeom prst="rect">
              <a:avLst/>
            </a:prstGeom>
            <a:solidFill>
              <a:srgbClr val="86C299"/>
            </a:solidFill>
            <a:ln w="25400" cap="flat" cmpd="sng">
              <a:solidFill>
                <a:srgbClr val="86C299"/>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6" name="Google Shape;256;p6"/>
            <p:cNvSpPr txBox="1"/>
            <p:nvPr/>
          </p:nvSpPr>
          <p:spPr>
            <a:xfrm>
              <a:off x="1805579"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Organisational</a:t>
              </a:r>
              <a:endParaRPr/>
            </a:p>
            <a:p>
              <a:pPr algn="ctr">
                <a:lnSpc>
                  <a:spcPct val="90000"/>
                </a:lnSpc>
                <a:spcBef>
                  <a:spcPts val="341"/>
                </a:spcBef>
                <a:spcAft>
                  <a:spcPts val="0"/>
                </a:spcAft>
                <a:buClr>
                  <a:srgbClr val="000000"/>
                </a:buClr>
                <a:buSzPts val="1300"/>
              </a:pPr>
              <a:r>
                <a:rPr lang="en-AU" sz="975" b="1">
                  <a:solidFill>
                    <a:schemeClr val="lt1"/>
                  </a:solidFill>
                  <a:latin typeface="Arial"/>
                  <a:ea typeface="Arial"/>
                  <a:cs typeface="Arial"/>
                  <a:sym typeface="Arial"/>
                </a:rPr>
                <a:t>Justice</a:t>
              </a:r>
              <a:endParaRPr sz="975" b="1">
                <a:solidFill>
                  <a:schemeClr val="lt1"/>
                </a:solidFill>
                <a:latin typeface="Arial"/>
                <a:ea typeface="Arial"/>
                <a:cs typeface="Arial"/>
                <a:sym typeface="Arial"/>
              </a:endParaRPr>
            </a:p>
          </p:txBody>
        </p:sp>
        <p:sp>
          <p:nvSpPr>
            <p:cNvPr id="257" name="Google Shape;257;p6"/>
            <p:cNvSpPr/>
            <p:nvPr/>
          </p:nvSpPr>
          <p:spPr>
            <a:xfrm>
              <a:off x="1805579" y="758864"/>
              <a:ext cx="1581534" cy="1124077"/>
            </a:xfrm>
            <a:prstGeom prst="rect">
              <a:avLst/>
            </a:prstGeom>
            <a:solidFill>
              <a:srgbClr val="DAEADE">
                <a:alpha val="89803"/>
              </a:srgbClr>
            </a:solidFill>
            <a:ln w="25400" cap="flat" cmpd="sng">
              <a:solidFill>
                <a:srgbClr val="DAEADE">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58" name="Google Shape;258;p6"/>
            <p:cNvSpPr txBox="1"/>
            <p:nvPr/>
          </p:nvSpPr>
          <p:spPr>
            <a:xfrm>
              <a:off x="1805579"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Decision fairness</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Information sharing</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Outcome concern</a:t>
              </a:r>
              <a:endParaRPr/>
            </a:p>
          </p:txBody>
        </p:sp>
        <p:sp>
          <p:nvSpPr>
            <p:cNvPr id="259" name="Google Shape;259;p6"/>
            <p:cNvSpPr/>
            <p:nvPr/>
          </p:nvSpPr>
          <p:spPr>
            <a:xfrm>
              <a:off x="3608527" y="242749"/>
              <a:ext cx="1581534" cy="516114"/>
            </a:xfrm>
            <a:prstGeom prst="rect">
              <a:avLst/>
            </a:prstGeom>
            <a:solidFill>
              <a:srgbClr val="62A1A7"/>
            </a:solidFill>
            <a:ln w="25400" cap="flat" cmpd="sng">
              <a:solidFill>
                <a:srgbClr val="62A1A7"/>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0" name="Google Shape;260;p6"/>
            <p:cNvSpPr txBox="1"/>
            <p:nvPr/>
          </p:nvSpPr>
          <p:spPr>
            <a:xfrm>
              <a:off x="3608527"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Character</a:t>
              </a:r>
              <a:endParaRPr sz="975" b="1">
                <a:solidFill>
                  <a:schemeClr val="lt1"/>
                </a:solidFill>
                <a:latin typeface="Arial"/>
                <a:ea typeface="Arial"/>
                <a:cs typeface="Arial"/>
                <a:sym typeface="Arial"/>
              </a:endParaRPr>
            </a:p>
          </p:txBody>
        </p:sp>
        <p:sp>
          <p:nvSpPr>
            <p:cNvPr id="261" name="Google Shape;261;p6"/>
            <p:cNvSpPr/>
            <p:nvPr/>
          </p:nvSpPr>
          <p:spPr>
            <a:xfrm>
              <a:off x="3608527" y="758864"/>
              <a:ext cx="1581534" cy="1124077"/>
            </a:xfrm>
            <a:prstGeom prst="rect">
              <a:avLst/>
            </a:prstGeom>
            <a:solidFill>
              <a:srgbClr val="D3DFE1">
                <a:alpha val="89803"/>
              </a:srgbClr>
            </a:solidFill>
            <a:ln w="25400" cap="flat" cmpd="sng">
              <a:solidFill>
                <a:srgbClr val="D3DFE1">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2" name="Google Shape;262;p6"/>
            <p:cNvSpPr txBox="1"/>
            <p:nvPr/>
          </p:nvSpPr>
          <p:spPr>
            <a:xfrm>
              <a:off x="3608527"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a:solidFill>
                    <a:srgbClr val="000000"/>
                  </a:solidFill>
                  <a:latin typeface="Arial"/>
                  <a:ea typeface="Arial"/>
                  <a:cs typeface="Arial"/>
                  <a:sym typeface="Arial"/>
                </a:rPr>
                <a:t>Integrity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Credibility</a:t>
              </a:r>
              <a:endParaRPr/>
            </a:p>
            <a:p>
              <a:pPr marL="85725" lvl="1" indent="-85725">
                <a:lnSpc>
                  <a:spcPct val="90000"/>
                </a:lnSpc>
                <a:spcBef>
                  <a:spcPts val="146"/>
                </a:spcBef>
                <a:spcAft>
                  <a:spcPts val="0"/>
                </a:spcAft>
                <a:buClr>
                  <a:srgbClr val="000000"/>
                </a:buClr>
                <a:buSzPts val="1300"/>
                <a:buFont typeface="Arial"/>
                <a:buChar char="•"/>
              </a:pPr>
              <a:r>
                <a:rPr lang="en-AU" sz="975">
                  <a:solidFill>
                    <a:srgbClr val="000000"/>
                  </a:solidFill>
                  <a:latin typeface="Arial"/>
                  <a:ea typeface="Arial"/>
                  <a:cs typeface="Arial"/>
                  <a:sym typeface="Arial"/>
                </a:rPr>
                <a:t>Values differences</a:t>
              </a:r>
              <a:endParaRPr/>
            </a:p>
          </p:txBody>
        </p:sp>
        <p:sp>
          <p:nvSpPr>
            <p:cNvPr id="263" name="Google Shape;263;p6"/>
            <p:cNvSpPr/>
            <p:nvPr/>
          </p:nvSpPr>
          <p:spPr>
            <a:xfrm>
              <a:off x="5411476" y="242749"/>
              <a:ext cx="1581534" cy="516114"/>
            </a:xfrm>
            <a:prstGeom prst="rect">
              <a:avLst/>
            </a:prstGeom>
            <a:solidFill>
              <a:srgbClr val="4D527C"/>
            </a:solidFill>
            <a:ln w="25400" cap="flat" cmpd="sng">
              <a:solidFill>
                <a:srgbClr val="4D527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4" name="Google Shape;264;p6"/>
            <p:cNvSpPr txBox="1"/>
            <p:nvPr/>
          </p:nvSpPr>
          <p:spPr>
            <a:xfrm>
              <a:off x="5411476" y="242749"/>
              <a:ext cx="1581534" cy="516114"/>
            </a:xfrm>
            <a:prstGeom prst="rect">
              <a:avLst/>
            </a:prstGeom>
            <a:noFill/>
            <a:ln>
              <a:noFill/>
            </a:ln>
          </p:spPr>
          <p:txBody>
            <a:bodyPr spcFirstLastPara="1" wrap="square" lIns="69338" tIns="39619" rIns="69338" bIns="39619" anchor="ctr" anchorCtr="0">
              <a:noAutofit/>
            </a:bodyPr>
            <a:lstStyle/>
            <a:p>
              <a:pPr algn="ctr">
                <a:lnSpc>
                  <a:spcPct val="90000"/>
                </a:lnSpc>
                <a:spcBef>
                  <a:spcPts val="0"/>
                </a:spcBef>
                <a:spcAft>
                  <a:spcPts val="0"/>
                </a:spcAft>
                <a:buClr>
                  <a:srgbClr val="000000"/>
                </a:buClr>
                <a:buSzPts val="1300"/>
              </a:pPr>
              <a:r>
                <a:rPr lang="en-AU" sz="975" b="1">
                  <a:solidFill>
                    <a:schemeClr val="lt1"/>
                  </a:solidFill>
                  <a:latin typeface="Arial"/>
                  <a:ea typeface="Arial"/>
                  <a:cs typeface="Arial"/>
                  <a:sym typeface="Arial"/>
                </a:rPr>
                <a:t>Development</a:t>
              </a:r>
              <a:endParaRPr sz="975" b="1">
                <a:solidFill>
                  <a:schemeClr val="lt1"/>
                </a:solidFill>
                <a:latin typeface="Arial"/>
                <a:ea typeface="Arial"/>
                <a:cs typeface="Arial"/>
                <a:sym typeface="Arial"/>
              </a:endParaRPr>
            </a:p>
          </p:txBody>
        </p:sp>
        <p:sp>
          <p:nvSpPr>
            <p:cNvPr id="265" name="Google Shape;265;p6"/>
            <p:cNvSpPr/>
            <p:nvPr/>
          </p:nvSpPr>
          <p:spPr>
            <a:xfrm>
              <a:off x="5411476" y="758864"/>
              <a:ext cx="1581534" cy="1124077"/>
            </a:xfrm>
            <a:prstGeom prst="rect">
              <a:avLst/>
            </a:prstGeom>
            <a:solidFill>
              <a:srgbClr val="CECED7">
                <a:alpha val="89803"/>
              </a:srgbClr>
            </a:solidFill>
            <a:ln w="25400" cap="flat" cmpd="sng">
              <a:solidFill>
                <a:srgbClr val="CECED7">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66" name="Google Shape;266;p6"/>
            <p:cNvSpPr txBox="1"/>
            <p:nvPr/>
          </p:nvSpPr>
          <p:spPr>
            <a:xfrm>
              <a:off x="5411476" y="758864"/>
              <a:ext cx="1581534" cy="1124077"/>
            </a:xfrm>
            <a:prstGeom prst="rect">
              <a:avLst/>
            </a:prstGeom>
            <a:noFill/>
            <a:ln>
              <a:noFill/>
            </a:ln>
          </p:spPr>
          <p:txBody>
            <a:bodyPr spcFirstLastPara="1" wrap="square" lIns="51994" tIns="51994" rIns="69338" bIns="78000" anchor="t" anchorCtr="0">
              <a:noAutofit/>
            </a:bodyPr>
            <a:lstStyle/>
            <a:p>
              <a:pPr marL="85725" lvl="1" indent="-85725">
                <a:lnSpc>
                  <a:spcPct val="90000"/>
                </a:lnSpc>
                <a:spcBef>
                  <a:spcPts val="0"/>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Lifelong learning</a:t>
              </a:r>
              <a:endParaRPr dirty="0"/>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ea typeface="Arial"/>
                  <a:cs typeface="Arial"/>
                  <a:sym typeface="Arial"/>
                </a:rPr>
                <a:t>Developing others</a:t>
              </a:r>
            </a:p>
            <a:p>
              <a:pPr marL="85725" lvl="1" indent="-85725">
                <a:lnSpc>
                  <a:spcPct val="90000"/>
                </a:lnSpc>
                <a:spcBef>
                  <a:spcPts val="146"/>
                </a:spcBef>
                <a:spcAft>
                  <a:spcPts val="0"/>
                </a:spcAft>
                <a:buClr>
                  <a:srgbClr val="000000"/>
                </a:buClr>
                <a:buSzPts val="1300"/>
                <a:buFont typeface="Arial"/>
                <a:buChar char="•"/>
              </a:pPr>
              <a:r>
                <a:rPr lang="en-AU" sz="975" dirty="0">
                  <a:solidFill>
                    <a:srgbClr val="000000"/>
                  </a:solidFill>
                  <a:latin typeface="Arial"/>
                  <a:cs typeface="Arial"/>
                  <a:sym typeface="Arial"/>
                </a:rPr>
                <a:t>Growth Mindset</a:t>
              </a:r>
              <a:endParaRPr dirty="0"/>
            </a:p>
          </p:txBody>
        </p:sp>
      </p:grpSp>
      <p:sp>
        <p:nvSpPr>
          <p:cNvPr id="267" name="Google Shape;267;p6"/>
          <p:cNvSpPr txBox="1">
            <a:spLocks noGrp="1"/>
          </p:cNvSpPr>
          <p:nvPr>
            <p:ph type="title"/>
          </p:nvPr>
        </p:nvSpPr>
        <p:spPr>
          <a:xfrm>
            <a:off x="1962973" y="32132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Core Leadership Versus Adaptive Leadership</a:t>
            </a:r>
            <a:endParaRPr sz="3600" b="1" dirty="0">
              <a:solidFill>
                <a:schemeClr val="tx2">
                  <a:lumMod val="75000"/>
                </a:schemeClr>
              </a:solidFill>
            </a:endParaRPr>
          </a:p>
        </p:txBody>
      </p:sp>
      <p:sp>
        <p:nvSpPr>
          <p:cNvPr id="268" name="Google Shape;268;p6"/>
          <p:cNvSpPr/>
          <p:nvPr/>
        </p:nvSpPr>
        <p:spPr>
          <a:xfrm>
            <a:off x="2120980" y="5278986"/>
            <a:ext cx="7386638" cy="207719"/>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900" b="1">
                <a:solidFill>
                  <a:srgbClr val="000000"/>
                </a:solidFill>
                <a:latin typeface="Arial"/>
                <a:ea typeface="Arial"/>
                <a:cs typeface="Arial"/>
                <a:sym typeface="Arial"/>
              </a:rPr>
              <a:t>Source:</a:t>
            </a:r>
            <a:r>
              <a:rPr lang="en-AU" sz="900">
                <a:solidFill>
                  <a:srgbClr val="000000"/>
                </a:solidFill>
                <a:latin typeface="Arial"/>
                <a:ea typeface="Arial"/>
                <a:cs typeface="Arial"/>
                <a:sym typeface="Arial"/>
              </a:rPr>
              <a:t> </a:t>
            </a:r>
            <a:r>
              <a:rPr lang="en-AU" sz="900" u="sng">
                <a:solidFill>
                  <a:srgbClr val="000000"/>
                </a:solidFill>
                <a:latin typeface="Arial"/>
                <a:ea typeface="Arial"/>
                <a:cs typeface="Arial"/>
                <a:sym typeface="Arial"/>
                <a:hlinkClick r:id="rId3"/>
              </a:rPr>
              <a:t>http://www.forbes.com/sites/travisbradberry/2012/11/09/leadership-2-0-are-you-an-adaptive-leader/</a:t>
            </a:r>
            <a:endParaRPr sz="900">
              <a:solidFill>
                <a:srgbClr val="000000"/>
              </a:solidFill>
              <a:latin typeface="Arial"/>
              <a:ea typeface="Arial"/>
              <a:cs typeface="Arial"/>
              <a:sym typeface="Arial"/>
            </a:endParaRPr>
          </a:p>
        </p:txBody>
      </p:sp>
      <p:grpSp>
        <p:nvGrpSpPr>
          <p:cNvPr id="269" name="Google Shape;269;p6"/>
          <p:cNvGrpSpPr/>
          <p:nvPr/>
        </p:nvGrpSpPr>
        <p:grpSpPr>
          <a:xfrm>
            <a:off x="4140890" y="1928876"/>
            <a:ext cx="3910224" cy="1185539"/>
            <a:chOff x="1630" y="224533"/>
            <a:chExt cx="5213632" cy="1580719"/>
          </a:xfrm>
        </p:grpSpPr>
        <p:sp>
          <p:nvSpPr>
            <p:cNvPr id="270" name="Google Shape;270;p6"/>
            <p:cNvSpPr/>
            <p:nvPr/>
          </p:nvSpPr>
          <p:spPr>
            <a:xfrm>
              <a:off x="1630" y="224533"/>
              <a:ext cx="1589522" cy="403200"/>
            </a:xfrm>
            <a:prstGeom prst="rect">
              <a:avLst/>
            </a:prstGeom>
            <a:solidFill>
              <a:srgbClr val="26386C"/>
            </a:solidFill>
            <a:ln w="25400" cap="flat" cmpd="sng">
              <a:solidFill>
                <a:srgbClr val="26386C"/>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1" name="Google Shape;271;p6"/>
            <p:cNvSpPr txBox="1"/>
            <p:nvPr/>
          </p:nvSpPr>
          <p:spPr>
            <a:xfrm>
              <a:off x="163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Strategy</a:t>
              </a:r>
              <a:endParaRPr sz="1050" b="1">
                <a:solidFill>
                  <a:schemeClr val="lt1"/>
                </a:solidFill>
                <a:latin typeface="Arial"/>
                <a:ea typeface="Arial"/>
                <a:cs typeface="Arial"/>
                <a:sym typeface="Arial"/>
              </a:endParaRPr>
            </a:p>
          </p:txBody>
        </p:sp>
        <p:sp>
          <p:nvSpPr>
            <p:cNvPr id="272" name="Google Shape;272;p6"/>
            <p:cNvSpPr/>
            <p:nvPr/>
          </p:nvSpPr>
          <p:spPr>
            <a:xfrm>
              <a:off x="1630" y="627733"/>
              <a:ext cx="1589522" cy="1177519"/>
            </a:xfrm>
            <a:prstGeom prst="rect">
              <a:avLst/>
            </a:prstGeom>
            <a:solidFill>
              <a:srgbClr val="CBCCD3">
                <a:alpha val="89803"/>
              </a:srgbClr>
            </a:solidFill>
            <a:ln w="25400" cap="flat" cmpd="sng">
              <a:solidFill>
                <a:srgbClr val="CBCCD3">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3" name="Google Shape;273;p6"/>
            <p:cNvSpPr txBox="1"/>
            <p:nvPr/>
          </p:nvSpPr>
          <p:spPr>
            <a:xfrm>
              <a:off x="163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Vision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Acumen</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Planning</a:t>
              </a:r>
              <a:endParaRPr dirty="0"/>
            </a:p>
            <a:p>
              <a:pPr marL="85725" lvl="1" indent="-85725">
                <a:lnSpc>
                  <a:spcPct val="90000"/>
                </a:lnSpc>
                <a:spcBef>
                  <a:spcPts val="158"/>
                </a:spcBef>
                <a:spcAft>
                  <a:spcPts val="0"/>
                </a:spcAft>
                <a:buClr>
                  <a:srgbClr val="000000"/>
                </a:buClr>
                <a:buSzPts val="1400"/>
                <a:buFont typeface="Arial"/>
                <a:buChar char="•"/>
              </a:pPr>
              <a:r>
                <a:rPr lang="en-AU" sz="1050" dirty="0">
                  <a:solidFill>
                    <a:srgbClr val="000000"/>
                  </a:solidFill>
                  <a:latin typeface="Arial"/>
                  <a:ea typeface="Arial"/>
                  <a:cs typeface="Arial"/>
                  <a:sym typeface="Arial"/>
                </a:rPr>
                <a:t>Courage to lead</a:t>
              </a:r>
              <a:endParaRPr dirty="0"/>
            </a:p>
          </p:txBody>
        </p:sp>
        <p:sp>
          <p:nvSpPr>
            <p:cNvPr id="274" name="Google Shape;274;p6"/>
            <p:cNvSpPr/>
            <p:nvPr/>
          </p:nvSpPr>
          <p:spPr>
            <a:xfrm>
              <a:off x="1813685" y="224533"/>
              <a:ext cx="1589522" cy="403200"/>
            </a:xfrm>
            <a:prstGeom prst="rect">
              <a:avLst/>
            </a:prstGeom>
            <a:solidFill>
              <a:srgbClr val="C34C1B"/>
            </a:solidFill>
            <a:ln w="25400" cap="flat" cmpd="sng">
              <a:solidFill>
                <a:srgbClr val="C34C1B"/>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5" name="Google Shape;275;p6"/>
            <p:cNvSpPr txBox="1"/>
            <p:nvPr/>
          </p:nvSpPr>
          <p:spPr>
            <a:xfrm>
              <a:off x="1813685"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Action</a:t>
              </a:r>
              <a:endParaRPr sz="1050" b="1">
                <a:solidFill>
                  <a:schemeClr val="lt1"/>
                </a:solidFill>
                <a:latin typeface="Arial"/>
                <a:ea typeface="Arial"/>
                <a:cs typeface="Arial"/>
                <a:sym typeface="Arial"/>
              </a:endParaRPr>
            </a:p>
          </p:txBody>
        </p:sp>
        <p:sp>
          <p:nvSpPr>
            <p:cNvPr id="276" name="Google Shape;276;p6"/>
            <p:cNvSpPr/>
            <p:nvPr/>
          </p:nvSpPr>
          <p:spPr>
            <a:xfrm>
              <a:off x="1813685" y="627733"/>
              <a:ext cx="1589522" cy="1177519"/>
            </a:xfrm>
            <a:prstGeom prst="rect">
              <a:avLst/>
            </a:prstGeom>
            <a:solidFill>
              <a:srgbClr val="E8CECA">
                <a:alpha val="89803"/>
              </a:srgbClr>
            </a:solidFill>
            <a:ln w="25400" cap="flat" cmpd="sng">
              <a:solidFill>
                <a:srgbClr val="E8CECA">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7" name="Google Shape;277;p6"/>
            <p:cNvSpPr txBox="1"/>
            <p:nvPr/>
          </p:nvSpPr>
          <p:spPr>
            <a:xfrm>
              <a:off x="1813685"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Decision making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Communication</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Mobilising others</a:t>
              </a:r>
              <a:endParaRPr/>
            </a:p>
          </p:txBody>
        </p:sp>
        <p:sp>
          <p:nvSpPr>
            <p:cNvPr id="278" name="Google Shape;278;p6"/>
            <p:cNvSpPr/>
            <p:nvPr/>
          </p:nvSpPr>
          <p:spPr>
            <a:xfrm>
              <a:off x="3625740" y="224533"/>
              <a:ext cx="1589522" cy="403200"/>
            </a:xfrm>
            <a:prstGeom prst="rect">
              <a:avLst/>
            </a:prstGeom>
            <a:solidFill>
              <a:srgbClr val="3B6E26"/>
            </a:solidFill>
            <a:ln w="25400" cap="flat" cmpd="sng">
              <a:solidFill>
                <a:srgbClr val="3B6E26"/>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79" name="Google Shape;279;p6"/>
            <p:cNvSpPr txBox="1"/>
            <p:nvPr/>
          </p:nvSpPr>
          <p:spPr>
            <a:xfrm>
              <a:off x="3625740" y="224533"/>
              <a:ext cx="1589522" cy="403200"/>
            </a:xfrm>
            <a:prstGeom prst="rect">
              <a:avLst/>
            </a:prstGeom>
            <a:noFill/>
            <a:ln>
              <a:noFill/>
            </a:ln>
          </p:spPr>
          <p:txBody>
            <a:bodyPr spcFirstLastPara="1" wrap="square" lIns="74663" tIns="42656" rIns="74663" bIns="42656" anchor="ctr" anchorCtr="0">
              <a:noAutofit/>
            </a:bodyPr>
            <a:lstStyle/>
            <a:p>
              <a:pPr algn="ctr">
                <a:lnSpc>
                  <a:spcPct val="90000"/>
                </a:lnSpc>
                <a:spcBef>
                  <a:spcPts val="0"/>
                </a:spcBef>
                <a:spcAft>
                  <a:spcPts val="0"/>
                </a:spcAft>
                <a:buClr>
                  <a:srgbClr val="000000"/>
                </a:buClr>
                <a:buSzPts val="1400"/>
              </a:pPr>
              <a:r>
                <a:rPr lang="en-AU" sz="1050" b="1">
                  <a:solidFill>
                    <a:schemeClr val="lt1"/>
                  </a:solidFill>
                  <a:latin typeface="Arial"/>
                  <a:ea typeface="Arial"/>
                  <a:cs typeface="Arial"/>
                  <a:sym typeface="Arial"/>
                </a:rPr>
                <a:t>Results</a:t>
              </a:r>
              <a:endParaRPr sz="1050" b="1">
                <a:solidFill>
                  <a:schemeClr val="lt1"/>
                </a:solidFill>
                <a:latin typeface="Arial"/>
                <a:ea typeface="Arial"/>
                <a:cs typeface="Arial"/>
                <a:sym typeface="Arial"/>
              </a:endParaRPr>
            </a:p>
          </p:txBody>
        </p:sp>
        <p:sp>
          <p:nvSpPr>
            <p:cNvPr id="280" name="Google Shape;280;p6"/>
            <p:cNvSpPr/>
            <p:nvPr/>
          </p:nvSpPr>
          <p:spPr>
            <a:xfrm>
              <a:off x="3625740" y="627733"/>
              <a:ext cx="1589522" cy="1177519"/>
            </a:xfrm>
            <a:prstGeom prst="rect">
              <a:avLst/>
            </a:prstGeom>
            <a:solidFill>
              <a:srgbClr val="CDD3CB">
                <a:alpha val="89803"/>
              </a:srgbClr>
            </a:solidFill>
            <a:ln w="25400" cap="flat" cmpd="sng">
              <a:solidFill>
                <a:srgbClr val="CDD3CB">
                  <a:alpha val="89803"/>
                </a:srgbClr>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281" name="Google Shape;281;p6"/>
            <p:cNvSpPr txBox="1"/>
            <p:nvPr/>
          </p:nvSpPr>
          <p:spPr>
            <a:xfrm>
              <a:off x="3625740" y="627733"/>
              <a:ext cx="1589522" cy="1177519"/>
            </a:xfrm>
            <a:prstGeom prst="rect">
              <a:avLst/>
            </a:prstGeom>
            <a:noFill/>
            <a:ln>
              <a:noFill/>
            </a:ln>
          </p:spPr>
          <p:txBody>
            <a:bodyPr spcFirstLastPara="1" wrap="square" lIns="56006" tIns="56006" rIns="74663" bIns="84000" anchor="t" anchorCtr="0">
              <a:noAutofit/>
            </a:bodyPr>
            <a:lstStyle/>
            <a:p>
              <a:pPr marL="85725" lvl="1" indent="-85725">
                <a:lnSpc>
                  <a:spcPct val="90000"/>
                </a:lnSpc>
                <a:spcBef>
                  <a:spcPts val="0"/>
                </a:spcBef>
                <a:spcAft>
                  <a:spcPts val="0"/>
                </a:spcAft>
                <a:buClr>
                  <a:srgbClr val="000000"/>
                </a:buClr>
                <a:buSzPts val="1400"/>
                <a:buFont typeface="Arial"/>
                <a:buChar char="•"/>
              </a:pPr>
              <a:r>
                <a:rPr lang="en-AU" sz="1050">
                  <a:solidFill>
                    <a:srgbClr val="000000"/>
                  </a:solidFill>
                  <a:latin typeface="Arial"/>
                  <a:ea typeface="Arial"/>
                  <a:cs typeface="Arial"/>
                  <a:sym typeface="Arial"/>
                </a:rPr>
                <a:t>Risk taking</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Results focus</a:t>
              </a:r>
              <a:endParaRPr/>
            </a:p>
            <a:p>
              <a:pPr marL="85725" lvl="1" indent="-85725">
                <a:lnSpc>
                  <a:spcPct val="90000"/>
                </a:lnSpc>
                <a:spcBef>
                  <a:spcPts val="158"/>
                </a:spcBef>
                <a:spcAft>
                  <a:spcPts val="0"/>
                </a:spcAft>
                <a:buClr>
                  <a:srgbClr val="000000"/>
                </a:buClr>
                <a:buSzPts val="1400"/>
                <a:buFont typeface="Arial"/>
                <a:buChar char="•"/>
              </a:pPr>
              <a:r>
                <a:rPr lang="en-AU" sz="1050">
                  <a:solidFill>
                    <a:srgbClr val="000000"/>
                  </a:solidFill>
                  <a:latin typeface="Arial"/>
                  <a:ea typeface="Arial"/>
                  <a:cs typeface="Arial"/>
                  <a:sym typeface="Arial"/>
                </a:rPr>
                <a:t>Agility</a:t>
              </a:r>
              <a:endParaRPr/>
            </a:p>
          </p:txBody>
        </p:sp>
      </p:grpSp>
      <p:sp>
        <p:nvSpPr>
          <p:cNvPr id="282" name="Google Shape;282;p6"/>
          <p:cNvSpPr txBox="1"/>
          <p:nvPr/>
        </p:nvSpPr>
        <p:spPr>
          <a:xfrm>
            <a:off x="2120980" y="3261812"/>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Adaptive</a:t>
            </a:r>
            <a:r>
              <a:rPr lang="en-AU" sz="2400" b="1" dirty="0">
                <a:solidFill>
                  <a:schemeClr val="lt2"/>
                </a:solidFill>
                <a:latin typeface="Play"/>
                <a:ea typeface="Play"/>
                <a:cs typeface="Play"/>
                <a:sym typeface="Play"/>
              </a:rPr>
              <a:t> </a:t>
            </a:r>
            <a:r>
              <a:rPr lang="en-AU" sz="2400" b="1" dirty="0">
                <a:solidFill>
                  <a:srgbClr val="F47B20"/>
                </a:solidFill>
                <a:latin typeface="Arial Black" panose="020B0A04020102020204" pitchFamily="34" charset="0"/>
                <a:ea typeface="+mj-ea"/>
                <a:cs typeface="Arial"/>
                <a:sym typeface="Play"/>
              </a:rPr>
              <a:t>Leadership</a:t>
            </a:r>
            <a:endParaRPr sz="2400" b="1" dirty="0">
              <a:solidFill>
                <a:srgbClr val="F47B20"/>
              </a:solidFill>
              <a:latin typeface="Arial Black" panose="020B0A04020102020204" pitchFamily="34" charset="0"/>
              <a:ea typeface="+mj-ea"/>
              <a:cs typeface="Arial"/>
            </a:endParaRPr>
          </a:p>
        </p:txBody>
      </p:sp>
      <p:sp>
        <p:nvSpPr>
          <p:cNvPr id="283" name="Google Shape;283;p6"/>
          <p:cNvSpPr txBox="1">
            <a:spLocks noGrp="1"/>
          </p:cNvSpPr>
          <p:nvPr>
            <p:ph type="sldNum" idx="12"/>
          </p:nvPr>
        </p:nvSpPr>
        <p:spPr>
          <a:xfrm>
            <a:off x="10189200" y="6382808"/>
            <a:ext cx="2743200" cy="365125"/>
          </a:xfrm>
          <a:prstGeom prst="rect">
            <a:avLst/>
          </a:prstGeom>
          <a:noFill/>
          <a:ln>
            <a:noFill/>
          </a:ln>
        </p:spPr>
        <p:txBody>
          <a:bodyPr spcFirstLastPara="1" vert="horz" wrap="square" lIns="91425" tIns="45700" rIns="91425" bIns="45700" numCol="1" anchor="ctr" anchorCtr="0" compatLnSpc="1">
            <a:prstTxWarp prst="textNoShape">
              <a:avLst/>
            </a:prstTxWarp>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rgbClr val="888888"/>
                </a:solidFill>
                <a:latin typeface="Arial"/>
                <a:ea typeface="Arial"/>
                <a:cs typeface="Arial"/>
                <a:sym typeface="Arial"/>
              </a:defRPr>
            </a:lvl9pPr>
          </a:lstStyle>
          <a:p>
            <a:fld id="{00000000-1234-1234-1234-123412341234}" type="slidenum">
              <a:rPr lang="en-AU" smtClean="0"/>
              <a:pPr/>
              <a:t>14</a:t>
            </a:fld>
            <a:endParaRPr/>
          </a:p>
        </p:txBody>
      </p:sp>
      <p:sp>
        <p:nvSpPr>
          <p:cNvPr id="36" name="Google Shape;282;p6">
            <a:extLst>
              <a:ext uri="{FF2B5EF4-FFF2-40B4-BE49-F238E27FC236}">
                <a16:creationId xmlns:a16="http://schemas.microsoft.com/office/drawing/2014/main" id="{3AEA3BFE-2C4F-412A-9062-7147A8BB3E18}"/>
              </a:ext>
            </a:extLst>
          </p:cNvPr>
          <p:cNvSpPr txBox="1"/>
          <p:nvPr/>
        </p:nvSpPr>
        <p:spPr>
          <a:xfrm>
            <a:off x="2120980" y="1453558"/>
            <a:ext cx="7396638" cy="401618"/>
          </a:xfrm>
          <a:prstGeom prst="rect">
            <a:avLst/>
          </a:prstGeom>
          <a:noFill/>
          <a:ln>
            <a:noFill/>
          </a:ln>
        </p:spPr>
        <p:txBody>
          <a:bodyPr spcFirstLastPara="1" wrap="square" lIns="68569" tIns="34275" rIns="68569" bIns="34275" anchor="t" anchorCtr="0">
            <a:spAutoFit/>
          </a:bodyPr>
          <a:lstStyle/>
          <a:p>
            <a:pPr>
              <a:lnSpc>
                <a:spcPct val="90000"/>
              </a:lnSpc>
              <a:spcBef>
                <a:spcPts val="0"/>
              </a:spcBef>
              <a:spcAft>
                <a:spcPts val="0"/>
              </a:spcAft>
            </a:pPr>
            <a:r>
              <a:rPr lang="en-AU" sz="2400" b="1" dirty="0">
                <a:solidFill>
                  <a:srgbClr val="F47B20"/>
                </a:solidFill>
                <a:latin typeface="Arial Black" panose="020B0A04020102020204" pitchFamily="34" charset="0"/>
                <a:ea typeface="+mj-ea"/>
                <a:cs typeface="Arial"/>
                <a:sym typeface="Play"/>
              </a:rPr>
              <a:t>Core Leadership </a:t>
            </a:r>
            <a:r>
              <a:rPr lang="en-AU" sz="2400" b="1">
                <a:solidFill>
                  <a:srgbClr val="F47B20"/>
                </a:solidFill>
                <a:latin typeface="Arial Black" panose="020B0A04020102020204" pitchFamily="34" charset="0"/>
                <a:ea typeface="+mj-ea"/>
                <a:cs typeface="Arial"/>
                <a:sym typeface="Play"/>
              </a:rPr>
              <a:t>aka “Heroic”</a:t>
            </a:r>
            <a:endParaRPr sz="2400" b="1" dirty="0">
              <a:solidFill>
                <a:srgbClr val="F47B20"/>
              </a:solidFill>
              <a:latin typeface="Arial Black" panose="020B0A04020102020204" pitchFamily="34" charset="0"/>
              <a:ea typeface="+mj-ea"/>
              <a:cs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sp>
        <p:nvSpPr>
          <p:cNvPr id="290" name="Google Shape;290;p7"/>
          <p:cNvSpPr txBox="1">
            <a:spLocks noGrp="1"/>
          </p:cNvSpPr>
          <p:nvPr>
            <p:ph type="title"/>
          </p:nvPr>
        </p:nvSpPr>
        <p:spPr>
          <a:xfrm>
            <a:off x="1972695" y="404664"/>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Adaptive Change Leadership Competencies</a:t>
            </a:r>
            <a:endParaRPr sz="3600" b="1" dirty="0">
              <a:solidFill>
                <a:schemeClr val="tx2">
                  <a:lumMod val="75000"/>
                </a:schemeClr>
              </a:solidFill>
            </a:endParaRPr>
          </a:p>
        </p:txBody>
      </p:sp>
      <p:sp>
        <p:nvSpPr>
          <p:cNvPr id="291" name="Google Shape;291;p7"/>
          <p:cNvSpPr txBox="1">
            <a:spLocks noGrp="1"/>
          </p:cNvSpPr>
          <p:nvPr>
            <p:ph type="body" idx="1"/>
          </p:nvPr>
        </p:nvSpPr>
        <p:spPr>
          <a:xfrm>
            <a:off x="1055440" y="1547872"/>
            <a:ext cx="8100000" cy="3762256"/>
          </a:xfrm>
          <a:prstGeom prst="rect">
            <a:avLst/>
          </a:prstGeom>
          <a:noFill/>
          <a:ln>
            <a:noFill/>
          </a:ln>
        </p:spPr>
        <p:txBody>
          <a:bodyPr spcFirstLastPara="1" vert="horz" wrap="square" lIns="68569" tIns="34275" rIns="68569" bIns="34275" numCol="1" anchor="t" anchorCtr="0" compatLnSpc="1">
            <a:prstTxWarp prst="textNoShape">
              <a:avLst/>
            </a:prstTxWarp>
            <a:normAutofit fontScale="32500" lnSpcReduction="20000"/>
          </a:bodyPr>
          <a:lstStyle/>
          <a:p>
            <a:pPr indent="-257175">
              <a:lnSpc>
                <a:spcPct val="90000"/>
              </a:lnSpc>
              <a:spcBef>
                <a:spcPts val="750"/>
              </a:spcBef>
              <a:spcAft>
                <a:spcPts val="0"/>
              </a:spcAft>
              <a:buClr>
                <a:schemeClr val="dk1"/>
              </a:buClr>
              <a:buSzPts val="1800"/>
            </a:pPr>
            <a:r>
              <a:rPr lang="en-AU" sz="7400" dirty="0"/>
              <a:t>Systems thinking</a:t>
            </a:r>
            <a:endParaRPr sz="7400" dirty="0"/>
          </a:p>
          <a:p>
            <a:pPr indent="-257175">
              <a:lnSpc>
                <a:spcPct val="90000"/>
              </a:lnSpc>
              <a:spcBef>
                <a:spcPts val="750"/>
              </a:spcBef>
              <a:spcAft>
                <a:spcPts val="0"/>
              </a:spcAft>
              <a:buClr>
                <a:schemeClr val="dk1"/>
              </a:buClr>
              <a:buSzPts val="1800"/>
            </a:pPr>
            <a:r>
              <a:rPr lang="en-AU" sz="7400" dirty="0"/>
              <a:t>Leadership agility</a:t>
            </a:r>
            <a:endParaRPr sz="7400" dirty="0"/>
          </a:p>
          <a:p>
            <a:pPr indent="-257175">
              <a:lnSpc>
                <a:spcPct val="90000"/>
              </a:lnSpc>
              <a:spcBef>
                <a:spcPts val="750"/>
              </a:spcBef>
              <a:spcAft>
                <a:spcPts val="0"/>
              </a:spcAft>
              <a:buClr>
                <a:schemeClr val="dk1"/>
              </a:buClr>
              <a:buSzPts val="1800"/>
            </a:pPr>
            <a:r>
              <a:rPr lang="en-AU" sz="7400" dirty="0"/>
              <a:t>Strategic savvy</a:t>
            </a:r>
            <a:endParaRPr sz="7400" dirty="0"/>
          </a:p>
          <a:p>
            <a:pPr indent="-257175">
              <a:lnSpc>
                <a:spcPct val="90000"/>
              </a:lnSpc>
              <a:spcBef>
                <a:spcPts val="750"/>
              </a:spcBef>
              <a:spcAft>
                <a:spcPts val="0"/>
              </a:spcAft>
              <a:buClr>
                <a:schemeClr val="dk1"/>
              </a:buClr>
              <a:buSzPts val="1800"/>
            </a:pPr>
            <a:r>
              <a:rPr lang="en-AU" sz="7400" dirty="0"/>
              <a:t>Change savvy </a:t>
            </a:r>
            <a:endParaRPr sz="7400" dirty="0"/>
          </a:p>
          <a:p>
            <a:pPr indent="-257175">
              <a:lnSpc>
                <a:spcPct val="90000"/>
              </a:lnSpc>
              <a:spcBef>
                <a:spcPts val="750"/>
              </a:spcBef>
              <a:spcAft>
                <a:spcPts val="0"/>
              </a:spcAft>
              <a:buClr>
                <a:schemeClr val="dk1"/>
              </a:buClr>
              <a:buSzPts val="1800"/>
            </a:pPr>
            <a:r>
              <a:rPr lang="en-AU" sz="7400" dirty="0"/>
              <a:t>Organizational agility</a:t>
            </a:r>
            <a:endParaRPr sz="7400" dirty="0"/>
          </a:p>
          <a:p>
            <a:pPr indent="-257175">
              <a:lnSpc>
                <a:spcPct val="90000"/>
              </a:lnSpc>
              <a:spcBef>
                <a:spcPts val="750"/>
              </a:spcBef>
              <a:spcAft>
                <a:spcPts val="0"/>
              </a:spcAft>
              <a:buClr>
                <a:schemeClr val="dk1"/>
              </a:buClr>
              <a:buSzPts val="1800"/>
            </a:pPr>
            <a:r>
              <a:rPr lang="en-AU" sz="7400" dirty="0"/>
              <a:t>Collaboration savvy—co creating</a:t>
            </a:r>
            <a:endParaRPr sz="7400" dirty="0"/>
          </a:p>
          <a:p>
            <a:pPr indent="-257175">
              <a:lnSpc>
                <a:spcPct val="90000"/>
              </a:lnSpc>
              <a:spcBef>
                <a:spcPts val="750"/>
              </a:spcBef>
              <a:spcAft>
                <a:spcPts val="0"/>
              </a:spcAft>
              <a:buClr>
                <a:schemeClr val="dk1"/>
              </a:buClr>
              <a:buSzPts val="1800"/>
            </a:pPr>
            <a:r>
              <a:rPr lang="en-AU" sz="7400" dirty="0"/>
              <a:t>Relationship building</a:t>
            </a:r>
            <a:endParaRPr sz="7400" dirty="0"/>
          </a:p>
          <a:p>
            <a:pPr indent="-257175">
              <a:lnSpc>
                <a:spcPct val="90000"/>
              </a:lnSpc>
              <a:spcBef>
                <a:spcPts val="750"/>
              </a:spcBef>
              <a:spcAft>
                <a:spcPts val="0"/>
              </a:spcAft>
              <a:buClr>
                <a:schemeClr val="dk1"/>
              </a:buClr>
              <a:buSzPts val="1800"/>
            </a:pPr>
            <a:r>
              <a:rPr lang="en-AU" sz="7400" dirty="0"/>
              <a:t>Creative fluid communications</a:t>
            </a:r>
            <a:endParaRPr sz="7400" dirty="0"/>
          </a:p>
          <a:p>
            <a:pPr indent="-257175">
              <a:lnSpc>
                <a:spcPct val="90000"/>
              </a:lnSpc>
              <a:spcBef>
                <a:spcPts val="750"/>
              </a:spcBef>
              <a:spcAft>
                <a:spcPts val="0"/>
              </a:spcAft>
              <a:buClr>
                <a:schemeClr val="dk1"/>
              </a:buClr>
              <a:buSzPts val="1800"/>
            </a:pPr>
            <a:r>
              <a:rPr lang="en-AU" sz="7400" dirty="0"/>
              <a:t>Innovation savvy</a:t>
            </a:r>
            <a:endParaRPr sz="7400" dirty="0"/>
          </a:p>
          <a:p>
            <a:pPr indent="-257175">
              <a:lnSpc>
                <a:spcPct val="90000"/>
              </a:lnSpc>
              <a:spcBef>
                <a:spcPts val="750"/>
              </a:spcBef>
              <a:spcAft>
                <a:spcPts val="0"/>
              </a:spcAft>
              <a:buClr>
                <a:schemeClr val="dk1"/>
              </a:buClr>
              <a:buSzPts val="1800"/>
            </a:pPr>
            <a:r>
              <a:rPr lang="en-AU" sz="7400" dirty="0"/>
              <a:t>Courage</a:t>
            </a:r>
            <a:endParaRPr sz="7400"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9">
          <a:extLst>
            <a:ext uri="{FF2B5EF4-FFF2-40B4-BE49-F238E27FC236}">
              <a16:creationId xmlns:a16="http://schemas.microsoft.com/office/drawing/2014/main" id="{E1A587CE-BECE-DDA7-3406-A40098E060D2}"/>
            </a:ext>
          </a:extLst>
        </p:cNvPr>
        <p:cNvGrpSpPr/>
        <p:nvPr/>
      </p:nvGrpSpPr>
      <p:grpSpPr>
        <a:xfrm>
          <a:off x="0" y="0"/>
          <a:ext cx="0" cy="0"/>
          <a:chOff x="0" y="0"/>
          <a:chExt cx="0" cy="0"/>
        </a:xfrm>
      </p:grpSpPr>
      <p:sp>
        <p:nvSpPr>
          <p:cNvPr id="290" name="Google Shape;290;p7">
            <a:extLst>
              <a:ext uri="{FF2B5EF4-FFF2-40B4-BE49-F238E27FC236}">
                <a16:creationId xmlns:a16="http://schemas.microsoft.com/office/drawing/2014/main" id="{B62F8FBF-D2D6-8A91-C0FC-BE091377896E}"/>
              </a:ext>
            </a:extLst>
          </p:cNvPr>
          <p:cNvSpPr txBox="1">
            <a:spLocks noGrp="1"/>
          </p:cNvSpPr>
          <p:nvPr>
            <p:ph type="title"/>
          </p:nvPr>
        </p:nvSpPr>
        <p:spPr>
          <a:xfrm>
            <a:off x="1972695" y="404664"/>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Self Exercise: Growth Areas/Growth Mindset</a:t>
            </a:r>
            <a:endParaRPr sz="3600" b="1" dirty="0">
              <a:solidFill>
                <a:schemeClr val="tx2">
                  <a:lumMod val="75000"/>
                </a:schemeClr>
              </a:solidFill>
            </a:endParaRPr>
          </a:p>
        </p:txBody>
      </p:sp>
      <p:sp>
        <p:nvSpPr>
          <p:cNvPr id="291" name="Google Shape;291;p7">
            <a:extLst>
              <a:ext uri="{FF2B5EF4-FFF2-40B4-BE49-F238E27FC236}">
                <a16:creationId xmlns:a16="http://schemas.microsoft.com/office/drawing/2014/main" id="{2032F762-5C52-6E06-2AA5-2BAC67ED4F0A}"/>
              </a:ext>
            </a:extLst>
          </p:cNvPr>
          <p:cNvSpPr txBox="1">
            <a:spLocks noGrp="1"/>
          </p:cNvSpPr>
          <p:nvPr>
            <p:ph type="body" idx="1"/>
          </p:nvPr>
        </p:nvSpPr>
        <p:spPr>
          <a:xfrm>
            <a:off x="1055440" y="1547872"/>
            <a:ext cx="8100000" cy="3762256"/>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a:spcBef>
                <a:spcPts val="0"/>
              </a:spcBef>
              <a:spcAft>
                <a:spcPts val="0"/>
              </a:spcAft>
              <a:buClr>
                <a:schemeClr val="tx1"/>
              </a:buClr>
              <a:buSzPct val="80000"/>
              <a:buFont typeface="Wingdings" panose="05000000000000000000" pitchFamily="2" charset="2"/>
              <a:buChar char="q"/>
            </a:pPr>
            <a:r>
              <a:rPr lang="en-AU" sz="2400" dirty="0">
                <a:latin typeface="+mn-lt"/>
                <a:cs typeface="+mn-cs"/>
                <a:sym typeface="Arial"/>
              </a:rPr>
              <a:t>What are your main growth areas to being an Adaptive Leader?</a:t>
            </a:r>
          </a:p>
          <a:p>
            <a:pPr lvl="1">
              <a:spcBef>
                <a:spcPts val="0"/>
              </a:spcBef>
              <a:spcAft>
                <a:spcPts val="0"/>
              </a:spcAft>
              <a:buClr>
                <a:schemeClr val="tx1"/>
              </a:buClr>
              <a:buSzPct val="80000"/>
              <a:buFont typeface="Wingdings" panose="05000000000000000000" pitchFamily="2" charset="2"/>
              <a:buChar char="q"/>
            </a:pPr>
            <a:r>
              <a:rPr lang="en-AU" sz="2000" dirty="0">
                <a:latin typeface="+mn-lt"/>
                <a:cs typeface="+mn-cs"/>
                <a:sym typeface="Arial"/>
              </a:rPr>
              <a:t>Write them down next to you</a:t>
            </a:r>
          </a:p>
          <a:p>
            <a:pPr lvl="1">
              <a:spcBef>
                <a:spcPts val="0"/>
              </a:spcBef>
              <a:spcAft>
                <a:spcPts val="0"/>
              </a:spcAft>
              <a:buClr>
                <a:schemeClr val="tx1"/>
              </a:buClr>
              <a:buSzPct val="80000"/>
              <a:buFont typeface="Wingdings" panose="05000000000000000000" pitchFamily="2" charset="2"/>
              <a:buChar char="q"/>
            </a:pPr>
            <a:r>
              <a:rPr lang="en-AU" sz="2000" dirty="0">
                <a:sym typeface="Arial"/>
              </a:rPr>
              <a:t>Type some thoughts into chat </a:t>
            </a:r>
          </a:p>
          <a:p>
            <a:pPr lvl="1">
              <a:spcBef>
                <a:spcPts val="0"/>
              </a:spcBef>
              <a:spcAft>
                <a:spcPts val="0"/>
              </a:spcAft>
              <a:buClr>
                <a:schemeClr val="lt1"/>
              </a:buClr>
              <a:buSzPct val="80000"/>
              <a:buFont typeface="Arial" panose="020B0604020202020204" pitchFamily="34" charset="0"/>
              <a:buChar char="•"/>
            </a:pPr>
            <a:endParaRPr lang="en-AU" sz="2400" dirty="0">
              <a:latin typeface="+mn-lt"/>
              <a:cs typeface="+mn-cs"/>
              <a:sym typeface="Arial"/>
            </a:endParaRPr>
          </a:p>
          <a:p>
            <a:pPr>
              <a:spcBef>
                <a:spcPts val="0"/>
              </a:spcBef>
              <a:spcAft>
                <a:spcPts val="0"/>
              </a:spcAft>
              <a:buClr>
                <a:schemeClr val="tx1"/>
              </a:buClr>
              <a:buSzPct val="80000"/>
              <a:buFont typeface="Wingdings" panose="05000000000000000000" pitchFamily="2" charset="2"/>
              <a:buChar char="q"/>
            </a:pPr>
            <a:r>
              <a:rPr lang="en-AU" sz="2400" dirty="0">
                <a:sym typeface="Arial"/>
              </a:rPr>
              <a:t>What is a growth mindset?</a:t>
            </a:r>
          </a:p>
          <a:p>
            <a:pPr indent="-171450">
              <a:lnSpc>
                <a:spcPct val="90000"/>
              </a:lnSpc>
              <a:spcBef>
                <a:spcPts val="750"/>
              </a:spcBef>
              <a:spcAft>
                <a:spcPts val="0"/>
              </a:spcAft>
              <a:buClr>
                <a:schemeClr val="dk1"/>
              </a:buClr>
              <a:buSzPts val="1800"/>
              <a:buNone/>
            </a:pPr>
            <a:endParaRPr dirty="0"/>
          </a:p>
        </p:txBody>
      </p:sp>
    </p:spTree>
    <p:extLst>
      <p:ext uri="{BB962C8B-B14F-4D97-AF65-F5344CB8AC3E}">
        <p14:creationId xmlns:p14="http://schemas.microsoft.com/office/powerpoint/2010/main" val="2954615651"/>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1085E-0465-624B-945E-632036CE73D7}"/>
              </a:ext>
            </a:extLst>
          </p:cNvPr>
          <p:cNvSpPr>
            <a:spLocks noGrp="1"/>
          </p:cNvSpPr>
          <p:nvPr>
            <p:ph type="title"/>
          </p:nvPr>
        </p:nvSpPr>
        <p:spPr>
          <a:xfrm>
            <a:off x="620184" y="2492896"/>
            <a:ext cx="10972800" cy="1143000"/>
          </a:xfrm>
        </p:spPr>
        <p:txBody>
          <a:bodyPr/>
          <a:lstStyle/>
          <a:p>
            <a:r>
              <a:rPr lang="en-US" dirty="0"/>
              <a:t>Part Two</a:t>
            </a:r>
          </a:p>
        </p:txBody>
      </p:sp>
      <p:sp>
        <p:nvSpPr>
          <p:cNvPr id="4" name="Footer Placeholder 3">
            <a:extLst>
              <a:ext uri="{FF2B5EF4-FFF2-40B4-BE49-F238E27FC236}">
                <a16:creationId xmlns:a16="http://schemas.microsoft.com/office/drawing/2014/main" id="{AC1E6131-D242-6749-8094-2BEF48CA417A}"/>
              </a:ext>
            </a:extLst>
          </p:cNvPr>
          <p:cNvSpPr>
            <a:spLocks noGrp="1"/>
          </p:cNvSpPr>
          <p:nvPr>
            <p:ph type="ftr" sz="quarter" idx="11"/>
          </p:nvPr>
        </p:nvSpPr>
        <p:spPr/>
        <p:txBody>
          <a:bodyPr/>
          <a:lstStyle/>
          <a:p>
            <a:pPr>
              <a:defRPr/>
            </a:pPr>
            <a:r>
              <a:rPr lang="en-GB" altLang="en-US"/>
              <a:t>UWTSD - Copy right 2023</a:t>
            </a:r>
            <a:endParaRPr lang="en-GB" altLang="en-US" dirty="0"/>
          </a:p>
        </p:txBody>
      </p:sp>
    </p:spTree>
    <p:extLst>
      <p:ext uri="{BB962C8B-B14F-4D97-AF65-F5344CB8AC3E}">
        <p14:creationId xmlns:p14="http://schemas.microsoft.com/office/powerpoint/2010/main" val="7717063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01"/>
        <p:cNvGrpSpPr/>
        <p:nvPr/>
      </p:nvGrpSpPr>
      <p:grpSpPr>
        <a:xfrm>
          <a:off x="0" y="0"/>
          <a:ext cx="0" cy="0"/>
          <a:chOff x="0" y="0"/>
          <a:chExt cx="0" cy="0"/>
        </a:xfrm>
      </p:grpSpPr>
      <p:sp>
        <p:nvSpPr>
          <p:cNvPr id="302" name="Google Shape;302;p9"/>
          <p:cNvSpPr txBox="1">
            <a:spLocks noGrp="1"/>
          </p:cNvSpPr>
          <p:nvPr>
            <p:ph type="ctrTitle"/>
          </p:nvPr>
        </p:nvSpPr>
        <p:spPr>
          <a:xfrm>
            <a:off x="1523549" y="313470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Dealing with Complexity</a:t>
            </a:r>
            <a:endParaRPr sz="3600" b="1" dirty="0">
              <a:solidFill>
                <a:schemeClr val="tx2">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16"/>
          <p:cNvSpPr txBox="1">
            <a:spLocks noGrp="1"/>
          </p:cNvSpPr>
          <p:nvPr>
            <p:ph type="title"/>
          </p:nvPr>
        </p:nvSpPr>
        <p:spPr>
          <a:xfrm>
            <a:off x="2207568" y="404664"/>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Five Key Ideas About Complex Systems</a:t>
            </a:r>
            <a:endParaRPr sz="3600" b="1" dirty="0">
              <a:solidFill>
                <a:schemeClr val="tx2">
                  <a:lumMod val="75000"/>
                </a:schemeClr>
              </a:solidFill>
            </a:endParaRPr>
          </a:p>
        </p:txBody>
      </p:sp>
      <p:sp>
        <p:nvSpPr>
          <p:cNvPr id="371" name="Google Shape;371;p16"/>
          <p:cNvSpPr txBox="1">
            <a:spLocks noGrp="1"/>
          </p:cNvSpPr>
          <p:nvPr>
            <p:ph type="body" idx="1"/>
          </p:nvPr>
        </p:nvSpPr>
        <p:spPr>
          <a:xfrm>
            <a:off x="1055440" y="1520788"/>
            <a:ext cx="9721080" cy="3816424"/>
          </a:xfrm>
          <a:prstGeom prst="rect">
            <a:avLst/>
          </a:prstGeom>
          <a:noFill/>
          <a:ln>
            <a:noFill/>
          </a:ln>
        </p:spPr>
        <p:txBody>
          <a:bodyPr spcFirstLastPara="1" vert="horz" wrap="square" lIns="68569" tIns="34275" rIns="68569" bIns="34275" numCol="1" anchor="t" anchorCtr="0" compatLnSpc="1">
            <a:prstTxWarp prst="textNoShape">
              <a:avLst/>
            </a:prstTxWarp>
            <a:normAutofit fontScale="70000" lnSpcReduction="20000"/>
          </a:bodyPr>
          <a:lstStyle/>
          <a:p>
            <a:pPr indent="-257175">
              <a:lnSpc>
                <a:spcPct val="90000"/>
              </a:lnSpc>
              <a:spcBef>
                <a:spcPts val="750"/>
              </a:spcBef>
              <a:spcAft>
                <a:spcPts val="0"/>
              </a:spcAft>
              <a:buClr>
                <a:schemeClr val="dk1"/>
              </a:buClr>
              <a:buSzPts val="1800"/>
            </a:pPr>
            <a:r>
              <a:rPr lang="en-AU" sz="3800" dirty="0"/>
              <a:t>Complex systems are composed of independent, decentralised agents. </a:t>
            </a:r>
            <a:endParaRPr sz="3800" dirty="0"/>
          </a:p>
          <a:p>
            <a:pPr indent="-257175">
              <a:lnSpc>
                <a:spcPct val="90000"/>
              </a:lnSpc>
              <a:spcBef>
                <a:spcPts val="750"/>
              </a:spcBef>
              <a:spcAft>
                <a:spcPts val="0"/>
              </a:spcAft>
              <a:buClr>
                <a:schemeClr val="dk1"/>
              </a:buClr>
              <a:buSzPts val="1800"/>
            </a:pPr>
            <a:r>
              <a:rPr lang="en-AU" sz="3800" dirty="0"/>
              <a:t>These independent agents, in the absence of centralised control, will self-organise. </a:t>
            </a:r>
            <a:endParaRPr sz="3800" dirty="0"/>
          </a:p>
          <a:p>
            <a:pPr indent="-257175">
              <a:lnSpc>
                <a:spcPct val="90000"/>
              </a:lnSpc>
              <a:spcBef>
                <a:spcPts val="750"/>
              </a:spcBef>
              <a:spcAft>
                <a:spcPts val="0"/>
              </a:spcAft>
              <a:buClr>
                <a:schemeClr val="dk1"/>
              </a:buClr>
              <a:buSzPts val="1800"/>
            </a:pPr>
            <a:r>
              <a:rPr lang="en-AU" sz="3800" dirty="0"/>
              <a:t>Self-organisation will create complex behaviour and emergent results that are not evident from studying the agents themselves. </a:t>
            </a:r>
            <a:endParaRPr sz="3800" dirty="0"/>
          </a:p>
          <a:p>
            <a:pPr indent="-257175">
              <a:lnSpc>
                <a:spcPct val="90000"/>
              </a:lnSpc>
              <a:spcBef>
                <a:spcPts val="750"/>
              </a:spcBef>
              <a:spcAft>
                <a:spcPts val="0"/>
              </a:spcAft>
              <a:buClr>
                <a:schemeClr val="dk1"/>
              </a:buClr>
              <a:buSzPts val="1800"/>
            </a:pPr>
            <a:r>
              <a:rPr lang="en-AU" sz="3800" dirty="0"/>
              <a:t>Rich information flows in an ecosystem balanced at the edge of chaos define the most effective pattern for generating emergent results. </a:t>
            </a:r>
            <a:endParaRPr sz="3800" dirty="0"/>
          </a:p>
          <a:p>
            <a:pPr indent="-257175">
              <a:lnSpc>
                <a:spcPct val="90000"/>
              </a:lnSpc>
              <a:spcBef>
                <a:spcPts val="750"/>
              </a:spcBef>
              <a:spcAft>
                <a:spcPts val="0"/>
              </a:spcAft>
              <a:buClr>
                <a:schemeClr val="dk1"/>
              </a:buClr>
              <a:buSzPts val="1800"/>
            </a:pPr>
            <a:r>
              <a:rPr lang="en-AU" sz="3800" dirty="0"/>
              <a:t>Simple, generative rules guide the creation of complex behaviours. </a:t>
            </a:r>
            <a:endParaRPr sz="3800" dirty="0"/>
          </a:p>
          <a:p>
            <a:pPr indent="-171450">
              <a:lnSpc>
                <a:spcPct val="90000"/>
              </a:lnSpc>
              <a:spcBef>
                <a:spcPts val="750"/>
              </a:spcBef>
              <a:spcAft>
                <a:spcPts val="0"/>
              </a:spcAft>
              <a:buClr>
                <a:schemeClr val="dk1"/>
              </a:buClr>
              <a:buSzPts val="1800"/>
              <a:buNone/>
            </a:pPr>
            <a:endParaRPr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375"/>
        <p:cNvGrpSpPr/>
        <p:nvPr/>
      </p:nvGrpSpPr>
      <p:grpSpPr>
        <a:xfrm>
          <a:off x="0" y="0"/>
          <a:ext cx="0" cy="0"/>
          <a:chOff x="0" y="0"/>
          <a:chExt cx="0" cy="0"/>
        </a:xfrm>
      </p:grpSpPr>
      <p:sp>
        <p:nvSpPr>
          <p:cNvPr id="376" name="Google Shape;376;p17"/>
          <p:cNvSpPr txBox="1">
            <a:spLocks noGrp="1"/>
          </p:cNvSpPr>
          <p:nvPr>
            <p:ph type="ctrTitle"/>
          </p:nvPr>
        </p:nvSpPr>
        <p:spPr>
          <a:xfrm>
            <a:off x="1524001" y="3268350"/>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Adaptive Challenges and Tools</a:t>
            </a:r>
            <a:endParaRPr sz="3600" b="1" dirty="0">
              <a:solidFill>
                <a:schemeClr val="tx2">
                  <a:lumMod val="7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82"/>
        <p:cNvGrpSpPr/>
        <p:nvPr/>
      </p:nvGrpSpPr>
      <p:grpSpPr>
        <a:xfrm>
          <a:off x="0" y="0"/>
          <a:ext cx="0" cy="0"/>
          <a:chOff x="0" y="0"/>
          <a:chExt cx="0" cy="0"/>
        </a:xfrm>
      </p:grpSpPr>
      <p:sp>
        <p:nvSpPr>
          <p:cNvPr id="385" name="Google Shape;385;p18"/>
          <p:cNvSpPr txBox="1">
            <a:spLocks noGrp="1"/>
          </p:cNvSpPr>
          <p:nvPr>
            <p:ph type="title"/>
          </p:nvPr>
        </p:nvSpPr>
        <p:spPr>
          <a:xfrm>
            <a:off x="2279576" y="502778"/>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Adaptive Challenges</a:t>
            </a:r>
            <a:endParaRPr sz="3600" b="1" dirty="0">
              <a:solidFill>
                <a:schemeClr val="tx2">
                  <a:lumMod val="75000"/>
                </a:schemeClr>
              </a:solidFill>
            </a:endParaRPr>
          </a:p>
        </p:txBody>
      </p:sp>
      <p:sp>
        <p:nvSpPr>
          <p:cNvPr id="386" name="Google Shape;386;p18"/>
          <p:cNvSpPr txBox="1">
            <a:spLocks noGrp="1"/>
          </p:cNvSpPr>
          <p:nvPr>
            <p:ph type="body" idx="1"/>
          </p:nvPr>
        </p:nvSpPr>
        <p:spPr>
          <a:xfrm>
            <a:off x="695400" y="1340768"/>
            <a:ext cx="10801200" cy="3816424"/>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marL="0" indent="0">
              <a:lnSpc>
                <a:spcPct val="90000"/>
              </a:lnSpc>
              <a:spcBef>
                <a:spcPts val="750"/>
              </a:spcBef>
              <a:spcAft>
                <a:spcPts val="0"/>
              </a:spcAft>
              <a:buSzPts val="1800"/>
              <a:buNone/>
            </a:pPr>
            <a:r>
              <a:rPr lang="en-AU" sz="2400" dirty="0"/>
              <a:t>Unlike technical problems where the know how already exists, adaptive challenges require learning to overcome the conflicts in values, or reduce the gap between the espoused values and reality. They require changes in values, attitudes and habits of behaviour</a:t>
            </a:r>
            <a:endParaRPr sz="2400" dirty="0"/>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graphicFrame>
        <p:nvGraphicFramePr>
          <p:cNvPr id="323" name="Google Shape;323;p12"/>
          <p:cNvGraphicFramePr/>
          <p:nvPr>
            <p:extLst>
              <p:ext uri="{D42A27DB-BD31-4B8C-83A1-F6EECF244321}">
                <p14:modId xmlns:p14="http://schemas.microsoft.com/office/powerpoint/2010/main" val="1079064200"/>
              </p:ext>
            </p:extLst>
          </p:nvPr>
        </p:nvGraphicFramePr>
        <p:xfrm>
          <a:off x="1402249" y="1191852"/>
          <a:ext cx="8928992" cy="4474296"/>
        </p:xfrm>
        <a:graphic>
          <a:graphicData uri="http://schemas.openxmlformats.org/drawingml/2006/table">
            <a:tbl>
              <a:tblPr firstRow="1" firstCol="1">
                <a:noFill/>
              </a:tblPr>
              <a:tblGrid>
                <a:gridCol w="1728192">
                  <a:extLst>
                    <a:ext uri="{9D8B030D-6E8A-4147-A177-3AD203B41FA5}">
                      <a16:colId xmlns:a16="http://schemas.microsoft.com/office/drawing/2014/main" val="20000"/>
                    </a:ext>
                  </a:extLst>
                </a:gridCol>
                <a:gridCol w="1512168">
                  <a:extLst>
                    <a:ext uri="{9D8B030D-6E8A-4147-A177-3AD203B41FA5}">
                      <a16:colId xmlns:a16="http://schemas.microsoft.com/office/drawing/2014/main" val="20001"/>
                    </a:ext>
                  </a:extLst>
                </a:gridCol>
                <a:gridCol w="1656184">
                  <a:extLst>
                    <a:ext uri="{9D8B030D-6E8A-4147-A177-3AD203B41FA5}">
                      <a16:colId xmlns:a16="http://schemas.microsoft.com/office/drawing/2014/main" val="20002"/>
                    </a:ext>
                  </a:extLst>
                </a:gridCol>
                <a:gridCol w="4032448">
                  <a:extLst>
                    <a:ext uri="{9D8B030D-6E8A-4147-A177-3AD203B41FA5}">
                      <a16:colId xmlns:a16="http://schemas.microsoft.com/office/drawing/2014/main" val="20003"/>
                    </a:ext>
                  </a:extLst>
                </a:gridCol>
              </a:tblGrid>
              <a:tr h="1059632">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Kind of Challenge</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Problem Definition</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Solution</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tc>
                  <a:txBody>
                    <a:bodyPr/>
                    <a:lstStyle/>
                    <a:p>
                      <a:pPr marL="0" marR="0" lvl="0" indent="0" algn="ctr" rtl="0">
                        <a:lnSpc>
                          <a:spcPct val="100000"/>
                        </a:lnSpc>
                        <a:spcBef>
                          <a:spcPts val="0"/>
                        </a:spcBef>
                        <a:spcAft>
                          <a:spcPts val="0"/>
                        </a:spcAft>
                        <a:buNone/>
                      </a:pPr>
                      <a:r>
                        <a:rPr lang="en-AU" sz="2000" b="1" kern="1200" dirty="0">
                          <a:solidFill>
                            <a:schemeClr val="tx1"/>
                          </a:solidFill>
                          <a:latin typeface="+mn-lt"/>
                          <a:ea typeface="+mn-ea"/>
                          <a:cs typeface="+mn-cs"/>
                        </a:rPr>
                        <a:t>Locus of Work</a:t>
                      </a:r>
                      <a:endParaRPr sz="2000" b="1"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Technical</a:t>
                      </a:r>
                      <a:br>
                        <a:rPr lang="en-AU" sz="2000" kern="1200">
                          <a:solidFill>
                            <a:schemeClr val="tx1"/>
                          </a:solidFill>
                          <a:latin typeface="+mn-lt"/>
                          <a:ea typeface="+mn-ea"/>
                          <a:cs typeface="+mn-cs"/>
                        </a:rPr>
                      </a:br>
                      <a:r>
                        <a:rPr lang="en-AU" sz="2000" kern="1200">
                          <a:solidFill>
                            <a:schemeClr val="tx1"/>
                          </a:solidFill>
                          <a:latin typeface="+mn-lt"/>
                          <a:ea typeface="+mn-ea"/>
                          <a:cs typeface="+mn-cs"/>
                        </a:rPr>
                        <a:t>(Complicated)</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Authority (expert)</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will implement</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existing structures</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and roles</a:t>
                      </a:r>
                      <a:endParaRPr sz="2000" kern="1200" dirty="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Technical &amp; Adaptive</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Clear</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Requires Learning</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Authority will have</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to consult with</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stakeholders</a:t>
                      </a:r>
                      <a:endParaRPr sz="2000" kern="1200" dirty="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1059632">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Adaptive</a:t>
                      </a:r>
                      <a:endParaRPr sz="2000" kern="120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a:solidFill>
                            <a:schemeClr val="tx1"/>
                          </a:solidFill>
                          <a:latin typeface="+mn-lt"/>
                          <a:ea typeface="+mn-ea"/>
                          <a:cs typeface="+mn-cs"/>
                          <a:sym typeface="Helvetica Neue"/>
                        </a:rPr>
                        <a:t>(Complex)</a:t>
                      </a:r>
                      <a:endParaRPr sz="2000" kern="1200">
                        <a:solidFill>
                          <a:schemeClr val="tx1"/>
                        </a:solidFill>
                        <a:latin typeface="+mn-lt"/>
                        <a:ea typeface="+mn-ea"/>
                        <a:cs typeface="+mn-cs"/>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Requires Learning</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a:solidFill>
                            <a:schemeClr val="tx1"/>
                          </a:solidFill>
                          <a:latin typeface="+mn-lt"/>
                          <a:ea typeface="+mn-ea"/>
                          <a:cs typeface="+mn-cs"/>
                        </a:rPr>
                        <a:t>Requires Learning</a:t>
                      </a:r>
                      <a:endParaRPr sz="2000" kern="120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tc>
                  <a:txBody>
                    <a:bodyPr/>
                    <a:lstStyle/>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Stakeholders</a:t>
                      </a:r>
                      <a:endParaRPr sz="2000" kern="1200" dirty="0">
                        <a:solidFill>
                          <a:schemeClr val="tx1"/>
                        </a:solidFill>
                        <a:latin typeface="+mn-lt"/>
                        <a:ea typeface="+mn-ea"/>
                        <a:cs typeface="+mn-cs"/>
                      </a:endParaRPr>
                    </a:p>
                    <a:p>
                      <a:pPr marL="0" marR="0" lvl="0" indent="0" algn="ctr" rtl="0">
                        <a:lnSpc>
                          <a:spcPct val="100000"/>
                        </a:lnSpc>
                        <a:spcBef>
                          <a:spcPts val="0"/>
                        </a:spcBef>
                        <a:spcAft>
                          <a:spcPts val="0"/>
                        </a:spcAft>
                        <a:buNone/>
                      </a:pPr>
                      <a:r>
                        <a:rPr lang="en-AU" sz="2000" kern="1200" dirty="0">
                          <a:solidFill>
                            <a:schemeClr val="tx1"/>
                          </a:solidFill>
                          <a:latin typeface="+mn-lt"/>
                          <a:ea typeface="+mn-ea"/>
                          <a:cs typeface="+mn-cs"/>
                        </a:rPr>
                        <a:t>(Shared Leadership)</a:t>
                      </a:r>
                      <a:endParaRPr sz="2000" kern="1200" dirty="0">
                        <a:solidFill>
                          <a:schemeClr val="tx1"/>
                        </a:solidFill>
                        <a:latin typeface="+mn-lt"/>
                        <a:ea typeface="+mn-ea"/>
                        <a:cs typeface="+mn-cs"/>
                        <a:sym typeface="Helvetica Neue"/>
                      </a:endParaRPr>
                    </a:p>
                  </a:txBody>
                  <a:tcPr marL="38100" marR="38100" marT="38100" marB="38100" anchor="ctr">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000000"/>
                      </a:solidFill>
                      <a:prstDash val="solid"/>
                      <a:round/>
                      <a:headEnd type="none" w="sm" len="sm"/>
                      <a:tailEnd type="none" w="sm" len="sm"/>
                    </a:lnT>
                    <a:lnB w="952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
        <p:nvSpPr>
          <p:cNvPr id="324" name="Google Shape;324;p12"/>
          <p:cNvSpPr txBox="1">
            <a:spLocks noGrp="1"/>
          </p:cNvSpPr>
          <p:nvPr>
            <p:ph type="title"/>
          </p:nvPr>
        </p:nvSpPr>
        <p:spPr>
          <a:xfrm>
            <a:off x="2046001" y="457285"/>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a:lnSpc>
                <a:spcPct val="90000"/>
              </a:lnSpc>
              <a:spcBef>
                <a:spcPts val="0"/>
              </a:spcBef>
              <a:spcAft>
                <a:spcPts val="0"/>
              </a:spcAft>
              <a:buClr>
                <a:schemeClr val="lt2"/>
              </a:buClr>
              <a:buSzPts val="1800"/>
            </a:pPr>
            <a:r>
              <a:rPr lang="en-AU" sz="3600" b="1" dirty="0">
                <a:solidFill>
                  <a:schemeClr val="tx2">
                    <a:lumMod val="75000"/>
                  </a:schemeClr>
                </a:solidFill>
              </a:rPr>
              <a:t>Technical vs. Adaptive Challenges</a:t>
            </a:r>
            <a:br>
              <a:rPr lang="en-AU" dirty="0"/>
            </a:br>
            <a:endParaRPr dirty="0"/>
          </a:p>
        </p:txBody>
      </p:sp>
      <p:sp>
        <p:nvSpPr>
          <p:cNvPr id="325" name="Google Shape;325;p12"/>
          <p:cNvSpPr/>
          <p:nvPr/>
        </p:nvSpPr>
        <p:spPr>
          <a:xfrm>
            <a:off x="1588234" y="1045335"/>
            <a:ext cx="8557022" cy="60443"/>
          </a:xfrm>
          <a:prstGeom prst="rect">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750">
              <a:solidFill>
                <a:srgbClr val="00ABDE"/>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13"/>
          <p:cNvSpPr txBox="1">
            <a:spLocks noGrp="1"/>
          </p:cNvSpPr>
          <p:nvPr>
            <p:ph type="title"/>
          </p:nvPr>
        </p:nvSpPr>
        <p:spPr>
          <a:xfrm>
            <a:off x="2046000" y="332656"/>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Technical versus Adaptive Example</a:t>
            </a:r>
            <a:endParaRPr sz="3600" b="1" dirty="0">
              <a:solidFill>
                <a:schemeClr val="tx2">
                  <a:lumMod val="75000"/>
                </a:schemeClr>
              </a:solidFill>
            </a:endParaRPr>
          </a:p>
        </p:txBody>
      </p:sp>
      <p:pic>
        <p:nvPicPr>
          <p:cNvPr id="331" name="Google Shape;331;p13"/>
          <p:cNvPicPr preferRelativeResize="0"/>
          <p:nvPr/>
        </p:nvPicPr>
        <p:blipFill rotWithShape="1">
          <a:blip r:embed="rId3">
            <a:alphaModFix/>
          </a:blip>
          <a:srcRect t="18813" b="17148"/>
          <a:stretch/>
        </p:blipFill>
        <p:spPr>
          <a:xfrm>
            <a:off x="2049800" y="908720"/>
            <a:ext cx="7434376" cy="481209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96"/>
        <p:cNvGrpSpPr/>
        <p:nvPr/>
      </p:nvGrpSpPr>
      <p:grpSpPr>
        <a:xfrm>
          <a:off x="0" y="0"/>
          <a:ext cx="0" cy="0"/>
          <a:chOff x="0" y="0"/>
          <a:chExt cx="0" cy="0"/>
        </a:xfrm>
      </p:grpSpPr>
      <p:sp>
        <p:nvSpPr>
          <p:cNvPr id="397" name="Google Shape;397;p20"/>
          <p:cNvSpPr txBox="1">
            <a:spLocks noGrp="1"/>
          </p:cNvSpPr>
          <p:nvPr>
            <p:ph type="title"/>
          </p:nvPr>
        </p:nvSpPr>
        <p:spPr>
          <a:xfrm>
            <a:off x="2299815" y="445958"/>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Adaptive Leadership Iteration</a:t>
            </a:r>
            <a:endParaRPr sz="3600" b="1" dirty="0">
              <a:solidFill>
                <a:schemeClr val="tx2">
                  <a:lumMod val="75000"/>
                </a:schemeClr>
              </a:solidFill>
            </a:endParaRPr>
          </a:p>
        </p:txBody>
      </p:sp>
      <p:grpSp>
        <p:nvGrpSpPr>
          <p:cNvPr id="398" name="Google Shape;398;p20"/>
          <p:cNvGrpSpPr/>
          <p:nvPr/>
        </p:nvGrpSpPr>
        <p:grpSpPr>
          <a:xfrm>
            <a:off x="614089" y="3796913"/>
            <a:ext cx="1553233" cy="1553233"/>
            <a:chOff x="528399" y="0"/>
            <a:chExt cx="2070977" cy="2070977"/>
          </a:xfrm>
        </p:grpSpPr>
        <p:sp>
          <p:nvSpPr>
            <p:cNvPr id="399" name="Google Shape;399;p20"/>
            <p:cNvSpPr/>
            <p:nvPr/>
          </p:nvSpPr>
          <p:spPr>
            <a:xfrm>
              <a:off x="528399" y="0"/>
              <a:ext cx="2070977" cy="2070977"/>
            </a:xfrm>
            <a:prstGeom prst="quadArrow">
              <a:avLst>
                <a:gd name="adj1" fmla="val 2000"/>
                <a:gd name="adj2" fmla="val 4000"/>
                <a:gd name="adj3" fmla="val 5000"/>
              </a:avLst>
            </a:prstGeom>
            <a:solidFill>
              <a:srgbClr val="D5E8F1"/>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400" name="Google Shape;400;p20"/>
            <p:cNvSpPr/>
            <p:nvPr/>
          </p:nvSpPr>
          <p:spPr>
            <a:xfrm>
              <a:off x="663013"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1" name="Google Shape;401;p20"/>
            <p:cNvSpPr txBox="1"/>
            <p:nvPr/>
          </p:nvSpPr>
          <p:spPr>
            <a:xfrm>
              <a:off x="703452"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dirty="0">
                  <a:solidFill>
                    <a:schemeClr val="lt1"/>
                  </a:solidFill>
                  <a:latin typeface="Arial"/>
                  <a:ea typeface="Arial"/>
                  <a:cs typeface="Arial"/>
                  <a:sym typeface="Arial"/>
                </a:rPr>
                <a:t>Mindset</a:t>
              </a:r>
              <a:endParaRPr dirty="0"/>
            </a:p>
          </p:txBody>
        </p:sp>
        <p:sp>
          <p:nvSpPr>
            <p:cNvPr id="402" name="Google Shape;402;p20"/>
            <p:cNvSpPr/>
            <p:nvPr/>
          </p:nvSpPr>
          <p:spPr>
            <a:xfrm>
              <a:off x="1636372" y="134613"/>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3" name="Google Shape;403;p20"/>
            <p:cNvSpPr txBox="1"/>
            <p:nvPr/>
          </p:nvSpPr>
          <p:spPr>
            <a:xfrm>
              <a:off x="1676811" y="175052"/>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Behavior</a:t>
              </a:r>
              <a:endParaRPr/>
            </a:p>
          </p:txBody>
        </p:sp>
        <p:sp>
          <p:nvSpPr>
            <p:cNvPr id="404" name="Google Shape;404;p20"/>
            <p:cNvSpPr/>
            <p:nvPr/>
          </p:nvSpPr>
          <p:spPr>
            <a:xfrm>
              <a:off x="663013"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5" name="Google Shape;405;p20"/>
            <p:cNvSpPr txBox="1"/>
            <p:nvPr/>
          </p:nvSpPr>
          <p:spPr>
            <a:xfrm>
              <a:off x="703452" y="1148411"/>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Culture</a:t>
              </a:r>
              <a:endParaRPr/>
            </a:p>
          </p:txBody>
        </p:sp>
        <p:sp>
          <p:nvSpPr>
            <p:cNvPr id="406" name="Google Shape;406;p20"/>
            <p:cNvSpPr/>
            <p:nvPr/>
          </p:nvSpPr>
          <p:spPr>
            <a:xfrm>
              <a:off x="1636372" y="1107972"/>
              <a:ext cx="828390" cy="828390"/>
            </a:xfrm>
            <a:prstGeom prst="roundRect">
              <a:avLst>
                <a:gd name="adj" fmla="val 16667"/>
              </a:avLst>
            </a:prstGeom>
            <a:solidFill>
              <a:srgbClr val="7ABFDA"/>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407" name="Google Shape;407;p20"/>
            <p:cNvSpPr txBox="1"/>
            <p:nvPr/>
          </p:nvSpPr>
          <p:spPr>
            <a:xfrm>
              <a:off x="1676811" y="1035488"/>
              <a:ext cx="747512" cy="747512"/>
            </a:xfrm>
            <a:prstGeom prst="rect">
              <a:avLst/>
            </a:prstGeom>
            <a:noFill/>
            <a:ln>
              <a:noFill/>
            </a:ln>
          </p:spPr>
          <p:txBody>
            <a:bodyPr spcFirstLastPara="1" wrap="square" lIns="34275" tIns="34275" rIns="34275" bIns="34275" anchor="ctr" anchorCtr="0">
              <a:noAutofit/>
            </a:bodyPr>
            <a:lstStyle/>
            <a:p>
              <a:pPr algn="ctr">
                <a:lnSpc>
                  <a:spcPct val="90000"/>
                </a:lnSpc>
                <a:spcBef>
                  <a:spcPts val="0"/>
                </a:spcBef>
                <a:spcAft>
                  <a:spcPts val="0"/>
                </a:spcAft>
                <a:buClr>
                  <a:srgbClr val="000000"/>
                </a:buClr>
                <a:buSzPts val="1200"/>
              </a:pPr>
              <a:r>
                <a:rPr lang="en-AU" sz="900">
                  <a:solidFill>
                    <a:schemeClr val="lt1"/>
                  </a:solidFill>
                  <a:latin typeface="Arial"/>
                  <a:ea typeface="Arial"/>
                  <a:cs typeface="Arial"/>
                  <a:sym typeface="Arial"/>
                </a:rPr>
                <a:t>Systems</a:t>
              </a:r>
              <a:endParaRPr/>
            </a:p>
          </p:txBody>
        </p:sp>
      </p:grpSp>
      <p:grpSp>
        <p:nvGrpSpPr>
          <p:cNvPr id="408" name="Google Shape;408;p20"/>
          <p:cNvGrpSpPr/>
          <p:nvPr/>
        </p:nvGrpSpPr>
        <p:grpSpPr>
          <a:xfrm>
            <a:off x="2393651" y="1268378"/>
            <a:ext cx="7725228" cy="3537636"/>
            <a:chOff x="1119346" y="1546302"/>
            <a:chExt cx="9938082" cy="4550976"/>
          </a:xfrm>
        </p:grpSpPr>
        <p:cxnSp>
          <p:nvCxnSpPr>
            <p:cNvPr id="409" name="Google Shape;409;p20"/>
            <p:cNvCxnSpPr/>
            <p:nvPr/>
          </p:nvCxnSpPr>
          <p:spPr>
            <a:xfrm flipH="1">
              <a:off x="4063705" y="1990344"/>
              <a:ext cx="3648" cy="219456"/>
            </a:xfrm>
            <a:prstGeom prst="straightConnector1">
              <a:avLst/>
            </a:prstGeom>
            <a:noFill/>
            <a:ln w="9525" cap="flat" cmpd="sng">
              <a:solidFill>
                <a:srgbClr val="006C90"/>
              </a:solidFill>
              <a:prstDash val="solid"/>
              <a:round/>
              <a:headEnd type="none" w="sm" len="sm"/>
              <a:tailEnd type="none" w="sm" len="sm"/>
            </a:ln>
          </p:spPr>
        </p:cxnSp>
        <p:cxnSp>
          <p:nvCxnSpPr>
            <p:cNvPr id="410" name="Google Shape;410;p20"/>
            <p:cNvCxnSpPr/>
            <p:nvPr/>
          </p:nvCxnSpPr>
          <p:spPr>
            <a:xfrm>
              <a:off x="8012741" y="1864664"/>
              <a:ext cx="0" cy="188596"/>
            </a:xfrm>
            <a:prstGeom prst="straightConnector1">
              <a:avLst/>
            </a:prstGeom>
            <a:noFill/>
            <a:ln w="9525" cap="flat" cmpd="sng">
              <a:solidFill>
                <a:srgbClr val="006C90"/>
              </a:solidFill>
              <a:prstDash val="solid"/>
              <a:round/>
              <a:headEnd type="none" w="sm" len="sm"/>
              <a:tailEnd type="none" w="sm" len="sm"/>
            </a:ln>
          </p:spPr>
        </p:cxnSp>
        <p:cxnSp>
          <p:nvCxnSpPr>
            <p:cNvPr id="411" name="Google Shape;411;p20"/>
            <p:cNvCxnSpPr/>
            <p:nvPr/>
          </p:nvCxnSpPr>
          <p:spPr>
            <a:xfrm>
              <a:off x="3999553" y="5152496"/>
              <a:ext cx="0" cy="365760"/>
            </a:xfrm>
            <a:prstGeom prst="straightConnector1">
              <a:avLst/>
            </a:prstGeom>
            <a:noFill/>
            <a:ln w="9525" cap="flat" cmpd="sng">
              <a:solidFill>
                <a:srgbClr val="006C90"/>
              </a:solidFill>
              <a:prstDash val="solid"/>
              <a:round/>
              <a:headEnd type="none" w="sm" len="sm"/>
              <a:tailEnd type="none" w="sm" len="sm"/>
            </a:ln>
          </p:spPr>
        </p:cxnSp>
        <p:cxnSp>
          <p:nvCxnSpPr>
            <p:cNvPr id="412" name="Google Shape;412;p20"/>
            <p:cNvCxnSpPr/>
            <p:nvPr/>
          </p:nvCxnSpPr>
          <p:spPr>
            <a:xfrm>
              <a:off x="5560744" y="4475236"/>
              <a:ext cx="0" cy="1021080"/>
            </a:xfrm>
            <a:prstGeom prst="straightConnector1">
              <a:avLst/>
            </a:prstGeom>
            <a:noFill/>
            <a:ln w="9525" cap="flat" cmpd="sng">
              <a:solidFill>
                <a:srgbClr val="006C90"/>
              </a:solidFill>
              <a:prstDash val="solid"/>
              <a:round/>
              <a:headEnd type="none" w="sm" len="sm"/>
              <a:tailEnd type="none" w="sm" len="sm"/>
            </a:ln>
          </p:spPr>
        </p:cxnSp>
        <p:cxnSp>
          <p:nvCxnSpPr>
            <p:cNvPr id="413" name="Google Shape;413;p20"/>
            <p:cNvCxnSpPr/>
            <p:nvPr/>
          </p:nvCxnSpPr>
          <p:spPr>
            <a:xfrm>
              <a:off x="6409806" y="4256513"/>
              <a:ext cx="0" cy="772688"/>
            </a:xfrm>
            <a:prstGeom prst="straightConnector1">
              <a:avLst/>
            </a:prstGeom>
            <a:noFill/>
            <a:ln w="9525" cap="flat" cmpd="sng">
              <a:solidFill>
                <a:srgbClr val="006C90"/>
              </a:solidFill>
              <a:prstDash val="solid"/>
              <a:round/>
              <a:headEnd type="none" w="sm" len="sm"/>
              <a:tailEnd type="none" w="sm" len="sm"/>
            </a:ln>
          </p:spPr>
        </p:cxnSp>
        <p:cxnSp>
          <p:nvCxnSpPr>
            <p:cNvPr id="414" name="Google Shape;414;p20"/>
            <p:cNvCxnSpPr/>
            <p:nvPr/>
          </p:nvCxnSpPr>
          <p:spPr>
            <a:xfrm>
              <a:off x="7869011" y="5090526"/>
              <a:ext cx="0" cy="304800"/>
            </a:xfrm>
            <a:prstGeom prst="straightConnector1">
              <a:avLst/>
            </a:prstGeom>
            <a:noFill/>
            <a:ln w="9525" cap="flat" cmpd="sng">
              <a:solidFill>
                <a:srgbClr val="006C90"/>
              </a:solidFill>
              <a:prstDash val="solid"/>
              <a:round/>
              <a:headEnd type="none" w="sm" len="sm"/>
              <a:tailEnd type="none" w="sm" len="sm"/>
            </a:ln>
          </p:spPr>
        </p:cxnSp>
        <p:sp>
          <p:nvSpPr>
            <p:cNvPr id="415" name="Google Shape;415;p20"/>
            <p:cNvSpPr txBox="1"/>
            <p:nvPr/>
          </p:nvSpPr>
          <p:spPr>
            <a:xfrm>
              <a:off x="2686477" y="1691086"/>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rgbClr val="000000"/>
                  </a:solidFill>
                  <a:latin typeface="Arial"/>
                  <a:ea typeface="Arial"/>
                  <a:cs typeface="Arial"/>
                  <a:sym typeface="Arial"/>
                </a:rPr>
                <a:t>4. </a:t>
              </a:r>
              <a:r>
                <a:rPr lang="en-AU" sz="1259" dirty="0">
                  <a:solidFill>
                    <a:srgbClr val="000000"/>
                  </a:solidFill>
                  <a:latin typeface="Arial"/>
                  <a:ea typeface="Arial"/>
                  <a:cs typeface="Arial"/>
                  <a:sym typeface="Arial"/>
                </a:rPr>
                <a:t>Prioritise Hypotheses</a:t>
              </a:r>
              <a:endParaRPr dirty="0"/>
            </a:p>
          </p:txBody>
        </p:sp>
        <p:sp>
          <p:nvSpPr>
            <p:cNvPr id="416" name="Google Shape;416;p20"/>
            <p:cNvSpPr txBox="1"/>
            <p:nvPr/>
          </p:nvSpPr>
          <p:spPr>
            <a:xfrm>
              <a:off x="6748856" y="1546302"/>
              <a:ext cx="2781809"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8. </a:t>
              </a:r>
              <a:r>
                <a:rPr lang="en-AU" sz="1259">
                  <a:solidFill>
                    <a:srgbClr val="000000"/>
                  </a:solidFill>
                  <a:latin typeface="Arial"/>
                  <a:ea typeface="Arial"/>
                  <a:cs typeface="Arial"/>
                  <a:sym typeface="Arial"/>
                </a:rPr>
                <a:t>Learn Continuously</a:t>
              </a:r>
              <a:endParaRPr/>
            </a:p>
          </p:txBody>
        </p:sp>
        <p:sp>
          <p:nvSpPr>
            <p:cNvPr id="417" name="Google Shape;417;p20"/>
            <p:cNvSpPr txBox="1"/>
            <p:nvPr/>
          </p:nvSpPr>
          <p:spPr>
            <a:xfrm>
              <a:off x="9495492" y="3096642"/>
              <a:ext cx="1561936"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7. </a:t>
              </a:r>
              <a:r>
                <a:rPr lang="en-AU" sz="1259">
                  <a:solidFill>
                    <a:srgbClr val="000000"/>
                  </a:solidFill>
                  <a:latin typeface="Arial"/>
                  <a:ea typeface="Arial"/>
                  <a:cs typeface="Arial"/>
                  <a:sym typeface="Arial"/>
                </a:rPr>
                <a:t>Create an </a:t>
              </a:r>
              <a:endParaRPr/>
            </a:p>
            <a:p>
              <a:pPr algn="ctr">
                <a:spcBef>
                  <a:spcPts val="0"/>
                </a:spcBef>
                <a:spcAft>
                  <a:spcPts val="0"/>
                </a:spcAft>
              </a:pPr>
              <a:r>
                <a:rPr lang="en-AU" sz="1259">
                  <a:solidFill>
                    <a:srgbClr val="000000"/>
                  </a:solidFill>
                  <a:latin typeface="Arial"/>
                  <a:ea typeface="Arial"/>
                  <a:cs typeface="Arial"/>
                  <a:sym typeface="Arial"/>
                </a:rPr>
                <a:t>Adaptive</a:t>
              </a:r>
              <a:endParaRPr/>
            </a:p>
            <a:p>
              <a:pPr algn="ctr">
                <a:spcBef>
                  <a:spcPts val="0"/>
                </a:spcBef>
                <a:spcAft>
                  <a:spcPts val="0"/>
                </a:spcAft>
              </a:pPr>
              <a:r>
                <a:rPr lang="en-AU" sz="1259">
                  <a:solidFill>
                    <a:srgbClr val="000000"/>
                  </a:solidFill>
                  <a:latin typeface="Arial"/>
                  <a:ea typeface="Arial"/>
                  <a:cs typeface="Arial"/>
                  <a:sym typeface="Arial"/>
                </a:rPr>
                <a:t>Culture</a:t>
              </a:r>
              <a:endParaRPr/>
            </a:p>
          </p:txBody>
        </p:sp>
        <p:sp>
          <p:nvSpPr>
            <p:cNvPr id="418" name="Google Shape;418;p20"/>
            <p:cNvSpPr txBox="1"/>
            <p:nvPr/>
          </p:nvSpPr>
          <p:spPr>
            <a:xfrm>
              <a:off x="3318750" y="5523932"/>
              <a:ext cx="1551093"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2. </a:t>
              </a:r>
              <a:r>
                <a:rPr lang="en-AU" sz="1259">
                  <a:solidFill>
                    <a:srgbClr val="000000"/>
                  </a:solidFill>
                  <a:latin typeface="Arial"/>
                  <a:ea typeface="Arial"/>
                  <a:cs typeface="Arial"/>
                  <a:sym typeface="Arial"/>
                </a:rPr>
                <a:t>Diagnosis</a:t>
              </a:r>
              <a:endParaRPr/>
            </a:p>
          </p:txBody>
        </p:sp>
        <p:sp>
          <p:nvSpPr>
            <p:cNvPr id="419" name="Google Shape;419;p20"/>
            <p:cNvSpPr txBox="1"/>
            <p:nvPr/>
          </p:nvSpPr>
          <p:spPr>
            <a:xfrm>
              <a:off x="4896503" y="5470465"/>
              <a:ext cx="1370433"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1. </a:t>
              </a:r>
              <a:r>
                <a:rPr lang="en-AU" sz="1259">
                  <a:solidFill>
                    <a:srgbClr val="000000"/>
                  </a:solidFill>
                  <a:latin typeface="Arial"/>
                  <a:ea typeface="Arial"/>
                  <a:cs typeface="Arial"/>
                  <a:sym typeface="Arial"/>
                </a:rPr>
                <a:t>Discovery</a:t>
              </a:r>
              <a:endParaRPr/>
            </a:p>
          </p:txBody>
        </p:sp>
        <p:sp>
          <p:nvSpPr>
            <p:cNvPr id="420" name="Google Shape;420;p20"/>
            <p:cNvSpPr txBox="1"/>
            <p:nvPr/>
          </p:nvSpPr>
          <p:spPr>
            <a:xfrm>
              <a:off x="6885435" y="5369100"/>
              <a:ext cx="2429751"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6. </a:t>
              </a:r>
              <a:r>
                <a:rPr lang="en-AU" sz="1259">
                  <a:solidFill>
                    <a:srgbClr val="000000"/>
                  </a:solidFill>
                  <a:latin typeface="Arial"/>
                  <a:ea typeface="Arial"/>
                  <a:cs typeface="Arial"/>
                  <a:sym typeface="Arial"/>
                </a:rPr>
                <a:t>Orchestrate the Conflict/Intervention</a:t>
              </a:r>
              <a:endParaRPr/>
            </a:p>
          </p:txBody>
        </p:sp>
        <p:grpSp>
          <p:nvGrpSpPr>
            <p:cNvPr id="421" name="Google Shape;421;p20"/>
            <p:cNvGrpSpPr/>
            <p:nvPr/>
          </p:nvGrpSpPr>
          <p:grpSpPr>
            <a:xfrm>
              <a:off x="5453598" y="3942828"/>
              <a:ext cx="310103" cy="302854"/>
              <a:chOff x="4131465" y="3632631"/>
              <a:chExt cx="269875" cy="252377"/>
            </a:xfrm>
          </p:grpSpPr>
          <p:sp>
            <p:nvSpPr>
              <p:cNvPr id="422" name="Google Shape;422;p20"/>
              <p:cNvSpPr/>
              <p:nvPr/>
            </p:nvSpPr>
            <p:spPr>
              <a:xfrm>
                <a:off x="4144668" y="3655252"/>
                <a:ext cx="216368" cy="216368"/>
              </a:xfrm>
              <a:prstGeom prst="ellipse">
                <a:avLst/>
              </a:prstGeom>
              <a:solidFill>
                <a:schemeClr val="accent6"/>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3" name="Google Shape;423;p20"/>
              <p:cNvSpPr txBox="1"/>
              <p:nvPr/>
            </p:nvSpPr>
            <p:spPr>
              <a:xfrm>
                <a:off x="4131465" y="3632631"/>
                <a:ext cx="269875" cy="252377"/>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080" b="1">
                    <a:solidFill>
                      <a:schemeClr val="lt1"/>
                    </a:solidFill>
                    <a:latin typeface="Arial"/>
                    <a:ea typeface="Arial"/>
                    <a:cs typeface="Arial"/>
                    <a:sym typeface="Arial"/>
                  </a:rPr>
                  <a:t>1</a:t>
                </a:r>
                <a:endParaRPr/>
              </a:p>
            </p:txBody>
          </p:sp>
        </p:grpSp>
        <p:grpSp>
          <p:nvGrpSpPr>
            <p:cNvPr id="424" name="Google Shape;424;p20"/>
            <p:cNvGrpSpPr/>
            <p:nvPr/>
          </p:nvGrpSpPr>
          <p:grpSpPr>
            <a:xfrm>
              <a:off x="6252136" y="3942590"/>
              <a:ext cx="308279" cy="302853"/>
              <a:chOff x="4937541" y="4153155"/>
              <a:chExt cx="268287" cy="252378"/>
            </a:xfrm>
          </p:grpSpPr>
          <p:sp>
            <p:nvSpPr>
              <p:cNvPr id="425" name="Google Shape;425;p20"/>
              <p:cNvSpPr/>
              <p:nvPr/>
            </p:nvSpPr>
            <p:spPr>
              <a:xfrm>
                <a:off x="4965699" y="4171718"/>
                <a:ext cx="216368" cy="216368"/>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rgbClr val="FFFFFF"/>
                  </a:solidFill>
                  <a:latin typeface="Arial"/>
                  <a:ea typeface="Arial"/>
                  <a:cs typeface="Arial"/>
                  <a:sym typeface="Arial"/>
                </a:endParaRPr>
              </a:p>
            </p:txBody>
          </p:sp>
          <p:sp>
            <p:nvSpPr>
              <p:cNvPr id="426" name="Google Shape;426;p20"/>
              <p:cNvSpPr txBox="1"/>
              <p:nvPr/>
            </p:nvSpPr>
            <p:spPr>
              <a:xfrm>
                <a:off x="4937541" y="4153155"/>
                <a:ext cx="268287" cy="252378"/>
              </a:xfrm>
              <a:prstGeom prst="rect">
                <a:avLst/>
              </a:prstGeom>
              <a:noFill/>
              <a:ln>
                <a:noFill/>
              </a:ln>
            </p:spPr>
            <p:txBody>
              <a:bodyPr spcFirstLastPara="1" wrap="square" lIns="68569" tIns="34275" rIns="68569" bIns="34275" anchor="t" anchorCtr="0">
                <a:spAutoFit/>
              </a:bodyPr>
              <a:lstStyle/>
              <a:p>
                <a:pPr>
                  <a:spcBef>
                    <a:spcPts val="0"/>
                  </a:spcBef>
                  <a:spcAft>
                    <a:spcPts val="0"/>
                  </a:spcAft>
                </a:pPr>
                <a:endParaRPr sz="1080" b="1">
                  <a:solidFill>
                    <a:schemeClr val="lt1"/>
                  </a:solidFill>
                  <a:latin typeface="Arial"/>
                  <a:ea typeface="Arial"/>
                  <a:cs typeface="Arial"/>
                  <a:sym typeface="Arial"/>
                </a:endParaRPr>
              </a:p>
            </p:txBody>
          </p:sp>
        </p:grpSp>
        <p:cxnSp>
          <p:nvCxnSpPr>
            <p:cNvPr id="427" name="Google Shape;427;p20"/>
            <p:cNvCxnSpPr/>
            <p:nvPr/>
          </p:nvCxnSpPr>
          <p:spPr>
            <a:xfrm>
              <a:off x="2357309" y="3276600"/>
              <a:ext cx="233490" cy="0"/>
            </a:xfrm>
            <a:prstGeom prst="straightConnector1">
              <a:avLst/>
            </a:prstGeom>
            <a:noFill/>
            <a:ln w="9525" cap="flat" cmpd="sng">
              <a:solidFill>
                <a:srgbClr val="006C90"/>
              </a:solidFill>
              <a:prstDash val="solid"/>
              <a:round/>
              <a:headEnd type="none" w="sm" len="sm"/>
              <a:tailEnd type="none" w="sm" len="sm"/>
            </a:ln>
          </p:spPr>
        </p:cxnSp>
        <p:sp>
          <p:nvSpPr>
            <p:cNvPr id="428" name="Google Shape;428;p20"/>
            <p:cNvSpPr txBox="1"/>
            <p:nvPr/>
          </p:nvSpPr>
          <p:spPr>
            <a:xfrm>
              <a:off x="1119346" y="3076310"/>
              <a:ext cx="1456917" cy="876089"/>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3. </a:t>
              </a:r>
              <a:r>
                <a:rPr lang="en-AU" sz="1259">
                  <a:solidFill>
                    <a:srgbClr val="000000"/>
                  </a:solidFill>
                  <a:latin typeface="Arial"/>
                  <a:ea typeface="Arial"/>
                  <a:cs typeface="Arial"/>
                  <a:sym typeface="Arial"/>
                </a:rPr>
                <a:t>Design</a:t>
              </a:r>
              <a:endParaRPr/>
            </a:p>
            <a:p>
              <a:pPr algn="ctr">
                <a:spcBef>
                  <a:spcPts val="0"/>
                </a:spcBef>
                <a:spcAft>
                  <a:spcPts val="0"/>
                </a:spcAft>
              </a:pPr>
              <a:r>
                <a:rPr lang="en-AU" sz="1259">
                  <a:solidFill>
                    <a:srgbClr val="000000"/>
                  </a:solidFill>
                  <a:latin typeface="Arial"/>
                  <a:ea typeface="Arial"/>
                  <a:cs typeface="Arial"/>
                  <a:sym typeface="Arial"/>
                </a:rPr>
                <a:t>Thought</a:t>
              </a:r>
              <a:endParaRPr/>
            </a:p>
            <a:p>
              <a:pPr algn="ctr">
                <a:spcBef>
                  <a:spcPts val="0"/>
                </a:spcBef>
                <a:spcAft>
                  <a:spcPts val="0"/>
                </a:spcAft>
              </a:pPr>
              <a:r>
                <a:rPr lang="en-AU" sz="1259">
                  <a:solidFill>
                    <a:srgbClr val="000000"/>
                  </a:solidFill>
                  <a:latin typeface="Arial"/>
                  <a:ea typeface="Arial"/>
                  <a:cs typeface="Arial"/>
                  <a:sym typeface="Arial"/>
                </a:rPr>
                <a:t>Experiments</a:t>
              </a:r>
              <a:endParaRPr/>
            </a:p>
          </p:txBody>
        </p:sp>
        <p:sp>
          <p:nvSpPr>
            <p:cNvPr id="429" name="Google Shape;429;p20"/>
            <p:cNvSpPr txBox="1"/>
            <p:nvPr/>
          </p:nvSpPr>
          <p:spPr>
            <a:xfrm>
              <a:off x="3081157" y="3139934"/>
              <a:ext cx="2493599"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dirty="0">
                  <a:solidFill>
                    <a:srgbClr val="4D4D4D"/>
                  </a:solidFill>
                  <a:latin typeface="Arial"/>
                  <a:ea typeface="Arial"/>
                  <a:cs typeface="Arial"/>
                  <a:sym typeface="Arial"/>
                </a:rPr>
                <a:t>Awareness</a:t>
              </a:r>
              <a:endParaRPr dirty="0"/>
            </a:p>
          </p:txBody>
        </p:sp>
        <p:sp>
          <p:nvSpPr>
            <p:cNvPr id="430" name="Google Shape;430;p20"/>
            <p:cNvSpPr txBox="1"/>
            <p:nvPr/>
          </p:nvSpPr>
          <p:spPr>
            <a:xfrm>
              <a:off x="6646085" y="3127611"/>
              <a:ext cx="2364081" cy="626978"/>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2519" b="1">
                  <a:solidFill>
                    <a:srgbClr val="4D4D4D"/>
                  </a:solidFill>
                  <a:latin typeface="Arial"/>
                  <a:ea typeface="Arial"/>
                  <a:cs typeface="Arial"/>
                  <a:sym typeface="Arial"/>
                </a:rPr>
                <a:t>Action</a:t>
              </a:r>
              <a:endParaRPr/>
            </a:p>
          </p:txBody>
        </p:sp>
        <p:sp>
          <p:nvSpPr>
            <p:cNvPr id="431" name="Google Shape;431;p20"/>
            <p:cNvSpPr txBox="1"/>
            <p:nvPr/>
          </p:nvSpPr>
          <p:spPr>
            <a:xfrm>
              <a:off x="6574330" y="3699012"/>
              <a:ext cx="2473530"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chemeClr val="bg1">
                      <a:lumMod val="75000"/>
                    </a:schemeClr>
                  </a:solidFill>
                  <a:latin typeface="Arial"/>
                  <a:ea typeface="Arial"/>
                  <a:cs typeface="Arial"/>
                  <a:sym typeface="Arial"/>
                </a:rPr>
                <a:t>Mobilise, Support &amp; Serve</a:t>
              </a:r>
              <a:endParaRPr b="1" dirty="0">
                <a:solidFill>
                  <a:schemeClr val="bg1">
                    <a:lumMod val="75000"/>
                  </a:schemeClr>
                </a:solidFill>
              </a:endParaRPr>
            </a:p>
          </p:txBody>
        </p:sp>
        <p:sp>
          <p:nvSpPr>
            <p:cNvPr id="432" name="Google Shape;432;p20"/>
            <p:cNvSpPr txBox="1"/>
            <p:nvPr/>
          </p:nvSpPr>
          <p:spPr>
            <a:xfrm>
              <a:off x="3101290" y="3678111"/>
              <a:ext cx="2331247" cy="626813"/>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dirty="0">
                  <a:solidFill>
                    <a:schemeClr val="bg1">
                      <a:lumMod val="75000"/>
                    </a:schemeClr>
                  </a:solidFill>
                  <a:latin typeface="Arial"/>
                  <a:ea typeface="Arial"/>
                  <a:cs typeface="Arial"/>
                  <a:sym typeface="Arial"/>
                </a:rPr>
                <a:t>Observe events &amp; patterns</a:t>
              </a:r>
              <a:endParaRPr b="1" dirty="0">
                <a:solidFill>
                  <a:schemeClr val="bg1">
                    <a:lumMod val="75000"/>
                  </a:schemeClr>
                </a:solidFill>
              </a:endParaRPr>
            </a:p>
          </p:txBody>
        </p:sp>
        <p:cxnSp>
          <p:nvCxnSpPr>
            <p:cNvPr id="433" name="Google Shape;433;p20"/>
            <p:cNvCxnSpPr/>
            <p:nvPr/>
          </p:nvCxnSpPr>
          <p:spPr>
            <a:xfrm>
              <a:off x="9408207" y="3293481"/>
              <a:ext cx="233490" cy="0"/>
            </a:xfrm>
            <a:prstGeom prst="straightConnector1">
              <a:avLst/>
            </a:prstGeom>
            <a:noFill/>
            <a:ln w="9525" cap="flat" cmpd="sng">
              <a:solidFill>
                <a:srgbClr val="006C90"/>
              </a:solidFill>
              <a:prstDash val="solid"/>
              <a:round/>
              <a:headEnd type="none" w="sm" len="sm"/>
              <a:tailEnd type="none" w="sm" len="sm"/>
            </a:ln>
          </p:spPr>
        </p:cxnSp>
        <p:sp>
          <p:nvSpPr>
            <p:cNvPr id="434" name="Google Shape;434;p20"/>
            <p:cNvSpPr txBox="1"/>
            <p:nvPr/>
          </p:nvSpPr>
          <p:spPr>
            <a:xfrm>
              <a:off x="5742470" y="5021380"/>
              <a:ext cx="1581284" cy="377537"/>
            </a:xfrm>
            <a:prstGeom prst="rect">
              <a:avLst/>
            </a:prstGeom>
            <a:noFill/>
            <a:ln>
              <a:noFill/>
            </a:ln>
          </p:spPr>
          <p:txBody>
            <a:bodyPr spcFirstLastPara="1" wrap="square" lIns="98738" tIns="49369" rIns="98738" bIns="49369" anchor="t" anchorCtr="0">
              <a:spAutoFit/>
            </a:bodyPr>
            <a:lstStyle/>
            <a:p>
              <a:pPr algn="ctr">
                <a:spcBef>
                  <a:spcPts val="0"/>
                </a:spcBef>
                <a:spcAft>
                  <a:spcPts val="0"/>
                </a:spcAft>
              </a:pPr>
              <a:r>
                <a:rPr lang="en-AU" sz="1259" b="1">
                  <a:solidFill>
                    <a:srgbClr val="000000"/>
                  </a:solidFill>
                  <a:latin typeface="Arial"/>
                  <a:ea typeface="Arial"/>
                  <a:cs typeface="Arial"/>
                  <a:sym typeface="Arial"/>
                </a:rPr>
                <a:t>5. </a:t>
              </a:r>
              <a:r>
                <a:rPr lang="en-AU" sz="1259">
                  <a:solidFill>
                    <a:srgbClr val="000000"/>
                  </a:solidFill>
                  <a:latin typeface="Arial"/>
                  <a:ea typeface="Arial"/>
                  <a:cs typeface="Arial"/>
                  <a:sym typeface="Arial"/>
                </a:rPr>
                <a:t>Experiment</a:t>
              </a:r>
              <a:endParaRPr/>
            </a:p>
          </p:txBody>
        </p:sp>
        <p:grpSp>
          <p:nvGrpSpPr>
            <p:cNvPr id="435" name="Google Shape;435;p20"/>
            <p:cNvGrpSpPr/>
            <p:nvPr/>
          </p:nvGrpSpPr>
          <p:grpSpPr>
            <a:xfrm>
              <a:off x="2621630" y="2099805"/>
              <a:ext cx="6773852" cy="3012169"/>
              <a:chOff x="3813322" y="2788469"/>
              <a:chExt cx="4949678" cy="2201003"/>
            </a:xfrm>
          </p:grpSpPr>
          <p:sp>
            <p:nvSpPr>
              <p:cNvPr id="436" name="Google Shape;436;p20"/>
              <p:cNvSpPr/>
              <p:nvPr/>
            </p:nvSpPr>
            <p:spPr>
              <a:xfrm>
                <a:off x="5755340" y="41148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7" name="Google Shape;437;p20"/>
              <p:cNvSpPr/>
              <p:nvPr/>
            </p:nvSpPr>
            <p:spPr>
              <a:xfrm>
                <a:off x="6974540" y="298467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8" name="Google Shape;438;p20"/>
              <p:cNvSpPr/>
              <p:nvPr/>
            </p:nvSpPr>
            <p:spPr>
              <a:xfrm>
                <a:off x="8155640" y="3055169"/>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39" name="Google Shape;439;p20"/>
              <p:cNvSpPr/>
              <p:nvPr/>
            </p:nvSpPr>
            <p:spPr>
              <a:xfrm>
                <a:off x="5221940" y="4419600"/>
                <a:ext cx="381000" cy="3810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0" name="Google Shape;440;p20"/>
              <p:cNvSpPr/>
              <p:nvPr/>
            </p:nvSpPr>
            <p:spPr>
              <a:xfrm>
                <a:off x="4078940" y="4419599"/>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1" name="Google Shape;441;p20"/>
              <p:cNvSpPr/>
              <p:nvPr/>
            </p:nvSpPr>
            <p:spPr>
              <a:xfrm>
                <a:off x="3813322" y="3964027"/>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2" name="Google Shape;442;p20"/>
              <p:cNvSpPr/>
              <p:nvPr/>
            </p:nvSpPr>
            <p:spPr>
              <a:xfrm>
                <a:off x="6545185" y="3352800"/>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3" name="Google Shape;443;p20"/>
              <p:cNvSpPr/>
              <p:nvPr/>
            </p:nvSpPr>
            <p:spPr>
              <a:xfrm>
                <a:off x="8421727" y="3504495"/>
                <a:ext cx="341273" cy="341273"/>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4" name="Google Shape;444;p20"/>
              <p:cNvSpPr/>
              <p:nvPr/>
            </p:nvSpPr>
            <p:spPr>
              <a:xfrm>
                <a:off x="4592476" y="4532272"/>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5" name="Google Shape;445;p20"/>
              <p:cNvSpPr/>
              <p:nvPr/>
            </p:nvSpPr>
            <p:spPr>
              <a:xfrm>
                <a:off x="7532356" y="2788469"/>
                <a:ext cx="457200" cy="4572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6" name="Google Shape;446;p20"/>
              <p:cNvSpPr/>
              <p:nvPr/>
            </p:nvSpPr>
            <p:spPr>
              <a:xfrm>
                <a:off x="8207662" y="43573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7" name="Google Shape;447;p20"/>
              <p:cNvSpPr/>
              <p:nvPr/>
            </p:nvSpPr>
            <p:spPr>
              <a:xfrm>
                <a:off x="4085655" y="3166622"/>
                <a:ext cx="276955" cy="27695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8" name="Google Shape;448;p20"/>
              <p:cNvSpPr/>
              <p:nvPr/>
            </p:nvSpPr>
            <p:spPr>
              <a:xfrm>
                <a:off x="3818313" y="350200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49" name="Google Shape;449;p20"/>
              <p:cNvSpPr/>
              <p:nvPr/>
            </p:nvSpPr>
            <p:spPr>
              <a:xfrm>
                <a:off x="8437250" y="3995075"/>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0" name="Google Shape;450;p20"/>
              <p:cNvSpPr/>
              <p:nvPr/>
            </p:nvSpPr>
            <p:spPr>
              <a:xfrm>
                <a:off x="6146077" y="3733800"/>
                <a:ext cx="310225" cy="310225"/>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1" name="Google Shape;451;p20"/>
              <p:cNvSpPr/>
              <p:nvPr/>
            </p:nvSpPr>
            <p:spPr>
              <a:xfrm>
                <a:off x="4448000" y="2984679"/>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2" name="Google Shape;452;p20"/>
              <p:cNvSpPr/>
              <p:nvPr/>
            </p:nvSpPr>
            <p:spPr>
              <a:xfrm>
                <a:off x="7911880" y="4610100"/>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3" name="Google Shape;453;p20"/>
              <p:cNvSpPr/>
              <p:nvPr/>
            </p:nvSpPr>
            <p:spPr>
              <a:xfrm>
                <a:off x="7542417" y="4706875"/>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4" name="Google Shape;454;p20"/>
              <p:cNvSpPr/>
              <p:nvPr/>
            </p:nvSpPr>
            <p:spPr>
              <a:xfrm>
                <a:off x="4765951" y="2906012"/>
                <a:ext cx="222114" cy="222114"/>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5" name="Google Shape;455;p20"/>
              <p:cNvSpPr/>
              <p:nvPr/>
            </p:nvSpPr>
            <p:spPr>
              <a:xfrm>
                <a:off x="5139164" y="2934293"/>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6" name="Google Shape;456;p20"/>
              <p:cNvSpPr/>
              <p:nvPr/>
            </p:nvSpPr>
            <p:spPr>
              <a:xfrm>
                <a:off x="7272764" y="4692345"/>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7" name="Google Shape;457;p20"/>
              <p:cNvSpPr/>
              <p:nvPr/>
            </p:nvSpPr>
            <p:spPr>
              <a:xfrm>
                <a:off x="6986071" y="45812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8" name="Google Shape;458;p20"/>
              <p:cNvSpPr/>
              <p:nvPr/>
            </p:nvSpPr>
            <p:spPr>
              <a:xfrm>
                <a:off x="5416998" y="3055169"/>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59" name="Google Shape;459;p20"/>
              <p:cNvSpPr/>
              <p:nvPr/>
            </p:nvSpPr>
            <p:spPr>
              <a:xfrm>
                <a:off x="5664287" y="3222388"/>
                <a:ext cx="165551" cy="165551"/>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0" name="Google Shape;460;p20"/>
              <p:cNvSpPr/>
              <p:nvPr/>
            </p:nvSpPr>
            <p:spPr>
              <a:xfrm>
                <a:off x="5893384" y="3408890"/>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461" name="Google Shape;461;p20"/>
              <p:cNvSpPr/>
              <p:nvPr/>
            </p:nvSpPr>
            <p:spPr>
              <a:xfrm>
                <a:off x="6752901" y="4417973"/>
                <a:ext cx="152400" cy="152400"/>
              </a:xfrm>
              <a:prstGeom prst="ellipse">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gr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sp>
        <p:nvSpPr>
          <p:cNvPr id="534" name="Google Shape;534;p29"/>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7 Powerful Innovation Questions</a:t>
            </a:r>
            <a:endParaRPr sz="3600" b="1" dirty="0">
              <a:solidFill>
                <a:schemeClr val="tx2">
                  <a:lumMod val="75000"/>
                </a:schemeClr>
              </a:solidFill>
            </a:endParaRPr>
          </a:p>
        </p:txBody>
      </p:sp>
      <p:grpSp>
        <p:nvGrpSpPr>
          <p:cNvPr id="535" name="Google Shape;535;p29"/>
          <p:cNvGrpSpPr/>
          <p:nvPr/>
        </p:nvGrpSpPr>
        <p:grpSpPr>
          <a:xfrm>
            <a:off x="2111410" y="1863091"/>
            <a:ext cx="8124914" cy="3549015"/>
            <a:chOff x="257" y="0"/>
            <a:chExt cx="10833218" cy="4732020"/>
          </a:xfrm>
        </p:grpSpPr>
        <p:sp>
          <p:nvSpPr>
            <p:cNvPr id="536" name="Google Shape;536;p29"/>
            <p:cNvSpPr/>
            <p:nvPr/>
          </p:nvSpPr>
          <p:spPr>
            <a:xfrm>
              <a:off x="257"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37" name="Google Shape;537;p29"/>
            <p:cNvSpPr txBox="1"/>
            <p:nvPr/>
          </p:nvSpPr>
          <p:spPr>
            <a:xfrm>
              <a:off x="257"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Imagine</a:t>
              </a:r>
              <a:endParaRPr/>
            </a:p>
          </p:txBody>
        </p:sp>
        <p:sp>
          <p:nvSpPr>
            <p:cNvPr id="538" name="Google Shape;538;p29"/>
            <p:cNvSpPr/>
            <p:nvPr/>
          </p:nvSpPr>
          <p:spPr>
            <a:xfrm>
              <a:off x="2708" y="1421107"/>
              <a:ext cx="1463125" cy="3072809"/>
            </a:xfrm>
            <a:prstGeom prst="roundRect">
              <a:avLst>
                <a:gd name="adj" fmla="val 10000"/>
              </a:avLst>
            </a:prstGeom>
            <a:solidFill>
              <a:srgbClr val="26386C"/>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39" name="Google Shape;539;p29"/>
            <p:cNvSpPr txBox="1"/>
            <p:nvPr/>
          </p:nvSpPr>
          <p:spPr>
            <a:xfrm>
              <a:off x="45561"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imagine that should create a great experience?</a:t>
              </a:r>
              <a:endParaRPr/>
            </a:p>
          </p:txBody>
        </p:sp>
        <p:sp>
          <p:nvSpPr>
            <p:cNvPr id="540" name="Google Shape;540;p29"/>
            <p:cNvSpPr/>
            <p:nvPr/>
          </p:nvSpPr>
          <p:spPr>
            <a:xfrm>
              <a:off x="156112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1" name="Google Shape;541;p29"/>
            <p:cNvSpPr txBox="1"/>
            <p:nvPr/>
          </p:nvSpPr>
          <p:spPr>
            <a:xfrm>
              <a:off x="156112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Look</a:t>
              </a:r>
              <a:endParaRPr sz="1275" b="1">
                <a:solidFill>
                  <a:srgbClr val="000000"/>
                </a:solidFill>
                <a:latin typeface="Arial"/>
                <a:ea typeface="Arial"/>
                <a:cs typeface="Arial"/>
                <a:sym typeface="Arial"/>
              </a:endParaRPr>
            </a:p>
          </p:txBody>
        </p:sp>
        <p:sp>
          <p:nvSpPr>
            <p:cNvPr id="542" name="Google Shape;542;p29"/>
            <p:cNvSpPr/>
            <p:nvPr/>
          </p:nvSpPr>
          <p:spPr>
            <a:xfrm>
              <a:off x="1563574" y="1421107"/>
              <a:ext cx="1463125" cy="3072809"/>
            </a:xfrm>
            <a:prstGeom prst="roundRect">
              <a:avLst>
                <a:gd name="adj" fmla="val 10000"/>
              </a:avLst>
            </a:prstGeom>
            <a:solidFill>
              <a:srgbClr val="256A78"/>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3" name="Google Shape;543;p29"/>
            <p:cNvSpPr txBox="1"/>
            <p:nvPr/>
          </p:nvSpPr>
          <p:spPr>
            <a:xfrm>
              <a:off x="160642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Wat could we look at in a new way or from a new perspective?</a:t>
              </a:r>
              <a:endParaRPr/>
            </a:p>
          </p:txBody>
        </p:sp>
        <p:sp>
          <p:nvSpPr>
            <p:cNvPr id="544" name="Google Shape;544;p29"/>
            <p:cNvSpPr/>
            <p:nvPr/>
          </p:nvSpPr>
          <p:spPr>
            <a:xfrm>
              <a:off x="312198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5" name="Google Shape;545;p29"/>
            <p:cNvSpPr txBox="1"/>
            <p:nvPr/>
          </p:nvSpPr>
          <p:spPr>
            <a:xfrm>
              <a:off x="312198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Use</a:t>
              </a:r>
              <a:endParaRPr sz="1275" b="1">
                <a:solidFill>
                  <a:srgbClr val="000000"/>
                </a:solidFill>
                <a:latin typeface="Arial"/>
                <a:ea typeface="Arial"/>
                <a:cs typeface="Arial"/>
                <a:sym typeface="Arial"/>
              </a:endParaRPr>
            </a:p>
          </p:txBody>
        </p:sp>
        <p:sp>
          <p:nvSpPr>
            <p:cNvPr id="546" name="Google Shape;546;p29"/>
            <p:cNvSpPr/>
            <p:nvPr/>
          </p:nvSpPr>
          <p:spPr>
            <a:xfrm>
              <a:off x="3124439" y="1421107"/>
              <a:ext cx="1463125" cy="3072809"/>
            </a:xfrm>
            <a:prstGeom prst="roundRect">
              <a:avLst>
                <a:gd name="adj" fmla="val 10000"/>
              </a:avLst>
            </a:prstGeom>
            <a:solidFill>
              <a:srgbClr val="24865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47" name="Google Shape;547;p29"/>
            <p:cNvSpPr txBox="1"/>
            <p:nvPr/>
          </p:nvSpPr>
          <p:spPr>
            <a:xfrm>
              <a:off x="316729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use in a new way or for the first time?</a:t>
              </a:r>
              <a:endParaRPr/>
            </a:p>
          </p:txBody>
        </p:sp>
        <p:sp>
          <p:nvSpPr>
            <p:cNvPr id="548" name="Google Shape;548;p29"/>
            <p:cNvSpPr/>
            <p:nvPr/>
          </p:nvSpPr>
          <p:spPr>
            <a:xfrm>
              <a:off x="468285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49" name="Google Shape;549;p29"/>
            <p:cNvSpPr txBox="1"/>
            <p:nvPr/>
          </p:nvSpPr>
          <p:spPr>
            <a:xfrm>
              <a:off x="468285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Move</a:t>
              </a:r>
              <a:endParaRPr sz="1275" b="1">
                <a:solidFill>
                  <a:srgbClr val="000000"/>
                </a:solidFill>
                <a:latin typeface="Arial"/>
                <a:ea typeface="Arial"/>
                <a:cs typeface="Arial"/>
                <a:sym typeface="Arial"/>
              </a:endParaRPr>
            </a:p>
          </p:txBody>
        </p:sp>
        <p:sp>
          <p:nvSpPr>
            <p:cNvPr id="550" name="Google Shape;550;p29"/>
            <p:cNvSpPr/>
            <p:nvPr/>
          </p:nvSpPr>
          <p:spPr>
            <a:xfrm>
              <a:off x="4685304" y="1421107"/>
              <a:ext cx="1463125" cy="3072809"/>
            </a:xfrm>
            <a:prstGeom prst="roundRect">
              <a:avLst>
                <a:gd name="adj" fmla="val 10000"/>
              </a:avLst>
            </a:prstGeom>
            <a:solidFill>
              <a:srgbClr val="239424"/>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1" name="Google Shape;551;p29"/>
            <p:cNvSpPr txBox="1"/>
            <p:nvPr/>
          </p:nvSpPr>
          <p:spPr>
            <a:xfrm>
              <a:off x="472815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move, changing its position in time or space?</a:t>
              </a:r>
              <a:endParaRPr/>
            </a:p>
          </p:txBody>
        </p:sp>
        <p:sp>
          <p:nvSpPr>
            <p:cNvPr id="552" name="Google Shape;552;p29"/>
            <p:cNvSpPr/>
            <p:nvPr/>
          </p:nvSpPr>
          <p:spPr>
            <a:xfrm>
              <a:off x="624371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3" name="Google Shape;553;p29"/>
            <p:cNvSpPr txBox="1"/>
            <p:nvPr/>
          </p:nvSpPr>
          <p:spPr>
            <a:xfrm>
              <a:off x="624371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Interconnect</a:t>
              </a:r>
              <a:endParaRPr sz="1275" b="1">
                <a:solidFill>
                  <a:srgbClr val="000000"/>
                </a:solidFill>
                <a:latin typeface="Arial"/>
                <a:ea typeface="Arial"/>
                <a:cs typeface="Arial"/>
                <a:sym typeface="Arial"/>
              </a:endParaRPr>
            </a:p>
          </p:txBody>
        </p:sp>
        <p:sp>
          <p:nvSpPr>
            <p:cNvPr id="554" name="Google Shape;554;p29"/>
            <p:cNvSpPr/>
            <p:nvPr/>
          </p:nvSpPr>
          <p:spPr>
            <a:xfrm>
              <a:off x="6246169" y="1421107"/>
              <a:ext cx="1463125" cy="3072809"/>
            </a:xfrm>
            <a:prstGeom prst="roundRect">
              <a:avLst>
                <a:gd name="adj" fmla="val 10000"/>
              </a:avLst>
            </a:prstGeom>
            <a:solidFill>
              <a:srgbClr val="69A321"/>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5" name="Google Shape;555;p29"/>
            <p:cNvSpPr txBox="1"/>
            <p:nvPr/>
          </p:nvSpPr>
          <p:spPr>
            <a:xfrm>
              <a:off x="628902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connect in a different way, or for the first time?</a:t>
              </a:r>
              <a:endParaRPr/>
            </a:p>
          </p:txBody>
        </p:sp>
        <p:sp>
          <p:nvSpPr>
            <p:cNvPr id="556" name="Google Shape;556;p29"/>
            <p:cNvSpPr/>
            <p:nvPr/>
          </p:nvSpPr>
          <p:spPr>
            <a:xfrm>
              <a:off x="7804583"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57" name="Google Shape;557;p29"/>
            <p:cNvSpPr txBox="1"/>
            <p:nvPr/>
          </p:nvSpPr>
          <p:spPr>
            <a:xfrm>
              <a:off x="7804583"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Alter</a:t>
              </a:r>
              <a:endParaRPr sz="1275" b="1">
                <a:solidFill>
                  <a:srgbClr val="000000"/>
                </a:solidFill>
                <a:latin typeface="Arial"/>
                <a:ea typeface="Arial"/>
                <a:cs typeface="Arial"/>
                <a:sym typeface="Arial"/>
              </a:endParaRPr>
            </a:p>
          </p:txBody>
        </p:sp>
        <p:sp>
          <p:nvSpPr>
            <p:cNvPr id="558" name="Google Shape;558;p29"/>
            <p:cNvSpPr/>
            <p:nvPr/>
          </p:nvSpPr>
          <p:spPr>
            <a:xfrm>
              <a:off x="7807034" y="1421107"/>
              <a:ext cx="1463125" cy="3072809"/>
            </a:xfrm>
            <a:prstGeom prst="roundRect">
              <a:avLst>
                <a:gd name="adj" fmla="val 10000"/>
              </a:avLst>
            </a:prstGeom>
            <a:solidFill>
              <a:srgbClr val="B39D1E"/>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59" name="Google Shape;559;p29"/>
            <p:cNvSpPr txBox="1"/>
            <p:nvPr/>
          </p:nvSpPr>
          <p:spPr>
            <a:xfrm>
              <a:off x="7849887"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change or alter in terms of design and performance?</a:t>
              </a:r>
              <a:endParaRPr/>
            </a:p>
          </p:txBody>
        </p:sp>
        <p:sp>
          <p:nvSpPr>
            <p:cNvPr id="560" name="Google Shape;560;p29"/>
            <p:cNvSpPr/>
            <p:nvPr/>
          </p:nvSpPr>
          <p:spPr>
            <a:xfrm>
              <a:off x="9365448" y="0"/>
              <a:ext cx="1468027" cy="4732020"/>
            </a:xfrm>
            <a:prstGeom prst="roundRect">
              <a:avLst>
                <a:gd name="adj" fmla="val 10000"/>
              </a:avLst>
            </a:prstGeom>
            <a:solidFill>
              <a:srgbClr val="CBCCD3"/>
            </a:solidFill>
            <a:ln>
              <a:noFill/>
            </a:ln>
          </p:spPr>
          <p:txBody>
            <a:bodyPr spcFirstLastPara="1" wrap="square" lIns="68569" tIns="68569" rIns="68569" bIns="68569" anchor="ctr" anchorCtr="0">
              <a:noAutofit/>
            </a:bodyPr>
            <a:lstStyle/>
            <a:p>
              <a:pPr>
                <a:spcBef>
                  <a:spcPts val="0"/>
                </a:spcBef>
                <a:spcAft>
                  <a:spcPts val="0"/>
                </a:spcAft>
              </a:pPr>
              <a:endParaRPr/>
            </a:p>
          </p:txBody>
        </p:sp>
        <p:sp>
          <p:nvSpPr>
            <p:cNvPr id="561" name="Google Shape;561;p29"/>
            <p:cNvSpPr txBox="1"/>
            <p:nvPr/>
          </p:nvSpPr>
          <p:spPr>
            <a:xfrm>
              <a:off x="9365448" y="0"/>
              <a:ext cx="1468027" cy="1419606"/>
            </a:xfrm>
            <a:prstGeom prst="rect">
              <a:avLst/>
            </a:prstGeom>
            <a:noFill/>
            <a:ln>
              <a:noFill/>
            </a:ln>
          </p:spPr>
          <p:txBody>
            <a:bodyPr spcFirstLastPara="1" wrap="square" lIns="48563" tIns="48563" rIns="48563" bIns="48563" anchor="ctr" anchorCtr="0">
              <a:noAutofit/>
            </a:bodyPr>
            <a:lstStyle/>
            <a:p>
              <a:pPr algn="ctr">
                <a:lnSpc>
                  <a:spcPct val="90000"/>
                </a:lnSpc>
                <a:spcBef>
                  <a:spcPts val="0"/>
                </a:spcBef>
                <a:spcAft>
                  <a:spcPts val="0"/>
                </a:spcAft>
                <a:buClr>
                  <a:srgbClr val="000000"/>
                </a:buClr>
                <a:buSzPts val="1700"/>
              </a:pPr>
              <a:r>
                <a:rPr lang="en-AU" sz="1275" b="1">
                  <a:solidFill>
                    <a:srgbClr val="000000"/>
                  </a:solidFill>
                  <a:latin typeface="Arial"/>
                  <a:ea typeface="Arial"/>
                  <a:cs typeface="Arial"/>
                  <a:sym typeface="Arial"/>
                </a:rPr>
                <a:t>Make</a:t>
              </a:r>
              <a:endParaRPr sz="1275" b="1">
                <a:solidFill>
                  <a:srgbClr val="000000"/>
                </a:solidFill>
                <a:latin typeface="Arial"/>
                <a:ea typeface="Arial"/>
                <a:cs typeface="Arial"/>
                <a:sym typeface="Arial"/>
              </a:endParaRPr>
            </a:p>
          </p:txBody>
        </p:sp>
        <p:sp>
          <p:nvSpPr>
            <p:cNvPr id="562" name="Google Shape;562;p29"/>
            <p:cNvSpPr/>
            <p:nvPr/>
          </p:nvSpPr>
          <p:spPr>
            <a:xfrm>
              <a:off x="9367899" y="1421107"/>
              <a:ext cx="1463125" cy="3072809"/>
            </a:xfrm>
            <a:prstGeom prst="roundRect">
              <a:avLst>
                <a:gd name="adj" fmla="val 10000"/>
              </a:avLst>
            </a:prstGeom>
            <a:solidFill>
              <a:srgbClr val="C34B1B"/>
            </a:solidFill>
            <a:ln w="25400" cap="flat" cmpd="sng">
              <a:solidFill>
                <a:schemeClr val="lt1"/>
              </a:solidFill>
              <a:prstDash val="solid"/>
              <a:round/>
              <a:headEnd type="none" w="sm" len="sm"/>
              <a:tailEnd type="none" w="sm" len="sm"/>
            </a:ln>
          </p:spPr>
          <p:txBody>
            <a:bodyPr spcFirstLastPara="1" wrap="square" lIns="68569" tIns="68569" rIns="68569" bIns="68569" anchor="ctr" anchorCtr="0">
              <a:noAutofit/>
            </a:bodyPr>
            <a:lstStyle/>
            <a:p>
              <a:pPr>
                <a:spcBef>
                  <a:spcPts val="0"/>
                </a:spcBef>
                <a:spcAft>
                  <a:spcPts val="0"/>
                </a:spcAft>
              </a:pPr>
              <a:endParaRPr/>
            </a:p>
          </p:txBody>
        </p:sp>
        <p:sp>
          <p:nvSpPr>
            <p:cNvPr id="563" name="Google Shape;563;p29"/>
            <p:cNvSpPr txBox="1"/>
            <p:nvPr/>
          </p:nvSpPr>
          <p:spPr>
            <a:xfrm>
              <a:off x="9410752" y="1463960"/>
              <a:ext cx="1377419" cy="2987103"/>
            </a:xfrm>
            <a:prstGeom prst="rect">
              <a:avLst/>
            </a:prstGeom>
            <a:noFill/>
            <a:ln>
              <a:noFill/>
            </a:ln>
          </p:spPr>
          <p:txBody>
            <a:bodyPr spcFirstLastPara="1" wrap="square" lIns="20944" tIns="15713" rIns="20944" bIns="15713" anchor="ctr" anchorCtr="0">
              <a:noAutofit/>
            </a:bodyPr>
            <a:lstStyle/>
            <a:p>
              <a:pPr algn="ctr">
                <a:lnSpc>
                  <a:spcPct val="90000"/>
                </a:lnSpc>
                <a:spcBef>
                  <a:spcPts val="0"/>
                </a:spcBef>
                <a:spcAft>
                  <a:spcPts val="0"/>
                </a:spcAft>
                <a:buClr>
                  <a:srgbClr val="000000"/>
                </a:buClr>
                <a:buSzPts val="1050"/>
              </a:pPr>
              <a:r>
                <a:rPr lang="en-AU" sz="788">
                  <a:solidFill>
                    <a:schemeClr val="lt1"/>
                  </a:solidFill>
                  <a:latin typeface="Arial"/>
                  <a:ea typeface="Arial"/>
                  <a:cs typeface="Arial"/>
                  <a:sym typeface="Arial"/>
                </a:rPr>
                <a:t>What could we make that is truly new?</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3046-C9A8-4419-ACDD-330CD5D21500}"/>
              </a:ext>
            </a:extLst>
          </p:cNvPr>
          <p:cNvSpPr>
            <a:spLocks noGrp="1"/>
          </p:cNvSpPr>
          <p:nvPr>
            <p:ph type="title"/>
          </p:nvPr>
        </p:nvSpPr>
        <p:spPr/>
        <p:txBody>
          <a:bodyPr/>
          <a:lstStyle/>
          <a:p>
            <a:pPr eaLnBrk="1" hangingPunct="1"/>
            <a:r>
              <a:rPr lang="en-US" sz="3600" b="1" dirty="0">
                <a:solidFill>
                  <a:schemeClr val="tx2">
                    <a:lumMod val="75000"/>
                  </a:schemeClr>
                </a:solidFill>
              </a:rPr>
              <a:t>Silence</a:t>
            </a:r>
          </a:p>
        </p:txBody>
      </p:sp>
      <p:sp>
        <p:nvSpPr>
          <p:cNvPr id="3" name="Content Placeholder 2">
            <a:extLst>
              <a:ext uri="{FF2B5EF4-FFF2-40B4-BE49-F238E27FC236}">
                <a16:creationId xmlns:a16="http://schemas.microsoft.com/office/drawing/2014/main" id="{EBA1DD8B-168C-4ACE-900C-B0F2F0F805ED}"/>
              </a:ext>
            </a:extLst>
          </p:cNvPr>
          <p:cNvSpPr>
            <a:spLocks noGrp="1"/>
          </p:cNvSpPr>
          <p:nvPr>
            <p:ph idx="1"/>
          </p:nvPr>
        </p:nvSpPr>
        <p:spPr>
          <a:xfrm>
            <a:off x="479376" y="1268760"/>
            <a:ext cx="11377264" cy="3852017"/>
          </a:xfrm>
        </p:spPr>
        <p:txBody>
          <a:bodyPr>
            <a:noAutofit/>
          </a:bodyPr>
          <a:lstStyle/>
          <a:p>
            <a:pPr marL="0" indent="0">
              <a:buNone/>
            </a:pPr>
            <a:r>
              <a:rPr lang="en-US" sz="2400" dirty="0"/>
              <a:t>Sometimes the response to a powerful question will be </a:t>
            </a:r>
            <a:r>
              <a:rPr lang="en-US" sz="2400" b="1" dirty="0"/>
              <a:t>silence</a:t>
            </a:r>
            <a:r>
              <a:rPr lang="en-US" sz="2400" dirty="0"/>
              <a:t>. This may mean that they don’t understand the question or are thinking about the answer.</a:t>
            </a: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endParaRPr lang="en-US" sz="1350" b="1" dirty="0">
              <a:solidFill>
                <a:schemeClr val="tx1">
                  <a:lumMod val="65000"/>
                  <a:lumOff val="35000"/>
                </a:schemeClr>
              </a:solidFill>
            </a:endParaRPr>
          </a:p>
          <a:p>
            <a:pPr marL="0" indent="0">
              <a:buNone/>
            </a:pPr>
            <a:br>
              <a:rPr lang="en-US" sz="2400" dirty="0"/>
            </a:br>
            <a:r>
              <a:rPr lang="en-US" sz="2400" dirty="0"/>
              <a:t>Waiting shows your coachee that they have the answers; you are not there to provide the answer for them.</a:t>
            </a:r>
          </a:p>
          <a:p>
            <a:pPr marL="0" indent="0">
              <a:buNone/>
            </a:pPr>
            <a:endParaRPr lang="en-US" b="1" dirty="0"/>
          </a:p>
          <a:p>
            <a:pPr marL="0" indent="0">
              <a:buNone/>
            </a:pPr>
            <a:endParaRPr lang="en-US" dirty="0"/>
          </a:p>
        </p:txBody>
      </p:sp>
      <p:graphicFrame>
        <p:nvGraphicFramePr>
          <p:cNvPr id="4" name="Diagram 3">
            <a:extLst>
              <a:ext uri="{FF2B5EF4-FFF2-40B4-BE49-F238E27FC236}">
                <a16:creationId xmlns:a16="http://schemas.microsoft.com/office/drawing/2014/main" id="{8814FB01-6C00-47A7-A16C-780FB8623CBE}"/>
              </a:ext>
            </a:extLst>
          </p:cNvPr>
          <p:cNvGraphicFramePr/>
          <p:nvPr>
            <p:extLst>
              <p:ext uri="{D42A27DB-BD31-4B8C-83A1-F6EECF244321}">
                <p14:modId xmlns:p14="http://schemas.microsoft.com/office/powerpoint/2010/main" val="331074982"/>
              </p:ext>
            </p:extLst>
          </p:nvPr>
        </p:nvGraphicFramePr>
        <p:xfrm>
          <a:off x="1847528" y="2267744"/>
          <a:ext cx="8640960" cy="2088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87284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35"/>
        <p:cNvGrpSpPr/>
        <p:nvPr/>
      </p:nvGrpSpPr>
      <p:grpSpPr>
        <a:xfrm>
          <a:off x="0" y="0"/>
          <a:ext cx="0" cy="0"/>
          <a:chOff x="0" y="0"/>
          <a:chExt cx="0" cy="0"/>
        </a:xfrm>
      </p:grpSpPr>
      <p:sp>
        <p:nvSpPr>
          <p:cNvPr id="636" name="Google Shape;636;g85e632a49d_0_3"/>
          <p:cNvSpPr txBox="1">
            <a:spLocks noGrp="1"/>
          </p:cNvSpPr>
          <p:nvPr>
            <p:ph type="title"/>
          </p:nvPr>
        </p:nvSpPr>
        <p:spPr>
          <a:xfrm>
            <a:off x="2046000" y="548680"/>
            <a:ext cx="8100000" cy="423900"/>
          </a:xfrm>
          <a:prstGeom prst="rect">
            <a:avLst/>
          </a:prstGeom>
        </p:spPr>
        <p:txBody>
          <a:bodyPr spcFirstLastPara="1" vert="horz" wrap="square" lIns="68569" tIns="34275" rIns="68569" bIns="34275" numCol="1" anchor="t" anchorCtr="0" compatLnSpc="1">
            <a:prstTxWarp prst="textNoShape">
              <a:avLst/>
            </a:prstTxWarp>
            <a:noAutofit/>
          </a:bodyPr>
          <a:lstStyle/>
          <a:p>
            <a:pPr eaLnBrk="1" hangingPunct="1"/>
            <a:r>
              <a:rPr lang="en-AU" sz="3600" b="1" dirty="0">
                <a:solidFill>
                  <a:schemeClr val="tx2">
                    <a:lumMod val="75000"/>
                  </a:schemeClr>
                </a:solidFill>
              </a:rPr>
              <a:t>Idea Iteration</a:t>
            </a:r>
            <a:endParaRPr sz="3600" b="1" dirty="0">
              <a:solidFill>
                <a:schemeClr val="tx2">
                  <a:lumMod val="75000"/>
                </a:schemeClr>
              </a:solidFill>
            </a:endParaRPr>
          </a:p>
        </p:txBody>
      </p:sp>
      <p:pic>
        <p:nvPicPr>
          <p:cNvPr id="637" name="Google Shape;637;g85e632a49d_0_3"/>
          <p:cNvPicPr preferRelativeResize="0"/>
          <p:nvPr/>
        </p:nvPicPr>
        <p:blipFill>
          <a:blip r:embed="rId3">
            <a:alphaModFix/>
          </a:blip>
          <a:stretch>
            <a:fillRect/>
          </a:stretch>
        </p:blipFill>
        <p:spPr>
          <a:xfrm>
            <a:off x="3215680" y="1334700"/>
            <a:ext cx="5399463" cy="4188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641"/>
        <p:cNvGrpSpPr/>
        <p:nvPr/>
      </p:nvGrpSpPr>
      <p:grpSpPr>
        <a:xfrm>
          <a:off x="0" y="0"/>
          <a:ext cx="0" cy="0"/>
          <a:chOff x="0" y="0"/>
          <a:chExt cx="0" cy="0"/>
        </a:xfrm>
      </p:grpSpPr>
      <p:sp>
        <p:nvSpPr>
          <p:cNvPr id="642" name="Google Shape;642;p34"/>
          <p:cNvSpPr txBox="1">
            <a:spLocks noGrp="1"/>
          </p:cNvSpPr>
          <p:nvPr>
            <p:ph type="title"/>
          </p:nvPr>
        </p:nvSpPr>
        <p:spPr>
          <a:xfrm>
            <a:off x="2351584" y="54868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A Note on Resistance to Change</a:t>
            </a:r>
            <a:endParaRPr sz="3600" b="1" dirty="0">
              <a:solidFill>
                <a:schemeClr val="tx2">
                  <a:lumMod val="75000"/>
                </a:schemeClr>
              </a:solidFill>
            </a:endParaRPr>
          </a:p>
        </p:txBody>
      </p:sp>
      <p:sp>
        <p:nvSpPr>
          <p:cNvPr id="643" name="Google Shape;643;p34"/>
          <p:cNvSpPr txBox="1">
            <a:spLocks noGrp="1"/>
          </p:cNvSpPr>
          <p:nvPr>
            <p:ph type="body" idx="1"/>
          </p:nvPr>
        </p:nvSpPr>
        <p:spPr>
          <a:xfrm>
            <a:off x="839416" y="1556792"/>
            <a:ext cx="9865096" cy="3672408"/>
          </a:xfrm>
          <a:prstGeom prst="rect">
            <a:avLst/>
          </a:prstGeom>
          <a:noFill/>
          <a:ln>
            <a:noFill/>
          </a:ln>
        </p:spPr>
        <p:txBody>
          <a:bodyPr spcFirstLastPara="1" vert="horz" wrap="square" lIns="68569" tIns="34275" rIns="68569" bIns="34275" numCol="1" anchor="t" anchorCtr="0" compatLnSpc="1">
            <a:prstTxWarp prst="textNoShape">
              <a:avLst/>
            </a:prstTxWarp>
            <a:normAutofit/>
          </a:bodyPr>
          <a:lstStyle/>
          <a:p>
            <a:pPr indent="-257175">
              <a:lnSpc>
                <a:spcPct val="90000"/>
              </a:lnSpc>
              <a:spcBef>
                <a:spcPts val="750"/>
              </a:spcBef>
              <a:spcAft>
                <a:spcPts val="0"/>
              </a:spcAft>
              <a:buClr>
                <a:schemeClr val="dk1"/>
              </a:buClr>
              <a:buSzPts val="1800"/>
            </a:pPr>
            <a:r>
              <a:rPr lang="en-AU" sz="2400" dirty="0"/>
              <a:t>People love change when they know it is a good thing</a:t>
            </a:r>
            <a:endParaRPr sz="2400" dirty="0"/>
          </a:p>
          <a:p>
            <a:pPr indent="-257175">
              <a:lnSpc>
                <a:spcPct val="90000"/>
              </a:lnSpc>
              <a:spcBef>
                <a:spcPts val="750"/>
              </a:spcBef>
              <a:spcAft>
                <a:spcPts val="0"/>
              </a:spcAft>
              <a:buClr>
                <a:schemeClr val="dk1"/>
              </a:buClr>
              <a:buSzPts val="1800"/>
            </a:pPr>
            <a:r>
              <a:rPr lang="en-AU" sz="2400" dirty="0"/>
              <a:t>People resist when change involves real or potential loss</a:t>
            </a:r>
            <a:endParaRPr sz="2400" dirty="0"/>
          </a:p>
          <a:p>
            <a:pPr indent="-257175">
              <a:lnSpc>
                <a:spcPct val="90000"/>
              </a:lnSpc>
              <a:spcBef>
                <a:spcPts val="750"/>
              </a:spcBef>
              <a:spcAft>
                <a:spcPts val="0"/>
              </a:spcAft>
              <a:buClr>
                <a:schemeClr val="dk1"/>
              </a:buClr>
              <a:buSzPts val="1800"/>
            </a:pPr>
            <a:r>
              <a:rPr lang="en-AU" sz="2400" dirty="0"/>
              <a:t>Resistance to loss is the most common adaptive failure</a:t>
            </a:r>
            <a:endParaRPr sz="2400" dirty="0"/>
          </a:p>
          <a:p>
            <a:pPr indent="-257175">
              <a:lnSpc>
                <a:spcPct val="90000"/>
              </a:lnSpc>
              <a:spcBef>
                <a:spcPts val="750"/>
              </a:spcBef>
              <a:spcAft>
                <a:spcPts val="0"/>
              </a:spcAft>
              <a:buClr>
                <a:schemeClr val="dk1"/>
              </a:buClr>
              <a:buSzPts val="1800"/>
            </a:pPr>
            <a:r>
              <a:rPr lang="en-AU" sz="2400" dirty="0"/>
              <a:t>Adaptive Leadership always puts you in the business of assessing, managing, distributing and providing contexts for losses that move people through these losses to a new place</a:t>
            </a:r>
            <a:endParaRPr sz="2400" dirty="0"/>
          </a:p>
          <a:p>
            <a:pPr indent="-257175">
              <a:lnSpc>
                <a:spcPct val="90000"/>
              </a:lnSpc>
              <a:spcBef>
                <a:spcPts val="750"/>
              </a:spcBef>
              <a:spcAft>
                <a:spcPts val="0"/>
              </a:spcAft>
              <a:buClr>
                <a:schemeClr val="dk1"/>
              </a:buClr>
              <a:buSzPts val="1800"/>
            </a:pPr>
            <a:r>
              <a:rPr lang="en-AU" sz="2400" dirty="0"/>
              <a:t>As in nature, a successful adaptation enables an organisation or community to take the best from its traditions, identity, and history into the future</a:t>
            </a:r>
            <a:endParaRPr sz="2400" dirty="0"/>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47"/>
        <p:cNvGrpSpPr/>
        <p:nvPr/>
      </p:nvGrpSpPr>
      <p:grpSpPr>
        <a:xfrm>
          <a:off x="0" y="0"/>
          <a:ext cx="0" cy="0"/>
          <a:chOff x="0" y="0"/>
          <a:chExt cx="0" cy="0"/>
        </a:xfrm>
      </p:grpSpPr>
      <p:sp>
        <p:nvSpPr>
          <p:cNvPr id="648" name="Google Shape;648;p35"/>
          <p:cNvSpPr txBox="1">
            <a:spLocks noGrp="1"/>
          </p:cNvSpPr>
          <p:nvPr>
            <p:ph type="ctrTitle"/>
          </p:nvPr>
        </p:nvSpPr>
        <p:spPr>
          <a:xfrm>
            <a:off x="1523548" y="1556792"/>
            <a:ext cx="9144901" cy="588600"/>
          </a:xfrm>
          <a:prstGeom prst="rect">
            <a:avLst/>
          </a:prstGeom>
          <a:noFill/>
          <a:ln>
            <a:noFill/>
          </a:ln>
        </p:spPr>
        <p:txBody>
          <a:bodyPr spcFirstLastPara="1" vert="horz" wrap="square" lIns="68569" tIns="34275" rIns="68569" bIns="34275" numCol="1" anchor="t" anchorCtr="0" compatLnSpc="1">
            <a:prstTxWarp prst="textNoShape">
              <a:avLst/>
            </a:prstTxWarp>
            <a:noAutofit/>
          </a:bodyPr>
          <a:lstStyle/>
          <a:p>
            <a:pPr eaLnBrk="1" hangingPunct="1">
              <a:spcBef>
                <a:spcPct val="0"/>
              </a:spcBef>
              <a:spcAft>
                <a:spcPct val="0"/>
              </a:spcAft>
            </a:pPr>
            <a:r>
              <a:rPr lang="en-AU" sz="3600" b="1" dirty="0">
                <a:solidFill>
                  <a:schemeClr val="tx2">
                    <a:lumMod val="75000"/>
                  </a:schemeClr>
                </a:solidFill>
              </a:rPr>
              <a:t>Learning or Putting Yourself in a position to</a:t>
            </a:r>
            <a:endParaRPr sz="3600" b="1" dirty="0">
              <a:solidFill>
                <a:schemeClr val="tx2">
                  <a:lumMod val="75000"/>
                </a:schemeClr>
              </a:solidFill>
            </a:endParaRPr>
          </a:p>
        </p:txBody>
      </p:sp>
      <p:sp>
        <p:nvSpPr>
          <p:cNvPr id="2" name="Google Shape;648;p35">
            <a:extLst>
              <a:ext uri="{FF2B5EF4-FFF2-40B4-BE49-F238E27FC236}">
                <a16:creationId xmlns:a16="http://schemas.microsoft.com/office/drawing/2014/main" id="{A0CA85E4-194C-2331-6A1B-127CCD73204D}"/>
              </a:ext>
            </a:extLst>
          </p:cNvPr>
          <p:cNvSpPr txBox="1">
            <a:spLocks/>
          </p:cNvSpPr>
          <p:nvPr/>
        </p:nvSpPr>
        <p:spPr bwMode="auto">
          <a:xfrm>
            <a:off x="1399540" y="3153504"/>
            <a:ext cx="9392919"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spcFirstLastPara="1" vert="horz" wrap="square" lIns="68569" tIns="34275" rIns="68569" bIns="34275" numCol="1" anchor="t" anchorCtr="0" compatLnSpc="1">
            <a:prstTxWarp prst="textNoShape">
              <a:avLst/>
            </a:prstTxWarp>
            <a:noAutofit/>
          </a:bodyPr>
          <a:lstStyle>
            <a:lvl1pPr lvl="0" algn="ctr" rtl="0" eaLnBrk="0" fontAlgn="base" hangingPunct="0">
              <a:lnSpc>
                <a:spcPct val="90000"/>
              </a:lnSpc>
              <a:spcBef>
                <a:spcPts val="0"/>
              </a:spcBef>
              <a:spcAft>
                <a:spcPts val="0"/>
              </a:spcAft>
              <a:buClr>
                <a:schemeClr val="lt1"/>
              </a:buClr>
              <a:buSzPts val="7200"/>
              <a:buFont typeface="Play"/>
              <a:buNone/>
              <a:defRPr sz="5400" kern="1200">
                <a:solidFill>
                  <a:schemeClr val="lt1"/>
                </a:solidFill>
                <a:latin typeface="+mj-lt"/>
                <a:ea typeface="+mj-ea"/>
                <a:cs typeface="+mj-cs"/>
              </a:defRPr>
            </a:lvl1pPr>
            <a:lvl2pPr lvl="1" algn="l" rtl="0" eaLnBrk="0" fontAlgn="base" hangingPunct="0">
              <a:lnSpc>
                <a:spcPct val="100000"/>
              </a:lnSpc>
              <a:spcBef>
                <a:spcPts val="0"/>
              </a:spcBef>
              <a:spcAft>
                <a:spcPts val="0"/>
              </a:spcAft>
              <a:buSzPts val="1400"/>
              <a:buNone/>
              <a:defRPr sz="4400">
                <a:solidFill>
                  <a:schemeClr val="tx1"/>
                </a:solidFill>
                <a:latin typeface="Myriad Pro"/>
              </a:defRPr>
            </a:lvl2pPr>
            <a:lvl3pPr lvl="2" algn="l" rtl="0" eaLnBrk="0" fontAlgn="base" hangingPunct="0">
              <a:lnSpc>
                <a:spcPct val="100000"/>
              </a:lnSpc>
              <a:spcBef>
                <a:spcPts val="0"/>
              </a:spcBef>
              <a:spcAft>
                <a:spcPts val="0"/>
              </a:spcAft>
              <a:buSzPts val="1400"/>
              <a:buNone/>
              <a:defRPr sz="4400">
                <a:solidFill>
                  <a:schemeClr val="tx1"/>
                </a:solidFill>
                <a:latin typeface="Myriad Pro"/>
              </a:defRPr>
            </a:lvl3pPr>
            <a:lvl4pPr lvl="3" algn="l" rtl="0" eaLnBrk="0" fontAlgn="base" hangingPunct="0">
              <a:lnSpc>
                <a:spcPct val="100000"/>
              </a:lnSpc>
              <a:spcBef>
                <a:spcPts val="0"/>
              </a:spcBef>
              <a:spcAft>
                <a:spcPts val="0"/>
              </a:spcAft>
              <a:buSzPts val="1400"/>
              <a:buNone/>
              <a:defRPr sz="4400">
                <a:solidFill>
                  <a:schemeClr val="tx1"/>
                </a:solidFill>
                <a:latin typeface="Myriad Pro"/>
              </a:defRPr>
            </a:lvl4pPr>
            <a:lvl5pPr lvl="4" algn="l" rtl="0" eaLnBrk="0" fontAlgn="base" hangingPunct="0">
              <a:lnSpc>
                <a:spcPct val="100000"/>
              </a:lnSpc>
              <a:spcBef>
                <a:spcPts val="0"/>
              </a:spcBef>
              <a:spcAft>
                <a:spcPts val="0"/>
              </a:spcAft>
              <a:buSzPts val="1400"/>
              <a:buNone/>
              <a:defRPr sz="4400">
                <a:solidFill>
                  <a:schemeClr val="tx1"/>
                </a:solidFill>
                <a:latin typeface="Myriad Pro"/>
              </a:defRPr>
            </a:lvl5pPr>
            <a:lvl6pPr marL="457200" lvl="5" algn="l" rtl="0" eaLnBrk="1" fontAlgn="base" hangingPunct="1">
              <a:lnSpc>
                <a:spcPct val="100000"/>
              </a:lnSpc>
              <a:spcBef>
                <a:spcPts val="0"/>
              </a:spcBef>
              <a:spcAft>
                <a:spcPts val="0"/>
              </a:spcAft>
              <a:buSzPts val="1400"/>
              <a:buNone/>
              <a:defRPr sz="4400">
                <a:solidFill>
                  <a:schemeClr val="tx1"/>
                </a:solidFill>
                <a:latin typeface="Myriad Pro"/>
              </a:defRPr>
            </a:lvl6pPr>
            <a:lvl7pPr marL="914400" lvl="6" algn="l" rtl="0" eaLnBrk="1" fontAlgn="base" hangingPunct="1">
              <a:lnSpc>
                <a:spcPct val="100000"/>
              </a:lnSpc>
              <a:spcBef>
                <a:spcPts val="0"/>
              </a:spcBef>
              <a:spcAft>
                <a:spcPts val="0"/>
              </a:spcAft>
              <a:buSzPts val="1400"/>
              <a:buNone/>
              <a:defRPr sz="4400">
                <a:solidFill>
                  <a:schemeClr val="tx1"/>
                </a:solidFill>
                <a:latin typeface="Myriad Pro"/>
              </a:defRPr>
            </a:lvl7pPr>
            <a:lvl8pPr marL="1371600" lvl="7" algn="l" rtl="0" eaLnBrk="1" fontAlgn="base" hangingPunct="1">
              <a:lnSpc>
                <a:spcPct val="100000"/>
              </a:lnSpc>
              <a:spcBef>
                <a:spcPts val="0"/>
              </a:spcBef>
              <a:spcAft>
                <a:spcPts val="0"/>
              </a:spcAft>
              <a:buSzPts val="1400"/>
              <a:buNone/>
              <a:defRPr sz="4400">
                <a:solidFill>
                  <a:schemeClr val="tx1"/>
                </a:solidFill>
                <a:latin typeface="Myriad Pro"/>
              </a:defRPr>
            </a:lvl8pPr>
            <a:lvl9pPr marL="1828800" lvl="8" algn="l" rtl="0" eaLnBrk="1" fontAlgn="base" hangingPunct="1">
              <a:lnSpc>
                <a:spcPct val="100000"/>
              </a:lnSpc>
              <a:spcBef>
                <a:spcPts val="0"/>
              </a:spcBef>
              <a:spcAft>
                <a:spcPts val="0"/>
              </a:spcAft>
              <a:buSzPts val="1400"/>
              <a:buNone/>
              <a:defRPr sz="4400">
                <a:solidFill>
                  <a:schemeClr val="tx1"/>
                </a:solidFill>
                <a:latin typeface="Myriad Pro"/>
              </a:defRPr>
            </a:lvl9pPr>
          </a:lstStyle>
          <a:p>
            <a:pPr eaLnBrk="1" hangingPunct="1">
              <a:spcBef>
                <a:spcPct val="0"/>
              </a:spcBef>
              <a:spcAft>
                <a:spcPct val="0"/>
              </a:spcAft>
            </a:pPr>
            <a:r>
              <a:rPr lang="en-GB" sz="8800" b="1" dirty="0">
                <a:solidFill>
                  <a:schemeClr val="tx2">
                    <a:lumMod val="75000"/>
                  </a:schemeClr>
                </a:solidFill>
              </a:rPr>
              <a:t>LEARN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763"/>
        <p:cNvGrpSpPr/>
        <p:nvPr/>
      </p:nvGrpSpPr>
      <p:grpSpPr>
        <a:xfrm>
          <a:off x="0" y="0"/>
          <a:ext cx="0" cy="0"/>
          <a:chOff x="0" y="0"/>
          <a:chExt cx="0" cy="0"/>
        </a:xfrm>
      </p:grpSpPr>
      <p:sp>
        <p:nvSpPr>
          <p:cNvPr id="764" name="Google Shape;764;p39"/>
          <p:cNvSpPr txBox="1">
            <a:spLocks noGrp="1"/>
          </p:cNvSpPr>
          <p:nvPr>
            <p:ph type="title"/>
          </p:nvPr>
        </p:nvSpPr>
        <p:spPr>
          <a:xfrm>
            <a:off x="2104659" y="673005"/>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SzPts val="1800"/>
            </a:pPr>
            <a:r>
              <a:rPr lang="en-AU" sz="3600" b="1" dirty="0">
                <a:solidFill>
                  <a:schemeClr val="tx2">
                    <a:lumMod val="75000"/>
                  </a:schemeClr>
                </a:solidFill>
              </a:rPr>
              <a:t>Regulating Tension for Adaptive Learning</a:t>
            </a:r>
            <a:endParaRPr sz="3600" b="1" dirty="0">
              <a:solidFill>
                <a:schemeClr val="tx2">
                  <a:lumMod val="75000"/>
                </a:schemeClr>
              </a:solidFill>
            </a:endParaRPr>
          </a:p>
        </p:txBody>
      </p:sp>
      <p:sp>
        <p:nvSpPr>
          <p:cNvPr id="765" name="Google Shape;765;p39"/>
          <p:cNvSpPr txBox="1"/>
          <p:nvPr/>
        </p:nvSpPr>
        <p:spPr>
          <a:xfrm>
            <a:off x="2604168" y="5013621"/>
            <a:ext cx="3550491" cy="235419"/>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440"/>
            </a:pPr>
            <a:r>
              <a:rPr lang="en-AU" sz="1080" b="1">
                <a:solidFill>
                  <a:schemeClr val="dk1"/>
                </a:solidFill>
                <a:latin typeface="Arial"/>
                <a:ea typeface="Arial"/>
                <a:cs typeface="Arial"/>
                <a:sym typeface="Arial"/>
              </a:rPr>
              <a:t>Source</a:t>
            </a:r>
            <a:r>
              <a:rPr lang="en-AU" sz="1080">
                <a:solidFill>
                  <a:schemeClr val="dk1"/>
                </a:solidFill>
                <a:latin typeface="Arial"/>
                <a:ea typeface="Arial"/>
                <a:cs typeface="Arial"/>
                <a:sym typeface="Arial"/>
              </a:rPr>
              <a:t>: Heifetz &amp; Linsky: </a:t>
            </a:r>
            <a:r>
              <a:rPr lang="en-AU" sz="1080" u="sng">
                <a:solidFill>
                  <a:schemeClr val="dk1"/>
                </a:solidFill>
                <a:latin typeface="Arial"/>
                <a:ea typeface="Arial"/>
                <a:cs typeface="Arial"/>
                <a:sym typeface="Arial"/>
              </a:rPr>
              <a:t>Leadership on the Line</a:t>
            </a:r>
            <a:r>
              <a:rPr lang="en-AU" sz="1080">
                <a:solidFill>
                  <a:schemeClr val="dk1"/>
                </a:solidFill>
                <a:latin typeface="Arial"/>
                <a:ea typeface="Arial"/>
                <a:cs typeface="Arial"/>
                <a:sym typeface="Arial"/>
              </a:rPr>
              <a:t>, 2002</a:t>
            </a:r>
            <a:endParaRPr/>
          </a:p>
        </p:txBody>
      </p:sp>
      <p:grpSp>
        <p:nvGrpSpPr>
          <p:cNvPr id="766" name="Google Shape;766;p39"/>
          <p:cNvGrpSpPr/>
          <p:nvPr/>
        </p:nvGrpSpPr>
        <p:grpSpPr>
          <a:xfrm>
            <a:off x="2296423" y="1479485"/>
            <a:ext cx="7599154" cy="3151556"/>
            <a:chOff x="574427" y="1422797"/>
            <a:chExt cx="8443505" cy="3501729"/>
          </a:xfrm>
        </p:grpSpPr>
        <p:sp>
          <p:nvSpPr>
            <p:cNvPr id="767" name="Google Shape;767;p39"/>
            <p:cNvSpPr/>
            <p:nvPr/>
          </p:nvSpPr>
          <p:spPr>
            <a:xfrm>
              <a:off x="914400" y="3143250"/>
              <a:ext cx="7086600" cy="1485900"/>
            </a:xfrm>
            <a:prstGeom prst="rect">
              <a:avLst/>
            </a:prstGeom>
            <a:solidFill>
              <a:srgbClr val="FFFF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8" name="Google Shape;768;p39"/>
            <p:cNvSpPr/>
            <p:nvPr/>
          </p:nvSpPr>
          <p:spPr>
            <a:xfrm>
              <a:off x="914400" y="2326481"/>
              <a:ext cx="7086600" cy="800100"/>
            </a:xfrm>
            <a:prstGeom prst="rect">
              <a:avLst/>
            </a:prstGeom>
            <a:solidFill>
              <a:srgbClr val="CCFFCC">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sp>
          <p:nvSpPr>
            <p:cNvPr id="769" name="Google Shape;769;p39"/>
            <p:cNvSpPr/>
            <p:nvPr/>
          </p:nvSpPr>
          <p:spPr>
            <a:xfrm>
              <a:off x="914400" y="1697831"/>
              <a:ext cx="7086600" cy="800100"/>
            </a:xfrm>
            <a:prstGeom prst="rect">
              <a:avLst/>
            </a:prstGeom>
            <a:solidFill>
              <a:srgbClr val="FF9999">
                <a:alpha val="80000"/>
              </a:srgbClr>
            </a:solidFill>
            <a:ln>
              <a:noFill/>
            </a:ln>
          </p:spPr>
          <p:txBody>
            <a:bodyPr spcFirstLastPara="1" wrap="square" lIns="68569" tIns="34275" rIns="68569" bIns="34275" anchor="ctr" anchorCtr="0">
              <a:noAutofit/>
            </a:bodyPr>
            <a:lstStyle/>
            <a:p>
              <a:pPr>
                <a:spcBef>
                  <a:spcPts val="0"/>
                </a:spcBef>
                <a:spcAft>
                  <a:spcPts val="0"/>
                </a:spcAft>
                <a:buClr>
                  <a:schemeClr val="dk1"/>
                </a:buClr>
                <a:buSzPts val="1620"/>
              </a:pPr>
              <a:endParaRPr sz="1215">
                <a:solidFill>
                  <a:schemeClr val="dk1"/>
                </a:solidFill>
                <a:latin typeface="Arial"/>
                <a:ea typeface="Arial"/>
                <a:cs typeface="Arial"/>
                <a:sym typeface="Arial"/>
              </a:endParaRPr>
            </a:p>
          </p:txBody>
        </p:sp>
        <p:cxnSp>
          <p:nvCxnSpPr>
            <p:cNvPr id="770" name="Google Shape;770;p39"/>
            <p:cNvCxnSpPr/>
            <p:nvPr/>
          </p:nvCxnSpPr>
          <p:spPr>
            <a:xfrm>
              <a:off x="914400" y="1697831"/>
              <a:ext cx="0" cy="2914650"/>
            </a:xfrm>
            <a:prstGeom prst="straightConnector1">
              <a:avLst/>
            </a:prstGeom>
            <a:noFill/>
            <a:ln w="25400" cap="flat" cmpd="sng">
              <a:solidFill>
                <a:schemeClr val="dk1"/>
              </a:solidFill>
              <a:prstDash val="solid"/>
              <a:round/>
              <a:headEnd type="triangle" w="med" len="med"/>
              <a:tailEnd type="none" w="med" len="med"/>
            </a:ln>
          </p:spPr>
        </p:cxnSp>
        <p:cxnSp>
          <p:nvCxnSpPr>
            <p:cNvPr id="771" name="Google Shape;771;p39"/>
            <p:cNvCxnSpPr/>
            <p:nvPr/>
          </p:nvCxnSpPr>
          <p:spPr>
            <a:xfrm>
              <a:off x="899295" y="4616490"/>
              <a:ext cx="7086600" cy="0"/>
            </a:xfrm>
            <a:prstGeom prst="straightConnector1">
              <a:avLst/>
            </a:prstGeom>
            <a:noFill/>
            <a:ln w="25400" cap="flat" cmpd="sng">
              <a:solidFill>
                <a:schemeClr val="dk1"/>
              </a:solidFill>
              <a:prstDash val="solid"/>
              <a:round/>
              <a:headEnd type="none" w="med" len="med"/>
              <a:tailEnd type="triangle" w="med" len="med"/>
            </a:ln>
          </p:spPr>
        </p:cxnSp>
        <p:cxnSp>
          <p:nvCxnSpPr>
            <p:cNvPr id="772" name="Google Shape;772;p39"/>
            <p:cNvCxnSpPr/>
            <p:nvPr/>
          </p:nvCxnSpPr>
          <p:spPr>
            <a:xfrm>
              <a:off x="914400" y="2497931"/>
              <a:ext cx="7086600" cy="0"/>
            </a:xfrm>
            <a:prstGeom prst="straightConnector1">
              <a:avLst/>
            </a:prstGeom>
            <a:noFill/>
            <a:ln w="25400" cap="flat" cmpd="sng">
              <a:solidFill>
                <a:schemeClr val="dk1"/>
              </a:solidFill>
              <a:prstDash val="lgDash"/>
              <a:round/>
              <a:headEnd type="none" w="med" len="med"/>
              <a:tailEnd type="none" w="med" len="med"/>
            </a:ln>
          </p:spPr>
        </p:cxnSp>
        <p:cxnSp>
          <p:nvCxnSpPr>
            <p:cNvPr id="773" name="Google Shape;773;p39"/>
            <p:cNvCxnSpPr/>
            <p:nvPr/>
          </p:nvCxnSpPr>
          <p:spPr>
            <a:xfrm>
              <a:off x="914399" y="3126581"/>
              <a:ext cx="7071495" cy="0"/>
            </a:xfrm>
            <a:prstGeom prst="straightConnector1">
              <a:avLst/>
            </a:prstGeom>
            <a:noFill/>
            <a:ln w="25400" cap="flat" cmpd="sng">
              <a:solidFill>
                <a:schemeClr val="dk1"/>
              </a:solidFill>
              <a:prstDash val="dash"/>
              <a:round/>
              <a:headEnd type="none" w="med" len="med"/>
              <a:tailEnd type="none" w="med" len="med"/>
            </a:ln>
          </p:spPr>
        </p:cxnSp>
        <p:sp>
          <p:nvSpPr>
            <p:cNvPr id="774" name="Google Shape;774;p39"/>
            <p:cNvSpPr txBox="1"/>
            <p:nvPr/>
          </p:nvSpPr>
          <p:spPr>
            <a:xfrm>
              <a:off x="6196369" y="2118054"/>
              <a:ext cx="1472358"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Limit of tolerance</a:t>
              </a:r>
              <a:endParaRPr/>
            </a:p>
          </p:txBody>
        </p:sp>
        <p:sp>
          <p:nvSpPr>
            <p:cNvPr id="775" name="Google Shape;775;p39"/>
            <p:cNvSpPr txBox="1"/>
            <p:nvPr/>
          </p:nvSpPr>
          <p:spPr>
            <a:xfrm>
              <a:off x="6130399" y="3164098"/>
              <a:ext cx="177960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pPr>
              <a:r>
                <a:rPr lang="en-AU" sz="1215">
                  <a:solidFill>
                    <a:srgbClr val="26293F"/>
                  </a:solidFill>
                  <a:latin typeface="Arial"/>
                  <a:ea typeface="Arial"/>
                  <a:cs typeface="Arial"/>
                  <a:sym typeface="Arial"/>
                </a:rPr>
                <a:t>Threshold of learning</a:t>
              </a:r>
              <a:endParaRPr/>
            </a:p>
          </p:txBody>
        </p:sp>
        <p:sp>
          <p:nvSpPr>
            <p:cNvPr id="776" name="Google Shape;776;p39"/>
            <p:cNvSpPr txBox="1"/>
            <p:nvPr/>
          </p:nvSpPr>
          <p:spPr>
            <a:xfrm>
              <a:off x="1127126" y="1896666"/>
              <a:ext cx="788411"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Too hot!</a:t>
              </a:r>
              <a:endParaRPr/>
            </a:p>
          </p:txBody>
        </p:sp>
        <p:sp>
          <p:nvSpPr>
            <p:cNvPr id="777" name="Google Shape;777;p39"/>
            <p:cNvSpPr txBox="1"/>
            <p:nvPr/>
          </p:nvSpPr>
          <p:spPr>
            <a:xfrm rot="16200000">
              <a:off x="95459" y="3019970"/>
              <a:ext cx="1242595"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Disequilibrium</a:t>
              </a:r>
              <a:endParaRPr/>
            </a:p>
          </p:txBody>
        </p:sp>
        <p:sp>
          <p:nvSpPr>
            <p:cNvPr id="778" name="Google Shape;778;p39"/>
            <p:cNvSpPr txBox="1"/>
            <p:nvPr/>
          </p:nvSpPr>
          <p:spPr>
            <a:xfrm>
              <a:off x="6994525" y="4639866"/>
              <a:ext cx="53860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Time</a:t>
              </a:r>
              <a:endParaRPr/>
            </a:p>
          </p:txBody>
        </p:sp>
        <p:sp>
          <p:nvSpPr>
            <p:cNvPr id="779" name="Google Shape;779;p39"/>
            <p:cNvSpPr txBox="1"/>
            <p:nvPr/>
          </p:nvSpPr>
          <p:spPr>
            <a:xfrm>
              <a:off x="8092440" y="2630851"/>
              <a:ext cx="925492" cy="400076"/>
            </a:xfrm>
            <a:prstGeom prst="rect">
              <a:avLst/>
            </a:prstGeom>
            <a:noFill/>
            <a:ln>
              <a:noFill/>
            </a:ln>
          </p:spPr>
          <p:txBody>
            <a:bodyPr spcFirstLastPara="1" wrap="square" lIns="68569" tIns="34275" rIns="68569" bIns="34275" anchor="t" anchorCtr="0">
              <a:spAutoFit/>
            </a:bodyPr>
            <a:lstStyle/>
            <a:p>
              <a:pPr algn="ctr">
                <a:spcBef>
                  <a:spcPts val="0"/>
                </a:spcBef>
                <a:spcAft>
                  <a:spcPts val="0"/>
                </a:spcAft>
                <a:buClr>
                  <a:srgbClr val="393E5F"/>
                </a:buClr>
                <a:buSzPts val="1260"/>
              </a:pPr>
              <a:r>
                <a:rPr lang="en-AU" sz="945" b="1">
                  <a:solidFill>
                    <a:srgbClr val="393E5F"/>
                  </a:solidFill>
                  <a:latin typeface="Arial"/>
                  <a:ea typeface="Arial"/>
                  <a:cs typeface="Arial"/>
                  <a:sym typeface="Arial"/>
                </a:rPr>
                <a:t>Productive distress</a:t>
              </a:r>
              <a:endParaRPr/>
            </a:p>
          </p:txBody>
        </p:sp>
        <p:sp>
          <p:nvSpPr>
            <p:cNvPr id="780" name="Google Shape;780;p39"/>
            <p:cNvSpPr txBox="1"/>
            <p:nvPr/>
          </p:nvSpPr>
          <p:spPr>
            <a:xfrm>
              <a:off x="5810250" y="1422797"/>
              <a:ext cx="161662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a:solidFill>
                    <a:schemeClr val="dk1"/>
                  </a:solidFill>
                  <a:latin typeface="Arial"/>
                  <a:ea typeface="Arial"/>
                  <a:cs typeface="Arial"/>
                  <a:sym typeface="Arial"/>
                </a:rPr>
                <a:t>Adaptive challenge</a:t>
              </a:r>
              <a:endParaRPr/>
            </a:p>
          </p:txBody>
        </p:sp>
        <p:cxnSp>
          <p:nvCxnSpPr>
            <p:cNvPr id="781" name="Google Shape;781;p39"/>
            <p:cNvCxnSpPr/>
            <p:nvPr/>
          </p:nvCxnSpPr>
          <p:spPr>
            <a:xfrm flipH="1">
              <a:off x="4246100" y="1640680"/>
              <a:ext cx="1545100" cy="1072721"/>
            </a:xfrm>
            <a:prstGeom prst="straightConnector1">
              <a:avLst/>
            </a:prstGeom>
            <a:noFill/>
            <a:ln w="57150" cap="rnd" cmpd="sng">
              <a:solidFill>
                <a:schemeClr val="dk1"/>
              </a:solidFill>
              <a:prstDash val="solid"/>
              <a:round/>
              <a:headEnd type="none" w="med" len="med"/>
              <a:tailEnd type="triangle" w="med" len="med"/>
            </a:ln>
          </p:spPr>
        </p:cxnSp>
        <p:sp>
          <p:nvSpPr>
            <p:cNvPr id="782" name="Google Shape;782;p39"/>
            <p:cNvSpPr txBox="1"/>
            <p:nvPr/>
          </p:nvSpPr>
          <p:spPr>
            <a:xfrm>
              <a:off x="3733803" y="3708798"/>
              <a:ext cx="1394880"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rgbClr val="7030A0"/>
                </a:buClr>
                <a:buSzPts val="1620"/>
              </a:pPr>
              <a:r>
                <a:rPr lang="en-AU" sz="1215">
                  <a:solidFill>
                    <a:srgbClr val="7030A0"/>
                  </a:solidFill>
                  <a:latin typeface="Arial"/>
                  <a:ea typeface="Arial"/>
                  <a:cs typeface="Arial"/>
                  <a:sym typeface="Arial"/>
                </a:rPr>
                <a:t>Work avoidance</a:t>
              </a:r>
              <a:endParaRPr/>
            </a:p>
          </p:txBody>
        </p:sp>
        <p:sp>
          <p:nvSpPr>
            <p:cNvPr id="783" name="Google Shape;783;p39"/>
            <p:cNvSpPr txBox="1"/>
            <p:nvPr/>
          </p:nvSpPr>
          <p:spPr>
            <a:xfrm>
              <a:off x="3733803" y="4177675"/>
              <a:ext cx="1680749" cy="284660"/>
            </a:xfrm>
            <a:prstGeom prst="rect">
              <a:avLst/>
            </a:prstGeom>
            <a:noFill/>
            <a:ln>
              <a:noFill/>
            </a:ln>
          </p:spPr>
          <p:txBody>
            <a:bodyPr spcFirstLastPara="1" wrap="square" lIns="68569" tIns="34275" rIns="68569" bIns="34275" anchor="t" anchorCtr="0">
              <a:spAutoFit/>
            </a:bodyPr>
            <a:lstStyle/>
            <a:p>
              <a:pPr>
                <a:spcBef>
                  <a:spcPts val="0"/>
                </a:spcBef>
                <a:spcAft>
                  <a:spcPts val="0"/>
                </a:spcAft>
                <a:buClr>
                  <a:schemeClr val="dk1"/>
                </a:buClr>
                <a:buSzPts val="1620"/>
              </a:pPr>
              <a:r>
                <a:rPr lang="en-AU" sz="1215" b="1">
                  <a:solidFill>
                    <a:schemeClr val="dk1"/>
                  </a:solidFill>
                  <a:latin typeface="Arial"/>
                  <a:ea typeface="Arial"/>
                  <a:cs typeface="Arial"/>
                  <a:sym typeface="Arial"/>
                </a:rPr>
                <a:t>Technical</a:t>
              </a:r>
              <a:r>
                <a:rPr lang="en-AU" sz="1215">
                  <a:solidFill>
                    <a:schemeClr val="dk1"/>
                  </a:solidFill>
                  <a:latin typeface="Arial"/>
                  <a:ea typeface="Arial"/>
                  <a:cs typeface="Arial"/>
                  <a:sym typeface="Arial"/>
                </a:rPr>
                <a:t> </a:t>
              </a:r>
              <a:r>
                <a:rPr lang="en-AU" sz="1215" b="1">
                  <a:solidFill>
                    <a:schemeClr val="dk1"/>
                  </a:solidFill>
                  <a:latin typeface="Arial"/>
                  <a:ea typeface="Arial"/>
                  <a:cs typeface="Arial"/>
                  <a:sym typeface="Arial"/>
                </a:rPr>
                <a:t>problem</a:t>
              </a:r>
              <a:endParaRPr/>
            </a:p>
          </p:txBody>
        </p:sp>
        <p:sp>
          <p:nvSpPr>
            <p:cNvPr id="784" name="Google Shape;784;p39"/>
            <p:cNvSpPr/>
            <p:nvPr/>
          </p:nvSpPr>
          <p:spPr>
            <a:xfrm>
              <a:off x="957264" y="2094310"/>
              <a:ext cx="1985962" cy="2118122"/>
            </a:xfrm>
            <a:custGeom>
              <a:avLst/>
              <a:gdLst/>
              <a:ahLst/>
              <a:cxnLst/>
              <a:rect l="l" t="t" r="r" b="b"/>
              <a:pathLst>
                <a:path w="1984828" h="2824843" extrusionOk="0">
                  <a:moveTo>
                    <a:pt x="0" y="2824843"/>
                  </a:moveTo>
                  <a:cubicBezTo>
                    <a:pt x="350157" y="2683328"/>
                    <a:pt x="700315" y="2541814"/>
                    <a:pt x="881743" y="2345871"/>
                  </a:cubicBezTo>
                  <a:cubicBezTo>
                    <a:pt x="1063171" y="2149928"/>
                    <a:pt x="1045028" y="1892299"/>
                    <a:pt x="1088571" y="1649185"/>
                  </a:cubicBezTo>
                  <a:cubicBezTo>
                    <a:pt x="1132114" y="1406071"/>
                    <a:pt x="1126671" y="1099456"/>
                    <a:pt x="1143000" y="887185"/>
                  </a:cubicBezTo>
                  <a:cubicBezTo>
                    <a:pt x="1159329" y="674914"/>
                    <a:pt x="1141186" y="517071"/>
                    <a:pt x="1186543" y="375557"/>
                  </a:cubicBezTo>
                  <a:cubicBezTo>
                    <a:pt x="1231900" y="234043"/>
                    <a:pt x="1309914" y="76200"/>
                    <a:pt x="1415143" y="38100"/>
                  </a:cubicBezTo>
                  <a:cubicBezTo>
                    <a:pt x="1520372" y="0"/>
                    <a:pt x="1727200" y="45357"/>
                    <a:pt x="1817914" y="146957"/>
                  </a:cubicBezTo>
                  <a:cubicBezTo>
                    <a:pt x="1908628" y="248557"/>
                    <a:pt x="1934028" y="549729"/>
                    <a:pt x="1959428" y="647700"/>
                  </a:cubicBezTo>
                  <a:cubicBezTo>
                    <a:pt x="1984828" y="745671"/>
                    <a:pt x="1977571" y="740228"/>
                    <a:pt x="1970314" y="734785"/>
                  </a:cubicBezTo>
                </a:path>
              </a:pathLst>
            </a:custGeom>
            <a:noFill/>
            <a:ln w="12700"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5" name="Google Shape;785;p39"/>
            <p:cNvSpPr/>
            <p:nvPr/>
          </p:nvSpPr>
          <p:spPr>
            <a:xfrm>
              <a:off x="2928938" y="2637235"/>
              <a:ext cx="2524125" cy="1514475"/>
            </a:xfrm>
            <a:custGeom>
              <a:avLst/>
              <a:gdLst/>
              <a:ahLst/>
              <a:cxnLst/>
              <a:rect l="l" t="t" r="r" b="b"/>
              <a:pathLst>
                <a:path w="2525486" h="2019300" extrusionOk="0">
                  <a:moveTo>
                    <a:pt x="0" y="0"/>
                  </a:moveTo>
                  <a:cubicBezTo>
                    <a:pt x="16328" y="536121"/>
                    <a:pt x="32657" y="1072242"/>
                    <a:pt x="152400" y="1393371"/>
                  </a:cubicBezTo>
                  <a:cubicBezTo>
                    <a:pt x="272143" y="1714500"/>
                    <a:pt x="322943" y="1834242"/>
                    <a:pt x="718457" y="1926771"/>
                  </a:cubicBezTo>
                  <a:cubicBezTo>
                    <a:pt x="1113971" y="2019300"/>
                    <a:pt x="1819728" y="1983921"/>
                    <a:pt x="2525486" y="1948543"/>
                  </a:cubicBezTo>
                </a:path>
              </a:pathLst>
            </a:custGeom>
            <a:noFill/>
            <a:ln w="9525" cap="flat" cmpd="sng">
              <a:solidFill>
                <a:schemeClr val="dk1"/>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6" name="Google Shape;786;p39"/>
            <p:cNvSpPr/>
            <p:nvPr/>
          </p:nvSpPr>
          <p:spPr>
            <a:xfrm>
              <a:off x="2917828" y="2593185"/>
              <a:ext cx="3128963" cy="1121569"/>
            </a:xfrm>
            <a:custGeom>
              <a:avLst/>
              <a:gdLst/>
              <a:ahLst/>
              <a:cxnLst/>
              <a:rect l="l" t="t" r="r" b="b"/>
              <a:pathLst>
                <a:path w="3129643" h="1494971" extrusionOk="0">
                  <a:moveTo>
                    <a:pt x="0" y="0"/>
                  </a:moveTo>
                  <a:cubicBezTo>
                    <a:pt x="41728" y="312964"/>
                    <a:pt x="83457" y="625929"/>
                    <a:pt x="195943" y="816429"/>
                  </a:cubicBezTo>
                  <a:cubicBezTo>
                    <a:pt x="308429" y="1006929"/>
                    <a:pt x="433615" y="1037772"/>
                    <a:pt x="674915" y="1143000"/>
                  </a:cubicBezTo>
                  <a:cubicBezTo>
                    <a:pt x="916215" y="1248228"/>
                    <a:pt x="1338943" y="1400629"/>
                    <a:pt x="1643743" y="1447800"/>
                  </a:cubicBezTo>
                  <a:cubicBezTo>
                    <a:pt x="1948543" y="1494971"/>
                    <a:pt x="2503715" y="1426029"/>
                    <a:pt x="2503715" y="1426029"/>
                  </a:cubicBezTo>
                  <a:lnTo>
                    <a:pt x="3026229" y="1415143"/>
                  </a:lnTo>
                  <a:cubicBezTo>
                    <a:pt x="3129643" y="1411514"/>
                    <a:pt x="3126921" y="1407885"/>
                    <a:pt x="3124200" y="1404257"/>
                  </a:cubicBezTo>
                </a:path>
              </a:pathLst>
            </a:custGeom>
            <a:noFill/>
            <a:ln w="12700" cap="flat" cmpd="sng">
              <a:solidFill>
                <a:srgbClr val="7030A0"/>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sp>
          <p:nvSpPr>
            <p:cNvPr id="787" name="Google Shape;787;p39"/>
            <p:cNvSpPr/>
            <p:nvPr/>
          </p:nvSpPr>
          <p:spPr>
            <a:xfrm>
              <a:off x="2917827" y="2508647"/>
              <a:ext cx="5018085" cy="1675209"/>
            </a:xfrm>
            <a:custGeom>
              <a:avLst/>
              <a:gdLst/>
              <a:ahLst/>
              <a:cxnLst/>
              <a:rect l="l" t="t" r="r" b="b"/>
              <a:pathLst>
                <a:path w="5029200" h="2233385" extrusionOk="0">
                  <a:moveTo>
                    <a:pt x="0" y="127000"/>
                  </a:moveTo>
                  <a:cubicBezTo>
                    <a:pt x="109764" y="254000"/>
                    <a:pt x="219528" y="381000"/>
                    <a:pt x="326571" y="420914"/>
                  </a:cubicBezTo>
                  <a:cubicBezTo>
                    <a:pt x="433614" y="460828"/>
                    <a:pt x="553357" y="408214"/>
                    <a:pt x="642257" y="366486"/>
                  </a:cubicBezTo>
                  <a:cubicBezTo>
                    <a:pt x="731157" y="324758"/>
                    <a:pt x="787400" y="201386"/>
                    <a:pt x="859971" y="170543"/>
                  </a:cubicBezTo>
                  <a:cubicBezTo>
                    <a:pt x="932542" y="139700"/>
                    <a:pt x="1017814" y="148771"/>
                    <a:pt x="1077685" y="181428"/>
                  </a:cubicBezTo>
                  <a:cubicBezTo>
                    <a:pt x="1137556" y="214085"/>
                    <a:pt x="1152071" y="335643"/>
                    <a:pt x="1219200" y="366486"/>
                  </a:cubicBezTo>
                  <a:cubicBezTo>
                    <a:pt x="1286329" y="397329"/>
                    <a:pt x="1420586" y="391886"/>
                    <a:pt x="1480457" y="366486"/>
                  </a:cubicBezTo>
                  <a:cubicBezTo>
                    <a:pt x="1540328" y="341086"/>
                    <a:pt x="1533071" y="259443"/>
                    <a:pt x="1578428" y="214086"/>
                  </a:cubicBezTo>
                  <a:cubicBezTo>
                    <a:pt x="1623785" y="168729"/>
                    <a:pt x="1692729" y="101600"/>
                    <a:pt x="1752600" y="94343"/>
                  </a:cubicBezTo>
                  <a:cubicBezTo>
                    <a:pt x="1812471" y="87086"/>
                    <a:pt x="1883229" y="123372"/>
                    <a:pt x="1937657" y="170543"/>
                  </a:cubicBezTo>
                  <a:cubicBezTo>
                    <a:pt x="1992085" y="217714"/>
                    <a:pt x="2019300" y="351971"/>
                    <a:pt x="2079171" y="377371"/>
                  </a:cubicBezTo>
                  <a:cubicBezTo>
                    <a:pt x="2139042" y="402771"/>
                    <a:pt x="2231571" y="359229"/>
                    <a:pt x="2296885" y="322943"/>
                  </a:cubicBezTo>
                  <a:cubicBezTo>
                    <a:pt x="2362199" y="286657"/>
                    <a:pt x="2405743" y="199571"/>
                    <a:pt x="2471057" y="159657"/>
                  </a:cubicBezTo>
                  <a:cubicBezTo>
                    <a:pt x="2536371" y="119743"/>
                    <a:pt x="2625271" y="56243"/>
                    <a:pt x="2688771" y="83457"/>
                  </a:cubicBezTo>
                  <a:cubicBezTo>
                    <a:pt x="2752271" y="110671"/>
                    <a:pt x="2792186" y="268515"/>
                    <a:pt x="2852057" y="322943"/>
                  </a:cubicBezTo>
                  <a:cubicBezTo>
                    <a:pt x="2911928" y="377371"/>
                    <a:pt x="2980872" y="439057"/>
                    <a:pt x="3048000" y="410028"/>
                  </a:cubicBezTo>
                  <a:cubicBezTo>
                    <a:pt x="3115128" y="380999"/>
                    <a:pt x="3191328" y="210457"/>
                    <a:pt x="3254828" y="148771"/>
                  </a:cubicBezTo>
                  <a:cubicBezTo>
                    <a:pt x="3318328" y="87085"/>
                    <a:pt x="3363686" y="0"/>
                    <a:pt x="3429000" y="39914"/>
                  </a:cubicBezTo>
                  <a:cubicBezTo>
                    <a:pt x="3494314" y="79828"/>
                    <a:pt x="3599543" y="208643"/>
                    <a:pt x="3646714" y="388257"/>
                  </a:cubicBezTo>
                  <a:cubicBezTo>
                    <a:pt x="3693885" y="567871"/>
                    <a:pt x="3683000" y="890814"/>
                    <a:pt x="3712028" y="1117600"/>
                  </a:cubicBezTo>
                  <a:cubicBezTo>
                    <a:pt x="3741057" y="1344386"/>
                    <a:pt x="3699328" y="1574800"/>
                    <a:pt x="3820885" y="1748971"/>
                  </a:cubicBezTo>
                  <a:cubicBezTo>
                    <a:pt x="3942442" y="1923142"/>
                    <a:pt x="4254500" y="2091871"/>
                    <a:pt x="4441371" y="2162628"/>
                  </a:cubicBezTo>
                  <a:cubicBezTo>
                    <a:pt x="4628243" y="2233385"/>
                    <a:pt x="4855028" y="2171700"/>
                    <a:pt x="4942114" y="2173514"/>
                  </a:cubicBezTo>
                  <a:cubicBezTo>
                    <a:pt x="5029200" y="2175328"/>
                    <a:pt x="4996542" y="2174421"/>
                    <a:pt x="4963885" y="2173514"/>
                  </a:cubicBezTo>
                </a:path>
              </a:pathLst>
            </a:custGeom>
            <a:noFill/>
            <a:ln w="12700" cap="flat" cmpd="sng">
              <a:solidFill>
                <a:srgbClr val="26293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15">
                <a:solidFill>
                  <a:schemeClr val="dk1"/>
                </a:solidFill>
                <a:latin typeface="Arial"/>
                <a:ea typeface="Arial"/>
                <a:cs typeface="Arial"/>
                <a:sym typeface="Arial"/>
              </a:endParaRPr>
            </a:p>
          </p:txBody>
        </p:sp>
      </p:grpSp>
      <p:sp>
        <p:nvSpPr>
          <p:cNvPr id="788" name="Google Shape;788;p39"/>
          <p:cNvSpPr/>
          <p:nvPr/>
        </p:nvSpPr>
        <p:spPr>
          <a:xfrm>
            <a:off x="9048665" y="2898839"/>
            <a:ext cx="101924" cy="599550"/>
          </a:xfrm>
          <a:prstGeom prst="rightBrace">
            <a:avLst>
              <a:gd name="adj1" fmla="val 83653"/>
              <a:gd name="adj2" fmla="val 50000"/>
            </a:avLst>
          </a:prstGeom>
          <a:noFill/>
          <a:ln w="25400" cap="flat" cmpd="sng">
            <a:solidFill>
              <a:srgbClr val="393E5F"/>
            </a:solidFill>
            <a:prstDash val="solid"/>
            <a:round/>
            <a:headEnd type="none" w="sm" len="sm"/>
            <a:tailEnd type="none" w="sm" len="sm"/>
          </a:ln>
        </p:spPr>
        <p:txBody>
          <a:bodyPr spcFirstLastPara="1" wrap="square" lIns="68569" tIns="34275" rIns="68569" bIns="34275" anchor="ctr" anchorCtr="0">
            <a:noAutofit/>
          </a:bodyPr>
          <a:lstStyle/>
          <a:p>
            <a:pPr algn="ctr">
              <a:spcBef>
                <a:spcPts val="0"/>
              </a:spcBef>
              <a:spcAft>
                <a:spcPts val="0"/>
              </a:spcAft>
            </a:pPr>
            <a:endParaRPr sz="1259">
              <a:solidFill>
                <a:schemeClr val="dk1"/>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792"/>
        <p:cNvGrpSpPr/>
        <p:nvPr/>
      </p:nvGrpSpPr>
      <p:grpSpPr>
        <a:xfrm>
          <a:off x="0" y="0"/>
          <a:ext cx="0" cy="0"/>
          <a:chOff x="0" y="0"/>
          <a:chExt cx="0" cy="0"/>
        </a:xfrm>
      </p:grpSpPr>
      <p:sp>
        <p:nvSpPr>
          <p:cNvPr id="793" name="Google Shape;793;p40"/>
          <p:cNvSpPr txBox="1">
            <a:spLocks noGrp="1"/>
          </p:cNvSpPr>
          <p:nvPr>
            <p:ph type="title"/>
          </p:nvPr>
        </p:nvSpPr>
        <p:spPr>
          <a:xfrm>
            <a:off x="1980306" y="1159650"/>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Tactics to Stay in the Zone</a:t>
            </a:r>
            <a:endParaRPr sz="3600" b="1" dirty="0">
              <a:solidFill>
                <a:schemeClr val="tx2">
                  <a:lumMod val="75000"/>
                </a:schemeClr>
              </a:solidFill>
            </a:endParaRPr>
          </a:p>
        </p:txBody>
      </p:sp>
      <p:graphicFrame>
        <p:nvGraphicFramePr>
          <p:cNvPr id="794" name="Google Shape;794;p40"/>
          <p:cNvGraphicFramePr/>
          <p:nvPr>
            <p:extLst>
              <p:ext uri="{D42A27DB-BD31-4B8C-83A1-F6EECF244321}">
                <p14:modId xmlns:p14="http://schemas.microsoft.com/office/powerpoint/2010/main" val="3280663488"/>
              </p:ext>
            </p:extLst>
          </p:nvPr>
        </p:nvGraphicFramePr>
        <p:xfrm>
          <a:off x="2085974" y="2066352"/>
          <a:ext cx="8330504" cy="3306863"/>
        </p:xfrm>
        <a:graphic>
          <a:graphicData uri="http://schemas.openxmlformats.org/drawingml/2006/table">
            <a:tbl>
              <a:tblPr firstRow="1" bandRow="1">
                <a:noFill/>
              </a:tblPr>
              <a:tblGrid>
                <a:gridCol w="4165252">
                  <a:extLst>
                    <a:ext uri="{9D8B030D-6E8A-4147-A177-3AD203B41FA5}">
                      <a16:colId xmlns:a16="http://schemas.microsoft.com/office/drawing/2014/main" val="20000"/>
                    </a:ext>
                  </a:extLst>
                </a:gridCol>
                <a:gridCol w="4165252">
                  <a:extLst>
                    <a:ext uri="{9D8B030D-6E8A-4147-A177-3AD203B41FA5}">
                      <a16:colId xmlns:a16="http://schemas.microsoft.com/office/drawing/2014/main" val="20001"/>
                    </a:ext>
                  </a:extLst>
                </a:gridCol>
              </a:tblGrid>
              <a:tr h="644350">
                <a:tc>
                  <a:txBody>
                    <a:bodyPr/>
                    <a:lstStyle/>
                    <a:p>
                      <a:pPr marL="0" marR="0" lvl="0" indent="0" algn="l" rtl="0">
                        <a:lnSpc>
                          <a:spcPct val="100000"/>
                        </a:lnSpc>
                        <a:spcBef>
                          <a:spcPts val="0"/>
                        </a:spcBef>
                        <a:spcAft>
                          <a:spcPts val="0"/>
                        </a:spcAft>
                        <a:buNone/>
                      </a:pPr>
                      <a:endParaRPr sz="2000" b="1" kern="1200" dirty="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b="1" kern="1200" dirty="0">
                          <a:solidFill>
                            <a:schemeClr val="tx1"/>
                          </a:solidFill>
                          <a:latin typeface="+mn-lt"/>
                          <a:ea typeface="+mn-ea"/>
                          <a:cs typeface="+mn-cs"/>
                          <a:sym typeface="Arial"/>
                        </a:rPr>
                        <a:t>Increase heat in the System</a:t>
                      </a:r>
                      <a:endParaRPr sz="2000" b="1" kern="1200" dirty="0">
                        <a:solidFill>
                          <a:schemeClr val="tx1"/>
                        </a:solidFill>
                        <a:latin typeface="+mn-lt"/>
                        <a:ea typeface="+mn-ea"/>
                        <a:cs typeface="+mn-cs"/>
                        <a:sym typeface="Arial"/>
                      </a:endParaRPr>
                    </a:p>
                  </a:txBody>
                  <a:tcPr marL="0" marR="0" marT="5231" marB="0">
                    <a:lnR w="12700" cap="flat" cmpd="sng">
                      <a:solidFill>
                        <a:srgbClr val="808285"/>
                      </a:solidFill>
                      <a:prstDash val="solid"/>
                      <a:round/>
                      <a:headEnd type="none" w="sm" len="sm"/>
                      <a:tailEnd type="none" w="sm" len="sm"/>
                    </a:lnR>
                    <a:lnB w="12700" cap="flat" cmpd="sng">
                      <a:solidFill>
                        <a:srgbClr val="808285"/>
                      </a:solidFill>
                      <a:prstDash val="solid"/>
                      <a:round/>
                      <a:headEnd type="none" w="sm" len="sm"/>
                      <a:tailEnd type="none" w="sm" len="sm"/>
                    </a:lnB>
                    <a:noFill/>
                  </a:tcPr>
                </a:tc>
                <a:tc>
                  <a:txBody>
                    <a:bodyPr/>
                    <a:lstStyle/>
                    <a:p>
                      <a:pPr marL="0" marR="0" lvl="0" indent="0" algn="l" rtl="0">
                        <a:lnSpc>
                          <a:spcPct val="100000"/>
                        </a:lnSpc>
                        <a:spcBef>
                          <a:spcPts val="0"/>
                        </a:spcBef>
                        <a:spcAft>
                          <a:spcPts val="0"/>
                        </a:spcAft>
                        <a:buNone/>
                      </a:pPr>
                      <a:endParaRPr sz="2000" b="1" kern="1200" dirty="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b="1" kern="1200" dirty="0">
                          <a:solidFill>
                            <a:schemeClr val="tx1"/>
                          </a:solidFill>
                          <a:latin typeface="+mn-lt"/>
                          <a:ea typeface="+mn-ea"/>
                          <a:cs typeface="+mn-cs"/>
                          <a:sym typeface="Arial"/>
                        </a:rPr>
                        <a:t>Decrease heat in the system</a:t>
                      </a:r>
                      <a:endParaRPr sz="2000" b="1" kern="1200" dirty="0">
                        <a:solidFill>
                          <a:schemeClr val="tx1"/>
                        </a:solidFill>
                        <a:latin typeface="+mn-lt"/>
                        <a:ea typeface="+mn-ea"/>
                        <a:cs typeface="+mn-cs"/>
                        <a:sym typeface="Arial"/>
                      </a:endParaRPr>
                    </a:p>
                  </a:txBody>
                  <a:tcPr marL="0" marR="0" marT="5231" marB="0">
                    <a:lnL w="12700" cap="flat" cmpd="sng">
                      <a:solidFill>
                        <a:srgbClr val="808285"/>
                      </a:solidFill>
                      <a:prstDash val="solid"/>
                      <a:round/>
                      <a:headEnd type="none" w="sm" len="sm"/>
                      <a:tailEnd type="none" w="sm" len="sm"/>
                    </a:lnL>
                    <a:lnB w="12700" cap="flat" cmpd="sng">
                      <a:solidFill>
                        <a:srgbClr val="808285"/>
                      </a:solidFill>
                      <a:prstDash val="solid"/>
                      <a:round/>
                      <a:headEnd type="none" w="sm" len="sm"/>
                      <a:tailEnd type="none" w="sm" len="sm"/>
                    </a:lnB>
                    <a:noFill/>
                  </a:tcPr>
                </a:tc>
                <a:extLst>
                  <a:ext uri="{0D108BD9-81ED-4DB2-BD59-A6C34878D82A}">
                    <a16:rowId xmlns:a16="http://schemas.microsoft.com/office/drawing/2014/main" val="10000"/>
                  </a:ext>
                </a:extLst>
              </a:tr>
              <a:tr h="715739">
                <a:tc>
                  <a:txBody>
                    <a:bodyPr/>
                    <a:lstStyle/>
                    <a:p>
                      <a:pPr marL="67945" marR="285115" lvl="0" indent="0" algn="l" rtl="0">
                        <a:lnSpc>
                          <a:spcPct val="100000"/>
                        </a:lnSpc>
                        <a:spcBef>
                          <a:spcPts val="0"/>
                        </a:spcBef>
                        <a:spcAft>
                          <a:spcPts val="0"/>
                        </a:spcAft>
                        <a:buNone/>
                      </a:pPr>
                      <a:r>
                        <a:rPr lang="en-AU" sz="2000" kern="1200" dirty="0">
                          <a:solidFill>
                            <a:schemeClr val="tx1"/>
                          </a:solidFill>
                          <a:latin typeface="+mn-lt"/>
                          <a:ea typeface="+mn-ea"/>
                          <a:cs typeface="+mn-cs"/>
                          <a:sym typeface="Arial"/>
                        </a:rPr>
                        <a:t>Give more responsibility – give the problem to the  system</a:t>
                      </a:r>
                      <a:endParaRPr sz="2000" kern="1200" dirty="0">
                        <a:solidFill>
                          <a:schemeClr val="tx1"/>
                        </a:solidFill>
                        <a:latin typeface="+mn-lt"/>
                        <a:ea typeface="+mn-ea"/>
                        <a:cs typeface="+mn-cs"/>
                      </a:endParaRPr>
                    </a:p>
                  </a:txBody>
                  <a:tcPr marL="0" marR="0" marT="73350"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2000" kern="1200">
                        <a:solidFill>
                          <a:schemeClr val="tx1"/>
                        </a:solidFill>
                        <a:latin typeface="+mn-lt"/>
                        <a:ea typeface="+mn-ea"/>
                        <a:cs typeface="+mn-cs"/>
                        <a:sym typeface="Arial"/>
                      </a:endParaRPr>
                    </a:p>
                    <a:p>
                      <a:pPr marL="67945" marR="0" lvl="0" indent="0" algn="l" rtl="0">
                        <a:lnSpc>
                          <a:spcPct val="100000"/>
                        </a:lnSpc>
                        <a:spcBef>
                          <a:spcPts val="5"/>
                        </a:spcBef>
                        <a:spcAft>
                          <a:spcPts val="0"/>
                        </a:spcAft>
                        <a:buNone/>
                      </a:pPr>
                      <a:r>
                        <a:rPr lang="en-AU" sz="2000" kern="1200">
                          <a:solidFill>
                            <a:schemeClr val="tx1"/>
                          </a:solidFill>
                          <a:latin typeface="+mn-lt"/>
                          <a:ea typeface="+mn-ea"/>
                          <a:cs typeface="+mn-cs"/>
                          <a:sym typeface="Arial"/>
                        </a:rPr>
                        <a:t>Address technical aspects</a:t>
                      </a:r>
                      <a:endParaRPr sz="2000" kern="1200">
                        <a:solidFill>
                          <a:schemeClr val="tx1"/>
                        </a:solidFill>
                        <a:latin typeface="+mn-lt"/>
                        <a:ea typeface="+mn-ea"/>
                        <a:cs typeface="+mn-cs"/>
                        <a:sym typeface="Arial"/>
                      </a:endParaRPr>
                    </a:p>
                  </a:txBody>
                  <a:tcPr marL="0" marR="0" marT="0"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1"/>
                  </a:ext>
                </a:extLst>
              </a:tr>
              <a:tr h="642366">
                <a:tc>
                  <a:txBody>
                    <a:bodyPr/>
                    <a:lstStyle/>
                    <a:p>
                      <a:pPr marL="0" marR="0" lvl="0" indent="0" algn="l" rtl="0">
                        <a:lnSpc>
                          <a:spcPct val="100000"/>
                        </a:lnSpc>
                        <a:spcBef>
                          <a:spcPts val="0"/>
                        </a:spcBef>
                        <a:spcAft>
                          <a:spcPts val="0"/>
                        </a:spcAft>
                        <a:buNone/>
                      </a:pPr>
                      <a:endParaRPr sz="2000" kern="1200" dirty="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kern="1200" dirty="0">
                          <a:solidFill>
                            <a:schemeClr val="tx1"/>
                          </a:solidFill>
                          <a:latin typeface="+mn-lt"/>
                          <a:ea typeface="+mn-ea"/>
                          <a:cs typeface="+mn-cs"/>
                          <a:sym typeface="Arial"/>
                        </a:rPr>
                        <a:t>Bring conflict to surface</a:t>
                      </a:r>
                      <a:endParaRPr sz="2000" kern="1200" dirty="0">
                        <a:solidFill>
                          <a:schemeClr val="tx1"/>
                        </a:solidFill>
                        <a:latin typeface="+mn-lt"/>
                        <a:ea typeface="+mn-ea"/>
                        <a:cs typeface="+mn-cs"/>
                      </a:endParaRPr>
                    </a:p>
                  </a:txBody>
                  <a:tcPr marL="0" marR="0" marT="3338"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2000" kern="1200" dirty="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kern="1200" dirty="0">
                          <a:solidFill>
                            <a:schemeClr val="tx1"/>
                          </a:solidFill>
                          <a:latin typeface="+mn-lt"/>
                          <a:ea typeface="+mn-ea"/>
                          <a:cs typeface="+mn-cs"/>
                          <a:sym typeface="Arial"/>
                        </a:rPr>
                        <a:t>Employ structure</a:t>
                      </a:r>
                      <a:endParaRPr sz="2000" kern="1200" dirty="0">
                        <a:solidFill>
                          <a:schemeClr val="tx1"/>
                        </a:solidFill>
                        <a:latin typeface="+mn-lt"/>
                        <a:ea typeface="+mn-ea"/>
                        <a:cs typeface="+mn-cs"/>
                      </a:endParaRPr>
                    </a:p>
                  </a:txBody>
                  <a:tcPr marL="0" marR="0" marT="3338"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2"/>
                  </a:ext>
                </a:extLst>
              </a:tr>
              <a:tr h="640361">
                <a:tc>
                  <a:txBody>
                    <a:bodyPr/>
                    <a:lstStyle/>
                    <a:p>
                      <a:pPr marL="0" marR="0" lvl="0" indent="0" algn="l" rtl="0">
                        <a:lnSpc>
                          <a:spcPct val="100000"/>
                        </a:lnSpc>
                        <a:spcBef>
                          <a:spcPts val="0"/>
                        </a:spcBef>
                        <a:spcAft>
                          <a:spcPts val="0"/>
                        </a:spcAft>
                        <a:buNone/>
                      </a:pPr>
                      <a:endParaRPr sz="2000" kern="1200" dirty="0">
                        <a:solidFill>
                          <a:schemeClr val="tx1"/>
                        </a:solidFill>
                        <a:latin typeface="+mn-lt"/>
                        <a:ea typeface="+mn-ea"/>
                        <a:cs typeface="+mn-cs"/>
                        <a:sym typeface="Arial"/>
                      </a:endParaRPr>
                    </a:p>
                    <a:p>
                      <a:pPr marL="67945" marR="0" lvl="0" indent="0" algn="l" rtl="0">
                        <a:lnSpc>
                          <a:spcPct val="100000"/>
                        </a:lnSpc>
                        <a:spcBef>
                          <a:spcPts val="5"/>
                        </a:spcBef>
                        <a:spcAft>
                          <a:spcPts val="0"/>
                        </a:spcAft>
                        <a:buNone/>
                      </a:pPr>
                      <a:r>
                        <a:rPr lang="en-AU" sz="2000" kern="1200" dirty="0">
                          <a:solidFill>
                            <a:schemeClr val="tx1"/>
                          </a:solidFill>
                          <a:latin typeface="+mn-lt"/>
                          <a:ea typeface="+mn-ea"/>
                          <a:cs typeface="+mn-cs"/>
                          <a:sym typeface="Arial"/>
                        </a:rPr>
                        <a:t>Protect dissenting voices</a:t>
                      </a:r>
                      <a:endParaRPr sz="2000" kern="1200" dirty="0">
                        <a:solidFill>
                          <a:schemeClr val="tx1"/>
                        </a:solidFill>
                        <a:latin typeface="+mn-lt"/>
                        <a:ea typeface="+mn-ea"/>
                        <a:cs typeface="+mn-cs"/>
                        <a:sym typeface="Arial"/>
                      </a:endParaRPr>
                    </a:p>
                  </a:txBody>
                  <a:tcPr marL="0" marR="0" marT="1425"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2000" kern="1200" dirty="0">
                        <a:solidFill>
                          <a:schemeClr val="tx1"/>
                        </a:solidFill>
                        <a:latin typeface="+mn-lt"/>
                        <a:ea typeface="+mn-ea"/>
                        <a:cs typeface="+mn-cs"/>
                        <a:sym typeface="Arial"/>
                      </a:endParaRPr>
                    </a:p>
                    <a:p>
                      <a:pPr marL="67945" marR="0" lvl="0" indent="0" algn="l" rtl="0">
                        <a:lnSpc>
                          <a:spcPct val="100000"/>
                        </a:lnSpc>
                        <a:spcBef>
                          <a:spcPts val="5"/>
                        </a:spcBef>
                        <a:spcAft>
                          <a:spcPts val="0"/>
                        </a:spcAft>
                        <a:buNone/>
                      </a:pPr>
                      <a:r>
                        <a:rPr lang="en-AU" sz="2000" kern="1200" dirty="0">
                          <a:solidFill>
                            <a:schemeClr val="tx1"/>
                          </a:solidFill>
                          <a:latin typeface="+mn-lt"/>
                          <a:ea typeface="+mn-ea"/>
                          <a:cs typeface="+mn-cs"/>
                          <a:sym typeface="Arial"/>
                        </a:rPr>
                        <a:t>Reclaim responsibility temporarily</a:t>
                      </a:r>
                      <a:endParaRPr sz="2000" kern="1200" dirty="0">
                        <a:solidFill>
                          <a:schemeClr val="tx1"/>
                        </a:solidFill>
                        <a:latin typeface="+mn-lt"/>
                        <a:ea typeface="+mn-ea"/>
                        <a:cs typeface="+mn-cs"/>
                        <a:sym typeface="Arial"/>
                      </a:endParaRPr>
                    </a:p>
                  </a:txBody>
                  <a:tcPr marL="0" marR="0" marT="1425"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12700" cap="flat" cmpd="sng">
                      <a:solidFill>
                        <a:srgbClr val="808285"/>
                      </a:solidFill>
                      <a:prstDash val="solid"/>
                      <a:round/>
                      <a:headEnd type="none" w="sm" len="sm"/>
                      <a:tailEnd type="none" w="sm" len="sm"/>
                    </a:lnB>
                  </a:tcPr>
                </a:tc>
                <a:extLst>
                  <a:ext uri="{0D108BD9-81ED-4DB2-BD59-A6C34878D82A}">
                    <a16:rowId xmlns:a16="http://schemas.microsoft.com/office/drawing/2014/main" val="10003"/>
                  </a:ext>
                </a:extLst>
              </a:tr>
              <a:tr h="664047">
                <a:tc>
                  <a:txBody>
                    <a:bodyPr/>
                    <a:lstStyle/>
                    <a:p>
                      <a:pPr marL="0" marR="0" lvl="0" indent="0" algn="l" rtl="0">
                        <a:lnSpc>
                          <a:spcPct val="100000"/>
                        </a:lnSpc>
                        <a:spcBef>
                          <a:spcPts val="0"/>
                        </a:spcBef>
                        <a:spcAft>
                          <a:spcPts val="0"/>
                        </a:spcAft>
                        <a:buNone/>
                      </a:pPr>
                      <a:endParaRPr sz="2000" kern="120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kern="1200">
                          <a:solidFill>
                            <a:schemeClr val="tx1"/>
                          </a:solidFill>
                          <a:latin typeface="+mn-lt"/>
                          <a:ea typeface="+mn-ea"/>
                          <a:cs typeface="+mn-cs"/>
                          <a:sym typeface="Arial"/>
                        </a:rPr>
                        <a:t>Seek other perspectives</a:t>
                      </a:r>
                      <a:endParaRPr sz="2000" kern="1200">
                        <a:solidFill>
                          <a:schemeClr val="tx1"/>
                        </a:solidFill>
                        <a:latin typeface="+mn-lt"/>
                        <a:ea typeface="+mn-ea"/>
                        <a:cs typeface="+mn-cs"/>
                        <a:sym typeface="Arial"/>
                      </a:endParaRPr>
                    </a:p>
                  </a:txBody>
                  <a:tcPr marL="0" marR="0" marT="2381" marB="0">
                    <a:lnR w="12700" cap="flat" cmpd="sng">
                      <a:solidFill>
                        <a:srgbClr val="808285"/>
                      </a:solidFill>
                      <a:prstDash val="solid"/>
                      <a:round/>
                      <a:headEnd type="none" w="sm" len="sm"/>
                      <a:tailEnd type="none" w="sm" len="sm"/>
                    </a:lnR>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tc>
                  <a:txBody>
                    <a:bodyPr/>
                    <a:lstStyle/>
                    <a:p>
                      <a:pPr marL="0" marR="0" lvl="0" indent="0" algn="l" rtl="0">
                        <a:lnSpc>
                          <a:spcPct val="100000"/>
                        </a:lnSpc>
                        <a:spcBef>
                          <a:spcPts val="0"/>
                        </a:spcBef>
                        <a:spcAft>
                          <a:spcPts val="0"/>
                        </a:spcAft>
                        <a:buNone/>
                      </a:pPr>
                      <a:endParaRPr sz="2000" kern="1200" dirty="0">
                        <a:solidFill>
                          <a:schemeClr val="tx1"/>
                        </a:solidFill>
                        <a:latin typeface="+mn-lt"/>
                        <a:ea typeface="+mn-ea"/>
                        <a:cs typeface="+mn-cs"/>
                        <a:sym typeface="Arial"/>
                      </a:endParaRPr>
                    </a:p>
                    <a:p>
                      <a:pPr marL="67945" marR="0" lvl="0" indent="0" algn="l" rtl="0">
                        <a:lnSpc>
                          <a:spcPct val="100000"/>
                        </a:lnSpc>
                        <a:spcBef>
                          <a:spcPts val="0"/>
                        </a:spcBef>
                        <a:spcAft>
                          <a:spcPts val="0"/>
                        </a:spcAft>
                        <a:buNone/>
                      </a:pPr>
                      <a:r>
                        <a:rPr lang="en-AU" sz="2000" kern="1200" dirty="0">
                          <a:solidFill>
                            <a:schemeClr val="tx1"/>
                          </a:solidFill>
                          <a:latin typeface="+mn-lt"/>
                          <a:ea typeface="+mn-ea"/>
                          <a:cs typeface="+mn-cs"/>
                          <a:sym typeface="Arial"/>
                        </a:rPr>
                        <a:t>Slow down the process</a:t>
                      </a:r>
                      <a:endParaRPr sz="2000" kern="1200" dirty="0">
                        <a:solidFill>
                          <a:schemeClr val="tx1"/>
                        </a:solidFill>
                        <a:latin typeface="+mn-lt"/>
                        <a:ea typeface="+mn-ea"/>
                        <a:cs typeface="+mn-cs"/>
                        <a:sym typeface="Arial"/>
                      </a:endParaRPr>
                    </a:p>
                  </a:txBody>
                  <a:tcPr marL="0" marR="0" marT="2381" marB="0">
                    <a:lnL w="12700" cap="flat" cmpd="sng">
                      <a:solidFill>
                        <a:srgbClr val="808285"/>
                      </a:solidFill>
                      <a:prstDash val="solid"/>
                      <a:round/>
                      <a:headEnd type="none" w="sm" len="sm"/>
                      <a:tailEnd type="none" w="sm" len="sm"/>
                    </a:lnL>
                    <a:lnT w="12700" cap="flat" cmpd="sng">
                      <a:solidFill>
                        <a:srgbClr val="808285"/>
                      </a:solidFill>
                      <a:prstDash val="solid"/>
                      <a:round/>
                      <a:headEnd type="none" w="sm" len="sm"/>
                      <a:tailEnd type="none" w="sm" len="sm"/>
                    </a:lnT>
                    <a:lnB w="76200" cap="flat" cmpd="sng">
                      <a:solidFill>
                        <a:srgbClr val="808285"/>
                      </a:solidFill>
                      <a:prstDash val="solid"/>
                      <a:round/>
                      <a:headEnd type="none" w="sm" len="sm"/>
                      <a:tailEnd type="none" w="sm" len="sm"/>
                    </a:lnB>
                  </a:tcPr>
                </a:tc>
                <a:extLst>
                  <a:ext uri="{0D108BD9-81ED-4DB2-BD59-A6C34878D82A}">
                    <a16:rowId xmlns:a16="http://schemas.microsoft.com/office/drawing/2014/main" val="10004"/>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99"/>
        <p:cNvGrpSpPr/>
        <p:nvPr/>
      </p:nvGrpSpPr>
      <p:grpSpPr>
        <a:xfrm>
          <a:off x="0" y="0"/>
          <a:ext cx="0" cy="0"/>
          <a:chOff x="0" y="0"/>
          <a:chExt cx="0" cy="0"/>
        </a:xfrm>
      </p:grpSpPr>
      <p:sp>
        <p:nvSpPr>
          <p:cNvPr id="800" name="Google Shape;800;p41"/>
          <p:cNvSpPr txBox="1">
            <a:spLocks noGrp="1"/>
          </p:cNvSpPr>
          <p:nvPr>
            <p:ph type="title"/>
          </p:nvPr>
        </p:nvSpPr>
        <p:spPr>
          <a:xfrm>
            <a:off x="2095155" y="594436"/>
            <a:ext cx="8099999" cy="423900"/>
          </a:xfrm>
          <a:prstGeom prst="rect">
            <a:avLst/>
          </a:prstGeom>
          <a:noFill/>
          <a:ln>
            <a:noFill/>
          </a:ln>
        </p:spPr>
        <p:txBody>
          <a:bodyPr spcFirstLastPara="1" vert="horz" wrap="square" lIns="68569" tIns="34275" rIns="68569" bIns="34275" numCol="1" anchor="t" anchorCtr="0" compatLnSpc="1">
            <a:prstTxWarp prst="textNoShape">
              <a:avLst/>
            </a:prstTxWarp>
            <a:normAutofit fontScale="90000"/>
          </a:bodyPr>
          <a:lstStyle/>
          <a:p>
            <a:pPr eaLnBrk="1" hangingPunct="1">
              <a:lnSpc>
                <a:spcPct val="90000"/>
              </a:lnSpc>
              <a:buClr>
                <a:schemeClr val="lt2"/>
              </a:buClr>
              <a:buSzPts val="1800"/>
            </a:pPr>
            <a:r>
              <a:rPr lang="en-AU" sz="3600" b="1" dirty="0">
                <a:solidFill>
                  <a:schemeClr val="tx2">
                    <a:lumMod val="75000"/>
                  </a:schemeClr>
                </a:solidFill>
              </a:rPr>
              <a:t>Learning Amplifiers</a:t>
            </a:r>
            <a:endParaRPr sz="3600" b="1" dirty="0">
              <a:solidFill>
                <a:schemeClr val="tx2">
                  <a:lumMod val="75000"/>
                </a:schemeClr>
              </a:solidFill>
            </a:endParaRPr>
          </a:p>
        </p:txBody>
      </p:sp>
      <p:sp>
        <p:nvSpPr>
          <p:cNvPr id="801" name="Google Shape;801;p41"/>
          <p:cNvSpPr txBox="1">
            <a:spLocks noGrp="1"/>
          </p:cNvSpPr>
          <p:nvPr>
            <p:ph type="body" idx="1"/>
          </p:nvPr>
        </p:nvSpPr>
        <p:spPr>
          <a:xfrm>
            <a:off x="1415480" y="1802923"/>
            <a:ext cx="4557800" cy="3697766"/>
          </a:xfrm>
          <a:prstGeom prst="rect">
            <a:avLst/>
          </a:prstGeom>
          <a:noFill/>
          <a:ln>
            <a:noFill/>
          </a:ln>
        </p:spPr>
        <p:txBody>
          <a:bodyPr spcFirstLastPara="1" vert="horz" wrap="square" lIns="68569" tIns="34275" rIns="68569" bIns="34275" numCol="1" anchor="t" anchorCtr="0" compatLnSpc="1">
            <a:prstTxWarp prst="textNoShape">
              <a:avLst/>
            </a:prstTxWarp>
            <a:normAutofit lnSpcReduction="10000"/>
          </a:bodyPr>
          <a:lstStyle/>
          <a:p>
            <a:pPr indent="-257175">
              <a:lnSpc>
                <a:spcPct val="80000"/>
              </a:lnSpc>
              <a:spcBef>
                <a:spcPts val="750"/>
              </a:spcBef>
              <a:spcAft>
                <a:spcPts val="0"/>
              </a:spcAft>
              <a:buClr>
                <a:schemeClr val="dk1"/>
              </a:buClr>
              <a:buSzPts val="1800"/>
            </a:pPr>
            <a:r>
              <a:rPr lang="en-AU" sz="2400" dirty="0"/>
              <a:t>Opportunities to practice new learnings</a:t>
            </a:r>
            <a:endParaRPr sz="2400" dirty="0"/>
          </a:p>
          <a:p>
            <a:pPr indent="-257175">
              <a:lnSpc>
                <a:spcPct val="80000"/>
              </a:lnSpc>
              <a:spcBef>
                <a:spcPts val="750"/>
              </a:spcBef>
              <a:spcAft>
                <a:spcPts val="0"/>
              </a:spcAft>
              <a:buClr>
                <a:schemeClr val="dk1"/>
              </a:buClr>
              <a:buSzPts val="1800"/>
            </a:pPr>
            <a:r>
              <a:rPr lang="en-AU" sz="2400" dirty="0"/>
              <a:t>Immersion experiences</a:t>
            </a:r>
            <a:endParaRPr sz="2400" dirty="0"/>
          </a:p>
          <a:p>
            <a:pPr indent="-257175">
              <a:lnSpc>
                <a:spcPct val="80000"/>
              </a:lnSpc>
              <a:spcBef>
                <a:spcPts val="750"/>
              </a:spcBef>
              <a:spcAft>
                <a:spcPts val="0"/>
              </a:spcAft>
              <a:buClr>
                <a:schemeClr val="dk1"/>
              </a:buClr>
              <a:buSzPts val="1800"/>
            </a:pPr>
            <a:r>
              <a:rPr lang="en-AU" sz="2400" dirty="0"/>
              <a:t>Experimentation</a:t>
            </a:r>
            <a:endParaRPr sz="2400" dirty="0"/>
          </a:p>
          <a:p>
            <a:pPr indent="-257175">
              <a:lnSpc>
                <a:spcPct val="80000"/>
              </a:lnSpc>
              <a:spcBef>
                <a:spcPts val="750"/>
              </a:spcBef>
              <a:spcAft>
                <a:spcPts val="0"/>
              </a:spcAft>
              <a:buClr>
                <a:schemeClr val="dk1"/>
              </a:buClr>
              <a:buSzPts val="1800"/>
            </a:pPr>
            <a:r>
              <a:rPr lang="en-AU" sz="2400" dirty="0"/>
              <a:t>Time for reflection</a:t>
            </a:r>
            <a:endParaRPr sz="2400" dirty="0"/>
          </a:p>
          <a:p>
            <a:pPr indent="-257175">
              <a:lnSpc>
                <a:spcPct val="80000"/>
              </a:lnSpc>
              <a:spcBef>
                <a:spcPts val="750"/>
              </a:spcBef>
              <a:spcAft>
                <a:spcPts val="0"/>
              </a:spcAft>
              <a:buClr>
                <a:schemeClr val="dk1"/>
              </a:buClr>
              <a:buSzPts val="1800"/>
            </a:pPr>
            <a:r>
              <a:rPr lang="en-AU" sz="2400" dirty="0"/>
              <a:t>Energy</a:t>
            </a:r>
            <a:endParaRPr sz="2400" dirty="0"/>
          </a:p>
          <a:p>
            <a:pPr indent="-257175">
              <a:lnSpc>
                <a:spcPct val="80000"/>
              </a:lnSpc>
              <a:spcBef>
                <a:spcPts val="750"/>
              </a:spcBef>
              <a:spcAft>
                <a:spcPts val="0"/>
              </a:spcAft>
              <a:buClr>
                <a:schemeClr val="dk1"/>
              </a:buClr>
              <a:buSzPts val="1800"/>
            </a:pPr>
            <a:r>
              <a:rPr lang="en-AU" sz="2400" dirty="0"/>
              <a:t>Time for cultivating imagination</a:t>
            </a:r>
            <a:endParaRPr sz="2400" dirty="0"/>
          </a:p>
          <a:p>
            <a:pPr indent="-257175">
              <a:lnSpc>
                <a:spcPct val="80000"/>
              </a:lnSpc>
              <a:spcBef>
                <a:spcPts val="750"/>
              </a:spcBef>
              <a:spcAft>
                <a:spcPts val="0"/>
              </a:spcAft>
              <a:buClr>
                <a:schemeClr val="dk1"/>
              </a:buClr>
              <a:buSzPts val="1800"/>
            </a:pPr>
            <a:r>
              <a:rPr lang="en-AU" sz="2400" dirty="0"/>
              <a:t>Opportunities for exploration</a:t>
            </a:r>
            <a:endParaRPr sz="2400" dirty="0"/>
          </a:p>
          <a:p>
            <a:pPr indent="-257175">
              <a:lnSpc>
                <a:spcPct val="80000"/>
              </a:lnSpc>
              <a:spcBef>
                <a:spcPts val="750"/>
              </a:spcBef>
              <a:spcAft>
                <a:spcPts val="0"/>
              </a:spcAft>
              <a:buClr>
                <a:schemeClr val="dk1"/>
              </a:buClr>
              <a:buSzPts val="1800"/>
            </a:pPr>
            <a:r>
              <a:rPr lang="en-AU" sz="2400" dirty="0"/>
              <a:t>Challenges</a:t>
            </a:r>
            <a:endParaRPr sz="2400" dirty="0"/>
          </a:p>
          <a:p>
            <a:pPr indent="-257175">
              <a:lnSpc>
                <a:spcPct val="80000"/>
              </a:lnSpc>
              <a:spcBef>
                <a:spcPts val="750"/>
              </a:spcBef>
              <a:spcAft>
                <a:spcPts val="0"/>
              </a:spcAft>
              <a:buClr>
                <a:schemeClr val="dk1"/>
              </a:buClr>
              <a:buSzPts val="1800"/>
            </a:pPr>
            <a:r>
              <a:rPr lang="en-AU" sz="2400" dirty="0"/>
              <a:t>Safety to fail</a:t>
            </a:r>
            <a:endParaRPr sz="2400" dirty="0"/>
          </a:p>
        </p:txBody>
      </p:sp>
      <p:grpSp>
        <p:nvGrpSpPr>
          <p:cNvPr id="802" name="Google Shape;802;p41"/>
          <p:cNvGrpSpPr/>
          <p:nvPr/>
        </p:nvGrpSpPr>
        <p:grpSpPr>
          <a:xfrm>
            <a:off x="5192613" y="1802922"/>
            <a:ext cx="4832732" cy="3697767"/>
            <a:chOff x="-222113" y="1340767"/>
            <a:chExt cx="5784712" cy="4710319"/>
          </a:xfrm>
        </p:grpSpPr>
        <p:grpSp>
          <p:nvGrpSpPr>
            <p:cNvPr id="803" name="Google Shape;803;p41"/>
            <p:cNvGrpSpPr/>
            <p:nvPr/>
          </p:nvGrpSpPr>
          <p:grpSpPr>
            <a:xfrm>
              <a:off x="852280" y="1340767"/>
              <a:ext cx="4710319" cy="4710319"/>
              <a:chOff x="852280" y="1340767"/>
              <a:chExt cx="4710319" cy="4710319"/>
            </a:xfrm>
          </p:grpSpPr>
          <p:sp>
            <p:nvSpPr>
              <p:cNvPr id="804" name="Google Shape;804;p41"/>
              <p:cNvSpPr/>
              <p:nvPr/>
            </p:nvSpPr>
            <p:spPr>
              <a:xfrm>
                <a:off x="852280" y="1340767"/>
                <a:ext cx="4710319" cy="4710319"/>
              </a:xfrm>
              <a:prstGeom prst="ellipse">
                <a:avLst/>
              </a:prstGeom>
              <a:solidFill>
                <a:srgbClr val="1D2A51"/>
              </a:solidFill>
              <a:ln>
                <a:noFill/>
              </a:ln>
              <a:effectLst>
                <a:outerShdw blurRad="40000" dist="20000" dir="5400000" rotWithShape="0">
                  <a:srgbClr val="000000">
                    <a:alpha val="37647"/>
                  </a:srgbClr>
                </a:outerShdw>
              </a:effectLst>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5" name="Google Shape;805;p41"/>
              <p:cNvSpPr txBox="1"/>
              <p:nvPr/>
            </p:nvSpPr>
            <p:spPr>
              <a:xfrm>
                <a:off x="2550722" y="1492676"/>
                <a:ext cx="1145796"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a:solidFill>
                      <a:schemeClr val="lt1"/>
                    </a:solidFill>
                    <a:latin typeface="Arial"/>
                    <a:ea typeface="Arial"/>
                    <a:cs typeface="Arial"/>
                    <a:sym typeface="Arial"/>
                  </a:rPr>
                  <a:t>Panic Zone</a:t>
                </a:r>
                <a:endParaRPr/>
              </a:p>
            </p:txBody>
          </p:sp>
        </p:grpSp>
        <p:grpSp>
          <p:nvGrpSpPr>
            <p:cNvPr id="806" name="Google Shape;806;p41"/>
            <p:cNvGrpSpPr/>
            <p:nvPr/>
          </p:nvGrpSpPr>
          <p:grpSpPr>
            <a:xfrm>
              <a:off x="1501050" y="2013917"/>
              <a:ext cx="3406230" cy="3406230"/>
              <a:chOff x="1501050" y="2013917"/>
              <a:chExt cx="3406230" cy="3406230"/>
            </a:xfrm>
          </p:grpSpPr>
          <p:sp>
            <p:nvSpPr>
              <p:cNvPr id="807" name="Google Shape;807;p41"/>
              <p:cNvSpPr/>
              <p:nvPr/>
            </p:nvSpPr>
            <p:spPr>
              <a:xfrm>
                <a:off x="1501050" y="2013917"/>
                <a:ext cx="3406230" cy="3406230"/>
              </a:xfrm>
              <a:prstGeom prst="ellipse">
                <a:avLst/>
              </a:prstGeom>
              <a:solidFill>
                <a:schemeClr val="accent2"/>
              </a:solidFill>
              <a:ln>
                <a:noFill/>
              </a:ln>
            </p:spPr>
            <p:txBody>
              <a:bodyPr spcFirstLastPara="1" wrap="square" lIns="68569" tIns="34275" rIns="68569" bIns="34275" anchor="ctr" anchorCtr="0">
                <a:noAutofit/>
              </a:bodyPr>
              <a:lstStyle/>
              <a:p>
                <a:pPr algn="ctr">
                  <a:spcBef>
                    <a:spcPts val="0"/>
                  </a:spcBef>
                  <a:spcAft>
                    <a:spcPts val="0"/>
                  </a:spcAft>
                </a:pPr>
                <a:endParaRPr sz="1259">
                  <a:solidFill>
                    <a:schemeClr val="lt1"/>
                  </a:solidFill>
                  <a:latin typeface="Arial"/>
                  <a:ea typeface="Arial"/>
                  <a:cs typeface="Arial"/>
                  <a:sym typeface="Arial"/>
                </a:endParaRPr>
              </a:p>
            </p:txBody>
          </p:sp>
          <p:sp>
            <p:nvSpPr>
              <p:cNvPr id="808" name="Google Shape;808;p41"/>
              <p:cNvSpPr txBox="1"/>
              <p:nvPr/>
            </p:nvSpPr>
            <p:spPr>
              <a:xfrm>
                <a:off x="2364083" y="2279846"/>
                <a:ext cx="1416342" cy="335004"/>
              </a:xfrm>
              <a:prstGeom prst="rect">
                <a:avLst/>
              </a:prstGeom>
              <a:noFill/>
              <a:ln>
                <a:noFill/>
              </a:ln>
            </p:spPr>
            <p:txBody>
              <a:bodyPr spcFirstLastPara="1" wrap="square" lIns="68569" tIns="34275" rIns="68569" bIns="34275" anchor="t" anchorCtr="0">
                <a:spAutoFit/>
              </a:bodyPr>
              <a:lstStyle/>
              <a:p>
                <a:pPr marL="257175" indent="-257175">
                  <a:spcBef>
                    <a:spcPts val="0"/>
                  </a:spcBef>
                  <a:spcAft>
                    <a:spcPts val="0"/>
                  </a:spcAft>
                </a:pPr>
                <a:r>
                  <a:rPr lang="en-AU" sz="1259" dirty="0">
                    <a:latin typeface="Arial"/>
                    <a:ea typeface="Arial"/>
                    <a:cs typeface="Arial"/>
                    <a:sym typeface="Arial"/>
                  </a:rPr>
                  <a:t>Learning Zone</a:t>
                </a:r>
                <a:endParaRPr dirty="0"/>
              </a:p>
            </p:txBody>
          </p:sp>
        </p:grpSp>
        <p:sp>
          <p:nvSpPr>
            <p:cNvPr id="809" name="Google Shape;809;p41"/>
            <p:cNvSpPr/>
            <p:nvPr/>
          </p:nvSpPr>
          <p:spPr>
            <a:xfrm>
              <a:off x="2289764" y="2781526"/>
              <a:ext cx="1828800" cy="1828800"/>
            </a:xfrm>
            <a:prstGeom prst="ellipse">
              <a:avLst/>
            </a:prstGeom>
            <a:solidFill>
              <a:srgbClr val="5D79C5"/>
            </a:solidFill>
            <a:ln>
              <a:noFill/>
            </a:ln>
          </p:spPr>
          <p:txBody>
            <a:bodyPr spcFirstLastPara="1" wrap="square" lIns="68569" tIns="34275" rIns="68569" bIns="34275" anchor="ctr" anchorCtr="0">
              <a:noAutofit/>
            </a:bodyPr>
            <a:lstStyle/>
            <a:p>
              <a:pPr algn="ctr">
                <a:spcBef>
                  <a:spcPts val="0"/>
                </a:spcBef>
                <a:spcAft>
                  <a:spcPts val="0"/>
                </a:spcAft>
              </a:pPr>
              <a:r>
                <a:rPr lang="en-AU" sz="1259">
                  <a:solidFill>
                    <a:schemeClr val="lt1"/>
                  </a:solidFill>
                  <a:latin typeface="Arial"/>
                  <a:ea typeface="Arial"/>
                  <a:cs typeface="Arial"/>
                  <a:sym typeface="Arial"/>
                </a:rPr>
                <a:t>Comfort</a:t>
              </a:r>
              <a:endParaRPr/>
            </a:p>
            <a:p>
              <a:pPr algn="ctr">
                <a:spcBef>
                  <a:spcPts val="0"/>
                </a:spcBef>
                <a:spcAft>
                  <a:spcPts val="0"/>
                </a:spcAft>
              </a:pPr>
              <a:r>
                <a:rPr lang="en-AU" sz="1259">
                  <a:solidFill>
                    <a:schemeClr val="lt1"/>
                  </a:solidFill>
                  <a:latin typeface="Arial"/>
                  <a:ea typeface="Arial"/>
                  <a:cs typeface="Arial"/>
                  <a:sym typeface="Arial"/>
                </a:rPr>
                <a:t>Zone</a:t>
              </a:r>
              <a:endParaRPr/>
            </a:p>
          </p:txBody>
        </p:sp>
        <p:sp>
          <p:nvSpPr>
            <p:cNvPr id="810" name="Google Shape;810;p41"/>
            <p:cNvSpPr/>
            <p:nvPr/>
          </p:nvSpPr>
          <p:spPr>
            <a:xfrm rot="2105643">
              <a:off x="51294" y="2199467"/>
              <a:ext cx="1588873" cy="1453516"/>
            </a:xfrm>
            <a:prstGeom prst="rightArrow">
              <a:avLst>
                <a:gd name="adj1" fmla="val 50000"/>
                <a:gd name="adj2" fmla="val 62142"/>
              </a:avLst>
            </a:prstGeom>
            <a:solidFill>
              <a:schemeClr val="accent1"/>
            </a:solidFill>
            <a:ln>
              <a:noFill/>
            </a:ln>
          </p:spPr>
          <p:txBody>
            <a:bodyPr spcFirstLastPara="1" wrap="square" lIns="68569" tIns="34275" rIns="68569" bIns="34275" anchor="ctr" anchorCtr="0">
              <a:noAutofit/>
            </a:bodyPr>
            <a:lstStyle/>
            <a:p>
              <a:pPr algn="ctr">
                <a:spcBef>
                  <a:spcPts val="0"/>
                </a:spcBef>
                <a:spcAft>
                  <a:spcPts val="0"/>
                </a:spcAft>
              </a:pPr>
              <a:r>
                <a:rPr lang="en-AU" sz="1080">
                  <a:solidFill>
                    <a:schemeClr val="lt1"/>
                  </a:solidFill>
                  <a:latin typeface="Arial"/>
                  <a:ea typeface="Arial"/>
                  <a:cs typeface="Arial"/>
                  <a:sym typeface="Arial"/>
                </a:rPr>
                <a:t>Point of </a:t>
              </a:r>
              <a:endParaRPr/>
            </a:p>
            <a:p>
              <a:pPr algn="ctr">
                <a:spcBef>
                  <a:spcPts val="0"/>
                </a:spcBef>
                <a:spcAft>
                  <a:spcPts val="0"/>
                </a:spcAft>
              </a:pPr>
              <a:r>
                <a:rPr lang="en-AU" sz="1080">
                  <a:solidFill>
                    <a:schemeClr val="lt1"/>
                  </a:solidFill>
                  <a:latin typeface="Arial"/>
                  <a:ea typeface="Arial"/>
                  <a:cs typeface="Arial"/>
                  <a:sym typeface="Arial"/>
                </a:rPr>
                <a:t>maximum </a:t>
              </a:r>
              <a:endParaRPr/>
            </a:p>
            <a:p>
              <a:pPr algn="ctr">
                <a:spcBef>
                  <a:spcPts val="0"/>
                </a:spcBef>
                <a:spcAft>
                  <a:spcPts val="0"/>
                </a:spcAft>
              </a:pPr>
              <a:r>
                <a:rPr lang="en-AU" sz="1080">
                  <a:solidFill>
                    <a:schemeClr val="lt1"/>
                  </a:solidFill>
                  <a:latin typeface="Arial"/>
                  <a:ea typeface="Arial"/>
                  <a:cs typeface="Arial"/>
                  <a:sym typeface="Arial"/>
                </a:rPr>
                <a:t>learning</a:t>
              </a:r>
              <a:endParaRPr/>
            </a:p>
          </p:txBody>
        </p:sp>
      </p:grpSp>
    </p:spTree>
  </p:cSld>
  <p:clrMapOvr>
    <a:masterClrMapping/>
  </p:clrMapOvr>
  <mc:AlternateContent xmlns:mc="http://schemas.openxmlformats.org/markup-compatibility/2006" xmlns:p14="http://schemas.microsoft.com/office/powerpoint/2010/main">
    <mc:Choice Requires="p14">
      <p:transition p14:dur="250">
        <p:fade/>
      </p:transition>
    </mc:Choice>
    <mc:Fallback xmlns:p15="http://schemas.microsoft.com/office/powerpoint/2012/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
      <p:transition>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pPr eaLnBrk="1" hangingPunct="1"/>
            <a:r>
              <a:rPr lang="en-NZ" sz="3600" b="1" dirty="0">
                <a:solidFill>
                  <a:schemeClr val="tx2">
                    <a:lumMod val="75000"/>
                  </a:schemeClr>
                </a:solidFill>
              </a:rPr>
              <a:t>Learning Derailers</a:t>
            </a:r>
          </a:p>
        </p:txBody>
      </p:sp>
      <p:sp>
        <p:nvSpPr>
          <p:cNvPr id="5" name="Content Placeholder 4">
            <a:extLst>
              <a:ext uri="{FF2B5EF4-FFF2-40B4-BE49-F238E27FC236}">
                <a16:creationId xmlns:a16="http://schemas.microsoft.com/office/drawing/2014/main" id="{4CCEEC32-1DDF-403D-8C91-E281EB1B1C4F}"/>
              </a:ext>
            </a:extLst>
          </p:cNvPr>
          <p:cNvSpPr>
            <a:spLocks noGrp="1"/>
          </p:cNvSpPr>
          <p:nvPr>
            <p:ph idx="1"/>
          </p:nvPr>
        </p:nvSpPr>
        <p:spPr/>
        <p:txBody>
          <a:bodyPr/>
          <a:lstStyle/>
          <a:p>
            <a:r>
              <a:rPr lang="en-NZ" sz="2400" dirty="0"/>
              <a:t>The “Busyness” epidemic</a:t>
            </a:r>
          </a:p>
          <a:p>
            <a:r>
              <a:rPr lang="en-NZ" sz="2400" dirty="0"/>
              <a:t>Managers are spending fewer than seven hours per week of uninterrupted time to do deep versus shallow work</a:t>
            </a:r>
          </a:p>
          <a:p>
            <a:r>
              <a:rPr lang="en-NZ" sz="2400" dirty="0"/>
              <a:t>Spending rest of the time attending meetings, sending e-communications or working in time increments of less than 20 minutes</a:t>
            </a:r>
          </a:p>
          <a:p>
            <a:r>
              <a:rPr lang="en-NZ" sz="2400" dirty="0"/>
              <a:t>Busyness drains energy, and impacts innovation and engagement</a:t>
            </a:r>
          </a:p>
        </p:txBody>
      </p:sp>
    </p:spTree>
    <p:extLst>
      <p:ext uri="{BB962C8B-B14F-4D97-AF65-F5344CB8AC3E}">
        <p14:creationId xmlns:p14="http://schemas.microsoft.com/office/powerpoint/2010/main" val="268445817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5248-A5B5-4974-B0FE-5EA9A0324997}"/>
              </a:ext>
            </a:extLst>
          </p:cNvPr>
          <p:cNvSpPr>
            <a:spLocks noGrp="1"/>
          </p:cNvSpPr>
          <p:nvPr>
            <p:ph type="title"/>
          </p:nvPr>
        </p:nvSpPr>
        <p:spPr/>
        <p:txBody>
          <a:bodyPr/>
          <a:lstStyle/>
          <a:p>
            <a:pPr eaLnBrk="1" hangingPunct="1"/>
            <a:r>
              <a:rPr lang="en-NZ" sz="3600" b="1" dirty="0">
                <a:solidFill>
                  <a:schemeClr val="tx2">
                    <a:lumMod val="75000"/>
                  </a:schemeClr>
                </a:solidFill>
              </a:rPr>
              <a:t>Become a NON-Busyness Analyst</a:t>
            </a:r>
          </a:p>
        </p:txBody>
      </p:sp>
      <p:sp>
        <p:nvSpPr>
          <p:cNvPr id="6" name="TextBox 5">
            <a:extLst>
              <a:ext uri="{FF2B5EF4-FFF2-40B4-BE49-F238E27FC236}">
                <a16:creationId xmlns:a16="http://schemas.microsoft.com/office/drawing/2014/main" id="{5FD6A9A8-6F44-4433-8FED-CB101F295BE3}"/>
              </a:ext>
            </a:extLst>
          </p:cNvPr>
          <p:cNvSpPr txBox="1"/>
          <p:nvPr/>
        </p:nvSpPr>
        <p:spPr>
          <a:xfrm>
            <a:off x="609600" y="1228397"/>
            <a:ext cx="10972800" cy="4247317"/>
          </a:xfrm>
          <a:prstGeom prst="rect">
            <a:avLst/>
          </a:prstGeom>
        </p:spPr>
        <p:txBody>
          <a:bodyPr wrap="square" rtlCol="0">
            <a:spAutoFit/>
          </a:bodyPr>
          <a:lstStyle/>
          <a:p>
            <a:pPr>
              <a:spcAft>
                <a:spcPts val="600"/>
              </a:spcAft>
            </a:pPr>
            <a:r>
              <a:rPr lang="en-GB" sz="2000" b="1" dirty="0">
                <a:latin typeface="+mn-lt"/>
                <a:cs typeface="+mn-cs"/>
              </a:rPr>
              <a:t>Develop Lean work practices</a:t>
            </a:r>
          </a:p>
          <a:p>
            <a:pPr marL="342900" indent="-342900">
              <a:spcAft>
                <a:spcPts val="600"/>
              </a:spcAft>
              <a:buFont typeface="Arial" panose="020B0604020202020204" pitchFamily="34" charset="0"/>
              <a:buChar char="•"/>
            </a:pPr>
            <a:r>
              <a:rPr lang="en-GB" sz="2000" dirty="0">
                <a:latin typeface="+mn-lt"/>
                <a:cs typeface="+mn-cs"/>
              </a:rPr>
              <a:t>Focus on you and your team’s value</a:t>
            </a:r>
          </a:p>
          <a:p>
            <a:pPr marL="342900" indent="-342900">
              <a:spcAft>
                <a:spcPts val="600"/>
              </a:spcAft>
              <a:buFont typeface="Arial" panose="020B0604020202020204" pitchFamily="34" charset="0"/>
              <a:buChar char="•"/>
            </a:pPr>
            <a:r>
              <a:rPr lang="en-GB" sz="2000" dirty="0">
                <a:latin typeface="+mn-lt"/>
                <a:cs typeface="+mn-cs"/>
              </a:rPr>
              <a:t>Treat hours like dollars with a real opportunity cost</a:t>
            </a:r>
          </a:p>
          <a:p>
            <a:pPr marL="342900" indent="-342900">
              <a:spcAft>
                <a:spcPts val="600"/>
              </a:spcAft>
              <a:buFont typeface="Arial" panose="020B0604020202020204" pitchFamily="34" charset="0"/>
              <a:buChar char="•"/>
            </a:pPr>
            <a:r>
              <a:rPr lang="en-GB" sz="2000" dirty="0">
                <a:latin typeface="+mn-lt"/>
                <a:cs typeface="+mn-cs"/>
              </a:rPr>
              <a:t>Understand where your time goes and strive to reduce over communication</a:t>
            </a:r>
          </a:p>
          <a:p>
            <a:pPr>
              <a:spcAft>
                <a:spcPts val="600"/>
              </a:spcAft>
            </a:pPr>
            <a:r>
              <a:rPr lang="en-GB" sz="2000" b="1" dirty="0">
                <a:latin typeface="+mn-lt"/>
                <a:cs typeface="+mn-cs"/>
              </a:rPr>
              <a:t>Understand your energy cycles</a:t>
            </a:r>
          </a:p>
          <a:p>
            <a:pPr marL="342900" indent="-342900">
              <a:spcAft>
                <a:spcPts val="600"/>
              </a:spcAft>
              <a:buFont typeface="Arial" panose="020B0604020202020204" pitchFamily="34" charset="0"/>
              <a:buChar char="•"/>
            </a:pPr>
            <a:r>
              <a:rPr lang="en-GB" sz="2000" dirty="0">
                <a:latin typeface="+mn-lt"/>
                <a:cs typeface="+mn-cs"/>
              </a:rPr>
              <a:t>Meeting free mornings</a:t>
            </a:r>
          </a:p>
          <a:p>
            <a:pPr marL="342900" indent="-342900">
              <a:spcAft>
                <a:spcPts val="600"/>
              </a:spcAft>
              <a:buFont typeface="Arial" panose="020B0604020202020204" pitchFamily="34" charset="0"/>
              <a:buChar char="•"/>
            </a:pPr>
            <a:r>
              <a:rPr lang="en-GB" sz="2000" dirty="0">
                <a:latin typeface="+mn-lt"/>
                <a:cs typeface="+mn-cs"/>
              </a:rPr>
              <a:t>100% on and then 100% off </a:t>
            </a:r>
          </a:p>
          <a:p>
            <a:pPr marL="342900" indent="-342900">
              <a:spcAft>
                <a:spcPts val="600"/>
              </a:spcAft>
              <a:buFont typeface="Arial" panose="020B0604020202020204" pitchFamily="34" charset="0"/>
              <a:buChar char="•"/>
            </a:pPr>
            <a:r>
              <a:rPr lang="en-GB" sz="2000" dirty="0">
                <a:latin typeface="+mn-lt"/>
                <a:cs typeface="+mn-cs"/>
              </a:rPr>
              <a:t>Do high energy things when you have high energy</a:t>
            </a:r>
          </a:p>
          <a:p>
            <a:pPr>
              <a:spcAft>
                <a:spcPts val="600"/>
              </a:spcAft>
            </a:pPr>
            <a:r>
              <a:rPr lang="en-GB" sz="2000" b="1" dirty="0">
                <a:latin typeface="+mn-lt"/>
                <a:cs typeface="+mn-cs"/>
              </a:rPr>
              <a:t>Create time</a:t>
            </a:r>
          </a:p>
          <a:p>
            <a:pPr marL="342900" indent="-342900">
              <a:spcAft>
                <a:spcPts val="600"/>
              </a:spcAft>
              <a:buFont typeface="Arial" panose="020B0604020202020204" pitchFamily="34" charset="0"/>
              <a:buChar char="•"/>
            </a:pPr>
            <a:r>
              <a:rPr lang="en-GB" sz="2000" dirty="0">
                <a:latin typeface="+mn-lt"/>
                <a:cs typeface="+mn-cs"/>
              </a:rPr>
              <a:t>20% goal for learning and applying</a:t>
            </a:r>
          </a:p>
          <a:p>
            <a:pPr marL="342900" indent="-342900">
              <a:spcAft>
                <a:spcPts val="600"/>
              </a:spcAft>
              <a:buFont typeface="Arial" panose="020B0604020202020204" pitchFamily="34" charset="0"/>
              <a:buChar char="•"/>
            </a:pPr>
            <a:r>
              <a:rPr lang="en-GB" sz="2000" dirty="0">
                <a:latin typeface="+mn-lt"/>
                <a:cs typeface="+mn-cs"/>
              </a:rPr>
              <a:t>Diffused thinking time and activities for creativity</a:t>
            </a:r>
          </a:p>
        </p:txBody>
      </p:sp>
    </p:spTree>
    <p:extLst>
      <p:ext uri="{BB962C8B-B14F-4D97-AF65-F5344CB8AC3E}">
        <p14:creationId xmlns:p14="http://schemas.microsoft.com/office/powerpoint/2010/main" val="36183711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E9C80680-A91D-0B6F-A532-2F93BE84575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48</TotalTime>
  <Words>4784</Words>
  <Application>Microsoft Macintosh PowerPoint</Application>
  <PresentationFormat>Widescreen</PresentationFormat>
  <Paragraphs>555</Paragraphs>
  <Slides>35</Slides>
  <Notes>34</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35</vt:i4>
      </vt:variant>
    </vt:vector>
  </HeadingPairs>
  <TitlesOfParts>
    <vt:vector size="53" baseType="lpstr">
      <vt:lpstr>游ゴシック</vt:lpstr>
      <vt:lpstr>Aharoni</vt:lpstr>
      <vt:lpstr>Arial</vt:lpstr>
      <vt:lpstr>Arial Black</vt:lpstr>
      <vt:lpstr>Arial Narrow</vt:lpstr>
      <vt:lpstr>Candara</vt:lpstr>
      <vt:lpstr>Gill Sans</vt:lpstr>
      <vt:lpstr>Helvetica Neue</vt:lpstr>
      <vt:lpstr>henderson-bcg-sans</vt:lpstr>
      <vt:lpstr>Myriad Pro</vt:lpstr>
      <vt:lpstr>Myriad Pro Semibold</vt:lpstr>
      <vt:lpstr>Noto Sans</vt:lpstr>
      <vt:lpstr>Noto Sans Symbols</vt:lpstr>
      <vt:lpstr>Play</vt:lpstr>
      <vt:lpstr>Symbol</vt:lpstr>
      <vt:lpstr>Verdana</vt:lpstr>
      <vt:lpstr>Wingdings</vt:lpstr>
      <vt:lpstr>20140311PresentationUWTSDTemplate</vt:lpstr>
      <vt:lpstr>LCMB7034</vt:lpstr>
      <vt:lpstr>Learning Objectives</vt:lpstr>
      <vt:lpstr>VUCA ANALYSIS</vt:lpstr>
      <vt:lpstr>VUCA FRAMEWORK</vt:lpstr>
      <vt:lpstr>PowerPoint Presentation</vt:lpstr>
      <vt:lpstr>PowerPoint Presentation</vt:lpstr>
      <vt:lpstr>Cynefin Framework</vt:lpstr>
      <vt:lpstr>Exercise: Cynefin and Your Work </vt:lpstr>
      <vt:lpstr>Adaptive Leadership Primer</vt:lpstr>
      <vt:lpstr>What is Adaptive Leadership?</vt:lpstr>
      <vt:lpstr>What Adaptive Leaders do Really Do</vt:lpstr>
      <vt:lpstr>Characteristics of an Adaptive Leader</vt:lpstr>
      <vt:lpstr>Essential Mindset Shifts</vt:lpstr>
      <vt:lpstr>Core Leadership Versus Adaptive Leadership</vt:lpstr>
      <vt:lpstr>Adaptive Change Leadership Competencies</vt:lpstr>
      <vt:lpstr>Self Exercise: Growth Areas/Growth Mindset</vt:lpstr>
      <vt:lpstr>Part Two</vt:lpstr>
      <vt:lpstr>Dealing with Complexity</vt:lpstr>
      <vt:lpstr>Five Key Ideas About Complex Systems</vt:lpstr>
      <vt:lpstr>Adaptive Challenges and Tools</vt:lpstr>
      <vt:lpstr>Adaptive Challenges</vt:lpstr>
      <vt:lpstr>Technical vs. Adaptive Challenges </vt:lpstr>
      <vt:lpstr>Technical versus Adaptive Example</vt:lpstr>
      <vt:lpstr>Adaptive Leadership Iteration</vt:lpstr>
      <vt:lpstr>7 Powerful Innovation Questions</vt:lpstr>
      <vt:lpstr>Silence</vt:lpstr>
      <vt:lpstr>Idea Iteration</vt:lpstr>
      <vt:lpstr>A Note on Resistance to Change</vt:lpstr>
      <vt:lpstr>Learning or Putting Yourself in a position to</vt:lpstr>
      <vt:lpstr>Regulating Tension for Adaptive Learning</vt:lpstr>
      <vt:lpstr>Tactics to Stay in the Zone</vt:lpstr>
      <vt:lpstr>Learning Amplifiers</vt:lpstr>
      <vt:lpstr>Learning Derailers</vt:lpstr>
      <vt:lpstr>Become a NON-Busyness Analyst</vt:lpstr>
      <vt:lpstr>Any Questions?</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Ejike Udeogu</cp:lastModifiedBy>
  <cp:revision>295</cp:revision>
  <cp:lastPrinted>2018-07-09T15:27:01Z</cp:lastPrinted>
  <dcterms:created xsi:type="dcterms:W3CDTF">2002-10-07T19:43:58Z</dcterms:created>
  <dcterms:modified xsi:type="dcterms:W3CDTF">2026-01-20T09:45:28Z</dcterms:modified>
</cp:coreProperties>
</file>