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sldIdLst>
    <p:sldId id="257" r:id="rId5"/>
    <p:sldId id="256" r:id="rId6"/>
  </p:sldIdLst>
  <p:sldSz cx="6858000" cy="12192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CC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6D5B6C0-EA4F-4EA6-8422-40623781A676}" v="35" dt="2022-11-29T22:01:22.8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44" d="100"/>
          <a:sy n="44" d="100"/>
        </p:scale>
        <p:origin x="291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787" y="11379200"/>
            <a:ext cx="6856214" cy="812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0" y="11261006"/>
            <a:ext cx="6856214" cy="11379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7220" y="1349248"/>
            <a:ext cx="5657850" cy="633984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000" spc="-38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8779" y="7921104"/>
            <a:ext cx="5657850" cy="2032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1800" cap="all" spc="150" baseline="0">
                <a:solidFill>
                  <a:schemeClr val="tx2"/>
                </a:solidFill>
                <a:latin typeface="+mj-lt"/>
              </a:defRPr>
            </a:lvl1pPr>
            <a:lvl2pPr marL="342900" indent="0" algn="ctr">
              <a:buNone/>
              <a:defRPr sz="1800"/>
            </a:lvl2pPr>
            <a:lvl3pPr marL="685800" indent="0" algn="ctr">
              <a:buNone/>
              <a:defRPr sz="1800"/>
            </a:lvl3pPr>
            <a:lvl4pPr marL="1028700" indent="0" algn="ctr">
              <a:buNone/>
              <a:defRPr sz="1500"/>
            </a:lvl4pPr>
            <a:lvl5pPr marL="1371600" indent="0" algn="ctr">
              <a:buNone/>
              <a:defRPr sz="1500"/>
            </a:lvl5pPr>
            <a:lvl6pPr marL="1714500" indent="0" algn="ctr">
              <a:buNone/>
              <a:defRPr sz="1500"/>
            </a:lvl6pPr>
            <a:lvl7pPr marL="2057400" indent="0" algn="ctr">
              <a:buNone/>
              <a:defRPr sz="1500"/>
            </a:lvl7pPr>
            <a:lvl8pPr marL="2400300" indent="0" algn="ctr">
              <a:buNone/>
              <a:defRPr sz="1500"/>
            </a:lvl8pPr>
            <a:lvl9pPr marL="2743200" indent="0" algn="ctr">
              <a:buNone/>
              <a:defRPr sz="15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D5F8-E248-4AC0-AC84-8012E8E15C77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6BC5A-260C-4CCD-923D-4387E294225B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679308" y="7721600"/>
            <a:ext cx="555498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52500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D5F8-E248-4AC0-AC84-8012E8E15C77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6BC5A-260C-4CCD-923D-4387E29422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86104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787" y="11379200"/>
            <a:ext cx="6856214" cy="812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0" y="11261006"/>
            <a:ext cx="6856214" cy="11379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7220" y="1349248"/>
            <a:ext cx="5657850" cy="633984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6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17220" y="7916672"/>
            <a:ext cx="5657850" cy="2032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1800" cap="all" spc="150" baseline="0">
                <a:solidFill>
                  <a:schemeClr val="tx2"/>
                </a:solidFill>
                <a:latin typeface="+mj-lt"/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D5F8-E248-4AC0-AC84-8012E8E15C77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6BC5A-260C-4CCD-923D-4387E294225B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679308" y="7721600"/>
            <a:ext cx="555498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59820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617220" y="509519"/>
            <a:ext cx="5657850" cy="257912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7220" y="3281305"/>
            <a:ext cx="2777490" cy="715264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97580" y="3281309"/>
            <a:ext cx="2777490" cy="71526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D5F8-E248-4AC0-AC84-8012E8E15C77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6BC5A-260C-4CCD-923D-4387E29422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09245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617220" y="509519"/>
            <a:ext cx="5657850" cy="257912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17220" y="3281870"/>
            <a:ext cx="2777490" cy="1308946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1500" b="0" cap="all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" y="4590816"/>
            <a:ext cx="2777490" cy="584312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97580" y="3281870"/>
            <a:ext cx="2777490" cy="1308946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1500" b="0" cap="all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97580" y="4590816"/>
            <a:ext cx="2777490" cy="584312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D5F8-E248-4AC0-AC84-8012E8E15C77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6BC5A-260C-4CCD-923D-4387E29422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953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D5F8-E248-4AC0-AC84-8012E8E15C77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6BC5A-260C-4CCD-923D-4387E29422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602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787" y="11379200"/>
            <a:ext cx="6856214" cy="812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0" y="11261006"/>
            <a:ext cx="6856214" cy="11379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D5F8-E248-4AC0-AC84-8012E8E15C77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6BC5A-260C-4CCD-923D-4387E29422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17186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0" y="0"/>
            <a:ext cx="2278570" cy="12192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2272540" y="0"/>
            <a:ext cx="36005" cy="1219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1056638"/>
            <a:ext cx="1800225" cy="4064000"/>
          </a:xfrm>
        </p:spPr>
        <p:txBody>
          <a:bodyPr anchor="b">
            <a:normAutofit/>
          </a:bodyPr>
          <a:lstStyle>
            <a:lvl1pPr>
              <a:defRPr sz="2700" b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95178" y="1300480"/>
            <a:ext cx="3757045" cy="93472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7175" y="5201920"/>
            <a:ext cx="1800225" cy="6007332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125">
                <a:solidFill>
                  <a:srgbClr val="FFFFFF"/>
                </a:solidFill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261851" y="11484065"/>
            <a:ext cx="1472912" cy="649111"/>
          </a:xfrm>
        </p:spPr>
        <p:txBody>
          <a:bodyPr/>
          <a:lstStyle>
            <a:lvl1pPr algn="l">
              <a:defRPr/>
            </a:lvl1pPr>
          </a:lstStyle>
          <a:p>
            <a:fld id="{40B7D5F8-E248-4AC0-AC84-8012E8E15C77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700337" y="11484065"/>
            <a:ext cx="2614613" cy="649111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F76BC5A-260C-4CCD-923D-4387E29422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859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" y="8805333"/>
            <a:ext cx="6856214" cy="338666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" y="8737913"/>
            <a:ext cx="6856214" cy="11379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7220" y="9022080"/>
            <a:ext cx="5692140" cy="1463040"/>
          </a:xfrm>
        </p:spPr>
        <p:txBody>
          <a:bodyPr tIns="0" bIns="0" anchor="b">
            <a:noAutofit/>
          </a:bodyPr>
          <a:lstStyle>
            <a:lvl1pPr>
              <a:defRPr sz="2700" b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" y="0"/>
            <a:ext cx="6857992" cy="8737913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7219" y="10501376"/>
            <a:ext cx="5692140" cy="105664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450"/>
              </a:spcAft>
              <a:buNone/>
              <a:defRPr sz="1125">
                <a:solidFill>
                  <a:srgbClr val="FFFFFF"/>
                </a:solidFill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D5F8-E248-4AC0-AC84-8012E8E15C77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6BC5A-260C-4CCD-923D-4387E29422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04483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D5F8-E248-4AC0-AC84-8012E8E15C77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6BC5A-260C-4CCD-923D-4387E29422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31110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787" y="11379200"/>
            <a:ext cx="6856214" cy="812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0" y="11261006"/>
            <a:ext cx="6856214" cy="11379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737386"/>
            <a:ext cx="1478756" cy="1023541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737385"/>
            <a:ext cx="4350544" cy="10235413"/>
          </a:xfrm>
        </p:spPr>
        <p:txBody>
          <a:bodyPr vert="eaVert" lIns="45720" tIns="0" rIns="45720" bIns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7D5F8-E248-4AC0-AC84-8012E8E15C77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76BC5A-260C-4CCD-923D-4387E29422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3252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11379200"/>
            <a:ext cx="6858001" cy="812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11261005"/>
            <a:ext cx="6858001" cy="117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17220" y="509519"/>
            <a:ext cx="5657850" cy="257912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17219" y="3281305"/>
            <a:ext cx="5657851" cy="715264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1" y="11484065"/>
            <a:ext cx="1390652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rgbClr val="FFFFFF"/>
                </a:solidFill>
              </a:defRPr>
            </a:lvl1pPr>
          </a:lstStyle>
          <a:p>
            <a:fld id="{40B7D5F8-E248-4AC0-AC84-8012E8E15C77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73480" y="11484065"/>
            <a:ext cx="2712827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675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569009" y="11484065"/>
            <a:ext cx="738014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88">
                <a:solidFill>
                  <a:srgbClr val="FFFFFF"/>
                </a:solidFill>
              </a:defRPr>
            </a:lvl1pPr>
          </a:lstStyle>
          <a:p>
            <a:fld id="{8F76BC5A-260C-4CCD-923D-4387E294225B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671362" y="3089502"/>
            <a:ext cx="5606415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33165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85000"/>
        </a:lnSpc>
        <a:spcBef>
          <a:spcPct val="0"/>
        </a:spcBef>
        <a:buNone/>
        <a:defRPr sz="3600" kern="1200" spc="-38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68580" indent="-68580" algn="l" defTabSz="685800" rtl="0" eaLnBrk="1" latinLnBrk="0" hangingPunct="1">
        <a:lnSpc>
          <a:spcPct val="90000"/>
        </a:lnSpc>
        <a:spcBef>
          <a:spcPts val="900"/>
        </a:spcBef>
        <a:spcAft>
          <a:spcPts val="15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288036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Calibri" pitchFamily="34" charset="0"/>
        <a:buChar char="◦"/>
        <a:defRPr sz="13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425196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Calibri" pitchFamily="34" charset="0"/>
        <a:buChar char="◦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562356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Calibri" pitchFamily="34" charset="0"/>
        <a:buChar char="◦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699516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Calibri" pitchFamily="34" charset="0"/>
        <a:buChar char="◦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825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Calibri" pitchFamily="34" charset="0"/>
        <a:buChar char="◦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975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Calibri" pitchFamily="34" charset="0"/>
        <a:buChar char="◦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125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Calibri" pitchFamily="34" charset="0"/>
        <a:buChar char="◦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275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Font typeface="Calibri" pitchFamily="34" charset="0"/>
        <a:buChar char="◦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1AB940-2027-C87F-5CD8-229ED5226E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1995312"/>
            <a:ext cx="6858000" cy="4244622"/>
          </a:xfrm>
        </p:spPr>
        <p:txBody>
          <a:bodyPr/>
          <a:lstStyle/>
          <a:p>
            <a:r>
              <a:rPr lang="en-GB" dirty="0"/>
              <a:t>Foreign Languages &amp; Cultural Awareness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831F7A-613C-27F0-8572-867360A479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6502400"/>
            <a:ext cx="6858000" cy="2201985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Module Code: BMIH5003</a:t>
            </a:r>
          </a:p>
          <a:p>
            <a:r>
              <a:rPr lang="en-GB" sz="2400" dirty="0"/>
              <a:t>Student ID: 2015036</a:t>
            </a:r>
          </a:p>
          <a:p>
            <a:r>
              <a:rPr lang="en-GB" sz="2400" dirty="0"/>
              <a:t>Student Name: Sufia Islam Munni</a:t>
            </a:r>
          </a:p>
          <a:p>
            <a:r>
              <a:rPr lang="en-GB" sz="2400" dirty="0"/>
              <a:t>Spanish - </a:t>
            </a:r>
            <a:r>
              <a:rPr lang="en-GB" sz="2400" dirty="0" err="1"/>
              <a:t>Español</a:t>
            </a:r>
            <a:endParaRPr lang="en-GB" sz="2400" dirty="0"/>
          </a:p>
          <a:p>
            <a:r>
              <a:rPr lang="en-GB" sz="2400" dirty="0"/>
              <a:t>Lecturer: Rodrigo Fernandes Aguilera</a:t>
            </a:r>
          </a:p>
        </p:txBody>
      </p:sp>
    </p:spTree>
    <p:extLst>
      <p:ext uri="{BB962C8B-B14F-4D97-AF65-F5344CB8AC3E}">
        <p14:creationId xmlns:p14="http://schemas.microsoft.com/office/powerpoint/2010/main" val="8172636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900+ White Background Images: Download HD Backgrounds on Unsplash">
            <a:extLst>
              <a:ext uri="{FF2B5EF4-FFF2-40B4-BE49-F238E27FC236}">
                <a16:creationId xmlns:a16="http://schemas.microsoft.com/office/drawing/2014/main" id="{BF805EAC-739F-A92C-89BC-7CECFFD29BA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46" t="76" r="4546"/>
          <a:stretch/>
        </p:blipFill>
        <p:spPr bwMode="auto">
          <a:xfrm>
            <a:off x="1" y="1"/>
            <a:ext cx="6858000" cy="11306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BFB1E84-ED71-704D-4E90-A3B84AFCBB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8742" y="4701982"/>
            <a:ext cx="6339257" cy="1394018"/>
          </a:xfrm>
        </p:spPr>
        <p:txBody>
          <a:bodyPr>
            <a:noAutofit/>
          </a:bodyPr>
          <a:lstStyle/>
          <a:p>
            <a:r>
              <a:rPr lang="en-GB" sz="4000" dirty="0">
                <a:solidFill>
                  <a:srgbClr val="FF9900"/>
                </a:solidFill>
                <a:latin typeface="Bodoni MT Condensed" panose="02070606080606020203" pitchFamily="18" charset="0"/>
              </a:rPr>
              <a:t>TABLERO  DE  DESAYUNO - BREAKFAST  BOARD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D60E63-E959-6773-A7BB-1AFD334B0E8E}"/>
              </a:ext>
            </a:extLst>
          </p:cNvPr>
          <p:cNvSpPr txBox="1"/>
          <p:nvPr/>
        </p:nvSpPr>
        <p:spPr>
          <a:xfrm>
            <a:off x="639638" y="1022551"/>
            <a:ext cx="6097463" cy="2189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7700"/>
              </a:lnSpc>
            </a:pPr>
            <a:r>
              <a:rPr lang="en-GB" sz="9600" b="1" dirty="0">
                <a:solidFill>
                  <a:srgbClr val="CC3300"/>
                </a:solidFill>
                <a:latin typeface="Edwardian Script ITC" panose="030303020407070D0804" pitchFamily="66" charset="0"/>
              </a:rPr>
              <a:t>Hotel Palacio</a:t>
            </a:r>
          </a:p>
          <a:p>
            <a:pPr algn="ctr">
              <a:lnSpc>
                <a:spcPts val="7700"/>
              </a:lnSpc>
            </a:pPr>
            <a:r>
              <a:rPr lang="en-GB" sz="9600" b="1" dirty="0">
                <a:solidFill>
                  <a:srgbClr val="CC3300"/>
                </a:solidFill>
                <a:latin typeface="Edwardian Script ITC" panose="030303020407070D0804" pitchFamily="66" charset="0"/>
              </a:rPr>
              <a:t>de </a:t>
            </a:r>
            <a:r>
              <a:rPr lang="en-GB" sz="9600" b="1" dirty="0" err="1">
                <a:solidFill>
                  <a:srgbClr val="CC3300"/>
                </a:solidFill>
                <a:latin typeface="Edwardian Script ITC" panose="030303020407070D0804" pitchFamily="66" charset="0"/>
              </a:rPr>
              <a:t>Aiete</a:t>
            </a:r>
            <a:endParaRPr lang="en-GB" sz="9600" b="1" dirty="0">
              <a:solidFill>
                <a:srgbClr val="CC3300"/>
              </a:solidFill>
              <a:latin typeface="Edwardian Script ITC" panose="030303020407070D0804" pitchFamily="66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0DF53A-AC3C-1677-6891-D1C379F89031}"/>
              </a:ext>
            </a:extLst>
          </p:cNvPr>
          <p:cNvSpPr txBox="1"/>
          <p:nvPr/>
        </p:nvSpPr>
        <p:spPr>
          <a:xfrm>
            <a:off x="0" y="11306908"/>
            <a:ext cx="6858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i="1" dirty="0" err="1">
                <a:latin typeface="+mj-lt"/>
              </a:rPr>
              <a:t>Desayuno</a:t>
            </a:r>
            <a:r>
              <a:rPr lang="en-GB" sz="2400" b="1" i="1" dirty="0">
                <a:latin typeface="+mj-lt"/>
              </a:rPr>
              <a:t> de 			    6 – 10.30 am</a:t>
            </a:r>
          </a:p>
          <a:p>
            <a:pPr algn="ctr"/>
            <a:r>
              <a:rPr lang="en-GB" sz="2400" b="1" i="1" dirty="0">
                <a:latin typeface="+mj-lt"/>
              </a:rPr>
              <a:t>Breakfast  from           	    6 - 10.30 am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3588370-2BE9-3813-AFFE-4BFFB103F36A}"/>
              </a:ext>
            </a:extLst>
          </p:cNvPr>
          <p:cNvSpPr txBox="1"/>
          <p:nvPr/>
        </p:nvSpPr>
        <p:spPr>
          <a:xfrm>
            <a:off x="808890" y="3000436"/>
            <a:ext cx="524021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>
                <a:latin typeface="Bodoni MT Condensed" panose="02070606080606020203" pitchFamily="18" charset="0"/>
              </a:rPr>
              <a:t>Calle Rod 27</a:t>
            </a:r>
          </a:p>
          <a:p>
            <a:pPr algn="ctr"/>
            <a:r>
              <a:rPr lang="en-GB" sz="2800" i="1" dirty="0">
                <a:latin typeface="Bodoni MT Condensed" panose="02070606080606020203" pitchFamily="18" charset="0"/>
              </a:rPr>
              <a:t>Ciudad </a:t>
            </a:r>
            <a:r>
              <a:rPr lang="en-GB" sz="2800" i="1" dirty="0" err="1">
                <a:latin typeface="Bodoni MT Condensed" panose="02070606080606020203" pitchFamily="18" charset="0"/>
              </a:rPr>
              <a:t>Donosita</a:t>
            </a:r>
            <a:endParaRPr lang="en-GB" sz="2800" i="1" dirty="0">
              <a:latin typeface="Bodoni MT Condensed" panose="02070606080606020203" pitchFamily="18" charset="0"/>
            </a:endParaRPr>
          </a:p>
          <a:p>
            <a:pPr algn="ctr"/>
            <a:r>
              <a:rPr lang="en-GB" sz="2800" i="1" dirty="0" err="1">
                <a:latin typeface="Bodoni MT Condensed" panose="02070606080606020203" pitchFamily="18" charset="0"/>
              </a:rPr>
              <a:t>Codigo</a:t>
            </a:r>
            <a:r>
              <a:rPr lang="en-GB" sz="2800" i="1" dirty="0">
                <a:latin typeface="Bodoni MT Condensed" panose="02070606080606020203" pitchFamily="18" charset="0"/>
              </a:rPr>
              <a:t> Postal 20009</a:t>
            </a:r>
          </a:p>
          <a:p>
            <a:pPr algn="ctr"/>
            <a:r>
              <a:rPr lang="en-GB" sz="2800" i="1" dirty="0" err="1">
                <a:latin typeface="Bodoni MT Condensed" panose="02070606080606020203" pitchFamily="18" charset="0"/>
              </a:rPr>
              <a:t>Pais</a:t>
            </a:r>
            <a:r>
              <a:rPr lang="en-GB" sz="2800" i="1" dirty="0">
                <a:latin typeface="Bodoni MT Condensed" panose="02070606080606020203" pitchFamily="18" charset="0"/>
              </a:rPr>
              <a:t> </a:t>
            </a:r>
            <a:r>
              <a:rPr lang="en-GB" sz="2800" i="1" dirty="0" err="1">
                <a:latin typeface="Bodoni MT Condensed" panose="02070606080606020203" pitchFamily="18" charset="0"/>
              </a:rPr>
              <a:t>España</a:t>
            </a:r>
            <a:endParaRPr lang="en-GB" sz="2800" i="1" dirty="0">
              <a:latin typeface="Bodoni MT Condensed" panose="02070606080606020203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4A6B855-8CF4-4EE5-0844-BF9A985698FC}"/>
              </a:ext>
            </a:extLst>
          </p:cNvPr>
          <p:cNvSpPr txBox="1"/>
          <p:nvPr/>
        </p:nvSpPr>
        <p:spPr>
          <a:xfrm>
            <a:off x="518742" y="6448820"/>
            <a:ext cx="5758964" cy="2586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900"/>
              </a:lnSpc>
            </a:pPr>
            <a:r>
              <a:rPr lang="en-GB" sz="3200" dirty="0" err="1">
                <a:latin typeface="Bodoni MT Condensed" panose="02070606080606020203" pitchFamily="18" charset="0"/>
              </a:rPr>
              <a:t>Tocino</a:t>
            </a:r>
            <a:r>
              <a:rPr lang="en-GB" sz="3200" dirty="0">
                <a:latin typeface="Bodoni MT Condensed" panose="02070606080606020203" pitchFamily="18" charset="0"/>
              </a:rPr>
              <a:t>  y  huevos (bacon  and  eggs) -  €5.20</a:t>
            </a:r>
          </a:p>
          <a:p>
            <a:pPr marL="812810" indent="-812810">
              <a:lnSpc>
                <a:spcPts val="1900"/>
              </a:lnSpc>
              <a:buFont typeface="+mj-lt"/>
              <a:buAutoNum type="arabicPeriod"/>
            </a:pPr>
            <a:endParaRPr lang="en-GB" sz="3200" dirty="0">
              <a:latin typeface="Bodoni MT Condensed" panose="02070606080606020203" pitchFamily="18" charset="0"/>
            </a:endParaRPr>
          </a:p>
          <a:p>
            <a:pPr>
              <a:lnSpc>
                <a:spcPts val="1900"/>
              </a:lnSpc>
            </a:pPr>
            <a:r>
              <a:rPr lang="en-GB" sz="3200" dirty="0" err="1">
                <a:latin typeface="Bodoni MT Condensed" panose="02070606080606020203" pitchFamily="18" charset="0"/>
              </a:rPr>
              <a:t>Dosayuno</a:t>
            </a:r>
            <a:r>
              <a:rPr lang="en-GB" sz="3200" dirty="0">
                <a:latin typeface="Bodoni MT Condensed" panose="02070606080606020203" pitchFamily="18" charset="0"/>
              </a:rPr>
              <a:t> buffet (buffet  breakfast) - €7.50</a:t>
            </a:r>
          </a:p>
          <a:p>
            <a:pPr>
              <a:lnSpc>
                <a:spcPts val="1900"/>
              </a:lnSpc>
            </a:pPr>
            <a:endParaRPr lang="en-GB" sz="3200" dirty="0">
              <a:latin typeface="Bodoni MT Condensed" panose="02070606080606020203" pitchFamily="18" charset="0"/>
            </a:endParaRPr>
          </a:p>
          <a:p>
            <a:pPr>
              <a:lnSpc>
                <a:spcPts val="1900"/>
              </a:lnSpc>
            </a:pPr>
            <a:endParaRPr lang="en-GB" sz="3200" dirty="0">
              <a:latin typeface="Bodoni MT Condensed" panose="02070606080606020203" pitchFamily="18" charset="0"/>
            </a:endParaRPr>
          </a:p>
          <a:p>
            <a:pPr algn="l"/>
            <a:r>
              <a:rPr lang="en-GB" sz="3200" dirty="0">
                <a:latin typeface="Bodoni MT Condensed" panose="02070606080606020203" pitchFamily="18" charset="0"/>
              </a:rPr>
              <a:t>TOSTADA  O BOLLERIA - €2.49</a:t>
            </a:r>
          </a:p>
          <a:p>
            <a:pPr algn="l"/>
            <a:r>
              <a:rPr lang="en-GB" sz="3200" dirty="0">
                <a:latin typeface="Bodoni MT Condensed" panose="02070606080606020203" pitchFamily="18" charset="0"/>
              </a:rPr>
              <a:t>Toasted bread or a slide of butter croissant.</a:t>
            </a:r>
          </a:p>
          <a:p>
            <a:pPr>
              <a:lnSpc>
                <a:spcPts val="1900"/>
              </a:lnSpc>
            </a:pPr>
            <a:r>
              <a:rPr lang="en-GB" sz="3200" dirty="0">
                <a:latin typeface="Bodoni MT Condensed" panose="02070606080606020203" pitchFamily="18" charset="0"/>
              </a:rPr>
              <a:t> 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FC66748C-AB29-6CAA-5C6A-D4B31BA49B5E}"/>
              </a:ext>
            </a:extLst>
          </p:cNvPr>
          <p:cNvSpPr txBox="1">
            <a:spLocks/>
          </p:cNvSpPr>
          <p:nvPr/>
        </p:nvSpPr>
        <p:spPr>
          <a:xfrm>
            <a:off x="518744" y="8800459"/>
            <a:ext cx="6339257" cy="81958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6858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6000" kern="1200" spc="-38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dirty="0">
                <a:solidFill>
                  <a:srgbClr val="FF9900"/>
                </a:solidFill>
                <a:latin typeface="Bodoni MT Condensed" panose="02070606080606020203" pitchFamily="18" charset="0"/>
              </a:rPr>
              <a:t>BEBIDAS - BEVERAGES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C951A0B-697B-A90E-F563-014B045AAD6D}"/>
              </a:ext>
            </a:extLst>
          </p:cNvPr>
          <p:cNvSpPr txBox="1"/>
          <p:nvPr/>
        </p:nvSpPr>
        <p:spPr>
          <a:xfrm>
            <a:off x="518742" y="9852990"/>
            <a:ext cx="5213841" cy="8711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1900"/>
              </a:lnSpc>
            </a:pPr>
            <a:r>
              <a:rPr lang="en-GB" sz="3200" dirty="0" err="1">
                <a:latin typeface="Bodoni MT Condensed" panose="02070606080606020203" pitchFamily="18" charset="0"/>
              </a:rPr>
              <a:t>Te</a:t>
            </a:r>
            <a:r>
              <a:rPr lang="en-GB" sz="3200" dirty="0">
                <a:latin typeface="Bodoni MT Condensed" panose="02070606080606020203" pitchFamily="18" charset="0"/>
              </a:rPr>
              <a:t> (Tea) - €1.80</a:t>
            </a:r>
          </a:p>
          <a:p>
            <a:pPr>
              <a:lnSpc>
                <a:spcPts val="1900"/>
              </a:lnSpc>
            </a:pPr>
            <a:endParaRPr lang="en-GB" sz="3200" dirty="0">
              <a:latin typeface="Bodoni MT Condensed" panose="02070606080606020203" pitchFamily="18" charset="0"/>
            </a:endParaRPr>
          </a:p>
          <a:p>
            <a:pPr>
              <a:lnSpc>
                <a:spcPts val="1900"/>
              </a:lnSpc>
            </a:pPr>
            <a:r>
              <a:rPr lang="en-GB" sz="3200" dirty="0">
                <a:latin typeface="Bodoni MT Condensed" panose="02070606080606020203" pitchFamily="18" charset="0"/>
              </a:rPr>
              <a:t>Cafe’ (coffee) -  €3.50</a:t>
            </a:r>
          </a:p>
        </p:txBody>
      </p:sp>
      <p:pic>
        <p:nvPicPr>
          <p:cNvPr id="13" name="Picture 12" descr="A bouquet of roses&#10;&#10;Description automatically generated with medium confidence">
            <a:extLst>
              <a:ext uri="{FF2B5EF4-FFF2-40B4-BE49-F238E27FC236}">
                <a16:creationId xmlns:a16="http://schemas.microsoft.com/office/drawing/2014/main" id="{A1FDB092-CB47-CBCA-AA0D-1046BD2645F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100221" y="187928"/>
            <a:ext cx="2552389" cy="2215663"/>
          </a:xfrm>
          <a:prstGeom prst="rect">
            <a:avLst/>
          </a:prstGeom>
        </p:spPr>
      </p:pic>
      <p:pic>
        <p:nvPicPr>
          <p:cNvPr id="16" name="Picture 15" descr="A close up of a rose&#10;&#10;Description automatically generated">
            <a:extLst>
              <a:ext uri="{FF2B5EF4-FFF2-40B4-BE49-F238E27FC236}">
                <a16:creationId xmlns:a16="http://schemas.microsoft.com/office/drawing/2014/main" id="{C2F9E637-6914-C84E-AB17-0B7F1C300AA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2583" y="1928334"/>
            <a:ext cx="842547" cy="895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5763064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C2EEDB3FECD489FE6CB8E237B85C0" ma:contentTypeVersion="5" ma:contentTypeDescription="Create a new document." ma:contentTypeScope="" ma:versionID="da1a11432b5c854904ea7f3bb6458cf0">
  <xsd:schema xmlns:xsd="http://www.w3.org/2001/XMLSchema" xmlns:xs="http://www.w3.org/2001/XMLSchema" xmlns:p="http://schemas.microsoft.com/office/2006/metadata/properties" xmlns:ns3="95817cb9-f0eb-4f4d-892c-47ab9f8957c0" targetNamespace="http://schemas.microsoft.com/office/2006/metadata/properties" ma:root="true" ma:fieldsID="901c2ee464f5e9bcdc52af8083d4927b" ns3:_="">
    <xsd:import namespace="95817cb9-f0eb-4f4d-892c-47ab9f8957c0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817cb9-f0eb-4f4d-892c-47ab9f8957c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6A977EC-9497-4954-893E-F83B442908A0}">
  <ds:schemaRefs>
    <ds:schemaRef ds:uri="95817cb9-f0eb-4f4d-892c-47ab9f8957c0"/>
    <ds:schemaRef ds:uri="http://purl.org/dc/elements/1.1/"/>
    <ds:schemaRef ds:uri="http://schemas.microsoft.com/office/2006/documentManagement/types"/>
    <ds:schemaRef ds:uri="http://purl.org/dc/dcmitype/"/>
    <ds:schemaRef ds:uri="http://purl.org/dc/terms/"/>
    <ds:schemaRef ds:uri="http://schemas.openxmlformats.org/package/2006/metadata/core-properties"/>
    <ds:schemaRef ds:uri="http://schemas.microsoft.com/office/infopath/2007/PartnerControls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BF715272-09FF-4B0D-B8A2-B26F2E61277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BA044C8-CEF7-4CFF-87DD-554490E6A67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5817cb9-f0eb-4f4d-892c-47ab9f8957c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104</TotalTime>
  <Words>119</Words>
  <Application>Microsoft Office PowerPoint</Application>
  <PresentationFormat>Widescreen</PresentationFormat>
  <Paragraphs>27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Bodoni MT Condensed</vt:lpstr>
      <vt:lpstr>Calibri</vt:lpstr>
      <vt:lpstr>Calibri Light</vt:lpstr>
      <vt:lpstr>Edwardian Script ITC</vt:lpstr>
      <vt:lpstr>Retrospect</vt:lpstr>
      <vt:lpstr>Foreign Languages &amp; Cultural Awareness</vt:lpstr>
      <vt:lpstr>TABLERO  DE  DESAYUNO - BREAKFAST  BOARD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TABLA DE DESAYUNO BREAKFAST CHART</dc:title>
  <dc:creator>Sufia Islam Munni (2015036)</dc:creator>
  <cp:lastModifiedBy>Sufia Islam Munni (2015036)</cp:lastModifiedBy>
  <cp:revision>2</cp:revision>
  <dcterms:created xsi:type="dcterms:W3CDTF">2022-11-29T15:28:55Z</dcterms:created>
  <dcterms:modified xsi:type="dcterms:W3CDTF">2022-11-29T22:01:29Z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0x0101002F3C2EEDB3FECD489FE6CB8E237B85C0</vt:lpwstr>
  </property>
</Properties>
</file>