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04" r:id="rId2"/>
    <p:sldId id="342" r:id="rId3"/>
    <p:sldId id="305" r:id="rId4"/>
    <p:sldId id="331" r:id="rId5"/>
    <p:sldId id="306" r:id="rId6"/>
    <p:sldId id="313" r:id="rId7"/>
    <p:sldId id="324" r:id="rId8"/>
    <p:sldId id="314" r:id="rId9"/>
    <p:sldId id="326" r:id="rId10"/>
    <p:sldId id="325" r:id="rId11"/>
    <p:sldId id="333" r:id="rId12"/>
    <p:sldId id="315" r:id="rId13"/>
    <p:sldId id="338" r:id="rId14"/>
    <p:sldId id="341" r:id="rId15"/>
    <p:sldId id="339" r:id="rId16"/>
    <p:sldId id="340" r:id="rId17"/>
    <p:sldId id="317" r:id="rId18"/>
    <p:sldId id="343" r:id="rId19"/>
    <p:sldId id="344" r:id="rId20"/>
    <p:sldId id="345" r:id="rId21"/>
    <p:sldId id="332" r:id="rId22"/>
    <p:sldId id="272" r:id="rId23"/>
    <p:sldId id="298" r:id="rId24"/>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7A81F1-29A3-468B-8632-90622FD25AFD}" v="35" dt="2025-04-15T16:09:30.1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02" autoAdjust="0"/>
    <p:restoredTop sz="91948" autoAdjust="0"/>
  </p:normalViewPr>
  <p:slideViewPr>
    <p:cSldViewPr>
      <p:cViewPr varScale="1">
        <p:scale>
          <a:sx n="95" d="100"/>
          <a:sy n="95" d="100"/>
        </p:scale>
        <p:origin x="1068"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D87A81F1-29A3-468B-8632-90622FD25AFD}"/>
    <pc:docChg chg="custSel addSld delSld modSld">
      <pc:chgData name="Laila Maazouz" userId="78f83201-ce9e-46c5-9371-8a0736bf557c" providerId="ADAL" clId="{D87A81F1-29A3-468B-8632-90622FD25AFD}" dt="2025-04-15T16:10:15.342" v="305" actId="20577"/>
      <pc:docMkLst>
        <pc:docMk/>
      </pc:docMkLst>
      <pc:sldChg chg="modSp">
        <pc:chgData name="Laila Maazouz" userId="78f83201-ce9e-46c5-9371-8a0736bf557c" providerId="ADAL" clId="{D87A81F1-29A3-468B-8632-90622FD25AFD}" dt="2025-04-14T10:19:41.771" v="5" actId="1037"/>
        <pc:sldMkLst>
          <pc:docMk/>
          <pc:sldMk cId="4084106890" sldId="314"/>
        </pc:sldMkLst>
        <pc:picChg chg="mod">
          <ac:chgData name="Laila Maazouz" userId="78f83201-ce9e-46c5-9371-8a0736bf557c" providerId="ADAL" clId="{D87A81F1-29A3-468B-8632-90622FD25AFD}" dt="2025-04-14T10:19:41.771" v="5" actId="1037"/>
          <ac:picMkLst>
            <pc:docMk/>
            <pc:sldMk cId="4084106890" sldId="314"/>
            <ac:picMk id="7" creationId="{55ABA20E-A0B9-9BCF-2108-DC4F879D97F6}"/>
          </ac:picMkLst>
        </pc:picChg>
      </pc:sldChg>
      <pc:sldChg chg="modSp">
        <pc:chgData name="Laila Maazouz" userId="78f83201-ce9e-46c5-9371-8a0736bf557c" providerId="ADAL" clId="{D87A81F1-29A3-468B-8632-90622FD25AFD}" dt="2025-04-15T14:11:00.504" v="230" actId="1035"/>
        <pc:sldMkLst>
          <pc:docMk/>
          <pc:sldMk cId="3604130568" sldId="317"/>
        </pc:sldMkLst>
        <pc:picChg chg="mod">
          <ac:chgData name="Laila Maazouz" userId="78f83201-ce9e-46c5-9371-8a0736bf557c" providerId="ADAL" clId="{D87A81F1-29A3-468B-8632-90622FD25AFD}" dt="2025-04-15T14:11:00.504" v="230" actId="1035"/>
          <ac:picMkLst>
            <pc:docMk/>
            <pc:sldMk cId="3604130568" sldId="317"/>
            <ac:picMk id="7" creationId="{6C1AA54F-51AD-775F-F017-EF6923CF0C11}"/>
          </ac:picMkLst>
        </pc:picChg>
      </pc:sldChg>
      <pc:sldChg chg="addSp modSp">
        <pc:chgData name="Laila Maazouz" userId="78f83201-ce9e-46c5-9371-8a0736bf557c" providerId="ADAL" clId="{D87A81F1-29A3-468B-8632-90622FD25AFD}" dt="2025-04-15T13:25:56.237" v="228" actId="1076"/>
        <pc:sldMkLst>
          <pc:docMk/>
          <pc:sldMk cId="1234749735" sldId="325"/>
        </pc:sldMkLst>
        <pc:picChg chg="add mod">
          <ac:chgData name="Laila Maazouz" userId="78f83201-ce9e-46c5-9371-8a0736bf557c" providerId="ADAL" clId="{D87A81F1-29A3-468B-8632-90622FD25AFD}" dt="2025-04-15T13:25:56.237" v="228" actId="1076"/>
          <ac:picMkLst>
            <pc:docMk/>
            <pc:sldMk cId="1234749735" sldId="325"/>
            <ac:picMk id="2050" creationId="{626E2738-5800-4EAC-CA2B-59F60281494E}"/>
          </ac:picMkLst>
        </pc:picChg>
      </pc:sldChg>
      <pc:sldChg chg="addSp modSp">
        <pc:chgData name="Laila Maazouz" userId="78f83201-ce9e-46c5-9371-8a0736bf557c" providerId="ADAL" clId="{D87A81F1-29A3-468B-8632-90622FD25AFD}" dt="2025-04-15T13:23:06.254" v="226" actId="1076"/>
        <pc:sldMkLst>
          <pc:docMk/>
          <pc:sldMk cId="3994788269" sldId="326"/>
        </pc:sldMkLst>
        <pc:picChg chg="add mod">
          <ac:chgData name="Laila Maazouz" userId="78f83201-ce9e-46c5-9371-8a0736bf557c" providerId="ADAL" clId="{D87A81F1-29A3-468B-8632-90622FD25AFD}" dt="2025-04-15T13:23:06.254" v="226" actId="1076"/>
          <ac:picMkLst>
            <pc:docMk/>
            <pc:sldMk cId="3994788269" sldId="326"/>
            <ac:picMk id="1026" creationId="{056E1E9C-C33D-8749-0C71-A825735D0319}"/>
          </ac:picMkLst>
        </pc:picChg>
      </pc:sldChg>
      <pc:sldChg chg="modSp mod">
        <pc:chgData name="Laila Maazouz" userId="78f83201-ce9e-46c5-9371-8a0736bf557c" providerId="ADAL" clId="{D87A81F1-29A3-468B-8632-90622FD25AFD}" dt="2025-04-14T10:20:13.534" v="9" actId="20577"/>
        <pc:sldMkLst>
          <pc:docMk/>
          <pc:sldMk cId="2069712114" sldId="333"/>
        </pc:sldMkLst>
        <pc:spChg chg="mod">
          <ac:chgData name="Laila Maazouz" userId="78f83201-ce9e-46c5-9371-8a0736bf557c" providerId="ADAL" clId="{D87A81F1-29A3-468B-8632-90622FD25AFD}" dt="2025-04-14T10:20:13.534" v="9" actId="20577"/>
          <ac:spMkLst>
            <pc:docMk/>
            <pc:sldMk cId="2069712114" sldId="333"/>
            <ac:spMk id="3" creationId="{5047109E-03DC-108E-3B69-24D8472AC56D}"/>
          </ac:spMkLst>
        </pc:spChg>
      </pc:sldChg>
      <pc:sldChg chg="add del">
        <pc:chgData name="Laila Maazouz" userId="78f83201-ce9e-46c5-9371-8a0736bf557c" providerId="ADAL" clId="{D87A81F1-29A3-468B-8632-90622FD25AFD}" dt="2025-04-14T12:21:24.785" v="207" actId="47"/>
        <pc:sldMkLst>
          <pc:docMk/>
          <pc:sldMk cId="2803446965" sldId="334"/>
        </pc:sldMkLst>
      </pc:sldChg>
      <pc:sldChg chg="add del">
        <pc:chgData name="Laila Maazouz" userId="78f83201-ce9e-46c5-9371-8a0736bf557c" providerId="ADAL" clId="{D87A81F1-29A3-468B-8632-90622FD25AFD}" dt="2025-04-14T12:21:27.787" v="208" actId="47"/>
        <pc:sldMkLst>
          <pc:docMk/>
          <pc:sldMk cId="3514247326" sldId="335"/>
        </pc:sldMkLst>
      </pc:sldChg>
      <pc:sldChg chg="add del">
        <pc:chgData name="Laila Maazouz" userId="78f83201-ce9e-46c5-9371-8a0736bf557c" providerId="ADAL" clId="{D87A81F1-29A3-468B-8632-90622FD25AFD}" dt="2025-04-14T12:22:34.165" v="215" actId="47"/>
        <pc:sldMkLst>
          <pc:docMk/>
          <pc:sldMk cId="201947916" sldId="336"/>
        </pc:sldMkLst>
      </pc:sldChg>
      <pc:sldChg chg="add del">
        <pc:chgData name="Laila Maazouz" userId="78f83201-ce9e-46c5-9371-8a0736bf557c" providerId="ADAL" clId="{D87A81F1-29A3-468B-8632-90622FD25AFD}" dt="2025-04-14T12:22:35.416" v="216" actId="47"/>
        <pc:sldMkLst>
          <pc:docMk/>
          <pc:sldMk cId="3531185927" sldId="337"/>
        </pc:sldMkLst>
      </pc:sldChg>
      <pc:sldChg chg="modSp mod">
        <pc:chgData name="Laila Maazouz" userId="78f83201-ce9e-46c5-9371-8a0736bf557c" providerId="ADAL" clId="{D87A81F1-29A3-468B-8632-90622FD25AFD}" dt="2025-04-15T13:22:20.166" v="224" actId="11"/>
        <pc:sldMkLst>
          <pc:docMk/>
          <pc:sldMk cId="73890299" sldId="342"/>
        </pc:sldMkLst>
        <pc:spChg chg="mod">
          <ac:chgData name="Laila Maazouz" userId="78f83201-ce9e-46c5-9371-8a0736bf557c" providerId="ADAL" clId="{D87A81F1-29A3-468B-8632-90622FD25AFD}" dt="2025-04-15T13:22:06.574" v="223"/>
          <ac:spMkLst>
            <pc:docMk/>
            <pc:sldMk cId="73890299" sldId="342"/>
            <ac:spMk id="3" creationId="{634B4183-8E7B-AECF-E7AE-FBF799527C55}"/>
          </ac:spMkLst>
        </pc:spChg>
        <pc:spChg chg="mod">
          <ac:chgData name="Laila Maazouz" userId="78f83201-ce9e-46c5-9371-8a0736bf557c" providerId="ADAL" clId="{D87A81F1-29A3-468B-8632-90622FD25AFD}" dt="2025-04-15T13:22:20.166" v="224" actId="11"/>
          <ac:spMkLst>
            <pc:docMk/>
            <pc:sldMk cId="73890299" sldId="342"/>
            <ac:spMk id="4" creationId="{A279B8BD-EA9B-BF4C-524D-B9D177E029D3}"/>
          </ac:spMkLst>
        </pc:spChg>
      </pc:sldChg>
      <pc:sldChg chg="addSp delSp modSp new mod">
        <pc:chgData name="Laila Maazouz" userId="78f83201-ce9e-46c5-9371-8a0736bf557c" providerId="ADAL" clId="{D87A81F1-29A3-468B-8632-90622FD25AFD}" dt="2025-04-15T16:10:15.342" v="305" actId="20577"/>
        <pc:sldMkLst>
          <pc:docMk/>
          <pc:sldMk cId="1405196674" sldId="343"/>
        </pc:sldMkLst>
        <pc:spChg chg="mod">
          <ac:chgData name="Laila Maazouz" userId="78f83201-ce9e-46c5-9371-8a0736bf557c" providerId="ADAL" clId="{D87A81F1-29A3-468B-8632-90622FD25AFD}" dt="2025-04-14T10:24:28.210" v="39" actId="113"/>
          <ac:spMkLst>
            <pc:docMk/>
            <pc:sldMk cId="1405196674" sldId="343"/>
            <ac:spMk id="2" creationId="{11F3BA3F-18C2-5F69-A627-F3621DC9D967}"/>
          </ac:spMkLst>
        </pc:spChg>
        <pc:spChg chg="mod">
          <ac:chgData name="Laila Maazouz" userId="78f83201-ce9e-46c5-9371-8a0736bf557c" providerId="ADAL" clId="{D87A81F1-29A3-468B-8632-90622FD25AFD}" dt="2025-04-14T10:26:19.307" v="134" actId="207"/>
          <ac:spMkLst>
            <pc:docMk/>
            <pc:sldMk cId="1405196674" sldId="343"/>
            <ac:spMk id="3" creationId="{08023BC6-F0B4-51BE-B9F9-B7A3112FB014}"/>
          </ac:spMkLst>
        </pc:spChg>
        <pc:spChg chg="add del mod">
          <ac:chgData name="Laila Maazouz" userId="78f83201-ce9e-46c5-9371-8a0736bf557c" providerId="ADAL" clId="{D87A81F1-29A3-468B-8632-90622FD25AFD}" dt="2025-04-15T16:08:52.312" v="292" actId="20577"/>
          <ac:spMkLst>
            <pc:docMk/>
            <pc:sldMk cId="1405196674" sldId="343"/>
            <ac:spMk id="4" creationId="{AE3A660C-60D0-407B-7691-C4A4F73E390F}"/>
          </ac:spMkLst>
        </pc:spChg>
        <pc:spChg chg="mod">
          <ac:chgData name="Laila Maazouz" userId="78f83201-ce9e-46c5-9371-8a0736bf557c" providerId="ADAL" clId="{D87A81F1-29A3-468B-8632-90622FD25AFD}" dt="2025-04-14T10:26:21.261" v="135" actId="207"/>
          <ac:spMkLst>
            <pc:docMk/>
            <pc:sldMk cId="1405196674" sldId="343"/>
            <ac:spMk id="5" creationId="{EF37C7FE-A8A2-90E6-BE3D-6007D38D9137}"/>
          </ac:spMkLst>
        </pc:spChg>
        <pc:spChg chg="add del mod">
          <ac:chgData name="Laila Maazouz" userId="78f83201-ce9e-46c5-9371-8a0736bf557c" providerId="ADAL" clId="{D87A81F1-29A3-468B-8632-90622FD25AFD}" dt="2025-04-15T16:10:15.342" v="305" actId="20577"/>
          <ac:spMkLst>
            <pc:docMk/>
            <pc:sldMk cId="1405196674" sldId="343"/>
            <ac:spMk id="6" creationId="{584D2427-DC80-409A-FFD3-7E8DB9FC9AEA}"/>
          </ac:spMkLst>
        </pc:spChg>
        <pc:spChg chg="add mod">
          <ac:chgData name="Laila Maazouz" userId="78f83201-ce9e-46c5-9371-8a0736bf557c" providerId="ADAL" clId="{D87A81F1-29A3-468B-8632-90622FD25AFD}" dt="2025-04-15T16:06:42.382" v="241"/>
          <ac:spMkLst>
            <pc:docMk/>
            <pc:sldMk cId="1405196674" sldId="343"/>
            <ac:spMk id="9" creationId="{E62D055D-0464-1435-9278-87BD966EBD0B}"/>
          </ac:spMkLst>
        </pc:spChg>
        <pc:spChg chg="add mod">
          <ac:chgData name="Laila Maazouz" userId="78f83201-ce9e-46c5-9371-8a0736bf557c" providerId="ADAL" clId="{D87A81F1-29A3-468B-8632-90622FD25AFD}" dt="2025-04-15T16:09:30.159" v="294"/>
          <ac:spMkLst>
            <pc:docMk/>
            <pc:sldMk cId="1405196674" sldId="343"/>
            <ac:spMk id="10" creationId="{B032394E-024A-AEB3-83C3-C25CA406968B}"/>
          </ac:spMkLst>
        </pc:spChg>
      </pc:sldChg>
      <pc:sldChg chg="new del">
        <pc:chgData name="Laila Maazouz" userId="78f83201-ce9e-46c5-9371-8a0736bf557c" providerId="ADAL" clId="{D87A81F1-29A3-468B-8632-90622FD25AFD}" dt="2025-04-14T10:23:51.210" v="12" actId="47"/>
        <pc:sldMkLst>
          <pc:docMk/>
          <pc:sldMk cId="2316846958" sldId="343"/>
        </pc:sldMkLst>
      </pc:sldChg>
      <pc:sldChg chg="new del">
        <pc:chgData name="Laila Maazouz" userId="78f83201-ce9e-46c5-9371-8a0736bf557c" providerId="ADAL" clId="{D87A81F1-29A3-468B-8632-90622FD25AFD}" dt="2025-04-14T10:23:52.442" v="13" actId="47"/>
        <pc:sldMkLst>
          <pc:docMk/>
          <pc:sldMk cId="2656811733" sldId="344"/>
        </pc:sldMkLst>
      </pc:sldChg>
      <pc:sldChg chg="addSp delSp modSp new mod">
        <pc:chgData name="Laila Maazouz" userId="78f83201-ce9e-46c5-9371-8a0736bf557c" providerId="ADAL" clId="{D87A81F1-29A3-468B-8632-90622FD25AFD}" dt="2025-04-15T16:08:12.602" v="270" actId="12"/>
        <pc:sldMkLst>
          <pc:docMk/>
          <pc:sldMk cId="4282655997" sldId="344"/>
        </pc:sldMkLst>
        <pc:spChg chg="mod">
          <ac:chgData name="Laila Maazouz" userId="78f83201-ce9e-46c5-9371-8a0736bf557c" providerId="ADAL" clId="{D87A81F1-29A3-468B-8632-90622FD25AFD}" dt="2025-04-14T10:25:07.686" v="82" actId="404"/>
          <ac:spMkLst>
            <pc:docMk/>
            <pc:sldMk cId="4282655997" sldId="344"/>
            <ac:spMk id="2" creationId="{849B064E-C4A8-A601-711A-E923DCDE1B00}"/>
          </ac:spMkLst>
        </pc:spChg>
        <pc:spChg chg="mod">
          <ac:chgData name="Laila Maazouz" userId="78f83201-ce9e-46c5-9371-8a0736bf557c" providerId="ADAL" clId="{D87A81F1-29A3-468B-8632-90622FD25AFD}" dt="2025-04-14T10:26:01.015" v="131" actId="207"/>
          <ac:spMkLst>
            <pc:docMk/>
            <pc:sldMk cId="4282655997" sldId="344"/>
            <ac:spMk id="3" creationId="{8AA8B4EB-99A1-984A-4755-85343E8A9968}"/>
          </ac:spMkLst>
        </pc:spChg>
        <pc:spChg chg="mod">
          <ac:chgData name="Laila Maazouz" userId="78f83201-ce9e-46c5-9371-8a0736bf557c" providerId="ADAL" clId="{D87A81F1-29A3-468B-8632-90622FD25AFD}" dt="2025-04-15T16:08:06.461" v="269" actId="12"/>
          <ac:spMkLst>
            <pc:docMk/>
            <pc:sldMk cId="4282655997" sldId="344"/>
            <ac:spMk id="4" creationId="{EF0D1B63-7C0B-B1EE-CF14-8DB3019BF9D3}"/>
          </ac:spMkLst>
        </pc:spChg>
        <pc:spChg chg="mod">
          <ac:chgData name="Laila Maazouz" userId="78f83201-ce9e-46c5-9371-8a0736bf557c" providerId="ADAL" clId="{D87A81F1-29A3-468B-8632-90622FD25AFD}" dt="2025-04-14T10:26:10.443" v="133" actId="207"/>
          <ac:spMkLst>
            <pc:docMk/>
            <pc:sldMk cId="4282655997" sldId="344"/>
            <ac:spMk id="5" creationId="{DB026EDB-A2FA-E071-02D1-F63D8E52C80C}"/>
          </ac:spMkLst>
        </pc:spChg>
        <pc:spChg chg="mod">
          <ac:chgData name="Laila Maazouz" userId="78f83201-ce9e-46c5-9371-8a0736bf557c" providerId="ADAL" clId="{D87A81F1-29A3-468B-8632-90622FD25AFD}" dt="2025-04-15T16:08:12.602" v="270" actId="12"/>
          <ac:spMkLst>
            <pc:docMk/>
            <pc:sldMk cId="4282655997" sldId="344"/>
            <ac:spMk id="6" creationId="{68ECD5B0-D770-572C-CB67-B5DA4CB12FB9}"/>
          </ac:spMkLst>
        </pc:spChg>
        <pc:picChg chg="add del mod">
          <ac:chgData name="Laila Maazouz" userId="78f83201-ce9e-46c5-9371-8a0736bf557c" providerId="ADAL" clId="{D87A81F1-29A3-468B-8632-90622FD25AFD}" dt="2025-04-15T16:04:52.625" v="239" actId="478"/>
          <ac:picMkLst>
            <pc:docMk/>
            <pc:sldMk cId="4282655997" sldId="344"/>
            <ac:picMk id="9" creationId="{201C3252-74C8-9681-D544-973D5B6F5C1A}"/>
          </ac:picMkLst>
        </pc:picChg>
      </pc:sldChg>
      <pc:sldChg chg="modSp new mod">
        <pc:chgData name="Laila Maazouz" userId="78f83201-ce9e-46c5-9371-8a0736bf557c" providerId="ADAL" clId="{D87A81F1-29A3-468B-8632-90622FD25AFD}" dt="2025-04-14T12:22:27.770" v="214" actId="404"/>
        <pc:sldMkLst>
          <pc:docMk/>
          <pc:sldMk cId="3532891855" sldId="345"/>
        </pc:sldMkLst>
        <pc:spChg chg="mod">
          <ac:chgData name="Laila Maazouz" userId="78f83201-ce9e-46c5-9371-8a0736bf557c" providerId="ADAL" clId="{D87A81F1-29A3-468B-8632-90622FD25AFD}" dt="2025-04-14T10:26:32.997" v="138" actId="404"/>
          <ac:spMkLst>
            <pc:docMk/>
            <pc:sldMk cId="3532891855" sldId="345"/>
            <ac:spMk id="2" creationId="{F8069460-D945-3FEA-4A7E-219385CD6248}"/>
          </ac:spMkLst>
        </pc:spChg>
        <pc:spChg chg="mod">
          <ac:chgData name="Laila Maazouz" userId="78f83201-ce9e-46c5-9371-8a0736bf557c" providerId="ADAL" clId="{D87A81F1-29A3-468B-8632-90622FD25AFD}" dt="2025-04-14T10:26:46.893" v="158" actId="207"/>
          <ac:spMkLst>
            <pc:docMk/>
            <pc:sldMk cId="3532891855" sldId="345"/>
            <ac:spMk id="3" creationId="{AD05CCA1-A00E-A5EB-6BE3-341008607719}"/>
          </ac:spMkLst>
        </pc:spChg>
        <pc:spChg chg="mod">
          <ac:chgData name="Laila Maazouz" userId="78f83201-ce9e-46c5-9371-8a0736bf557c" providerId="ADAL" clId="{D87A81F1-29A3-468B-8632-90622FD25AFD}" dt="2025-04-14T12:22:08.633" v="212" actId="113"/>
          <ac:spMkLst>
            <pc:docMk/>
            <pc:sldMk cId="3532891855" sldId="345"/>
            <ac:spMk id="4" creationId="{84C47D32-EB7A-1699-EA7A-62072EE46C3E}"/>
          </ac:spMkLst>
        </pc:spChg>
        <pc:spChg chg="mod">
          <ac:chgData name="Laila Maazouz" userId="78f83201-ce9e-46c5-9371-8a0736bf557c" providerId="ADAL" clId="{D87A81F1-29A3-468B-8632-90622FD25AFD}" dt="2025-04-14T10:26:55.039" v="179" actId="207"/>
          <ac:spMkLst>
            <pc:docMk/>
            <pc:sldMk cId="3532891855" sldId="345"/>
            <ac:spMk id="5" creationId="{27179A1A-8CFE-0841-35D5-3528C49F0DDE}"/>
          </ac:spMkLst>
        </pc:spChg>
        <pc:spChg chg="mod">
          <ac:chgData name="Laila Maazouz" userId="78f83201-ce9e-46c5-9371-8a0736bf557c" providerId="ADAL" clId="{D87A81F1-29A3-468B-8632-90622FD25AFD}" dt="2025-04-14T12:22:27.770" v="214" actId="404"/>
          <ac:spMkLst>
            <pc:docMk/>
            <pc:sldMk cId="3532891855" sldId="345"/>
            <ac:spMk id="6" creationId="{8087D207-3980-6098-A018-F79559EB009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Arial" panose="020B0604020202020204" pitchFamily="34" charset="0"/>
              <a:buChar char="•"/>
            </a:pPr>
            <a:r>
              <a:rPr lang="en-GB" sz="1200" b="1" dirty="0"/>
              <a:t>Perceived benefits</a:t>
            </a:r>
            <a:r>
              <a:rPr lang="en-GB" sz="1200" dirty="0"/>
              <a:t> – What they gain from the product?</a:t>
            </a:r>
          </a:p>
          <a:p>
            <a:pPr lvl="1">
              <a:buFont typeface="Arial" panose="020B0604020202020204" pitchFamily="34" charset="0"/>
              <a:buChar char="•"/>
            </a:pPr>
            <a:r>
              <a:rPr lang="en-GB" sz="1200" b="1" dirty="0"/>
              <a:t>Physical justification</a:t>
            </a:r>
            <a:r>
              <a:rPr lang="en-GB" sz="1200" dirty="0"/>
              <a:t> – Logical reasons for choosing it.</a:t>
            </a:r>
          </a:p>
          <a:p>
            <a:pPr lvl="1">
              <a:buFont typeface="Arial" panose="020B0604020202020204" pitchFamily="34" charset="0"/>
              <a:buChar char="•"/>
            </a:pPr>
            <a:r>
              <a:rPr lang="en-GB" sz="1200" b="1" dirty="0"/>
              <a:t>Beliefs about value for money (VFM)</a:t>
            </a:r>
            <a:r>
              <a:rPr lang="en-GB" sz="1200" dirty="0"/>
              <a:t> – Cost vs. benefits analysis.</a:t>
            </a:r>
          </a:p>
          <a:p>
            <a:pPr lvl="1">
              <a:buFont typeface="Arial" panose="020B0604020202020204" pitchFamily="34" charset="0"/>
              <a:buChar char="•"/>
            </a:pPr>
            <a:r>
              <a:rPr lang="en-GB" sz="1200" b="1" dirty="0"/>
              <a:t>Availability</a:t>
            </a:r>
            <a:r>
              <a:rPr lang="en-GB" sz="1200" dirty="0"/>
              <a:t> – Ease of access to the product.</a:t>
            </a:r>
          </a:p>
          <a:p>
            <a:pPr lvl="1">
              <a:buFont typeface="Arial" panose="020B0604020202020204" pitchFamily="34" charset="0"/>
              <a:buChar char="•"/>
            </a:pPr>
            <a:r>
              <a:rPr lang="en-GB" sz="1200" b="1" dirty="0"/>
              <a:t>Habit</a:t>
            </a:r>
            <a:r>
              <a:rPr lang="en-GB" sz="1200" dirty="0"/>
              <a:t> – Past behaviours influencing future purchases.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485838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Arial" panose="020B0604020202020204" pitchFamily="34" charset="0"/>
              <a:buChar char="•"/>
            </a:pPr>
            <a:r>
              <a:rPr lang="en-GB" sz="1200" b="1" dirty="0"/>
              <a:t>Lifestyle fit</a:t>
            </a:r>
            <a:r>
              <a:rPr lang="en-GB" sz="1200" dirty="0"/>
              <a:t> – Aligns with personal values and daily life.</a:t>
            </a:r>
          </a:p>
          <a:p>
            <a:pPr lvl="1">
              <a:buFont typeface="Arial" panose="020B0604020202020204" pitchFamily="34" charset="0"/>
              <a:buChar char="•"/>
            </a:pPr>
            <a:r>
              <a:rPr lang="en-GB" sz="1200" b="1" dirty="0"/>
              <a:t>Identity expression</a:t>
            </a:r>
            <a:r>
              <a:rPr lang="en-GB" sz="1200" dirty="0"/>
              <a:t> – Helps showcase personality or social status.</a:t>
            </a:r>
          </a:p>
          <a:p>
            <a:pPr lvl="1">
              <a:buFont typeface="Arial" panose="020B0604020202020204" pitchFamily="34" charset="0"/>
              <a:buChar char="•"/>
            </a:pPr>
            <a:r>
              <a:rPr lang="en-GB" sz="1200" b="1" dirty="0"/>
              <a:t>Reassurance</a:t>
            </a:r>
            <a:r>
              <a:rPr lang="en-GB" sz="1200" dirty="0"/>
              <a:t> – Provides comfort or confidence in the decision.</a:t>
            </a:r>
          </a:p>
          <a:p>
            <a:pPr lvl="1">
              <a:buFont typeface="Arial" panose="020B0604020202020204" pitchFamily="34" charset="0"/>
              <a:buChar char="•"/>
            </a:pPr>
            <a:r>
              <a:rPr lang="en-GB" sz="1200" b="1" dirty="0"/>
              <a:t>Feeling good</a:t>
            </a:r>
            <a:r>
              <a:rPr lang="en-GB" sz="1200" dirty="0"/>
              <a:t> – Emotional satisfaction from the purchase.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68079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Pre-launch (Development Stage)</a:t>
            </a:r>
          </a:p>
          <a:p>
            <a:pPr>
              <a:buFont typeface="Arial" panose="020B0604020202020204" pitchFamily="34" charset="0"/>
              <a:buChar char="•"/>
            </a:pPr>
            <a:r>
              <a:rPr lang="en-GB" b="1" dirty="0"/>
              <a:t>Sales</a:t>
            </a:r>
            <a:r>
              <a:rPr lang="en-GB" dirty="0"/>
              <a:t>: No sales yet, as the product is still in development.</a:t>
            </a:r>
          </a:p>
          <a:p>
            <a:pPr>
              <a:buFont typeface="Arial" panose="020B0604020202020204" pitchFamily="34" charset="0"/>
              <a:buChar char="•"/>
            </a:pPr>
            <a:r>
              <a:rPr lang="en-GB" b="1" dirty="0"/>
              <a:t>Profit</a:t>
            </a:r>
            <a:r>
              <a:rPr lang="en-GB" dirty="0"/>
              <a:t>: Negative, due to investment in research, design, testing, and setup.</a:t>
            </a:r>
          </a:p>
          <a:p>
            <a:pPr>
              <a:buFont typeface="Arial" panose="020B0604020202020204" pitchFamily="34" charset="0"/>
              <a:buChar char="•"/>
            </a:pPr>
            <a:r>
              <a:rPr lang="en-GB" b="1" dirty="0"/>
              <a:t>Marketing</a:t>
            </a:r>
            <a:r>
              <a:rPr lang="en-GB" dirty="0"/>
              <a:t>: Focuses on market research, creating anticipation, and developing positioning strategies. Public promotion is usually minimal or strategic.</a:t>
            </a:r>
          </a:p>
          <a:p>
            <a:pPr>
              <a:buFont typeface="Arial" panose="020B0604020202020204" pitchFamily="34" charset="0"/>
              <a:buChar char="•"/>
            </a:pPr>
            <a:r>
              <a:rPr lang="en-GB" b="1" dirty="0"/>
              <a:t>Competition</a:t>
            </a:r>
            <a:r>
              <a:rPr lang="en-GB" dirty="0"/>
              <a:t>: Existing alternatives may dominate the market, but there's no direct competition to the new product yet.</a:t>
            </a:r>
          </a:p>
          <a:p>
            <a:r>
              <a:rPr lang="en-GB" b="1" dirty="0"/>
              <a:t>2. Introduction</a:t>
            </a:r>
          </a:p>
          <a:p>
            <a:pPr>
              <a:buFont typeface="Arial" panose="020B0604020202020204" pitchFamily="34" charset="0"/>
              <a:buChar char="•"/>
            </a:pPr>
            <a:r>
              <a:rPr lang="en-GB" b="1" dirty="0"/>
              <a:t>Sales</a:t>
            </a:r>
            <a:r>
              <a:rPr lang="en-GB" dirty="0"/>
              <a:t>: Begin at a slow pace as the product is introduced to the market.</a:t>
            </a:r>
          </a:p>
          <a:p>
            <a:pPr>
              <a:buFont typeface="Arial" panose="020B0604020202020204" pitchFamily="34" charset="0"/>
              <a:buChar char="•"/>
            </a:pPr>
            <a:r>
              <a:rPr lang="en-GB" b="1" dirty="0"/>
              <a:t>Profit</a:t>
            </a:r>
            <a:r>
              <a:rPr lang="en-GB" dirty="0"/>
              <a:t>: Typically low or negative, due to high launch and promotional costs.</a:t>
            </a:r>
          </a:p>
          <a:p>
            <a:pPr>
              <a:buFont typeface="Arial" panose="020B0604020202020204" pitchFamily="34" charset="0"/>
              <a:buChar char="•"/>
            </a:pPr>
            <a:r>
              <a:rPr lang="en-GB" b="1" dirty="0"/>
              <a:t>Marketing</a:t>
            </a:r>
            <a:r>
              <a:rPr lang="en-GB" dirty="0"/>
              <a:t>: Heavy focus on awareness, education, and early adoption. Strategies may include advertising, influencer promotion, or sampling.</a:t>
            </a:r>
          </a:p>
          <a:p>
            <a:pPr>
              <a:buFont typeface="Arial" panose="020B0604020202020204" pitchFamily="34" charset="0"/>
              <a:buChar char="•"/>
            </a:pPr>
            <a:r>
              <a:rPr lang="en-GB" b="1" dirty="0"/>
              <a:t>Competition</a:t>
            </a:r>
            <a:r>
              <a:rPr lang="en-GB" dirty="0"/>
              <a:t>: May be limited or growing. Competitors may start to respond or enter if the product shows promise.</a:t>
            </a:r>
          </a:p>
          <a:p>
            <a:r>
              <a:rPr lang="en-GB" b="1" dirty="0"/>
              <a:t>3. Growth</a:t>
            </a:r>
          </a:p>
          <a:p>
            <a:pPr>
              <a:buFont typeface="Arial" panose="020B0604020202020204" pitchFamily="34" charset="0"/>
              <a:buChar char="•"/>
            </a:pPr>
            <a:r>
              <a:rPr lang="en-GB" b="1" dirty="0"/>
              <a:t>Sales</a:t>
            </a:r>
            <a:r>
              <a:rPr lang="en-GB" dirty="0"/>
              <a:t>: Increase rapidly as more customers adopt the product.</a:t>
            </a:r>
          </a:p>
          <a:p>
            <a:pPr>
              <a:buFont typeface="Arial" panose="020B0604020202020204" pitchFamily="34" charset="0"/>
              <a:buChar char="•"/>
            </a:pPr>
            <a:r>
              <a:rPr lang="en-GB" b="1" dirty="0"/>
              <a:t>Profit</a:t>
            </a:r>
            <a:r>
              <a:rPr lang="en-GB" dirty="0"/>
              <a:t>: Rises significantly as economies of scale reduce costs and sales volumes increase.</a:t>
            </a:r>
          </a:p>
          <a:p>
            <a:pPr>
              <a:buFont typeface="Arial" panose="020B0604020202020204" pitchFamily="34" charset="0"/>
              <a:buChar char="•"/>
            </a:pPr>
            <a:r>
              <a:rPr lang="en-GB" b="1" dirty="0"/>
              <a:t>Marketing</a:t>
            </a:r>
            <a:r>
              <a:rPr lang="en-GB" dirty="0"/>
              <a:t>: Shifts toward brand building and differentiating from competitors. Expansion of distribution channels and customer loyalty efforts begin.</a:t>
            </a:r>
          </a:p>
          <a:p>
            <a:pPr>
              <a:buFont typeface="Arial" panose="020B0604020202020204" pitchFamily="34" charset="0"/>
              <a:buChar char="•"/>
            </a:pPr>
            <a:r>
              <a:rPr lang="en-GB" b="1" dirty="0"/>
              <a:t>Competition</a:t>
            </a:r>
            <a:r>
              <a:rPr lang="en-GB" dirty="0"/>
              <a:t>: Increases as rivals enter the market with similar or improved offerings, leading to innovation and pricing pressure.</a:t>
            </a:r>
          </a:p>
          <a:p>
            <a:pPr>
              <a:buFont typeface="Arial" panose="020B0604020202020204" pitchFamily="34" charset="0"/>
              <a:buChar char="•"/>
            </a:pPr>
            <a:r>
              <a:rPr lang="en-GB" b="1" dirty="0"/>
              <a:t>4. Maturity</a:t>
            </a:r>
          </a:p>
          <a:p>
            <a:pPr>
              <a:buFont typeface="Arial" panose="020B0604020202020204" pitchFamily="34" charset="0"/>
              <a:buChar char="•"/>
            </a:pPr>
            <a:r>
              <a:rPr lang="en-GB" b="1" dirty="0"/>
              <a:t>Sales</a:t>
            </a:r>
            <a:r>
              <a:rPr lang="en-GB" dirty="0"/>
              <a:t>: Reach their peak and then start to stabilize or slow down.</a:t>
            </a:r>
          </a:p>
          <a:p>
            <a:pPr>
              <a:buFont typeface="Arial" panose="020B0604020202020204" pitchFamily="34" charset="0"/>
              <a:buChar char="•"/>
            </a:pPr>
            <a:r>
              <a:rPr lang="en-GB" b="1" dirty="0"/>
              <a:t>Profit</a:t>
            </a:r>
            <a:r>
              <a:rPr lang="en-GB" dirty="0"/>
              <a:t>: May remain high but starts to decline as the market becomes saturated and promotional expenses rise.</a:t>
            </a:r>
          </a:p>
          <a:p>
            <a:pPr>
              <a:buFont typeface="Arial" panose="020B0604020202020204" pitchFamily="34" charset="0"/>
              <a:buChar char="•"/>
            </a:pPr>
            <a:r>
              <a:rPr lang="en-GB" b="1" dirty="0"/>
              <a:t>Marketing</a:t>
            </a:r>
            <a:r>
              <a:rPr lang="en-GB" dirty="0"/>
              <a:t>: Emphasizes product differentiation, added value, loyalty programs, and brand preference. Often includes price promotions and updates.</a:t>
            </a:r>
          </a:p>
          <a:p>
            <a:pPr>
              <a:buFont typeface="Arial" panose="020B0604020202020204" pitchFamily="34" charset="0"/>
              <a:buChar char="•"/>
            </a:pPr>
            <a:r>
              <a:rPr lang="en-GB" b="1" dirty="0"/>
              <a:t>Competition</a:t>
            </a:r>
            <a:r>
              <a:rPr lang="en-GB" dirty="0"/>
              <a:t>: Very intense. Most competitors offer similar products. Businesses may compete on price, service, or features.</a:t>
            </a:r>
          </a:p>
          <a:p>
            <a:r>
              <a:rPr lang="en-GB" b="1" dirty="0"/>
              <a:t>5. Decline</a:t>
            </a:r>
          </a:p>
          <a:p>
            <a:pPr>
              <a:buFont typeface="Arial" panose="020B0604020202020204" pitchFamily="34" charset="0"/>
              <a:buChar char="•"/>
            </a:pPr>
            <a:r>
              <a:rPr lang="en-GB" b="1" dirty="0"/>
              <a:t>Sales</a:t>
            </a:r>
            <a:r>
              <a:rPr lang="en-GB" dirty="0"/>
              <a:t>: Begin to fall due to market saturation, changing consumer preferences, or new technology.</a:t>
            </a:r>
          </a:p>
          <a:p>
            <a:pPr>
              <a:buFont typeface="Arial" panose="020B0604020202020204" pitchFamily="34" charset="0"/>
              <a:buChar char="•"/>
            </a:pPr>
            <a:r>
              <a:rPr lang="en-GB" b="1" dirty="0"/>
              <a:t>Profit</a:t>
            </a:r>
            <a:r>
              <a:rPr lang="en-GB" dirty="0"/>
              <a:t>: Declines and may become negative if costs are not controlled.</a:t>
            </a:r>
          </a:p>
          <a:p>
            <a:pPr>
              <a:buFont typeface="Arial" panose="020B0604020202020204" pitchFamily="34" charset="0"/>
              <a:buChar char="•"/>
            </a:pPr>
            <a:r>
              <a:rPr lang="en-GB" b="1" dirty="0"/>
              <a:t>Marketing</a:t>
            </a:r>
            <a:r>
              <a:rPr lang="en-GB" dirty="0"/>
              <a:t>: Scaled back or repositioned. Companies may offer discounts, discontinue the product, or target niche segments.</a:t>
            </a:r>
          </a:p>
          <a:p>
            <a:pPr>
              <a:buFont typeface="Arial" panose="020B0604020202020204" pitchFamily="34" charset="0"/>
              <a:buChar char="•"/>
            </a:pPr>
            <a:r>
              <a:rPr lang="en-GB" b="1" dirty="0"/>
              <a:t>Competition</a:t>
            </a:r>
            <a:r>
              <a:rPr lang="en-GB" dirty="0"/>
              <a:t>: Shifts to newer, more innovative products. Remaining competitors fight for a shrinking market share.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28053265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 Mix </a:t>
            </a:r>
            <a:br>
              <a:rPr lang="en-GB" altLang="en-US" b="1" dirty="0"/>
            </a:br>
            <a:r>
              <a:rPr lang="en-GB" altLang="en-US" b="1" dirty="0"/>
              <a:t>“Focus on Product”</a:t>
            </a:r>
            <a:br>
              <a:rPr lang="en-GB" altLang="en-US" sz="4400" b="1" dirty="0">
                <a:solidFill>
                  <a:schemeClr val="tx1"/>
                </a:solidFill>
              </a:rPr>
            </a:br>
            <a:r>
              <a:rPr lang="en-GB" altLang="en-US" b="1" dirty="0"/>
              <a:t>LCLM7024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4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2E9FD-AB04-C01D-DDF1-6835EF42805A}"/>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634B4183-8E7B-AECF-E7AE-FBF799527C55}"/>
              </a:ext>
            </a:extLst>
          </p:cNvPr>
          <p:cNvSpPr>
            <a:spLocks noGrp="1"/>
          </p:cNvSpPr>
          <p:nvPr>
            <p:ph sz="half" idx="1"/>
          </p:nvPr>
        </p:nvSpPr>
        <p:spPr/>
        <p:txBody>
          <a:bodyPr/>
          <a:lstStyle/>
          <a:p>
            <a:pPr marL="457200" indent="-457200" algn="l">
              <a:buFont typeface="+mj-lt"/>
              <a:buAutoNum type="arabicPeriod"/>
            </a:pPr>
            <a:r>
              <a:rPr lang="en-GB" sz="2000" i="0" u="none" strike="noStrike" dirty="0">
                <a:solidFill>
                  <a:srgbClr val="000000"/>
                </a:solidFill>
                <a:effectLst/>
              </a:rPr>
              <a:t>Marketing Mix</a:t>
            </a:r>
          </a:p>
          <a:p>
            <a:pPr marL="457200" indent="-457200" algn="l">
              <a:buFont typeface="+mj-lt"/>
              <a:buAutoNum type="arabicPeriod"/>
            </a:pPr>
            <a:r>
              <a:rPr lang="en-GB" sz="2000" dirty="0">
                <a:solidFill>
                  <a:srgbClr val="000000"/>
                </a:solidFill>
              </a:rPr>
              <a:t>Product </a:t>
            </a:r>
          </a:p>
          <a:p>
            <a:pPr marL="457200" indent="-457200" algn="l">
              <a:buFont typeface="+mj-lt"/>
              <a:buAutoNum type="arabicPeriod"/>
            </a:pPr>
            <a:r>
              <a:rPr lang="en-GB" sz="2000" i="0" u="none" strike="noStrike" dirty="0">
                <a:solidFill>
                  <a:srgbClr val="000000"/>
                </a:solidFill>
                <a:effectLst/>
              </a:rPr>
              <a:t>Key Product/Service Concepts</a:t>
            </a:r>
          </a:p>
          <a:p>
            <a:pPr marL="457200" indent="-457200">
              <a:buFont typeface="+mj-lt"/>
              <a:buAutoNum type="arabicPeriod"/>
            </a:pPr>
            <a:r>
              <a:rPr lang="en-GB" sz="2000" i="0" u="none" strike="noStrike" dirty="0">
                <a:solidFill>
                  <a:srgbClr val="000000"/>
                </a:solidFill>
                <a:effectLst/>
              </a:rPr>
              <a:t>Product/Service Choice Criteria</a:t>
            </a:r>
          </a:p>
          <a:p>
            <a:pPr marL="457200" indent="-457200">
              <a:buFont typeface="+mj-lt"/>
              <a:buAutoNum type="arabicPeriod"/>
            </a:pPr>
            <a:r>
              <a:rPr lang="en-GB" sz="2000" dirty="0">
                <a:solidFill>
                  <a:srgbClr val="000000"/>
                </a:solidFill>
              </a:rPr>
              <a:t>Levels of product</a:t>
            </a:r>
          </a:p>
          <a:p>
            <a:pPr marL="457200" indent="-457200">
              <a:buFont typeface="+mj-lt"/>
              <a:buAutoNum type="arabicPeriod"/>
            </a:pPr>
            <a:r>
              <a:rPr lang="en-GB" sz="2000" i="0" u="none" strike="noStrike" dirty="0">
                <a:solidFill>
                  <a:srgbClr val="000000"/>
                </a:solidFill>
                <a:effectLst/>
              </a:rPr>
              <a:t>Product/service differentiation</a:t>
            </a:r>
          </a:p>
          <a:p>
            <a:pPr marL="457200" indent="-457200">
              <a:buFont typeface="+mj-lt"/>
              <a:buAutoNum type="arabicPeriod" startAt="7"/>
            </a:pPr>
            <a:r>
              <a:rPr lang="en-GB" sz="2000" i="0" u="none" strike="noStrike" dirty="0">
                <a:solidFill>
                  <a:srgbClr val="000000"/>
                </a:solidFill>
                <a:effectLst/>
              </a:rPr>
              <a:t>Product design</a:t>
            </a:r>
          </a:p>
          <a:p>
            <a:pPr marL="457200" indent="-457200">
              <a:buFont typeface="+mj-lt"/>
              <a:buAutoNum type="arabicPeriod" startAt="7"/>
            </a:pPr>
            <a:r>
              <a:rPr lang="en-GB" sz="2000" dirty="0">
                <a:solidFill>
                  <a:srgbClr val="000000"/>
                </a:solidFill>
              </a:rPr>
              <a:t>Product packaging and labelling</a:t>
            </a:r>
          </a:p>
          <a:p>
            <a:pPr marL="457200" indent="-457200">
              <a:buFont typeface="+mj-lt"/>
              <a:buAutoNum type="arabicPeriod"/>
            </a:pPr>
            <a:endParaRPr lang="en-GB" sz="2000" i="0" u="none" strike="noStrike" dirty="0">
              <a:solidFill>
                <a:srgbClr val="000000"/>
              </a:solidFill>
              <a:effectLst/>
            </a:endParaRPr>
          </a:p>
          <a:p>
            <a:endParaRPr lang="en-GB" dirty="0"/>
          </a:p>
        </p:txBody>
      </p:sp>
      <p:sp>
        <p:nvSpPr>
          <p:cNvPr id="4" name="Content Placeholder 3">
            <a:extLst>
              <a:ext uri="{FF2B5EF4-FFF2-40B4-BE49-F238E27FC236}">
                <a16:creationId xmlns:a16="http://schemas.microsoft.com/office/drawing/2014/main" id="{A279B8BD-EA9B-BF4C-524D-B9D177E029D3}"/>
              </a:ext>
            </a:extLst>
          </p:cNvPr>
          <p:cNvSpPr>
            <a:spLocks noGrp="1"/>
          </p:cNvSpPr>
          <p:nvPr>
            <p:ph sz="half" idx="2"/>
          </p:nvPr>
        </p:nvSpPr>
        <p:spPr/>
        <p:txBody>
          <a:bodyPr/>
          <a:lstStyle/>
          <a:p>
            <a:pPr marL="457200" indent="-457200">
              <a:buFont typeface="+mj-lt"/>
              <a:buAutoNum type="arabicPeriod" startAt="9"/>
            </a:pPr>
            <a:r>
              <a:rPr lang="en-GB" sz="2000" i="0" u="none" strike="noStrike" dirty="0">
                <a:solidFill>
                  <a:srgbClr val="000000"/>
                </a:solidFill>
                <a:effectLst/>
              </a:rPr>
              <a:t>Product guarantees and warranties</a:t>
            </a:r>
          </a:p>
          <a:p>
            <a:pPr marL="457200" indent="-457200" algn="l">
              <a:buFont typeface="+mj-lt"/>
              <a:buAutoNum type="arabicPeriod" startAt="9"/>
            </a:pPr>
            <a:r>
              <a:rPr lang="en-GB" sz="2000" i="0" u="none" strike="noStrike" dirty="0">
                <a:solidFill>
                  <a:srgbClr val="000000"/>
                </a:solidFill>
                <a:effectLst/>
              </a:rPr>
              <a:t>Product Life Cycle</a:t>
            </a:r>
          </a:p>
          <a:p>
            <a:pPr marL="457200" indent="-457200" algn="l">
              <a:buFont typeface="+mj-lt"/>
              <a:buAutoNum type="arabicPeriod" startAt="9"/>
            </a:pPr>
            <a:r>
              <a:rPr lang="en-GB" sz="2000" dirty="0">
                <a:solidFill>
                  <a:srgbClr val="000000"/>
                </a:solidFill>
              </a:rPr>
              <a:t>Summary</a:t>
            </a:r>
          </a:p>
          <a:p>
            <a:pPr marL="457200" indent="-457200" algn="l">
              <a:buFont typeface="+mj-lt"/>
              <a:buAutoNum type="arabicPeriod" startAt="9"/>
            </a:pPr>
            <a:r>
              <a:rPr lang="en-GB" sz="2000" i="0" u="none" strike="noStrike" dirty="0">
                <a:solidFill>
                  <a:srgbClr val="000000"/>
                </a:solidFill>
                <a:effectLst/>
              </a:rPr>
              <a:t>Case study</a:t>
            </a:r>
          </a:p>
          <a:p>
            <a:endParaRPr lang="en-GB" dirty="0"/>
          </a:p>
        </p:txBody>
      </p:sp>
      <p:sp>
        <p:nvSpPr>
          <p:cNvPr id="5" name="Date Placeholder 4">
            <a:extLst>
              <a:ext uri="{FF2B5EF4-FFF2-40B4-BE49-F238E27FC236}">
                <a16:creationId xmlns:a16="http://schemas.microsoft.com/office/drawing/2014/main" id="{731BE28D-5FE6-F91B-CF3C-509AFE15C0A6}"/>
              </a:ext>
            </a:extLst>
          </p:cNvPr>
          <p:cNvSpPr>
            <a:spLocks noGrp="1"/>
          </p:cNvSpPr>
          <p:nvPr>
            <p:ph type="dt" sz="half" idx="10"/>
          </p:nvPr>
        </p:nvSpPr>
        <p:spPr/>
        <p:txBody>
          <a:bodyPr/>
          <a:lstStyle/>
          <a:p>
            <a:pPr>
              <a:defRPr/>
            </a:pPr>
            <a:fld id="{F7614AD2-EBEE-4B9C-B8EB-7B45076136C4}" type="datetime1">
              <a:rPr lang="en-GB" altLang="en-US" smtClean="0"/>
              <a:pPr>
                <a:defRPr/>
              </a:pPr>
              <a:t>15/04/2025</a:t>
            </a:fld>
            <a:endParaRPr lang="en-GB" altLang="en-US"/>
          </a:p>
        </p:txBody>
      </p:sp>
      <p:sp>
        <p:nvSpPr>
          <p:cNvPr id="6" name="Slide Number Placeholder 5">
            <a:extLst>
              <a:ext uri="{FF2B5EF4-FFF2-40B4-BE49-F238E27FC236}">
                <a16:creationId xmlns:a16="http://schemas.microsoft.com/office/drawing/2014/main" id="{126E81D8-7193-F4E5-747A-27F00F30AD13}"/>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7389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B19E0-F378-7E8C-D55E-81D3A417DAA1}"/>
              </a:ext>
            </a:extLst>
          </p:cNvPr>
          <p:cNvSpPr>
            <a:spLocks noGrp="1"/>
          </p:cNvSpPr>
          <p:nvPr>
            <p:ph type="title"/>
          </p:nvPr>
        </p:nvSpPr>
        <p:spPr/>
        <p:txBody>
          <a:bodyPr/>
          <a:lstStyle/>
          <a:p>
            <a:r>
              <a:rPr lang="en-GB" sz="3600" b="1" dirty="0"/>
              <a:t>Marketing Mix</a:t>
            </a:r>
          </a:p>
        </p:txBody>
      </p:sp>
      <p:sp>
        <p:nvSpPr>
          <p:cNvPr id="3" name="Content Placeholder 2">
            <a:extLst>
              <a:ext uri="{FF2B5EF4-FFF2-40B4-BE49-F238E27FC236}">
                <a16:creationId xmlns:a16="http://schemas.microsoft.com/office/drawing/2014/main" id="{2510EB66-EED6-435D-6342-B8A34AFBFB20}"/>
              </a:ext>
            </a:extLst>
          </p:cNvPr>
          <p:cNvSpPr>
            <a:spLocks noGrp="1"/>
          </p:cNvSpPr>
          <p:nvPr>
            <p:ph idx="1"/>
          </p:nvPr>
        </p:nvSpPr>
        <p:spPr/>
        <p:txBody>
          <a:bodyPr/>
          <a:lstStyle/>
          <a:p>
            <a:r>
              <a:rPr lang="en-GB" sz="2400" dirty="0"/>
              <a:t>In the early 1960s, prominent American marketing expert Neil Borden (1964) introduced the phrase "marketing mix" to encompass the key activities of companies believed to enhance the appeal of their products and services. </a:t>
            </a:r>
          </a:p>
          <a:p>
            <a:r>
              <a:rPr lang="en-GB" sz="2400" dirty="0"/>
              <a:t>These activities were categorised under the well-known "4Ps" of marketing: </a:t>
            </a:r>
            <a:r>
              <a:rPr lang="en-GB" sz="2400" b="1" dirty="0"/>
              <a:t>Product, Price, Promotion, </a:t>
            </a:r>
            <a:r>
              <a:rPr lang="en-GB" sz="2400" dirty="0"/>
              <a:t>and </a:t>
            </a:r>
            <a:r>
              <a:rPr lang="en-GB" sz="2400" b="1" dirty="0"/>
              <a:t>Place</a:t>
            </a:r>
            <a:r>
              <a:rPr lang="en-GB" sz="2400" dirty="0"/>
              <a:t>, which later expanded to include three additional Ps: </a:t>
            </a:r>
            <a:r>
              <a:rPr lang="en-GB" sz="2400" b="1" dirty="0"/>
              <a:t>People, Process, Physical Evidence</a:t>
            </a:r>
            <a:r>
              <a:rPr lang="en-GB" sz="2400" dirty="0"/>
              <a:t>.</a:t>
            </a:r>
          </a:p>
        </p:txBody>
      </p:sp>
      <p:sp>
        <p:nvSpPr>
          <p:cNvPr id="4" name="Date Placeholder 3">
            <a:extLst>
              <a:ext uri="{FF2B5EF4-FFF2-40B4-BE49-F238E27FC236}">
                <a16:creationId xmlns:a16="http://schemas.microsoft.com/office/drawing/2014/main" id="{9440BFEC-AC44-B35E-4BF7-4035DC17903C}"/>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47D99C8-86F5-D008-7443-562747EF94D8}"/>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517678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EB6B8-41C7-9286-9467-D7CAA29113A6}"/>
              </a:ext>
            </a:extLst>
          </p:cNvPr>
          <p:cNvSpPr>
            <a:spLocks noGrp="1"/>
          </p:cNvSpPr>
          <p:nvPr>
            <p:ph type="title"/>
          </p:nvPr>
        </p:nvSpPr>
        <p:spPr/>
        <p:txBody>
          <a:bodyPr/>
          <a:lstStyle/>
          <a:p>
            <a:r>
              <a:rPr lang="en-GB" sz="3600" b="1" dirty="0"/>
              <a:t>Marketing Mix</a:t>
            </a:r>
          </a:p>
        </p:txBody>
      </p:sp>
      <p:sp>
        <p:nvSpPr>
          <p:cNvPr id="4" name="Date Placeholder 3">
            <a:extLst>
              <a:ext uri="{FF2B5EF4-FFF2-40B4-BE49-F238E27FC236}">
                <a16:creationId xmlns:a16="http://schemas.microsoft.com/office/drawing/2014/main" id="{D8CA1A16-3AA2-EB68-D413-08F669C7E3F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BF258AC8-43EB-8802-5AD2-9A4E5FD7B00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Content Placeholder 6" descr="Diagram of a diagram of marketing strategy&#10;&#10;Description automatically generated">
            <a:extLst>
              <a:ext uri="{FF2B5EF4-FFF2-40B4-BE49-F238E27FC236}">
                <a16:creationId xmlns:a16="http://schemas.microsoft.com/office/drawing/2014/main" id="{A6D6701F-6D16-769B-8F0A-987AA67C45C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1124744"/>
            <a:ext cx="8641655" cy="4536504"/>
          </a:xfrm>
        </p:spPr>
      </p:pic>
      <p:sp>
        <p:nvSpPr>
          <p:cNvPr id="3" name="TextBox 2">
            <a:extLst>
              <a:ext uri="{FF2B5EF4-FFF2-40B4-BE49-F238E27FC236}">
                <a16:creationId xmlns:a16="http://schemas.microsoft.com/office/drawing/2014/main" id="{3C7830C7-1F28-437F-9E82-F7900075BFB3}"/>
              </a:ext>
            </a:extLst>
          </p:cNvPr>
          <p:cNvSpPr txBox="1"/>
          <p:nvPr/>
        </p:nvSpPr>
        <p:spPr>
          <a:xfrm>
            <a:off x="2771800" y="5394702"/>
            <a:ext cx="2053767"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P.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spTree>
    <p:extLst>
      <p:ext uri="{BB962C8B-B14F-4D97-AF65-F5344CB8AC3E}">
        <p14:creationId xmlns:p14="http://schemas.microsoft.com/office/powerpoint/2010/main" val="780084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FF36-F80C-F416-90CF-CF6A0B942445}"/>
              </a:ext>
            </a:extLst>
          </p:cNvPr>
          <p:cNvSpPr>
            <a:spLocks noGrp="1"/>
          </p:cNvSpPr>
          <p:nvPr>
            <p:ph type="title"/>
          </p:nvPr>
        </p:nvSpPr>
        <p:spPr/>
        <p:txBody>
          <a:bodyPr/>
          <a:lstStyle/>
          <a:p>
            <a:r>
              <a:rPr lang="en-GB" sz="3600" b="1" dirty="0"/>
              <a:t>Product</a:t>
            </a:r>
          </a:p>
        </p:txBody>
      </p:sp>
      <p:sp>
        <p:nvSpPr>
          <p:cNvPr id="3" name="Content Placeholder 2">
            <a:extLst>
              <a:ext uri="{FF2B5EF4-FFF2-40B4-BE49-F238E27FC236}">
                <a16:creationId xmlns:a16="http://schemas.microsoft.com/office/drawing/2014/main" id="{95D983AA-52A5-5290-48DE-468F1E268164}"/>
              </a:ext>
            </a:extLst>
          </p:cNvPr>
          <p:cNvSpPr>
            <a:spLocks noGrp="1"/>
          </p:cNvSpPr>
          <p:nvPr>
            <p:ph idx="1"/>
          </p:nvPr>
        </p:nvSpPr>
        <p:spPr>
          <a:xfrm>
            <a:off x="457200" y="1628800"/>
            <a:ext cx="8229600" cy="3917032"/>
          </a:xfrm>
        </p:spPr>
        <p:txBody>
          <a:bodyPr/>
          <a:lstStyle/>
          <a:p>
            <a:r>
              <a:rPr lang="en-GB" sz="2800" dirty="0"/>
              <a:t>Most market offerings consist of both a physical, tangible product and an intangible service.</a:t>
            </a:r>
          </a:p>
        </p:txBody>
      </p:sp>
      <p:sp>
        <p:nvSpPr>
          <p:cNvPr id="4" name="Date Placeholder 3">
            <a:extLst>
              <a:ext uri="{FF2B5EF4-FFF2-40B4-BE49-F238E27FC236}">
                <a16:creationId xmlns:a16="http://schemas.microsoft.com/office/drawing/2014/main" id="{088DA81B-F46F-B722-A441-16265A0B461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FCD9C4B-DAB2-6E1D-792C-6577FFFCC4E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028" name="Picture 4" descr="almond milk advert ...">
            <a:extLst>
              <a:ext uri="{FF2B5EF4-FFF2-40B4-BE49-F238E27FC236}">
                <a16:creationId xmlns:a16="http://schemas.microsoft.com/office/drawing/2014/main" id="{8A3813A6-8B66-A6BA-702A-9AF756B210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063" y="3221732"/>
            <a:ext cx="3157793"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ead&amp;Shoulders UK">
            <a:extLst>
              <a:ext uri="{FF2B5EF4-FFF2-40B4-BE49-F238E27FC236}">
                <a16:creationId xmlns:a16="http://schemas.microsoft.com/office/drawing/2014/main" id="{D4A5F8ED-571D-58A0-F3BE-B54CCF4A09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2688332"/>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Refurbished iPhone 16 128 GB Teal 24 ...">
            <a:extLst>
              <a:ext uri="{FF2B5EF4-FFF2-40B4-BE49-F238E27FC236}">
                <a16:creationId xmlns:a16="http://schemas.microsoft.com/office/drawing/2014/main" id="{EC60E9BC-5ECC-AD1B-2C01-83E186682C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6834" y="2551031"/>
            <a:ext cx="1581110" cy="158111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urface Laptop 6 for Business 13.5 inch ...">
            <a:extLst>
              <a:ext uri="{FF2B5EF4-FFF2-40B4-BE49-F238E27FC236}">
                <a16:creationId xmlns:a16="http://schemas.microsoft.com/office/drawing/2014/main" id="{3AFCA643-020D-8349-19A9-2542D8B79C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82189" y="3933056"/>
            <a:ext cx="2991574" cy="1680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6210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D42D8-83B0-6DF8-82DD-5B56E60E8E8C}"/>
              </a:ext>
            </a:extLst>
          </p:cNvPr>
          <p:cNvSpPr>
            <a:spLocks noGrp="1"/>
          </p:cNvSpPr>
          <p:nvPr>
            <p:ph type="title"/>
          </p:nvPr>
        </p:nvSpPr>
        <p:spPr/>
        <p:txBody>
          <a:bodyPr/>
          <a:lstStyle/>
          <a:p>
            <a:r>
              <a:rPr lang="en-GB" sz="3600" b="1" dirty="0"/>
              <a:t>Key Product/Service Concepts</a:t>
            </a:r>
          </a:p>
        </p:txBody>
      </p:sp>
      <p:sp>
        <p:nvSpPr>
          <p:cNvPr id="3" name="Content Placeholder 2">
            <a:extLst>
              <a:ext uri="{FF2B5EF4-FFF2-40B4-BE49-F238E27FC236}">
                <a16:creationId xmlns:a16="http://schemas.microsoft.com/office/drawing/2014/main" id="{F4419F88-8012-7801-2A53-78DB88D3E93B}"/>
              </a:ext>
            </a:extLst>
          </p:cNvPr>
          <p:cNvSpPr>
            <a:spLocks noGrp="1"/>
          </p:cNvSpPr>
          <p:nvPr>
            <p:ph idx="1"/>
          </p:nvPr>
        </p:nvSpPr>
        <p:spPr/>
        <p:txBody>
          <a:bodyPr/>
          <a:lstStyle/>
          <a:p>
            <a:r>
              <a:rPr lang="en-GB" sz="2800" dirty="0"/>
              <a:t>Products are best understood as </a:t>
            </a:r>
            <a:r>
              <a:rPr lang="en-GB" sz="2800" b="1" dirty="0"/>
              <a:t>solutions</a:t>
            </a:r>
            <a:r>
              <a:rPr lang="en-GB" sz="2800" dirty="0"/>
              <a:t> to customers' problems or means of fulfilling their needs.</a:t>
            </a:r>
          </a:p>
          <a:p>
            <a:r>
              <a:rPr lang="en-GB" sz="2800" dirty="0"/>
              <a:t>Philip Kotler, an American Marketing expert, expressed this idea effectively in 1997 by stating that customers don’t purchase a drill - they buy the hole it creates.</a:t>
            </a:r>
          </a:p>
        </p:txBody>
      </p:sp>
      <p:sp>
        <p:nvSpPr>
          <p:cNvPr id="4" name="Date Placeholder 3">
            <a:extLst>
              <a:ext uri="{FF2B5EF4-FFF2-40B4-BE49-F238E27FC236}">
                <a16:creationId xmlns:a16="http://schemas.microsoft.com/office/drawing/2014/main" id="{9F6E1A05-4299-43C8-6547-6F7BF0E645E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F2E04884-F778-5F58-A68B-69B17C5E980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634350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449E1-9216-DB97-5B6C-9495358EEAE0}"/>
              </a:ext>
            </a:extLst>
          </p:cNvPr>
          <p:cNvSpPr>
            <a:spLocks noGrp="1"/>
          </p:cNvSpPr>
          <p:nvPr>
            <p:ph type="title"/>
          </p:nvPr>
        </p:nvSpPr>
        <p:spPr/>
        <p:txBody>
          <a:bodyPr/>
          <a:lstStyle/>
          <a:p>
            <a:r>
              <a:rPr lang="en-GB" sz="3600" b="1" dirty="0"/>
              <a:t>Product/Service Choice Criteria </a:t>
            </a:r>
            <a:br>
              <a:rPr lang="en-GB" sz="3600" b="1" dirty="0"/>
            </a:br>
            <a:r>
              <a:rPr lang="en-GB" sz="2000" dirty="0"/>
              <a:t>(1 of 4)</a:t>
            </a:r>
            <a:endParaRPr lang="en-GB" sz="3600" dirty="0"/>
          </a:p>
        </p:txBody>
      </p:sp>
      <p:sp>
        <p:nvSpPr>
          <p:cNvPr id="3" name="Content Placeholder 2">
            <a:extLst>
              <a:ext uri="{FF2B5EF4-FFF2-40B4-BE49-F238E27FC236}">
                <a16:creationId xmlns:a16="http://schemas.microsoft.com/office/drawing/2014/main" id="{C78FE6A5-3FD7-68A4-310E-D1CA8E4A6E5B}"/>
              </a:ext>
            </a:extLst>
          </p:cNvPr>
          <p:cNvSpPr>
            <a:spLocks noGrp="1"/>
          </p:cNvSpPr>
          <p:nvPr>
            <p:ph idx="1"/>
          </p:nvPr>
        </p:nvSpPr>
        <p:spPr/>
        <p:txBody>
          <a:bodyPr/>
          <a:lstStyle/>
          <a:p>
            <a:r>
              <a:rPr lang="en-GB" sz="2800" dirty="0"/>
              <a:t>Customers may select one product over another for multiple reasons, such as a </a:t>
            </a:r>
            <a:r>
              <a:rPr lang="en-GB" sz="2800" b="1" dirty="0"/>
              <a:t>cheaper price</a:t>
            </a:r>
            <a:r>
              <a:rPr lang="en-GB" sz="2800" dirty="0"/>
              <a:t>, or for more complex, </a:t>
            </a:r>
            <a:r>
              <a:rPr lang="en-GB" sz="2800" b="1" dirty="0"/>
              <a:t>lifestyle and beliefs</a:t>
            </a:r>
            <a:r>
              <a:rPr lang="en-GB" sz="2800" dirty="0"/>
              <a:t>, like how it aligns with their preferences.</a:t>
            </a:r>
          </a:p>
          <a:p>
            <a:r>
              <a:rPr lang="en-GB" sz="2800" dirty="0"/>
              <a:t>To better understand these decision-making factors, it helps to categorise them into two main types: </a:t>
            </a:r>
            <a:r>
              <a:rPr lang="en-GB" sz="2800" b="1" i="0" u="none" strike="noStrike" dirty="0">
                <a:solidFill>
                  <a:srgbClr val="000000"/>
                </a:solidFill>
                <a:effectLst/>
              </a:rPr>
              <a:t>rational and overt</a:t>
            </a:r>
            <a:r>
              <a:rPr lang="en-GB" sz="2800" b="0" i="0" u="none" strike="noStrike" dirty="0">
                <a:solidFill>
                  <a:srgbClr val="000000"/>
                </a:solidFill>
                <a:effectLst/>
              </a:rPr>
              <a:t>; and the </a:t>
            </a:r>
            <a:r>
              <a:rPr lang="en-GB" sz="2800" b="1" i="0" u="none" strike="noStrike" dirty="0">
                <a:solidFill>
                  <a:srgbClr val="000000"/>
                </a:solidFill>
                <a:effectLst/>
              </a:rPr>
              <a:t>emotional and covert</a:t>
            </a:r>
            <a:r>
              <a:rPr lang="en-GB" sz="2800" b="0" i="0" u="none" strike="noStrike" dirty="0">
                <a:solidFill>
                  <a:srgbClr val="000000"/>
                </a:solidFill>
                <a:effectLst/>
              </a:rPr>
              <a:t>.</a:t>
            </a:r>
            <a:endParaRPr lang="en-GB" sz="2800" b="1" dirty="0">
              <a:highlight>
                <a:srgbClr val="FFFF00"/>
              </a:highlight>
            </a:endParaRPr>
          </a:p>
        </p:txBody>
      </p:sp>
      <p:sp>
        <p:nvSpPr>
          <p:cNvPr id="4" name="Date Placeholder 3">
            <a:extLst>
              <a:ext uri="{FF2B5EF4-FFF2-40B4-BE49-F238E27FC236}">
                <a16:creationId xmlns:a16="http://schemas.microsoft.com/office/drawing/2014/main" id="{0AECA577-27F7-EB26-8D45-F3FCE8C91F25}"/>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316BEE1-5DC8-0A9C-D5EF-81B49968CF1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128977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28A5B-24B6-B294-6495-CE671AD3CEB7}"/>
              </a:ext>
            </a:extLst>
          </p:cNvPr>
          <p:cNvSpPr>
            <a:spLocks noGrp="1"/>
          </p:cNvSpPr>
          <p:nvPr>
            <p:ph type="title"/>
          </p:nvPr>
        </p:nvSpPr>
        <p:spPr/>
        <p:txBody>
          <a:bodyPr/>
          <a:lstStyle/>
          <a:p>
            <a:r>
              <a:rPr lang="en-GB" sz="3600" b="1" dirty="0"/>
              <a:t>Product/service Choice Criteria </a:t>
            </a:r>
            <a:br>
              <a:rPr lang="en-GB" sz="3600" b="1" dirty="0"/>
            </a:br>
            <a:r>
              <a:rPr lang="en-GB" sz="2000" dirty="0"/>
              <a:t>(2 of 4)</a:t>
            </a:r>
            <a:endParaRPr lang="en-GB" sz="3600" dirty="0"/>
          </a:p>
        </p:txBody>
      </p:sp>
      <p:pic>
        <p:nvPicPr>
          <p:cNvPr id="7" name="Content Placeholder 6" descr="A diagram of a diagram of a different approach&#10;&#10;Description automatically generated with medium confidence">
            <a:extLst>
              <a:ext uri="{FF2B5EF4-FFF2-40B4-BE49-F238E27FC236}">
                <a16:creationId xmlns:a16="http://schemas.microsoft.com/office/drawing/2014/main" id="{55ABA20E-A0B9-9BCF-2108-DC4F879D97F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1484784"/>
            <a:ext cx="7580728" cy="3857808"/>
          </a:xfrm>
        </p:spPr>
      </p:pic>
      <p:sp>
        <p:nvSpPr>
          <p:cNvPr id="4" name="Date Placeholder 3">
            <a:extLst>
              <a:ext uri="{FF2B5EF4-FFF2-40B4-BE49-F238E27FC236}">
                <a16:creationId xmlns:a16="http://schemas.microsoft.com/office/drawing/2014/main" id="{4BE94CEC-F69C-7D83-E1AE-89FE1342F599}"/>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022071C-9552-7DE9-6103-BFB02A96941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8" name="TextBox 7">
            <a:extLst>
              <a:ext uri="{FF2B5EF4-FFF2-40B4-BE49-F238E27FC236}">
                <a16:creationId xmlns:a16="http://schemas.microsoft.com/office/drawing/2014/main" id="{39B7F932-BCF5-DE33-3916-E1734E7C44FF}"/>
              </a:ext>
            </a:extLst>
          </p:cNvPr>
          <p:cNvSpPr txBox="1"/>
          <p:nvPr/>
        </p:nvSpPr>
        <p:spPr>
          <a:xfrm>
            <a:off x="3494285" y="5342592"/>
            <a:ext cx="2590774" cy="338554"/>
          </a:xfrm>
          <a:prstGeom prst="rect">
            <a:avLst/>
          </a:prstGeom>
          <a:noFill/>
        </p:spPr>
        <p:txBody>
          <a:bodyPr wrap="none" rtlCol="0">
            <a:spAutoFit/>
          </a:bodyPr>
          <a:lstStyle/>
          <a:p>
            <a:r>
              <a:rPr lang="en-GB" sz="1600" b="0" i="0" u="none" strike="noStrike" dirty="0">
                <a:solidFill>
                  <a:srgbClr val="3A3A3A"/>
                </a:solidFill>
                <a:effectLst/>
                <a:latin typeface="+mn-lt"/>
              </a:rPr>
              <a:t>(Hooley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 p 289)</a:t>
            </a:r>
            <a:endParaRPr lang="en-GB" sz="1600" dirty="0">
              <a:latin typeface="+mn-lt"/>
            </a:endParaRPr>
          </a:p>
        </p:txBody>
      </p:sp>
    </p:spTree>
    <p:extLst>
      <p:ext uri="{BB962C8B-B14F-4D97-AF65-F5344CB8AC3E}">
        <p14:creationId xmlns:p14="http://schemas.microsoft.com/office/powerpoint/2010/main" val="4084106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78642-4FC5-7290-8496-8659AE554B29}"/>
              </a:ext>
            </a:extLst>
          </p:cNvPr>
          <p:cNvSpPr>
            <a:spLocks noGrp="1"/>
          </p:cNvSpPr>
          <p:nvPr>
            <p:ph type="title"/>
          </p:nvPr>
        </p:nvSpPr>
        <p:spPr/>
        <p:txBody>
          <a:bodyPr/>
          <a:lstStyle/>
          <a:p>
            <a:r>
              <a:rPr lang="en-GB" sz="3600" b="1" i="0" u="none" strike="noStrike" dirty="0">
                <a:solidFill>
                  <a:srgbClr val="000000"/>
                </a:solidFill>
                <a:effectLst/>
              </a:rPr>
              <a:t>Practical &amp; Rational Overt </a:t>
            </a:r>
            <a:br>
              <a:rPr lang="en-GB" sz="3600" b="1" i="0" u="none" strike="noStrike" dirty="0">
                <a:solidFill>
                  <a:srgbClr val="000000"/>
                </a:solidFill>
                <a:effectLst/>
              </a:rPr>
            </a:br>
            <a:r>
              <a:rPr lang="en-GB" sz="2000" dirty="0"/>
              <a:t>(3 of 4)</a:t>
            </a:r>
            <a:endParaRPr lang="en-GB" sz="3600" b="1" dirty="0"/>
          </a:p>
        </p:txBody>
      </p:sp>
      <p:sp>
        <p:nvSpPr>
          <p:cNvPr id="3" name="Content Placeholder 2">
            <a:extLst>
              <a:ext uri="{FF2B5EF4-FFF2-40B4-BE49-F238E27FC236}">
                <a16:creationId xmlns:a16="http://schemas.microsoft.com/office/drawing/2014/main" id="{87B261B8-3DA7-7901-67D2-3E8B778C7728}"/>
              </a:ext>
            </a:extLst>
          </p:cNvPr>
          <p:cNvSpPr>
            <a:spLocks noGrp="1"/>
          </p:cNvSpPr>
          <p:nvPr>
            <p:ph idx="1"/>
          </p:nvPr>
        </p:nvSpPr>
        <p:spPr>
          <a:xfrm>
            <a:off x="457200" y="1556792"/>
            <a:ext cx="8229600" cy="3917032"/>
          </a:xfrm>
        </p:spPr>
        <p:txBody>
          <a:bodyPr/>
          <a:lstStyle/>
          <a:p>
            <a:pPr marL="0" indent="0">
              <a:buNone/>
            </a:pPr>
            <a:r>
              <a:rPr lang="en-GB" sz="2800" dirty="0"/>
              <a:t>Focuses on </a:t>
            </a:r>
            <a:r>
              <a:rPr lang="en-GB" sz="2800" b="1" dirty="0"/>
              <a:t>tangible</a:t>
            </a:r>
            <a:r>
              <a:rPr lang="en-GB" sz="2800" dirty="0"/>
              <a:t> and </a:t>
            </a:r>
            <a:r>
              <a:rPr lang="en-GB" sz="2800" b="1" dirty="0"/>
              <a:t>functional</a:t>
            </a:r>
            <a:r>
              <a:rPr lang="en-GB" sz="2800" dirty="0"/>
              <a:t> aspects of a purchase. Consumers consider:</a:t>
            </a:r>
          </a:p>
          <a:p>
            <a:pPr lvl="1">
              <a:buFont typeface="Arial" panose="020B0604020202020204" pitchFamily="34" charset="0"/>
              <a:buChar char="•"/>
            </a:pPr>
            <a:r>
              <a:rPr lang="en-GB" b="1" dirty="0"/>
              <a:t>Perceived benefits</a:t>
            </a:r>
            <a:r>
              <a:rPr lang="en-GB" dirty="0"/>
              <a:t> </a:t>
            </a:r>
          </a:p>
          <a:p>
            <a:pPr lvl="1">
              <a:buFont typeface="Arial" panose="020B0604020202020204" pitchFamily="34" charset="0"/>
              <a:buChar char="•"/>
            </a:pPr>
            <a:r>
              <a:rPr lang="en-GB" b="1" dirty="0"/>
              <a:t>Physical justification</a:t>
            </a:r>
            <a:r>
              <a:rPr lang="en-GB" dirty="0"/>
              <a:t> </a:t>
            </a:r>
          </a:p>
          <a:p>
            <a:pPr lvl="1">
              <a:buFont typeface="Arial" panose="020B0604020202020204" pitchFamily="34" charset="0"/>
              <a:buChar char="•"/>
            </a:pPr>
            <a:r>
              <a:rPr lang="en-GB" b="1" dirty="0"/>
              <a:t>Beliefs about value for money (VFM)</a:t>
            </a:r>
            <a:r>
              <a:rPr lang="en-GB" dirty="0"/>
              <a:t> </a:t>
            </a:r>
          </a:p>
          <a:p>
            <a:pPr lvl="1">
              <a:buFont typeface="Arial" panose="020B0604020202020204" pitchFamily="34" charset="0"/>
              <a:buChar char="•"/>
            </a:pPr>
            <a:r>
              <a:rPr lang="en-GB" b="1" dirty="0"/>
              <a:t>Availability</a:t>
            </a:r>
            <a:r>
              <a:rPr lang="en-GB" dirty="0"/>
              <a:t> </a:t>
            </a:r>
          </a:p>
          <a:p>
            <a:pPr lvl="1">
              <a:buFont typeface="Arial" panose="020B0604020202020204" pitchFamily="34" charset="0"/>
              <a:buChar char="•"/>
            </a:pPr>
            <a:r>
              <a:rPr lang="en-GB" b="1" dirty="0"/>
              <a:t>Habit</a:t>
            </a:r>
            <a:r>
              <a:rPr lang="en-GB" dirty="0"/>
              <a:t> </a:t>
            </a:r>
            <a:endParaRPr lang="en-GB" sz="3200" dirty="0"/>
          </a:p>
        </p:txBody>
      </p:sp>
      <p:sp>
        <p:nvSpPr>
          <p:cNvPr id="4" name="Date Placeholder 3">
            <a:extLst>
              <a:ext uri="{FF2B5EF4-FFF2-40B4-BE49-F238E27FC236}">
                <a16:creationId xmlns:a16="http://schemas.microsoft.com/office/drawing/2014/main" id="{199458D1-7509-5D46-A501-3A278CA264A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5CAD7BA-34B8-E712-2883-86060E78DB1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026" name="Picture 2" descr="Download Silhouette, Brain, Logic. Royalty-Free Vector ...">
            <a:extLst>
              <a:ext uri="{FF2B5EF4-FFF2-40B4-BE49-F238E27FC236}">
                <a16:creationId xmlns:a16="http://schemas.microsoft.com/office/drawing/2014/main" id="{056E1E9C-C33D-8749-0C71-A825735D03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4203278"/>
            <a:ext cx="1876425"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788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45CFB-55AA-B19C-2C40-83B2A5A8B6C5}"/>
              </a:ext>
            </a:extLst>
          </p:cNvPr>
          <p:cNvSpPr>
            <a:spLocks noGrp="1"/>
          </p:cNvSpPr>
          <p:nvPr>
            <p:ph type="title"/>
          </p:nvPr>
        </p:nvSpPr>
        <p:spPr/>
        <p:txBody>
          <a:bodyPr/>
          <a:lstStyle/>
          <a:p>
            <a:r>
              <a:rPr lang="en-GB" sz="3600" b="1" i="0" u="none" strike="noStrike" dirty="0">
                <a:solidFill>
                  <a:srgbClr val="000000"/>
                </a:solidFill>
                <a:effectLst/>
              </a:rPr>
              <a:t>Symbolic &amp; Emotional Covert </a:t>
            </a:r>
            <a:br>
              <a:rPr lang="en-GB" sz="3600" b="1" i="0" u="none" strike="noStrike" dirty="0">
                <a:solidFill>
                  <a:srgbClr val="000000"/>
                </a:solidFill>
                <a:effectLst/>
              </a:rPr>
            </a:br>
            <a:r>
              <a:rPr lang="en-GB" sz="2000" dirty="0"/>
              <a:t>(4 of 4)</a:t>
            </a:r>
            <a:endParaRPr lang="en-GB" sz="3600" b="1" dirty="0"/>
          </a:p>
        </p:txBody>
      </p:sp>
      <p:sp>
        <p:nvSpPr>
          <p:cNvPr id="3" name="Content Placeholder 2">
            <a:extLst>
              <a:ext uri="{FF2B5EF4-FFF2-40B4-BE49-F238E27FC236}">
                <a16:creationId xmlns:a16="http://schemas.microsoft.com/office/drawing/2014/main" id="{28B918BC-6FBE-210E-BA45-B821FEA3F522}"/>
              </a:ext>
            </a:extLst>
          </p:cNvPr>
          <p:cNvSpPr>
            <a:spLocks noGrp="1"/>
          </p:cNvSpPr>
          <p:nvPr>
            <p:ph idx="1"/>
          </p:nvPr>
        </p:nvSpPr>
        <p:spPr/>
        <p:txBody>
          <a:bodyPr/>
          <a:lstStyle/>
          <a:p>
            <a:pPr marL="0" indent="0">
              <a:buNone/>
            </a:pPr>
            <a:r>
              <a:rPr lang="en-GB" sz="2800" dirty="0"/>
              <a:t>Emphasises </a:t>
            </a:r>
            <a:r>
              <a:rPr lang="en-GB" sz="2800" b="1" dirty="0"/>
              <a:t>psychological</a:t>
            </a:r>
            <a:r>
              <a:rPr lang="en-GB" sz="2800" dirty="0"/>
              <a:t> and </a:t>
            </a:r>
            <a:r>
              <a:rPr lang="en-GB" sz="2800" b="1" dirty="0"/>
              <a:t>identity-related</a:t>
            </a:r>
            <a:r>
              <a:rPr lang="en-GB" sz="2800" dirty="0"/>
              <a:t> factors. Consumers consider:</a:t>
            </a:r>
          </a:p>
          <a:p>
            <a:pPr lvl="1">
              <a:buFont typeface="Arial" panose="020B0604020202020204" pitchFamily="34" charset="0"/>
              <a:buChar char="•"/>
            </a:pPr>
            <a:r>
              <a:rPr lang="en-GB" b="1" dirty="0"/>
              <a:t>Lifestyle fit</a:t>
            </a:r>
            <a:r>
              <a:rPr lang="en-GB" dirty="0"/>
              <a:t> </a:t>
            </a:r>
          </a:p>
          <a:p>
            <a:pPr lvl="1">
              <a:buFont typeface="Arial" panose="020B0604020202020204" pitchFamily="34" charset="0"/>
              <a:buChar char="•"/>
            </a:pPr>
            <a:r>
              <a:rPr lang="en-GB" b="1" dirty="0"/>
              <a:t>Identity expression</a:t>
            </a:r>
            <a:r>
              <a:rPr lang="en-GB" dirty="0"/>
              <a:t> </a:t>
            </a:r>
          </a:p>
          <a:p>
            <a:pPr lvl="1">
              <a:buFont typeface="Arial" panose="020B0604020202020204" pitchFamily="34" charset="0"/>
              <a:buChar char="•"/>
            </a:pPr>
            <a:r>
              <a:rPr lang="en-GB" b="1" dirty="0"/>
              <a:t>Reassurance</a:t>
            </a:r>
            <a:r>
              <a:rPr lang="en-GB" dirty="0"/>
              <a:t> </a:t>
            </a:r>
          </a:p>
          <a:p>
            <a:pPr lvl="1">
              <a:buFont typeface="Arial" panose="020B0604020202020204" pitchFamily="34" charset="0"/>
              <a:buChar char="•"/>
            </a:pPr>
            <a:r>
              <a:rPr lang="en-GB" b="1" dirty="0"/>
              <a:t>Feeling good</a:t>
            </a:r>
            <a:r>
              <a:rPr lang="en-GB" dirty="0"/>
              <a:t> </a:t>
            </a:r>
          </a:p>
          <a:p>
            <a:endParaRPr lang="en-GB" dirty="0"/>
          </a:p>
        </p:txBody>
      </p:sp>
      <p:sp>
        <p:nvSpPr>
          <p:cNvPr id="4" name="Date Placeholder 3">
            <a:extLst>
              <a:ext uri="{FF2B5EF4-FFF2-40B4-BE49-F238E27FC236}">
                <a16:creationId xmlns:a16="http://schemas.microsoft.com/office/drawing/2014/main" id="{2A5F1B99-1C65-16E0-B326-4BBDC7040A25}"/>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66E802C6-D992-8D37-8C1D-BEF5E2FF981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2050" name="Picture 2" descr="Healthy Lifestyle Transparent Image">
            <a:extLst>
              <a:ext uri="{FF2B5EF4-FFF2-40B4-BE49-F238E27FC236}">
                <a16:creationId xmlns:a16="http://schemas.microsoft.com/office/drawing/2014/main" id="{626E2738-5800-4EAC-CA2B-59F602814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3708394"/>
            <a:ext cx="2562225" cy="1781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749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E6544-74C9-9B67-9196-68B8A5002101}"/>
              </a:ext>
            </a:extLst>
          </p:cNvPr>
          <p:cNvSpPr>
            <a:spLocks noGrp="1"/>
          </p:cNvSpPr>
          <p:nvPr>
            <p:ph type="title"/>
          </p:nvPr>
        </p:nvSpPr>
        <p:spPr/>
        <p:txBody>
          <a:bodyPr/>
          <a:lstStyle/>
          <a:p>
            <a:r>
              <a:rPr lang="en-GB" sz="3600" b="1" dirty="0"/>
              <a:t>Levels of Product</a:t>
            </a:r>
          </a:p>
        </p:txBody>
      </p:sp>
      <p:pic>
        <p:nvPicPr>
          <p:cNvPr id="7" name="Content Placeholder 6" descr="A diagram of a product&#10;&#10;Description automatically generated">
            <a:extLst>
              <a:ext uri="{FF2B5EF4-FFF2-40B4-BE49-F238E27FC236}">
                <a16:creationId xmlns:a16="http://schemas.microsoft.com/office/drawing/2014/main" id="{3CB5DF6D-81F5-C738-0C19-7905590EF1A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5" y="1196752"/>
            <a:ext cx="7632848" cy="4464496"/>
          </a:xfrm>
        </p:spPr>
      </p:pic>
      <p:sp>
        <p:nvSpPr>
          <p:cNvPr id="4" name="Date Placeholder 3">
            <a:extLst>
              <a:ext uri="{FF2B5EF4-FFF2-40B4-BE49-F238E27FC236}">
                <a16:creationId xmlns:a16="http://schemas.microsoft.com/office/drawing/2014/main" id="{6E164DD0-20BA-9B37-AA6C-63B3D53ADFC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371AA76-CC35-7ABA-26A2-5C6FD5C4FDC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TextBox 2">
            <a:extLst>
              <a:ext uri="{FF2B5EF4-FFF2-40B4-BE49-F238E27FC236}">
                <a16:creationId xmlns:a16="http://schemas.microsoft.com/office/drawing/2014/main" id="{5047109E-03DC-108E-3B69-24D8472AC56D}"/>
              </a:ext>
            </a:extLst>
          </p:cNvPr>
          <p:cNvSpPr txBox="1"/>
          <p:nvPr/>
        </p:nvSpPr>
        <p:spPr>
          <a:xfrm>
            <a:off x="2411760" y="5347779"/>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spTree>
    <p:extLst>
      <p:ext uri="{BB962C8B-B14F-4D97-AF65-F5344CB8AC3E}">
        <p14:creationId xmlns:p14="http://schemas.microsoft.com/office/powerpoint/2010/main" val="2069712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D8F0-D1B7-8229-769B-FB5BC00E5CEA}"/>
              </a:ext>
            </a:extLst>
          </p:cNvPr>
          <p:cNvSpPr>
            <a:spLocks noGrp="1"/>
          </p:cNvSpPr>
          <p:nvPr>
            <p:ph type="title"/>
          </p:nvPr>
        </p:nvSpPr>
        <p:spPr/>
        <p:txBody>
          <a:bodyPr/>
          <a:lstStyle/>
          <a:p>
            <a:r>
              <a:rPr lang="en-GB" sz="3600" b="1" dirty="0"/>
              <a:t>Product/Service Differentiation</a:t>
            </a:r>
          </a:p>
        </p:txBody>
      </p:sp>
      <p:sp>
        <p:nvSpPr>
          <p:cNvPr id="3" name="Content Placeholder 2">
            <a:extLst>
              <a:ext uri="{FF2B5EF4-FFF2-40B4-BE49-F238E27FC236}">
                <a16:creationId xmlns:a16="http://schemas.microsoft.com/office/drawing/2014/main" id="{8E4CA477-4242-0894-40ED-D937306A9618}"/>
              </a:ext>
            </a:extLst>
          </p:cNvPr>
          <p:cNvSpPr>
            <a:spLocks noGrp="1"/>
          </p:cNvSpPr>
          <p:nvPr>
            <p:ph idx="1"/>
          </p:nvPr>
        </p:nvSpPr>
        <p:spPr/>
        <p:txBody>
          <a:bodyPr/>
          <a:lstStyle/>
          <a:p>
            <a:r>
              <a:rPr lang="en-GB" sz="2800" dirty="0"/>
              <a:t>A key aspect of successful marketing is </a:t>
            </a:r>
            <a:r>
              <a:rPr lang="en-GB" sz="2800" b="1" dirty="0"/>
              <a:t>product differentiation.</a:t>
            </a:r>
            <a:r>
              <a:rPr lang="en-GB" sz="2800" dirty="0"/>
              <a:t> </a:t>
            </a:r>
          </a:p>
          <a:p>
            <a:r>
              <a:rPr lang="en-GB" sz="2800" dirty="0"/>
              <a:t>Making sure that the overall market offering stands out from competitors in a way that provides meaningful value to the target customer.</a:t>
            </a:r>
          </a:p>
        </p:txBody>
      </p:sp>
      <p:sp>
        <p:nvSpPr>
          <p:cNvPr id="4" name="Date Placeholder 3">
            <a:extLst>
              <a:ext uri="{FF2B5EF4-FFF2-40B4-BE49-F238E27FC236}">
                <a16:creationId xmlns:a16="http://schemas.microsoft.com/office/drawing/2014/main" id="{37EE3C5D-5312-37A2-966C-C2669CD6B093}"/>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9B443B4A-7B5E-E175-7222-F2C1175D44C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143200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C6904-64F7-4349-3396-BD32D782D4D5}"/>
              </a:ext>
            </a:extLst>
          </p:cNvPr>
          <p:cNvSpPr>
            <a:spLocks noGrp="1"/>
          </p:cNvSpPr>
          <p:nvPr>
            <p:ph type="title"/>
          </p:nvPr>
        </p:nvSpPr>
        <p:spPr/>
        <p:txBody>
          <a:bodyPr/>
          <a:lstStyle/>
          <a:p>
            <a:r>
              <a:rPr lang="en-GB" sz="3600" b="1" dirty="0"/>
              <a:t>Product Design</a:t>
            </a:r>
          </a:p>
        </p:txBody>
      </p:sp>
      <p:sp>
        <p:nvSpPr>
          <p:cNvPr id="3" name="Content Placeholder 2">
            <a:extLst>
              <a:ext uri="{FF2B5EF4-FFF2-40B4-BE49-F238E27FC236}">
                <a16:creationId xmlns:a16="http://schemas.microsoft.com/office/drawing/2014/main" id="{A42BBF59-C110-86E2-35DD-42B5BC641772}"/>
              </a:ext>
            </a:extLst>
          </p:cNvPr>
          <p:cNvSpPr>
            <a:spLocks noGrp="1"/>
          </p:cNvSpPr>
          <p:nvPr>
            <p:ph idx="1"/>
          </p:nvPr>
        </p:nvSpPr>
        <p:spPr/>
        <p:txBody>
          <a:bodyPr/>
          <a:lstStyle/>
          <a:p>
            <a:r>
              <a:rPr lang="en-GB" sz="2800" b="1" dirty="0"/>
              <a:t>Eye-catching design:</a:t>
            </a:r>
            <a:r>
              <a:rPr lang="en-GB" sz="2800" dirty="0"/>
              <a:t> Using appealing form, colour, and graphics can help a product stand out from competitors.</a:t>
            </a:r>
          </a:p>
          <a:p>
            <a:r>
              <a:rPr lang="en-GB" sz="2800" b="1" dirty="0"/>
              <a:t>Data-driven design thinking:</a:t>
            </a:r>
            <a:r>
              <a:rPr lang="en-GB" sz="2800" dirty="0"/>
              <a:t> This approach follows three key phases: </a:t>
            </a:r>
            <a:r>
              <a:rPr lang="en-GB" sz="2800" b="1" dirty="0"/>
              <a:t>observation, ideation, </a:t>
            </a:r>
            <a:r>
              <a:rPr lang="en-GB" sz="2800" dirty="0"/>
              <a:t>and</a:t>
            </a:r>
            <a:r>
              <a:rPr lang="en-GB" sz="2800" b="1" dirty="0"/>
              <a:t> implementation</a:t>
            </a:r>
            <a:r>
              <a:rPr lang="en-GB" sz="2800" dirty="0"/>
              <a:t>.</a:t>
            </a:r>
          </a:p>
          <a:p>
            <a:pPr marL="0" indent="0">
              <a:buNone/>
            </a:pPr>
            <a:endParaRPr lang="en-GB" dirty="0"/>
          </a:p>
        </p:txBody>
      </p:sp>
      <p:sp>
        <p:nvSpPr>
          <p:cNvPr id="4" name="Date Placeholder 3">
            <a:extLst>
              <a:ext uri="{FF2B5EF4-FFF2-40B4-BE49-F238E27FC236}">
                <a16:creationId xmlns:a16="http://schemas.microsoft.com/office/drawing/2014/main" id="{44C8F0CA-4E56-EE07-C90E-15C3395EC4D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2CF5D80-A32F-0616-5D3E-EE257C8C484A}"/>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Picture 6" descr="A samsung galaxy foldable phone&#10;&#10;Description automatically generated">
            <a:extLst>
              <a:ext uri="{FF2B5EF4-FFF2-40B4-BE49-F238E27FC236}">
                <a16:creationId xmlns:a16="http://schemas.microsoft.com/office/drawing/2014/main" id="{229DFAFC-765C-08C5-452B-46D4A6002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5912" y="4005064"/>
            <a:ext cx="1594520" cy="1634135"/>
          </a:xfrm>
          <a:prstGeom prst="rect">
            <a:avLst/>
          </a:prstGeom>
        </p:spPr>
      </p:pic>
      <p:pic>
        <p:nvPicPr>
          <p:cNvPr id="11" name="Picture 10" descr="A close-up of a glass tube&#10;&#10;Description automatically generated">
            <a:extLst>
              <a:ext uri="{FF2B5EF4-FFF2-40B4-BE49-F238E27FC236}">
                <a16:creationId xmlns:a16="http://schemas.microsoft.com/office/drawing/2014/main" id="{E6CF207E-2CA9-6DB6-44C5-673A581ACA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4005063"/>
            <a:ext cx="906604" cy="1634135"/>
          </a:xfrm>
          <a:prstGeom prst="rect">
            <a:avLst/>
          </a:prstGeom>
        </p:spPr>
      </p:pic>
    </p:spTree>
    <p:extLst>
      <p:ext uri="{BB962C8B-B14F-4D97-AF65-F5344CB8AC3E}">
        <p14:creationId xmlns:p14="http://schemas.microsoft.com/office/powerpoint/2010/main" val="3700596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27CCDA6-4103-B8E4-0E01-C5AEB78F0533}"/>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DFDCE043-1B6D-6AFB-1CBB-71EAF02D57F4}"/>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0" name="Content Placeholder 9" descr="A text on a page&#10;&#10;Description automatically generated">
            <a:extLst>
              <a:ext uri="{FF2B5EF4-FFF2-40B4-BE49-F238E27FC236}">
                <a16:creationId xmlns:a16="http://schemas.microsoft.com/office/drawing/2014/main" id="{B014BEA7-87C7-0F1E-1F11-D1FE0A8A99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548680"/>
            <a:ext cx="8713663" cy="4968552"/>
          </a:xfrm>
        </p:spPr>
      </p:pic>
    </p:spTree>
    <p:extLst>
      <p:ext uri="{BB962C8B-B14F-4D97-AF65-F5344CB8AC3E}">
        <p14:creationId xmlns:p14="http://schemas.microsoft.com/office/powerpoint/2010/main" val="1354169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9EF3-36F4-10AE-C2A1-4595AA23DE02}"/>
              </a:ext>
            </a:extLst>
          </p:cNvPr>
          <p:cNvSpPr>
            <a:spLocks noGrp="1"/>
          </p:cNvSpPr>
          <p:nvPr>
            <p:ph type="title"/>
          </p:nvPr>
        </p:nvSpPr>
        <p:spPr/>
        <p:txBody>
          <a:bodyPr/>
          <a:lstStyle/>
          <a:p>
            <a:r>
              <a:rPr lang="en-GB" sz="3600" b="1" dirty="0"/>
              <a:t>Product Packaging and Labelling</a:t>
            </a:r>
          </a:p>
        </p:txBody>
      </p:sp>
      <p:sp>
        <p:nvSpPr>
          <p:cNvPr id="3" name="Content Placeholder 2">
            <a:extLst>
              <a:ext uri="{FF2B5EF4-FFF2-40B4-BE49-F238E27FC236}">
                <a16:creationId xmlns:a16="http://schemas.microsoft.com/office/drawing/2014/main" id="{962E9E1E-60FD-3D21-644A-DD8A2773FFB5}"/>
              </a:ext>
            </a:extLst>
          </p:cNvPr>
          <p:cNvSpPr>
            <a:spLocks noGrp="1"/>
          </p:cNvSpPr>
          <p:nvPr>
            <p:ph idx="1"/>
          </p:nvPr>
        </p:nvSpPr>
        <p:spPr/>
        <p:txBody>
          <a:bodyPr/>
          <a:lstStyle/>
          <a:p>
            <a:pPr marL="0" indent="0" algn="l">
              <a:buNone/>
            </a:pPr>
            <a:r>
              <a:rPr lang="en-GB" sz="2400" b="1" i="0" u="none" strike="noStrike" dirty="0">
                <a:solidFill>
                  <a:srgbClr val="000000"/>
                </a:solidFill>
                <a:effectLst/>
              </a:rPr>
              <a:t>Packaging has multiple objectives:</a:t>
            </a:r>
            <a:endParaRPr lang="en-GB" sz="2400" b="0" i="0" u="none" strike="noStrike" dirty="0">
              <a:solidFill>
                <a:srgbClr val="000000"/>
              </a:solidFill>
              <a:effectLst/>
            </a:endParaRPr>
          </a:p>
          <a:p>
            <a:pPr algn="l">
              <a:buFont typeface="Arial" panose="020B0604020202020204" pitchFamily="34" charset="0"/>
              <a:buChar char="•"/>
            </a:pPr>
            <a:r>
              <a:rPr lang="en-GB" sz="2400" b="0" i="0" u="none" strike="noStrike" dirty="0">
                <a:solidFill>
                  <a:srgbClr val="000000"/>
                </a:solidFill>
                <a:effectLst/>
              </a:rPr>
              <a:t>Identify the brand</a:t>
            </a:r>
          </a:p>
          <a:p>
            <a:pPr algn="l">
              <a:buFont typeface="Arial" panose="020B0604020202020204" pitchFamily="34" charset="0"/>
              <a:buChar char="•"/>
            </a:pPr>
            <a:r>
              <a:rPr lang="en-GB" sz="2400" b="0" i="0" u="none" strike="noStrike" dirty="0">
                <a:solidFill>
                  <a:srgbClr val="000000"/>
                </a:solidFill>
                <a:effectLst/>
              </a:rPr>
              <a:t>Convey descriptive and persuasive information</a:t>
            </a:r>
          </a:p>
          <a:p>
            <a:pPr algn="l">
              <a:buFont typeface="Arial" panose="020B0604020202020204" pitchFamily="34" charset="0"/>
              <a:buChar char="•"/>
            </a:pPr>
            <a:r>
              <a:rPr lang="en-GB" sz="2400" b="0" i="0" u="none" strike="noStrike" dirty="0">
                <a:solidFill>
                  <a:srgbClr val="000000"/>
                </a:solidFill>
                <a:effectLst/>
              </a:rPr>
              <a:t>Facilitate product transportation, protection, and storage</a:t>
            </a:r>
          </a:p>
          <a:p>
            <a:pPr algn="l">
              <a:buFont typeface="Arial" panose="020B0604020202020204" pitchFamily="34" charset="0"/>
              <a:buChar char="•"/>
            </a:pPr>
            <a:r>
              <a:rPr lang="en-GB" sz="2400" b="0" i="0" u="none" strike="noStrike" dirty="0">
                <a:solidFill>
                  <a:srgbClr val="000000"/>
                </a:solidFill>
                <a:effectLst/>
              </a:rPr>
              <a:t>Aid consumption</a:t>
            </a:r>
          </a:p>
          <a:p>
            <a:pPr algn="l">
              <a:buFont typeface="Arial" panose="020B0604020202020204" pitchFamily="34" charset="0"/>
              <a:buChar char="•"/>
            </a:pPr>
            <a:r>
              <a:rPr lang="en-GB" sz="2400" b="0" i="0" u="none" strike="noStrike" dirty="0">
                <a:solidFill>
                  <a:srgbClr val="000000"/>
                </a:solidFill>
                <a:effectLst/>
              </a:rPr>
              <a:t>Ensure appropriate size, shape, material, colour, text, and graphics</a:t>
            </a:r>
          </a:p>
        </p:txBody>
      </p:sp>
      <p:sp>
        <p:nvSpPr>
          <p:cNvPr id="4" name="Date Placeholder 3">
            <a:extLst>
              <a:ext uri="{FF2B5EF4-FFF2-40B4-BE49-F238E27FC236}">
                <a16:creationId xmlns:a16="http://schemas.microsoft.com/office/drawing/2014/main" id="{10FAEC3F-B99C-8B10-1DFD-A1717999183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F5883767-EEFD-EC8B-C0D2-37448AF985D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11" name="Picture 10" descr="A bag of chips with a blue label&#10;&#10;Description automatically generated">
            <a:extLst>
              <a:ext uri="{FF2B5EF4-FFF2-40B4-BE49-F238E27FC236}">
                <a16:creationId xmlns:a16="http://schemas.microsoft.com/office/drawing/2014/main" id="{CB4860DA-BCE7-0303-6FCB-5D01C98252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0915" y="4301414"/>
            <a:ext cx="1071269" cy="1333314"/>
          </a:xfrm>
          <a:prstGeom prst="rect">
            <a:avLst/>
          </a:prstGeom>
        </p:spPr>
      </p:pic>
      <p:pic>
        <p:nvPicPr>
          <p:cNvPr id="13" name="Picture 12" descr="A white box with a black and orange design on it&#10;&#10;Description automatically generated">
            <a:extLst>
              <a:ext uri="{FF2B5EF4-FFF2-40B4-BE49-F238E27FC236}">
                <a16:creationId xmlns:a16="http://schemas.microsoft.com/office/drawing/2014/main" id="{A56FE3BE-B2B5-E4BF-8A64-4A36BF7258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4364322"/>
            <a:ext cx="1850454" cy="1207499"/>
          </a:xfrm>
          <a:prstGeom prst="rect">
            <a:avLst/>
          </a:prstGeom>
        </p:spPr>
      </p:pic>
      <p:pic>
        <p:nvPicPr>
          <p:cNvPr id="17" name="Picture 16" descr="A group of black bags with white text&#10;&#10;Description automatically generated">
            <a:extLst>
              <a:ext uri="{FF2B5EF4-FFF2-40B4-BE49-F238E27FC236}">
                <a16:creationId xmlns:a16="http://schemas.microsoft.com/office/drawing/2014/main" id="{FDE1D805-986E-64FC-542C-8CEF9B3988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99992" y="4266846"/>
            <a:ext cx="2232248" cy="1367881"/>
          </a:xfrm>
          <a:prstGeom prst="rect">
            <a:avLst/>
          </a:prstGeom>
        </p:spPr>
      </p:pic>
    </p:spTree>
    <p:extLst>
      <p:ext uri="{BB962C8B-B14F-4D97-AF65-F5344CB8AC3E}">
        <p14:creationId xmlns:p14="http://schemas.microsoft.com/office/powerpoint/2010/main" val="2488890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121EF-600E-9623-BA08-E4A34B8C08C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t>Product Guarantees and Warranties </a:t>
            </a:r>
          </a:p>
        </p:txBody>
      </p:sp>
      <p:sp>
        <p:nvSpPr>
          <p:cNvPr id="3" name="Content Placeholder 2">
            <a:extLst>
              <a:ext uri="{FF2B5EF4-FFF2-40B4-BE49-F238E27FC236}">
                <a16:creationId xmlns:a16="http://schemas.microsoft.com/office/drawing/2014/main" id="{FA3C0965-2A56-CCA6-3FA2-02412509A0AA}"/>
              </a:ext>
            </a:extLst>
          </p:cNvPr>
          <p:cNvSpPr>
            <a:spLocks noGrp="1"/>
          </p:cNvSpPr>
          <p:nvPr>
            <p:ph sz="half" idx="1"/>
          </p:nvPr>
        </p:nvSpPr>
        <p:spPr>
          <a:xfrm>
            <a:off x="457200" y="1600201"/>
            <a:ext cx="4978896" cy="3989040"/>
          </a:xfrm>
        </p:spPr>
        <p:txBody>
          <a:bodyPr wrap="square" anchor="t">
            <a:normAutofit fontScale="92500" lnSpcReduction="10000"/>
          </a:bodyPr>
          <a:lstStyle/>
          <a:p>
            <a:pPr>
              <a:lnSpc>
                <a:spcPct val="90000"/>
              </a:lnSpc>
            </a:pPr>
            <a:r>
              <a:rPr lang="en-GB" dirty="0"/>
              <a:t>Guarantees and warranties are legally enforceable and help reduce the buyer’s perceived risk. </a:t>
            </a:r>
          </a:p>
          <a:p>
            <a:pPr>
              <a:lnSpc>
                <a:spcPct val="90000"/>
              </a:lnSpc>
            </a:pPr>
            <a:r>
              <a:rPr lang="en-GB" dirty="0"/>
              <a:t>Effective product guarantees and warranties have three important traits. They should be </a:t>
            </a:r>
            <a:r>
              <a:rPr lang="en-GB" b="1" dirty="0"/>
              <a:t>relevant</a:t>
            </a:r>
            <a:r>
              <a:rPr lang="en-GB" dirty="0"/>
              <a:t>, </a:t>
            </a:r>
            <a:r>
              <a:rPr lang="en-GB" b="1" dirty="0"/>
              <a:t>easy to understand</a:t>
            </a:r>
            <a:r>
              <a:rPr lang="en-GB" dirty="0"/>
              <a:t>, and </a:t>
            </a:r>
            <a:r>
              <a:rPr lang="en-GB" b="1" dirty="0"/>
              <a:t>simple for consumers to invoke </a:t>
            </a:r>
            <a:r>
              <a:rPr lang="en-GB" dirty="0"/>
              <a:t>(Kotler et al., 2021).</a:t>
            </a:r>
          </a:p>
        </p:txBody>
      </p:sp>
      <p:pic>
        <p:nvPicPr>
          <p:cNvPr id="7" name="Picture 6" descr="A close-up of a label&#10;&#10;Description automatically generated">
            <a:extLst>
              <a:ext uri="{FF2B5EF4-FFF2-40B4-BE49-F238E27FC236}">
                <a16:creationId xmlns:a16="http://schemas.microsoft.com/office/drawing/2014/main" id="{BC07F6A7-329F-B93B-E3EB-3E9DD34D9B73}"/>
              </a:ext>
            </a:extLst>
          </p:cNvPr>
          <p:cNvPicPr>
            <a:picLocks noChangeAspect="1"/>
          </p:cNvPicPr>
          <p:nvPr/>
        </p:nvPicPr>
        <p:blipFill>
          <a:blip r:embed="rId2"/>
          <a:stretch>
            <a:fillRect/>
          </a:stretch>
        </p:blipFill>
        <p:spPr>
          <a:xfrm>
            <a:off x="5580112" y="1600201"/>
            <a:ext cx="3456384" cy="3989040"/>
          </a:xfrm>
          <a:prstGeom prst="rect">
            <a:avLst/>
          </a:prstGeom>
          <a:noFill/>
        </p:spPr>
      </p:pic>
      <p:sp>
        <p:nvSpPr>
          <p:cNvPr id="4" name="Date Placeholder 3">
            <a:extLst>
              <a:ext uri="{FF2B5EF4-FFF2-40B4-BE49-F238E27FC236}">
                <a16:creationId xmlns:a16="http://schemas.microsoft.com/office/drawing/2014/main" id="{B62D5EF0-7656-3532-FE12-0529C4DAC85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FF118780-B1B6-335E-FB42-F6EF7720FE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1715266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A6264-1D2E-57F8-8B72-2AEEB7EDD0BB}"/>
              </a:ext>
            </a:extLst>
          </p:cNvPr>
          <p:cNvSpPr>
            <a:spLocks noGrp="1"/>
          </p:cNvSpPr>
          <p:nvPr>
            <p:ph type="title"/>
          </p:nvPr>
        </p:nvSpPr>
        <p:spPr/>
        <p:txBody>
          <a:bodyPr/>
          <a:lstStyle/>
          <a:p>
            <a:r>
              <a:rPr lang="en-GB" sz="3600" b="1" dirty="0"/>
              <a:t>Product Life Cycle</a:t>
            </a:r>
            <a:endParaRPr lang="en-GB" sz="3600" dirty="0"/>
          </a:p>
        </p:txBody>
      </p:sp>
      <p:pic>
        <p:nvPicPr>
          <p:cNvPr id="7" name="Content Placeholder 6" descr="A diagram of growth and maturity&#10;&#10;Description automatically generated">
            <a:extLst>
              <a:ext uri="{FF2B5EF4-FFF2-40B4-BE49-F238E27FC236}">
                <a16:creationId xmlns:a16="http://schemas.microsoft.com/office/drawing/2014/main" id="{6C1AA54F-51AD-775F-F017-EF6923CF0C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628800"/>
            <a:ext cx="8229600" cy="3694796"/>
          </a:xfrm>
        </p:spPr>
      </p:pic>
      <p:sp>
        <p:nvSpPr>
          <p:cNvPr id="4" name="Date Placeholder 3">
            <a:extLst>
              <a:ext uri="{FF2B5EF4-FFF2-40B4-BE49-F238E27FC236}">
                <a16:creationId xmlns:a16="http://schemas.microsoft.com/office/drawing/2014/main" id="{E82ADEA8-7F1B-DB23-D59B-E3008A17E01C}"/>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3F4BCC0-4C8E-5B52-D8F7-C26AE42AF0F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8" name="TextBox 7">
            <a:extLst>
              <a:ext uri="{FF2B5EF4-FFF2-40B4-BE49-F238E27FC236}">
                <a16:creationId xmlns:a16="http://schemas.microsoft.com/office/drawing/2014/main" id="{3595437E-7D86-1D72-99D4-B509E01F9690}"/>
              </a:ext>
            </a:extLst>
          </p:cNvPr>
          <p:cNvSpPr txBox="1"/>
          <p:nvPr/>
        </p:nvSpPr>
        <p:spPr>
          <a:xfrm>
            <a:off x="395536" y="1268760"/>
            <a:ext cx="2122697" cy="307777"/>
          </a:xfrm>
          <a:prstGeom prst="rect">
            <a:avLst/>
          </a:prstGeom>
          <a:noFill/>
        </p:spPr>
        <p:txBody>
          <a:bodyPr wrap="none" rtlCol="0">
            <a:spAutoFit/>
          </a:bodyPr>
          <a:lstStyle/>
          <a:p>
            <a:r>
              <a:rPr lang="en-GB" sz="1400" b="1" dirty="0"/>
              <a:t>The Product Life Cycle</a:t>
            </a:r>
          </a:p>
        </p:txBody>
      </p:sp>
      <p:sp>
        <p:nvSpPr>
          <p:cNvPr id="9" name="TextBox 8">
            <a:extLst>
              <a:ext uri="{FF2B5EF4-FFF2-40B4-BE49-F238E27FC236}">
                <a16:creationId xmlns:a16="http://schemas.microsoft.com/office/drawing/2014/main" id="{852AAC30-8087-171C-20ED-7EB0D7B9EE62}"/>
              </a:ext>
            </a:extLst>
          </p:cNvPr>
          <p:cNvSpPr txBox="1"/>
          <p:nvPr/>
        </p:nvSpPr>
        <p:spPr>
          <a:xfrm>
            <a:off x="3491880" y="5333648"/>
            <a:ext cx="2590774" cy="338554"/>
          </a:xfrm>
          <a:prstGeom prst="rect">
            <a:avLst/>
          </a:prstGeom>
          <a:noFill/>
        </p:spPr>
        <p:txBody>
          <a:bodyPr wrap="none" rtlCol="0">
            <a:spAutoFit/>
          </a:bodyPr>
          <a:lstStyle/>
          <a:p>
            <a:r>
              <a:rPr lang="en-GB" sz="1600" b="0" i="0" u="none" strike="noStrike" dirty="0">
                <a:solidFill>
                  <a:srgbClr val="3A3A3A"/>
                </a:solidFill>
                <a:effectLst/>
                <a:latin typeface="+mn-lt"/>
              </a:rPr>
              <a:t>(Hooley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 p 291)</a:t>
            </a:r>
            <a:endParaRPr lang="en-GB" sz="1600" dirty="0">
              <a:latin typeface="+mn-lt"/>
            </a:endParaRPr>
          </a:p>
        </p:txBody>
      </p:sp>
    </p:spTree>
    <p:extLst>
      <p:ext uri="{BB962C8B-B14F-4D97-AF65-F5344CB8AC3E}">
        <p14:creationId xmlns:p14="http://schemas.microsoft.com/office/powerpoint/2010/main" val="3604130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3BA3F-18C2-5F69-A627-F3621DC9D967}"/>
              </a:ext>
            </a:extLst>
          </p:cNvPr>
          <p:cNvSpPr>
            <a:spLocks noGrp="1"/>
          </p:cNvSpPr>
          <p:nvPr>
            <p:ph type="title"/>
          </p:nvPr>
        </p:nvSpPr>
        <p:spPr/>
        <p:txBody>
          <a:bodyPr/>
          <a:lstStyle/>
          <a:p>
            <a:r>
              <a:rPr lang="en-GB" sz="3600" b="1" dirty="0"/>
              <a:t>Product Life Cycle</a:t>
            </a:r>
          </a:p>
        </p:txBody>
      </p:sp>
      <p:sp>
        <p:nvSpPr>
          <p:cNvPr id="3" name="Text Placeholder 2">
            <a:extLst>
              <a:ext uri="{FF2B5EF4-FFF2-40B4-BE49-F238E27FC236}">
                <a16:creationId xmlns:a16="http://schemas.microsoft.com/office/drawing/2014/main" id="{08023BC6-F0B4-51BE-B9F9-B7A3112FB014}"/>
              </a:ext>
            </a:extLst>
          </p:cNvPr>
          <p:cNvSpPr>
            <a:spLocks noGrp="1"/>
          </p:cNvSpPr>
          <p:nvPr>
            <p:ph type="body" idx="1"/>
          </p:nvPr>
        </p:nvSpPr>
        <p:spPr>
          <a:solidFill>
            <a:schemeClr val="accent1">
              <a:lumMod val="60000"/>
              <a:lumOff val="40000"/>
            </a:schemeClr>
          </a:solidFill>
        </p:spPr>
        <p:txBody>
          <a:bodyPr/>
          <a:lstStyle/>
          <a:p>
            <a:r>
              <a:rPr lang="en-GB" dirty="0"/>
              <a:t>Pre-Launch Strategies</a:t>
            </a:r>
          </a:p>
        </p:txBody>
      </p:sp>
      <p:sp>
        <p:nvSpPr>
          <p:cNvPr id="4" name="Content Placeholder 3">
            <a:extLst>
              <a:ext uri="{FF2B5EF4-FFF2-40B4-BE49-F238E27FC236}">
                <a16:creationId xmlns:a16="http://schemas.microsoft.com/office/drawing/2014/main" id="{AE3A660C-60D0-407B-7691-C4A4F73E390F}"/>
              </a:ext>
            </a:extLst>
          </p:cNvPr>
          <p:cNvSpPr>
            <a:spLocks noGrp="1"/>
          </p:cNvSpPr>
          <p:nvPr>
            <p:ph sz="half" idx="2"/>
          </p:nvPr>
        </p:nvSpPr>
        <p:spPr/>
        <p:txBody>
          <a:bodyPr/>
          <a:lstStyle/>
          <a:p>
            <a:r>
              <a:rPr lang="en-GB" sz="2000" dirty="0"/>
              <a:t>Focus on market research and analysis</a:t>
            </a:r>
          </a:p>
          <a:p>
            <a:r>
              <a:rPr lang="en-GB" sz="2000" dirty="0"/>
              <a:t>Target audience identification </a:t>
            </a:r>
          </a:p>
          <a:p>
            <a:r>
              <a:rPr lang="en-GB" sz="2000" dirty="0"/>
              <a:t>Product positioning</a:t>
            </a:r>
          </a:p>
          <a:p>
            <a:r>
              <a:rPr lang="en-GB" sz="2000" dirty="0"/>
              <a:t>​Internal preparation</a:t>
            </a:r>
          </a:p>
        </p:txBody>
      </p:sp>
      <p:sp>
        <p:nvSpPr>
          <p:cNvPr id="5" name="Text Placeholder 4">
            <a:extLst>
              <a:ext uri="{FF2B5EF4-FFF2-40B4-BE49-F238E27FC236}">
                <a16:creationId xmlns:a16="http://schemas.microsoft.com/office/drawing/2014/main" id="{EF37C7FE-A8A2-90E6-BE3D-6007D38D9137}"/>
              </a:ext>
            </a:extLst>
          </p:cNvPr>
          <p:cNvSpPr>
            <a:spLocks noGrp="1"/>
          </p:cNvSpPr>
          <p:nvPr>
            <p:ph type="body" sz="quarter" idx="3"/>
          </p:nvPr>
        </p:nvSpPr>
        <p:spPr>
          <a:solidFill>
            <a:schemeClr val="accent1">
              <a:lumMod val="60000"/>
              <a:lumOff val="40000"/>
            </a:schemeClr>
          </a:solidFill>
        </p:spPr>
        <p:txBody>
          <a:bodyPr/>
          <a:lstStyle/>
          <a:p>
            <a:r>
              <a:rPr lang="en-GB" dirty="0"/>
              <a:t>Launch Strategies</a:t>
            </a:r>
          </a:p>
        </p:txBody>
      </p:sp>
      <p:sp>
        <p:nvSpPr>
          <p:cNvPr id="6" name="Content Placeholder 5">
            <a:extLst>
              <a:ext uri="{FF2B5EF4-FFF2-40B4-BE49-F238E27FC236}">
                <a16:creationId xmlns:a16="http://schemas.microsoft.com/office/drawing/2014/main" id="{584D2427-DC80-409A-FFD3-7E8DB9FC9AEA}"/>
              </a:ext>
            </a:extLst>
          </p:cNvPr>
          <p:cNvSpPr>
            <a:spLocks noGrp="1"/>
          </p:cNvSpPr>
          <p:nvPr>
            <p:ph sz="quarter" idx="4"/>
          </p:nvPr>
        </p:nvSpPr>
        <p:spPr/>
        <p:txBody>
          <a:bodyPr/>
          <a:lstStyle/>
          <a:p>
            <a:r>
              <a:rPr lang="en-GB" sz="2000" dirty="0"/>
              <a:t>Integrated Marketing Communications</a:t>
            </a:r>
          </a:p>
          <a:p>
            <a:r>
              <a:rPr lang="en-GB" sz="2000" dirty="0"/>
              <a:t>Monitoring and Feedback</a:t>
            </a:r>
          </a:p>
          <a:p>
            <a:r>
              <a:rPr lang="en-GB" sz="2000" dirty="0"/>
              <a:t>​Post-Launch Evaluation</a:t>
            </a:r>
          </a:p>
        </p:txBody>
      </p:sp>
      <p:sp>
        <p:nvSpPr>
          <p:cNvPr id="7" name="Date Placeholder 6">
            <a:extLst>
              <a:ext uri="{FF2B5EF4-FFF2-40B4-BE49-F238E27FC236}">
                <a16:creationId xmlns:a16="http://schemas.microsoft.com/office/drawing/2014/main" id="{D6DEB000-1B58-A61D-9EB6-00681FB32BB7}"/>
              </a:ext>
            </a:extLst>
          </p:cNvPr>
          <p:cNvSpPr>
            <a:spLocks noGrp="1"/>
          </p:cNvSpPr>
          <p:nvPr>
            <p:ph type="dt" sz="half" idx="10"/>
          </p:nvPr>
        </p:nvSpPr>
        <p:spPr/>
        <p:txBody>
          <a:bodyPr/>
          <a:lstStyle/>
          <a:p>
            <a:pPr>
              <a:defRPr/>
            </a:pPr>
            <a:fld id="{9453B735-BACA-4CF9-84E6-D7AD67CD6A41}" type="datetime1">
              <a:rPr lang="en-GB" altLang="en-US" smtClean="0"/>
              <a:pPr>
                <a:defRPr/>
              </a:pPr>
              <a:t>15/04/2025</a:t>
            </a:fld>
            <a:endParaRPr lang="en-GB" altLang="en-US"/>
          </a:p>
        </p:txBody>
      </p:sp>
      <p:sp>
        <p:nvSpPr>
          <p:cNvPr id="8" name="Slide Number Placeholder 7">
            <a:extLst>
              <a:ext uri="{FF2B5EF4-FFF2-40B4-BE49-F238E27FC236}">
                <a16:creationId xmlns:a16="http://schemas.microsoft.com/office/drawing/2014/main" id="{47AAC5AD-E024-9E57-94A6-6A644EE61967}"/>
              </a:ext>
            </a:extLst>
          </p:cNvPr>
          <p:cNvSpPr>
            <a:spLocks noGrp="1"/>
          </p:cNvSpPr>
          <p:nvPr>
            <p:ph type="sldNum" sz="quarter" idx="11"/>
          </p:nvPr>
        </p:nvSpPr>
        <p:spPr/>
        <p:txBody>
          <a:bodyPr/>
          <a:lstStyle/>
          <a:p>
            <a:pPr>
              <a:defRPr/>
            </a:pPr>
            <a:fld id="{0669F83E-C611-4B90-8FAE-1379528B23C3}" type="slidenum">
              <a:rPr lang="en-GB" altLang="en-US" smtClean="0"/>
              <a:pPr>
                <a:defRPr/>
              </a:pPr>
              <a:t>18</a:t>
            </a:fld>
            <a:endParaRPr lang="en-GB" altLang="en-US"/>
          </a:p>
        </p:txBody>
      </p:sp>
    </p:spTree>
    <p:extLst>
      <p:ext uri="{BB962C8B-B14F-4D97-AF65-F5344CB8AC3E}">
        <p14:creationId xmlns:p14="http://schemas.microsoft.com/office/powerpoint/2010/main" val="1405196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B064E-C4A8-A601-711A-E923DCDE1B00}"/>
              </a:ext>
            </a:extLst>
          </p:cNvPr>
          <p:cNvSpPr>
            <a:spLocks noGrp="1"/>
          </p:cNvSpPr>
          <p:nvPr>
            <p:ph type="title"/>
          </p:nvPr>
        </p:nvSpPr>
        <p:spPr/>
        <p:txBody>
          <a:bodyPr/>
          <a:lstStyle/>
          <a:p>
            <a:r>
              <a:rPr lang="en-GB" sz="3600" b="1" dirty="0"/>
              <a:t>Product Life Cycle</a:t>
            </a:r>
            <a:endParaRPr lang="en-GB" sz="3600" dirty="0"/>
          </a:p>
        </p:txBody>
      </p:sp>
      <p:sp>
        <p:nvSpPr>
          <p:cNvPr id="3" name="Text Placeholder 2">
            <a:extLst>
              <a:ext uri="{FF2B5EF4-FFF2-40B4-BE49-F238E27FC236}">
                <a16:creationId xmlns:a16="http://schemas.microsoft.com/office/drawing/2014/main" id="{8AA8B4EB-99A1-984A-4755-85343E8A9968}"/>
              </a:ext>
            </a:extLst>
          </p:cNvPr>
          <p:cNvSpPr>
            <a:spLocks noGrp="1"/>
          </p:cNvSpPr>
          <p:nvPr>
            <p:ph type="body" idx="1"/>
          </p:nvPr>
        </p:nvSpPr>
        <p:spPr>
          <a:solidFill>
            <a:schemeClr val="accent1">
              <a:lumMod val="60000"/>
              <a:lumOff val="40000"/>
            </a:schemeClr>
          </a:solidFill>
        </p:spPr>
        <p:txBody>
          <a:bodyPr/>
          <a:lstStyle/>
          <a:p>
            <a:r>
              <a:rPr lang="en-GB" dirty="0"/>
              <a:t>Introduction Strategies</a:t>
            </a:r>
          </a:p>
        </p:txBody>
      </p:sp>
      <p:sp>
        <p:nvSpPr>
          <p:cNvPr id="4" name="Content Placeholder 3">
            <a:extLst>
              <a:ext uri="{FF2B5EF4-FFF2-40B4-BE49-F238E27FC236}">
                <a16:creationId xmlns:a16="http://schemas.microsoft.com/office/drawing/2014/main" id="{EF0D1B63-7C0B-B1EE-CF14-8DB3019BF9D3}"/>
              </a:ext>
            </a:extLst>
          </p:cNvPr>
          <p:cNvSpPr>
            <a:spLocks noGrp="1"/>
          </p:cNvSpPr>
          <p:nvPr>
            <p:ph sz="half" idx="2"/>
          </p:nvPr>
        </p:nvSpPr>
        <p:spPr/>
        <p:txBody>
          <a:bodyPr/>
          <a:lstStyle/>
          <a:p>
            <a:pPr lvl="1">
              <a:buFont typeface="Arial" panose="020B0604020202020204" pitchFamily="34" charset="0"/>
              <a:buChar char="•"/>
            </a:pPr>
            <a:r>
              <a:rPr lang="en-GB" sz="2000" dirty="0"/>
              <a:t>Focus on promotional expenditures</a:t>
            </a:r>
            <a:endParaRPr lang="en-GB" dirty="0"/>
          </a:p>
          <a:p>
            <a:pPr lvl="1">
              <a:buFont typeface="Arial" panose="020B0604020202020204" pitchFamily="34" charset="0"/>
              <a:buChar char="•"/>
            </a:pPr>
            <a:r>
              <a:rPr lang="en-GB" dirty="0"/>
              <a:t>Inform potential customers</a:t>
            </a:r>
          </a:p>
          <a:p>
            <a:pPr lvl="1">
              <a:buFont typeface="Arial" panose="020B0604020202020204" pitchFamily="34" charset="0"/>
              <a:buChar char="•"/>
            </a:pPr>
            <a:r>
              <a:rPr lang="en-GB" dirty="0"/>
              <a:t>Induce product trial</a:t>
            </a:r>
          </a:p>
          <a:p>
            <a:pPr lvl="1">
              <a:buFont typeface="Arial" panose="020B0604020202020204" pitchFamily="34" charset="0"/>
              <a:buChar char="•"/>
            </a:pPr>
            <a:r>
              <a:rPr lang="en-GB" dirty="0"/>
              <a:t>Secure distribution in retail outlets.</a:t>
            </a:r>
          </a:p>
          <a:p>
            <a:endParaRPr lang="en-GB" dirty="0"/>
          </a:p>
        </p:txBody>
      </p:sp>
      <p:sp>
        <p:nvSpPr>
          <p:cNvPr id="5" name="Text Placeholder 4">
            <a:extLst>
              <a:ext uri="{FF2B5EF4-FFF2-40B4-BE49-F238E27FC236}">
                <a16:creationId xmlns:a16="http://schemas.microsoft.com/office/drawing/2014/main" id="{DB026EDB-A2FA-E071-02D1-F63D8E52C80C}"/>
              </a:ext>
            </a:extLst>
          </p:cNvPr>
          <p:cNvSpPr>
            <a:spLocks noGrp="1"/>
          </p:cNvSpPr>
          <p:nvPr>
            <p:ph type="body" sz="quarter" idx="3"/>
          </p:nvPr>
        </p:nvSpPr>
        <p:spPr>
          <a:solidFill>
            <a:schemeClr val="accent1">
              <a:lumMod val="60000"/>
              <a:lumOff val="40000"/>
            </a:schemeClr>
          </a:solidFill>
        </p:spPr>
        <p:txBody>
          <a:bodyPr/>
          <a:lstStyle/>
          <a:p>
            <a:r>
              <a:rPr lang="en-GB" dirty="0"/>
              <a:t>Growth Strategies</a:t>
            </a:r>
          </a:p>
        </p:txBody>
      </p:sp>
      <p:sp>
        <p:nvSpPr>
          <p:cNvPr id="6" name="Content Placeholder 5">
            <a:extLst>
              <a:ext uri="{FF2B5EF4-FFF2-40B4-BE49-F238E27FC236}">
                <a16:creationId xmlns:a16="http://schemas.microsoft.com/office/drawing/2014/main" id="{68ECD5B0-D770-572C-CB67-B5DA4CB12FB9}"/>
              </a:ext>
            </a:extLst>
          </p:cNvPr>
          <p:cNvSpPr>
            <a:spLocks noGrp="1"/>
          </p:cNvSpPr>
          <p:nvPr>
            <p:ph sz="quarter" idx="4"/>
          </p:nvPr>
        </p:nvSpPr>
        <p:spPr/>
        <p:txBody>
          <a:bodyPr/>
          <a:lstStyle/>
          <a:p>
            <a:pPr lvl="1">
              <a:buFont typeface="Arial" panose="020B0604020202020204" pitchFamily="34" charset="0"/>
              <a:buChar char="•"/>
            </a:pPr>
            <a:r>
              <a:rPr lang="en-GB" dirty="0"/>
              <a:t>Adding new models and Flanker products</a:t>
            </a:r>
          </a:p>
          <a:p>
            <a:pPr lvl="1">
              <a:buFont typeface="Arial" panose="020B0604020202020204" pitchFamily="34" charset="0"/>
              <a:buChar char="•"/>
            </a:pPr>
            <a:r>
              <a:rPr lang="en-GB" dirty="0"/>
              <a:t>Improve product quality and adding new features</a:t>
            </a:r>
          </a:p>
          <a:p>
            <a:pPr lvl="1">
              <a:buFont typeface="Arial" panose="020B0604020202020204" pitchFamily="34" charset="0"/>
              <a:buChar char="•"/>
            </a:pPr>
            <a:r>
              <a:rPr lang="en-GB" dirty="0"/>
              <a:t>Entering new market segments</a:t>
            </a:r>
          </a:p>
          <a:p>
            <a:pPr lvl="1">
              <a:buFont typeface="Arial" panose="020B0604020202020204" pitchFamily="34" charset="0"/>
              <a:buChar char="•"/>
            </a:pPr>
            <a:r>
              <a:rPr lang="en-GB" dirty="0"/>
              <a:t>Adding new distribution channels</a:t>
            </a:r>
          </a:p>
          <a:p>
            <a:pPr lvl="1">
              <a:buFont typeface="Arial" panose="020B0604020202020204" pitchFamily="34" charset="0"/>
              <a:buChar char="•"/>
            </a:pPr>
            <a:r>
              <a:rPr lang="en-GB" dirty="0"/>
              <a:t>Reducing pricing</a:t>
            </a:r>
          </a:p>
          <a:p>
            <a:endParaRPr lang="en-GB" dirty="0"/>
          </a:p>
        </p:txBody>
      </p:sp>
      <p:sp>
        <p:nvSpPr>
          <p:cNvPr id="7" name="Date Placeholder 6">
            <a:extLst>
              <a:ext uri="{FF2B5EF4-FFF2-40B4-BE49-F238E27FC236}">
                <a16:creationId xmlns:a16="http://schemas.microsoft.com/office/drawing/2014/main" id="{AC4023BB-124B-C6A4-6174-933631A27F97}"/>
              </a:ext>
            </a:extLst>
          </p:cNvPr>
          <p:cNvSpPr>
            <a:spLocks noGrp="1"/>
          </p:cNvSpPr>
          <p:nvPr>
            <p:ph type="dt" sz="half" idx="10"/>
          </p:nvPr>
        </p:nvSpPr>
        <p:spPr/>
        <p:txBody>
          <a:bodyPr/>
          <a:lstStyle/>
          <a:p>
            <a:pPr>
              <a:defRPr/>
            </a:pPr>
            <a:fld id="{9453B735-BACA-4CF9-84E6-D7AD67CD6A41}" type="datetime1">
              <a:rPr lang="en-GB" altLang="en-US" smtClean="0"/>
              <a:pPr>
                <a:defRPr/>
              </a:pPr>
              <a:t>15/04/2025</a:t>
            </a:fld>
            <a:endParaRPr lang="en-GB" altLang="en-US"/>
          </a:p>
        </p:txBody>
      </p:sp>
      <p:sp>
        <p:nvSpPr>
          <p:cNvPr id="8" name="Slide Number Placeholder 7">
            <a:extLst>
              <a:ext uri="{FF2B5EF4-FFF2-40B4-BE49-F238E27FC236}">
                <a16:creationId xmlns:a16="http://schemas.microsoft.com/office/drawing/2014/main" id="{B1D5E94A-8CC1-1DBB-8F97-CC1169225734}"/>
              </a:ext>
            </a:extLst>
          </p:cNvPr>
          <p:cNvSpPr>
            <a:spLocks noGrp="1"/>
          </p:cNvSpPr>
          <p:nvPr>
            <p:ph type="sldNum" sz="quarter" idx="11"/>
          </p:nvPr>
        </p:nvSpPr>
        <p:spPr/>
        <p:txBody>
          <a:bodyPr/>
          <a:lstStyle/>
          <a:p>
            <a:pPr>
              <a:defRPr/>
            </a:pPr>
            <a:fld id="{0669F83E-C611-4B90-8FAE-1379528B23C3}" type="slidenum">
              <a:rPr lang="en-GB" altLang="en-US" smtClean="0"/>
              <a:pPr>
                <a:defRPr/>
              </a:pPr>
              <a:t>19</a:t>
            </a:fld>
            <a:endParaRPr lang="en-GB" altLang="en-US"/>
          </a:p>
        </p:txBody>
      </p:sp>
    </p:spTree>
    <p:extLst>
      <p:ext uri="{BB962C8B-B14F-4D97-AF65-F5344CB8AC3E}">
        <p14:creationId xmlns:p14="http://schemas.microsoft.com/office/powerpoint/2010/main" val="4282655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69460-D945-3FEA-4A7E-219385CD6248}"/>
              </a:ext>
            </a:extLst>
          </p:cNvPr>
          <p:cNvSpPr>
            <a:spLocks noGrp="1"/>
          </p:cNvSpPr>
          <p:nvPr>
            <p:ph type="title"/>
          </p:nvPr>
        </p:nvSpPr>
        <p:spPr/>
        <p:txBody>
          <a:bodyPr/>
          <a:lstStyle/>
          <a:p>
            <a:r>
              <a:rPr lang="en-GB" sz="3600" b="1" dirty="0"/>
              <a:t>Product Life Cycle</a:t>
            </a:r>
            <a:endParaRPr lang="en-GB" sz="3600" dirty="0"/>
          </a:p>
        </p:txBody>
      </p:sp>
      <p:sp>
        <p:nvSpPr>
          <p:cNvPr id="3" name="Text Placeholder 2">
            <a:extLst>
              <a:ext uri="{FF2B5EF4-FFF2-40B4-BE49-F238E27FC236}">
                <a16:creationId xmlns:a16="http://schemas.microsoft.com/office/drawing/2014/main" id="{AD05CCA1-A00E-A5EB-6BE3-341008607719}"/>
              </a:ext>
            </a:extLst>
          </p:cNvPr>
          <p:cNvSpPr>
            <a:spLocks noGrp="1"/>
          </p:cNvSpPr>
          <p:nvPr>
            <p:ph type="body" idx="1"/>
          </p:nvPr>
        </p:nvSpPr>
        <p:spPr>
          <a:solidFill>
            <a:schemeClr val="accent1">
              <a:lumMod val="60000"/>
              <a:lumOff val="40000"/>
            </a:schemeClr>
          </a:solidFill>
        </p:spPr>
        <p:txBody>
          <a:bodyPr/>
          <a:lstStyle/>
          <a:p>
            <a:r>
              <a:rPr lang="en-GB" dirty="0"/>
              <a:t>Maturity Strategies</a:t>
            </a:r>
          </a:p>
        </p:txBody>
      </p:sp>
      <p:sp>
        <p:nvSpPr>
          <p:cNvPr id="4" name="Content Placeholder 3">
            <a:extLst>
              <a:ext uri="{FF2B5EF4-FFF2-40B4-BE49-F238E27FC236}">
                <a16:creationId xmlns:a16="http://schemas.microsoft.com/office/drawing/2014/main" id="{84C47D32-EB7A-1699-EA7A-62072EE46C3E}"/>
              </a:ext>
            </a:extLst>
          </p:cNvPr>
          <p:cNvSpPr>
            <a:spLocks noGrp="1"/>
          </p:cNvSpPr>
          <p:nvPr>
            <p:ph sz="half" idx="2"/>
          </p:nvPr>
        </p:nvSpPr>
        <p:spPr/>
        <p:txBody>
          <a:bodyPr/>
          <a:lstStyle/>
          <a:p>
            <a:r>
              <a:rPr lang="en-GB" sz="2000" dirty="0"/>
              <a:t>The company can adopt the following strategies to improve their profitability and reverse the decline:</a:t>
            </a:r>
          </a:p>
          <a:p>
            <a:pPr lvl="1"/>
            <a:r>
              <a:rPr lang="en-GB" dirty="0"/>
              <a:t>Market growth -&gt; Expanding the number of users</a:t>
            </a:r>
          </a:p>
          <a:p>
            <a:pPr lvl="1"/>
            <a:r>
              <a:rPr lang="en-GB" dirty="0"/>
              <a:t>Product modification -&gt; Quality or feature improvements</a:t>
            </a:r>
          </a:p>
          <a:p>
            <a:endParaRPr lang="en-GB" dirty="0"/>
          </a:p>
        </p:txBody>
      </p:sp>
      <p:sp>
        <p:nvSpPr>
          <p:cNvPr id="5" name="Text Placeholder 4">
            <a:extLst>
              <a:ext uri="{FF2B5EF4-FFF2-40B4-BE49-F238E27FC236}">
                <a16:creationId xmlns:a16="http://schemas.microsoft.com/office/drawing/2014/main" id="{27179A1A-8CFE-0841-35D5-3528C49F0DDE}"/>
              </a:ext>
            </a:extLst>
          </p:cNvPr>
          <p:cNvSpPr>
            <a:spLocks noGrp="1"/>
          </p:cNvSpPr>
          <p:nvPr>
            <p:ph type="body" sz="quarter" idx="3"/>
          </p:nvPr>
        </p:nvSpPr>
        <p:spPr>
          <a:solidFill>
            <a:schemeClr val="accent1">
              <a:lumMod val="60000"/>
              <a:lumOff val="40000"/>
            </a:schemeClr>
          </a:solidFill>
        </p:spPr>
        <p:txBody>
          <a:bodyPr/>
          <a:lstStyle/>
          <a:p>
            <a:r>
              <a:rPr lang="en-GB" dirty="0"/>
              <a:t>Decline strategies</a:t>
            </a:r>
          </a:p>
        </p:txBody>
      </p:sp>
      <p:sp>
        <p:nvSpPr>
          <p:cNvPr id="6" name="Content Placeholder 5">
            <a:extLst>
              <a:ext uri="{FF2B5EF4-FFF2-40B4-BE49-F238E27FC236}">
                <a16:creationId xmlns:a16="http://schemas.microsoft.com/office/drawing/2014/main" id="{8087D207-3980-6098-A018-F79559EB0092}"/>
              </a:ext>
            </a:extLst>
          </p:cNvPr>
          <p:cNvSpPr>
            <a:spLocks noGrp="1"/>
          </p:cNvSpPr>
          <p:nvPr>
            <p:ph sz="quarter" idx="4"/>
          </p:nvPr>
        </p:nvSpPr>
        <p:spPr/>
        <p:txBody>
          <a:bodyPr/>
          <a:lstStyle/>
          <a:p>
            <a:r>
              <a:rPr lang="en-GB" sz="2000" dirty="0"/>
              <a:t>Harvesting and divesting</a:t>
            </a:r>
          </a:p>
          <a:p>
            <a:r>
              <a:rPr lang="en-GB" sz="2000" dirty="0"/>
              <a:t>Eliminating weak products</a:t>
            </a:r>
          </a:p>
          <a:p>
            <a:endParaRPr lang="en-GB" dirty="0"/>
          </a:p>
        </p:txBody>
      </p:sp>
      <p:sp>
        <p:nvSpPr>
          <p:cNvPr id="7" name="Date Placeholder 6">
            <a:extLst>
              <a:ext uri="{FF2B5EF4-FFF2-40B4-BE49-F238E27FC236}">
                <a16:creationId xmlns:a16="http://schemas.microsoft.com/office/drawing/2014/main" id="{EDFD0AFE-89FA-4598-A1D7-2102CAB3B9B9}"/>
              </a:ext>
            </a:extLst>
          </p:cNvPr>
          <p:cNvSpPr>
            <a:spLocks noGrp="1"/>
          </p:cNvSpPr>
          <p:nvPr>
            <p:ph type="dt" sz="half" idx="10"/>
          </p:nvPr>
        </p:nvSpPr>
        <p:spPr/>
        <p:txBody>
          <a:bodyPr/>
          <a:lstStyle/>
          <a:p>
            <a:pPr>
              <a:defRPr/>
            </a:pPr>
            <a:fld id="{9453B735-BACA-4CF9-84E6-D7AD67CD6A41}" type="datetime1">
              <a:rPr lang="en-GB" altLang="en-US" smtClean="0"/>
              <a:pPr>
                <a:defRPr/>
              </a:pPr>
              <a:t>15/04/2025</a:t>
            </a:fld>
            <a:endParaRPr lang="en-GB" altLang="en-US"/>
          </a:p>
        </p:txBody>
      </p:sp>
      <p:sp>
        <p:nvSpPr>
          <p:cNvPr id="8" name="Slide Number Placeholder 7">
            <a:extLst>
              <a:ext uri="{FF2B5EF4-FFF2-40B4-BE49-F238E27FC236}">
                <a16:creationId xmlns:a16="http://schemas.microsoft.com/office/drawing/2014/main" id="{0E302992-B829-A79F-341A-C1BE7973DCD2}"/>
              </a:ext>
            </a:extLst>
          </p:cNvPr>
          <p:cNvSpPr>
            <a:spLocks noGrp="1"/>
          </p:cNvSpPr>
          <p:nvPr>
            <p:ph type="sldNum" sz="quarter" idx="11"/>
          </p:nvPr>
        </p:nvSpPr>
        <p:spPr/>
        <p:txBody>
          <a:bodyPr/>
          <a:lstStyle/>
          <a:p>
            <a:pPr>
              <a:defRPr/>
            </a:pPr>
            <a:fld id="{0669F83E-C611-4B90-8FAE-1379528B23C3}" type="slidenum">
              <a:rPr lang="en-GB" altLang="en-US" smtClean="0"/>
              <a:pPr>
                <a:defRPr/>
              </a:pPr>
              <a:t>20</a:t>
            </a:fld>
            <a:endParaRPr lang="en-GB" altLang="en-US"/>
          </a:p>
        </p:txBody>
      </p:sp>
    </p:spTree>
    <p:extLst>
      <p:ext uri="{BB962C8B-B14F-4D97-AF65-F5344CB8AC3E}">
        <p14:creationId xmlns:p14="http://schemas.microsoft.com/office/powerpoint/2010/main" val="35328918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2DD65-902A-CF7C-6716-311F4D2E326D}"/>
              </a:ext>
            </a:extLst>
          </p:cNvPr>
          <p:cNvSpPr>
            <a:spLocks noGrp="1"/>
          </p:cNvSpPr>
          <p:nvPr>
            <p:ph type="title"/>
          </p:nvPr>
        </p:nvSpPr>
        <p:spPr>
          <a:noFill/>
        </p:spPr>
        <p:txBody>
          <a:bodyPr/>
          <a:lstStyle/>
          <a:p>
            <a:r>
              <a:rPr lang="en-GB" sz="3600" b="1" dirty="0"/>
              <a:t>Summary</a:t>
            </a:r>
            <a:endParaRPr lang="en-GB" b="1" dirty="0"/>
          </a:p>
        </p:txBody>
      </p:sp>
      <p:sp>
        <p:nvSpPr>
          <p:cNvPr id="3" name="Content Placeholder 2">
            <a:extLst>
              <a:ext uri="{FF2B5EF4-FFF2-40B4-BE49-F238E27FC236}">
                <a16:creationId xmlns:a16="http://schemas.microsoft.com/office/drawing/2014/main" id="{463ACD17-6415-D87E-D401-13D3B76370BC}"/>
              </a:ext>
            </a:extLst>
          </p:cNvPr>
          <p:cNvSpPr>
            <a:spLocks noGrp="1"/>
          </p:cNvSpPr>
          <p:nvPr>
            <p:ph idx="1"/>
          </p:nvPr>
        </p:nvSpPr>
        <p:spPr/>
        <p:txBody>
          <a:bodyPr/>
          <a:lstStyle/>
          <a:p>
            <a:r>
              <a:rPr lang="en-GB" sz="2000" b="1" dirty="0"/>
              <a:t>Marketing Mix &amp; Product Concept</a:t>
            </a:r>
            <a:r>
              <a:rPr lang="en-GB" sz="2000" dirty="0"/>
              <a:t>: The marketing mix, introduced by Neil Borden and expanded by Kotler, includes Product, Price, Promotion, and Place, later adding People, Process, and Physical Evidence. Products are seen as solutions to customer needs.</a:t>
            </a:r>
          </a:p>
          <a:p>
            <a:r>
              <a:rPr lang="en-GB" sz="2000" b="1" dirty="0"/>
              <a:t>Product Choice Criteria</a:t>
            </a:r>
            <a:r>
              <a:rPr lang="en-GB" sz="2000" dirty="0"/>
              <a:t>: Consumers make decisions based on rational (price, availability, value) and emotional (lifestyle, identity, reassurance) factors.</a:t>
            </a:r>
          </a:p>
          <a:p>
            <a:r>
              <a:rPr lang="en-GB" sz="2000" b="1" dirty="0"/>
              <a:t>Product Design, Packaging, guarantees and warrantees</a:t>
            </a:r>
            <a:r>
              <a:rPr lang="en-GB" sz="2000" dirty="0"/>
              <a:t>: Effective design enhances differentiation using form, colour, and graphics. Packaging serves multiple roles, including branding, information conveyance, and product protection. Guarantees and warranties build consumer trust by reducing perceived risk.</a:t>
            </a:r>
          </a:p>
          <a:p>
            <a:pPr marL="0" indent="0">
              <a:buNone/>
            </a:pPr>
            <a:endParaRPr lang="en-GB" sz="2000" dirty="0"/>
          </a:p>
        </p:txBody>
      </p:sp>
      <p:sp>
        <p:nvSpPr>
          <p:cNvPr id="4" name="Date Placeholder 3">
            <a:extLst>
              <a:ext uri="{FF2B5EF4-FFF2-40B4-BE49-F238E27FC236}">
                <a16:creationId xmlns:a16="http://schemas.microsoft.com/office/drawing/2014/main" id="{C3BFA84E-1B43-C2B0-BB38-D2818644CF2A}"/>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0A650E5-8E27-7B3F-2DB1-E5CF3B34EF5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64842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FF00"/>
          </a:solidFill>
        </p:spPr>
        <p:txBody>
          <a:bodyPr/>
          <a:lstStyle/>
          <a:p>
            <a:r>
              <a:rPr lang="en-GB" sz="3600" b="1" dirty="0"/>
              <a:t>Case Study</a:t>
            </a:r>
          </a:p>
        </p:txBody>
      </p:sp>
      <p:sp>
        <p:nvSpPr>
          <p:cNvPr id="3" name="Content Placeholder 2"/>
          <p:cNvSpPr>
            <a:spLocks noGrp="1"/>
          </p:cNvSpPr>
          <p:nvPr>
            <p:ph idx="1"/>
          </p:nvPr>
        </p:nvSpPr>
        <p:spPr/>
        <p:txBody>
          <a:bodyPr/>
          <a:lstStyle/>
          <a:p>
            <a:r>
              <a:rPr lang="en-GB" sz="2400" dirty="0"/>
              <a:t>Read the Apple case study available in your week Moodle “Week 4 - session 1 - case study” and answer the questions.</a:t>
            </a:r>
          </a:p>
        </p:txBody>
      </p:sp>
    </p:spTree>
    <p:extLst>
      <p:ext uri="{BB962C8B-B14F-4D97-AF65-F5344CB8AC3E}">
        <p14:creationId xmlns:p14="http://schemas.microsoft.com/office/powerpoint/2010/main" val="4151509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01D47-31E2-C329-2391-4335FD71DABD}"/>
              </a:ext>
            </a:extLst>
          </p:cNvPr>
          <p:cNvSpPr>
            <a:spLocks noGrp="1"/>
          </p:cNvSpPr>
          <p:nvPr>
            <p:ph type="title"/>
          </p:nvPr>
        </p:nvSpPr>
        <p:spPr/>
        <p:txBody>
          <a:bodyPr/>
          <a:lstStyle/>
          <a:p>
            <a:r>
              <a:rPr lang="en-GB" sz="3600" b="1" dirty="0"/>
              <a:t>References</a:t>
            </a:r>
            <a:endParaRPr lang="en-GB" sz="3200" b="1" dirty="0"/>
          </a:p>
        </p:txBody>
      </p:sp>
      <p:sp>
        <p:nvSpPr>
          <p:cNvPr id="3" name="Content Placeholder 2">
            <a:extLst>
              <a:ext uri="{FF2B5EF4-FFF2-40B4-BE49-F238E27FC236}">
                <a16:creationId xmlns:a16="http://schemas.microsoft.com/office/drawing/2014/main" id="{D720B7E8-5393-ADBC-A8F9-EB9AC096ECB3}"/>
              </a:ext>
            </a:extLst>
          </p:cNvPr>
          <p:cNvSpPr>
            <a:spLocks noGrp="1"/>
          </p:cNvSpPr>
          <p:nvPr>
            <p:ph idx="1"/>
          </p:nvPr>
        </p:nvSpPr>
        <p:spPr/>
        <p:txBody>
          <a:bodyPr/>
          <a:lstStyle/>
          <a:p>
            <a:pPr marL="0" indent="0">
              <a:buNone/>
            </a:pPr>
            <a:r>
              <a:rPr lang="en-GB" sz="2000" b="0" i="0" u="none" strike="noStrike" dirty="0">
                <a:effectLst/>
              </a:rPr>
              <a:t>Hooley, G. J., </a:t>
            </a:r>
            <a:r>
              <a:rPr lang="en-GB" sz="2000" b="0" i="0" u="none" strike="noStrike" dirty="0" err="1">
                <a:effectLst/>
              </a:rPr>
              <a:t>Nicoulaud</a:t>
            </a:r>
            <a:r>
              <a:rPr lang="en-GB" sz="2000" b="0" i="0" u="none" strike="noStrike" dirty="0">
                <a:effectLst/>
              </a:rPr>
              <a:t>, B., Rudd, J. M., &amp; Lee, N. (2020) </a:t>
            </a:r>
            <a:r>
              <a:rPr lang="en-GB" sz="2000" dirty="0"/>
              <a:t>Marketing strategy and competitive positioning. Seventh edition. Harlow, England ; Pearson.</a:t>
            </a:r>
          </a:p>
          <a:p>
            <a:pPr marL="0" indent="0">
              <a:buNone/>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0" indent="0">
              <a:buNone/>
            </a:pPr>
            <a:r>
              <a:rPr lang="en-GB" sz="2000" kern="100" dirty="0">
                <a:effectLst/>
                <a:ea typeface="Aptos" panose="020B0004020202020204" pitchFamily="34" charset="0"/>
                <a:cs typeface="Times New Roman" panose="02020603050405020304" pitchFamily="18" charset="0"/>
              </a:rPr>
              <a:t>Kotler, P., Keller, K. and </a:t>
            </a:r>
            <a:r>
              <a:rPr lang="en-GB" sz="2000" kern="100" dirty="0" err="1">
                <a:effectLst/>
                <a:ea typeface="Aptos" panose="020B0004020202020204" pitchFamily="34" charset="0"/>
                <a:cs typeface="Times New Roman" panose="02020603050405020304" pitchFamily="18" charset="0"/>
              </a:rPr>
              <a:t>Chernev</a:t>
            </a:r>
            <a:r>
              <a:rPr lang="en-GB" sz="2000" kern="100" dirty="0">
                <a:effectLst/>
                <a:ea typeface="Aptos" panose="020B0004020202020204" pitchFamily="34" charset="0"/>
                <a:cs typeface="Times New Roman" panose="02020603050405020304" pitchFamily="18" charset="0"/>
              </a:rPr>
              <a:t>, A. (2021) Marketing management. 16th ed.</a:t>
            </a:r>
          </a:p>
          <a:p>
            <a:pPr marL="0" indent="0">
              <a:buNone/>
            </a:pPr>
            <a:endParaRPr lang="en-GB" dirty="0"/>
          </a:p>
        </p:txBody>
      </p:sp>
      <p:sp>
        <p:nvSpPr>
          <p:cNvPr id="4" name="Date Placeholder 3">
            <a:extLst>
              <a:ext uri="{FF2B5EF4-FFF2-40B4-BE49-F238E27FC236}">
                <a16:creationId xmlns:a16="http://schemas.microsoft.com/office/drawing/2014/main" id="{30403BFF-6AAA-D002-DFEF-FFAFFD57455B}"/>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9C7D25AA-F40F-E3FF-32D3-11F2FC145E8B}"/>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5442572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1466</Words>
  <Application>Microsoft Office PowerPoint</Application>
  <PresentationFormat>On-screen Show (4:3)</PresentationFormat>
  <Paragraphs>183</Paragraphs>
  <Slides>23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Myriad Pro</vt:lpstr>
      <vt:lpstr>Aptos</vt:lpstr>
      <vt:lpstr>Arial</vt:lpstr>
      <vt:lpstr>Source Sans Pro</vt:lpstr>
      <vt:lpstr>Verdana</vt:lpstr>
      <vt:lpstr>20140311PresentationUWTSDTemplate</vt:lpstr>
      <vt:lpstr>Marketing Mix  “Focus on Product” LCLM7024              Week 4 – Session 1 </vt:lpstr>
      <vt:lpstr>Content of the Session</vt:lpstr>
      <vt:lpstr>Marketing Mix</vt:lpstr>
      <vt:lpstr>Marketing Mix</vt:lpstr>
      <vt:lpstr>Product</vt:lpstr>
      <vt:lpstr>Key Product/Service Concepts</vt:lpstr>
      <vt:lpstr>Product/Service Choice Criteria  (1 of 4)</vt:lpstr>
      <vt:lpstr>Product/service Choice Criteria  (2 of 4)</vt:lpstr>
      <vt:lpstr>Practical &amp; Rational Overt  (3 of 4)</vt:lpstr>
      <vt:lpstr>Symbolic &amp; Emotional Covert  (4 of 4)</vt:lpstr>
      <vt:lpstr>Levels of Product</vt:lpstr>
      <vt:lpstr>Product/Service Differentiation</vt:lpstr>
      <vt:lpstr>Product Design</vt:lpstr>
      <vt:lpstr>PowerPoint Presentation</vt:lpstr>
      <vt:lpstr>Product Packaging and Labelling</vt:lpstr>
      <vt:lpstr>Product Guarantees and Warranties </vt:lpstr>
      <vt:lpstr>Product Life Cycle</vt:lpstr>
      <vt:lpstr>Product Life Cycle</vt:lpstr>
      <vt:lpstr>Product Life Cycle</vt:lpstr>
      <vt:lpstr>Product Life Cycle</vt:lpstr>
      <vt:lpstr>Summary</vt:lpstr>
      <vt:lpstr>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186</cp:revision>
  <cp:lastPrinted>2022-03-08T18:23:15Z</cp:lastPrinted>
  <dcterms:created xsi:type="dcterms:W3CDTF">2002-10-07T19:43:58Z</dcterms:created>
  <dcterms:modified xsi:type="dcterms:W3CDTF">2025-04-15T16:10:18Z</dcterms:modified>
</cp:coreProperties>
</file>