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92C025-2CA0-437D-94DF-5D14192130BD}" v="62" dt="2026-08-10T06:31:55.2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72676" autoAdjust="0"/>
  </p:normalViewPr>
  <p:slideViewPr>
    <p:cSldViewPr>
      <p:cViewPr varScale="1">
        <p:scale>
          <a:sx n="96" d="100"/>
          <a:sy n="96" d="100"/>
        </p:scale>
        <p:origin x="979" y="62"/>
      </p:cViewPr>
      <p:guideLst>
        <p:guide orient="horz" pos="2160"/>
        <p:guide pos="2880"/>
      </p:guideLst>
    </p:cSldViewPr>
  </p:slideViewPr>
  <p:outlineViewPr>
    <p:cViewPr>
      <p:scale>
        <a:sx n="33" d="100"/>
        <a:sy n="33" d="100"/>
      </p:scale>
      <p:origin x="0" y="0"/>
    </p:cViewPr>
  </p:outlineViewPr>
  <p:notesTextViewPr>
    <p:cViewPr>
      <p:scale>
        <a:sx n="200" d="100"/>
        <a:sy n="200" d="100"/>
      </p:scale>
      <p:origin x="0" y="-229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ice afriyie" userId="4aa13eaf8bc31486" providerId="LiveId" clId="{436CAC6E-C964-4040-B9D5-6463E2238BB8}"/>
    <pc:docChg chg="custSel modSld">
      <pc:chgData name="bernice afriyie" userId="4aa13eaf8bc31486" providerId="LiveId" clId="{436CAC6E-C964-4040-B9D5-6463E2238BB8}" dt="2026-08-10T06:31:55.288" v="151"/>
      <pc:docMkLst>
        <pc:docMk/>
      </pc:docMkLst>
      <pc:sldChg chg="addSp delSp modSp mod modTransition modAnim">
        <pc:chgData name="bernice afriyie" userId="4aa13eaf8bc31486" providerId="LiveId" clId="{436CAC6E-C964-4040-B9D5-6463E2238BB8}" dt="2026-08-10T05:24:43.147" v="127"/>
        <pc:sldMkLst>
          <pc:docMk/>
          <pc:sldMk cId="0" sldId="277"/>
        </pc:sldMkLst>
        <pc:spChg chg="mod">
          <ac:chgData name="bernice afriyie" userId="4aa13eaf8bc31486" providerId="LiveId" clId="{436CAC6E-C964-4040-B9D5-6463E2238BB8}" dt="2026-07-31T14:33:28.969" v="95" actId="20577"/>
          <ac:spMkLst>
            <pc:docMk/>
            <pc:sldMk cId="0" sldId="277"/>
            <ac:spMk id="6147" creationId="{00000000-0000-0000-0000-000000000000}"/>
          </ac:spMkLst>
        </pc:spChg>
        <pc:picChg chg="add del mod">
          <ac:chgData name="bernice afriyie" userId="4aa13eaf8bc31486" providerId="LiveId" clId="{436CAC6E-C964-4040-B9D5-6463E2238BB8}" dt="2026-08-10T04:50:51.561" v="124"/>
          <ac:picMkLst>
            <pc:docMk/>
            <pc:sldMk cId="0" sldId="277"/>
            <ac:picMk id="4" creationId="{EEFF0972-8CE2-F0B5-F608-DB8E4151657A}"/>
          </ac:picMkLst>
        </pc:picChg>
        <pc:picChg chg="add del mod">
          <ac:chgData name="bernice afriyie" userId="4aa13eaf8bc31486" providerId="LiveId" clId="{436CAC6E-C964-4040-B9D5-6463E2238BB8}" dt="2026-08-10T05:23:19.409" v="126"/>
          <ac:picMkLst>
            <pc:docMk/>
            <pc:sldMk cId="0" sldId="277"/>
            <ac:picMk id="5" creationId="{67A73906-C49B-FEF1-26CA-A0744F5F8962}"/>
          </ac:picMkLst>
        </pc:picChg>
        <pc:picChg chg="add mod">
          <ac:chgData name="bernice afriyie" userId="4aa13eaf8bc31486" providerId="LiveId" clId="{436CAC6E-C964-4040-B9D5-6463E2238BB8}" dt="2026-08-10T05:24:43.147" v="127"/>
          <ac:picMkLst>
            <pc:docMk/>
            <pc:sldMk cId="0" sldId="277"/>
            <ac:picMk id="11" creationId="{E8718ED5-5BD1-F44A-854E-1346DCCA2B80}"/>
          </ac:picMkLst>
        </pc:picChg>
      </pc:sldChg>
      <pc:sldChg chg="addSp delSp modSp mod modTransition modAnim">
        <pc:chgData name="bernice afriyie" userId="4aa13eaf8bc31486" providerId="LiveId" clId="{436CAC6E-C964-4040-B9D5-6463E2238BB8}" dt="2026-08-10T05:36:19.065" v="132"/>
        <pc:sldMkLst>
          <pc:docMk/>
          <pc:sldMk cId="711734170" sldId="442"/>
        </pc:sldMkLst>
        <pc:picChg chg="add del mod">
          <ac:chgData name="bernice afriyie" userId="4aa13eaf8bc31486" providerId="LiveId" clId="{436CAC6E-C964-4040-B9D5-6463E2238BB8}" dt="2026-08-09T22:25:34.691" v="108"/>
          <ac:picMkLst>
            <pc:docMk/>
            <pc:sldMk cId="711734170" sldId="442"/>
            <ac:picMk id="8" creationId="{12245D61-36DA-46D2-04BE-C1C765B0F456}"/>
          </ac:picMkLst>
        </pc:picChg>
        <pc:picChg chg="add del mod">
          <ac:chgData name="bernice afriyie" userId="4aa13eaf8bc31486" providerId="LiveId" clId="{436CAC6E-C964-4040-B9D5-6463E2238BB8}" dt="2026-08-10T05:32:39.845" v="131"/>
          <ac:picMkLst>
            <pc:docMk/>
            <pc:sldMk cId="711734170" sldId="442"/>
            <ac:picMk id="8" creationId="{64933C49-1CAB-D854-FD16-13F8F76496F9}"/>
          </ac:picMkLst>
        </pc:picChg>
        <pc:picChg chg="add mod">
          <ac:chgData name="bernice afriyie" userId="4aa13eaf8bc31486" providerId="LiveId" clId="{436CAC6E-C964-4040-B9D5-6463E2238BB8}" dt="2026-08-10T05:36:19.065" v="132"/>
          <ac:picMkLst>
            <pc:docMk/>
            <pc:sldMk cId="711734170" sldId="442"/>
            <ac:picMk id="11" creationId="{4F9E584B-C478-8EDE-CC98-BD05FF3D38DC}"/>
          </ac:picMkLst>
        </pc:picChg>
        <pc:picChg chg="add del mod">
          <ac:chgData name="bernice afriyie" userId="4aa13eaf8bc31486" providerId="LiveId" clId="{436CAC6E-C964-4040-B9D5-6463E2238BB8}" dt="2026-08-10T04:47:42.652" v="122"/>
          <ac:picMkLst>
            <pc:docMk/>
            <pc:sldMk cId="711734170" sldId="442"/>
            <ac:picMk id="14" creationId="{75B06452-DD44-D8C7-41FA-40FE446F7731}"/>
          </ac:picMkLst>
        </pc:picChg>
      </pc:sldChg>
      <pc:sldChg chg="addSp delSp modSp modTransition modAnim">
        <pc:chgData name="bernice afriyie" userId="4aa13eaf8bc31486" providerId="LiveId" clId="{436CAC6E-C964-4040-B9D5-6463E2238BB8}" dt="2026-08-10T06:31:55.288" v="151"/>
        <pc:sldMkLst>
          <pc:docMk/>
          <pc:sldMk cId="3521001056" sldId="450"/>
        </pc:sldMkLst>
        <pc:picChg chg="add del mod">
          <ac:chgData name="bernice afriyie" userId="4aa13eaf8bc31486" providerId="LiveId" clId="{436CAC6E-C964-4040-B9D5-6463E2238BB8}" dt="2026-08-10T04:50:51.561" v="124"/>
          <ac:picMkLst>
            <pc:docMk/>
            <pc:sldMk cId="3521001056" sldId="450"/>
            <ac:picMk id="7" creationId="{D37702A4-8660-E9E4-FC78-CA6B3E11CBB2}"/>
          </ac:picMkLst>
        </pc:picChg>
        <pc:picChg chg="add mod">
          <ac:chgData name="bernice afriyie" userId="4aa13eaf8bc31486" providerId="LiveId" clId="{436CAC6E-C964-4040-B9D5-6463E2238BB8}" dt="2026-08-10T06:31:55.288" v="151"/>
          <ac:picMkLst>
            <pc:docMk/>
            <pc:sldMk cId="3521001056" sldId="450"/>
            <ac:picMk id="9" creationId="{D0B5D49D-4E2D-D7C4-5924-323EBA6A347D}"/>
          </ac:picMkLst>
        </pc:picChg>
      </pc:sldChg>
      <pc:sldChg chg="addSp delSp modSp modTransition modAnim">
        <pc:chgData name="bernice afriyie" userId="4aa13eaf8bc31486" providerId="LiveId" clId="{436CAC6E-C964-4040-B9D5-6463E2238BB8}" dt="2026-08-10T06:22:56.896" v="148"/>
        <pc:sldMkLst>
          <pc:docMk/>
          <pc:sldMk cId="1688727333" sldId="452"/>
        </pc:sldMkLst>
        <pc:picChg chg="add del mod">
          <ac:chgData name="bernice afriyie" userId="4aa13eaf8bc31486" providerId="LiveId" clId="{436CAC6E-C964-4040-B9D5-6463E2238BB8}" dt="2026-08-10T04:39:06.229" v="119"/>
          <ac:picMkLst>
            <pc:docMk/>
            <pc:sldMk cId="1688727333" sldId="452"/>
            <ac:picMk id="8" creationId="{777D2056-6B24-AC3D-37EC-67A202F8267E}"/>
          </ac:picMkLst>
        </pc:picChg>
        <pc:picChg chg="add del mod">
          <ac:chgData name="bernice afriyie" userId="4aa13eaf8bc31486" providerId="LiveId" clId="{436CAC6E-C964-4040-B9D5-6463E2238BB8}" dt="2026-08-10T05:44:44.991" v="137"/>
          <ac:picMkLst>
            <pc:docMk/>
            <pc:sldMk cId="1688727333" sldId="452"/>
            <ac:picMk id="8" creationId="{DC2249E5-374F-E094-D76B-3C931799D87D}"/>
          </ac:picMkLst>
        </pc:picChg>
        <pc:picChg chg="add del mod">
          <ac:chgData name="bernice afriyie" userId="4aa13eaf8bc31486" providerId="LiveId" clId="{436CAC6E-C964-4040-B9D5-6463E2238BB8}" dt="2026-08-10T05:46:21.239" v="139"/>
          <ac:picMkLst>
            <pc:docMk/>
            <pc:sldMk cId="1688727333" sldId="452"/>
            <ac:picMk id="11" creationId="{FCAA341F-01B9-D53A-5224-27D8316528A8}"/>
          </ac:picMkLst>
        </pc:picChg>
        <pc:picChg chg="add del mod">
          <ac:chgData name="bernice afriyie" userId="4aa13eaf8bc31486" providerId="LiveId" clId="{436CAC6E-C964-4040-B9D5-6463E2238BB8}" dt="2026-08-10T05:48:34.349" v="141"/>
          <ac:picMkLst>
            <pc:docMk/>
            <pc:sldMk cId="1688727333" sldId="452"/>
            <ac:picMk id="14" creationId="{FE78555B-155D-94A4-2E06-1DAB3152F410}"/>
          </ac:picMkLst>
        </pc:picChg>
        <pc:picChg chg="add del mod">
          <ac:chgData name="bernice afriyie" userId="4aa13eaf8bc31486" providerId="LiveId" clId="{436CAC6E-C964-4040-B9D5-6463E2238BB8}" dt="2026-08-10T05:55:17.680" v="145"/>
          <ac:picMkLst>
            <pc:docMk/>
            <pc:sldMk cId="1688727333" sldId="452"/>
            <ac:picMk id="18" creationId="{1DE877DA-D8FE-DD7A-10C4-05B2B53FBD16}"/>
          </ac:picMkLst>
        </pc:picChg>
        <pc:picChg chg="add del mod">
          <ac:chgData name="bernice afriyie" userId="4aa13eaf8bc31486" providerId="LiveId" clId="{436CAC6E-C964-4040-B9D5-6463E2238BB8}" dt="2026-08-10T05:57:34.024" v="147"/>
          <ac:picMkLst>
            <pc:docMk/>
            <pc:sldMk cId="1688727333" sldId="452"/>
            <ac:picMk id="21" creationId="{14780895-9330-00B8-3405-5BD59B1116E9}"/>
          </ac:picMkLst>
        </pc:picChg>
        <pc:picChg chg="add mod">
          <ac:chgData name="bernice afriyie" userId="4aa13eaf8bc31486" providerId="LiveId" clId="{436CAC6E-C964-4040-B9D5-6463E2238BB8}" dt="2026-08-10T06:22:56.896" v="148"/>
          <ac:picMkLst>
            <pc:docMk/>
            <pc:sldMk cId="1688727333" sldId="452"/>
            <ac:picMk id="24" creationId="{45282E05-D28F-9B19-C7FB-9A1CD5C4E60E}"/>
          </ac:picMkLst>
        </pc:picChg>
      </pc:sldChg>
      <pc:sldChg chg="addSp delSp modSp modTransition modAnim">
        <pc:chgData name="bernice afriyie" userId="4aa13eaf8bc31486" providerId="LiveId" clId="{436CAC6E-C964-4040-B9D5-6463E2238BB8}" dt="2026-08-10T06:29:06.840" v="150"/>
        <pc:sldMkLst>
          <pc:docMk/>
          <pc:sldMk cId="1278544363" sldId="454"/>
        </pc:sldMkLst>
        <pc:picChg chg="add del mod">
          <ac:chgData name="bernice afriyie" userId="4aa13eaf8bc31486" providerId="LiveId" clId="{436CAC6E-C964-4040-B9D5-6463E2238BB8}" dt="2026-08-10T04:50:51.561" v="124"/>
          <ac:picMkLst>
            <pc:docMk/>
            <pc:sldMk cId="1278544363" sldId="454"/>
            <ac:picMk id="9" creationId="{A33E49F4-B358-0629-7637-F0D68F56803F}"/>
          </ac:picMkLst>
        </pc:picChg>
        <pc:picChg chg="add mod">
          <ac:chgData name="bernice afriyie" userId="4aa13eaf8bc31486" providerId="LiveId" clId="{436CAC6E-C964-4040-B9D5-6463E2238BB8}" dt="2026-08-10T06:29:06.840" v="150"/>
          <ac:picMkLst>
            <pc:docMk/>
            <pc:sldMk cId="1278544363" sldId="454"/>
            <ac:picMk id="10" creationId="{223BB703-67AF-2682-7069-18DF2E332171}"/>
          </ac:picMkLst>
        </pc:picChg>
      </pc:sldChg>
      <pc:sldChg chg="addSp delSp modSp mod modTransition modAnim">
        <pc:chgData name="bernice afriyie" userId="4aa13eaf8bc31486" providerId="LiveId" clId="{436CAC6E-C964-4040-B9D5-6463E2238BB8}" dt="2026-08-10T05:26:25.612" v="128"/>
        <pc:sldMkLst>
          <pc:docMk/>
          <pc:sldMk cId="1044028000" sldId="455"/>
        </pc:sldMkLst>
        <pc:spChg chg="mod">
          <ac:chgData name="bernice afriyie" userId="4aa13eaf8bc31486" providerId="LiveId" clId="{436CAC6E-C964-4040-B9D5-6463E2238BB8}" dt="2026-07-23T16:14:05.922" v="0" actId="313"/>
          <ac:spMkLst>
            <pc:docMk/>
            <pc:sldMk cId="1044028000" sldId="455"/>
            <ac:spMk id="3" creationId="{0F63D4A8-101E-12D0-65B2-FF0482C77A7B}"/>
          </ac:spMkLst>
        </pc:spChg>
        <pc:picChg chg="add del mod">
          <ac:chgData name="bernice afriyie" userId="4aa13eaf8bc31486" providerId="LiveId" clId="{436CAC6E-C964-4040-B9D5-6463E2238BB8}" dt="2026-08-10T04:50:51.561" v="124"/>
          <ac:picMkLst>
            <pc:docMk/>
            <pc:sldMk cId="1044028000" sldId="455"/>
            <ac:picMk id="10" creationId="{73FF313E-7F27-E202-8D06-174087C7EC58}"/>
          </ac:picMkLst>
        </pc:picChg>
        <pc:picChg chg="add mod">
          <ac:chgData name="bernice afriyie" userId="4aa13eaf8bc31486" providerId="LiveId" clId="{436CAC6E-C964-4040-B9D5-6463E2238BB8}" dt="2026-08-10T05:26:25.612" v="128"/>
          <ac:picMkLst>
            <pc:docMk/>
            <pc:sldMk cId="1044028000" sldId="455"/>
            <ac:picMk id="11" creationId="{BE77C90C-1DC3-D41B-5313-B78EE27B1370}"/>
          </ac:picMkLst>
        </pc:picChg>
      </pc:sldChg>
      <pc:sldChg chg="addSp delSp modSp mod modTransition modAnim">
        <pc:chgData name="bernice afriyie" userId="4aa13eaf8bc31486" providerId="LiveId" clId="{436CAC6E-C964-4040-B9D5-6463E2238BB8}" dt="2026-08-10T05:30:35.957" v="129"/>
        <pc:sldMkLst>
          <pc:docMk/>
          <pc:sldMk cId="1196154705" sldId="456"/>
        </pc:sldMkLst>
        <pc:picChg chg="add mod">
          <ac:chgData name="bernice afriyie" userId="4aa13eaf8bc31486" providerId="LiveId" clId="{436CAC6E-C964-4040-B9D5-6463E2238BB8}" dt="2026-08-10T05:30:35.957" v="129"/>
          <ac:picMkLst>
            <pc:docMk/>
            <pc:sldMk cId="1196154705" sldId="456"/>
            <ac:picMk id="10" creationId="{1858ADE3-98F9-AD58-1248-23ACB2A4A57B}"/>
          </ac:picMkLst>
        </pc:picChg>
        <pc:picChg chg="add del mod">
          <ac:chgData name="bernice afriyie" userId="4aa13eaf8bc31486" providerId="LiveId" clId="{436CAC6E-C964-4040-B9D5-6463E2238BB8}" dt="2026-08-10T04:50:27.076" v="123"/>
          <ac:picMkLst>
            <pc:docMk/>
            <pc:sldMk cId="1196154705" sldId="456"/>
            <ac:picMk id="10" creationId="{FE7B087C-4E78-D4B4-689B-0B056B2C73D8}"/>
          </ac:picMkLst>
        </pc:picChg>
      </pc:sldChg>
      <pc:sldChg chg="addSp delSp modSp mod modTransition modAnim">
        <pc:chgData name="bernice afriyie" userId="4aa13eaf8bc31486" providerId="LiveId" clId="{436CAC6E-C964-4040-B9D5-6463E2238BB8}" dt="2026-08-10T05:40:33.136" v="134"/>
        <pc:sldMkLst>
          <pc:docMk/>
          <pc:sldMk cId="425489401" sldId="457"/>
        </pc:sldMkLst>
        <pc:spChg chg="mod">
          <ac:chgData name="bernice afriyie" userId="4aa13eaf8bc31486" providerId="LiveId" clId="{436CAC6E-C964-4040-B9D5-6463E2238BB8}" dt="2026-07-23T16:21:52.199" v="36" actId="20577"/>
          <ac:spMkLst>
            <pc:docMk/>
            <pc:sldMk cId="425489401" sldId="457"/>
            <ac:spMk id="2" creationId="{9569B926-B65F-3EB5-92BB-DC40BD793F0D}"/>
          </ac:spMkLst>
        </pc:spChg>
        <pc:picChg chg="add mod">
          <ac:chgData name="bernice afriyie" userId="4aa13eaf8bc31486" providerId="LiveId" clId="{436CAC6E-C964-4040-B9D5-6463E2238BB8}" dt="2026-08-10T05:40:33.136" v="134"/>
          <ac:picMkLst>
            <pc:docMk/>
            <pc:sldMk cId="425489401" sldId="457"/>
            <ac:picMk id="10" creationId="{217020D6-7107-3FFA-A889-68833E2A729F}"/>
          </ac:picMkLst>
        </pc:picChg>
        <pc:picChg chg="add del mod">
          <ac:chgData name="bernice afriyie" userId="4aa13eaf8bc31486" providerId="LiveId" clId="{436CAC6E-C964-4040-B9D5-6463E2238BB8}" dt="2026-08-10T04:42:18.854" v="120"/>
          <ac:picMkLst>
            <pc:docMk/>
            <pc:sldMk cId="425489401" sldId="457"/>
            <ac:picMk id="10" creationId="{8882FCAB-E7A1-F224-50C8-2B1301ED60F8}"/>
          </ac:picMkLst>
        </pc:picChg>
      </pc:sldChg>
      <pc:sldChg chg="addSp delSp modSp mod modTransition modAnim">
        <pc:chgData name="bernice afriyie" userId="4aa13eaf8bc31486" providerId="LiveId" clId="{436CAC6E-C964-4040-B9D5-6463E2238BB8}" dt="2026-08-10T05:38:46.682" v="133"/>
        <pc:sldMkLst>
          <pc:docMk/>
          <pc:sldMk cId="2070946817" sldId="458"/>
        </pc:sldMkLst>
        <pc:spChg chg="mod">
          <ac:chgData name="bernice afriyie" userId="4aa13eaf8bc31486" providerId="LiveId" clId="{436CAC6E-C964-4040-B9D5-6463E2238BB8}" dt="2026-07-23T16:22:57.239" v="52" actId="20577"/>
          <ac:spMkLst>
            <pc:docMk/>
            <pc:sldMk cId="2070946817" sldId="458"/>
            <ac:spMk id="2" creationId="{33B924A3-1440-EE2D-BFA7-E4E87ED0695F}"/>
          </ac:spMkLst>
        </pc:spChg>
        <pc:picChg chg="add mod">
          <ac:chgData name="bernice afriyie" userId="4aa13eaf8bc31486" providerId="LiveId" clId="{436CAC6E-C964-4040-B9D5-6463E2238BB8}" dt="2026-08-10T05:38:46.682" v="133"/>
          <ac:picMkLst>
            <pc:docMk/>
            <pc:sldMk cId="2070946817" sldId="458"/>
            <ac:picMk id="11" creationId="{589E08B5-CCF7-8ADC-F2CC-D90C40CB11C7}"/>
          </ac:picMkLst>
        </pc:picChg>
        <pc:picChg chg="add del mod">
          <ac:chgData name="bernice afriyie" userId="4aa13eaf8bc31486" providerId="LiveId" clId="{436CAC6E-C964-4040-B9D5-6463E2238BB8}" dt="2026-08-10T04:45:01.472" v="121"/>
          <ac:picMkLst>
            <pc:docMk/>
            <pc:sldMk cId="2070946817" sldId="458"/>
            <ac:picMk id="12" creationId="{73AA4668-BB83-9389-9C2D-E73250E3208D}"/>
          </ac:picMkLst>
        </pc:picChg>
      </pc:sldChg>
      <pc:sldChg chg="addSp delSp modSp modTransition modAnim">
        <pc:chgData name="bernice afriyie" userId="4aa13eaf8bc31486" providerId="LiveId" clId="{436CAC6E-C964-4040-B9D5-6463E2238BB8}" dt="2026-08-10T06:24:47.842" v="149"/>
        <pc:sldMkLst>
          <pc:docMk/>
          <pc:sldMk cId="872766868" sldId="459"/>
        </pc:sldMkLst>
        <pc:picChg chg="add del mod">
          <ac:chgData name="bernice afriyie" userId="4aa13eaf8bc31486" providerId="LiveId" clId="{436CAC6E-C964-4040-B9D5-6463E2238BB8}" dt="2026-08-10T04:50:51.561" v="124"/>
          <ac:picMkLst>
            <pc:docMk/>
            <pc:sldMk cId="872766868" sldId="459"/>
            <ac:picMk id="10" creationId="{E7B1814B-D509-FF83-451D-EDE6C4F8A25D}"/>
          </ac:picMkLst>
        </pc:picChg>
        <pc:picChg chg="add mod">
          <ac:chgData name="bernice afriyie" userId="4aa13eaf8bc31486" providerId="LiveId" clId="{436CAC6E-C964-4040-B9D5-6463E2238BB8}" dt="2026-08-10T06:24:47.842" v="149"/>
          <ac:picMkLst>
            <pc:docMk/>
            <pc:sldMk cId="872766868" sldId="459"/>
            <ac:picMk id="15" creationId="{9BFC6A8C-B3ED-8E84-8515-CDC89149B643}"/>
          </ac:picMkLst>
        </pc:picChg>
      </pc:sldChg>
      <pc:sldChg chg="addSp delSp modSp mod modTransition modAnim">
        <pc:chgData name="bernice afriyie" userId="4aa13eaf8bc31486" providerId="LiveId" clId="{436CAC6E-C964-4040-B9D5-6463E2238BB8}" dt="2026-08-10T05:54:22.422" v="143"/>
        <pc:sldMkLst>
          <pc:docMk/>
          <pc:sldMk cId="3418309274" sldId="460"/>
        </pc:sldMkLst>
        <pc:spChg chg="mod">
          <ac:chgData name="bernice afriyie" userId="4aa13eaf8bc31486" providerId="LiveId" clId="{436CAC6E-C964-4040-B9D5-6463E2238BB8}" dt="2026-07-23T16:21:39.404" v="19" actId="20577"/>
          <ac:spMkLst>
            <pc:docMk/>
            <pc:sldMk cId="3418309274" sldId="460"/>
            <ac:spMk id="2" creationId="{9DFE0124-C10B-2C22-8E26-7781C9788DBB}"/>
          </ac:spMkLst>
        </pc:spChg>
        <pc:picChg chg="add del mod">
          <ac:chgData name="bernice afriyie" userId="4aa13eaf8bc31486" providerId="LiveId" clId="{436CAC6E-C964-4040-B9D5-6463E2238BB8}" dt="2026-08-10T04:50:51.561" v="124"/>
          <ac:picMkLst>
            <pc:docMk/>
            <pc:sldMk cId="3418309274" sldId="460"/>
            <ac:picMk id="10" creationId="{0805618D-4A8B-2662-635B-4EC74345588C}"/>
          </ac:picMkLst>
        </pc:picChg>
        <pc:picChg chg="add del mod">
          <ac:chgData name="bernice afriyie" userId="4aa13eaf8bc31486" providerId="LiveId" clId="{436CAC6E-C964-4040-B9D5-6463E2238BB8}" dt="2026-08-10T05:50:31.110" v="142"/>
          <ac:picMkLst>
            <pc:docMk/>
            <pc:sldMk cId="3418309274" sldId="460"/>
            <ac:picMk id="10" creationId="{8CDD2520-407A-6511-00BB-2475C1D65DEB}"/>
          </ac:picMkLst>
        </pc:picChg>
        <pc:picChg chg="add mod">
          <ac:chgData name="bernice afriyie" userId="4aa13eaf8bc31486" providerId="LiveId" clId="{436CAC6E-C964-4040-B9D5-6463E2238BB8}" dt="2026-08-10T05:54:22.422" v="143"/>
          <ac:picMkLst>
            <pc:docMk/>
            <pc:sldMk cId="3418309274" sldId="460"/>
            <ac:picMk id="13" creationId="{F2187850-D75B-1127-4238-12767D128C3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AS" sz="1200" b="1" kern="1200" dirty="0">
                <a:solidFill>
                  <a:schemeClr val="tx1"/>
                </a:solidFill>
                <a:effectLst/>
                <a:latin typeface="Arial" panose="020B0604020202020204" pitchFamily="34" charset="0"/>
                <a:ea typeface="+mn-ea"/>
                <a:cs typeface="+mn-cs"/>
              </a:rPr>
              <a:t>Introduction </a:t>
            </a:r>
            <a:endParaRPr kumimoji="1" lang="en-A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The presentation will be based on Mr James Carter which is a fictional 55-year office admin who was diagnosed with Type 2 Diabetes Mellitus. Insulin resistance occurs when the cells in the body stop responding to insulin, resulting in high blood sugar and possible issues like heart disease, kidney disease and nerve damage. The presentation will focus on creating a care plan for the patient that will help them to achieve effective control of their blood sugar levels, practice healthier lifestyle choices and minimise long-term complications using evidence-based interventions (NICE, 2022).</a:t>
            </a:r>
            <a:endParaRPr kumimoji="1" lang="en-AS" sz="1200" kern="1200" dirty="0">
              <a:solidFill>
                <a:schemeClr val="tx1"/>
              </a:solidFill>
              <a:effectLst/>
              <a:latin typeface="Arial" panose="020B0604020202020204" pitchFamily="34" charset="0"/>
              <a:ea typeface="+mn-ea"/>
              <a:cs typeface="+mn-cs"/>
            </a:endParaRPr>
          </a:p>
          <a:p>
            <a:endParaRPr lang="en-A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9564176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AS" sz="1200" b="1" kern="1200" dirty="0">
                <a:solidFill>
                  <a:schemeClr val="tx1"/>
                </a:solidFill>
                <a:effectLst/>
                <a:latin typeface="Arial" panose="020B0604020202020204" pitchFamily="34" charset="0"/>
                <a:ea typeface="+mn-ea"/>
                <a:cs typeface="+mn-cs"/>
              </a:rPr>
              <a:t>Information about the Person</a:t>
            </a:r>
            <a:endParaRPr kumimoji="1" lang="en-A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Mr James Carter is a 55 year old married office administrator who works mostly sitting at a work station. Recently he was diagnosed with Type 2 Diabetes Mellitus after being complaint of excessive Thirst, Frequent urination, Fatigue and Occasional blurring of vision. He is obese (BMI 31kg/m²) and has hypertension of 148/92mmHg. His Haemoglobin A1c (HbA1c) is 64 mmol/mol. These indicates poor blood glucose control. Mr Carter eats a diet of too many processed foods, barely exercises and uses about ten cigarettes a day. These lifestyle behaviours can make him insulin resistant and make him more likely to develop long term complications of Diabetes (Diabetes UK, 2024).</a:t>
            </a:r>
            <a:endParaRPr kumimoji="1" lang="en-AS" sz="1200" kern="1200" dirty="0">
              <a:solidFill>
                <a:schemeClr val="tx1"/>
              </a:solidFill>
              <a:effectLst/>
              <a:latin typeface="Arial" panose="020B0604020202020204" pitchFamily="34" charset="0"/>
              <a:ea typeface="+mn-ea"/>
              <a:cs typeface="+mn-cs"/>
            </a:endParaRPr>
          </a:p>
          <a:p>
            <a:endParaRPr lang="en-A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07029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AS" sz="1200" b="1" kern="1200" dirty="0">
                <a:solidFill>
                  <a:schemeClr val="tx1"/>
                </a:solidFill>
                <a:effectLst/>
                <a:latin typeface="Arial" panose="020B0604020202020204" pitchFamily="34" charset="0"/>
                <a:ea typeface="+mn-ea"/>
                <a:cs typeface="+mn-cs"/>
              </a:rPr>
              <a:t>Anatomy and Physiology </a:t>
            </a:r>
            <a:endParaRPr kumimoji="1" lang="en-A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Pancreas is an important gland in the endocrine system which is responsible for controlling the blood glucose level, producing insulin from special cells known as beta cells in the islets of Langerhans. Normally, insulin lets glucose in the bloodstream into cells to provide energy. However, in Type 2 Diabetes Mellitus, the body tissues eventually become insulin resistant so that glucose is not taken into the cells efficiently. Eventually, the pancreas adapts to the greater demand by increasing its output of insulin but after a while the beta cells lose their efficiency and hyperglycaemia continues. High blood sugar levels for a long period can affect blood vessels, nerves and organs are leading to complications such as heart and blood vessel disease, kidney failure, diabetic retinopathy and peripheral neuropathy. Early diagnosis and good management can help mitigate the disease's progression which in turn improves long-term health outcomes (Galicia-Garcia et al., 2020).</a:t>
            </a:r>
            <a:endParaRPr kumimoji="1" lang="en-AS" sz="1200" kern="1200" dirty="0">
              <a:solidFill>
                <a:schemeClr val="tx1"/>
              </a:solidFill>
              <a:effectLst/>
              <a:latin typeface="Arial" panose="020B0604020202020204" pitchFamily="34" charset="0"/>
              <a:ea typeface="+mn-ea"/>
              <a:cs typeface="+mn-cs"/>
            </a:endParaRPr>
          </a:p>
          <a:p>
            <a:endParaRPr lang="en-A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25052600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AS" sz="1200" b="1" kern="1200" dirty="0">
                <a:solidFill>
                  <a:schemeClr val="tx1"/>
                </a:solidFill>
                <a:effectLst/>
                <a:latin typeface="Arial" panose="020B0604020202020204" pitchFamily="34" charset="0"/>
                <a:ea typeface="+mn-ea"/>
                <a:cs typeface="+mn-cs"/>
              </a:rPr>
              <a:t>Care Plan (1/3): Lifestyle and Health Behaviour </a:t>
            </a:r>
            <a:endParaRPr kumimoji="1" lang="en-A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Mr Carter's diabetes management plan is based around lifestyle. Children should be encouraged to eat a healthy diet with plenty of whole grains, vegetables, lean protein and foods rich in fibre and avoiding sugary drinks, processed meals and foods with saturated fat. Slowly losing weight will increase the sensitivity of insulin and allow proper management of blood glucose. It should also be implemented his exercise program which should be at least 150 minutes of moderate activity per week. Smoking cessation support should be provided as part of his care as it further increases the risk of cardiovascular disease. Education should also be provided to Mr Carter regarding appropriate drug administration and the benefits of healthy lifestyle habits to better manage diabetes (Davies et al., 2022).</a:t>
            </a:r>
            <a:endParaRPr kumimoji="1" lang="en-AS" sz="1200" kern="1200" dirty="0">
              <a:solidFill>
                <a:schemeClr val="tx1"/>
              </a:solidFill>
              <a:effectLst/>
              <a:latin typeface="Arial" panose="020B0604020202020204" pitchFamily="34" charset="0"/>
              <a:ea typeface="+mn-ea"/>
              <a:cs typeface="+mn-cs"/>
            </a:endParaRPr>
          </a:p>
          <a:p>
            <a:endParaRPr lang="en-A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6452269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AS" sz="1200" b="1" kern="1200" dirty="0">
                <a:solidFill>
                  <a:schemeClr val="tx1"/>
                </a:solidFill>
                <a:effectLst/>
                <a:latin typeface="Arial" panose="020B0604020202020204" pitchFamily="34" charset="0"/>
                <a:ea typeface="+mn-ea"/>
                <a:cs typeface="+mn-cs"/>
              </a:rPr>
              <a:t>Care Plan (2/3): Everyday Routine </a:t>
            </a:r>
            <a:endParaRPr kumimoji="1" lang="en-A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It is important for Mr Carter to have a structured daily routine in order to control his diabetes effectively. He will be prescribed with a drug that he needs to take at regular intervals and is prescribed to eat balanced meals at regular times to ensure a stable blood sugar. On most days, a 30-minute walk after work is recommended to help improve insulin sensitivity. He can further support his overall health by drinking plenty of water, getting a good night's rest and minimising excessive sitting at work. Mr Carter must also check his feet every day for any cuts or infections as diabetes may make these heal slower and could make him more susceptible to developing complications in the foot (NHS, 2023).</a:t>
            </a:r>
            <a:endParaRPr kumimoji="1" lang="en-AS" sz="1200" kern="1200" dirty="0">
              <a:solidFill>
                <a:schemeClr val="tx1"/>
              </a:solidFill>
              <a:effectLst/>
              <a:latin typeface="Arial" panose="020B0604020202020204" pitchFamily="34" charset="0"/>
              <a:ea typeface="+mn-ea"/>
              <a:cs typeface="+mn-cs"/>
            </a:endParaRPr>
          </a:p>
          <a:p>
            <a:endParaRPr lang="en-A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871771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AS" sz="1200" b="1" kern="1200" dirty="0">
                <a:solidFill>
                  <a:schemeClr val="tx1"/>
                </a:solidFill>
                <a:effectLst/>
                <a:latin typeface="Arial" panose="020B0604020202020204" pitchFamily="34" charset="0"/>
                <a:ea typeface="+mn-ea"/>
                <a:cs typeface="+mn-cs"/>
              </a:rPr>
              <a:t>Care Plan (3/3): Communication and Ethical Considerations </a:t>
            </a:r>
            <a:endParaRPr kumimoji="1" lang="en-A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Good communication between Mr Carter and healthcare providers is essential so he can understand what is happening to him and be able to take an active role in managing his health. His healthcare provider should lay out his diagnosis and treatment options as well as changes he can make to his lifestyle, in clear, simple terms and encourage him to question and listen. Through shared decision-making he can have agreeable health targets that are realistic, given his circumstances. For example, when exercising ethical practice, it is necessary to observe and maintain the confidentiality of Mr Carter, ensure that he gives informed consent prior to treatment and a proper respect for his dignity and personal preferences are observed throughout the treatment process. Person-centred care fosters relationship, health adherence and trust leading to positive health outcomes in the long run (NMC, 2018).</a:t>
            </a:r>
            <a:endParaRPr kumimoji="1" lang="en-AS" sz="1200" kern="1200" dirty="0">
              <a:solidFill>
                <a:schemeClr val="tx1"/>
              </a:solidFill>
              <a:effectLst/>
              <a:latin typeface="Arial" panose="020B0604020202020204" pitchFamily="34" charset="0"/>
              <a:ea typeface="+mn-ea"/>
              <a:cs typeface="+mn-cs"/>
            </a:endParaRPr>
          </a:p>
          <a:p>
            <a:endParaRPr lang="en-A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32160774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AS" sz="1200" b="1" kern="1200" dirty="0">
                <a:solidFill>
                  <a:schemeClr val="tx1"/>
                </a:solidFill>
                <a:effectLst/>
                <a:latin typeface="Arial" panose="020B0604020202020204" pitchFamily="34" charset="0"/>
                <a:ea typeface="+mn-ea"/>
                <a:cs typeface="+mn-cs"/>
              </a:rPr>
              <a:t>Risk Factors </a:t>
            </a:r>
            <a:endParaRPr kumimoji="1" lang="en-A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Mr Carter has multiple risk factors for the development and progression of Type 2 Diabetes Mellitus. His obesity is a major factor in reducing insulin sensitivity and making the control of blood glucose more challenging. His lifestyle and low level of activity accelerate further weight gain and a lack of good health and wellness. Moreover, smoking harms blood vessels and raises the possibility of cardiovascular diseases and an unhealthy diet leads to chronic hyperglycaemia. Aged children are also at greater risk of developing diabetes related complications. If these risk factors are not controlled he continues to be at risk for kidney disease, damage to his nerves, vision loss and cardiovascular problems (World Health Organization, 2023).</a:t>
            </a:r>
            <a:endParaRPr kumimoji="1" lang="en-AS" sz="1200" kern="1200" dirty="0">
              <a:solidFill>
                <a:schemeClr val="tx1"/>
              </a:solidFill>
              <a:effectLst/>
              <a:latin typeface="Arial" panose="020B0604020202020204" pitchFamily="34" charset="0"/>
              <a:ea typeface="+mn-ea"/>
              <a:cs typeface="+mn-cs"/>
            </a:endParaRPr>
          </a:p>
          <a:p>
            <a:endParaRPr lang="en-A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12233550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AS" sz="1200" b="1" kern="1200" dirty="0">
                <a:solidFill>
                  <a:schemeClr val="tx1"/>
                </a:solidFill>
                <a:effectLst/>
                <a:latin typeface="Arial" panose="020B0604020202020204" pitchFamily="34" charset="0"/>
                <a:ea typeface="+mn-ea"/>
                <a:cs typeface="+mn-cs"/>
              </a:rPr>
              <a:t>Recommendations </a:t>
            </a:r>
            <a:endParaRPr kumimoji="1" lang="en-A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There are a few interventions that have been proven to improve the health of Mr Carter. He needs to participate in a structured diabetes education programme for reinforcement of blood glucose control and healthy lifestyle. Going to a registered dietitian for a referral will help him create an individualised meal plan that will facilitate him to slowly and safely lose weight. His HbA1C needs to be checked every 3-6 months to assess how well he's being treated and his eye, kidney function and a diabetic foot exam check should be performed annually to look for problems early. His GP and diabetes nurse and dietitian will be in regular contact to review his care plan and make changes as necessary based on his clinical progress (American Diabetes Association, 2024).</a:t>
            </a:r>
            <a:endParaRPr kumimoji="1" lang="en-AS" sz="1200" kern="1200" dirty="0">
              <a:solidFill>
                <a:schemeClr val="tx1"/>
              </a:solidFill>
              <a:effectLst/>
              <a:latin typeface="Arial" panose="020B0604020202020204" pitchFamily="34" charset="0"/>
              <a:ea typeface="+mn-ea"/>
              <a:cs typeface="+mn-cs"/>
            </a:endParaRPr>
          </a:p>
          <a:p>
            <a:endParaRPr lang="en-A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8200693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kumimoji="1" lang="en-AS" sz="1200" b="1" kern="1200" dirty="0">
                <a:solidFill>
                  <a:schemeClr val="tx1"/>
                </a:solidFill>
                <a:effectLst/>
                <a:latin typeface="Arial" panose="020B0604020202020204" pitchFamily="34" charset="0"/>
                <a:ea typeface="+mn-ea"/>
                <a:cs typeface="+mn-cs"/>
              </a:rPr>
              <a:t>Conclusion </a:t>
            </a:r>
            <a:endParaRPr kumimoji="1" lang="en-AS" sz="1200" kern="1200" dirty="0">
              <a:solidFill>
                <a:schemeClr val="tx1"/>
              </a:solidFill>
              <a:effectLst/>
              <a:latin typeface="Arial" panose="020B0604020202020204" pitchFamily="34" charset="0"/>
              <a:ea typeface="+mn-ea"/>
              <a:cs typeface="+mn-cs"/>
            </a:endParaRPr>
          </a:p>
          <a:p>
            <a:r>
              <a:rPr kumimoji="1" lang="en-GB" sz="1200" kern="1200" dirty="0">
                <a:solidFill>
                  <a:schemeClr val="tx1"/>
                </a:solidFill>
                <a:effectLst/>
                <a:latin typeface="Arial" panose="020B0604020202020204" pitchFamily="34" charset="0"/>
                <a:ea typeface="+mn-ea"/>
                <a:cs typeface="+mn-cs"/>
              </a:rPr>
              <a:t>Type 2 Diabetes Mellitus is a chronic disease that must be managed for life and to minimise the complications that can arise from it. The condition was significantly caused by Mr Carter's current lifestyle. However, the positive changes that he can make in his life will have an impact on his long-term health. With the help of healthy eating, more exercise, medication and consistent monitoring and person-centred healthcare support, he can control his blood glucose better and minimise future complications. For him, when the evidence-based care plan is followed </a:t>
            </a:r>
            <a:r>
              <a:rPr kumimoji="1" lang="en-AS" sz="1200" kern="1200" dirty="0">
                <a:solidFill>
                  <a:schemeClr val="tx1"/>
                </a:solidFill>
                <a:effectLst/>
                <a:latin typeface="Arial" panose="020B0604020202020204" pitchFamily="34" charset="0"/>
                <a:ea typeface="+mn-ea"/>
                <a:cs typeface="+mn-cs"/>
              </a:rPr>
              <a:t>he </a:t>
            </a:r>
            <a:r>
              <a:rPr kumimoji="1" lang="en-GB" sz="1200" kern="1200" dirty="0">
                <a:solidFill>
                  <a:schemeClr val="tx1"/>
                </a:solidFill>
                <a:effectLst/>
                <a:latin typeface="Arial" panose="020B0604020202020204" pitchFamily="34" charset="0"/>
                <a:ea typeface="+mn-ea"/>
                <a:cs typeface="+mn-cs"/>
              </a:rPr>
              <a:t>will be healthier physically and live better.</a:t>
            </a:r>
            <a:endParaRPr kumimoji="1" lang="en-AS" sz="1200" kern="1200" dirty="0">
              <a:solidFill>
                <a:schemeClr val="tx1"/>
              </a:solidFill>
              <a:effectLst/>
              <a:latin typeface="Arial" panose="020B0604020202020204" pitchFamily="34" charset="0"/>
              <a:ea typeface="+mn-ea"/>
              <a:cs typeface="+mn-cs"/>
            </a:endParaRPr>
          </a:p>
          <a:p>
            <a:endParaRPr lang="en-A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6954832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2435004</a:t>
            </a:r>
          </a:p>
          <a:p>
            <a:pPr algn="l" eaLnBrk="1" hangingPunct="1"/>
            <a:r>
              <a:rPr lang="en-GB" altLang="en-US" sz="2800" b="1" dirty="0">
                <a:solidFill>
                  <a:schemeClr val="bg1"/>
                </a:solidFill>
              </a:rPr>
              <a:t>Student name: Bernice Afriyie</a:t>
            </a:r>
          </a:p>
          <a:p>
            <a:pPr algn="l" eaLnBrk="1" hangingPunct="1"/>
            <a:r>
              <a:rPr lang="en-GB" altLang="en-US" sz="2800" b="1" dirty="0">
                <a:solidFill>
                  <a:schemeClr val="bg1"/>
                </a:solidFill>
              </a:rPr>
              <a:t>Lecturer Name: Shaila Hussian</a:t>
            </a:r>
          </a:p>
          <a:p>
            <a:pPr algn="l" eaLnBrk="1" hangingPunct="1"/>
            <a:r>
              <a:rPr lang="en-GB" altLang="en-US" sz="2800" b="1" dirty="0">
                <a:solidFill>
                  <a:schemeClr val="bg1"/>
                </a:solidFill>
              </a:rPr>
              <a:t>Topic: Type 2 Diabetes Mellitus.</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1" name="Audio 10">
            <a:hlinkClick r:id="" action="ppaction://media"/>
            <a:extLst>
              <a:ext uri="{FF2B5EF4-FFF2-40B4-BE49-F238E27FC236}">
                <a16:creationId xmlns:a16="http://schemas.microsoft.com/office/drawing/2014/main" id="{E8718ED5-5BD1-F44A-854E-1346DCCA2B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4785"/>
    </mc:Choice>
    <mc:Fallback>
      <p:transition spd="slow" advTm="24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3898776" cy="2911970"/>
          </a:xfrm>
        </p:spPr>
        <p:txBody>
          <a:bodyPr/>
          <a:lstStyle/>
          <a:p>
            <a:r>
              <a:rPr lang="en-US" sz="2000" dirty="0">
                <a:solidFill>
                  <a:srgbClr val="0070C0"/>
                </a:solidFill>
              </a:rPr>
              <a:t>Fictional patient: Mr. James Carter (55 years)</a:t>
            </a:r>
          </a:p>
          <a:p>
            <a:r>
              <a:rPr lang="en-US" sz="2000" dirty="0">
                <a:solidFill>
                  <a:srgbClr val="0070C0"/>
                </a:solidFill>
              </a:rPr>
              <a:t>Diagnosed with Type 2 Diabetes Mellitus</a:t>
            </a:r>
          </a:p>
          <a:p>
            <a:r>
              <a:rPr lang="en-US" sz="2000" dirty="0">
                <a:solidFill>
                  <a:srgbClr val="0070C0"/>
                </a:solidFill>
              </a:rPr>
              <a:t>Insulin resistance causes high blood glucose</a:t>
            </a:r>
          </a:p>
          <a:p>
            <a:r>
              <a:rPr lang="en-US" sz="2000" dirty="0">
                <a:solidFill>
                  <a:srgbClr val="0070C0"/>
                </a:solidFill>
              </a:rPr>
              <a:t>Increased risk of heart, kidney and nerve complications</a:t>
            </a:r>
          </a:p>
          <a:p>
            <a:r>
              <a:rPr lang="en-US" sz="2000" dirty="0">
                <a:solidFill>
                  <a:srgbClr val="0070C0"/>
                </a:solidFill>
              </a:rPr>
              <a:t>Develop an evidence-based care plan (NICE, 2022)</a:t>
            </a:r>
            <a:endParaRPr lang="en-GB" sz="200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7" name="Picture 6">
            <a:extLst>
              <a:ext uri="{FF2B5EF4-FFF2-40B4-BE49-F238E27FC236}">
                <a16:creationId xmlns:a16="http://schemas.microsoft.com/office/drawing/2014/main" id="{47B1D723-1F03-EFA7-2499-AFA47DB8E7E2}"/>
              </a:ext>
            </a:extLst>
          </p:cNvPr>
          <p:cNvPicPr>
            <a:picLocks noChangeAspect="1"/>
          </p:cNvPicPr>
          <p:nvPr/>
        </p:nvPicPr>
        <p:blipFill>
          <a:blip r:embed="rId5"/>
          <a:stretch>
            <a:fillRect/>
          </a:stretch>
        </p:blipFill>
        <p:spPr>
          <a:xfrm>
            <a:off x="4572000" y="1916832"/>
            <a:ext cx="4223182" cy="237626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Audio 10">
            <a:hlinkClick r:id="" action="ppaction://media"/>
            <a:extLst>
              <a:ext uri="{FF2B5EF4-FFF2-40B4-BE49-F238E27FC236}">
                <a16:creationId xmlns:a16="http://schemas.microsoft.com/office/drawing/2014/main" id="{BE77C90C-1DC3-D41B-5313-B78EE27B137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60632"/>
    </mc:Choice>
    <mc:Fallback>
      <p:transition spd="slow" advTm="60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1325631"/>
            <a:ext cx="4114800" cy="3917032"/>
          </a:xfrm>
        </p:spPr>
        <p:txBody>
          <a:bodyPr/>
          <a:lstStyle/>
          <a:p>
            <a:r>
              <a:rPr lang="en-GB" sz="2000" dirty="0">
                <a:solidFill>
                  <a:srgbClr val="0070C0"/>
                </a:solidFill>
              </a:rPr>
              <a:t>55-year-old married office administrator</a:t>
            </a:r>
          </a:p>
          <a:p>
            <a:r>
              <a:rPr lang="en-GB" sz="2000" dirty="0">
                <a:solidFill>
                  <a:srgbClr val="0070C0"/>
                </a:solidFill>
              </a:rPr>
              <a:t>Symptoms: thirst, fatigue, frequent urination, blurred vision</a:t>
            </a:r>
          </a:p>
          <a:p>
            <a:r>
              <a:rPr lang="en-GB" sz="2000" dirty="0">
                <a:solidFill>
                  <a:srgbClr val="0070C0"/>
                </a:solidFill>
              </a:rPr>
              <a:t>BMI 31 kg/m² and BP 148/92 mm</a:t>
            </a:r>
          </a:p>
          <a:p>
            <a:r>
              <a:rPr lang="en-GB" sz="2000" dirty="0">
                <a:solidFill>
                  <a:srgbClr val="0070C0"/>
                </a:solidFill>
              </a:rPr>
              <a:t>HgHbA1c 64 mmol/mol indicates poor glucose control</a:t>
            </a:r>
          </a:p>
          <a:p>
            <a:r>
              <a:rPr lang="en-GB" sz="2000" dirty="0">
                <a:solidFill>
                  <a:srgbClr val="0070C0"/>
                </a:solidFill>
              </a:rPr>
              <a:t>Unhealthy lifestyle increases diabetes risk (Diabetes UK, 2024)</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7" name="Picture 6">
            <a:extLst>
              <a:ext uri="{FF2B5EF4-FFF2-40B4-BE49-F238E27FC236}">
                <a16:creationId xmlns:a16="http://schemas.microsoft.com/office/drawing/2014/main" id="{4C6670DF-1EB1-F2E6-7899-3DABA6ED2FD3}"/>
              </a:ext>
            </a:extLst>
          </p:cNvPr>
          <p:cNvPicPr>
            <a:picLocks noChangeAspect="1"/>
          </p:cNvPicPr>
          <p:nvPr/>
        </p:nvPicPr>
        <p:blipFill>
          <a:blip r:embed="rId5"/>
          <a:stretch>
            <a:fillRect/>
          </a:stretch>
        </p:blipFill>
        <p:spPr>
          <a:xfrm>
            <a:off x="4731076" y="1340767"/>
            <a:ext cx="3927524" cy="390189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Audio 9">
            <a:hlinkClick r:id="" action="ppaction://media"/>
            <a:extLst>
              <a:ext uri="{FF2B5EF4-FFF2-40B4-BE49-F238E27FC236}">
                <a16:creationId xmlns:a16="http://schemas.microsoft.com/office/drawing/2014/main" id="{1858ADE3-98F9-AD58-1248-23ACB2A4A57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66312"/>
    </mc:Choice>
    <mc:Fallback>
      <p:transition spd="slow" advTm="663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228940"/>
            <a:ext cx="4114800" cy="3917032"/>
          </a:xfrm>
        </p:spPr>
        <p:txBody>
          <a:bodyPr/>
          <a:lstStyle/>
          <a:p>
            <a:r>
              <a:rPr lang="en-GB" sz="2000" dirty="0">
                <a:solidFill>
                  <a:srgbClr val="0070C0"/>
                </a:solidFill>
              </a:rPr>
              <a:t>Pancreas produces insulin through beta cells</a:t>
            </a:r>
          </a:p>
          <a:p>
            <a:r>
              <a:rPr lang="en-GB" sz="2000" dirty="0">
                <a:solidFill>
                  <a:srgbClr val="0070C0"/>
                </a:solidFill>
              </a:rPr>
              <a:t>Insulin regulates blood glucose levels</a:t>
            </a:r>
          </a:p>
          <a:p>
            <a:r>
              <a:rPr lang="en-GB" sz="2000" dirty="0">
                <a:solidFill>
                  <a:srgbClr val="0070C0"/>
                </a:solidFill>
              </a:rPr>
              <a:t>Insulin resistance causes persistent hyperglycaemia</a:t>
            </a:r>
          </a:p>
          <a:p>
            <a:r>
              <a:rPr lang="en-GB" sz="2000" dirty="0">
                <a:solidFill>
                  <a:srgbClr val="0070C0"/>
                </a:solidFill>
              </a:rPr>
              <a:t>High glucose damages organs and blood vessels</a:t>
            </a:r>
          </a:p>
          <a:p>
            <a:r>
              <a:rPr lang="en-GB" sz="2000" dirty="0">
                <a:solidFill>
                  <a:srgbClr val="0070C0"/>
                </a:solidFill>
              </a:rPr>
              <a:t>Early management reduces complications (Galicia-Garcia et al., 2020)</a:t>
            </a:r>
          </a:p>
        </p:txBody>
      </p:sp>
      <p:pic>
        <p:nvPicPr>
          <p:cNvPr id="5" name="Picture 4">
            <a:extLst>
              <a:ext uri="{FF2B5EF4-FFF2-40B4-BE49-F238E27FC236}">
                <a16:creationId xmlns:a16="http://schemas.microsoft.com/office/drawing/2014/main" id="{16DCBC69-32EF-7484-AF35-101B3C311F4E}"/>
              </a:ext>
            </a:extLst>
          </p:cNvPr>
          <p:cNvPicPr>
            <a:picLocks noChangeAspect="1"/>
          </p:cNvPicPr>
          <p:nvPr/>
        </p:nvPicPr>
        <p:blipFill>
          <a:blip r:embed="rId5"/>
          <a:stretch>
            <a:fillRect/>
          </a:stretch>
        </p:blipFill>
        <p:spPr>
          <a:xfrm>
            <a:off x="4840809" y="1356024"/>
            <a:ext cx="3845991" cy="38208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Audio 10">
            <a:hlinkClick r:id="" action="ppaction://media"/>
            <a:extLst>
              <a:ext uri="{FF2B5EF4-FFF2-40B4-BE49-F238E27FC236}">
                <a16:creationId xmlns:a16="http://schemas.microsoft.com/office/drawing/2014/main" id="{4F9E584B-C478-8EDE-CC98-BD05FF3D38D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64782"/>
    </mc:Choice>
    <mc:Fallback>
      <p:transition spd="slow" advTm="647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517166"/>
            <a:ext cx="8229600" cy="922114"/>
          </a:xfrm>
        </p:spPr>
        <p:txBody>
          <a:bodyPr/>
          <a:lstStyle/>
          <a:p>
            <a:r>
              <a:rPr kumimoji="1" lang="en-AS" sz="3600" b="1">
                <a:latin typeface="Arial" panose="020B0604020202020204" pitchFamily="34" charset="0"/>
              </a:rPr>
              <a:t> </a:t>
            </a:r>
            <a:r>
              <a:rPr kumimoji="1" lang="en-AS" sz="3600" b="1" dirty="0">
                <a:latin typeface="Arial" panose="020B0604020202020204" pitchFamily="34" charset="0"/>
              </a:rPr>
              <a:t>Lifestyle and Health Behaviour </a:t>
            </a:r>
            <a:br>
              <a:rPr kumimoji="1" lang="en-AS" sz="3600" dirty="0">
                <a:latin typeface="Arial" panose="020B0604020202020204" pitchFamily="34" charset="0"/>
              </a:rPr>
            </a:br>
            <a:endParaRPr lang="en-GB" sz="3600" b="1" dirty="0"/>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402533" y="1772816"/>
            <a:ext cx="4169467" cy="3917032"/>
          </a:xfrm>
        </p:spPr>
        <p:txBody>
          <a:bodyPr/>
          <a:lstStyle/>
          <a:p>
            <a:r>
              <a:rPr lang="en-US" sz="2000" dirty="0">
                <a:solidFill>
                  <a:srgbClr val="0070C0"/>
                </a:solidFill>
              </a:rPr>
              <a:t>Follow a healthy balanced diet</a:t>
            </a:r>
          </a:p>
          <a:p>
            <a:r>
              <a:rPr lang="en-US" sz="2000" dirty="0">
                <a:solidFill>
                  <a:srgbClr val="0070C0"/>
                </a:solidFill>
              </a:rPr>
              <a:t>Increase physical activity to 150 minutes weekly</a:t>
            </a:r>
          </a:p>
          <a:p>
            <a:r>
              <a:rPr lang="en-US" sz="2000" dirty="0">
                <a:solidFill>
                  <a:srgbClr val="0070C0"/>
                </a:solidFill>
              </a:rPr>
              <a:t>Achieve gradual weight loss</a:t>
            </a:r>
          </a:p>
          <a:p>
            <a:r>
              <a:rPr lang="en-US" sz="2000" dirty="0">
                <a:solidFill>
                  <a:srgbClr val="0070C0"/>
                </a:solidFill>
              </a:rPr>
              <a:t>Stop smoking and take medication correctly</a:t>
            </a:r>
          </a:p>
          <a:p>
            <a:r>
              <a:rPr lang="en-US" sz="2000" dirty="0">
                <a:solidFill>
                  <a:srgbClr val="0070C0"/>
                </a:solidFill>
              </a:rPr>
              <a:t>Lifestyle changes improve diabetes control (Davies et al., 2022)</a:t>
            </a:r>
            <a:endParaRPr lang="en-GB" sz="2000" dirty="0">
              <a:solidFill>
                <a:srgbClr val="0070C0"/>
              </a:solidFill>
            </a:endParaRP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7" name="Picture 6">
            <a:extLst>
              <a:ext uri="{FF2B5EF4-FFF2-40B4-BE49-F238E27FC236}">
                <a16:creationId xmlns:a16="http://schemas.microsoft.com/office/drawing/2014/main" id="{52C760F9-79E5-12F2-67BE-19594358BA41}"/>
              </a:ext>
            </a:extLst>
          </p:cNvPr>
          <p:cNvPicPr>
            <a:picLocks noChangeAspect="1"/>
          </p:cNvPicPr>
          <p:nvPr/>
        </p:nvPicPr>
        <p:blipFill>
          <a:blip r:embed="rId5"/>
          <a:stretch>
            <a:fillRect/>
          </a:stretch>
        </p:blipFill>
        <p:spPr>
          <a:xfrm>
            <a:off x="4648015" y="1395611"/>
            <a:ext cx="4060133" cy="406677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1" name="Audio 10">
            <a:hlinkClick r:id="" action="ppaction://media"/>
            <a:extLst>
              <a:ext uri="{FF2B5EF4-FFF2-40B4-BE49-F238E27FC236}">
                <a16:creationId xmlns:a16="http://schemas.microsoft.com/office/drawing/2014/main" id="{589E08B5-CCF7-8ADC-F2CC-D90C40CB11C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67394"/>
    </mc:Choice>
    <mc:Fallback>
      <p:transition spd="slow" advTm="67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kumimoji="1" lang="en-AS" sz="3600" b="1" dirty="0">
                <a:latin typeface="Arial" panose="020B0604020202020204" pitchFamily="34" charset="0"/>
              </a:rPr>
              <a:t>Everyday Routine </a:t>
            </a:r>
            <a:br>
              <a:rPr kumimoji="1" lang="en-AS" sz="3600" dirty="0">
                <a:latin typeface="Arial" panose="020B0604020202020204" pitchFamily="34" charset="0"/>
              </a:rPr>
            </a:br>
            <a:endParaRPr lang="en-GB" sz="3600" b="1" dirty="0"/>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457200" y="1600201"/>
            <a:ext cx="4258816" cy="2548879"/>
          </a:xfrm>
        </p:spPr>
        <p:txBody>
          <a:bodyPr/>
          <a:lstStyle/>
          <a:p>
            <a:r>
              <a:rPr lang="en-US" sz="2000" dirty="0">
                <a:solidFill>
                  <a:srgbClr val="0070C0"/>
                </a:solidFill>
              </a:rPr>
              <a:t>Take medication as prescribed</a:t>
            </a:r>
          </a:p>
          <a:p>
            <a:r>
              <a:rPr lang="en-US" sz="2000" dirty="0">
                <a:solidFill>
                  <a:srgbClr val="0070C0"/>
                </a:solidFill>
              </a:rPr>
              <a:t>Eat regular, balanced meals</a:t>
            </a:r>
          </a:p>
          <a:p>
            <a:r>
              <a:rPr lang="en-US" sz="2000" dirty="0">
                <a:solidFill>
                  <a:srgbClr val="0070C0"/>
                </a:solidFill>
              </a:rPr>
              <a:t>Walk for 30 minutes most days</a:t>
            </a:r>
          </a:p>
          <a:p>
            <a:r>
              <a:rPr lang="en-US" sz="2000" dirty="0">
                <a:solidFill>
                  <a:srgbClr val="0070C0"/>
                </a:solidFill>
              </a:rPr>
              <a:t>Check feet daily for injuries</a:t>
            </a:r>
          </a:p>
          <a:p>
            <a:r>
              <a:rPr lang="en-US" sz="2000" dirty="0">
                <a:solidFill>
                  <a:srgbClr val="0070C0"/>
                </a:solidFill>
              </a:rPr>
              <a:t>Maintain healthy daily habits (NHS, 2023)</a:t>
            </a:r>
            <a:endParaRPr lang="en-GB" sz="2000" dirty="0">
              <a:solidFill>
                <a:srgbClr val="0070C0"/>
              </a:solidFill>
            </a:endParaRP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7" name="Picture 6">
            <a:extLst>
              <a:ext uri="{FF2B5EF4-FFF2-40B4-BE49-F238E27FC236}">
                <a16:creationId xmlns:a16="http://schemas.microsoft.com/office/drawing/2014/main" id="{40BA923C-B756-3254-57C5-B1128029967D}"/>
              </a:ext>
            </a:extLst>
          </p:cNvPr>
          <p:cNvPicPr>
            <a:picLocks noChangeAspect="1"/>
          </p:cNvPicPr>
          <p:nvPr/>
        </p:nvPicPr>
        <p:blipFill>
          <a:blip r:embed="rId5"/>
          <a:stretch>
            <a:fillRect/>
          </a:stretch>
        </p:blipFill>
        <p:spPr>
          <a:xfrm>
            <a:off x="4822641" y="1181161"/>
            <a:ext cx="3879900" cy="389276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Audio 9">
            <a:hlinkClick r:id="" action="ppaction://media"/>
            <a:extLst>
              <a:ext uri="{FF2B5EF4-FFF2-40B4-BE49-F238E27FC236}">
                <a16:creationId xmlns:a16="http://schemas.microsoft.com/office/drawing/2014/main" id="{217020D6-7107-3FFA-A889-68833E2A729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7814"/>
    </mc:Choice>
    <mc:Fallback>
      <p:transition spd="slow" advTm="67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73612" y="541649"/>
            <a:ext cx="8229600" cy="922114"/>
          </a:xfrm>
        </p:spPr>
        <p:txBody>
          <a:bodyPr/>
          <a:lstStyle/>
          <a:p>
            <a:r>
              <a:rPr kumimoji="1" lang="en-AS" sz="3600" b="1" dirty="0">
                <a:latin typeface="Arial" panose="020B0604020202020204" pitchFamily="34" charset="0"/>
              </a:rPr>
              <a:t>Communication and Ethical Considerations </a:t>
            </a:r>
            <a:br>
              <a:rPr kumimoji="1" lang="en-AS" sz="3600" dirty="0">
                <a:latin typeface="Arial" panose="020B0604020202020204" pitchFamily="34" charset="0"/>
              </a:rPr>
            </a:br>
            <a:r>
              <a:rPr lang="en-GB" sz="3600" b="1" dirty="0"/>
              <a:t>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600201"/>
            <a:ext cx="3864875" cy="2401812"/>
          </a:xfrm>
        </p:spPr>
        <p:txBody>
          <a:bodyPr/>
          <a:lstStyle/>
          <a:p>
            <a:r>
              <a:rPr lang="en-US" sz="2000" dirty="0">
                <a:solidFill>
                  <a:srgbClr val="0070C0"/>
                </a:solidFill>
              </a:rPr>
              <a:t>Use clear and simple communication</a:t>
            </a:r>
          </a:p>
          <a:p>
            <a:r>
              <a:rPr lang="en-US" sz="2000" dirty="0">
                <a:solidFill>
                  <a:srgbClr val="0070C0"/>
                </a:solidFill>
              </a:rPr>
              <a:t>Encourage shared decision-making</a:t>
            </a:r>
          </a:p>
          <a:p>
            <a:r>
              <a:rPr lang="en-US" sz="2000" dirty="0">
                <a:solidFill>
                  <a:srgbClr val="0070C0"/>
                </a:solidFill>
              </a:rPr>
              <a:t>Obtain informed consent</a:t>
            </a:r>
          </a:p>
          <a:p>
            <a:r>
              <a:rPr lang="en-US" sz="2000" dirty="0">
                <a:solidFill>
                  <a:srgbClr val="0070C0"/>
                </a:solidFill>
              </a:rPr>
              <a:t>Maintain confidentiality and dignity</a:t>
            </a:r>
          </a:p>
          <a:p>
            <a:r>
              <a:rPr lang="en-US" sz="2000" dirty="0">
                <a:solidFill>
                  <a:srgbClr val="0070C0"/>
                </a:solidFill>
              </a:rPr>
              <a:t>Deliver person-</a:t>
            </a:r>
            <a:r>
              <a:rPr lang="en-US" sz="2000" dirty="0" err="1">
                <a:solidFill>
                  <a:srgbClr val="0070C0"/>
                </a:solidFill>
              </a:rPr>
              <a:t>centred</a:t>
            </a:r>
            <a:r>
              <a:rPr lang="en-US" sz="2000" dirty="0">
                <a:solidFill>
                  <a:srgbClr val="0070C0"/>
                </a:solidFill>
              </a:rPr>
              <a:t> care (NMC, 2018)</a:t>
            </a:r>
            <a:endParaRPr lang="en-GB" sz="200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Picture 6">
            <a:extLst>
              <a:ext uri="{FF2B5EF4-FFF2-40B4-BE49-F238E27FC236}">
                <a16:creationId xmlns:a16="http://schemas.microsoft.com/office/drawing/2014/main" id="{502608B1-8F94-A296-115C-D8545FA8BFF5}"/>
              </a:ext>
            </a:extLst>
          </p:cNvPr>
          <p:cNvPicPr>
            <a:picLocks noChangeAspect="1"/>
          </p:cNvPicPr>
          <p:nvPr/>
        </p:nvPicPr>
        <p:blipFill>
          <a:blip r:embed="rId5"/>
          <a:stretch>
            <a:fillRect/>
          </a:stretch>
        </p:blipFill>
        <p:spPr>
          <a:xfrm>
            <a:off x="4716016" y="1340768"/>
            <a:ext cx="3864875" cy="384599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3" name="Audio 12">
            <a:hlinkClick r:id="" action="ppaction://media"/>
            <a:extLst>
              <a:ext uri="{FF2B5EF4-FFF2-40B4-BE49-F238E27FC236}">
                <a16:creationId xmlns:a16="http://schemas.microsoft.com/office/drawing/2014/main" id="{F2187850-D75B-1127-4238-12767D128C3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68634"/>
    </mc:Choice>
    <mc:Fallback>
      <p:transition spd="slow" advTm="68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457200" y="1600201"/>
            <a:ext cx="4330824" cy="2620887"/>
          </a:xfrm>
        </p:spPr>
        <p:txBody>
          <a:bodyPr/>
          <a:lstStyle/>
          <a:p>
            <a:r>
              <a:rPr lang="en-GB" sz="2000" dirty="0">
                <a:solidFill>
                  <a:srgbClr val="0070C0"/>
                </a:solidFill>
              </a:rPr>
              <a:t>Obesity reduces insulin sensitivity</a:t>
            </a:r>
          </a:p>
          <a:p>
            <a:r>
              <a:rPr lang="en-GB" sz="2000" dirty="0">
                <a:solidFill>
                  <a:srgbClr val="0070C0"/>
                </a:solidFill>
              </a:rPr>
              <a:t>Sedentary lifestyle increases health risks</a:t>
            </a:r>
          </a:p>
          <a:p>
            <a:r>
              <a:rPr lang="en-GB" sz="2000" dirty="0">
                <a:solidFill>
                  <a:srgbClr val="0070C0"/>
                </a:solidFill>
              </a:rPr>
              <a:t>Smoking damages blood vessels </a:t>
            </a:r>
          </a:p>
          <a:p>
            <a:r>
              <a:rPr lang="en-GB" sz="2000" dirty="0">
                <a:solidFill>
                  <a:srgbClr val="0070C0"/>
                </a:solidFill>
              </a:rPr>
              <a:t>Poor diet worsens blood glucose control</a:t>
            </a:r>
          </a:p>
          <a:p>
            <a:r>
              <a:rPr lang="en-GB" sz="2000" dirty="0">
                <a:solidFill>
                  <a:srgbClr val="0070C0"/>
                </a:solidFill>
              </a:rPr>
              <a:t>Age increases complication risk (World Health Organization, 2023)</a:t>
            </a:r>
          </a:p>
        </p:txBody>
      </p:sp>
      <p:pic>
        <p:nvPicPr>
          <p:cNvPr id="5" name="Picture 4">
            <a:extLst>
              <a:ext uri="{FF2B5EF4-FFF2-40B4-BE49-F238E27FC236}">
                <a16:creationId xmlns:a16="http://schemas.microsoft.com/office/drawing/2014/main" id="{2DAC05AE-1EDB-1E7E-5B1E-4D3456456BBB}"/>
              </a:ext>
            </a:extLst>
          </p:cNvPr>
          <p:cNvPicPr>
            <a:picLocks noChangeAspect="1"/>
          </p:cNvPicPr>
          <p:nvPr/>
        </p:nvPicPr>
        <p:blipFill>
          <a:blip r:embed="rId5"/>
          <a:stretch>
            <a:fillRect/>
          </a:stretch>
        </p:blipFill>
        <p:spPr>
          <a:xfrm>
            <a:off x="5200502" y="1340768"/>
            <a:ext cx="3495476" cy="349547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4" name="Audio 23">
            <a:hlinkClick r:id="" action="ppaction://media"/>
            <a:extLst>
              <a:ext uri="{FF2B5EF4-FFF2-40B4-BE49-F238E27FC236}">
                <a16:creationId xmlns:a16="http://schemas.microsoft.com/office/drawing/2014/main" id="{45282E05-D28F-9B19-C7FB-9A1CD5C4E60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68420"/>
    </mc:Choice>
    <mc:Fallback>
      <p:transition spd="slow" advTm="684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600201"/>
            <a:ext cx="4474840" cy="3268959"/>
          </a:xfrm>
        </p:spPr>
        <p:txBody>
          <a:bodyPr/>
          <a:lstStyle/>
          <a:p>
            <a:r>
              <a:rPr lang="en-GB" sz="2000" dirty="0">
                <a:solidFill>
                  <a:srgbClr val="0070C0"/>
                </a:solidFill>
              </a:rPr>
              <a:t>Attend diabetes education programme</a:t>
            </a:r>
          </a:p>
          <a:p>
            <a:r>
              <a:rPr lang="en-GB" sz="2000" dirty="0">
                <a:solidFill>
                  <a:srgbClr val="0070C0"/>
                </a:solidFill>
              </a:rPr>
              <a:t>Follow an individualised diet plan</a:t>
            </a:r>
          </a:p>
          <a:p>
            <a:r>
              <a:rPr lang="en-GB" sz="2000" dirty="0">
                <a:solidFill>
                  <a:srgbClr val="0070C0"/>
                </a:solidFill>
              </a:rPr>
              <a:t>Monitor HbA1c every 3–6 months</a:t>
            </a:r>
          </a:p>
          <a:p>
            <a:r>
              <a:rPr lang="en-GB" sz="2000" dirty="0">
                <a:solidFill>
                  <a:srgbClr val="0070C0"/>
                </a:solidFill>
              </a:rPr>
              <a:t>Complete annual eye, kidney and foot checks</a:t>
            </a:r>
          </a:p>
          <a:p>
            <a:r>
              <a:rPr lang="en-GB" sz="2000" dirty="0">
                <a:solidFill>
                  <a:srgbClr val="0070C0"/>
                </a:solidFill>
              </a:rPr>
              <a:t>Regular reviews with healthcare team (American Diabetes Association, 2024)</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7" name="Picture 6">
            <a:extLst>
              <a:ext uri="{FF2B5EF4-FFF2-40B4-BE49-F238E27FC236}">
                <a16:creationId xmlns:a16="http://schemas.microsoft.com/office/drawing/2014/main" id="{F3060107-29C4-76EB-AB8B-A597D9A25CE3}"/>
              </a:ext>
            </a:extLst>
          </p:cNvPr>
          <p:cNvPicPr>
            <a:picLocks noChangeAspect="1"/>
          </p:cNvPicPr>
          <p:nvPr/>
        </p:nvPicPr>
        <p:blipFill>
          <a:blip r:embed="rId5"/>
          <a:stretch>
            <a:fillRect/>
          </a:stretch>
        </p:blipFill>
        <p:spPr>
          <a:xfrm>
            <a:off x="5076056" y="1368921"/>
            <a:ext cx="3500239" cy="350023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5" name="Audio 14">
            <a:hlinkClick r:id="" action="ppaction://media"/>
            <a:extLst>
              <a:ext uri="{FF2B5EF4-FFF2-40B4-BE49-F238E27FC236}">
                <a16:creationId xmlns:a16="http://schemas.microsoft.com/office/drawing/2014/main" id="{9BFC6A8C-B3ED-8E84-8515-CDC89149B64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64481"/>
    </mc:Choice>
    <mc:Fallback>
      <p:transition spd="slow" advTm="64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600201"/>
            <a:ext cx="4546848" cy="2764903"/>
          </a:xfrm>
        </p:spPr>
        <p:txBody>
          <a:bodyPr/>
          <a:lstStyle/>
          <a:p>
            <a:r>
              <a:rPr lang="en-US" sz="2000" dirty="0">
                <a:solidFill>
                  <a:srgbClr val="0070C0"/>
                </a:solidFill>
              </a:rPr>
              <a:t>Type 2 diabetes requires lifelong management</a:t>
            </a:r>
          </a:p>
          <a:p>
            <a:r>
              <a:rPr lang="en-US" sz="2000" dirty="0">
                <a:solidFill>
                  <a:srgbClr val="0070C0"/>
                </a:solidFill>
              </a:rPr>
              <a:t>Healthy lifestyle improves glucose control</a:t>
            </a:r>
          </a:p>
          <a:p>
            <a:r>
              <a:rPr lang="en-US" sz="2000" dirty="0">
                <a:solidFill>
                  <a:srgbClr val="0070C0"/>
                </a:solidFill>
              </a:rPr>
              <a:t>Regular monitoring reduces complications</a:t>
            </a:r>
          </a:p>
          <a:p>
            <a:r>
              <a:rPr lang="en-US" sz="2000" dirty="0">
                <a:solidFill>
                  <a:srgbClr val="0070C0"/>
                </a:solidFill>
              </a:rPr>
              <a:t>Person-</a:t>
            </a:r>
            <a:r>
              <a:rPr lang="en-US" sz="2000" dirty="0" err="1">
                <a:solidFill>
                  <a:srgbClr val="0070C0"/>
                </a:solidFill>
              </a:rPr>
              <a:t>centred</a:t>
            </a:r>
            <a:r>
              <a:rPr lang="en-US" sz="2000" dirty="0">
                <a:solidFill>
                  <a:srgbClr val="0070C0"/>
                </a:solidFill>
              </a:rPr>
              <a:t> care supports better outcomes</a:t>
            </a:r>
          </a:p>
          <a:p>
            <a:r>
              <a:rPr lang="en-US" sz="2000" dirty="0">
                <a:solidFill>
                  <a:srgbClr val="0070C0"/>
                </a:solidFill>
              </a:rPr>
              <a:t>Evidence-based care improves quality of life</a:t>
            </a:r>
            <a:endParaRPr lang="en-GB" sz="2000" dirty="0">
              <a:solidFill>
                <a:srgbClr val="0070C0"/>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7" name="Picture 6">
            <a:extLst>
              <a:ext uri="{FF2B5EF4-FFF2-40B4-BE49-F238E27FC236}">
                <a16:creationId xmlns:a16="http://schemas.microsoft.com/office/drawing/2014/main" id="{0AA493BA-D45D-A967-1AF6-3B420213F973}"/>
              </a:ext>
            </a:extLst>
          </p:cNvPr>
          <p:cNvPicPr>
            <a:picLocks noChangeAspect="1"/>
          </p:cNvPicPr>
          <p:nvPr/>
        </p:nvPicPr>
        <p:blipFill>
          <a:blip r:embed="rId5"/>
          <a:stretch>
            <a:fillRect/>
          </a:stretch>
        </p:blipFill>
        <p:spPr>
          <a:xfrm>
            <a:off x="5292080" y="1559491"/>
            <a:ext cx="3167452" cy="318839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0" name="Audio 9">
            <a:hlinkClick r:id="" action="ppaction://media"/>
            <a:extLst>
              <a:ext uri="{FF2B5EF4-FFF2-40B4-BE49-F238E27FC236}">
                <a16:creationId xmlns:a16="http://schemas.microsoft.com/office/drawing/2014/main" id="{223BB703-67AF-2682-7069-18DF2E33217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65479"/>
    </mc:Choice>
    <mc:Fallback>
      <p:transition spd="slow" advTm="65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p:txBody>
          <a:bodyPr/>
          <a:lstStyle/>
          <a:p>
            <a:pPr marL="0" indent="0">
              <a:buNone/>
            </a:pPr>
            <a:r>
              <a:rPr lang="en-GB" sz="1200" dirty="0">
                <a:solidFill>
                  <a:srgbClr val="0070C0"/>
                </a:solidFill>
              </a:rPr>
              <a:t>American Diabetes Association (2024) Standards of Care in Diabetes—2024. Diabetes Care, 47(Suppl. 1). Available at: https://diabetesjournals.org/care/issue/47/Supplement_1 (Accessed: 22 July 2026).</a:t>
            </a:r>
          </a:p>
          <a:p>
            <a:pPr marL="0" indent="0">
              <a:buNone/>
            </a:pPr>
            <a:r>
              <a:rPr lang="en-GB" sz="1200" dirty="0">
                <a:solidFill>
                  <a:srgbClr val="0070C0"/>
                </a:solidFill>
              </a:rPr>
              <a:t>Davies, M.J., </a:t>
            </a:r>
            <a:r>
              <a:rPr lang="en-GB" sz="1200" dirty="0" err="1">
                <a:solidFill>
                  <a:srgbClr val="0070C0"/>
                </a:solidFill>
              </a:rPr>
              <a:t>Aroda</a:t>
            </a:r>
            <a:r>
              <a:rPr lang="en-GB" sz="1200" dirty="0">
                <a:solidFill>
                  <a:srgbClr val="0070C0"/>
                </a:solidFill>
              </a:rPr>
              <a:t>, V.R., Collins, B.S., et al. (2022) ‘Management of hyperglycaemia in type 2 diabetes, 2022. A consensus report by the ADA and the EASD’, </a:t>
            </a:r>
            <a:r>
              <a:rPr lang="en-GB" sz="1200" dirty="0" err="1">
                <a:solidFill>
                  <a:srgbClr val="0070C0"/>
                </a:solidFill>
              </a:rPr>
              <a:t>Diabetologia</a:t>
            </a:r>
            <a:r>
              <a:rPr lang="en-GB" sz="1200" dirty="0">
                <a:solidFill>
                  <a:srgbClr val="0070C0"/>
                </a:solidFill>
              </a:rPr>
              <a:t>, 65(12), pp. 1925–1966. Available at: https://link.springer.com/article/10.1007/s00125-022-05787-2 (Accessed: 22 July 2026).</a:t>
            </a:r>
          </a:p>
          <a:p>
            <a:pPr marL="0" indent="0">
              <a:buNone/>
            </a:pPr>
            <a:r>
              <a:rPr lang="en-GB" sz="1200" dirty="0">
                <a:solidFill>
                  <a:srgbClr val="0070C0"/>
                </a:solidFill>
              </a:rPr>
              <a:t>Diabetes UK (2024) Type 2 Diabetes. Available at: https://www.diabetes.org.uk/about-diabetes/type-2-diabetes (Accessed: 22 July 2026).</a:t>
            </a:r>
          </a:p>
          <a:p>
            <a:pPr marL="0" indent="0">
              <a:buNone/>
            </a:pPr>
            <a:r>
              <a:rPr lang="en-GB" sz="1200" dirty="0">
                <a:solidFill>
                  <a:srgbClr val="0070C0"/>
                </a:solidFill>
              </a:rPr>
              <a:t>Galicia-Garcia, U., Benito-Vicente, A., </a:t>
            </a:r>
            <a:r>
              <a:rPr lang="en-GB" sz="1200" dirty="0" err="1">
                <a:solidFill>
                  <a:srgbClr val="0070C0"/>
                </a:solidFill>
              </a:rPr>
              <a:t>Jebari</a:t>
            </a:r>
            <a:r>
              <a:rPr lang="en-GB" sz="1200" dirty="0">
                <a:solidFill>
                  <a:srgbClr val="0070C0"/>
                </a:solidFill>
              </a:rPr>
              <a:t>, S., et al. (2020) ‘Pathophysiology of Type 2 Diabetes Mellitus’, International Journal of Molecular Sciences, 21(17), p. 6275. Available at: https://www.mdpi.com/1422-0067/21/17/6275 (Accessed: 22 July 2026).</a:t>
            </a:r>
          </a:p>
          <a:p>
            <a:pPr marL="0" indent="0">
              <a:buNone/>
            </a:pPr>
            <a:r>
              <a:rPr lang="en-GB" sz="1200" dirty="0">
                <a:solidFill>
                  <a:srgbClr val="0070C0"/>
                </a:solidFill>
              </a:rPr>
              <a:t>NHS (2023) Type 2 Diabetes. Available at: https://www.nhs.uk/conditions/type-2-diabetes/ (Accessed: 22 July 2026).</a:t>
            </a:r>
          </a:p>
          <a:p>
            <a:pPr marL="0" indent="0">
              <a:buNone/>
            </a:pPr>
            <a:r>
              <a:rPr lang="en-GB" sz="1200" dirty="0">
                <a:solidFill>
                  <a:srgbClr val="0070C0"/>
                </a:solidFill>
              </a:rPr>
              <a:t>NICE (2022) Type 2 diabetes in adults: management (NG28). Available at: https://www.nice.org.uk/guidance/ng28 (Accessed: 22 July 2026).</a:t>
            </a:r>
          </a:p>
          <a:p>
            <a:pPr marL="0" indent="0">
              <a:buNone/>
            </a:pPr>
            <a:r>
              <a:rPr lang="en-GB" sz="1200" dirty="0">
                <a:solidFill>
                  <a:srgbClr val="0070C0"/>
                </a:solidFill>
              </a:rPr>
              <a:t>NMC (2018) The Code: Professional standards of practice and behaviour for nurses, midwives and nursing associates. Available at: https://www.nmc.org.uk/standards/code/ (Accessed: 22 July 2026).</a:t>
            </a:r>
          </a:p>
          <a:p>
            <a:pPr marL="0" indent="0">
              <a:buNone/>
            </a:pPr>
            <a:r>
              <a:rPr lang="en-GB" sz="1200" dirty="0">
                <a:solidFill>
                  <a:srgbClr val="0070C0"/>
                </a:solidFill>
              </a:rPr>
              <a:t>World Health Organization (2023) Diabetes. Available at: https://www.who.int/news-room/fact-sheets/detail/diabetes (Accessed: 22 July 2026).</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10/08/2026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9" name="Audio 8">
            <a:hlinkClick r:id="" action="ppaction://media"/>
            <a:extLst>
              <a:ext uri="{FF2B5EF4-FFF2-40B4-BE49-F238E27FC236}">
                <a16:creationId xmlns:a16="http://schemas.microsoft.com/office/drawing/2014/main" id="{D0B5D49D-4E2D-D7C4-5924-323EBA6A347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11015"/>
    </mc:Choice>
    <mc:Fallback>
      <p:transition spd="slow" advTm="111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731</TotalTime>
  <Words>1958</Words>
  <Application>Microsoft Office PowerPoint</Application>
  <PresentationFormat>On-screen Show (4:3)</PresentationFormat>
  <Paragraphs>115</Paragraphs>
  <Slides>11</Slides>
  <Notes>9</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Verdana</vt:lpstr>
      <vt:lpstr>20140311PresentationUWTSDTemplate</vt:lpstr>
      <vt:lpstr>PowerPoint Presentation</vt:lpstr>
      <vt:lpstr>Introduction</vt:lpstr>
      <vt:lpstr>Information about the person</vt:lpstr>
      <vt:lpstr>Anatomy and Physiology</vt:lpstr>
      <vt:lpstr> Lifestyle and Health Behaviour  </vt:lpstr>
      <vt:lpstr>Everyday Routine  </vt:lpstr>
      <vt:lpstr>Communication and Ethical Considerations   </vt:lpstr>
      <vt:lpstr>Risk factors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bernice afriyie</cp:lastModifiedBy>
  <cp:revision>1</cp:revision>
  <cp:lastPrinted>2018-07-09T15:27:01Z</cp:lastPrinted>
  <dcterms:created xsi:type="dcterms:W3CDTF">2002-10-07T19:43:58Z</dcterms:created>
  <dcterms:modified xsi:type="dcterms:W3CDTF">2026-08-10T06:31:55Z</dcterms:modified>
</cp:coreProperties>
</file>